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86" r:id="rId3"/>
    <p:sldId id="258" r:id="rId4"/>
    <p:sldId id="259" r:id="rId5"/>
    <p:sldId id="276" r:id="rId6"/>
    <p:sldId id="278" r:id="rId7"/>
    <p:sldId id="261" r:id="rId8"/>
    <p:sldId id="262" r:id="rId9"/>
    <p:sldId id="263" r:id="rId10"/>
    <p:sldId id="265" r:id="rId11"/>
    <p:sldId id="277" r:id="rId12"/>
    <p:sldId id="283" r:id="rId13"/>
    <p:sldId id="268" r:id="rId14"/>
    <p:sldId id="287" r:id="rId15"/>
    <p:sldId id="288" r:id="rId16"/>
    <p:sldId id="284" r:id="rId17"/>
    <p:sldId id="290" r:id="rId18"/>
    <p:sldId id="291" r:id="rId19"/>
    <p:sldId id="293" r:id="rId20"/>
    <p:sldId id="271" r:id="rId21"/>
    <p:sldId id="272" r:id="rId22"/>
    <p:sldId id="27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Zlh8rJTY2X+abLWG7bc/qr1OU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A1EAFF-C900-416B-BDD8-6A23628EB1A7}">
  <a:tblStyle styleId="{84A1EAFF-C900-416B-BDD8-6A23628EB1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6b2bf5d091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16b2bf5d091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6b2bf5d091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16b2bf5d091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9339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6b2bf5d091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16b2bf5d091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501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6b2bf5d0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6b2bf5d0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6b2bf5d0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6b2bf5d0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187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6b2bf5d0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6b2bf5d0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968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6b2bf5d0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6b2bf5d0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257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6b2bf5d0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6b2bf5d0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873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6b2bf5d0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6b2bf5d0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2748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6b2bf5d091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6b2bf5d091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58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6b2bf5d0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16b2bf5d0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500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6b2bf5d091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16b2bf5d091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6b2bf5d091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16b2bf5d091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6b2bf5d091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16b2bf5d091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19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6b2bf5d09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16b2bf5d09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6b2bf5d09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16b2bf5d09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1534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6b2bf5d09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16b2bf5d09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8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6b2bf5d09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6b2bf5d09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6b2bf5d09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16b2bf5d09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1" y="1122363"/>
            <a:ext cx="9144001"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1" y="3602038"/>
            <a:ext cx="9144001"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Cultural Organization Using Blockchain</a:t>
            </a:r>
            <a:endParaRPr/>
          </a:p>
        </p:txBody>
      </p:sp>
      <p:sp>
        <p:nvSpPr>
          <p:cNvPr id="15" name="Google Shape;15;p14"/>
          <p:cNvSpPr txBox="1">
            <a:spLocks noGrp="1"/>
          </p:cNvSpPr>
          <p:nvPr>
            <p:ph type="ftr" idx="11"/>
          </p:nvPr>
        </p:nvSpPr>
        <p:spPr>
          <a:xfrm>
            <a:off x="4038601"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Batch : A5</a:t>
            </a:r>
            <a:endParaRPr/>
          </a:p>
        </p:txBody>
      </p:sp>
      <p:sp>
        <p:nvSpPr>
          <p:cNvPr id="16" name="Google Shape;16;p14"/>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Cultural Organization Using Blockchain</a:t>
            </a:r>
            <a:endParaRPr/>
          </a:p>
        </p:txBody>
      </p:sp>
      <p:sp>
        <p:nvSpPr>
          <p:cNvPr id="48" name="Google Shape;48;p19"/>
          <p:cNvSpPr txBox="1">
            <a:spLocks noGrp="1"/>
          </p:cNvSpPr>
          <p:nvPr>
            <p:ph type="ftr" idx="11"/>
          </p:nvPr>
        </p:nvSpPr>
        <p:spPr>
          <a:xfrm>
            <a:off x="4038601"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Batch : A5</a:t>
            </a:r>
            <a:endParaRPr/>
          </a:p>
        </p:txBody>
      </p:sp>
      <p:sp>
        <p:nvSpPr>
          <p:cNvPr id="49" name="Google Shape;49;p19"/>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9" y="987431"/>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Cultural Organization Using Blockchain</a:t>
            </a:r>
            <a:endParaRPr/>
          </a:p>
        </p:txBody>
      </p:sp>
      <p:sp>
        <p:nvSpPr>
          <p:cNvPr id="59" name="Google Shape;59;p21"/>
          <p:cNvSpPr txBox="1">
            <a:spLocks noGrp="1"/>
          </p:cNvSpPr>
          <p:nvPr>
            <p:ph type="ftr" idx="11"/>
          </p:nvPr>
        </p:nvSpPr>
        <p:spPr>
          <a:xfrm>
            <a:off x="4038601"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Batch : A5</a:t>
            </a:r>
            <a:endParaRPr/>
          </a:p>
        </p:txBody>
      </p:sp>
      <p:sp>
        <p:nvSpPr>
          <p:cNvPr id="60" name="Google Shape;60;p21"/>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9" y="987431"/>
            <a:ext cx="6172200" cy="4873625"/>
          </a:xfrm>
          <a:prstGeom prst="rect">
            <a:avLst/>
          </a:prstGeom>
          <a:noFill/>
          <a:ln>
            <a:noFill/>
          </a:ln>
        </p:spPr>
      </p:sp>
      <p:sp>
        <p:nvSpPr>
          <p:cNvPr id="64" name="Google Shape;64;p22"/>
          <p:cNvSpPr txBox="1">
            <a:spLocks noGrp="1"/>
          </p:cNvSpPr>
          <p:nvPr>
            <p:ph type="body" idx="1"/>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Cultural Organization Using Blockchain</a:t>
            </a:r>
            <a:endParaRPr/>
          </a:p>
        </p:txBody>
      </p:sp>
      <p:sp>
        <p:nvSpPr>
          <p:cNvPr id="66" name="Google Shape;66;p22"/>
          <p:cNvSpPr txBox="1">
            <a:spLocks noGrp="1"/>
          </p:cNvSpPr>
          <p:nvPr>
            <p:ph type="ftr" idx="11"/>
          </p:nvPr>
        </p:nvSpPr>
        <p:spPr>
          <a:xfrm>
            <a:off x="4038601"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Batch : A5</a:t>
            </a:r>
            <a:endParaRPr/>
          </a:p>
        </p:txBody>
      </p:sp>
      <p:sp>
        <p:nvSpPr>
          <p:cNvPr id="67" name="Google Shape;67;p22"/>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Cultural Organization Using Blockchain</a:t>
            </a:r>
            <a:endParaRPr/>
          </a:p>
        </p:txBody>
      </p:sp>
      <p:sp>
        <p:nvSpPr>
          <p:cNvPr id="72" name="Google Shape;72;p23"/>
          <p:cNvSpPr txBox="1">
            <a:spLocks noGrp="1"/>
          </p:cNvSpPr>
          <p:nvPr>
            <p:ph type="ftr" idx="11"/>
          </p:nvPr>
        </p:nvSpPr>
        <p:spPr>
          <a:xfrm>
            <a:off x="4038601"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Batch : A5</a:t>
            </a:r>
            <a:endParaRPr/>
          </a:p>
        </p:txBody>
      </p:sp>
      <p:sp>
        <p:nvSpPr>
          <p:cNvPr id="73" name="Google Shape;73;p23"/>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3"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3"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Cultural Organization Using Blockchain</a:t>
            </a:r>
            <a:endParaRPr/>
          </a:p>
        </p:txBody>
      </p:sp>
      <p:sp>
        <p:nvSpPr>
          <p:cNvPr id="78" name="Google Shape;78;p24"/>
          <p:cNvSpPr txBox="1">
            <a:spLocks noGrp="1"/>
          </p:cNvSpPr>
          <p:nvPr>
            <p:ph type="ftr" idx="11"/>
          </p:nvPr>
        </p:nvSpPr>
        <p:spPr>
          <a:xfrm>
            <a:off x="4038601"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Batch : A5</a:t>
            </a:r>
            <a:endParaRPr/>
          </a:p>
        </p:txBody>
      </p:sp>
      <p:sp>
        <p:nvSpPr>
          <p:cNvPr id="79" name="Google Shape;79;p24"/>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Cultural Organization Using Blockchain</a:t>
            </a:r>
            <a:endParaRPr/>
          </a:p>
        </p:txBody>
      </p:sp>
      <p:sp>
        <p:nvSpPr>
          <p:cNvPr id="9" name="Google Shape;9;p13"/>
          <p:cNvSpPr txBox="1">
            <a:spLocks noGrp="1"/>
          </p:cNvSpPr>
          <p:nvPr>
            <p:ph type="ftr" idx="11"/>
          </p:nvPr>
        </p:nvSpPr>
        <p:spPr>
          <a:xfrm>
            <a:off x="4038601" y="6356356"/>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Batch : A5</a:t>
            </a:r>
            <a:endParaRPr/>
          </a:p>
        </p:txBody>
      </p:sp>
      <p:sp>
        <p:nvSpPr>
          <p:cNvPr id="10" name="Google Shape;10;p13"/>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8" r:id="rId5"/>
    <p:sldLayoutId id="2147483659"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2" y="1"/>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308"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86" name="Google Shape;86;p1"/>
          <p:cNvSpPr/>
          <p:nvPr/>
        </p:nvSpPr>
        <p:spPr>
          <a:xfrm>
            <a:off x="305" y="12608"/>
            <a:ext cx="12191695"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grpSp>
        <p:nvGrpSpPr>
          <p:cNvPr id="87" name="Google Shape;87;p1"/>
          <p:cNvGrpSpPr/>
          <p:nvPr/>
        </p:nvGrpSpPr>
        <p:grpSpPr>
          <a:xfrm flipH="1">
            <a:off x="0" y="-5120"/>
            <a:ext cx="5163047" cy="2657478"/>
            <a:chOff x="6867015" y="-1"/>
            <a:chExt cx="5324985" cy="3251912"/>
          </a:xfrm>
        </p:grpSpPr>
        <p:sp>
          <p:nvSpPr>
            <p:cNvPr id="88" name="Google Shape;88;p1"/>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92" name="Google Shape;92;p1"/>
          <p:cNvGrpSpPr/>
          <p:nvPr/>
        </p:nvGrpSpPr>
        <p:grpSpPr>
          <a:xfrm rot="10800000">
            <a:off x="9058275" y="4146314"/>
            <a:ext cx="3142400" cy="2716805"/>
            <a:chOff x="-305" y="-4155"/>
            <a:chExt cx="2514948" cy="2174333"/>
          </a:xfrm>
        </p:grpSpPr>
        <p:sp>
          <p:nvSpPr>
            <p:cNvPr id="93" name="Google Shape;93;p1"/>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b="0" i="0" u="none" strike="noStrike" cap="none">
                <a:solidFill>
                  <a:schemeClr val="lt1"/>
                </a:solidFill>
                <a:latin typeface="Calibri"/>
                <a:ea typeface="Calibri"/>
                <a:cs typeface="Calibri"/>
                <a:sym typeface="Calibri"/>
              </a:endParaRPr>
            </a:p>
          </p:txBody>
        </p:sp>
        <p:sp>
          <p:nvSpPr>
            <p:cNvPr id="96" name="Google Shape;96;p1"/>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3">
            <a:alphaModFix/>
          </a:blip>
          <a:srcRect l="5164" t="13616" r="5164" b="3740"/>
          <a:stretch/>
        </p:blipFill>
        <p:spPr>
          <a:xfrm>
            <a:off x="4988560" y="2068401"/>
            <a:ext cx="2017548" cy="1571636"/>
          </a:xfrm>
          <a:prstGeom prst="rect">
            <a:avLst/>
          </a:prstGeom>
          <a:noFill/>
          <a:ln>
            <a:noFill/>
          </a:ln>
        </p:spPr>
      </p:pic>
      <p:sp>
        <p:nvSpPr>
          <p:cNvPr id="98" name="Google Shape;98;p1"/>
          <p:cNvSpPr txBox="1"/>
          <p:nvPr/>
        </p:nvSpPr>
        <p:spPr>
          <a:xfrm>
            <a:off x="396240" y="404015"/>
            <a:ext cx="1147572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chemeClr val="dk1"/>
                </a:solidFill>
                <a:latin typeface="Times New Roman"/>
                <a:ea typeface="Times New Roman"/>
                <a:cs typeface="Times New Roman"/>
                <a:sym typeface="Times New Roman"/>
              </a:rPr>
              <a:t>NODE LEVEL POWER AWARE SECURITY ALGORITHMS FOR CLOUD ASSISTED-IoT </a:t>
            </a:r>
            <a:endParaRPr lang="en-US" dirty="0"/>
          </a:p>
        </p:txBody>
      </p:sp>
      <p:sp>
        <p:nvSpPr>
          <p:cNvPr id="99" name="Google Shape;99;p1"/>
          <p:cNvSpPr txBox="1"/>
          <p:nvPr/>
        </p:nvSpPr>
        <p:spPr>
          <a:xfrm>
            <a:off x="2783473" y="1449125"/>
            <a:ext cx="500323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PROJECT </a:t>
            </a:r>
            <a:r>
              <a:rPr lang="en-US" sz="1800" b="1" i="0" u="none" strike="noStrike" cap="none" dirty="0">
                <a:solidFill>
                  <a:schemeClr val="dk1"/>
                </a:solidFill>
                <a:latin typeface="Times New Roman"/>
                <a:ea typeface="Times New Roman"/>
                <a:cs typeface="Times New Roman"/>
                <a:sym typeface="Times New Roman"/>
              </a:rPr>
              <a:t>BATCH:A4</a:t>
            </a:r>
            <a:endParaRPr sz="18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dirty="0"/>
          </a:p>
        </p:txBody>
      </p:sp>
      <p:sp>
        <p:nvSpPr>
          <p:cNvPr id="100" name="Google Shape;100;p1"/>
          <p:cNvSpPr txBox="1"/>
          <p:nvPr/>
        </p:nvSpPr>
        <p:spPr>
          <a:xfrm>
            <a:off x="814401" y="4110589"/>
            <a:ext cx="10562895" cy="32316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b="1" dirty="0">
                <a:solidFill>
                  <a:schemeClr val="dk1"/>
                </a:solidFill>
                <a:latin typeface="Calibri"/>
                <a:ea typeface="Calibri"/>
                <a:cs typeface="Calibri"/>
                <a:sym typeface="Calibri"/>
              </a:rPr>
              <a:t>  		                  </a:t>
            </a:r>
            <a:r>
              <a:rPr lang="en-US" sz="1800" b="1" dirty="0">
                <a:solidFill>
                  <a:schemeClr val="dk1"/>
                </a:solidFill>
                <a:latin typeface="Times New Roman"/>
                <a:ea typeface="Times New Roman"/>
                <a:cs typeface="Times New Roman"/>
                <a:sym typeface="Times New Roman"/>
              </a:rPr>
              <a:t>Department of Computer Science and Engineering</a:t>
            </a:r>
            <a:endParaRPr lang="en-US" dirty="0">
              <a:ea typeface="Times New Roman"/>
            </a:endParaRPr>
          </a:p>
          <a:p>
            <a:pPr marL="0" marR="0" lvl="0" indent="0" algn="l" rtl="0">
              <a:spcBef>
                <a:spcPts val="0"/>
              </a:spcBef>
              <a:spcAft>
                <a:spcPts val="0"/>
              </a:spcAft>
              <a:buClr>
                <a:schemeClr val="dk1"/>
              </a:buClr>
              <a:buSzPts val="1800"/>
              <a:buFont typeface="Calibri"/>
              <a:buNone/>
            </a:pPr>
            <a:r>
              <a:rPr lang="en-US" sz="2000" b="1" dirty="0">
                <a:solidFill>
                  <a:schemeClr val="dk1"/>
                </a:solidFill>
                <a:latin typeface="Times New Roman"/>
                <a:ea typeface="Times New Roman"/>
                <a:cs typeface="Times New Roman"/>
                <a:sym typeface="Times New Roman"/>
              </a:rPr>
              <a:t>           GAYATRI VIDYA PARISHAD COLLEGE OF ENGINEERING FOR WOMEN</a:t>
            </a:r>
          </a:p>
          <a:p>
            <a:pPr algn="ctr" defTabSz="1219170">
              <a:buClr>
                <a:srgbClr val="000000"/>
              </a:buClr>
            </a:pPr>
            <a:r>
              <a:rPr lang="en-IN" sz="1800" kern="0" dirty="0">
                <a:solidFill>
                  <a:srgbClr val="000000"/>
                </a:solidFill>
                <a:latin typeface="Times New Roman" panose="02020603050405020304" pitchFamily="18" charset="0"/>
                <a:cs typeface="Times New Roman" panose="02020603050405020304" pitchFamily="18" charset="0"/>
                <a:sym typeface="Arial"/>
              </a:rPr>
              <a:t>[Approved by AICTE NEW DELHI, Affiliated to JNTUK Kakinada]</a:t>
            </a:r>
          </a:p>
          <a:p>
            <a:pPr algn="ctr" defTabSz="1219170">
              <a:buClr>
                <a:srgbClr val="000000"/>
              </a:buClr>
            </a:pPr>
            <a:r>
              <a:rPr lang="en-IN" sz="1800" kern="0" dirty="0">
                <a:solidFill>
                  <a:srgbClr val="000000"/>
                </a:solidFill>
                <a:latin typeface="Times New Roman" panose="02020603050405020304" pitchFamily="18" charset="0"/>
                <a:cs typeface="Times New Roman" panose="02020603050405020304" pitchFamily="18" charset="0"/>
                <a:sym typeface="Arial"/>
              </a:rPr>
              <a:t>[Accredited by National Board of Accreditation(NBA) for B.Tech. CSE, ECE &amp; IT – valid from 2019-22 and 2022-25]</a:t>
            </a:r>
          </a:p>
          <a:p>
            <a:pPr algn="ctr" defTabSz="1219170">
              <a:buClr>
                <a:srgbClr val="000000"/>
              </a:buClr>
            </a:pPr>
            <a:r>
              <a:rPr lang="en-IN" sz="1800" kern="0" dirty="0">
                <a:solidFill>
                  <a:srgbClr val="000000"/>
                </a:solidFill>
                <a:latin typeface="Times New Roman" panose="02020603050405020304" pitchFamily="18" charset="0"/>
                <a:cs typeface="Times New Roman" panose="02020603050405020304" pitchFamily="18" charset="0"/>
                <a:sym typeface="Arial"/>
              </a:rPr>
              <a:t>[Accredited by National Assessment and Accreditation Council (NAAC) with A Grade – valid from 2022-27] </a:t>
            </a:r>
          </a:p>
          <a:p>
            <a:pPr algn="ctr" defTabSz="1219170">
              <a:buClr>
                <a:srgbClr val="000000"/>
              </a:buClr>
            </a:pPr>
            <a:r>
              <a:rPr lang="en-IN" sz="1800" kern="0" dirty="0">
                <a:solidFill>
                  <a:srgbClr val="000000"/>
                </a:solidFill>
                <a:latin typeface="Times New Roman" panose="02020603050405020304" pitchFamily="18" charset="0"/>
                <a:cs typeface="Times New Roman" panose="02020603050405020304" pitchFamily="18" charset="0"/>
                <a:sym typeface="Arial"/>
              </a:rPr>
              <a:t>Kommadi, Madhurawada, Visakhapatnam – 530048</a:t>
            </a:r>
          </a:p>
          <a:p>
            <a:pPr algn="ctr" defTabSz="1219170">
              <a:buClr>
                <a:srgbClr val="000000"/>
              </a:buClr>
            </a:pPr>
            <a:r>
              <a:rPr lang="en-US" sz="1800" b="1" kern="0" dirty="0">
                <a:solidFill>
                  <a:srgbClr val="000000"/>
                </a:solidFill>
                <a:latin typeface="Times New Roman" panose="02020603050405020304" pitchFamily="18" charset="0"/>
                <a:cs typeface="Times New Roman" panose="02020603050405020304" pitchFamily="18" charset="0"/>
                <a:sym typeface="Arial"/>
              </a:rPr>
              <a:t>Academic Batch : 2019 – 2023</a:t>
            </a:r>
          </a:p>
          <a:p>
            <a:pPr marL="0" marR="0" lvl="0" indent="0" algn="l" rtl="0">
              <a:spcBef>
                <a:spcPts val="0"/>
              </a:spcBef>
              <a:spcAft>
                <a:spcPts val="0"/>
              </a:spcAft>
              <a:buClr>
                <a:schemeClr val="dk1"/>
              </a:buClr>
              <a:buSzPts val="1800"/>
              <a:buFont typeface="Calibri"/>
              <a:buNone/>
            </a:pPr>
            <a:endParaRPr lang="en-US" sz="18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2000"/>
              <a:buFont typeface="Times New Roman"/>
              <a:buNone/>
            </a:pPr>
            <a:endParaRPr lang="en-US" sz="2000" b="1" dirty="0">
              <a:solidFill>
                <a:schemeClr val="dk1"/>
              </a:solidFill>
              <a:latin typeface="Times New Roman"/>
              <a:cs typeface="Times New Roman"/>
              <a:sym typeface="Times New Roman"/>
            </a:endParaRPr>
          </a:p>
          <a:p>
            <a:pPr marL="0" marR="0" lvl="0" indent="0" algn="ctr" rtl="0">
              <a:spcBef>
                <a:spcPts val="0"/>
              </a:spcBef>
              <a:spcAft>
                <a:spcPts val="0"/>
              </a:spcAft>
              <a:buClr>
                <a:schemeClr val="dk1"/>
              </a:buClr>
              <a:buSzPts val="2000"/>
              <a:buFont typeface="Times New Roman"/>
              <a:buNone/>
            </a:pPr>
            <a:endParaRPr lang="en-US" sz="2000" b="1" dirty="0">
              <a:solidFill>
                <a:schemeClr val="dk1"/>
              </a:solidFill>
              <a:latin typeface="Times New Roman"/>
              <a:cs typeface="Times New Roman"/>
              <a:sym typeface="Times New Roman"/>
            </a:endParaRPr>
          </a:p>
        </p:txBody>
      </p:sp>
      <p:sp>
        <p:nvSpPr>
          <p:cNvPr id="7" name="Title 6">
            <a:extLst>
              <a:ext uri="{FF2B5EF4-FFF2-40B4-BE49-F238E27FC236}">
                <a16:creationId xmlns:a16="http://schemas.microsoft.com/office/drawing/2014/main" id="{197A530A-9A2D-6A7A-AB4A-2D8350F5DB78}"/>
              </a:ext>
            </a:extLst>
          </p:cNvPr>
          <p:cNvSpPr>
            <a:spLocks noGrp="1"/>
          </p:cNvSpPr>
          <p:nvPr>
            <p:ph type="title"/>
          </p:nvPr>
        </p:nvSpPr>
        <p:spPr>
          <a:xfrm>
            <a:off x="7494310" y="2197636"/>
            <a:ext cx="4605154" cy="1225473"/>
          </a:xfrm>
        </p:spPr>
        <p:txBody>
          <a:bodyPr anchor="t">
            <a:normAutofit fontScale="9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PROJECT GUIDE: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Mr</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 Sumahasan</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Asst. Professor, Department of CSE, GVPCEW</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CAA5018C-9BD5-0BAB-59FE-F96C5788BA7D}"/>
              </a:ext>
            </a:extLst>
          </p:cNvPr>
          <p:cNvSpPr>
            <a:spLocks noGrp="1"/>
          </p:cNvSpPr>
          <p:nvPr>
            <p:ph type="body" idx="2"/>
          </p:nvPr>
        </p:nvSpPr>
        <p:spPr>
          <a:xfrm>
            <a:off x="273250" y="1941112"/>
            <a:ext cx="4344470" cy="2107272"/>
          </a:xfrm>
        </p:spPr>
        <p:txBody>
          <a:bodyPr>
            <a:normAutofit/>
          </a:bodyPr>
          <a:lstStyle/>
          <a:p>
            <a:r>
              <a:rPr lang="en-US" sz="1600" dirty="0">
                <a:solidFill>
                  <a:schemeClr val="dk1"/>
                </a:solidFill>
                <a:latin typeface="Calibri"/>
                <a:ea typeface="Calibri"/>
                <a:cs typeface="Calibri"/>
                <a:sym typeface="Calibri"/>
              </a:rPr>
              <a:t> </a:t>
            </a:r>
            <a:r>
              <a:rPr lang="en-US" sz="1800" b="1" u="sng" dirty="0">
                <a:latin typeface="Times New Roman"/>
                <a:cs typeface="Times New Roman"/>
                <a:sym typeface="Times New Roman"/>
              </a:rPr>
              <a:t>PROJECT</a:t>
            </a:r>
            <a:r>
              <a:rPr lang="en-US" sz="1800" b="1" u="sng" dirty="0">
                <a:solidFill>
                  <a:schemeClr val="dk1"/>
                </a:solidFill>
                <a:latin typeface="Times New Roman"/>
                <a:ea typeface="Times New Roman"/>
                <a:cs typeface="Times New Roman"/>
                <a:sym typeface="Times New Roman"/>
              </a:rPr>
              <a:t> MEMBERS:</a:t>
            </a:r>
          </a:p>
          <a:p>
            <a:r>
              <a:rPr lang="en-US" sz="1800" dirty="0">
                <a:latin typeface="Times New Roman"/>
                <a:ea typeface="Times New Roman"/>
                <a:cs typeface="Times New Roman"/>
                <a:sym typeface="Times New Roman"/>
              </a:rPr>
              <a:t>Gandi Dhanusha</a:t>
            </a:r>
            <a:r>
              <a:rPr lang="en-US" sz="1800" dirty="0">
                <a:solidFill>
                  <a:schemeClr val="dk1"/>
                </a:solidFill>
                <a:latin typeface="Times New Roman"/>
                <a:ea typeface="Times New Roman"/>
                <a:cs typeface="Times New Roman"/>
                <a:sym typeface="Times New Roman"/>
              </a:rPr>
              <a:t> (19JG1A0539)</a:t>
            </a:r>
          </a:p>
          <a:p>
            <a:r>
              <a:rPr lang="en-US" sz="1800" dirty="0">
                <a:latin typeface="Times New Roman"/>
                <a:ea typeface="Times New Roman"/>
                <a:cs typeface="Times New Roman"/>
                <a:sym typeface="Times New Roman"/>
              </a:rPr>
              <a:t>Anjali Kumari</a:t>
            </a:r>
            <a:r>
              <a:rPr lang="en-US" sz="1800" dirty="0">
                <a:solidFill>
                  <a:schemeClr val="dk1"/>
                </a:solidFill>
                <a:latin typeface="Times New Roman"/>
                <a:ea typeface="Times New Roman"/>
                <a:cs typeface="Times New Roman"/>
                <a:sym typeface="Times New Roman"/>
              </a:rPr>
              <a:t> (19JG1A0503)</a:t>
            </a:r>
          </a:p>
          <a:p>
            <a:r>
              <a:rPr lang="en-US" sz="1800" dirty="0">
                <a:latin typeface="Times New Roman"/>
                <a:ea typeface="Times New Roman"/>
                <a:cs typeface="Times New Roman"/>
                <a:sym typeface="Times New Roman"/>
              </a:rPr>
              <a:t>Dantuluri Durga Bhavani</a:t>
            </a:r>
            <a:r>
              <a:rPr lang="en-US" sz="1800" dirty="0">
                <a:solidFill>
                  <a:schemeClr val="dk1"/>
                </a:solidFill>
                <a:latin typeface="Times New Roman"/>
                <a:ea typeface="Times New Roman"/>
                <a:cs typeface="Times New Roman"/>
                <a:sym typeface="Times New Roman"/>
              </a:rPr>
              <a:t> (19JG1A0528)</a:t>
            </a:r>
          </a:p>
          <a:p>
            <a:r>
              <a:rPr lang="en-US" sz="1800" dirty="0">
                <a:latin typeface="Times New Roman"/>
                <a:ea typeface="Times New Roman"/>
                <a:cs typeface="Times New Roman"/>
                <a:sym typeface="Times New Roman"/>
              </a:rPr>
              <a:t>A N L S Prasanna</a:t>
            </a:r>
            <a:r>
              <a:rPr lang="en-US" sz="1800" dirty="0">
                <a:solidFill>
                  <a:schemeClr val="dk1"/>
                </a:solidFill>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20JG5A0501</a:t>
            </a:r>
            <a:r>
              <a:rPr lang="en-US" sz="1800" dirty="0">
                <a:solidFill>
                  <a:schemeClr val="dk1"/>
                </a:solidFill>
                <a:latin typeface="Times New Roman"/>
                <a:ea typeface="Times New Roman"/>
                <a:cs typeface="Times New Roman"/>
                <a:sym typeface="Times New Roman"/>
              </a:rPr>
              <a:t>) </a:t>
            </a:r>
            <a:endParaRPr lang="en-IN" sz="1800" dirty="0"/>
          </a:p>
        </p:txBody>
      </p:sp>
      <p:sp>
        <p:nvSpPr>
          <p:cNvPr id="3" name="Slide Number Placeholder 2">
            <a:extLst>
              <a:ext uri="{FF2B5EF4-FFF2-40B4-BE49-F238E27FC236}">
                <a16:creationId xmlns:a16="http://schemas.microsoft.com/office/drawing/2014/main" id="{3B61B2C6-CFF6-93D6-2972-8BE9F13A61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2" name="Footer Placeholder 1">
            <a:extLst>
              <a:ext uri="{FF2B5EF4-FFF2-40B4-BE49-F238E27FC236}">
                <a16:creationId xmlns:a16="http://schemas.microsoft.com/office/drawing/2014/main" id="{AC8FC0AE-7E37-4030-DE07-7B3CC30117D1}"/>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77D08B41-6332-1E39-70C3-36072FFC5DB7}"/>
              </a:ext>
            </a:extLst>
          </p:cNvPr>
          <p:cNvSpPr>
            <a:spLocks noGrp="1"/>
          </p:cNvSpPr>
          <p:nvPr>
            <p:ph type="dt" idx="10"/>
          </p:nvPr>
        </p:nvSpPr>
        <p:spPr>
          <a:xfrm>
            <a:off x="838200" y="6356356"/>
            <a:ext cx="4480560" cy="365125"/>
          </a:xfrm>
        </p:spPr>
        <p:txBody>
          <a:bodyPr/>
          <a:lstStyle/>
          <a:p>
            <a:r>
              <a:rPr lang="en-US" dirty="0"/>
              <a:t>Node Level Power Aware Security Algorithms For Cloud Assisted-IoT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g16b2bf5d091_1_64"/>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g16b2bf5d091_1_64"/>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61" name="Google Shape;261;g16b2bf5d091_1_64"/>
          <p:cNvSpPr/>
          <p:nvPr/>
        </p:nvSpPr>
        <p:spPr>
          <a:xfrm>
            <a:off x="-129027" y="0"/>
            <a:ext cx="12320729"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62" name="Google Shape;262;g16b2bf5d091_1_64"/>
          <p:cNvGrpSpPr/>
          <p:nvPr/>
        </p:nvGrpSpPr>
        <p:grpSpPr>
          <a:xfrm flipH="1">
            <a:off x="-18364" y="-43336"/>
            <a:ext cx="5163105" cy="2657462"/>
            <a:chOff x="6867015" y="-1"/>
            <a:chExt cx="5324985" cy="3251912"/>
          </a:xfrm>
        </p:grpSpPr>
        <p:sp>
          <p:nvSpPr>
            <p:cNvPr id="263" name="Google Shape;263;g16b2bf5d091_1_64"/>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g16b2bf5d091_1_64"/>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g16b2bf5d091_1_64"/>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g16b2bf5d091_1_64"/>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67" name="Google Shape;267;g16b2bf5d091_1_64"/>
          <p:cNvGrpSpPr/>
          <p:nvPr/>
        </p:nvGrpSpPr>
        <p:grpSpPr>
          <a:xfrm rot="10800000">
            <a:off x="9058247" y="4146290"/>
            <a:ext cx="3142428" cy="2716829"/>
            <a:chOff x="-305" y="-4155"/>
            <a:chExt cx="2514948" cy="2174333"/>
          </a:xfrm>
        </p:grpSpPr>
        <p:sp>
          <p:nvSpPr>
            <p:cNvPr id="268" name="Google Shape;268;g16b2bf5d091_1_64"/>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g16b2bf5d091_1_64"/>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g16b2bf5d091_1_64"/>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71" name="Google Shape;271;g16b2bf5d091_1_64"/>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2" name="Google Shape;272;g16b2bf5d091_1_64"/>
          <p:cNvSpPr txBox="1"/>
          <p:nvPr/>
        </p:nvSpPr>
        <p:spPr>
          <a:xfrm>
            <a:off x="1061350" y="1469425"/>
            <a:ext cx="10232700" cy="3693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g16b2bf5d091_1_64"/>
          <p:cNvSpPr txBox="1"/>
          <p:nvPr/>
        </p:nvSpPr>
        <p:spPr>
          <a:xfrm>
            <a:off x="1589903" y="255191"/>
            <a:ext cx="932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                              PROPOSED SYSTEM</a:t>
            </a:r>
            <a:endParaRPr sz="2800">
              <a:solidFill>
                <a:schemeClr val="dk1"/>
              </a:solidFill>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6727C8B2-94D1-A402-6EB7-B6DB21B94A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Footer Placeholder 2">
            <a:extLst>
              <a:ext uri="{FF2B5EF4-FFF2-40B4-BE49-F238E27FC236}">
                <a16:creationId xmlns:a16="http://schemas.microsoft.com/office/drawing/2014/main" id="{FBBF09CC-E594-288F-1604-EF32FD35CCDB}"/>
              </a:ext>
            </a:extLst>
          </p:cNvPr>
          <p:cNvSpPr>
            <a:spLocks noGrp="1"/>
          </p:cNvSpPr>
          <p:nvPr>
            <p:ph type="ftr" idx="11"/>
          </p:nvPr>
        </p:nvSpPr>
        <p:spPr/>
        <p:txBody>
          <a:bodyPr/>
          <a:lstStyle/>
          <a:p>
            <a:r>
              <a:rPr lang="en-IN" dirty="0"/>
              <a:t>Batch : A4</a:t>
            </a:r>
          </a:p>
        </p:txBody>
      </p:sp>
      <p:sp>
        <p:nvSpPr>
          <p:cNvPr id="5" name="Date Placeholder 4">
            <a:extLst>
              <a:ext uri="{FF2B5EF4-FFF2-40B4-BE49-F238E27FC236}">
                <a16:creationId xmlns:a16="http://schemas.microsoft.com/office/drawing/2014/main" id="{B9B26AD0-0E71-01F9-2366-3517E66650CD}"/>
              </a:ext>
            </a:extLst>
          </p:cNvPr>
          <p:cNvSpPr>
            <a:spLocks noGrp="1"/>
          </p:cNvSpPr>
          <p:nvPr>
            <p:ph type="dt" idx="10"/>
          </p:nvPr>
        </p:nvSpPr>
        <p:spPr>
          <a:xfrm>
            <a:off x="838200" y="6489354"/>
            <a:ext cx="4582212" cy="282974"/>
          </a:xfrm>
        </p:spPr>
        <p:txBody>
          <a:bodyPr/>
          <a:lstStyle/>
          <a:p>
            <a:r>
              <a:rPr lang="en-US" dirty="0"/>
              <a:t>Node Level Power Aware Security Algorithms For Cloud Assisted-IoT</a:t>
            </a:r>
          </a:p>
          <a:p>
            <a:endParaRPr lang="en-US" dirty="0"/>
          </a:p>
        </p:txBody>
      </p:sp>
      <p:pic>
        <p:nvPicPr>
          <p:cNvPr id="6" name="Picture 5">
            <a:extLst>
              <a:ext uri="{FF2B5EF4-FFF2-40B4-BE49-F238E27FC236}">
                <a16:creationId xmlns:a16="http://schemas.microsoft.com/office/drawing/2014/main" id="{DE699042-341A-DB2B-3AD4-85EE7A1369AA}"/>
              </a:ext>
            </a:extLst>
          </p:cNvPr>
          <p:cNvPicPr>
            <a:picLocks noChangeAspect="1"/>
          </p:cNvPicPr>
          <p:nvPr/>
        </p:nvPicPr>
        <p:blipFill>
          <a:blip r:embed="rId3"/>
          <a:stretch>
            <a:fillRect/>
          </a:stretch>
        </p:blipFill>
        <p:spPr>
          <a:xfrm>
            <a:off x="4447797" y="1033581"/>
            <a:ext cx="3296110" cy="50108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g16b2bf5d091_1_64"/>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g16b2bf5d091_1_64"/>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61" name="Google Shape;261;g16b2bf5d091_1_64"/>
          <p:cNvSpPr/>
          <p:nvPr/>
        </p:nvSpPr>
        <p:spPr>
          <a:xfrm>
            <a:off x="2"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62" name="Google Shape;262;g16b2bf5d091_1_64"/>
          <p:cNvGrpSpPr/>
          <p:nvPr/>
        </p:nvGrpSpPr>
        <p:grpSpPr>
          <a:xfrm flipH="1">
            <a:off x="-18364" y="-43336"/>
            <a:ext cx="5163105" cy="2657462"/>
            <a:chOff x="6867015" y="-1"/>
            <a:chExt cx="5324985" cy="3251912"/>
          </a:xfrm>
        </p:grpSpPr>
        <p:sp>
          <p:nvSpPr>
            <p:cNvPr id="263" name="Google Shape;263;g16b2bf5d091_1_64"/>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g16b2bf5d091_1_64"/>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g16b2bf5d091_1_64"/>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g16b2bf5d091_1_64"/>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67" name="Google Shape;267;g16b2bf5d091_1_64"/>
          <p:cNvGrpSpPr/>
          <p:nvPr/>
        </p:nvGrpSpPr>
        <p:grpSpPr>
          <a:xfrm rot="10800000">
            <a:off x="9058247" y="4146290"/>
            <a:ext cx="3142428" cy="2716829"/>
            <a:chOff x="-305" y="-4155"/>
            <a:chExt cx="2514948" cy="2174333"/>
          </a:xfrm>
        </p:grpSpPr>
        <p:sp>
          <p:nvSpPr>
            <p:cNvPr id="268" name="Google Shape;268;g16b2bf5d091_1_64"/>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g16b2bf5d091_1_64"/>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g16b2bf5d091_1_64"/>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71" name="Google Shape;271;g16b2bf5d091_1_64"/>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2" name="Google Shape;272;g16b2bf5d091_1_64"/>
          <p:cNvSpPr txBox="1"/>
          <p:nvPr/>
        </p:nvSpPr>
        <p:spPr>
          <a:xfrm>
            <a:off x="1061350" y="1469425"/>
            <a:ext cx="10232700" cy="3693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g16b2bf5d091_1_64"/>
          <p:cNvSpPr txBox="1"/>
          <p:nvPr/>
        </p:nvSpPr>
        <p:spPr>
          <a:xfrm>
            <a:off x="1589903" y="214998"/>
            <a:ext cx="932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                         PROPOSED SYSTEM Contd..</a:t>
            </a:r>
            <a:endParaRPr sz="2800" dirty="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20B754CB-E6E4-6360-913C-894D3286CF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2" name="Footer Placeholder 1">
            <a:extLst>
              <a:ext uri="{FF2B5EF4-FFF2-40B4-BE49-F238E27FC236}">
                <a16:creationId xmlns:a16="http://schemas.microsoft.com/office/drawing/2014/main" id="{BCCE7A40-C143-45D9-8A92-29DBBF9C10F1}"/>
              </a:ext>
            </a:extLst>
          </p:cNvPr>
          <p:cNvSpPr>
            <a:spLocks noGrp="1"/>
          </p:cNvSpPr>
          <p:nvPr>
            <p:ph type="ftr" idx="11"/>
          </p:nvPr>
        </p:nvSpPr>
        <p:spPr/>
        <p:txBody>
          <a:bodyPr/>
          <a:lstStyle/>
          <a:p>
            <a:r>
              <a:rPr lang="en-IN" dirty="0"/>
              <a:t>Batch : A4</a:t>
            </a:r>
          </a:p>
        </p:txBody>
      </p:sp>
      <p:sp>
        <p:nvSpPr>
          <p:cNvPr id="5" name="Date Placeholder 4">
            <a:extLst>
              <a:ext uri="{FF2B5EF4-FFF2-40B4-BE49-F238E27FC236}">
                <a16:creationId xmlns:a16="http://schemas.microsoft.com/office/drawing/2014/main" id="{DB1F0A54-D7B6-C792-4D2B-D26784D7313D}"/>
              </a:ext>
            </a:extLst>
          </p:cNvPr>
          <p:cNvSpPr>
            <a:spLocks noGrp="1"/>
          </p:cNvSpPr>
          <p:nvPr>
            <p:ph type="dt" idx="10"/>
          </p:nvPr>
        </p:nvSpPr>
        <p:spPr>
          <a:xfrm>
            <a:off x="838200" y="6432431"/>
            <a:ext cx="4563359" cy="365125"/>
          </a:xfrm>
        </p:spPr>
        <p:txBody>
          <a:bodyPr/>
          <a:lstStyle/>
          <a:p>
            <a:r>
              <a:rPr lang="en-US" dirty="0"/>
              <a:t>Node Level Power Aware Security Algorithms For Cloud Assisted-IoT</a:t>
            </a:r>
          </a:p>
          <a:p>
            <a:endParaRPr lang="en-US" dirty="0"/>
          </a:p>
        </p:txBody>
      </p:sp>
      <p:pic>
        <p:nvPicPr>
          <p:cNvPr id="2050" name="Picture 2">
            <a:extLst>
              <a:ext uri="{FF2B5EF4-FFF2-40B4-BE49-F238E27FC236}">
                <a16:creationId xmlns:a16="http://schemas.microsoft.com/office/drawing/2014/main" id="{C1EB74CA-0D4C-24EA-A5CC-36D523340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059" y="1838725"/>
            <a:ext cx="9820275" cy="43942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1CF889-B9B2-0388-9989-4DB105791CA7}"/>
              </a:ext>
            </a:extLst>
          </p:cNvPr>
          <p:cNvSpPr txBox="1"/>
          <p:nvPr/>
        </p:nvSpPr>
        <p:spPr>
          <a:xfrm>
            <a:off x="838200" y="1022018"/>
            <a:ext cx="5700738" cy="369332"/>
          </a:xfrm>
          <a:prstGeom prst="rect">
            <a:avLst/>
          </a:prstGeom>
          <a:noFill/>
        </p:spPr>
        <p:txBody>
          <a:bodyPr wrap="square" rtlCol="0">
            <a:spAutoFit/>
          </a:bodyPr>
          <a:lstStyle/>
          <a:p>
            <a:r>
              <a:rPr lang="en-IN" sz="1800" b="0" i="0" u="none" strike="noStrike" dirty="0">
                <a:solidFill>
                  <a:srgbClr val="000000"/>
                </a:solidFill>
                <a:effectLst/>
                <a:latin typeface="Calibri" panose="020F0502020204030204" pitchFamily="34" charset="0"/>
              </a:rPr>
              <a:t> </a:t>
            </a:r>
            <a:r>
              <a:rPr lang="en-IN" sz="1800" b="1" i="0" u="none" strike="noStrike" dirty="0">
                <a:solidFill>
                  <a:srgbClr val="000000"/>
                </a:solidFill>
                <a:effectLst/>
                <a:latin typeface="Times New Roman" panose="02020603050405020304" pitchFamily="18" charset="0"/>
              </a:rPr>
              <a:t>ARCHITECTURE DIAGRAM</a:t>
            </a:r>
            <a:endParaRPr lang="en-IN" dirty="0"/>
          </a:p>
        </p:txBody>
      </p:sp>
    </p:spTree>
    <p:extLst>
      <p:ext uri="{BB962C8B-B14F-4D97-AF65-F5344CB8AC3E}">
        <p14:creationId xmlns:p14="http://schemas.microsoft.com/office/powerpoint/2010/main" val="151849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6b2bf5d091_1_64"/>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g16b2bf5d091_1_64"/>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61" name="Google Shape;261;g16b2bf5d091_1_64"/>
          <p:cNvSpPr/>
          <p:nvPr/>
        </p:nvSpPr>
        <p:spPr>
          <a:xfrm>
            <a:off x="2"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IN" sz="1800" dirty="0">
              <a:solidFill>
                <a:schemeClr val="lt1"/>
              </a:solidFill>
              <a:latin typeface="Calibri"/>
              <a:ea typeface="Calibri"/>
              <a:cs typeface="Calibri"/>
              <a:sym typeface="Calibri"/>
            </a:endParaRPr>
          </a:p>
        </p:txBody>
      </p:sp>
      <p:grpSp>
        <p:nvGrpSpPr>
          <p:cNvPr id="262" name="Google Shape;262;g16b2bf5d091_1_64"/>
          <p:cNvGrpSpPr/>
          <p:nvPr/>
        </p:nvGrpSpPr>
        <p:grpSpPr>
          <a:xfrm flipH="1">
            <a:off x="-18364" y="-43336"/>
            <a:ext cx="5163105" cy="2657462"/>
            <a:chOff x="6867015" y="-1"/>
            <a:chExt cx="5324985" cy="3251912"/>
          </a:xfrm>
        </p:grpSpPr>
        <p:sp>
          <p:nvSpPr>
            <p:cNvPr id="263" name="Google Shape;263;g16b2bf5d091_1_64"/>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g16b2bf5d091_1_64"/>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g16b2bf5d091_1_64"/>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g16b2bf5d091_1_64"/>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67" name="Google Shape;267;g16b2bf5d091_1_64"/>
          <p:cNvGrpSpPr/>
          <p:nvPr/>
        </p:nvGrpSpPr>
        <p:grpSpPr>
          <a:xfrm rot="10800000">
            <a:off x="9058247" y="4146290"/>
            <a:ext cx="3142428" cy="2716829"/>
            <a:chOff x="-305" y="-4155"/>
            <a:chExt cx="2514948" cy="2174333"/>
          </a:xfrm>
        </p:grpSpPr>
        <p:sp>
          <p:nvSpPr>
            <p:cNvPr id="268" name="Google Shape;268;g16b2bf5d091_1_64"/>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g16b2bf5d091_1_64"/>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g16b2bf5d091_1_64"/>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71" name="Google Shape;271;g16b2bf5d091_1_64"/>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2" name="Google Shape;272;g16b2bf5d091_1_64"/>
          <p:cNvSpPr txBox="1"/>
          <p:nvPr/>
        </p:nvSpPr>
        <p:spPr>
          <a:xfrm>
            <a:off x="1061350" y="1469425"/>
            <a:ext cx="10232700" cy="3693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g16b2bf5d091_1_64"/>
          <p:cNvSpPr txBox="1"/>
          <p:nvPr/>
        </p:nvSpPr>
        <p:spPr>
          <a:xfrm>
            <a:off x="1589903" y="214998"/>
            <a:ext cx="932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                                METHODOLOGY</a:t>
            </a:r>
            <a:endParaRPr sz="2800" dirty="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20B754CB-E6E4-6360-913C-894D3286CF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2" name="Footer Placeholder 1">
            <a:extLst>
              <a:ext uri="{FF2B5EF4-FFF2-40B4-BE49-F238E27FC236}">
                <a16:creationId xmlns:a16="http://schemas.microsoft.com/office/drawing/2014/main" id="{BCCE7A40-C143-45D9-8A92-29DBBF9C10F1}"/>
              </a:ext>
            </a:extLst>
          </p:cNvPr>
          <p:cNvSpPr>
            <a:spLocks noGrp="1"/>
          </p:cNvSpPr>
          <p:nvPr>
            <p:ph type="ftr" idx="11"/>
          </p:nvPr>
        </p:nvSpPr>
        <p:spPr/>
        <p:txBody>
          <a:bodyPr/>
          <a:lstStyle/>
          <a:p>
            <a:r>
              <a:rPr lang="en-IN" dirty="0"/>
              <a:t>Batch : A4</a:t>
            </a:r>
          </a:p>
        </p:txBody>
      </p:sp>
      <p:sp>
        <p:nvSpPr>
          <p:cNvPr id="5" name="Date Placeholder 4">
            <a:extLst>
              <a:ext uri="{FF2B5EF4-FFF2-40B4-BE49-F238E27FC236}">
                <a16:creationId xmlns:a16="http://schemas.microsoft.com/office/drawing/2014/main" id="{DB1F0A54-D7B6-C792-4D2B-D26784D7313D}"/>
              </a:ext>
            </a:extLst>
          </p:cNvPr>
          <p:cNvSpPr>
            <a:spLocks noGrp="1"/>
          </p:cNvSpPr>
          <p:nvPr>
            <p:ph type="dt" idx="10"/>
          </p:nvPr>
        </p:nvSpPr>
        <p:spPr>
          <a:xfrm>
            <a:off x="838200" y="6432431"/>
            <a:ext cx="4563359" cy="365125"/>
          </a:xfrm>
        </p:spPr>
        <p:txBody>
          <a:bodyPr/>
          <a:lstStyle/>
          <a:p>
            <a:r>
              <a:rPr lang="en-US" dirty="0"/>
              <a:t>Node Level Power Aware Security Algorithms For Cloud Assisted-IoT</a:t>
            </a:r>
          </a:p>
          <a:p>
            <a:endParaRPr lang="en-US" dirty="0"/>
          </a:p>
        </p:txBody>
      </p:sp>
      <p:sp>
        <p:nvSpPr>
          <p:cNvPr id="6" name="TextBox 5">
            <a:extLst>
              <a:ext uri="{FF2B5EF4-FFF2-40B4-BE49-F238E27FC236}">
                <a16:creationId xmlns:a16="http://schemas.microsoft.com/office/drawing/2014/main" id="{671CF889-B9B2-0388-9989-4DB105791CA7}"/>
              </a:ext>
            </a:extLst>
          </p:cNvPr>
          <p:cNvSpPr txBox="1"/>
          <p:nvPr/>
        </p:nvSpPr>
        <p:spPr>
          <a:xfrm>
            <a:off x="838200" y="1022018"/>
            <a:ext cx="5700738" cy="369332"/>
          </a:xfrm>
          <a:prstGeom prst="rect">
            <a:avLst/>
          </a:prstGeom>
          <a:noFill/>
        </p:spPr>
        <p:txBody>
          <a:bodyPr wrap="square" rtlCol="0">
            <a:spAutoFit/>
          </a:bodyPr>
          <a:lstStyle/>
          <a:p>
            <a:r>
              <a:rPr lang="en-IN" sz="1800" b="0" i="0" u="none" strike="noStrike" dirty="0">
                <a:solidFill>
                  <a:srgbClr val="000000"/>
                </a:solidFill>
                <a:effectLst/>
                <a:latin typeface="Calibri" panose="020F0502020204030204" pitchFamily="34" charset="0"/>
              </a:rPr>
              <a:t> </a:t>
            </a:r>
            <a:endParaRPr lang="en-IN" dirty="0"/>
          </a:p>
        </p:txBody>
      </p:sp>
      <p:sp>
        <p:nvSpPr>
          <p:cNvPr id="4" name="TextBox 3">
            <a:extLst>
              <a:ext uri="{FF2B5EF4-FFF2-40B4-BE49-F238E27FC236}">
                <a16:creationId xmlns:a16="http://schemas.microsoft.com/office/drawing/2014/main" id="{CD23F1E4-6181-E378-588B-1CC524B39015}"/>
              </a:ext>
            </a:extLst>
          </p:cNvPr>
          <p:cNvSpPr txBox="1"/>
          <p:nvPr/>
        </p:nvSpPr>
        <p:spPr>
          <a:xfrm>
            <a:off x="1052377" y="971768"/>
            <a:ext cx="10232700" cy="4878259"/>
          </a:xfrm>
          <a:prstGeom prst="rect">
            <a:avLst/>
          </a:prstGeom>
          <a:noFill/>
        </p:spPr>
        <p:txBody>
          <a:bodyPr wrap="square" rtlCol="0">
            <a:spAutoFit/>
          </a:bodyPr>
          <a:lstStyle/>
          <a:p>
            <a:pPr algn="just" rtl="0">
              <a:lnSpc>
                <a:spcPct val="150000"/>
              </a:lnSpc>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cs typeface="Times New Roman" panose="02020603050405020304" pitchFamily="18" charset="0"/>
              </a:rPr>
              <a:t>A node-level implementation of the public key cryptosystem, Elliptic Curve Cryptography, which was considered as the efficient algorithm based on research, is being implemented to achieve efficient security for low power IoT devices, and the work to implement the node level power-aware security algorithm has been divided into four modules:</a:t>
            </a:r>
            <a:endParaRPr lang="en-US"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1800" b="0" i="0" u="none" strike="noStrike" dirty="0">
                <a:solidFill>
                  <a:srgbClr val="000000"/>
                </a:solidFill>
                <a:effectLst/>
                <a:latin typeface="Calibri" panose="020F0502020204030204" pitchFamily="34" charset="0"/>
              </a:rPr>
            </a:b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1. Designing a heartbeat monitoring system.</a:t>
            </a:r>
            <a:endParaRPr lang="en-US" b="0" dirty="0">
              <a:effectLst/>
            </a:endParaRPr>
          </a:p>
          <a:p>
            <a:pPr algn="just" rtl="0">
              <a:spcBef>
                <a:spcPts val="0"/>
              </a:spcBef>
              <a:spcAft>
                <a:spcPts val="0"/>
              </a:spcAft>
            </a:pP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2. Providing security at node level. </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3. Uploading encrypted data into cloud.</a:t>
            </a:r>
            <a:endParaRPr lang="en-US" b="0" dirty="0">
              <a:effectLst/>
            </a:endParaRPr>
          </a:p>
          <a:p>
            <a:pPr algn="just" rtl="0">
              <a:spcBef>
                <a:spcPts val="0"/>
              </a:spcBef>
              <a:spcAft>
                <a:spcPts val="0"/>
              </a:spcAft>
            </a:pP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4. Accessing the data through webpage.    </a:t>
            </a:r>
            <a:endParaRPr lang="en-US" b="0" dirty="0">
              <a:effectLst/>
            </a:endParaRPr>
          </a:p>
          <a:p>
            <a:br>
              <a:rPr lang="en-US" dirty="0"/>
            </a:br>
            <a:endParaRPr lang="en-IN" dirty="0"/>
          </a:p>
        </p:txBody>
      </p:sp>
    </p:spTree>
    <p:extLst>
      <p:ext uri="{BB962C8B-B14F-4D97-AF65-F5344CB8AC3E}">
        <p14:creationId xmlns:p14="http://schemas.microsoft.com/office/powerpoint/2010/main" val="130282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g16b2bf5d091_1_116"/>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g16b2bf5d091_1_116"/>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19" name="Google Shape;319;g16b2bf5d091_1_116"/>
          <p:cNvSpPr/>
          <p:nvPr/>
        </p:nvSpPr>
        <p:spPr>
          <a:xfrm>
            <a:off x="2"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0" name="Google Shape;320;g16b2bf5d091_1_116"/>
          <p:cNvGrpSpPr/>
          <p:nvPr/>
        </p:nvGrpSpPr>
        <p:grpSpPr>
          <a:xfrm flipH="1">
            <a:off x="-18364" y="-43336"/>
            <a:ext cx="5163105" cy="2657462"/>
            <a:chOff x="6867015" y="-1"/>
            <a:chExt cx="5324985" cy="3251912"/>
          </a:xfrm>
        </p:grpSpPr>
        <p:sp>
          <p:nvSpPr>
            <p:cNvPr id="321" name="Google Shape;321;g16b2bf5d091_1_11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g16b2bf5d091_1_11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g16b2bf5d091_1_11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g16b2bf5d091_1_11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25" name="Google Shape;325;g16b2bf5d091_1_116"/>
          <p:cNvGrpSpPr/>
          <p:nvPr/>
        </p:nvGrpSpPr>
        <p:grpSpPr>
          <a:xfrm rot="10800000">
            <a:off x="9058247" y="4146290"/>
            <a:ext cx="3142428" cy="2716829"/>
            <a:chOff x="-305" y="-4155"/>
            <a:chExt cx="2514948" cy="2174333"/>
          </a:xfrm>
        </p:grpSpPr>
        <p:sp>
          <p:nvSpPr>
            <p:cNvPr id="326" name="Google Shape;326;g16b2bf5d091_1_116"/>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g16b2bf5d091_1_116"/>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g16b2bf5d091_1_116"/>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29" name="Google Shape;329;g16b2bf5d091_1_116"/>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0" name="Google Shape;330;g16b2bf5d091_1_116"/>
          <p:cNvSpPr txBox="1"/>
          <p:nvPr/>
        </p:nvSpPr>
        <p:spPr>
          <a:xfrm>
            <a:off x="560730" y="1083372"/>
            <a:ext cx="10622894" cy="7201931"/>
          </a:xfrm>
          <a:prstGeom prst="rect">
            <a:avLst/>
          </a:prstGeom>
          <a:noFill/>
          <a:ln>
            <a:noFill/>
          </a:ln>
        </p:spPr>
        <p:txBody>
          <a:bodyPr spcFirstLastPara="1" wrap="square" lIns="91425" tIns="45700" rIns="91425" bIns="45700" anchor="t" anchorCtr="0">
            <a:spAutoFit/>
          </a:bodyPr>
          <a:lstStyle/>
          <a:p>
            <a:pPr algn="just" rtl="0">
              <a:spcBef>
                <a:spcPts val="0"/>
              </a:spcBef>
              <a:spcAft>
                <a:spcPts val="0"/>
              </a:spcAft>
            </a:pPr>
            <a:r>
              <a:rPr lang="en-US" sz="1800" b="1" dirty="0">
                <a:latin typeface="Times New Roman" panose="02020603050405020304" pitchFamily="18" charset="0"/>
                <a:cs typeface="Times New Roman" panose="02020603050405020304" pitchFamily="18" charset="0"/>
              </a:rPr>
              <a:t>       1. Design a Heartbeat monitoring system.</a:t>
            </a:r>
          </a:p>
          <a:p>
            <a:pPr algn="just" rtl="0">
              <a:spcBef>
                <a:spcPts val="0"/>
              </a:spcBef>
              <a:spcAft>
                <a:spcPts val="0"/>
              </a:spcAft>
            </a:pPr>
            <a:endParaRPr lang="en-US" sz="1800" b="1" dirty="0">
              <a:latin typeface="Times New Roman" panose="02020603050405020304" pitchFamily="18" charset="0"/>
              <a:cs typeface="Times New Roman" panose="02020603050405020304" pitchFamily="18" charset="0"/>
            </a:endParaRPr>
          </a:p>
          <a:p>
            <a:pPr marL="800100" indent="-34290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heart rate sensor is used to gather the patient's heartbeat data, and the Node MCU is used to store the data obtained from the patient. </a:t>
            </a:r>
          </a:p>
          <a:p>
            <a:pPr marL="457200" algn="just" rtl="0">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marL="457200" algn="just" rtl="0">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2. Providing Security at the Node Level.</a:t>
            </a:r>
          </a:p>
          <a:p>
            <a:pPr marL="457200" algn="just" rtl="0">
              <a:lnSpc>
                <a:spcPct val="150000"/>
              </a:lnSpc>
              <a:spcBef>
                <a:spcPts val="0"/>
              </a:spcBef>
              <a:spcAft>
                <a:spcPts val="0"/>
              </a:spcAft>
            </a:pP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800100" indent="-34290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data should be encrypted in the node itself after the heart rate sensor is linked to the Node MCU and the patient's heart rate is detected. </a:t>
            </a:r>
          </a:p>
          <a:p>
            <a:pPr marL="800100" indent="-34290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Elliptic curve Diffie Hellman algorithm is utilized for this. </a:t>
            </a:r>
          </a:p>
          <a:p>
            <a:pPr marL="800100" indent="-34290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Elliptic-curve Diffie–Hellman (ECDH) is a key agreement mechanism that uses an elliptic curve public-private key pair to allow two parties to construct a shared secret via an unsecured channel. </a:t>
            </a:r>
          </a:p>
          <a:p>
            <a:pPr marL="800100" indent="-34290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shared secret can serve as a key or be used to produce a new one. Comprehending the principles of the Elliptic Curve is necessary for understanding Elliptic Curve Cryptography. </a:t>
            </a:r>
            <a:endParaRPr lang="en-US" sz="2400" b="0" dirty="0">
              <a:effectLst/>
              <a:latin typeface="Times New Roman" panose="02020603050405020304" pitchFamily="18" charset="0"/>
              <a:cs typeface="Times New Roman" panose="02020603050405020304" pitchFamily="18" charset="0"/>
            </a:endParaRPr>
          </a:p>
          <a:p>
            <a:pPr algn="just"/>
            <a:br>
              <a:rPr lang="en-US" sz="2400" b="0" dirty="0">
                <a:effectLst/>
              </a:rPr>
            </a:br>
            <a:br>
              <a:rPr lang="en-US" sz="2400" b="0" dirty="0">
                <a:effectLst/>
              </a:rPr>
            </a:br>
            <a:endParaRPr lang="en-US" sz="1800" dirty="0">
              <a:solidFill>
                <a:schemeClr val="dk1"/>
              </a:solidFill>
              <a:latin typeface="Times New Roman"/>
              <a:ea typeface="Times New Roman"/>
              <a:cs typeface="Times New Roman"/>
              <a:sym typeface="Times New Roman"/>
            </a:endParaRPr>
          </a:p>
          <a:p>
            <a:pPr marL="457200" marR="0" lvl="0" indent="-342900" algn="just" rtl="0">
              <a:spcBef>
                <a:spcPts val="0"/>
              </a:spcBef>
              <a:spcAft>
                <a:spcPts val="0"/>
              </a:spcAft>
              <a:buClr>
                <a:schemeClr val="dk1"/>
              </a:buClr>
              <a:buSzPts val="1800"/>
              <a:buFont typeface="Times New Roman"/>
              <a:buAutoNum type="arabicPeriod"/>
            </a:pPr>
            <a:endParaRPr lang="en-US"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331" name="Google Shape;331;g16b2bf5d091_1_116"/>
          <p:cNvSpPr txBox="1"/>
          <p:nvPr/>
        </p:nvSpPr>
        <p:spPr>
          <a:xfrm>
            <a:off x="1468961" y="298523"/>
            <a:ext cx="91605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MODULES EXPLANATION</a:t>
            </a:r>
            <a:endParaRPr sz="1800" b="1" dirty="0"/>
          </a:p>
        </p:txBody>
      </p:sp>
      <p:sp>
        <p:nvSpPr>
          <p:cNvPr id="3" name="Slide Number Placeholder 2">
            <a:extLst>
              <a:ext uri="{FF2B5EF4-FFF2-40B4-BE49-F238E27FC236}">
                <a16:creationId xmlns:a16="http://schemas.microsoft.com/office/drawing/2014/main" id="{A73AC4DD-4591-BB89-E0C7-0BE1F68685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2" name="Footer Placeholder 1">
            <a:extLst>
              <a:ext uri="{FF2B5EF4-FFF2-40B4-BE49-F238E27FC236}">
                <a16:creationId xmlns:a16="http://schemas.microsoft.com/office/drawing/2014/main" id="{B943A0F7-5033-5617-2AFA-BF3A397112DF}"/>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9407A20F-C0B4-58EE-4B29-BCEDD0B2D5A7}"/>
              </a:ext>
            </a:extLst>
          </p:cNvPr>
          <p:cNvSpPr>
            <a:spLocks noGrp="1"/>
          </p:cNvSpPr>
          <p:nvPr>
            <p:ph type="dt" idx="10"/>
          </p:nvPr>
        </p:nvSpPr>
        <p:spPr>
          <a:xfrm>
            <a:off x="838200" y="6424615"/>
            <a:ext cx="4469091" cy="365125"/>
          </a:xfrm>
        </p:spPr>
        <p:txBody>
          <a:bodyPr/>
          <a:lstStyle/>
          <a:p>
            <a:r>
              <a:rPr lang="en-US" dirty="0"/>
              <a:t>Node Level Power Aware Security Algorithms For Cloud Assisted-IoT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16b2bf5d091_1_116"/>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g16b2bf5d091_1_116"/>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19" name="Google Shape;319;g16b2bf5d091_1_116"/>
          <p:cNvSpPr/>
          <p:nvPr/>
        </p:nvSpPr>
        <p:spPr>
          <a:xfrm>
            <a:off x="8213" y="-512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20" name="Google Shape;320;g16b2bf5d091_1_116"/>
          <p:cNvGrpSpPr/>
          <p:nvPr/>
        </p:nvGrpSpPr>
        <p:grpSpPr>
          <a:xfrm flipH="1">
            <a:off x="-18364" y="-43336"/>
            <a:ext cx="5163105" cy="2657462"/>
            <a:chOff x="6867015" y="-1"/>
            <a:chExt cx="5324985" cy="3251912"/>
          </a:xfrm>
        </p:grpSpPr>
        <p:sp>
          <p:nvSpPr>
            <p:cNvPr id="321" name="Google Shape;321;g16b2bf5d091_1_11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g16b2bf5d091_1_11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g16b2bf5d091_1_11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g16b2bf5d091_1_11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25" name="Google Shape;325;g16b2bf5d091_1_116"/>
          <p:cNvGrpSpPr/>
          <p:nvPr/>
        </p:nvGrpSpPr>
        <p:grpSpPr>
          <a:xfrm rot="10800000">
            <a:off x="9058247" y="4146290"/>
            <a:ext cx="3142428" cy="2716829"/>
            <a:chOff x="-305" y="-4155"/>
            <a:chExt cx="2514948" cy="2174333"/>
          </a:xfrm>
        </p:grpSpPr>
        <p:sp>
          <p:nvSpPr>
            <p:cNvPr id="326" name="Google Shape;326;g16b2bf5d091_1_116"/>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g16b2bf5d091_1_116"/>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g16b2bf5d091_1_116"/>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29" name="Google Shape;329;g16b2bf5d091_1_116"/>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0" name="Google Shape;330;g16b2bf5d091_1_116"/>
          <p:cNvSpPr txBox="1"/>
          <p:nvPr/>
        </p:nvSpPr>
        <p:spPr>
          <a:xfrm>
            <a:off x="560730" y="1468222"/>
            <a:ext cx="4746561" cy="5447605"/>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sz="1800" b="0" i="0" dirty="0">
                <a:solidFill>
                  <a:srgbClr val="333333"/>
                </a:solidFill>
                <a:effectLst/>
                <a:latin typeface="Times New Roman" panose="02020603050405020304" pitchFamily="18" charset="0"/>
                <a:cs typeface="Times New Roman" panose="02020603050405020304" pitchFamily="18" charset="0"/>
              </a:rPr>
              <a:t>ECDH (Elliptic Curve Diffie-Hellman) is a variant of the </a:t>
            </a:r>
            <a:r>
              <a:rPr lang="en-US" sz="1800" b="0" i="0" strike="noStrike" dirty="0">
                <a:solidFill>
                  <a:srgbClr val="333333"/>
                </a:solidFill>
                <a:effectLst/>
                <a:latin typeface="Times New Roman" panose="02020603050405020304" pitchFamily="18" charset="0"/>
                <a:cs typeface="Times New Roman" panose="02020603050405020304" pitchFamily="18" charset="0"/>
              </a:rPr>
              <a:t>Diffie-Hellman algorithm</a:t>
            </a:r>
            <a:r>
              <a:rPr lang="en-US" sz="1800" b="0" i="0" dirty="0">
                <a:solidFill>
                  <a:srgbClr val="333333"/>
                </a:solidFill>
                <a:effectLst/>
                <a:latin typeface="Times New Roman" panose="02020603050405020304" pitchFamily="18" charset="0"/>
                <a:cs typeface="Times New Roman" panose="02020603050405020304" pitchFamily="18" charset="0"/>
              </a:rPr>
              <a:t> for elliptic curves.</a:t>
            </a:r>
          </a:p>
          <a:p>
            <a:pPr marL="285750" indent="-285750" algn="just">
              <a:buFont typeface="Arial" panose="020B0604020202020204" pitchFamily="34" charset="0"/>
              <a:buChar char="•"/>
            </a:pPr>
            <a:r>
              <a:rPr lang="en-US" sz="1800" b="0" i="0" dirty="0">
                <a:solidFill>
                  <a:srgbClr val="333333"/>
                </a:solidFill>
                <a:effectLst/>
                <a:latin typeface="Times New Roman" panose="02020603050405020304" pitchFamily="18" charset="0"/>
                <a:cs typeface="Times New Roman" panose="02020603050405020304" pitchFamily="18" charset="0"/>
              </a:rPr>
              <a:t>It is actually a </a:t>
            </a:r>
            <a:r>
              <a:rPr lang="en-US" sz="1800" b="0" i="0" strike="noStrike" dirty="0">
                <a:solidFill>
                  <a:srgbClr val="333333"/>
                </a:solidFill>
                <a:effectLst/>
                <a:latin typeface="Times New Roman" panose="02020603050405020304" pitchFamily="18" charset="0"/>
                <a:cs typeface="Times New Roman" panose="02020603050405020304" pitchFamily="18" charset="0"/>
              </a:rPr>
              <a:t>key-agreement protocol</a:t>
            </a:r>
            <a:r>
              <a:rPr lang="en-US" sz="1800" b="0" i="0" dirty="0">
                <a:solidFill>
                  <a:srgbClr val="333333"/>
                </a:solidFill>
                <a:effectLst/>
                <a:latin typeface="Times New Roman" panose="02020603050405020304" pitchFamily="18" charset="0"/>
                <a:cs typeface="Times New Roman" panose="02020603050405020304" pitchFamily="18" charset="0"/>
              </a:rPr>
              <a:t>, more than an encryption algorithm. This basically means that ECDH defines (to some extent) how keys should be generated and exchanged between parties. How to actually encrypt data using such keys is up to us.</a:t>
            </a:r>
          </a:p>
          <a:p>
            <a:pPr marL="285750" indent="-285750" algn="just">
              <a:buFont typeface="Arial" panose="020B0604020202020204" pitchFamily="34" charset="0"/>
              <a:buChar char="•"/>
            </a:pPr>
            <a:r>
              <a:rPr lang="en-US" sz="1800" b="0" i="0" dirty="0">
                <a:solidFill>
                  <a:srgbClr val="333333"/>
                </a:solidFill>
                <a:effectLst/>
                <a:latin typeface="Times New Roman" panose="02020603050405020304" pitchFamily="18" charset="0"/>
                <a:cs typeface="Times New Roman" panose="02020603050405020304" pitchFamily="18" charset="0"/>
              </a:rPr>
              <a:t>The problem it solves is the following: two parties (the usual </a:t>
            </a:r>
            <a:r>
              <a:rPr lang="en-US" sz="1800" b="0" i="0" strike="noStrike" dirty="0">
                <a:solidFill>
                  <a:srgbClr val="333333"/>
                </a:solidFill>
                <a:effectLst/>
                <a:latin typeface="Times New Roman" panose="02020603050405020304" pitchFamily="18" charset="0"/>
                <a:cs typeface="Times New Roman" panose="02020603050405020304" pitchFamily="18" charset="0"/>
              </a:rPr>
              <a:t>Alice and Bob</a:t>
            </a:r>
            <a:r>
              <a:rPr lang="en-US" sz="1800" b="0" i="0" dirty="0">
                <a:solidFill>
                  <a:srgbClr val="333333"/>
                </a:solidFill>
                <a:effectLst/>
                <a:latin typeface="Times New Roman" panose="02020603050405020304" pitchFamily="18" charset="0"/>
                <a:cs typeface="Times New Roman" panose="02020603050405020304" pitchFamily="18" charset="0"/>
              </a:rPr>
              <a:t>) want to exchange information securely, so that a third party (the </a:t>
            </a:r>
            <a:r>
              <a:rPr lang="en-US" sz="1800" b="0" i="0" strike="noStrike" dirty="0">
                <a:solidFill>
                  <a:srgbClr val="333333"/>
                </a:solidFill>
                <a:effectLst/>
                <a:latin typeface="Times New Roman" panose="02020603050405020304" pitchFamily="18" charset="0"/>
                <a:cs typeface="Times New Roman" panose="02020603050405020304" pitchFamily="18" charset="0"/>
              </a:rPr>
              <a:t>Man In the Middle</a:t>
            </a:r>
            <a:r>
              <a:rPr lang="en-US" sz="1800" b="0" i="0" dirty="0">
                <a:solidFill>
                  <a:srgbClr val="333333"/>
                </a:solidFill>
                <a:effectLst/>
                <a:latin typeface="Times New Roman" panose="02020603050405020304" pitchFamily="18" charset="0"/>
                <a:cs typeface="Times New Roman" panose="02020603050405020304" pitchFamily="18" charset="0"/>
              </a:rPr>
              <a:t>) may intercept them, but may not decode them. </a:t>
            </a:r>
            <a:r>
              <a:rPr lang="en-US" sz="1800" b="1" dirty="0">
                <a:latin typeface="Times New Roman" panose="02020603050405020304" pitchFamily="18" charset="0"/>
                <a:cs typeface="Times New Roman" panose="02020603050405020304" pitchFamily="18" charset="0"/>
              </a:rPr>
              <a:t>       </a:t>
            </a:r>
            <a:br>
              <a:rPr lang="en-US" sz="1800" b="0" dirty="0">
                <a:effectLst/>
                <a:latin typeface="Times New Roman" panose="02020603050405020304" pitchFamily="18" charset="0"/>
                <a:cs typeface="Times New Roman" panose="02020603050405020304" pitchFamily="18" charset="0"/>
              </a:rPr>
            </a:br>
            <a:br>
              <a:rPr lang="en-US" sz="2400" b="0" dirty="0">
                <a:effectLst/>
                <a:latin typeface="Times New Roman" panose="02020603050405020304" pitchFamily="18" charset="0"/>
                <a:cs typeface="Times New Roman" panose="02020603050405020304" pitchFamily="18" charset="0"/>
              </a:rPr>
            </a:b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42900" algn="just" rtl="0">
              <a:spcBef>
                <a:spcPts val="0"/>
              </a:spcBef>
              <a:spcAft>
                <a:spcPts val="0"/>
              </a:spcAft>
              <a:buClr>
                <a:schemeClr val="dk1"/>
              </a:buClr>
              <a:buSzPts val="1800"/>
              <a:buFont typeface="Times New Roman"/>
              <a:buAutoNum type="arabicPeriod"/>
            </a:pPr>
            <a:endParaRPr lang="en-US"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331" name="Google Shape;331;g16b2bf5d091_1_116"/>
          <p:cNvSpPr txBox="1"/>
          <p:nvPr/>
        </p:nvSpPr>
        <p:spPr>
          <a:xfrm>
            <a:off x="-549900" y="868758"/>
            <a:ext cx="91605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 ECDH ALGORITHM</a:t>
            </a:r>
            <a:endParaRPr sz="1800" b="1" dirty="0"/>
          </a:p>
        </p:txBody>
      </p:sp>
      <p:sp>
        <p:nvSpPr>
          <p:cNvPr id="3" name="Slide Number Placeholder 2">
            <a:extLst>
              <a:ext uri="{FF2B5EF4-FFF2-40B4-BE49-F238E27FC236}">
                <a16:creationId xmlns:a16="http://schemas.microsoft.com/office/drawing/2014/main" id="{A73AC4DD-4591-BB89-E0C7-0BE1F68685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2" name="Footer Placeholder 1">
            <a:extLst>
              <a:ext uri="{FF2B5EF4-FFF2-40B4-BE49-F238E27FC236}">
                <a16:creationId xmlns:a16="http://schemas.microsoft.com/office/drawing/2014/main" id="{B943A0F7-5033-5617-2AFA-BF3A397112DF}"/>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9407A20F-C0B4-58EE-4B29-BCEDD0B2D5A7}"/>
              </a:ext>
            </a:extLst>
          </p:cNvPr>
          <p:cNvSpPr>
            <a:spLocks noGrp="1"/>
          </p:cNvSpPr>
          <p:nvPr>
            <p:ph type="dt" idx="10"/>
          </p:nvPr>
        </p:nvSpPr>
        <p:spPr>
          <a:xfrm>
            <a:off x="838200" y="6424615"/>
            <a:ext cx="4469091" cy="365125"/>
          </a:xfrm>
        </p:spPr>
        <p:txBody>
          <a:bodyPr/>
          <a:lstStyle/>
          <a:p>
            <a:r>
              <a:rPr lang="en-US" dirty="0"/>
              <a:t>Node Level Power Aware Security Algorithms For Cloud Assisted-IoT</a:t>
            </a:r>
          </a:p>
          <a:p>
            <a:endParaRPr lang="en-US" dirty="0"/>
          </a:p>
        </p:txBody>
      </p:sp>
      <p:pic>
        <p:nvPicPr>
          <p:cNvPr id="6" name="Picture 5">
            <a:extLst>
              <a:ext uri="{FF2B5EF4-FFF2-40B4-BE49-F238E27FC236}">
                <a16:creationId xmlns:a16="http://schemas.microsoft.com/office/drawing/2014/main" id="{CFB12E43-FD91-0540-AF68-C1B62C85A8FF}"/>
              </a:ext>
            </a:extLst>
          </p:cNvPr>
          <p:cNvPicPr>
            <a:picLocks noChangeAspect="1"/>
          </p:cNvPicPr>
          <p:nvPr/>
        </p:nvPicPr>
        <p:blipFill>
          <a:blip r:embed="rId3"/>
          <a:stretch>
            <a:fillRect/>
          </a:stretch>
        </p:blipFill>
        <p:spPr>
          <a:xfrm>
            <a:off x="5947259" y="1076218"/>
            <a:ext cx="5684011" cy="5142298"/>
          </a:xfrm>
          <a:prstGeom prst="rect">
            <a:avLst/>
          </a:prstGeom>
        </p:spPr>
      </p:pic>
      <p:sp>
        <p:nvSpPr>
          <p:cNvPr id="8" name="TextBox 7">
            <a:extLst>
              <a:ext uri="{FF2B5EF4-FFF2-40B4-BE49-F238E27FC236}">
                <a16:creationId xmlns:a16="http://schemas.microsoft.com/office/drawing/2014/main" id="{2F563893-55C7-DE7F-75D5-363663B675B1}"/>
              </a:ext>
            </a:extLst>
          </p:cNvPr>
          <p:cNvSpPr txBox="1"/>
          <p:nvPr/>
        </p:nvSpPr>
        <p:spPr>
          <a:xfrm>
            <a:off x="2988297" y="267068"/>
            <a:ext cx="6087267" cy="523220"/>
          </a:xfrm>
          <a:prstGeom prst="rect">
            <a:avLst/>
          </a:prstGeom>
          <a:noFill/>
        </p:spPr>
        <p:txBody>
          <a:bodyPr wrap="square" rtlCol="0">
            <a:spAutoFit/>
          </a:bodyPr>
          <a:lstStyle/>
          <a:p>
            <a:r>
              <a:rPr lang="en-US" sz="2800"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MODULES EXPLANATION Contd..</a:t>
            </a:r>
            <a:endParaRPr lang="en-IN" sz="2800" dirty="0"/>
          </a:p>
        </p:txBody>
      </p:sp>
    </p:spTree>
    <p:extLst>
      <p:ext uri="{BB962C8B-B14F-4D97-AF65-F5344CB8AC3E}">
        <p14:creationId xmlns:p14="http://schemas.microsoft.com/office/powerpoint/2010/main" val="3724163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16b2bf5d091_1_116"/>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g16b2bf5d091_1_116"/>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19" name="Google Shape;319;g16b2bf5d091_1_116"/>
          <p:cNvSpPr/>
          <p:nvPr/>
        </p:nvSpPr>
        <p:spPr>
          <a:xfrm>
            <a:off x="2" y="-6096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0" name="Google Shape;320;g16b2bf5d091_1_116"/>
          <p:cNvGrpSpPr/>
          <p:nvPr/>
        </p:nvGrpSpPr>
        <p:grpSpPr>
          <a:xfrm flipH="1">
            <a:off x="-18364" y="-43336"/>
            <a:ext cx="5163105" cy="2657462"/>
            <a:chOff x="6867015" y="-1"/>
            <a:chExt cx="5324985" cy="3251912"/>
          </a:xfrm>
        </p:grpSpPr>
        <p:sp>
          <p:nvSpPr>
            <p:cNvPr id="321" name="Google Shape;321;g16b2bf5d091_1_11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g16b2bf5d091_1_11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g16b2bf5d091_1_11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g16b2bf5d091_1_11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25" name="Google Shape;325;g16b2bf5d091_1_116"/>
          <p:cNvGrpSpPr/>
          <p:nvPr/>
        </p:nvGrpSpPr>
        <p:grpSpPr>
          <a:xfrm rot="10800000">
            <a:off x="9058247" y="4146290"/>
            <a:ext cx="3142428" cy="2716829"/>
            <a:chOff x="-305" y="-4155"/>
            <a:chExt cx="2514948" cy="2174333"/>
          </a:xfrm>
        </p:grpSpPr>
        <p:sp>
          <p:nvSpPr>
            <p:cNvPr id="326" name="Google Shape;326;g16b2bf5d091_1_116"/>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g16b2bf5d091_1_116"/>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g16b2bf5d091_1_116"/>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29" name="Google Shape;329;g16b2bf5d091_1_116"/>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330" name="Google Shape;330;g16b2bf5d091_1_116"/>
              <p:cNvSpPr txBox="1"/>
              <p:nvPr/>
            </p:nvSpPr>
            <p:spPr>
              <a:xfrm>
                <a:off x="574228" y="1148903"/>
                <a:ext cx="4746561" cy="7109598"/>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EC ElGamal is the short form for Elliptic Curve ElGamal which is one of the algorithms present in the elliptic curve cryptosystem.</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We often use elliptic curves for public key cryptography tasks such as key exchange and digital signature tasks. Because these curves serve faster implementations than other trusted algorithms such as Diffie Hellman or RSA(Rivest-Shamir-Adleman). </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Rarely, we can adapt elliptic curves for symmetric key encryption tasks. This idea is mainly based on ElGamal encryption schema and elliptic curves. </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We will create a python implementation of this concept. All points on the elliptic curve can be mapped directly to an ASCII value. </a:t>
                </a: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Koblitz represents message as a point or a set of points on an elliptic curve.</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smtClean="0">
                            <a:solidFill>
                              <a:schemeClr val="tx1"/>
                            </a:solidFill>
                            <a:latin typeface="Cambria Math" panose="02040503050406030204" pitchFamily="18" charset="0"/>
                            <a:cs typeface="Times New Roman" panose="02020603050405020304" pitchFamily="18" charset="0"/>
                          </a:rPr>
                        </m:ctrlPr>
                      </m:sSupPr>
                      <m:e>
                        <m:r>
                          <a:rPr lang="en-US" sz="1800" b="0" i="1" smtClean="0">
                            <a:solidFill>
                              <a:schemeClr val="tx1"/>
                            </a:solidFill>
                            <a:latin typeface="Cambria Math" panose="02040503050406030204" pitchFamily="18" charset="0"/>
                            <a:cs typeface="Times New Roman" panose="02020603050405020304" pitchFamily="18" charset="0"/>
                          </a:rPr>
                          <m:t> </m:t>
                        </m:r>
                        <m:r>
                          <a:rPr lang="en-US" sz="1800" b="0" i="1" smtClean="0">
                            <a:solidFill>
                              <a:schemeClr val="tx1"/>
                            </a:solidFill>
                            <a:latin typeface="Cambria Math" panose="02040503050406030204" pitchFamily="18" charset="0"/>
                            <a:cs typeface="Times New Roman" panose="02020603050405020304" pitchFamily="18" charset="0"/>
                          </a:rPr>
                          <m:t>𝑦</m:t>
                        </m:r>
                      </m:e>
                      <m:sup>
                        <m:r>
                          <a:rPr lang="en-US" sz="1800" b="0" i="1" smtClean="0">
                            <a:solidFill>
                              <a:schemeClr val="tx1"/>
                            </a:solidFill>
                            <a:latin typeface="Cambria Math" panose="02040503050406030204" pitchFamily="18" charset="0"/>
                            <a:cs typeface="Times New Roman" panose="02020603050405020304" pitchFamily="18" charset="0"/>
                          </a:rPr>
                          <m:t>2</m:t>
                        </m:r>
                      </m:sup>
                    </m:sSup>
                  </m:oMath>
                </a14:m>
                <a:r>
                  <a:rPr lang="en-US" sz="1800" dirty="0">
                    <a:solidFill>
                      <a:schemeClr val="tx1"/>
                    </a:solidFill>
                    <a:latin typeface="Times New Roman" panose="02020603050405020304" pitchFamily="18" charset="0"/>
                    <a:cs typeface="Times New Roman" panose="02020603050405020304" pitchFamily="18" charset="0"/>
                  </a:rPr>
                  <a:t> mod p= </a:t>
                </a:r>
                <a14:m>
                  <m:oMath xmlns:m="http://schemas.openxmlformats.org/officeDocument/2006/math">
                    <m:sSup>
                      <m:sSupPr>
                        <m:ctrlPr>
                          <a:rPr lang="en-US" sz="1800" i="1">
                            <a:solidFill>
                              <a:schemeClr val="tx1"/>
                            </a:solidFill>
                            <a:latin typeface="Cambria Math" panose="02040503050406030204" pitchFamily="18" charset="0"/>
                            <a:cs typeface="Times New Roman" panose="02020603050405020304" pitchFamily="18" charset="0"/>
                          </a:rPr>
                        </m:ctrlPr>
                      </m:sSupPr>
                      <m:e>
                        <m:r>
                          <a:rPr lang="en-US" sz="1800" i="1">
                            <a:solidFill>
                              <a:schemeClr val="tx1"/>
                            </a:solidFill>
                            <a:latin typeface="Cambria Math" panose="02040503050406030204" pitchFamily="18" charset="0"/>
                            <a:cs typeface="Times New Roman" panose="02020603050405020304" pitchFamily="18" charset="0"/>
                          </a:rPr>
                          <m:t> </m:t>
                        </m:r>
                        <m:r>
                          <a:rPr lang="en-US" sz="1800" i="1">
                            <a:solidFill>
                              <a:schemeClr val="tx1"/>
                            </a:solidFill>
                            <a:latin typeface="Cambria Math" panose="02040503050406030204" pitchFamily="18" charset="0"/>
                            <a:cs typeface="Times New Roman" panose="02020603050405020304" pitchFamily="18" charset="0"/>
                          </a:rPr>
                          <m:t>𝑥</m:t>
                        </m:r>
                      </m:e>
                      <m:sup>
                        <m:r>
                          <a:rPr lang="en-US" sz="1800" i="1">
                            <a:solidFill>
                              <a:schemeClr val="tx1"/>
                            </a:solidFill>
                            <a:latin typeface="Cambria Math" panose="02040503050406030204" pitchFamily="18" charset="0"/>
                            <a:cs typeface="Times New Roman" panose="02020603050405020304" pitchFamily="18" charset="0"/>
                          </a:rPr>
                          <m:t>3</m:t>
                        </m:r>
                      </m:sup>
                    </m:sSup>
                    <m:r>
                      <a:rPr lang="en-US" sz="1800" i="1">
                        <a:solidFill>
                          <a:schemeClr val="tx1"/>
                        </a:solidFill>
                        <a:latin typeface="Cambria Math" panose="02040503050406030204" pitchFamily="18" charset="0"/>
                        <a:cs typeface="Times New Roman" panose="020206030504050203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800" i="1">
                        <a:solidFill>
                          <a:schemeClr val="tx1"/>
                        </a:solidFill>
                        <a:latin typeface="Cambria Math" panose="02040503050406030204" pitchFamily="18" charset="0"/>
                        <a:cs typeface="Times New Roman" panose="02020603050405020304" pitchFamily="18" charset="0"/>
                      </a:rPr>
                      <m:t>𝑎𝑥</m:t>
                    </m:r>
                    <m:r>
                      <a:rPr lang="en-US" sz="1800" i="1">
                        <a:solidFill>
                          <a:schemeClr val="tx1"/>
                        </a:solidFill>
                        <a:latin typeface="Cambria Math" panose="02040503050406030204" pitchFamily="18" charset="0"/>
                        <a:cs typeface="Times New Roman" panose="020206030504050203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+b mod p</a:t>
                </a:r>
                <a:endParaRPr lang="en-IN" sz="1800" dirty="0">
                  <a:solidFill>
                    <a:schemeClr val="tx1"/>
                  </a:solidFill>
                  <a:latin typeface="Times New Roman" panose="02020603050405020304" pitchFamily="18" charset="0"/>
                  <a:cs typeface="Times New Roman" panose="02020603050405020304" pitchFamily="18" charset="0"/>
                </a:endParaRPr>
              </a:p>
              <a:p>
                <a:pPr marL="0" indent="0" algn="just">
                  <a:buNone/>
                </a:pPr>
                <a:br>
                  <a:rPr lang="en-US" sz="1800" b="0" dirty="0">
                    <a:effectLst/>
                    <a:latin typeface="Times New Roman" panose="02020603050405020304" pitchFamily="18" charset="0"/>
                    <a:cs typeface="Times New Roman" panose="02020603050405020304" pitchFamily="18" charset="0"/>
                  </a:rPr>
                </a:br>
                <a:br>
                  <a:rPr lang="en-US" sz="2400" b="0" dirty="0">
                    <a:effectLst/>
                    <a:latin typeface="Times New Roman" panose="02020603050405020304" pitchFamily="18" charset="0"/>
                    <a:cs typeface="Times New Roman" panose="02020603050405020304" pitchFamily="18" charset="0"/>
                  </a:rPr>
                </a:b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42900" algn="just" rtl="0">
                  <a:spcBef>
                    <a:spcPts val="0"/>
                  </a:spcBef>
                  <a:spcAft>
                    <a:spcPts val="0"/>
                  </a:spcAft>
                  <a:buClr>
                    <a:schemeClr val="dk1"/>
                  </a:buClr>
                  <a:buSzPts val="1800"/>
                  <a:buFont typeface="Times New Roman"/>
                  <a:buAutoNum type="arabicPeriod"/>
                </a:pPr>
                <a:endParaRPr lang="en-US"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mc:Choice>
        <mc:Fallback xmlns="">
          <p:sp>
            <p:nvSpPr>
              <p:cNvPr id="330" name="Google Shape;330;g16b2bf5d091_1_116"/>
              <p:cNvSpPr txBox="1">
                <a:spLocks noRot="1" noChangeAspect="1" noMove="1" noResize="1" noEditPoints="1" noAdjustHandles="1" noChangeArrowheads="1" noChangeShapeType="1" noTextEdit="1"/>
              </p:cNvSpPr>
              <p:nvPr/>
            </p:nvSpPr>
            <p:spPr>
              <a:xfrm>
                <a:off x="574228" y="1148903"/>
                <a:ext cx="4746561" cy="7109598"/>
              </a:xfrm>
              <a:prstGeom prst="rect">
                <a:avLst/>
              </a:prstGeom>
              <a:blipFill>
                <a:blip r:embed="rId3"/>
                <a:stretch>
                  <a:fillRect l="-770" t="-428" r="-1027"/>
                </a:stretch>
              </a:blipFill>
              <a:ln>
                <a:noFill/>
              </a:ln>
            </p:spPr>
            <p:txBody>
              <a:bodyPr/>
              <a:lstStyle/>
              <a:p>
                <a:r>
                  <a:rPr lang="en-IN">
                    <a:noFill/>
                  </a:rPr>
                  <a:t> </a:t>
                </a:r>
              </a:p>
            </p:txBody>
          </p:sp>
        </mc:Fallback>
      </mc:AlternateContent>
      <p:sp>
        <p:nvSpPr>
          <p:cNvPr id="331" name="Google Shape;331;g16b2bf5d091_1_116"/>
          <p:cNvSpPr txBox="1"/>
          <p:nvPr/>
        </p:nvSpPr>
        <p:spPr>
          <a:xfrm>
            <a:off x="-307613" y="712977"/>
            <a:ext cx="91605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               EC ELGAMAL ALGORITHM</a:t>
            </a:r>
            <a:endParaRPr sz="1800" b="1" dirty="0"/>
          </a:p>
        </p:txBody>
      </p:sp>
      <p:sp>
        <p:nvSpPr>
          <p:cNvPr id="3" name="Slide Number Placeholder 2">
            <a:extLst>
              <a:ext uri="{FF2B5EF4-FFF2-40B4-BE49-F238E27FC236}">
                <a16:creationId xmlns:a16="http://schemas.microsoft.com/office/drawing/2014/main" id="{A73AC4DD-4591-BB89-E0C7-0BE1F68685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2" name="Footer Placeholder 1">
            <a:extLst>
              <a:ext uri="{FF2B5EF4-FFF2-40B4-BE49-F238E27FC236}">
                <a16:creationId xmlns:a16="http://schemas.microsoft.com/office/drawing/2014/main" id="{B943A0F7-5033-5617-2AFA-BF3A397112DF}"/>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9407A20F-C0B4-58EE-4B29-BCEDD0B2D5A7}"/>
              </a:ext>
            </a:extLst>
          </p:cNvPr>
          <p:cNvSpPr>
            <a:spLocks noGrp="1"/>
          </p:cNvSpPr>
          <p:nvPr>
            <p:ph type="dt" idx="10"/>
          </p:nvPr>
        </p:nvSpPr>
        <p:spPr>
          <a:xfrm>
            <a:off x="838200" y="6424615"/>
            <a:ext cx="4469091" cy="365125"/>
          </a:xfrm>
        </p:spPr>
        <p:txBody>
          <a:bodyPr/>
          <a:lstStyle/>
          <a:p>
            <a:r>
              <a:rPr lang="en-US" dirty="0"/>
              <a:t>Node Level Power Aware Security Algorithms For Cloud Assisted-IoT</a:t>
            </a:r>
          </a:p>
          <a:p>
            <a:endParaRPr lang="en-US" dirty="0"/>
          </a:p>
        </p:txBody>
      </p:sp>
      <p:pic>
        <p:nvPicPr>
          <p:cNvPr id="7" name="Picture 6">
            <a:extLst>
              <a:ext uri="{FF2B5EF4-FFF2-40B4-BE49-F238E27FC236}">
                <a16:creationId xmlns:a16="http://schemas.microsoft.com/office/drawing/2014/main" id="{30A1FBFD-0872-A711-C75D-F95853207CBD}"/>
              </a:ext>
            </a:extLst>
          </p:cNvPr>
          <p:cNvPicPr>
            <a:picLocks noChangeAspect="1"/>
          </p:cNvPicPr>
          <p:nvPr/>
        </p:nvPicPr>
        <p:blipFill>
          <a:blip r:embed="rId4"/>
          <a:stretch>
            <a:fillRect/>
          </a:stretch>
        </p:blipFill>
        <p:spPr>
          <a:xfrm>
            <a:off x="5894709" y="1148902"/>
            <a:ext cx="4886276" cy="5131895"/>
          </a:xfrm>
          <a:prstGeom prst="rect">
            <a:avLst/>
          </a:prstGeom>
        </p:spPr>
      </p:pic>
      <p:sp>
        <p:nvSpPr>
          <p:cNvPr id="8" name="TextBox 7">
            <a:extLst>
              <a:ext uri="{FF2B5EF4-FFF2-40B4-BE49-F238E27FC236}">
                <a16:creationId xmlns:a16="http://schemas.microsoft.com/office/drawing/2014/main" id="{2463F2F2-31DD-6A81-BA83-3102A2245309}"/>
              </a:ext>
            </a:extLst>
          </p:cNvPr>
          <p:cNvSpPr txBox="1"/>
          <p:nvPr/>
        </p:nvSpPr>
        <p:spPr>
          <a:xfrm>
            <a:off x="2988297" y="267068"/>
            <a:ext cx="6087267" cy="523220"/>
          </a:xfrm>
          <a:prstGeom prst="rect">
            <a:avLst/>
          </a:prstGeom>
          <a:noFill/>
        </p:spPr>
        <p:txBody>
          <a:bodyPr wrap="square" rtlCol="0">
            <a:spAutoFit/>
          </a:bodyPr>
          <a:lstStyle/>
          <a:p>
            <a:r>
              <a:rPr lang="en-US" sz="2800"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MODULES EXPLANATION Contd..</a:t>
            </a:r>
            <a:endParaRPr lang="en-IN" sz="2800" dirty="0"/>
          </a:p>
        </p:txBody>
      </p:sp>
    </p:spTree>
    <p:extLst>
      <p:ext uri="{BB962C8B-B14F-4D97-AF65-F5344CB8AC3E}">
        <p14:creationId xmlns:p14="http://schemas.microsoft.com/office/powerpoint/2010/main" val="87420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g16b2bf5d091_1_116"/>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g16b2bf5d091_1_116"/>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19" name="Google Shape;319;g16b2bf5d091_1_116"/>
          <p:cNvSpPr/>
          <p:nvPr/>
        </p:nvSpPr>
        <p:spPr>
          <a:xfrm>
            <a:off x="2" y="-73"/>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0" name="Google Shape;320;g16b2bf5d091_1_116"/>
          <p:cNvGrpSpPr/>
          <p:nvPr/>
        </p:nvGrpSpPr>
        <p:grpSpPr>
          <a:xfrm flipH="1">
            <a:off x="-18364" y="-43336"/>
            <a:ext cx="5163105" cy="2657462"/>
            <a:chOff x="6867015" y="-1"/>
            <a:chExt cx="5324985" cy="3251912"/>
          </a:xfrm>
        </p:grpSpPr>
        <p:sp>
          <p:nvSpPr>
            <p:cNvPr id="321" name="Google Shape;321;g16b2bf5d091_1_11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g16b2bf5d091_1_11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g16b2bf5d091_1_11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g16b2bf5d091_1_11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25" name="Google Shape;325;g16b2bf5d091_1_116"/>
          <p:cNvGrpSpPr/>
          <p:nvPr/>
        </p:nvGrpSpPr>
        <p:grpSpPr>
          <a:xfrm rot="10800000">
            <a:off x="9049264" y="4072911"/>
            <a:ext cx="3142428" cy="2716829"/>
            <a:chOff x="-305" y="-4155"/>
            <a:chExt cx="2514948" cy="2174333"/>
          </a:xfrm>
        </p:grpSpPr>
        <p:sp>
          <p:nvSpPr>
            <p:cNvPr id="326" name="Google Shape;326;g16b2bf5d091_1_116"/>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g16b2bf5d091_1_116"/>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g16b2bf5d091_1_116"/>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29" name="Google Shape;329;g16b2bf5d091_1_116"/>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0" name="Google Shape;330;g16b2bf5d091_1_116"/>
          <p:cNvSpPr txBox="1"/>
          <p:nvPr/>
        </p:nvSpPr>
        <p:spPr>
          <a:xfrm>
            <a:off x="560729" y="1083372"/>
            <a:ext cx="11251057" cy="6047769"/>
          </a:xfrm>
          <a:prstGeom prst="rect">
            <a:avLst/>
          </a:prstGeom>
          <a:noFill/>
          <a:ln>
            <a:noFill/>
          </a:ln>
        </p:spPr>
        <p:txBody>
          <a:bodyPr spcFirstLastPara="1" wrap="square" lIns="91425" tIns="45700" rIns="91425" bIns="45700" anchor="t" anchorCtr="0">
            <a:spAutoFit/>
          </a:bodyPr>
          <a:lstStyle/>
          <a:p>
            <a:pPr algn="just" rtl="0">
              <a:spcBef>
                <a:spcPts val="0"/>
              </a:spcBef>
              <a:spcAft>
                <a:spcPts val="0"/>
              </a:spcAft>
            </a:pPr>
            <a:r>
              <a:rPr lang="en-US" sz="1800" b="1" dirty="0">
                <a:latin typeface="Times New Roman" panose="02020603050405020304" pitchFamily="18" charset="0"/>
                <a:cs typeface="Times New Roman" panose="02020603050405020304" pitchFamily="18" charset="0"/>
              </a:rPr>
              <a:t>       3. Uploading encrypted data to cloud.</a:t>
            </a:r>
          </a:p>
          <a:p>
            <a:pPr algn="just" rtl="0">
              <a:spcBef>
                <a:spcPts val="0"/>
              </a:spcBef>
              <a:spcAft>
                <a:spcPts val="0"/>
              </a:spcAft>
            </a:pPr>
            <a:endParaRPr lang="en-US" sz="1800" b="1" dirty="0">
              <a:latin typeface="Times New Roman" panose="02020603050405020304" pitchFamily="18" charset="0"/>
              <a:cs typeface="Times New Roman" panose="02020603050405020304" pitchFamily="18" charset="0"/>
            </a:endParaRPr>
          </a:p>
          <a:p>
            <a:pPr marL="742950" indent="-28575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encrypted data is to be kept in the cloud after the Heart Rate is measured and encrypted using the ECDH technique. </a:t>
            </a:r>
          </a:p>
          <a:p>
            <a:pPr marL="742950" indent="-28575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 cloud computing technique in which data is kept on the Internet and maintained and operated by a cloud computing provider is known as cloud storage. </a:t>
            </a:r>
          </a:p>
          <a:p>
            <a:pPr marL="457200" algn="just" rtl="0">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marL="457200" algn="just" rtl="0">
              <a:spcBef>
                <a:spcPts val="0"/>
              </a:spcBef>
              <a:spcAft>
                <a:spcPts val="0"/>
              </a:spcAft>
            </a:pPr>
            <a:r>
              <a:rPr lang="en-US" sz="1800" b="1" dirty="0">
                <a:latin typeface="Times New Roman" panose="02020603050405020304" pitchFamily="18" charset="0"/>
                <a:cs typeface="Times New Roman" panose="02020603050405020304" pitchFamily="18" charset="0"/>
              </a:rPr>
              <a:t>4</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Accessing data through a Web Page.</a:t>
            </a:r>
          </a:p>
          <a:p>
            <a:pPr marL="457200" algn="just" rtl="0">
              <a:lnSpc>
                <a:spcPct val="150000"/>
              </a:lnSpc>
              <a:spcBef>
                <a:spcPts val="0"/>
              </a:spcBef>
              <a:spcAft>
                <a:spcPts val="0"/>
              </a:spcAft>
            </a:pPr>
            <a:endParaRPr lang="en-US" sz="1800" b="1" dirty="0">
              <a:latin typeface="Times New Roman" panose="02020603050405020304" pitchFamily="18" charset="0"/>
              <a:cs typeface="Times New Roman" panose="02020603050405020304" pitchFamily="18" charset="0"/>
            </a:endParaRPr>
          </a:p>
          <a:p>
            <a:pPr marL="742950" indent="-28575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 registration page will be available in this module, where the end-user (doctor or patient's relatives) will authenticate and register. Only the registered end-user has access to the patient's information. </a:t>
            </a:r>
          </a:p>
          <a:p>
            <a:pPr marL="742950" indent="-28575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 the interface via which the end-user gets the data, the decryption is done using the ECDH method. </a:t>
            </a:r>
          </a:p>
          <a:p>
            <a:pPr marL="742950" indent="-285750" algn="just"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end-user submits a request to the interface, which is received and processed, after which the specific data is decrypted and made available to the end-user via the interface. </a:t>
            </a:r>
            <a:br>
              <a:rPr lang="en-US" sz="2400" b="0" dirty="0">
                <a:effectLst/>
                <a:latin typeface="Times New Roman" panose="02020603050405020304" pitchFamily="18" charset="0"/>
                <a:cs typeface="Times New Roman" panose="02020603050405020304" pitchFamily="18" charset="0"/>
              </a:rPr>
            </a:br>
            <a:endParaRPr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331" name="Google Shape;331;g16b2bf5d091_1_116"/>
          <p:cNvSpPr txBox="1"/>
          <p:nvPr/>
        </p:nvSpPr>
        <p:spPr>
          <a:xfrm>
            <a:off x="551757" y="560172"/>
            <a:ext cx="91605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MODULES EXPLANATION Contd..</a:t>
            </a:r>
            <a:endParaRPr sz="1800" b="1" dirty="0"/>
          </a:p>
        </p:txBody>
      </p:sp>
      <p:sp>
        <p:nvSpPr>
          <p:cNvPr id="3" name="Slide Number Placeholder 2">
            <a:extLst>
              <a:ext uri="{FF2B5EF4-FFF2-40B4-BE49-F238E27FC236}">
                <a16:creationId xmlns:a16="http://schemas.microsoft.com/office/drawing/2014/main" id="{A73AC4DD-4591-BB89-E0C7-0BE1F68685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2" name="Footer Placeholder 1">
            <a:extLst>
              <a:ext uri="{FF2B5EF4-FFF2-40B4-BE49-F238E27FC236}">
                <a16:creationId xmlns:a16="http://schemas.microsoft.com/office/drawing/2014/main" id="{B943A0F7-5033-5617-2AFA-BF3A397112DF}"/>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9407A20F-C0B4-58EE-4B29-BCEDD0B2D5A7}"/>
              </a:ext>
            </a:extLst>
          </p:cNvPr>
          <p:cNvSpPr>
            <a:spLocks noGrp="1"/>
          </p:cNvSpPr>
          <p:nvPr>
            <p:ph type="dt" idx="10"/>
          </p:nvPr>
        </p:nvSpPr>
        <p:spPr>
          <a:xfrm>
            <a:off x="838200" y="6424615"/>
            <a:ext cx="4469091" cy="365125"/>
          </a:xfrm>
        </p:spPr>
        <p:txBody>
          <a:bodyPr/>
          <a:lstStyle/>
          <a:p>
            <a:r>
              <a:rPr lang="en-US" dirty="0"/>
              <a:t>Node Level Power Aware Security Algorithms For Cloud Assisted-IoT</a:t>
            </a:r>
          </a:p>
          <a:p>
            <a:endParaRPr lang="en-US" dirty="0"/>
          </a:p>
        </p:txBody>
      </p:sp>
    </p:spTree>
    <p:extLst>
      <p:ext uri="{BB962C8B-B14F-4D97-AF65-F5344CB8AC3E}">
        <p14:creationId xmlns:p14="http://schemas.microsoft.com/office/powerpoint/2010/main" val="368550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g16b2bf5d091_1_116"/>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g16b2bf5d091_1_116"/>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19" name="Google Shape;319;g16b2bf5d091_1_116"/>
          <p:cNvSpPr/>
          <p:nvPr/>
        </p:nvSpPr>
        <p:spPr>
          <a:xfrm>
            <a:off x="2" y="-73"/>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0" name="Google Shape;320;g16b2bf5d091_1_116"/>
          <p:cNvGrpSpPr/>
          <p:nvPr/>
        </p:nvGrpSpPr>
        <p:grpSpPr>
          <a:xfrm flipH="1">
            <a:off x="-18364" y="-43336"/>
            <a:ext cx="5163105" cy="2657462"/>
            <a:chOff x="6867015" y="-1"/>
            <a:chExt cx="5324985" cy="3251912"/>
          </a:xfrm>
        </p:grpSpPr>
        <p:sp>
          <p:nvSpPr>
            <p:cNvPr id="321" name="Google Shape;321;g16b2bf5d091_1_11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g16b2bf5d091_1_11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g16b2bf5d091_1_11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g16b2bf5d091_1_11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25" name="Google Shape;325;g16b2bf5d091_1_116"/>
          <p:cNvGrpSpPr/>
          <p:nvPr/>
        </p:nvGrpSpPr>
        <p:grpSpPr>
          <a:xfrm rot="10800000">
            <a:off x="9049264" y="4072911"/>
            <a:ext cx="3142428" cy="2716829"/>
            <a:chOff x="-305" y="-4155"/>
            <a:chExt cx="2514948" cy="2174333"/>
          </a:xfrm>
        </p:grpSpPr>
        <p:sp>
          <p:nvSpPr>
            <p:cNvPr id="326" name="Google Shape;326;g16b2bf5d091_1_116"/>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g16b2bf5d091_1_116"/>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g16b2bf5d091_1_116"/>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29" name="Google Shape;329;g16b2bf5d091_1_116"/>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0" name="Google Shape;330;g16b2bf5d091_1_116"/>
          <p:cNvSpPr txBox="1"/>
          <p:nvPr/>
        </p:nvSpPr>
        <p:spPr>
          <a:xfrm>
            <a:off x="567605" y="1082445"/>
            <a:ext cx="11251057" cy="923289"/>
          </a:xfrm>
          <a:prstGeom prst="rect">
            <a:avLst/>
          </a:prstGeom>
          <a:noFill/>
          <a:ln>
            <a:noFill/>
          </a:ln>
        </p:spPr>
        <p:txBody>
          <a:bodyPr spcFirstLastPara="1" wrap="square" lIns="91425" tIns="45700" rIns="91425" bIns="45700" anchor="t" anchorCtr="0">
            <a:spAutoFit/>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br>
              <a:rPr lang="en-US" sz="2400" b="0" dirty="0">
                <a:effectLst/>
                <a:latin typeface="Times New Roman" panose="02020603050405020304" pitchFamily="18" charset="0"/>
                <a:cs typeface="Times New Roman" panose="02020603050405020304" pitchFamily="18" charset="0"/>
              </a:rPr>
            </a:br>
            <a:endParaRPr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331" name="Google Shape;331;g16b2bf5d091_1_116"/>
          <p:cNvSpPr txBox="1"/>
          <p:nvPr/>
        </p:nvSpPr>
        <p:spPr>
          <a:xfrm>
            <a:off x="1687221" y="654749"/>
            <a:ext cx="91605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  NODE CONNECTION</a:t>
            </a:r>
            <a:endParaRPr sz="1800" b="1" dirty="0"/>
          </a:p>
        </p:txBody>
      </p:sp>
      <p:sp>
        <p:nvSpPr>
          <p:cNvPr id="3" name="Slide Number Placeholder 2">
            <a:extLst>
              <a:ext uri="{FF2B5EF4-FFF2-40B4-BE49-F238E27FC236}">
                <a16:creationId xmlns:a16="http://schemas.microsoft.com/office/drawing/2014/main" id="{A73AC4DD-4591-BB89-E0C7-0BE1F68685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2" name="Footer Placeholder 1">
            <a:extLst>
              <a:ext uri="{FF2B5EF4-FFF2-40B4-BE49-F238E27FC236}">
                <a16:creationId xmlns:a16="http://schemas.microsoft.com/office/drawing/2014/main" id="{B943A0F7-5033-5617-2AFA-BF3A397112DF}"/>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9407A20F-C0B4-58EE-4B29-BCEDD0B2D5A7}"/>
              </a:ext>
            </a:extLst>
          </p:cNvPr>
          <p:cNvSpPr>
            <a:spLocks noGrp="1"/>
          </p:cNvSpPr>
          <p:nvPr>
            <p:ph type="dt" idx="10"/>
          </p:nvPr>
        </p:nvSpPr>
        <p:spPr>
          <a:xfrm>
            <a:off x="838200" y="6424615"/>
            <a:ext cx="4469091" cy="365125"/>
          </a:xfrm>
        </p:spPr>
        <p:txBody>
          <a:bodyPr/>
          <a:lstStyle/>
          <a:p>
            <a:r>
              <a:rPr lang="en-US" dirty="0"/>
              <a:t>Node Level Power Aware Security Algorithms For Cloud Assisted-IoT</a:t>
            </a:r>
          </a:p>
          <a:p>
            <a:endParaRPr lang="en-US" dirty="0"/>
          </a:p>
        </p:txBody>
      </p:sp>
      <p:pic>
        <p:nvPicPr>
          <p:cNvPr id="5" name="Picture 4">
            <a:extLst>
              <a:ext uri="{FF2B5EF4-FFF2-40B4-BE49-F238E27FC236}">
                <a16:creationId xmlns:a16="http://schemas.microsoft.com/office/drawing/2014/main" id="{25B3E64D-9F9C-817C-C12C-15C0F2F853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9731" y="1750257"/>
            <a:ext cx="9035480" cy="4065966"/>
          </a:xfrm>
          <a:prstGeom prst="rect">
            <a:avLst/>
          </a:prstGeom>
          <a:noFill/>
          <a:ln>
            <a:noFill/>
          </a:ln>
        </p:spPr>
      </p:pic>
    </p:spTree>
    <p:extLst>
      <p:ext uri="{BB962C8B-B14F-4D97-AF65-F5344CB8AC3E}">
        <p14:creationId xmlns:p14="http://schemas.microsoft.com/office/powerpoint/2010/main" val="126154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g16b2bf5d091_1_116"/>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g16b2bf5d091_1_116"/>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19" name="Google Shape;319;g16b2bf5d091_1_116"/>
          <p:cNvSpPr/>
          <p:nvPr/>
        </p:nvSpPr>
        <p:spPr>
          <a:xfrm>
            <a:off x="2" y="-1"/>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0" name="Google Shape;320;g16b2bf5d091_1_116"/>
          <p:cNvGrpSpPr/>
          <p:nvPr/>
        </p:nvGrpSpPr>
        <p:grpSpPr>
          <a:xfrm flipH="1">
            <a:off x="-18364" y="-43336"/>
            <a:ext cx="5163105" cy="2657462"/>
            <a:chOff x="6867015" y="-1"/>
            <a:chExt cx="5324985" cy="3251912"/>
          </a:xfrm>
        </p:grpSpPr>
        <p:sp>
          <p:nvSpPr>
            <p:cNvPr id="321" name="Google Shape;321;g16b2bf5d091_1_11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g16b2bf5d091_1_11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g16b2bf5d091_1_11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g16b2bf5d091_1_11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25" name="Google Shape;325;g16b2bf5d091_1_116"/>
          <p:cNvGrpSpPr/>
          <p:nvPr/>
        </p:nvGrpSpPr>
        <p:grpSpPr>
          <a:xfrm rot="10800000">
            <a:off x="9049264" y="4072911"/>
            <a:ext cx="3142428" cy="2716829"/>
            <a:chOff x="-305" y="-4155"/>
            <a:chExt cx="2514948" cy="2174333"/>
          </a:xfrm>
        </p:grpSpPr>
        <p:sp>
          <p:nvSpPr>
            <p:cNvPr id="326" name="Google Shape;326;g16b2bf5d091_1_116"/>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g16b2bf5d091_1_116"/>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g16b2bf5d091_1_116"/>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29" name="Google Shape;329;g16b2bf5d091_1_116"/>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0" name="Google Shape;330;g16b2bf5d091_1_116"/>
          <p:cNvSpPr txBox="1"/>
          <p:nvPr/>
        </p:nvSpPr>
        <p:spPr>
          <a:xfrm>
            <a:off x="567605" y="1082445"/>
            <a:ext cx="11251057" cy="923289"/>
          </a:xfrm>
          <a:prstGeom prst="rect">
            <a:avLst/>
          </a:prstGeom>
          <a:noFill/>
          <a:ln>
            <a:noFill/>
          </a:ln>
        </p:spPr>
        <p:txBody>
          <a:bodyPr spcFirstLastPara="1" wrap="square" lIns="91425" tIns="45700" rIns="91425" bIns="45700" anchor="t" anchorCtr="0">
            <a:spAutoFit/>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br>
              <a:rPr lang="en-US" sz="2400" b="0" dirty="0">
                <a:effectLst/>
                <a:latin typeface="Times New Roman" panose="02020603050405020304" pitchFamily="18" charset="0"/>
                <a:cs typeface="Times New Roman" panose="02020603050405020304" pitchFamily="18" charset="0"/>
              </a:rPr>
            </a:br>
            <a:endParaRPr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331" name="Google Shape;331;g16b2bf5d091_1_116"/>
          <p:cNvSpPr txBox="1"/>
          <p:nvPr/>
        </p:nvSpPr>
        <p:spPr>
          <a:xfrm>
            <a:off x="1687221" y="654749"/>
            <a:ext cx="91605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  OUTPUT SCREENS</a:t>
            </a:r>
            <a:endParaRPr sz="1800" b="1" dirty="0"/>
          </a:p>
        </p:txBody>
      </p:sp>
      <p:sp>
        <p:nvSpPr>
          <p:cNvPr id="3" name="Slide Number Placeholder 2">
            <a:extLst>
              <a:ext uri="{FF2B5EF4-FFF2-40B4-BE49-F238E27FC236}">
                <a16:creationId xmlns:a16="http://schemas.microsoft.com/office/drawing/2014/main" id="{A73AC4DD-4591-BB89-E0C7-0BE1F68685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2" name="Footer Placeholder 1">
            <a:extLst>
              <a:ext uri="{FF2B5EF4-FFF2-40B4-BE49-F238E27FC236}">
                <a16:creationId xmlns:a16="http://schemas.microsoft.com/office/drawing/2014/main" id="{B943A0F7-5033-5617-2AFA-BF3A397112DF}"/>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9407A20F-C0B4-58EE-4B29-BCEDD0B2D5A7}"/>
              </a:ext>
            </a:extLst>
          </p:cNvPr>
          <p:cNvSpPr>
            <a:spLocks noGrp="1"/>
          </p:cNvSpPr>
          <p:nvPr>
            <p:ph type="dt" idx="10"/>
          </p:nvPr>
        </p:nvSpPr>
        <p:spPr>
          <a:xfrm>
            <a:off x="838200" y="6424615"/>
            <a:ext cx="4469091" cy="365125"/>
          </a:xfrm>
        </p:spPr>
        <p:txBody>
          <a:bodyPr/>
          <a:lstStyle/>
          <a:p>
            <a:r>
              <a:rPr lang="en-US" dirty="0"/>
              <a:t>Node Level Power Aware Security Algorithms For Cloud Assisted-IoT</a:t>
            </a:r>
          </a:p>
          <a:p>
            <a:endParaRPr lang="en-US" dirty="0"/>
          </a:p>
        </p:txBody>
      </p:sp>
      <p:pic>
        <p:nvPicPr>
          <p:cNvPr id="8" name="Picture 7">
            <a:extLst>
              <a:ext uri="{FF2B5EF4-FFF2-40B4-BE49-F238E27FC236}">
                <a16:creationId xmlns:a16="http://schemas.microsoft.com/office/drawing/2014/main" id="{B15DC5A2-BDDF-D52C-1576-180E5525F327}"/>
              </a:ext>
            </a:extLst>
          </p:cNvPr>
          <p:cNvPicPr>
            <a:picLocks noChangeAspect="1"/>
          </p:cNvPicPr>
          <p:nvPr/>
        </p:nvPicPr>
        <p:blipFill>
          <a:blip r:embed="rId3"/>
          <a:stretch>
            <a:fillRect/>
          </a:stretch>
        </p:blipFill>
        <p:spPr>
          <a:xfrm>
            <a:off x="659707" y="2021913"/>
            <a:ext cx="5214663" cy="2933248"/>
          </a:xfrm>
          <a:prstGeom prst="rect">
            <a:avLst/>
          </a:prstGeom>
        </p:spPr>
      </p:pic>
      <p:pic>
        <p:nvPicPr>
          <p:cNvPr id="9" name="Picture 8">
            <a:extLst>
              <a:ext uri="{FF2B5EF4-FFF2-40B4-BE49-F238E27FC236}">
                <a16:creationId xmlns:a16="http://schemas.microsoft.com/office/drawing/2014/main" id="{E851C2B8-E901-7499-C445-22145AAA7BED}"/>
              </a:ext>
            </a:extLst>
          </p:cNvPr>
          <p:cNvPicPr>
            <a:picLocks noChangeAspect="1"/>
          </p:cNvPicPr>
          <p:nvPr/>
        </p:nvPicPr>
        <p:blipFill rotWithShape="1">
          <a:blip r:embed="rId4"/>
          <a:srcRect t="4352"/>
          <a:stretch/>
        </p:blipFill>
        <p:spPr>
          <a:xfrm>
            <a:off x="6193134" y="1977033"/>
            <a:ext cx="5553390" cy="2987810"/>
          </a:xfrm>
          <a:prstGeom prst="rect">
            <a:avLst/>
          </a:prstGeom>
        </p:spPr>
      </p:pic>
    </p:spTree>
    <p:extLst>
      <p:ext uri="{BB962C8B-B14F-4D97-AF65-F5344CB8AC3E}">
        <p14:creationId xmlns:p14="http://schemas.microsoft.com/office/powerpoint/2010/main" val="2174820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g16b2bf5d091_1_116"/>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g16b2bf5d091_1_116"/>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19" name="Google Shape;319;g16b2bf5d091_1_116"/>
          <p:cNvSpPr/>
          <p:nvPr/>
        </p:nvSpPr>
        <p:spPr>
          <a:xfrm>
            <a:off x="2" y="-1"/>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0" name="Google Shape;320;g16b2bf5d091_1_116"/>
          <p:cNvGrpSpPr/>
          <p:nvPr/>
        </p:nvGrpSpPr>
        <p:grpSpPr>
          <a:xfrm flipH="1">
            <a:off x="-18364" y="-43336"/>
            <a:ext cx="5163105" cy="2657462"/>
            <a:chOff x="6867015" y="-1"/>
            <a:chExt cx="5324985" cy="3251912"/>
          </a:xfrm>
        </p:grpSpPr>
        <p:sp>
          <p:nvSpPr>
            <p:cNvPr id="321" name="Google Shape;321;g16b2bf5d091_1_11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g16b2bf5d091_1_11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3" name="Google Shape;323;g16b2bf5d091_1_11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4" name="Google Shape;324;g16b2bf5d091_1_11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25" name="Google Shape;325;g16b2bf5d091_1_116"/>
          <p:cNvGrpSpPr/>
          <p:nvPr/>
        </p:nvGrpSpPr>
        <p:grpSpPr>
          <a:xfrm rot="10800000">
            <a:off x="9049264" y="4072911"/>
            <a:ext cx="3142428" cy="2716829"/>
            <a:chOff x="-305" y="-4155"/>
            <a:chExt cx="2514948" cy="2174333"/>
          </a:xfrm>
        </p:grpSpPr>
        <p:sp>
          <p:nvSpPr>
            <p:cNvPr id="326" name="Google Shape;326;g16b2bf5d091_1_116"/>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g16b2bf5d091_1_116"/>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g16b2bf5d091_1_116"/>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29" name="Google Shape;329;g16b2bf5d091_1_116"/>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0" name="Google Shape;330;g16b2bf5d091_1_116"/>
          <p:cNvSpPr txBox="1"/>
          <p:nvPr/>
        </p:nvSpPr>
        <p:spPr>
          <a:xfrm>
            <a:off x="567605" y="1082445"/>
            <a:ext cx="11251057" cy="923289"/>
          </a:xfrm>
          <a:prstGeom prst="rect">
            <a:avLst/>
          </a:prstGeom>
          <a:noFill/>
          <a:ln>
            <a:noFill/>
          </a:ln>
        </p:spPr>
        <p:txBody>
          <a:bodyPr spcFirstLastPara="1" wrap="square" lIns="91425" tIns="45700" rIns="91425" bIns="45700" anchor="t" anchorCtr="0">
            <a:spAutoFit/>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br>
              <a:rPr lang="en-US" sz="2400" b="0" dirty="0">
                <a:effectLst/>
                <a:latin typeface="Times New Roman" panose="02020603050405020304" pitchFamily="18" charset="0"/>
                <a:cs typeface="Times New Roman" panose="02020603050405020304" pitchFamily="18" charset="0"/>
              </a:rPr>
            </a:br>
            <a:endParaRPr sz="1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331" name="Google Shape;331;g16b2bf5d091_1_116"/>
          <p:cNvSpPr txBox="1"/>
          <p:nvPr/>
        </p:nvSpPr>
        <p:spPr>
          <a:xfrm>
            <a:off x="1687221" y="654749"/>
            <a:ext cx="91605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  OUTPUT SCREENS</a:t>
            </a:r>
            <a:endParaRPr sz="1800" b="1" dirty="0"/>
          </a:p>
        </p:txBody>
      </p:sp>
      <p:sp>
        <p:nvSpPr>
          <p:cNvPr id="3" name="Slide Number Placeholder 2">
            <a:extLst>
              <a:ext uri="{FF2B5EF4-FFF2-40B4-BE49-F238E27FC236}">
                <a16:creationId xmlns:a16="http://schemas.microsoft.com/office/drawing/2014/main" id="{A73AC4DD-4591-BB89-E0C7-0BE1F68685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2" name="Footer Placeholder 1">
            <a:extLst>
              <a:ext uri="{FF2B5EF4-FFF2-40B4-BE49-F238E27FC236}">
                <a16:creationId xmlns:a16="http://schemas.microsoft.com/office/drawing/2014/main" id="{B943A0F7-5033-5617-2AFA-BF3A397112DF}"/>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9407A20F-C0B4-58EE-4B29-BCEDD0B2D5A7}"/>
              </a:ext>
            </a:extLst>
          </p:cNvPr>
          <p:cNvSpPr>
            <a:spLocks noGrp="1"/>
          </p:cNvSpPr>
          <p:nvPr>
            <p:ph type="dt" idx="10"/>
          </p:nvPr>
        </p:nvSpPr>
        <p:spPr>
          <a:xfrm>
            <a:off x="838200" y="6424615"/>
            <a:ext cx="4469091" cy="365125"/>
          </a:xfrm>
        </p:spPr>
        <p:txBody>
          <a:bodyPr/>
          <a:lstStyle/>
          <a:p>
            <a:r>
              <a:rPr lang="en-US" dirty="0"/>
              <a:t>Node Level Power Aware Security Algorithms For Cloud Assisted-IoT</a:t>
            </a:r>
          </a:p>
          <a:p>
            <a:endParaRPr lang="en-US" dirty="0"/>
          </a:p>
        </p:txBody>
      </p:sp>
      <p:pic>
        <p:nvPicPr>
          <p:cNvPr id="7" name="Picture 6">
            <a:extLst>
              <a:ext uri="{FF2B5EF4-FFF2-40B4-BE49-F238E27FC236}">
                <a16:creationId xmlns:a16="http://schemas.microsoft.com/office/drawing/2014/main" id="{8BAC5D96-D732-A324-79C7-01C4E3FE8053}"/>
              </a:ext>
            </a:extLst>
          </p:cNvPr>
          <p:cNvPicPr>
            <a:picLocks noChangeAspect="1"/>
          </p:cNvPicPr>
          <p:nvPr/>
        </p:nvPicPr>
        <p:blipFill>
          <a:blip r:embed="rId3"/>
          <a:stretch>
            <a:fillRect/>
          </a:stretch>
        </p:blipFill>
        <p:spPr>
          <a:xfrm>
            <a:off x="518819" y="2073992"/>
            <a:ext cx="5247048" cy="2951465"/>
          </a:xfrm>
          <a:prstGeom prst="rect">
            <a:avLst/>
          </a:prstGeom>
        </p:spPr>
      </p:pic>
      <p:pic>
        <p:nvPicPr>
          <p:cNvPr id="8" name="Picture 7">
            <a:extLst>
              <a:ext uri="{FF2B5EF4-FFF2-40B4-BE49-F238E27FC236}">
                <a16:creationId xmlns:a16="http://schemas.microsoft.com/office/drawing/2014/main" id="{4775508F-ACA5-42DD-CDA3-ECA2B3CD372C}"/>
              </a:ext>
            </a:extLst>
          </p:cNvPr>
          <p:cNvPicPr>
            <a:picLocks noChangeAspect="1"/>
          </p:cNvPicPr>
          <p:nvPr/>
        </p:nvPicPr>
        <p:blipFill>
          <a:blip r:embed="rId4"/>
          <a:stretch>
            <a:fillRect/>
          </a:stretch>
        </p:blipFill>
        <p:spPr>
          <a:xfrm>
            <a:off x="6095852" y="2041921"/>
            <a:ext cx="5304065" cy="2983537"/>
          </a:xfrm>
          <a:prstGeom prst="rect">
            <a:avLst/>
          </a:prstGeom>
        </p:spPr>
      </p:pic>
    </p:spTree>
    <p:extLst>
      <p:ext uri="{BB962C8B-B14F-4D97-AF65-F5344CB8AC3E}">
        <p14:creationId xmlns:p14="http://schemas.microsoft.com/office/powerpoint/2010/main" val="274788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16b2bf5d091_0_5"/>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g16b2bf5d091_0_5"/>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07" name="Google Shape;107;g16b2bf5d091_0_5"/>
          <p:cNvSpPr/>
          <p:nvPr/>
        </p:nvSpPr>
        <p:spPr>
          <a:xfrm>
            <a:off x="2"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08" name="Google Shape;108;g16b2bf5d091_0_5"/>
          <p:cNvGrpSpPr/>
          <p:nvPr/>
        </p:nvGrpSpPr>
        <p:grpSpPr>
          <a:xfrm flipH="1">
            <a:off x="-18364" y="-43336"/>
            <a:ext cx="5163105" cy="2657462"/>
            <a:chOff x="6867015" y="-1"/>
            <a:chExt cx="5324985" cy="3251912"/>
          </a:xfrm>
        </p:grpSpPr>
        <p:sp>
          <p:nvSpPr>
            <p:cNvPr id="109" name="Google Shape;109;g16b2bf5d091_0_5"/>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g16b2bf5d091_0_5"/>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g16b2bf5d091_0_5"/>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g16b2bf5d091_0_5"/>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3" name="Google Shape;113;g16b2bf5d091_0_5"/>
          <p:cNvGrpSpPr/>
          <p:nvPr/>
        </p:nvGrpSpPr>
        <p:grpSpPr>
          <a:xfrm rot="10800000">
            <a:off x="9058247" y="4146290"/>
            <a:ext cx="3142428" cy="2716829"/>
            <a:chOff x="-305" y="-4155"/>
            <a:chExt cx="2514948" cy="2174333"/>
          </a:xfrm>
        </p:grpSpPr>
        <p:sp>
          <p:nvSpPr>
            <p:cNvPr id="114" name="Google Shape;114;g16b2bf5d091_0_5"/>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g16b2bf5d091_0_5"/>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g16b2bf5d091_0_5"/>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17" name="Google Shape;117;g16b2bf5d091_0_5"/>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8" name="Google Shape;118;g16b2bf5d091_0_5"/>
          <p:cNvSpPr txBox="1"/>
          <p:nvPr/>
        </p:nvSpPr>
        <p:spPr>
          <a:xfrm>
            <a:off x="490194" y="554541"/>
            <a:ext cx="1041310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                                    PRESENTATION OUTLINE</a:t>
            </a:r>
            <a:endParaRPr sz="2800" dirty="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0F4A997B-FB17-B9B4-CBA6-5397A5079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2" name="Footer Placeholder 1">
            <a:extLst>
              <a:ext uri="{FF2B5EF4-FFF2-40B4-BE49-F238E27FC236}">
                <a16:creationId xmlns:a16="http://schemas.microsoft.com/office/drawing/2014/main" id="{8224BAF9-9FA4-7DF3-F363-547F04890C9D}"/>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F5DCC270-E56C-B1B7-1770-C864FF3CE011}"/>
              </a:ext>
            </a:extLst>
          </p:cNvPr>
          <p:cNvSpPr>
            <a:spLocks noGrp="1"/>
          </p:cNvSpPr>
          <p:nvPr>
            <p:ph type="dt" idx="10"/>
          </p:nvPr>
        </p:nvSpPr>
        <p:spPr>
          <a:xfrm>
            <a:off x="838200" y="6424615"/>
            <a:ext cx="4601067" cy="365125"/>
          </a:xfrm>
        </p:spPr>
        <p:txBody>
          <a:bodyPr/>
          <a:lstStyle/>
          <a:p>
            <a:r>
              <a:rPr lang="en-US" dirty="0"/>
              <a:t>Node Level Power Aware Security Algorithms For Cloud Assisted-IoT</a:t>
            </a:r>
          </a:p>
          <a:p>
            <a:endParaRPr lang="en-US" dirty="0"/>
          </a:p>
        </p:txBody>
      </p:sp>
      <p:sp>
        <p:nvSpPr>
          <p:cNvPr id="5" name="TextBox 4">
            <a:extLst>
              <a:ext uri="{FF2B5EF4-FFF2-40B4-BE49-F238E27FC236}">
                <a16:creationId xmlns:a16="http://schemas.microsoft.com/office/drawing/2014/main" id="{20252E7C-4775-935C-6C98-6D4C84257312}"/>
              </a:ext>
            </a:extLst>
          </p:cNvPr>
          <p:cNvSpPr txBox="1"/>
          <p:nvPr/>
        </p:nvSpPr>
        <p:spPr>
          <a:xfrm>
            <a:off x="889297" y="1245896"/>
            <a:ext cx="10413109" cy="624786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ATTENDANCE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ABSTRACT</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PROBLEM DEFINITION</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LITERATURE SURVEY</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EXISTING SYSTEM</a:t>
            </a:r>
          </a:p>
          <a:p>
            <a:r>
              <a:rPr lang="en-IN" sz="24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PROPOSED SYSTEM</a:t>
            </a:r>
          </a:p>
          <a:p>
            <a:endParaRPr lang="en-IN" sz="2400" dirty="0">
              <a:latin typeface="Times New Roman" panose="02020603050405020304" pitchFamily="18" charset="0"/>
              <a:cs typeface="Times New Roman" panose="02020603050405020304" pitchFamily="18" charset="0"/>
            </a:endParaRPr>
          </a:p>
          <a:p>
            <a:pPr marL="285750" lvl="5"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METHODOLOGY</a:t>
            </a:r>
          </a:p>
          <a:p>
            <a:pPr marL="285750" lvl="5"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MODULE EXPLANATION</a:t>
            </a:r>
          </a:p>
          <a:p>
            <a:pPr marL="285750" lvl="5"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a:p>
            <a:pPr marL="285750" lvl="5"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REFERENCES</a:t>
            </a:r>
          </a:p>
          <a:p>
            <a:pPr marL="285750" lvl="5"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5"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5"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1"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64D3B4-AD3C-0183-9833-E3A1575F1B79}"/>
              </a:ext>
            </a:extLst>
          </p:cNvPr>
          <p:cNvSpPr txBox="1"/>
          <p:nvPr/>
        </p:nvSpPr>
        <p:spPr>
          <a:xfrm>
            <a:off x="1384227" y="3100103"/>
            <a:ext cx="5019646"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LIMITATIONS OF EXISTING SYSTEM</a:t>
            </a:r>
          </a:p>
          <a:p>
            <a:endParaRPr lang="en-IN" sz="1600" dirty="0"/>
          </a:p>
          <a:p>
            <a:endParaRPr lang="en-IN" sz="1600" dirty="0"/>
          </a:p>
        </p:txBody>
      </p:sp>
      <p:sp>
        <p:nvSpPr>
          <p:cNvPr id="7" name="TextBox 6">
            <a:extLst>
              <a:ext uri="{FF2B5EF4-FFF2-40B4-BE49-F238E27FC236}">
                <a16:creationId xmlns:a16="http://schemas.microsoft.com/office/drawing/2014/main" id="{D219141A-78FE-EF9D-FD99-0A3D7FE24DEA}"/>
              </a:ext>
            </a:extLst>
          </p:cNvPr>
          <p:cNvSpPr txBox="1"/>
          <p:nvPr/>
        </p:nvSpPr>
        <p:spPr>
          <a:xfrm>
            <a:off x="1383465" y="3858900"/>
            <a:ext cx="4251488"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ARCHITECTURE DIAGRAM</a:t>
            </a:r>
          </a:p>
          <a:p>
            <a:endParaRPr lang="en-IN" sz="1600" dirty="0"/>
          </a:p>
        </p:txBody>
      </p:sp>
    </p:spTree>
    <p:extLst>
      <p:ext uri="{BB962C8B-B14F-4D97-AF65-F5344CB8AC3E}">
        <p14:creationId xmlns:p14="http://schemas.microsoft.com/office/powerpoint/2010/main" val="911648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7"/>
        <p:cNvGrpSpPr/>
        <p:nvPr/>
      </p:nvGrpSpPr>
      <p:grpSpPr>
        <a:xfrm>
          <a:off x="0" y="0"/>
          <a:ext cx="0" cy="0"/>
          <a:chOff x="0" y="0"/>
          <a:chExt cx="0" cy="0"/>
        </a:xfrm>
      </p:grpSpPr>
      <p:sp>
        <p:nvSpPr>
          <p:cNvPr id="378" name="Google Shape;378;g16b2bf5d091_1_164"/>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9" name="Google Shape;379;g16b2bf5d091_1_164"/>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80" name="Google Shape;380;g16b2bf5d091_1_164"/>
          <p:cNvSpPr/>
          <p:nvPr/>
        </p:nvSpPr>
        <p:spPr>
          <a:xfrm>
            <a:off x="2"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grpSp>
        <p:nvGrpSpPr>
          <p:cNvPr id="381" name="Google Shape;381;g16b2bf5d091_1_164"/>
          <p:cNvGrpSpPr/>
          <p:nvPr/>
        </p:nvGrpSpPr>
        <p:grpSpPr>
          <a:xfrm flipH="1">
            <a:off x="-18364" y="-43336"/>
            <a:ext cx="5163105" cy="2657462"/>
            <a:chOff x="6867015" y="-1"/>
            <a:chExt cx="5324985" cy="3251912"/>
          </a:xfrm>
        </p:grpSpPr>
        <p:sp>
          <p:nvSpPr>
            <p:cNvPr id="382" name="Google Shape;382;g16b2bf5d091_1_164"/>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3" name="Google Shape;383;g16b2bf5d091_1_164"/>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g16b2bf5d091_1_164"/>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5" name="Google Shape;385;g16b2bf5d091_1_164"/>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86" name="Google Shape;386;g16b2bf5d091_1_164"/>
          <p:cNvGrpSpPr/>
          <p:nvPr/>
        </p:nvGrpSpPr>
        <p:grpSpPr>
          <a:xfrm rot="10800000">
            <a:off x="9058247" y="4146290"/>
            <a:ext cx="3142428" cy="2716829"/>
            <a:chOff x="-305" y="-4155"/>
            <a:chExt cx="2514948" cy="2174333"/>
          </a:xfrm>
        </p:grpSpPr>
        <p:sp>
          <p:nvSpPr>
            <p:cNvPr id="387" name="Google Shape;387;g16b2bf5d091_1_164"/>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g16b2bf5d091_1_164"/>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g16b2bf5d091_1_164"/>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390" name="Google Shape;390;g16b2bf5d091_1_164"/>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91" name="Google Shape;391;g16b2bf5d091_1_164"/>
          <p:cNvSpPr txBox="1"/>
          <p:nvPr/>
        </p:nvSpPr>
        <p:spPr>
          <a:xfrm>
            <a:off x="1749505" y="1203261"/>
            <a:ext cx="8888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1800" b="1">
              <a:solidFill>
                <a:schemeClr val="dk1"/>
              </a:solidFill>
              <a:latin typeface="Times New Roman"/>
              <a:ea typeface="Times New Roman"/>
              <a:cs typeface="Times New Roman"/>
              <a:sym typeface="Times New Roman"/>
            </a:endParaRPr>
          </a:p>
        </p:txBody>
      </p:sp>
      <p:sp>
        <p:nvSpPr>
          <p:cNvPr id="392" name="Google Shape;392;g16b2bf5d091_1_164"/>
          <p:cNvSpPr txBox="1"/>
          <p:nvPr/>
        </p:nvSpPr>
        <p:spPr>
          <a:xfrm>
            <a:off x="1515611" y="560172"/>
            <a:ext cx="91605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                                  CONCLUSION</a:t>
            </a:r>
            <a:endParaRPr/>
          </a:p>
        </p:txBody>
      </p:sp>
      <p:sp>
        <p:nvSpPr>
          <p:cNvPr id="393" name="Google Shape;393;g16b2bf5d091_1_164"/>
          <p:cNvSpPr txBox="1"/>
          <p:nvPr/>
        </p:nvSpPr>
        <p:spPr>
          <a:xfrm>
            <a:off x="714152" y="1877627"/>
            <a:ext cx="10763400" cy="2569904"/>
          </a:xfrm>
          <a:prstGeom prst="rect">
            <a:avLst/>
          </a:prstGeom>
          <a:noFill/>
          <a:ln>
            <a:noFill/>
          </a:ln>
        </p:spPr>
        <p:txBody>
          <a:bodyPr spcFirstLastPara="1" wrap="square" lIns="91425" tIns="91425" rIns="91425" bIns="91425" anchor="t" anchorCtr="0">
            <a:spAutoFit/>
          </a:bodyPr>
          <a:lstStyle/>
          <a:p>
            <a:pPr marL="285750" indent="-285750"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This approach helps to secure users data from malicious attacks and gives security to the fullest.</a:t>
            </a:r>
            <a:endParaRPr lang="en-US" sz="2800" b="0" dirty="0">
              <a:effectLst/>
            </a:endParaRPr>
          </a:p>
          <a:p>
            <a:pPr marL="285750" indent="-285750"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Only authorized users can access the data.</a:t>
            </a:r>
            <a:endParaRPr lang="en-US" sz="2800" b="0" dirty="0">
              <a:effectLst/>
            </a:endParaRPr>
          </a:p>
          <a:p>
            <a:pPr marL="285750" indent="-285750" rtl="0">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numerous benefits provided by encryption have driven many large multi-level organizations to transfer their data based on it.</a:t>
            </a:r>
            <a:endParaRPr lang="en-US" sz="2800" b="0" dirty="0">
              <a:effectLst/>
            </a:endParaRPr>
          </a:p>
          <a:p>
            <a:br>
              <a:rPr lang="en-US" sz="2800" dirty="0"/>
            </a:br>
            <a:endParaRPr lang="en-US" sz="1900" dirty="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E4330869-1D6E-2DAD-C28D-07E3A799D1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2" name="Footer Placeholder 1">
            <a:extLst>
              <a:ext uri="{FF2B5EF4-FFF2-40B4-BE49-F238E27FC236}">
                <a16:creationId xmlns:a16="http://schemas.microsoft.com/office/drawing/2014/main" id="{BC38A470-2B71-1EC2-96CF-4F105F0D8C4F}"/>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B49A2A4E-4100-FAC1-650D-A6B533E368F8}"/>
              </a:ext>
            </a:extLst>
          </p:cNvPr>
          <p:cNvSpPr>
            <a:spLocks noGrp="1"/>
          </p:cNvSpPr>
          <p:nvPr>
            <p:ph type="dt" idx="10"/>
          </p:nvPr>
        </p:nvSpPr>
        <p:spPr>
          <a:xfrm>
            <a:off x="714152" y="6424615"/>
            <a:ext cx="4459664" cy="365125"/>
          </a:xfrm>
        </p:spPr>
        <p:txBody>
          <a:bodyPr/>
          <a:lstStyle/>
          <a:p>
            <a:r>
              <a:rPr lang="en-US" dirty="0"/>
              <a:t>Node Level Power Aware Security Algorithms For Cloud Assisted-IoT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7"/>
        <p:cNvGrpSpPr/>
        <p:nvPr/>
      </p:nvGrpSpPr>
      <p:grpSpPr>
        <a:xfrm>
          <a:off x="0" y="0"/>
          <a:ext cx="0" cy="0"/>
          <a:chOff x="0" y="0"/>
          <a:chExt cx="0" cy="0"/>
        </a:xfrm>
      </p:grpSpPr>
      <p:sp>
        <p:nvSpPr>
          <p:cNvPr id="398" name="Google Shape;398;g16b2bf5d091_1_187"/>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9" name="Google Shape;399;g16b2bf5d091_1_187"/>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400" name="Google Shape;400;g16b2bf5d091_1_187"/>
          <p:cNvSpPr/>
          <p:nvPr/>
        </p:nvSpPr>
        <p:spPr>
          <a:xfrm>
            <a:off x="0"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lvl="0" indent="0" algn="just" rtl="0">
              <a:spcBef>
                <a:spcPts val="0"/>
              </a:spcBef>
              <a:spcAft>
                <a:spcPts val="0"/>
              </a:spcAft>
              <a:buClr>
                <a:schemeClr val="dk1"/>
              </a:buClr>
              <a:buFont typeface="Arial"/>
              <a:buNone/>
            </a:pPr>
            <a:endParaRPr sz="1800">
              <a:solidFill>
                <a:schemeClr val="lt1"/>
              </a:solidFill>
              <a:latin typeface="Calibri"/>
              <a:ea typeface="Calibri"/>
              <a:cs typeface="Calibri"/>
              <a:sym typeface="Calibri"/>
            </a:endParaRPr>
          </a:p>
        </p:txBody>
      </p:sp>
      <p:grpSp>
        <p:nvGrpSpPr>
          <p:cNvPr id="401" name="Google Shape;401;g16b2bf5d091_1_187"/>
          <p:cNvGrpSpPr/>
          <p:nvPr/>
        </p:nvGrpSpPr>
        <p:grpSpPr>
          <a:xfrm flipH="1">
            <a:off x="-18364" y="-43336"/>
            <a:ext cx="5163105" cy="2657462"/>
            <a:chOff x="6867015" y="-1"/>
            <a:chExt cx="5324985" cy="3251912"/>
          </a:xfrm>
        </p:grpSpPr>
        <p:sp>
          <p:nvSpPr>
            <p:cNvPr id="402" name="Google Shape;402;g16b2bf5d091_1_187"/>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g16b2bf5d091_1_187"/>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g16b2bf5d091_1_187"/>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g16b2bf5d091_1_187"/>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06" name="Google Shape;406;g16b2bf5d091_1_187"/>
          <p:cNvGrpSpPr/>
          <p:nvPr/>
        </p:nvGrpSpPr>
        <p:grpSpPr>
          <a:xfrm rot="10800000">
            <a:off x="9058247" y="4146290"/>
            <a:ext cx="3142428" cy="2716829"/>
            <a:chOff x="-305" y="-4155"/>
            <a:chExt cx="2514948" cy="2174333"/>
          </a:xfrm>
        </p:grpSpPr>
        <p:sp>
          <p:nvSpPr>
            <p:cNvPr id="407" name="Google Shape;407;g16b2bf5d091_1_187"/>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8" name="Google Shape;408;g16b2bf5d091_1_187"/>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g16b2bf5d091_1_187"/>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410" name="Google Shape;410;g16b2bf5d091_1_187"/>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11" name="Google Shape;411;g16b2bf5d091_1_187"/>
          <p:cNvSpPr txBox="1"/>
          <p:nvPr/>
        </p:nvSpPr>
        <p:spPr>
          <a:xfrm>
            <a:off x="1740761" y="1050547"/>
            <a:ext cx="8888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1800" b="1">
              <a:solidFill>
                <a:schemeClr val="dk1"/>
              </a:solidFill>
              <a:latin typeface="Times New Roman"/>
              <a:ea typeface="Times New Roman"/>
              <a:cs typeface="Times New Roman"/>
              <a:sym typeface="Times New Roman"/>
            </a:endParaRPr>
          </a:p>
        </p:txBody>
      </p:sp>
      <p:sp>
        <p:nvSpPr>
          <p:cNvPr id="412" name="Google Shape;412;g16b2bf5d091_1_187"/>
          <p:cNvSpPr txBox="1"/>
          <p:nvPr/>
        </p:nvSpPr>
        <p:spPr>
          <a:xfrm>
            <a:off x="1515611" y="560172"/>
            <a:ext cx="91605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                                     REFERENCES</a:t>
            </a:r>
            <a:endParaRPr/>
          </a:p>
        </p:txBody>
      </p:sp>
      <p:sp>
        <p:nvSpPr>
          <p:cNvPr id="3" name="Slide Number Placeholder 2">
            <a:extLst>
              <a:ext uri="{FF2B5EF4-FFF2-40B4-BE49-F238E27FC236}">
                <a16:creationId xmlns:a16="http://schemas.microsoft.com/office/drawing/2014/main" id="{E8F86011-6FEC-840D-70C1-6ACB4F858A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2" name="Footer Placeholder 1">
            <a:extLst>
              <a:ext uri="{FF2B5EF4-FFF2-40B4-BE49-F238E27FC236}">
                <a16:creationId xmlns:a16="http://schemas.microsoft.com/office/drawing/2014/main" id="{F3CEB105-3A11-F2E6-0FEF-7F9077661206}"/>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016122A4-27A7-4FCD-AE35-F82E929520D4}"/>
              </a:ext>
            </a:extLst>
          </p:cNvPr>
          <p:cNvSpPr>
            <a:spLocks noGrp="1"/>
          </p:cNvSpPr>
          <p:nvPr>
            <p:ph type="dt" idx="10"/>
          </p:nvPr>
        </p:nvSpPr>
        <p:spPr>
          <a:xfrm>
            <a:off x="838200" y="6424615"/>
            <a:ext cx="4563359" cy="365125"/>
          </a:xfrm>
        </p:spPr>
        <p:txBody>
          <a:bodyPr/>
          <a:lstStyle/>
          <a:p>
            <a:r>
              <a:rPr lang="en-US" dirty="0"/>
              <a:t>Node Level Power Aware Security Algorithms For Cloud Assisted-IoT</a:t>
            </a:r>
          </a:p>
          <a:p>
            <a:endParaRPr lang="en-US" dirty="0"/>
          </a:p>
        </p:txBody>
      </p:sp>
      <p:sp>
        <p:nvSpPr>
          <p:cNvPr id="5" name="TextBox 4">
            <a:extLst>
              <a:ext uri="{FF2B5EF4-FFF2-40B4-BE49-F238E27FC236}">
                <a16:creationId xmlns:a16="http://schemas.microsoft.com/office/drawing/2014/main" id="{97BFB93B-C975-B399-BE30-95F509A64D5E}"/>
              </a:ext>
            </a:extLst>
          </p:cNvPr>
          <p:cNvSpPr txBox="1"/>
          <p:nvPr/>
        </p:nvSpPr>
        <p:spPr>
          <a:xfrm>
            <a:off x="767755" y="1455324"/>
            <a:ext cx="9908356" cy="4708981"/>
          </a:xfrm>
          <a:prstGeom prst="rect">
            <a:avLst/>
          </a:prstGeom>
          <a:noFill/>
        </p:spPr>
        <p:txBody>
          <a:bodyPr wrap="square" rtlCol="0">
            <a:spAutoFit/>
          </a:bodyPr>
          <a:lstStyle/>
          <a:p>
            <a:pPr algn="just" rtl="0">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[1] R. K. Kodali and A. Naikoti, "ECDH based security model for IoT using ESP8266," 2016 International Conference on Control, Instrumentation, Communication and Computational Technologies (ICCICCT), 2016, b pp. 629-633, doi: 10.1109/ICCICCT.2016.7988026. </a:t>
            </a:r>
            <a:endParaRPr lang="en-IN"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IN" b="0" dirty="0">
                <a:effectLst/>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[2] Goyal, Tarun &amp; Sahula, Vineet. (2016). Lightweight security algorithm for low power loT devices. 1725 1729. 10.1109/ICACCI.2016.7732296. </a:t>
            </a:r>
            <a:endParaRPr lang="en-IN"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IN" b="0" dirty="0">
                <a:effectLst/>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[3] Koblitz, Neal. "Elliptic curve cryptosystems. "Mathematics of Computation 48 (1987): 203-209. </a:t>
            </a:r>
          </a:p>
          <a:p>
            <a:pPr algn="just" rtl="0">
              <a:spcBef>
                <a:spcPts val="0"/>
              </a:spcBef>
              <a:spcAft>
                <a:spcPts val="0"/>
              </a:spcAft>
            </a:pPr>
            <a:endParaRPr lang="en-IN"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[4] Rajesh, Sreeja &amp; Paul, Varghese &amp; Menon, Varun &amp; Khosravi, Mohammad. (2019). A Secure and Efficient Lightweight Symmetric Encryption Scheme for Transfer of Text Files between Embedded IoT Devices. Symmetry. 11. 293. 10.3390/sym11020293.</a:t>
            </a:r>
            <a:endParaRPr lang="en-IN"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IN" b="0" dirty="0">
                <a:effectLst/>
                <a:latin typeface="Times New Roman" panose="02020603050405020304" pitchFamily="18" charset="0"/>
                <a:cs typeface="Times New Roman" panose="02020603050405020304" pitchFamily="18" charset="0"/>
              </a:rPr>
            </a:br>
            <a:r>
              <a:rPr lang="en-IN" sz="1800" b="0" i="0" u="none" strike="noStrike" dirty="0">
                <a:solidFill>
                  <a:srgbClr val="000000"/>
                </a:solidFill>
                <a:effectLst/>
                <a:latin typeface="Times New Roman" panose="02020603050405020304" pitchFamily="18" charset="0"/>
                <a:cs typeface="Times New Roman" panose="02020603050405020304" pitchFamily="18" charset="0"/>
              </a:rPr>
              <a:t>[5] V. S. Mahalle and A. K. Shahade, "Enhancing the data security in Cloud by implementing hybrid (Rsa &amp; Aes) encryption algorithm," 2014 International Conference on Power, Automation and Communication (INPAC), 2014,pp.146-149.</a:t>
            </a:r>
            <a:endParaRPr lang="en-IN" b="0"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7"/>
        <p:cNvGrpSpPr/>
        <p:nvPr/>
      </p:nvGrpSpPr>
      <p:grpSpPr>
        <a:xfrm>
          <a:off x="0" y="0"/>
          <a:ext cx="0" cy="0"/>
          <a:chOff x="0" y="0"/>
          <a:chExt cx="0" cy="0"/>
        </a:xfrm>
      </p:grpSpPr>
      <p:sp>
        <p:nvSpPr>
          <p:cNvPr id="398" name="Google Shape;398;g16b2bf5d091_1_187"/>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9" name="Google Shape;399;g16b2bf5d091_1_187"/>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400" name="Google Shape;400;g16b2bf5d091_1_187"/>
          <p:cNvSpPr/>
          <p:nvPr/>
        </p:nvSpPr>
        <p:spPr>
          <a:xfrm>
            <a:off x="2"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lvl="0" indent="0" algn="just" rtl="0">
              <a:spcBef>
                <a:spcPts val="0"/>
              </a:spcBef>
              <a:spcAft>
                <a:spcPts val="0"/>
              </a:spcAft>
              <a:buClr>
                <a:schemeClr val="dk1"/>
              </a:buClr>
              <a:buFont typeface="Arial"/>
              <a:buNone/>
            </a:pPr>
            <a:endParaRPr sz="1800">
              <a:solidFill>
                <a:schemeClr val="lt1"/>
              </a:solidFill>
              <a:latin typeface="Calibri"/>
              <a:ea typeface="Calibri"/>
              <a:cs typeface="Calibri"/>
              <a:sym typeface="Calibri"/>
            </a:endParaRPr>
          </a:p>
        </p:txBody>
      </p:sp>
      <p:grpSp>
        <p:nvGrpSpPr>
          <p:cNvPr id="401" name="Google Shape;401;g16b2bf5d091_1_187"/>
          <p:cNvGrpSpPr/>
          <p:nvPr/>
        </p:nvGrpSpPr>
        <p:grpSpPr>
          <a:xfrm flipH="1">
            <a:off x="-18364" y="-43336"/>
            <a:ext cx="5163105" cy="2657462"/>
            <a:chOff x="6867015" y="-1"/>
            <a:chExt cx="5324985" cy="3251912"/>
          </a:xfrm>
        </p:grpSpPr>
        <p:sp>
          <p:nvSpPr>
            <p:cNvPr id="402" name="Google Shape;402;g16b2bf5d091_1_187"/>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g16b2bf5d091_1_187"/>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g16b2bf5d091_1_187"/>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g16b2bf5d091_1_187"/>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06" name="Google Shape;406;g16b2bf5d091_1_187"/>
          <p:cNvGrpSpPr/>
          <p:nvPr/>
        </p:nvGrpSpPr>
        <p:grpSpPr>
          <a:xfrm rot="10800000">
            <a:off x="9058247" y="4146290"/>
            <a:ext cx="3142428" cy="2716829"/>
            <a:chOff x="-305" y="-4155"/>
            <a:chExt cx="2514948" cy="2174333"/>
          </a:xfrm>
        </p:grpSpPr>
        <p:sp>
          <p:nvSpPr>
            <p:cNvPr id="407" name="Google Shape;407;g16b2bf5d091_1_187"/>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8" name="Google Shape;408;g16b2bf5d091_1_187"/>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g16b2bf5d091_1_187"/>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410" name="Google Shape;410;g16b2bf5d091_1_187"/>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11" name="Google Shape;411;g16b2bf5d091_1_187"/>
          <p:cNvSpPr txBox="1"/>
          <p:nvPr/>
        </p:nvSpPr>
        <p:spPr>
          <a:xfrm>
            <a:off x="1740761" y="1050547"/>
            <a:ext cx="8888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1800" b="1">
              <a:solidFill>
                <a:schemeClr val="dk1"/>
              </a:solidFill>
              <a:latin typeface="Times New Roman"/>
              <a:ea typeface="Times New Roman"/>
              <a:cs typeface="Times New Roman"/>
              <a:sym typeface="Times New Roman"/>
            </a:endParaRPr>
          </a:p>
        </p:txBody>
      </p:sp>
      <p:sp>
        <p:nvSpPr>
          <p:cNvPr id="412" name="Google Shape;412;g16b2bf5d091_1_187"/>
          <p:cNvSpPr txBox="1"/>
          <p:nvPr/>
        </p:nvSpPr>
        <p:spPr>
          <a:xfrm>
            <a:off x="1477619" y="2823681"/>
            <a:ext cx="9160500" cy="5232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THANK YOU!</a:t>
            </a:r>
            <a:endParaRPr dirty="0"/>
          </a:p>
        </p:txBody>
      </p:sp>
      <p:sp>
        <p:nvSpPr>
          <p:cNvPr id="3" name="Slide Number Placeholder 2">
            <a:extLst>
              <a:ext uri="{FF2B5EF4-FFF2-40B4-BE49-F238E27FC236}">
                <a16:creationId xmlns:a16="http://schemas.microsoft.com/office/drawing/2014/main" id="{E8F86011-6FEC-840D-70C1-6ACB4F858A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2" name="Footer Placeholder 1">
            <a:extLst>
              <a:ext uri="{FF2B5EF4-FFF2-40B4-BE49-F238E27FC236}">
                <a16:creationId xmlns:a16="http://schemas.microsoft.com/office/drawing/2014/main" id="{F3CEB105-3A11-F2E6-0FEF-7F9077661206}"/>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016122A4-27A7-4FCD-AE35-F82E929520D4}"/>
              </a:ext>
            </a:extLst>
          </p:cNvPr>
          <p:cNvSpPr>
            <a:spLocks noGrp="1"/>
          </p:cNvSpPr>
          <p:nvPr>
            <p:ph type="dt" idx="10"/>
          </p:nvPr>
        </p:nvSpPr>
        <p:spPr>
          <a:xfrm>
            <a:off x="885068" y="6424615"/>
            <a:ext cx="4497371" cy="365125"/>
          </a:xfrm>
        </p:spPr>
        <p:txBody>
          <a:bodyPr/>
          <a:lstStyle/>
          <a:p>
            <a:r>
              <a:rPr lang="en-US" dirty="0"/>
              <a:t>Node Level Power Aware Security Algorithms For Cloud Assisted-IoT</a:t>
            </a:r>
          </a:p>
          <a:p>
            <a:endParaRPr lang="en-US" dirty="0"/>
          </a:p>
        </p:txBody>
      </p:sp>
    </p:spTree>
    <p:extLst>
      <p:ext uri="{BB962C8B-B14F-4D97-AF65-F5344CB8AC3E}">
        <p14:creationId xmlns:p14="http://schemas.microsoft.com/office/powerpoint/2010/main" val="351973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2"/>
          <p:cNvSpPr/>
          <p:nvPr/>
        </p:nvSpPr>
        <p:spPr>
          <a:xfrm>
            <a:off x="2" y="1"/>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2"/>
          <p:cNvSpPr/>
          <p:nvPr/>
        </p:nvSpPr>
        <p:spPr>
          <a:xfrm>
            <a:off x="308"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26" name="Google Shape;126;p2"/>
          <p:cNvSpPr/>
          <p:nvPr/>
        </p:nvSpPr>
        <p:spPr>
          <a:xfrm>
            <a:off x="2" y="0"/>
            <a:ext cx="12191695"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27" name="Google Shape;127;p2"/>
          <p:cNvGrpSpPr/>
          <p:nvPr/>
        </p:nvGrpSpPr>
        <p:grpSpPr>
          <a:xfrm flipH="1">
            <a:off x="-18230" y="-43336"/>
            <a:ext cx="5163047" cy="2657478"/>
            <a:chOff x="6867015" y="-1"/>
            <a:chExt cx="5324985" cy="3251912"/>
          </a:xfrm>
        </p:grpSpPr>
        <p:sp>
          <p:nvSpPr>
            <p:cNvPr id="128" name="Google Shape;128;p2"/>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2"/>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2"/>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32" name="Google Shape;132;p2"/>
          <p:cNvGrpSpPr/>
          <p:nvPr/>
        </p:nvGrpSpPr>
        <p:grpSpPr>
          <a:xfrm rot="10800000">
            <a:off x="9058275" y="4146314"/>
            <a:ext cx="3142400" cy="2716805"/>
            <a:chOff x="-305" y="-4155"/>
            <a:chExt cx="2514948" cy="2174333"/>
          </a:xfrm>
        </p:grpSpPr>
        <p:sp>
          <p:nvSpPr>
            <p:cNvPr id="133" name="Google Shape;133;p2"/>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2"/>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2"/>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36" name="Google Shape;136;p2"/>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7" name="Google Shape;137;p2"/>
          <p:cNvSpPr txBox="1"/>
          <p:nvPr/>
        </p:nvSpPr>
        <p:spPr>
          <a:xfrm>
            <a:off x="676942" y="1358208"/>
            <a:ext cx="10640700" cy="5032106"/>
          </a:xfrm>
          <a:prstGeom prst="rect">
            <a:avLst/>
          </a:prstGeom>
          <a:noFill/>
          <a:ln>
            <a:noFill/>
          </a:ln>
        </p:spPr>
        <p:txBody>
          <a:bodyPr spcFirstLastPara="1" wrap="square" lIns="91425" tIns="45700" rIns="91425" bIns="45700" anchor="t" anchorCtr="0">
            <a:spAutoFit/>
          </a:bodyPr>
          <a:lstStyle/>
          <a:p>
            <a:pPr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rPr>
              <a:t>The Internet of Things, which is the fastest-growing technology, will advance in defense, </a:t>
            </a:r>
            <a:r>
              <a:rPr lang="en-US" sz="1800" dirty="0">
                <a:latin typeface="Times New Roman" panose="02020603050405020304" pitchFamily="18" charset="0"/>
              </a:rPr>
              <a:t>agriculture</a:t>
            </a:r>
            <a:r>
              <a:rPr lang="en-US" sz="1800" b="0" i="0" u="none" strike="noStrike" dirty="0">
                <a:solidFill>
                  <a:srgbClr val="000000"/>
                </a:solidFill>
                <a:effectLst/>
                <a:latin typeface="Times New Roman" panose="02020603050405020304" pitchFamily="18" charset="0"/>
              </a:rPr>
              <a:t> and medical electronics as well. IoT is now faced with new security issues for data mutuality between two parties as a result of the cloud's influence, which are novel in this study and have not yet been resolved by conventional methods. In order to ensure data security when collecting, storing, and accessing IoT data via the cloud while taking into consideration the ongoing rise in users, this work undertakes a methodical analysis using a secure cloud assisted IoT data management strategy. A node-level power-aware security mechanism is used in the proposed system. As a result, a secure IoT using our technology might withstand most data confidentiality threats from both insiders and outsiders of the IoT. Lightweight security methods for low-power IoT devices with smaller key sizes, lower power consumption, and lower memory and transmission capacity reserve are used to achieve security. </a:t>
            </a:r>
          </a:p>
          <a:p>
            <a:pPr algn="just" rtl="0">
              <a:spcBef>
                <a:spcPts val="0"/>
              </a:spcBef>
              <a:spcAft>
                <a:spcPts val="0"/>
              </a:spcAft>
            </a:pPr>
            <a:endParaRPr lang="en-US" sz="2400" b="0" dirty="0">
              <a:effectLst/>
            </a:endParaRPr>
          </a:p>
          <a:p>
            <a:r>
              <a:rPr lang="en-US" sz="1800" b="1" i="0" u="none" strike="noStrike" dirty="0">
                <a:solidFill>
                  <a:srgbClr val="000000"/>
                </a:solidFill>
                <a:effectLst/>
                <a:latin typeface="Times New Roman" panose="02020603050405020304" pitchFamily="18" charset="0"/>
              </a:rPr>
              <a:t>Key words: </a:t>
            </a:r>
            <a:r>
              <a:rPr lang="en-US" sz="1800" b="0" i="0" u="none" strike="noStrike" dirty="0">
                <a:solidFill>
                  <a:srgbClr val="000000"/>
                </a:solidFill>
                <a:effectLst/>
                <a:latin typeface="Times New Roman" panose="02020603050405020304" pitchFamily="18" charset="0"/>
              </a:rPr>
              <a:t>IoT, Cloud-assisted IoT, Confidentiality, Security Challenges, Node level security algorithm, Attack.</a:t>
            </a: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8" name="Google Shape;138;p2"/>
          <p:cNvSpPr txBox="1"/>
          <p:nvPr/>
        </p:nvSpPr>
        <p:spPr>
          <a:xfrm>
            <a:off x="1589903" y="527316"/>
            <a:ext cx="932698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                                     ABSTRACT</a:t>
            </a:r>
            <a:endParaRPr sz="280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DA68998C-FAD5-AFA2-A78A-6473A3327A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2" name="Footer Placeholder 1">
            <a:extLst>
              <a:ext uri="{FF2B5EF4-FFF2-40B4-BE49-F238E27FC236}">
                <a16:creationId xmlns:a16="http://schemas.microsoft.com/office/drawing/2014/main" id="{B81196B8-A9F7-F4CE-5242-B69314DC7E21}"/>
              </a:ext>
            </a:extLst>
          </p:cNvPr>
          <p:cNvSpPr>
            <a:spLocks noGrp="1"/>
          </p:cNvSpPr>
          <p:nvPr>
            <p:ph type="ftr" idx="11"/>
          </p:nvPr>
        </p:nvSpPr>
        <p:spPr>
          <a:xfrm>
            <a:off x="4038449" y="6386372"/>
            <a:ext cx="4114800" cy="365125"/>
          </a:xfrm>
        </p:spPr>
        <p:txBody>
          <a:bodyPr/>
          <a:lstStyle/>
          <a:p>
            <a:r>
              <a:rPr lang="en-IN" dirty="0"/>
              <a:t>Batch : A4</a:t>
            </a:r>
          </a:p>
        </p:txBody>
      </p:sp>
      <p:sp>
        <p:nvSpPr>
          <p:cNvPr id="4" name="Date Placeholder 3">
            <a:extLst>
              <a:ext uri="{FF2B5EF4-FFF2-40B4-BE49-F238E27FC236}">
                <a16:creationId xmlns:a16="http://schemas.microsoft.com/office/drawing/2014/main" id="{1B722842-6F2E-CA12-49D7-709599E9836D}"/>
              </a:ext>
            </a:extLst>
          </p:cNvPr>
          <p:cNvSpPr>
            <a:spLocks noGrp="1"/>
          </p:cNvSpPr>
          <p:nvPr>
            <p:ph type="dt" idx="10"/>
          </p:nvPr>
        </p:nvSpPr>
        <p:spPr>
          <a:xfrm>
            <a:off x="875613" y="6484751"/>
            <a:ext cx="4516225" cy="365125"/>
          </a:xfrm>
        </p:spPr>
        <p:txBody>
          <a:bodyPr/>
          <a:lstStyle/>
          <a:p>
            <a:r>
              <a:rPr lang="en-US" dirty="0"/>
              <a:t>Node Level Power Aware Security Algorithms For Cloud Assisted-IoT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g16b2bf5d091_0_23"/>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g16b2bf5d091_0_23"/>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45" name="Google Shape;145;g16b2bf5d091_0_23"/>
          <p:cNvSpPr/>
          <p:nvPr/>
        </p:nvSpPr>
        <p:spPr>
          <a:xfrm>
            <a:off x="0"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6" name="Google Shape;146;g16b2bf5d091_0_23"/>
          <p:cNvGrpSpPr/>
          <p:nvPr/>
        </p:nvGrpSpPr>
        <p:grpSpPr>
          <a:xfrm flipH="1">
            <a:off x="-18364" y="-43336"/>
            <a:ext cx="5163105" cy="2657462"/>
            <a:chOff x="6867015" y="-1"/>
            <a:chExt cx="5324985" cy="3251912"/>
          </a:xfrm>
        </p:grpSpPr>
        <p:sp>
          <p:nvSpPr>
            <p:cNvPr id="147" name="Google Shape;147;g16b2bf5d091_0_23"/>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g16b2bf5d091_0_23"/>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g16b2bf5d091_0_23"/>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g16b2bf5d091_0_23"/>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51" name="Google Shape;151;g16b2bf5d091_0_23"/>
          <p:cNvGrpSpPr/>
          <p:nvPr/>
        </p:nvGrpSpPr>
        <p:grpSpPr>
          <a:xfrm rot="10800000">
            <a:off x="9058247" y="4146290"/>
            <a:ext cx="3142428" cy="2716829"/>
            <a:chOff x="-305" y="-4155"/>
            <a:chExt cx="2514948" cy="2174333"/>
          </a:xfrm>
        </p:grpSpPr>
        <p:sp>
          <p:nvSpPr>
            <p:cNvPr id="152" name="Google Shape;152;g16b2bf5d091_0_23"/>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g16b2bf5d091_0_23"/>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g16b2bf5d091_0_23"/>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55" name="Google Shape;155;g16b2bf5d091_0_23"/>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6" name="Google Shape;156;g16b2bf5d091_0_23"/>
          <p:cNvSpPr txBox="1"/>
          <p:nvPr/>
        </p:nvSpPr>
        <p:spPr>
          <a:xfrm>
            <a:off x="933237" y="1152952"/>
            <a:ext cx="10232700" cy="549377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800" b="0" i="0" u="none" strike="noStrike" dirty="0">
                <a:solidFill>
                  <a:srgbClr val="000000"/>
                </a:solidFill>
                <a:effectLst/>
                <a:latin typeface="Times New Roman" panose="02020603050405020304" pitchFamily="18" charset="0"/>
              </a:rPr>
              <a:t>According to the WHO, CVD (Cardiovascular disease) kills 17.9 million people worldwide, accounting for 31% of all deaths. More than four out of five CVD deaths are due to heart attacks and strokes, and one third of these deaths occur prematurely in people under 70 years of age</a:t>
            </a:r>
            <a:r>
              <a:rPr lang="en-US" sz="1800" b="0" i="0" u="none" strike="noStrike" dirty="0">
                <a:solidFill>
                  <a:srgbClr val="333333"/>
                </a:solidFill>
                <a:effectLst/>
                <a:latin typeface="Times New Roman" panose="02020603050405020304" pitchFamily="18" charset="0"/>
              </a:rPr>
              <a:t>.</a:t>
            </a:r>
            <a:r>
              <a:rPr lang="en-US" sz="1800" b="0" i="0" u="none" strike="noStrike" dirty="0">
                <a:solidFill>
                  <a:srgbClr val="000000"/>
                </a:solidFill>
                <a:effectLst/>
                <a:latin typeface="Times New Roman" panose="02020603050405020304" pitchFamily="18" charset="0"/>
              </a:rPr>
              <a:t> Therefore, a method to prevent or assist in the reduction of human life losses. Heat stroke can swiftly harm your brain, heart, kidneys, and muscles if left untreated. The longer you wait to get treatment, the more severe the damage will be, increasing your risk of developing major complications or passing away. The IoT ecosystem has significant challenges related to secure communication, including data integrity and data confidentially in the current trends in cloud-based IOT. To address the security challenges and operate with low-powered, compact devices at the end point (Node) level in a Cloud-based IoT ecosystem, there is a significant need for node-level power-aware security algorithms. Once the data is stored on the cloud, only then is cryptography employed. However, while the raw data is being sent from the node to the cloud, data breaches can occur and there is a possibility of Man-in-the-Middle attack(</a:t>
            </a:r>
            <a:r>
              <a:rPr lang="en-US" sz="1800" b="0" i="0" u="none" strike="noStrike" dirty="0" err="1">
                <a:solidFill>
                  <a:srgbClr val="000000"/>
                </a:solidFill>
                <a:effectLst/>
                <a:latin typeface="Times New Roman" panose="02020603050405020304" pitchFamily="18" charset="0"/>
              </a:rPr>
              <a:t>MiTM</a:t>
            </a:r>
            <a:r>
              <a:rPr lang="en-US" sz="1800" b="0" i="0" u="none" strike="noStrike" dirty="0">
                <a:solidFill>
                  <a:srgbClr val="000000"/>
                </a:solidFill>
                <a:effectLst/>
                <a:latin typeface="Times New Roman" panose="02020603050405020304" pitchFamily="18" charset="0"/>
              </a:rPr>
              <a:t>). </a:t>
            </a:r>
            <a:endParaRPr lang="en-US" sz="1800" dirty="0">
              <a:solidFill>
                <a:schemeClr val="dk1"/>
              </a:solidFill>
              <a:latin typeface="Times New Roman"/>
              <a:ea typeface="Times New Roman"/>
              <a:cs typeface="Times New Roman"/>
              <a:sym typeface="Times New Roman"/>
            </a:endParaRPr>
          </a:p>
          <a:p>
            <a:pPr marR="0" lvl="0" algn="just" rtl="0">
              <a:lnSpc>
                <a:spcPct val="150000"/>
              </a:lnSpc>
              <a:spcBef>
                <a:spcPts val="0"/>
              </a:spcBef>
              <a:spcAft>
                <a:spcPts val="0"/>
              </a:spcAft>
            </a:pPr>
            <a:endParaRPr lang="en-US" sz="1800" dirty="0">
              <a:solidFill>
                <a:schemeClr val="dk1"/>
              </a:solidFill>
              <a:latin typeface="Times New Roman"/>
              <a:ea typeface="Times New Roman"/>
              <a:cs typeface="Times New Roman"/>
              <a:sym typeface="Times New Roman"/>
            </a:endParaRPr>
          </a:p>
        </p:txBody>
      </p:sp>
      <p:sp>
        <p:nvSpPr>
          <p:cNvPr id="157" name="Google Shape;157;g16b2bf5d091_0_23"/>
          <p:cNvSpPr txBox="1"/>
          <p:nvPr/>
        </p:nvSpPr>
        <p:spPr>
          <a:xfrm>
            <a:off x="1589903" y="527316"/>
            <a:ext cx="932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                           PROBLEM DEFINITION</a:t>
            </a:r>
            <a:endParaRPr sz="280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FA674426-6C32-2A89-A1DA-AA3A23CDA4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2" name="Footer Placeholder 1">
            <a:extLst>
              <a:ext uri="{FF2B5EF4-FFF2-40B4-BE49-F238E27FC236}">
                <a16:creationId xmlns:a16="http://schemas.microsoft.com/office/drawing/2014/main" id="{C550F00A-4C17-B65B-4F08-6E43EDC91586}"/>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49DE5F11-9563-34BB-9B6A-959F20D7E904}"/>
              </a:ext>
            </a:extLst>
          </p:cNvPr>
          <p:cNvSpPr>
            <a:spLocks noGrp="1"/>
          </p:cNvSpPr>
          <p:nvPr>
            <p:ph type="dt" idx="10"/>
          </p:nvPr>
        </p:nvSpPr>
        <p:spPr>
          <a:xfrm>
            <a:off x="856788" y="6432185"/>
            <a:ext cx="4553932" cy="365125"/>
          </a:xfrm>
        </p:spPr>
        <p:txBody>
          <a:bodyPr/>
          <a:lstStyle/>
          <a:p>
            <a:r>
              <a:rPr lang="en-US" dirty="0"/>
              <a:t>Node Level Power Aware Security Algorithms For Cloud Assisted-IoT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g16b2bf5d091_0_23"/>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g16b2bf5d091_0_23"/>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45" name="Google Shape;145;g16b2bf5d091_0_23"/>
          <p:cNvSpPr/>
          <p:nvPr/>
        </p:nvSpPr>
        <p:spPr>
          <a:xfrm>
            <a:off x="2"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46" name="Google Shape;146;g16b2bf5d091_0_23"/>
          <p:cNvGrpSpPr/>
          <p:nvPr/>
        </p:nvGrpSpPr>
        <p:grpSpPr>
          <a:xfrm flipH="1">
            <a:off x="-18364" y="-43336"/>
            <a:ext cx="5163105" cy="2657462"/>
            <a:chOff x="6867015" y="-1"/>
            <a:chExt cx="5324985" cy="3251912"/>
          </a:xfrm>
        </p:grpSpPr>
        <p:sp>
          <p:nvSpPr>
            <p:cNvPr id="147" name="Google Shape;147;g16b2bf5d091_0_23"/>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g16b2bf5d091_0_23"/>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g16b2bf5d091_0_23"/>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g16b2bf5d091_0_23"/>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51" name="Google Shape;151;g16b2bf5d091_0_23"/>
          <p:cNvGrpSpPr/>
          <p:nvPr/>
        </p:nvGrpSpPr>
        <p:grpSpPr>
          <a:xfrm rot="10800000">
            <a:off x="9058247" y="4146290"/>
            <a:ext cx="3142428" cy="2716829"/>
            <a:chOff x="-305" y="-4155"/>
            <a:chExt cx="2514948" cy="2174333"/>
          </a:xfrm>
        </p:grpSpPr>
        <p:sp>
          <p:nvSpPr>
            <p:cNvPr id="152" name="Google Shape;152;g16b2bf5d091_0_23"/>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g16b2bf5d091_0_23"/>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g16b2bf5d091_0_23"/>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55" name="Google Shape;155;g16b2bf5d091_0_23"/>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6" name="Google Shape;156;g16b2bf5d091_0_23"/>
          <p:cNvSpPr txBox="1"/>
          <p:nvPr/>
        </p:nvSpPr>
        <p:spPr>
          <a:xfrm>
            <a:off x="1061350" y="1271823"/>
            <a:ext cx="10232700" cy="4313961"/>
          </a:xfrm>
          <a:prstGeom prst="rect">
            <a:avLst/>
          </a:prstGeom>
          <a:noFill/>
          <a:ln>
            <a:noFill/>
          </a:ln>
        </p:spPr>
        <p:txBody>
          <a:bodyPr spcFirstLastPara="1" wrap="square" lIns="91425" tIns="45700" rIns="91425" bIns="45700" anchor="t" anchorCtr="0">
            <a:spAutoFit/>
          </a:bodyPr>
          <a:lstStyle/>
          <a:p>
            <a:pPr marL="285750" indent="-285750" rtl="0">
              <a:lnSpc>
                <a:spcPct val="150000"/>
              </a:lnSpc>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Authors Names : Rajesh, Sreeja &amp; Paul, Varghese &amp; Menon, Varun &amp; Khosravi , Mohammad.</a:t>
            </a:r>
            <a:endParaRPr lang="en-IN" sz="2400" b="0" dirty="0">
              <a:effectLst/>
              <a:latin typeface="Times New Roman" panose="02020603050405020304" pitchFamily="18" charset="0"/>
              <a:cs typeface="Times New Roman" panose="02020603050405020304" pitchFamily="18" charset="0"/>
            </a:endParaRPr>
          </a:p>
          <a:p>
            <a:pPr rtl="0">
              <a:lnSpc>
                <a:spcPct val="150000"/>
              </a:lnSpc>
              <a:spcBef>
                <a:spcPts val="100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Title : A Secure and efficient Lightweight Symmetric </a:t>
            </a:r>
            <a:r>
              <a:rPr lang="en-IN" sz="1800" dirty="0">
                <a:latin typeface="Times New Roman" panose="02020603050405020304" pitchFamily="18" charset="0"/>
                <a:cs typeface="Times New Roman" panose="02020603050405020304" pitchFamily="18" charset="0"/>
              </a:rPr>
              <a:t>E</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ncryption </a:t>
            </a:r>
            <a:r>
              <a:rPr lang="en-IN" sz="1800" dirty="0">
                <a:latin typeface="Times New Roman" panose="02020603050405020304" pitchFamily="18" charset="0"/>
                <a:cs typeface="Times New Roman" panose="02020603050405020304" pitchFamily="18" charset="0"/>
              </a:rPr>
              <a:t>A</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lgorithm.</a:t>
            </a:r>
            <a:endParaRPr lang="en-IN" sz="2400" b="0" dirty="0">
              <a:effectLst/>
              <a:latin typeface="Times New Roman" panose="02020603050405020304" pitchFamily="18" charset="0"/>
              <a:cs typeface="Times New Roman" panose="02020603050405020304" pitchFamily="18" charset="0"/>
            </a:endParaRPr>
          </a:p>
          <a:p>
            <a:pPr rtl="0">
              <a:lnSpc>
                <a:spcPct val="150000"/>
              </a:lnSpc>
              <a:spcBef>
                <a:spcPts val="100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Conference/Journal name :Algorithm for transfer and text files between Embedded </a:t>
            </a:r>
            <a:r>
              <a:rPr lang="en-IN" sz="1800" dirty="0">
                <a:latin typeface="Times New Roman" panose="02020603050405020304" pitchFamily="18" charset="0"/>
                <a:cs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oT.</a:t>
            </a:r>
            <a:endParaRPr lang="en-IN" sz="2400" b="0" dirty="0">
              <a:effectLst/>
              <a:latin typeface="Times New Roman" panose="02020603050405020304" pitchFamily="18" charset="0"/>
              <a:cs typeface="Times New Roman" panose="02020603050405020304" pitchFamily="18" charset="0"/>
            </a:endParaRPr>
          </a:p>
          <a:p>
            <a:pPr rtl="0">
              <a:lnSpc>
                <a:spcPct val="150000"/>
              </a:lnSpc>
              <a:spcBef>
                <a:spcPts val="100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Page No : 293.</a:t>
            </a:r>
            <a:endParaRPr lang="en-US" sz="18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rtl="0">
              <a:lnSpc>
                <a:spcPct val="150000"/>
              </a:lnSpc>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Authors Names :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Koblitz</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 Neal.</a:t>
            </a:r>
            <a:endParaRPr lang="en-US" sz="3200" b="0" dirty="0">
              <a:effectLst/>
              <a:latin typeface="Times New Roman" panose="02020603050405020304" pitchFamily="18" charset="0"/>
              <a:cs typeface="Times New Roman" panose="02020603050405020304" pitchFamily="18" charset="0"/>
            </a:endParaRPr>
          </a:p>
          <a:p>
            <a:pPr algn="just" rtl="0">
              <a:lnSpc>
                <a:spcPct val="150000"/>
              </a:lnSpc>
              <a:spcBef>
                <a:spcPts val="100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Title : Elliptic curve cryptosystems.</a:t>
            </a:r>
            <a:endParaRPr lang="en-US" sz="3200" b="0" dirty="0">
              <a:effectLst/>
              <a:latin typeface="Times New Roman" panose="02020603050405020304" pitchFamily="18" charset="0"/>
              <a:cs typeface="Times New Roman" panose="02020603050405020304" pitchFamily="18" charset="0"/>
            </a:endParaRPr>
          </a:p>
          <a:p>
            <a:pPr rtl="0">
              <a:lnSpc>
                <a:spcPct val="150000"/>
              </a:lnSpc>
              <a:spcBef>
                <a:spcPts val="100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Conference/Journal name : Mathematics of Computation.</a:t>
            </a:r>
            <a:endParaRPr lang="en-US" sz="3200" b="0" dirty="0">
              <a:effectLst/>
              <a:latin typeface="Times New Roman" panose="02020603050405020304" pitchFamily="18" charset="0"/>
              <a:cs typeface="Times New Roman" panose="02020603050405020304" pitchFamily="18" charset="0"/>
            </a:endParaRPr>
          </a:p>
          <a:p>
            <a:pPr>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Page No : 203-209.</a:t>
            </a:r>
            <a:endParaRPr lang="en-IN" sz="2400" b="0" dirty="0">
              <a:solidFill>
                <a:schemeClr val="tx1"/>
              </a:solidFill>
              <a:effectLst/>
              <a:latin typeface="Times New Roman" panose="02020603050405020304" pitchFamily="18" charset="0"/>
              <a:cs typeface="Times New Roman" panose="02020603050405020304" pitchFamily="18" charset="0"/>
            </a:endParaRPr>
          </a:p>
        </p:txBody>
      </p:sp>
      <p:sp>
        <p:nvSpPr>
          <p:cNvPr id="157" name="Google Shape;157;g16b2bf5d091_0_23"/>
          <p:cNvSpPr txBox="1"/>
          <p:nvPr/>
        </p:nvSpPr>
        <p:spPr>
          <a:xfrm>
            <a:off x="1589903" y="527316"/>
            <a:ext cx="93270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LITERATURE SURVEY</a:t>
            </a:r>
            <a:endParaRPr sz="2800" dirty="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DF92A10F-A9EF-3791-3ABB-3948EF585F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2" name="Footer Placeholder 1">
            <a:extLst>
              <a:ext uri="{FF2B5EF4-FFF2-40B4-BE49-F238E27FC236}">
                <a16:creationId xmlns:a16="http://schemas.microsoft.com/office/drawing/2014/main" id="{CE33DB5B-D5A4-1097-6490-ADD265AC5B3D}"/>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39126E78-BC27-1EA9-767C-0A54860E5390}"/>
              </a:ext>
            </a:extLst>
          </p:cNvPr>
          <p:cNvSpPr>
            <a:spLocks noGrp="1"/>
          </p:cNvSpPr>
          <p:nvPr>
            <p:ph type="dt" idx="10"/>
          </p:nvPr>
        </p:nvSpPr>
        <p:spPr>
          <a:xfrm>
            <a:off x="838200" y="6424615"/>
            <a:ext cx="4525652" cy="365125"/>
          </a:xfrm>
        </p:spPr>
        <p:txBody>
          <a:bodyPr/>
          <a:lstStyle/>
          <a:p>
            <a:r>
              <a:rPr lang="en-US" dirty="0"/>
              <a:t>Node Level Power Aware Security Algorithms For Cloud Assisted-IoT</a:t>
            </a:r>
          </a:p>
          <a:p>
            <a:endParaRPr lang="en-US" dirty="0"/>
          </a:p>
        </p:txBody>
      </p:sp>
    </p:spTree>
    <p:extLst>
      <p:ext uri="{BB962C8B-B14F-4D97-AF65-F5344CB8AC3E}">
        <p14:creationId xmlns:p14="http://schemas.microsoft.com/office/powerpoint/2010/main" val="392414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g16b2bf5d091_0_23"/>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g16b2bf5d091_0_23"/>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45" name="Google Shape;145;g16b2bf5d091_0_23"/>
          <p:cNvSpPr/>
          <p:nvPr/>
        </p:nvSpPr>
        <p:spPr>
          <a:xfrm>
            <a:off x="2"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6" name="Google Shape;146;g16b2bf5d091_0_23"/>
          <p:cNvGrpSpPr/>
          <p:nvPr/>
        </p:nvGrpSpPr>
        <p:grpSpPr>
          <a:xfrm flipH="1">
            <a:off x="-18364" y="-43336"/>
            <a:ext cx="5163105" cy="2657462"/>
            <a:chOff x="6867015" y="-1"/>
            <a:chExt cx="5324985" cy="3251912"/>
          </a:xfrm>
        </p:grpSpPr>
        <p:sp>
          <p:nvSpPr>
            <p:cNvPr id="147" name="Google Shape;147;g16b2bf5d091_0_23"/>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g16b2bf5d091_0_23"/>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g16b2bf5d091_0_23"/>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g16b2bf5d091_0_23"/>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51" name="Google Shape;151;g16b2bf5d091_0_23"/>
          <p:cNvGrpSpPr/>
          <p:nvPr/>
        </p:nvGrpSpPr>
        <p:grpSpPr>
          <a:xfrm rot="10800000">
            <a:off x="9058247" y="4146290"/>
            <a:ext cx="3142428" cy="2716829"/>
            <a:chOff x="-305" y="-4155"/>
            <a:chExt cx="2514948" cy="2174333"/>
          </a:xfrm>
        </p:grpSpPr>
        <p:sp>
          <p:nvSpPr>
            <p:cNvPr id="152" name="Google Shape;152;g16b2bf5d091_0_23"/>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g16b2bf5d091_0_23"/>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g16b2bf5d091_0_23"/>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55" name="Google Shape;155;g16b2bf5d091_0_23"/>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6" name="Google Shape;156;g16b2bf5d091_0_23"/>
          <p:cNvSpPr txBox="1"/>
          <p:nvPr/>
        </p:nvSpPr>
        <p:spPr>
          <a:xfrm>
            <a:off x="1002132" y="1329663"/>
            <a:ext cx="10863126" cy="4313961"/>
          </a:xfrm>
          <a:prstGeom prst="rect">
            <a:avLst/>
          </a:prstGeom>
          <a:noFill/>
          <a:ln>
            <a:noFill/>
          </a:ln>
        </p:spPr>
        <p:txBody>
          <a:bodyPr spcFirstLastPara="1" wrap="square" lIns="91425" tIns="45700" rIns="91425" bIns="45700" anchor="t" anchorCtr="0">
            <a:spAutoFit/>
          </a:bodyPr>
          <a:lstStyle/>
          <a:p>
            <a:pPr marL="285750" indent="-285750" rtl="0">
              <a:lnSpc>
                <a:spcPct val="150000"/>
              </a:lnSpc>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Authors Names : J. A. Stankovic</a:t>
            </a:r>
            <a:endParaRPr lang="en-IN" sz="2400" dirty="0">
              <a:latin typeface="Times New Roman" panose="02020603050405020304" pitchFamily="18" charset="0"/>
              <a:cs typeface="Times New Roman" panose="02020603050405020304" pitchFamily="18" charset="0"/>
            </a:endParaRPr>
          </a:p>
          <a:p>
            <a:pPr lvl="1">
              <a:lnSpc>
                <a:spcPct val="150000"/>
              </a:lnSpc>
              <a:spcBef>
                <a:spcPts val="1000"/>
              </a:spcBef>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Title : Research Directions for the Internet of Things</a:t>
            </a:r>
            <a:endParaRPr lang="en-IN" sz="2400" b="0" dirty="0">
              <a:effectLst/>
              <a:latin typeface="Times New Roman" panose="02020603050405020304" pitchFamily="18" charset="0"/>
              <a:cs typeface="Times New Roman" panose="02020603050405020304" pitchFamily="18" charset="0"/>
            </a:endParaRPr>
          </a:p>
          <a:p>
            <a:pPr rtl="0">
              <a:lnSpc>
                <a:spcPct val="150000"/>
              </a:lnSpc>
              <a:spcBef>
                <a:spcPts val="100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Conference/Journal name : IEEE Internet of Things Journal</a:t>
            </a:r>
            <a:endParaRPr lang="en-IN" sz="2400" b="0" dirty="0">
              <a:effectLst/>
              <a:latin typeface="Times New Roman" panose="02020603050405020304" pitchFamily="18" charset="0"/>
              <a:cs typeface="Times New Roman" panose="02020603050405020304" pitchFamily="18" charset="0"/>
            </a:endParaRPr>
          </a:p>
          <a:p>
            <a:pPr algn="just" rtl="0">
              <a:lnSpc>
                <a:spcPct val="150000"/>
              </a:lnSpc>
              <a:spcBef>
                <a:spcPts val="100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Page No : 3-9</a:t>
            </a:r>
            <a:endParaRPr lang="en-IN" sz="2400" b="0" dirty="0">
              <a:effectLst/>
              <a:latin typeface="Times New Roman" panose="02020603050405020304" pitchFamily="18" charset="0"/>
              <a:cs typeface="Times New Roman" panose="02020603050405020304" pitchFamily="18" charset="0"/>
            </a:endParaRPr>
          </a:p>
          <a:p>
            <a:pPr marL="285750" indent="-285750" rtl="0">
              <a:lnSpc>
                <a:spcPct val="150000"/>
              </a:lnSpc>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Authors Names : R. K. Kodali and A. Naikoti</a:t>
            </a:r>
            <a:endParaRPr lang="en-IN" sz="2400" b="0" dirty="0">
              <a:effectLst/>
              <a:latin typeface="Times New Roman" panose="02020603050405020304" pitchFamily="18" charset="0"/>
              <a:cs typeface="Times New Roman" panose="02020603050405020304" pitchFamily="18" charset="0"/>
            </a:endParaRPr>
          </a:p>
          <a:p>
            <a:pPr rtl="0">
              <a:lnSpc>
                <a:spcPct val="150000"/>
              </a:lnSpc>
              <a:spcBef>
                <a:spcPts val="100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Title : ECDH based security model for IoT using ESP8266</a:t>
            </a:r>
            <a:endParaRPr lang="en-IN" sz="2400" b="0" dirty="0">
              <a:effectLst/>
              <a:latin typeface="Times New Roman" panose="02020603050405020304" pitchFamily="18" charset="0"/>
              <a:cs typeface="Times New Roman" panose="02020603050405020304" pitchFamily="18" charset="0"/>
            </a:endParaRPr>
          </a:p>
          <a:p>
            <a:pPr rtl="0">
              <a:lnSpc>
                <a:spcPct val="150000"/>
              </a:lnSpc>
              <a:spcBef>
                <a:spcPts val="100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Conference/Journal name : 2016 International Conference on Control  </a:t>
            </a:r>
            <a:endParaRPr lang="en-IN" sz="2400" b="0" dirty="0">
              <a:effectLst/>
              <a:latin typeface="Times New Roman" panose="02020603050405020304" pitchFamily="18" charset="0"/>
              <a:cs typeface="Times New Roman" panose="02020603050405020304" pitchFamily="18" charset="0"/>
            </a:endParaRPr>
          </a:p>
          <a:p>
            <a:pPr>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Page No : 629-633</a:t>
            </a: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57" name="Google Shape;157;g16b2bf5d091_0_23"/>
          <p:cNvSpPr txBox="1"/>
          <p:nvPr/>
        </p:nvSpPr>
        <p:spPr>
          <a:xfrm>
            <a:off x="1589903" y="527316"/>
            <a:ext cx="9327000" cy="523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LITERATURE SURVEY Contd..</a:t>
            </a:r>
            <a:endParaRPr sz="2800" dirty="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4B3A0C87-95A6-C20F-8A49-FAF6B25BA0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2" name="Footer Placeholder 1">
            <a:extLst>
              <a:ext uri="{FF2B5EF4-FFF2-40B4-BE49-F238E27FC236}">
                <a16:creationId xmlns:a16="http://schemas.microsoft.com/office/drawing/2014/main" id="{0FCAA317-85FA-26BC-5140-A6D69670560A}"/>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82AA45A0-F6FD-8E11-DCBD-2A8D920BFED3}"/>
              </a:ext>
            </a:extLst>
          </p:cNvPr>
          <p:cNvSpPr>
            <a:spLocks noGrp="1"/>
          </p:cNvSpPr>
          <p:nvPr>
            <p:ph type="dt" idx="10"/>
          </p:nvPr>
        </p:nvSpPr>
        <p:spPr>
          <a:xfrm>
            <a:off x="838200" y="6424615"/>
            <a:ext cx="4497371" cy="365125"/>
          </a:xfrm>
        </p:spPr>
        <p:txBody>
          <a:bodyPr/>
          <a:lstStyle/>
          <a:p>
            <a:r>
              <a:rPr lang="en-US" dirty="0"/>
              <a:t>Node Level Power Aware Security Algorithms For Cloud Assisted-IoT</a:t>
            </a:r>
          </a:p>
          <a:p>
            <a:endParaRPr lang="en-US" dirty="0"/>
          </a:p>
        </p:txBody>
      </p:sp>
    </p:spTree>
    <p:extLst>
      <p:ext uri="{BB962C8B-B14F-4D97-AF65-F5344CB8AC3E}">
        <p14:creationId xmlns:p14="http://schemas.microsoft.com/office/powerpoint/2010/main" val="44316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g16b2bf5d091_1_13"/>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g16b2bf5d091_1_13"/>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83" name="Google Shape;183;g16b2bf5d091_1_13"/>
          <p:cNvSpPr/>
          <p:nvPr/>
        </p:nvSpPr>
        <p:spPr>
          <a:xfrm>
            <a:off x="2" y="0"/>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4" name="Google Shape;184;g16b2bf5d091_1_13"/>
          <p:cNvGrpSpPr/>
          <p:nvPr/>
        </p:nvGrpSpPr>
        <p:grpSpPr>
          <a:xfrm flipH="1">
            <a:off x="-18364" y="-43336"/>
            <a:ext cx="5163105" cy="2657462"/>
            <a:chOff x="6867015" y="-1"/>
            <a:chExt cx="5324985" cy="3251912"/>
          </a:xfrm>
        </p:grpSpPr>
        <p:sp>
          <p:nvSpPr>
            <p:cNvPr id="185" name="Google Shape;185;g16b2bf5d091_1_13"/>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g16b2bf5d091_1_13"/>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g16b2bf5d091_1_13"/>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g16b2bf5d091_1_13"/>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89" name="Google Shape;189;g16b2bf5d091_1_13"/>
          <p:cNvGrpSpPr/>
          <p:nvPr/>
        </p:nvGrpSpPr>
        <p:grpSpPr>
          <a:xfrm rot="10800000">
            <a:off x="9058247" y="4146290"/>
            <a:ext cx="3142428" cy="2716829"/>
            <a:chOff x="-305" y="-4155"/>
            <a:chExt cx="2514948" cy="2174333"/>
          </a:xfrm>
        </p:grpSpPr>
        <p:sp>
          <p:nvSpPr>
            <p:cNvPr id="190" name="Google Shape;190;g16b2bf5d091_1_13"/>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g16b2bf5d091_1_13"/>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g16b2bf5d091_1_13"/>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193" name="Google Shape;193;g16b2bf5d091_1_13"/>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94" name="Google Shape;194;g16b2bf5d091_1_13"/>
          <p:cNvSpPr txBox="1"/>
          <p:nvPr/>
        </p:nvSpPr>
        <p:spPr>
          <a:xfrm>
            <a:off x="937050" y="1428750"/>
            <a:ext cx="10318200" cy="14775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g16b2bf5d091_1_13"/>
          <p:cNvSpPr txBox="1"/>
          <p:nvPr/>
        </p:nvSpPr>
        <p:spPr>
          <a:xfrm>
            <a:off x="1533343" y="252910"/>
            <a:ext cx="932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                    LITERATURE SURVEY Contd..</a:t>
            </a:r>
            <a:endParaRPr sz="2800" dirty="0">
              <a:solidFill>
                <a:schemeClr val="dk1"/>
              </a:solidFill>
              <a:latin typeface="Times New Roman"/>
              <a:ea typeface="Times New Roman"/>
              <a:cs typeface="Times New Roman"/>
              <a:sym typeface="Times New Roman"/>
            </a:endParaRPr>
          </a:p>
        </p:txBody>
      </p:sp>
      <p:graphicFrame>
        <p:nvGraphicFramePr>
          <p:cNvPr id="196" name="Google Shape;196;g16b2bf5d091_1_13"/>
          <p:cNvGraphicFramePr/>
          <p:nvPr>
            <p:extLst>
              <p:ext uri="{D42A27DB-BD31-4B8C-83A1-F6EECF244321}">
                <p14:modId xmlns:p14="http://schemas.microsoft.com/office/powerpoint/2010/main" val="1323343859"/>
              </p:ext>
            </p:extLst>
          </p:nvPr>
        </p:nvGraphicFramePr>
        <p:xfrm>
          <a:off x="600586" y="785514"/>
          <a:ext cx="10898002" cy="5544774"/>
        </p:xfrm>
        <a:graphic>
          <a:graphicData uri="http://schemas.openxmlformats.org/drawingml/2006/table">
            <a:tbl>
              <a:tblPr>
                <a:noFill/>
                <a:tableStyleId>{84A1EAFF-C900-416B-BDD8-6A23628EB1A7}</a:tableStyleId>
              </a:tblPr>
              <a:tblGrid>
                <a:gridCol w="3944449">
                  <a:extLst>
                    <a:ext uri="{9D8B030D-6E8A-4147-A177-3AD203B41FA5}">
                      <a16:colId xmlns:a16="http://schemas.microsoft.com/office/drawing/2014/main" val="20000"/>
                    </a:ext>
                  </a:extLst>
                </a:gridCol>
                <a:gridCol w="6953553">
                  <a:extLst>
                    <a:ext uri="{9D8B030D-6E8A-4147-A177-3AD203B41FA5}">
                      <a16:colId xmlns:a16="http://schemas.microsoft.com/office/drawing/2014/main" val="20001"/>
                    </a:ext>
                  </a:extLst>
                </a:gridCol>
              </a:tblGrid>
              <a:tr h="593695">
                <a:tc>
                  <a:txBody>
                    <a:bodyPr/>
                    <a:lstStyle/>
                    <a:p>
                      <a:pPr marL="0" lvl="0" indent="0" algn="l" rtl="0">
                        <a:spcBef>
                          <a:spcPts val="0"/>
                        </a:spcBef>
                        <a:spcAft>
                          <a:spcPts val="0"/>
                        </a:spcAft>
                        <a:buNone/>
                      </a:pPr>
                      <a:r>
                        <a:rPr lang="en-US" sz="1900">
                          <a:latin typeface="Times New Roman"/>
                          <a:ea typeface="Times New Roman"/>
                          <a:cs typeface="Times New Roman"/>
                          <a:sym typeface="Times New Roman"/>
                        </a:rPr>
                        <a:t>                     </a:t>
                      </a:r>
                      <a:r>
                        <a:rPr lang="en-US" sz="1900" b="1">
                          <a:latin typeface="Times New Roman"/>
                          <a:ea typeface="Times New Roman"/>
                          <a:cs typeface="Times New Roman"/>
                          <a:sym typeface="Times New Roman"/>
                        </a:rPr>
                        <a:t>  Title</a:t>
                      </a:r>
                      <a:endParaRPr sz="1900" b="1">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US" sz="1900" dirty="0">
                          <a:latin typeface="Times New Roman"/>
                          <a:ea typeface="Times New Roman"/>
                          <a:cs typeface="Times New Roman"/>
                          <a:sym typeface="Times New Roman"/>
                        </a:rPr>
                        <a:t>                    </a:t>
                      </a:r>
                      <a:r>
                        <a:rPr lang="en-US" sz="1900" b="1" dirty="0">
                          <a:latin typeface="Times New Roman"/>
                          <a:ea typeface="Times New Roman"/>
                          <a:cs typeface="Times New Roman"/>
                          <a:sym typeface="Times New Roman"/>
                        </a:rPr>
                        <a:t>Approach and Outcome</a:t>
                      </a:r>
                      <a:endParaRPr sz="1900" b="1" dirty="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831109">
                <a:tc>
                  <a:txBody>
                    <a:bodyPr/>
                    <a:lstStyle/>
                    <a:p>
                      <a:pPr marL="0" marR="0" lvl="0" indent="0" algn="ctr" defTabSz="914400" rtl="0" eaLnBrk="1" fontAlgn="auto" latinLnBrk="0" hangingPunct="1">
                        <a:lnSpc>
                          <a:spcPct val="150000"/>
                        </a:lnSpc>
                        <a:spcBef>
                          <a:spcPts val="0"/>
                        </a:spcBef>
                        <a:spcAft>
                          <a:spcPts val="0"/>
                        </a:spcAft>
                        <a:buClr>
                          <a:schemeClr val="dk1"/>
                        </a:buClr>
                        <a:buSzTx/>
                        <a:buFont typeface="Arial"/>
                        <a:buNone/>
                        <a:tabLst/>
                        <a:defRPr/>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A Secure and efficient Lightweight Symmetric </a:t>
                      </a:r>
                      <a:r>
                        <a:rPr lang="en-IN" sz="1600" dirty="0">
                          <a:latin typeface="Times New Roman" panose="02020603050405020304" pitchFamily="18" charset="0"/>
                          <a:cs typeface="Times New Roman" panose="02020603050405020304" pitchFamily="18" charset="0"/>
                        </a:rPr>
                        <a:t>E</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ncryption </a:t>
                      </a:r>
                      <a:r>
                        <a:rPr lang="en-IN" sz="1600" dirty="0">
                          <a:latin typeface="Times New Roman" panose="02020603050405020304" pitchFamily="18" charset="0"/>
                          <a:cs typeface="Times New Roman" panose="02020603050405020304" pitchFamily="18" charset="0"/>
                        </a:rPr>
                        <a:t>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lgorithm.</a:t>
                      </a:r>
                      <a:endParaRPr lang="en-IN" sz="2000" b="0" dirty="0">
                        <a:effectLst/>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Lightweight cryptography is often used for embedded systems where a larger CPU comes at a premium. That used to include telephones , IoT devices , etc.</a:t>
                      </a:r>
                      <a:endParaRPr sz="1600" dirty="0">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831109">
                <a:tc>
                  <a:txBody>
                    <a:bodyPr/>
                    <a:lstStyle/>
                    <a:p>
                      <a:pPr marL="0" marR="0" lvl="0" indent="0" algn="ctr" defTabSz="914400" rtl="0" eaLnBrk="1" fontAlgn="auto" latinLnBrk="0" hangingPunct="1">
                        <a:lnSpc>
                          <a:spcPct val="150000"/>
                        </a:lnSpc>
                        <a:spcBef>
                          <a:spcPts val="0"/>
                        </a:spcBef>
                        <a:spcAft>
                          <a:spcPts val="0"/>
                        </a:spcAft>
                        <a:buClr>
                          <a:schemeClr val="dk1"/>
                        </a:buClr>
                        <a:buSzTx/>
                        <a:buFont typeface="Arial"/>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Elliptic curve cryptosystems.</a:t>
                      </a:r>
                      <a:endParaRPr lang="en-US" sz="2800" b="0" dirty="0">
                        <a:effectLst/>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ECC generates security between key pairs for public key encryption by using the mathematics of elliptic curves.</a:t>
                      </a:r>
                      <a:endParaRPr sz="1600" dirty="0">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521066">
                <a:tc>
                  <a:txBody>
                    <a:bodyPr/>
                    <a:lstStyle/>
                    <a:p>
                      <a:pPr marL="0" lvl="0" indent="0" algn="ctr" rtl="0">
                        <a:lnSpc>
                          <a:spcPct val="150000"/>
                        </a:lnSpc>
                        <a:spcBef>
                          <a:spcPts val="0"/>
                        </a:spcBef>
                        <a:spcAft>
                          <a:spcPts val="0"/>
                        </a:spcAft>
                        <a:buClr>
                          <a:schemeClr val="dk1"/>
                        </a:buClr>
                        <a:buFont typeface="Arial"/>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Research Directions for the Internet of Things.</a:t>
                      </a:r>
                      <a:endParaRPr sz="1600" dirty="0">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In recent years, the IoT has drawn significant attention as it can solve difficult problems. However, the heterogeneity of devices and the large scale networks expose the IoT to many challenges that must be addressed; otherwise, the systems performance will deteriorate.</a:t>
                      </a:r>
                      <a:endParaRPr lang="en-IN" sz="1600" dirty="0">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1607894">
                <a:tc>
                  <a:txBody>
                    <a:bodyPr/>
                    <a:lstStyle/>
                    <a:p>
                      <a:pPr marL="0" lvl="0" indent="0" algn="ctr" rtl="0">
                        <a:lnSpc>
                          <a:spcPct val="150000"/>
                        </a:lnSpc>
                        <a:spcBef>
                          <a:spcPts val="0"/>
                        </a:spcBef>
                        <a:spcAft>
                          <a:spcPts val="0"/>
                        </a:spcAft>
                        <a:buClr>
                          <a:schemeClr val="dk1"/>
                        </a:buClr>
                        <a:buFont typeface="Arial"/>
                        <a:buNone/>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ECDH based security model for IoT using ESP8266.</a:t>
                      </a:r>
                      <a:endParaRPr lang="en-US" sz="1700" dirty="0">
                        <a:solidFill>
                          <a:schemeClr val="dk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To achieve the task of connecting devices ESP8266 is used which provides embedded Wi-Fi capabilities at lowest cost with good functionality and low computing power.</a:t>
                      </a:r>
                      <a:endPar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0A14D470-AE8C-253D-7E2B-CB4D11147E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2" name="Footer Placeholder 1">
            <a:extLst>
              <a:ext uri="{FF2B5EF4-FFF2-40B4-BE49-F238E27FC236}">
                <a16:creationId xmlns:a16="http://schemas.microsoft.com/office/drawing/2014/main" id="{C28418A9-5CFD-7363-9452-B08A5100E8DE}"/>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A8CC2BD1-845E-4418-D3F8-CE7DC5343EBE}"/>
              </a:ext>
            </a:extLst>
          </p:cNvPr>
          <p:cNvSpPr>
            <a:spLocks noGrp="1"/>
          </p:cNvSpPr>
          <p:nvPr>
            <p:ph type="dt" idx="10"/>
          </p:nvPr>
        </p:nvSpPr>
        <p:spPr>
          <a:xfrm>
            <a:off x="838200" y="6435272"/>
            <a:ext cx="4431384" cy="365125"/>
          </a:xfrm>
        </p:spPr>
        <p:txBody>
          <a:bodyPr/>
          <a:lstStyle/>
          <a:p>
            <a:r>
              <a:rPr lang="en-US" dirty="0"/>
              <a:t>Node Level Power Aware Security Algorithms For Cloud Assisted-IoT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g16b2bf5d091_0_80"/>
          <p:cNvSpPr/>
          <p:nvPr/>
        </p:nvSpPr>
        <p:spPr>
          <a:xfrm>
            <a:off x="2" y="1"/>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g16b2bf5d091_0_80"/>
          <p:cNvSpPr/>
          <p:nvPr/>
        </p:nvSpPr>
        <p:spPr>
          <a:xfrm>
            <a:off x="308"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03" name="Google Shape;203;g16b2bf5d091_0_80"/>
          <p:cNvSpPr/>
          <p:nvPr/>
        </p:nvSpPr>
        <p:spPr>
          <a:xfrm>
            <a:off x="302" y="9427"/>
            <a:ext cx="12191700"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04" name="Google Shape;204;g16b2bf5d091_0_80"/>
          <p:cNvGrpSpPr/>
          <p:nvPr/>
        </p:nvGrpSpPr>
        <p:grpSpPr>
          <a:xfrm flipH="1">
            <a:off x="0" y="119563"/>
            <a:ext cx="5163105" cy="2657462"/>
            <a:chOff x="6867015" y="-1"/>
            <a:chExt cx="5324985" cy="3251912"/>
          </a:xfrm>
        </p:grpSpPr>
        <p:sp>
          <p:nvSpPr>
            <p:cNvPr id="205" name="Google Shape;205;g16b2bf5d091_0_80"/>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g16b2bf5d091_0_80"/>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g16b2bf5d091_0_80"/>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g16b2bf5d091_0_80"/>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09" name="Google Shape;209;g16b2bf5d091_0_80"/>
          <p:cNvGrpSpPr/>
          <p:nvPr/>
        </p:nvGrpSpPr>
        <p:grpSpPr>
          <a:xfrm rot="10800000">
            <a:off x="9058247" y="4146290"/>
            <a:ext cx="3142428" cy="2716829"/>
            <a:chOff x="-305" y="-4155"/>
            <a:chExt cx="2514948" cy="2174333"/>
          </a:xfrm>
        </p:grpSpPr>
        <p:sp>
          <p:nvSpPr>
            <p:cNvPr id="210" name="Google Shape;210;g16b2bf5d091_0_80"/>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g16b2bf5d091_0_80"/>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g16b2bf5d091_0_80"/>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13" name="Google Shape;213;g16b2bf5d091_0_80"/>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14" name="Google Shape;214;g16b2bf5d091_0_80"/>
          <p:cNvSpPr txBox="1"/>
          <p:nvPr/>
        </p:nvSpPr>
        <p:spPr>
          <a:xfrm>
            <a:off x="251210" y="193755"/>
            <a:ext cx="11686232"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en-US" sz="2800" b="1" dirty="0">
                <a:solidFill>
                  <a:schemeClr val="dk1"/>
                </a:solidFill>
                <a:latin typeface="Times New Roman"/>
                <a:ea typeface="Times New Roman"/>
                <a:cs typeface="Times New Roman"/>
                <a:sym typeface="Times New Roman"/>
              </a:rPr>
              <a:t> EXISTING SYSTEM</a:t>
            </a:r>
            <a:endParaRPr dirty="0">
              <a:latin typeface="Calibri"/>
              <a:ea typeface="Calibri"/>
              <a:cs typeface="Calibri"/>
              <a:sym typeface="Calibri"/>
            </a:endParaRPr>
          </a:p>
        </p:txBody>
      </p:sp>
      <p:sp>
        <p:nvSpPr>
          <p:cNvPr id="18" name="Slide Number Placeholder 17">
            <a:extLst>
              <a:ext uri="{FF2B5EF4-FFF2-40B4-BE49-F238E27FC236}">
                <a16:creationId xmlns:a16="http://schemas.microsoft.com/office/drawing/2014/main" id="{74C2B090-7691-CFF2-5921-7E8073DEBA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Footer Placeholder 2">
            <a:extLst>
              <a:ext uri="{FF2B5EF4-FFF2-40B4-BE49-F238E27FC236}">
                <a16:creationId xmlns:a16="http://schemas.microsoft.com/office/drawing/2014/main" id="{81527B74-9DE4-86CA-0899-FE156C1D67F3}"/>
              </a:ext>
            </a:extLst>
          </p:cNvPr>
          <p:cNvSpPr>
            <a:spLocks noGrp="1"/>
          </p:cNvSpPr>
          <p:nvPr>
            <p:ph type="ftr" idx="11"/>
          </p:nvPr>
        </p:nvSpPr>
        <p:spPr>
          <a:xfrm>
            <a:off x="4036926" y="6310313"/>
            <a:ext cx="4114800" cy="365125"/>
          </a:xfrm>
        </p:spPr>
        <p:txBody>
          <a:bodyPr/>
          <a:lstStyle/>
          <a:p>
            <a:r>
              <a:rPr lang="en-IN" dirty="0"/>
              <a:t>Batch : A4</a:t>
            </a:r>
          </a:p>
        </p:txBody>
      </p:sp>
      <p:sp>
        <p:nvSpPr>
          <p:cNvPr id="19" name="Date Placeholder 18">
            <a:extLst>
              <a:ext uri="{FF2B5EF4-FFF2-40B4-BE49-F238E27FC236}">
                <a16:creationId xmlns:a16="http://schemas.microsoft.com/office/drawing/2014/main" id="{E4DA604E-F516-678A-3881-1B03318A390A}"/>
              </a:ext>
            </a:extLst>
          </p:cNvPr>
          <p:cNvSpPr>
            <a:spLocks noGrp="1"/>
          </p:cNvSpPr>
          <p:nvPr>
            <p:ph type="dt" idx="10"/>
          </p:nvPr>
        </p:nvSpPr>
        <p:spPr>
          <a:xfrm>
            <a:off x="838199" y="6485150"/>
            <a:ext cx="4544505" cy="236331"/>
          </a:xfrm>
        </p:spPr>
        <p:txBody>
          <a:bodyPr/>
          <a:lstStyle/>
          <a:p>
            <a:r>
              <a:rPr lang="en-US" dirty="0"/>
              <a:t>Node Level Power Aware Security Algorithms For Cloud Assisted-IoT</a:t>
            </a:r>
          </a:p>
          <a:p>
            <a:endParaRPr lang="en-US" dirty="0"/>
          </a:p>
        </p:txBody>
      </p:sp>
      <p:sp>
        <p:nvSpPr>
          <p:cNvPr id="21" name="TextBox 20">
            <a:extLst>
              <a:ext uri="{FF2B5EF4-FFF2-40B4-BE49-F238E27FC236}">
                <a16:creationId xmlns:a16="http://schemas.microsoft.com/office/drawing/2014/main" id="{88A50ACD-608F-6656-2A95-991B98005734}"/>
              </a:ext>
            </a:extLst>
          </p:cNvPr>
          <p:cNvSpPr txBox="1"/>
          <p:nvPr/>
        </p:nvSpPr>
        <p:spPr>
          <a:xfrm>
            <a:off x="1002382" y="767182"/>
            <a:ext cx="9131432"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security is provided to the data in the cloud when data is transferred from one point to the other.</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is encrypted using various symmetric cryptographic algorithms.</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encryption is performed only at the cloud level.</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can lead to security breaches while uploading the data to the cloud.</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Also, the power consumption is high in the existing system.</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Cyber Security : Man In The Middle Attack Explained | Pune Mumbai Hyderabad  Delhi Bangalore India | Valency Networks">
            <a:extLst>
              <a:ext uri="{FF2B5EF4-FFF2-40B4-BE49-F238E27FC236}">
                <a16:creationId xmlns:a16="http://schemas.microsoft.com/office/drawing/2014/main" id="{1B398A1F-915C-B7E1-7A12-79276DF16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925" y="3350452"/>
            <a:ext cx="4686300" cy="2692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4"/>
          <p:cNvSpPr/>
          <p:nvPr/>
        </p:nvSpPr>
        <p:spPr>
          <a:xfrm>
            <a:off x="2" y="1"/>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4"/>
          <p:cNvSpPr/>
          <p:nvPr/>
        </p:nvSpPr>
        <p:spPr>
          <a:xfrm>
            <a:off x="308"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22" name="Google Shape;222;p4"/>
          <p:cNvSpPr/>
          <p:nvPr/>
        </p:nvSpPr>
        <p:spPr>
          <a:xfrm>
            <a:off x="2" y="0"/>
            <a:ext cx="12191695" cy="68580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IN" sz="1800" dirty="0">
              <a:solidFill>
                <a:schemeClr val="lt1"/>
              </a:solidFill>
              <a:latin typeface="Calibri"/>
              <a:ea typeface="Calibri"/>
              <a:cs typeface="Calibri"/>
              <a:sym typeface="Calibri"/>
            </a:endParaRPr>
          </a:p>
        </p:txBody>
      </p:sp>
      <p:grpSp>
        <p:nvGrpSpPr>
          <p:cNvPr id="223" name="Google Shape;223;p4"/>
          <p:cNvGrpSpPr/>
          <p:nvPr/>
        </p:nvGrpSpPr>
        <p:grpSpPr>
          <a:xfrm flipH="1">
            <a:off x="-18230" y="-43336"/>
            <a:ext cx="5163047" cy="2657478"/>
            <a:chOff x="6867015" y="-1"/>
            <a:chExt cx="5324985" cy="3251912"/>
          </a:xfrm>
        </p:grpSpPr>
        <p:sp>
          <p:nvSpPr>
            <p:cNvPr id="224" name="Google Shape;224;p4"/>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4"/>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4"/>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4"/>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28" name="Google Shape;228;p4"/>
          <p:cNvGrpSpPr/>
          <p:nvPr/>
        </p:nvGrpSpPr>
        <p:grpSpPr>
          <a:xfrm rot="10800000">
            <a:off x="9058275" y="4146314"/>
            <a:ext cx="3142400" cy="2716805"/>
            <a:chOff x="-305" y="-4155"/>
            <a:chExt cx="2514948" cy="2174333"/>
          </a:xfrm>
        </p:grpSpPr>
        <p:sp>
          <p:nvSpPr>
            <p:cNvPr id="229" name="Google Shape;229;p4"/>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4"/>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4"/>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chemeClr val="lt1"/>
                </a:solidFill>
                <a:latin typeface="Calibri"/>
                <a:ea typeface="Calibri"/>
                <a:cs typeface="Calibri"/>
                <a:sym typeface="Calibri"/>
              </a:endParaRPr>
            </a:p>
          </p:txBody>
        </p:sp>
        <p:sp>
          <p:nvSpPr>
            <p:cNvPr id="232" name="Google Shape;232;p4"/>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3" name="Google Shape;233;p4"/>
          <p:cNvSpPr txBox="1"/>
          <p:nvPr/>
        </p:nvSpPr>
        <p:spPr>
          <a:xfrm>
            <a:off x="1680518" y="543697"/>
            <a:ext cx="906162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                </a:t>
            </a: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LIMITATIONS OF </a:t>
            </a:r>
            <a:r>
              <a:rPr lang="en-US" sz="2800" b="1" dirty="0">
                <a:solidFill>
                  <a:schemeClr val="dk1"/>
                </a:solidFill>
                <a:latin typeface="Times New Roman"/>
                <a:ea typeface="Times New Roman"/>
                <a:cs typeface="Times New Roman"/>
                <a:sym typeface="Times New Roman"/>
              </a:rPr>
              <a:t>EXISTING SYSTEM</a:t>
            </a:r>
            <a:endParaRPr sz="2800" b="1" dirty="0">
              <a:solidFill>
                <a:schemeClr val="dk1"/>
              </a:solidFill>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5C0633F0-87F5-7E56-1ADF-9FCE131A6B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2" name="Footer Placeholder 1">
            <a:extLst>
              <a:ext uri="{FF2B5EF4-FFF2-40B4-BE49-F238E27FC236}">
                <a16:creationId xmlns:a16="http://schemas.microsoft.com/office/drawing/2014/main" id="{2B1B70C8-F6C5-3EEC-97AC-79BE2658B9D4}"/>
              </a:ext>
            </a:extLst>
          </p:cNvPr>
          <p:cNvSpPr>
            <a:spLocks noGrp="1"/>
          </p:cNvSpPr>
          <p:nvPr>
            <p:ph type="ftr" idx="11"/>
          </p:nvPr>
        </p:nvSpPr>
        <p:spPr/>
        <p:txBody>
          <a:bodyPr/>
          <a:lstStyle/>
          <a:p>
            <a:r>
              <a:rPr lang="en-IN" dirty="0"/>
              <a:t>Batch : A4</a:t>
            </a:r>
          </a:p>
        </p:txBody>
      </p:sp>
      <p:sp>
        <p:nvSpPr>
          <p:cNvPr id="4" name="Date Placeholder 3">
            <a:extLst>
              <a:ext uri="{FF2B5EF4-FFF2-40B4-BE49-F238E27FC236}">
                <a16:creationId xmlns:a16="http://schemas.microsoft.com/office/drawing/2014/main" id="{DE9C83E6-D121-039A-E19A-530DB85CFC4B}"/>
              </a:ext>
            </a:extLst>
          </p:cNvPr>
          <p:cNvSpPr>
            <a:spLocks noGrp="1"/>
          </p:cNvSpPr>
          <p:nvPr>
            <p:ph type="dt" idx="10"/>
          </p:nvPr>
        </p:nvSpPr>
        <p:spPr>
          <a:xfrm>
            <a:off x="838200" y="6479927"/>
            <a:ext cx="4544506" cy="273547"/>
          </a:xfrm>
        </p:spPr>
        <p:txBody>
          <a:bodyPr/>
          <a:lstStyle/>
          <a:p>
            <a:r>
              <a:rPr lang="en-US" dirty="0"/>
              <a:t>Node Level Power Aware Security Algorithms For Cloud Assisted-IoT</a:t>
            </a:r>
          </a:p>
          <a:p>
            <a:endParaRPr lang="en-US" dirty="0"/>
          </a:p>
        </p:txBody>
      </p:sp>
      <p:sp>
        <p:nvSpPr>
          <p:cNvPr id="5" name="TextBox 4">
            <a:extLst>
              <a:ext uri="{FF2B5EF4-FFF2-40B4-BE49-F238E27FC236}">
                <a16:creationId xmlns:a16="http://schemas.microsoft.com/office/drawing/2014/main" id="{C83FE6BF-0AFC-BA92-FC00-444A4EBC8220}"/>
              </a:ext>
            </a:extLst>
          </p:cNvPr>
          <p:cNvSpPr txBox="1"/>
          <p:nvPr/>
        </p:nvSpPr>
        <p:spPr>
          <a:xfrm>
            <a:off x="1112362" y="1536569"/>
            <a:ext cx="10241437" cy="1704569"/>
          </a:xfrm>
          <a:prstGeom prst="rect">
            <a:avLst/>
          </a:prstGeom>
          <a:noFill/>
        </p:spPr>
        <p:txBody>
          <a:bodyPr wrap="square" rtlCol="0">
            <a:spAutoFit/>
          </a:bodyPr>
          <a:lstStyle/>
          <a:p>
            <a:pPr lvl="2" algn="just" fontAlgn="base">
              <a:lnSpc>
                <a:spcPct val="150000"/>
              </a:lnSpc>
              <a:spcBef>
                <a:spcPts val="1200"/>
              </a:spcBef>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The consumption of power in the existing system is high and so it is not power-aware.</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    Security to the data is provided after reaching the cloud leading to Man-in-the-middle Attack.</a:t>
            </a:r>
          </a:p>
          <a:p>
            <a:pPr algn="just" rtl="0" fontAlgn="base">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Even a small mistake in configuration or coding may result in a diminishment of some or all of the          cryptographic security.</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TotalTime>
  <Words>2335</Words>
  <Application>Microsoft Office PowerPoint</Application>
  <PresentationFormat>Widescreen</PresentationFormat>
  <Paragraphs>226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Times New Roman</vt:lpstr>
      <vt:lpstr>Wingdings</vt:lpstr>
      <vt:lpstr>Office Theme</vt:lpstr>
      <vt:lpstr>       PROJECT GUIDE:         Mr. S. Sumahasan Asst. Professor, Department of CSE, GVPCEW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srilekha bontu</dc:creator>
  <cp:lastModifiedBy>LAYA VARMA</cp:lastModifiedBy>
  <cp:revision>56</cp:revision>
  <dcterms:created xsi:type="dcterms:W3CDTF">2020-12-05T07:02:21Z</dcterms:created>
  <dcterms:modified xsi:type="dcterms:W3CDTF">2022-11-25T08:45:11Z</dcterms:modified>
</cp:coreProperties>
</file>