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753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8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26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43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19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36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92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57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60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61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37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0D98F-82A4-41DD-BC28-A0BBE1D0A59A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3D9E19-86FA-4E46-9106-BF79D9345E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988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6165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《</a:t>
            </a:r>
            <a:r>
              <a:rPr lang="zh-CN" altLang="en-US" sz="4800" dirty="0" smtClean="0"/>
              <a:t>大学国文</a:t>
            </a:r>
            <a:r>
              <a:rPr lang="en-US" altLang="zh-CN" sz="4800" dirty="0" smtClean="0"/>
              <a:t>》</a:t>
            </a:r>
            <a:r>
              <a:rPr lang="zh-CN" altLang="en-US" sz="4800" dirty="0" smtClean="0"/>
              <a:t>之语言文字篇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王小溪  北京大学中文系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wxx@pku.edu.cn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10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特性二：“约定”和“任意”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任何符号都有</a:t>
            </a:r>
            <a:r>
              <a:rPr lang="zh-CN" altLang="en-US" dirty="0" smtClean="0">
                <a:solidFill>
                  <a:srgbClr val="FF0000"/>
                </a:solidFill>
              </a:rPr>
              <a:t>约定性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浓烟     着火                            炊烟    做饭     （自然联系，非符号）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烽火台浓烟    敌人来袭        大教堂白烟     新教皇产生（人为约定，符号）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/>
              <a:t>      </a:t>
            </a:r>
            <a:r>
              <a:rPr lang="zh-CN" altLang="en-US" dirty="0" smtClean="0"/>
              <a:t>任何</a:t>
            </a:r>
            <a:r>
              <a:rPr lang="zh-CN" altLang="en-US" dirty="0"/>
              <a:t>符号都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任意性</a:t>
            </a:r>
            <a:r>
              <a:rPr lang="zh-CN" altLang="en-US" dirty="0" smtClean="0"/>
              <a:t>（不</a:t>
            </a:r>
            <a:r>
              <a:rPr lang="zh-CN" altLang="en-US" dirty="0"/>
              <a:t>需要什么道理，只要大家认定或习惯就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湿：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地面湿了   昨晚下过雨    婴儿床铺湿了   孩子尿了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（可推理的，非符号。）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/>
              <a:t>红色：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结婚喜庆；无产者的革命；交通信号的停止。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（并没有非如此不可的道理，是符号）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19242" y="2942192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766816" y="2947852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13028" y="3395039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22433" y="3395039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67436" y="4365610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11824" y="4369532"/>
            <a:ext cx="24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0627" y="667513"/>
            <a:ext cx="1861893" cy="1600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8528" y="384048"/>
            <a:ext cx="2060448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特性二：语言符号也是“约定”和“任意”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汉语：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pingguo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表示苹果；</a:t>
            </a:r>
            <a:r>
              <a:rPr lang="en-US" altLang="zh-CN" dirty="0" smtClean="0"/>
              <a:t>   li</a:t>
            </a:r>
            <a:r>
              <a:rPr lang="zh-CN" altLang="en-US" dirty="0" smtClean="0"/>
              <a:t>表示梨      没有道理可讲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英语：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表示苹果；      </a:t>
            </a:r>
            <a:r>
              <a:rPr lang="en-US" altLang="zh-CN" dirty="0" smtClean="0"/>
              <a:t>pear</a:t>
            </a:r>
            <a:r>
              <a:rPr lang="zh-CN" altLang="en-US" dirty="0" smtClean="0"/>
              <a:t>表示梨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思考：有时似乎不是所有语言符号都没有理据可讲。如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喵喵（猫叫） 喔喔（鸡啼）汪汪（狗吠）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再如：马车、牛奶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35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特性三：“不变”和“可变”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“不变”：不是可以由个人改变或随时改变的，不然听不懂，    丧失交际作用。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“可变”：随着时间的推移，社会的发展、变迁，语言也会随之变化、发展。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词汇：老爷、少爷、少奶奶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同志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一方面，语言符号的变化非常缓慢；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另一方面，在历史长河中语言符号又在无时无刻或快或慢地发生变化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9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、语言的结构特性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特性一：“线性”和“离散”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线性：说话一个字一个字，一句话一句话地说，不能同时两个以上的字或句子。按时间顺序成一条线的样子。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zh-CN" altLang="zh-CN" dirty="0" smtClean="0"/>
              <a:t>语言</a:t>
            </a:r>
            <a:r>
              <a:rPr lang="zh-CN" altLang="zh-CN" dirty="0"/>
              <a:t>中一串串声音和意义结合的“话”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离散：还可以还原成本来的一个一个的符号。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话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分解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重新排列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“话”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 词</a:t>
            </a:r>
            <a:r>
              <a:rPr lang="zh-CN" altLang="zh-CN" dirty="0"/>
              <a:t>的数量就少多了，一般也就几千个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分解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音素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重新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排列组合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“词”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音素</a:t>
            </a:r>
            <a:r>
              <a:rPr lang="zh-CN" altLang="zh-CN" dirty="0"/>
              <a:t>的数量更少，一般也就是几十个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理论上</a:t>
            </a:r>
            <a:r>
              <a:rPr lang="zh-CN" altLang="zh-CN" dirty="0"/>
              <a:t>说，人们只要最终掌握几十个“音单位”和几千个“词单位”，就可以说出无限数量和各种各样的“话”来了。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53492" y="3340172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353492" y="434427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3492" y="3679372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53492" y="4738769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、语言的结构特性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特性二：“层次”   *穿糖葫芦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他女朋友喜欢看电影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（（他</a:t>
            </a:r>
            <a:r>
              <a:rPr lang="en-US" altLang="zh-CN" dirty="0" smtClean="0"/>
              <a:t>+</a:t>
            </a:r>
            <a:r>
              <a:rPr lang="zh-CN" altLang="en-US" dirty="0" smtClean="0"/>
              <a:t>女朋友）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（喜欢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（看</a:t>
            </a:r>
            <a:r>
              <a:rPr lang="en-US" altLang="zh-CN" dirty="0" smtClean="0"/>
              <a:t>+</a:t>
            </a:r>
            <a:r>
              <a:rPr lang="zh-CN" altLang="en-US" dirty="0" smtClean="0"/>
              <a:t>电影）））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组合：排列组合有特定的规则。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语言符号按照数量有限的十几种或几十种规则排列组合，就造出成千上万的句子来了。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586652" y="6942908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9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、语言的结构特性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特性三：“组合”与“聚合”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a</a:t>
            </a:r>
            <a:r>
              <a:rPr lang="en-US" altLang="zh-CN" dirty="0"/>
              <a:t>. </a:t>
            </a:r>
            <a:r>
              <a:rPr lang="zh-CN" altLang="zh-CN" dirty="0"/>
              <a:t>哥哥</a:t>
            </a:r>
            <a:r>
              <a:rPr lang="en-US" altLang="zh-CN" dirty="0"/>
              <a:t>		</a:t>
            </a:r>
            <a:r>
              <a:rPr lang="zh-CN" altLang="zh-CN" dirty="0"/>
              <a:t>写</a:t>
            </a:r>
            <a:r>
              <a:rPr lang="en-US" altLang="zh-CN" dirty="0"/>
              <a:t>		</a:t>
            </a:r>
            <a:r>
              <a:rPr lang="zh-CN" altLang="zh-CN" dirty="0"/>
              <a:t>过</a:t>
            </a:r>
            <a:r>
              <a:rPr lang="en-US" altLang="zh-CN" dirty="0"/>
              <a:t>		</a:t>
            </a:r>
            <a:r>
              <a:rPr lang="zh-CN" altLang="zh-CN" dirty="0"/>
              <a:t>两本</a:t>
            </a:r>
            <a:r>
              <a:rPr lang="en-US" altLang="zh-CN" dirty="0"/>
              <a:t>		</a:t>
            </a:r>
            <a:r>
              <a:rPr lang="zh-CN" altLang="zh-CN" dirty="0"/>
              <a:t>小说</a:t>
            </a:r>
          </a:p>
          <a:p>
            <a:r>
              <a:rPr lang="en-US" altLang="zh-CN" dirty="0"/>
              <a:t>     b. </a:t>
            </a:r>
            <a:r>
              <a:rPr lang="zh-CN" altLang="zh-CN" dirty="0"/>
              <a:t>妈妈</a:t>
            </a:r>
            <a:r>
              <a:rPr lang="en-US" altLang="zh-CN" dirty="0"/>
              <a:t>		</a:t>
            </a:r>
            <a:r>
              <a:rPr lang="zh-CN" altLang="zh-CN" dirty="0"/>
              <a:t>吃</a:t>
            </a:r>
            <a:r>
              <a:rPr lang="en-US" altLang="zh-CN" dirty="0"/>
              <a:t>		</a:t>
            </a:r>
            <a:r>
              <a:rPr lang="zh-CN" altLang="zh-CN" dirty="0"/>
              <a:t>了</a:t>
            </a:r>
            <a:r>
              <a:rPr lang="en-US" altLang="zh-CN" dirty="0"/>
              <a:t>		</a:t>
            </a:r>
            <a:r>
              <a:rPr lang="zh-CN" altLang="zh-CN" dirty="0"/>
              <a:t>一个</a:t>
            </a:r>
            <a:r>
              <a:rPr lang="en-US" altLang="zh-CN" dirty="0"/>
              <a:t>		</a:t>
            </a:r>
            <a:r>
              <a:rPr lang="zh-CN" altLang="zh-CN" dirty="0"/>
              <a:t>苹果</a:t>
            </a:r>
          </a:p>
          <a:p>
            <a:r>
              <a:rPr lang="en-US" altLang="zh-CN" dirty="0"/>
              <a:t>     c. </a:t>
            </a:r>
            <a:r>
              <a:rPr lang="zh-CN" altLang="zh-CN" dirty="0"/>
              <a:t>我们</a:t>
            </a:r>
            <a:r>
              <a:rPr lang="en-US" altLang="zh-CN" dirty="0"/>
              <a:t>		</a:t>
            </a:r>
            <a:r>
              <a:rPr lang="zh-CN" altLang="zh-CN" dirty="0"/>
              <a:t>谈</a:t>
            </a:r>
            <a:r>
              <a:rPr lang="en-US" altLang="zh-CN" dirty="0"/>
              <a:t>		</a:t>
            </a:r>
            <a:r>
              <a:rPr lang="zh-CN" altLang="zh-CN" dirty="0"/>
              <a:t>着</a:t>
            </a:r>
            <a:r>
              <a:rPr lang="en-US" altLang="zh-CN" dirty="0"/>
              <a:t>		</a:t>
            </a:r>
            <a:r>
              <a:rPr lang="zh-CN" altLang="zh-CN" dirty="0"/>
              <a:t>这件</a:t>
            </a:r>
            <a:r>
              <a:rPr lang="en-US" altLang="zh-CN" dirty="0"/>
              <a:t>		</a:t>
            </a:r>
            <a:r>
              <a:rPr lang="zh-CN" altLang="zh-CN" dirty="0"/>
              <a:t>事情</a:t>
            </a:r>
          </a:p>
          <a:p>
            <a:r>
              <a:rPr lang="en-US" altLang="zh-CN" dirty="0"/>
              <a:t>     d. </a:t>
            </a:r>
            <a:r>
              <a:rPr lang="zh-CN" altLang="zh-CN" dirty="0"/>
              <a:t>大家</a:t>
            </a:r>
            <a:r>
              <a:rPr lang="en-US" altLang="zh-CN" dirty="0"/>
              <a:t>		</a:t>
            </a:r>
            <a:r>
              <a:rPr lang="zh-CN" altLang="zh-CN" dirty="0"/>
              <a:t>参观</a:t>
            </a: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zh-CN" dirty="0" smtClean="0"/>
              <a:t>了</a:t>
            </a:r>
            <a:r>
              <a:rPr lang="en-US" altLang="zh-CN" dirty="0"/>
              <a:t>		</a:t>
            </a:r>
            <a:r>
              <a:rPr lang="zh-CN" altLang="zh-CN" dirty="0"/>
              <a:t>几所</a:t>
            </a:r>
            <a:r>
              <a:rPr lang="en-US" altLang="zh-CN" dirty="0"/>
              <a:t>		</a:t>
            </a:r>
            <a:r>
              <a:rPr lang="zh-CN" altLang="zh-CN" dirty="0" smtClean="0"/>
              <a:t>学校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组合：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*两本小说写过哥哥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——</a:t>
            </a:r>
            <a:r>
              <a:rPr lang="zh-CN" altLang="en-US" dirty="0" smtClean="0"/>
              <a:t>一条规则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——</a:t>
            </a:r>
            <a:r>
              <a:rPr lang="zh-CN" altLang="en-US" dirty="0" smtClean="0"/>
              <a:t>建立语言符号排列规则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聚合：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什么成分能替换出现在某个位置上。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——</a:t>
            </a:r>
            <a:r>
              <a:rPr lang="zh-CN" altLang="en-US" dirty="0" smtClean="0"/>
              <a:t>建立语言符号归类规则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1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2264"/>
            <a:ext cx="10515600" cy="4064699"/>
          </a:xfrm>
        </p:spPr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符号的</a:t>
            </a:r>
            <a:r>
              <a:rPr lang="zh-CN" altLang="en-US" sz="2400" dirty="0" smtClean="0">
                <a:solidFill>
                  <a:srgbClr val="FF0000"/>
                </a:solidFill>
              </a:rPr>
              <a:t>组合规则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聚合规则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语法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216000" lvl="2">
              <a:lnSpc>
                <a:spcPct val="80000"/>
              </a:lnSpc>
              <a:buFont typeface="Wingdings" pitchFamily="2" charset="2"/>
              <a:buChar char="n"/>
            </a:pPr>
            <a:r>
              <a:rPr lang="zh-TW" altLang="en-US" sz="2800" b="1" dirty="0" smtClean="0">
                <a:latin typeface="仿宋" pitchFamily="49" charset="-122"/>
                <a:ea typeface="仿宋" pitchFamily="49" charset="-122"/>
              </a:rPr>
              <a:t>语法是语言中大大小小的符号之间进行组合所依据的一整套规则</a:t>
            </a:r>
            <a:r>
              <a:rPr lang="zh-TW" altLang="en-US" sz="2800" b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216000" lvl="2">
              <a:lnSpc>
                <a:spcPct val="80000"/>
              </a:lnSpc>
              <a:buFont typeface="Wingdings" pitchFamily="2" charset="2"/>
              <a:buChar char="n"/>
            </a:pPr>
            <a:r>
              <a:rPr lang="zh-TW" altLang="en-US" sz="2800" b="1" dirty="0" smtClean="0">
                <a:latin typeface="仿宋" pitchFamily="49" charset="-122"/>
                <a:ea typeface="仿宋" pitchFamily="49" charset="-122"/>
              </a:rPr>
              <a:t>语法   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词法：词</a:t>
            </a:r>
            <a:r>
              <a:rPr lang="zh-TW" altLang="en-US" sz="2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的构成和变化的规则</a:t>
            </a:r>
            <a:endParaRPr lang="en-US" altLang="zh-TW" sz="2800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0" lvl="2" indent="0">
              <a:lnSpc>
                <a:spcPct val="8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         句法：</a:t>
            </a:r>
            <a:r>
              <a:rPr lang="zh-TW" altLang="en-US" sz="28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组词成句的结构规则</a:t>
            </a:r>
            <a:endParaRPr lang="en-US" altLang="zh-TW" sz="2800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0" lvl="2" indent="0">
              <a:lnSpc>
                <a:spcPct val="80000"/>
              </a:lnSpc>
              <a:buNone/>
            </a:pPr>
            <a:r>
              <a:rPr lang="zh-TW" altLang="en-US" sz="2800" dirty="0" smtClean="0">
                <a:latin typeface="楷体" pitchFamily="49" charset="-122"/>
                <a:ea typeface="楷体" pitchFamily="49" charset="-122"/>
              </a:rPr>
              <a:t>正确地运用这套规则，可以造出所有合法的句子，而不会造出不合法的句子</a:t>
            </a:r>
            <a:r>
              <a:rPr lang="zh-TW" altLang="en-US" sz="2800" dirty="0" smtClean="0">
                <a:latin typeface="宋体" pitchFamily="2" charset="-122"/>
                <a:ea typeface="宋体" pitchFamily="2" charset="-122"/>
              </a:rPr>
              <a:t>。 </a:t>
            </a:r>
            <a:endParaRPr lang="en-US" altLang="zh-TW" sz="2800" dirty="0" smtClean="0">
              <a:latin typeface="宋体" pitchFamily="2" charset="-122"/>
              <a:ea typeface="宋体" pitchFamily="2" charset="-122"/>
            </a:endParaRPr>
          </a:p>
          <a:p>
            <a:pPr marL="720000" lvl="2">
              <a:lnSpc>
                <a:spcPct val="80000"/>
              </a:lnSpc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每个语言都有语法，但母语者未必能描述出本语言的语法，甚至没有意识到“语法”的存在。</a:t>
            </a:r>
            <a:endParaRPr lang="en-US" altLang="zh-TW" sz="2800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907177" y="3144230"/>
            <a:ext cx="431074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07177" y="3157293"/>
            <a:ext cx="339634" cy="43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0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从印欧语看“语法”</a:t>
            </a:r>
            <a:endParaRPr lang="en-US" altLang="zh-TW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i="1" dirty="0"/>
              <a:t>He </a:t>
            </a:r>
            <a:r>
              <a:rPr lang="en-US" altLang="zh-TW" i="1" u="sng" dirty="0"/>
              <a:t>was</a:t>
            </a:r>
            <a:r>
              <a:rPr lang="en-US" altLang="zh-TW" i="1" dirty="0"/>
              <a:t> here	</a:t>
            </a:r>
            <a:r>
              <a:rPr lang="en-US" altLang="zh-TW" dirty="0"/>
              <a:t> </a:t>
            </a:r>
            <a:r>
              <a:rPr lang="zh-TW" altLang="en-US" dirty="0"/>
              <a:t>以前他</a:t>
            </a:r>
            <a:r>
              <a:rPr lang="zh-TW" altLang="en-US" u="sng" dirty="0">
                <a:solidFill>
                  <a:srgbClr val="0000FF"/>
                </a:solidFill>
              </a:rPr>
              <a:t>在</a:t>
            </a:r>
            <a:r>
              <a:rPr lang="zh-TW" altLang="en-US" dirty="0"/>
              <a:t>这里         </a:t>
            </a:r>
            <a:r>
              <a:rPr lang="en-US" altLang="zh-TW" dirty="0"/>
              <a:t>[</a:t>
            </a:r>
            <a:r>
              <a:rPr lang="zh-CN" altLang="en-US" b="1" dirty="0" smtClean="0">
                <a:ea typeface="新細明體" pitchFamily="18" charset="-120"/>
              </a:rPr>
              <a:t>时态</a:t>
            </a:r>
            <a:r>
              <a:rPr lang="en-US" altLang="zh-TW" b="1" dirty="0"/>
              <a:t>tense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i="1" dirty="0"/>
              <a:t>He </a:t>
            </a:r>
            <a:r>
              <a:rPr lang="en-US" altLang="zh-TW" i="1" u="sng" dirty="0"/>
              <a:t>is</a:t>
            </a:r>
            <a:r>
              <a:rPr lang="en-US" altLang="zh-TW" i="1" dirty="0"/>
              <a:t> here	 </a:t>
            </a:r>
            <a:r>
              <a:rPr lang="zh-TW" altLang="en-US" dirty="0"/>
              <a:t>现在他也</a:t>
            </a:r>
            <a:r>
              <a:rPr lang="zh-TW" altLang="en-US" u="sng" dirty="0">
                <a:solidFill>
                  <a:srgbClr val="0000FF"/>
                </a:solidFill>
              </a:rPr>
              <a:t>在</a:t>
            </a:r>
            <a:r>
              <a:rPr lang="zh-TW" altLang="en-US" dirty="0"/>
              <a:t>这里</a:t>
            </a:r>
          </a:p>
          <a:p>
            <a:pPr lvl="2"/>
            <a:r>
              <a:rPr lang="en-US" altLang="zh-TW" i="1" dirty="0"/>
              <a:t>He </a:t>
            </a:r>
            <a:r>
              <a:rPr lang="en-US" altLang="zh-TW" i="1" u="sng" dirty="0"/>
              <a:t>will be</a:t>
            </a:r>
            <a:r>
              <a:rPr lang="en-US" altLang="zh-TW" i="1" dirty="0"/>
              <a:t> </a:t>
            </a:r>
            <a:r>
              <a:rPr lang="en-US" altLang="zh-TW" i="1" dirty="0" smtClean="0"/>
              <a:t>here     </a:t>
            </a:r>
            <a:r>
              <a:rPr lang="zh-TW" altLang="en-US" dirty="0"/>
              <a:t>将来他还是</a:t>
            </a:r>
            <a:r>
              <a:rPr lang="zh-TW" altLang="en-US" u="sng" dirty="0">
                <a:solidFill>
                  <a:srgbClr val="0000FF"/>
                </a:solidFill>
              </a:rPr>
              <a:t>在</a:t>
            </a:r>
            <a:r>
              <a:rPr lang="zh-TW" altLang="en-US" dirty="0"/>
              <a:t>这里</a:t>
            </a:r>
            <a:endParaRPr lang="en-US" altLang="zh-TW" dirty="0"/>
          </a:p>
          <a:p>
            <a:pPr lvl="2"/>
            <a:endParaRPr lang="zh-TW" altLang="en-US" dirty="0"/>
          </a:p>
          <a:p>
            <a:pPr lvl="2"/>
            <a:r>
              <a:rPr lang="en-US" altLang="zh-TW" i="1" dirty="0"/>
              <a:t>Je      </a:t>
            </a:r>
            <a:r>
              <a:rPr lang="en-US" altLang="zh-TW" i="1" u="sng" dirty="0" err="1"/>
              <a:t>parle</a:t>
            </a:r>
            <a:r>
              <a:rPr lang="en-US" altLang="zh-TW" i="1" dirty="0"/>
              <a:t>	</a:t>
            </a:r>
            <a:r>
              <a:rPr lang="en-US" altLang="zh-TW" dirty="0"/>
              <a:t>      </a:t>
            </a:r>
            <a:r>
              <a:rPr lang="zh-TW" altLang="en-US" dirty="0"/>
              <a:t>我</a:t>
            </a:r>
            <a:r>
              <a:rPr lang="zh-TW" altLang="en-US" u="sng" dirty="0">
                <a:solidFill>
                  <a:srgbClr val="0000FF"/>
                </a:solidFill>
              </a:rPr>
              <a:t>说</a:t>
            </a:r>
            <a:r>
              <a:rPr lang="zh-TW" altLang="en-US" dirty="0"/>
              <a:t>                    </a:t>
            </a:r>
            <a:r>
              <a:rPr lang="en-US" altLang="zh-TW" dirty="0"/>
              <a:t>[</a:t>
            </a:r>
            <a:r>
              <a:rPr lang="zh-CN" altLang="en-US" b="1" dirty="0" smtClean="0">
                <a:ea typeface="新細明體" pitchFamily="18" charset="-120"/>
              </a:rPr>
              <a:t>一致关系</a:t>
            </a:r>
            <a:r>
              <a:rPr lang="en-US" altLang="zh-TW" b="1" dirty="0"/>
              <a:t>agreement</a:t>
            </a:r>
            <a:r>
              <a:rPr lang="en-US" altLang="zh-TW" dirty="0"/>
              <a:t>]</a:t>
            </a:r>
            <a:endParaRPr lang="en-US" altLang="zh-TW" u="sng" dirty="0"/>
          </a:p>
          <a:p>
            <a:pPr lvl="2"/>
            <a:r>
              <a:rPr lang="en-US" altLang="zh-TW" i="1" dirty="0"/>
              <a:t>nous  </a:t>
            </a:r>
            <a:r>
              <a:rPr lang="en-US" altLang="zh-TW" i="1" u="sng" dirty="0" err="1"/>
              <a:t>parlons</a:t>
            </a:r>
            <a:r>
              <a:rPr lang="en-US" altLang="zh-TW" dirty="0"/>
              <a:t>     </a:t>
            </a:r>
            <a:r>
              <a:rPr lang="en-US" altLang="zh-TW" dirty="0" smtClean="0"/>
              <a:t>        </a:t>
            </a:r>
            <a:r>
              <a:rPr lang="zh-TW" altLang="en-US" dirty="0" smtClean="0"/>
              <a:t>我们</a:t>
            </a:r>
            <a:r>
              <a:rPr lang="zh-TW" altLang="en-US" u="sng" dirty="0">
                <a:solidFill>
                  <a:srgbClr val="0000FF"/>
                </a:solidFill>
              </a:rPr>
              <a:t>说</a:t>
            </a:r>
          </a:p>
          <a:p>
            <a:pPr lvl="2"/>
            <a:r>
              <a:rPr lang="en-US" altLang="en-US" i="1" dirty="0" err="1" smtClean="0"/>
              <a:t>il</a:t>
            </a:r>
            <a:r>
              <a:rPr lang="en-US" altLang="en-US" i="1" dirty="0" smtClean="0"/>
              <a:t>       </a:t>
            </a:r>
            <a:r>
              <a:rPr lang="en-US" altLang="en-US" i="1" u="sng" dirty="0" err="1" smtClean="0"/>
              <a:t>parle</a:t>
            </a:r>
            <a:r>
              <a:rPr lang="en-US" altLang="en-US" i="1" dirty="0" smtClean="0"/>
              <a:t>	</a:t>
            </a:r>
            <a:r>
              <a:rPr lang="en-US" altLang="en-US" dirty="0" smtClean="0"/>
              <a:t>      </a:t>
            </a:r>
            <a:r>
              <a:rPr lang="en-US" altLang="en-US" dirty="0" err="1" smtClean="0"/>
              <a:t>他</a:t>
            </a:r>
            <a:r>
              <a:rPr lang="en-US" altLang="en-US" u="sng" dirty="0" err="1" smtClean="0">
                <a:solidFill>
                  <a:srgbClr val="0000FF"/>
                </a:solidFill>
              </a:rPr>
              <a:t>说</a:t>
            </a:r>
            <a:endParaRPr lang="en-US" altLang="en-US" u="sng" dirty="0" smtClean="0">
              <a:solidFill>
                <a:srgbClr val="0000FF"/>
              </a:solidFill>
            </a:endParaRPr>
          </a:p>
          <a:p>
            <a:pPr lvl="2"/>
            <a:r>
              <a:rPr lang="en-US" altLang="zh-TW" i="1" dirty="0" err="1"/>
              <a:t>ils</a:t>
            </a:r>
            <a:r>
              <a:rPr lang="en-US" altLang="zh-TW" i="1" dirty="0"/>
              <a:t>     </a:t>
            </a:r>
            <a:r>
              <a:rPr lang="en-US" altLang="zh-TW" i="1" u="sng" dirty="0" err="1"/>
              <a:t>parlent</a:t>
            </a:r>
            <a:r>
              <a:rPr lang="en-US" altLang="zh-TW" i="1" dirty="0"/>
              <a:t>     </a:t>
            </a:r>
            <a:r>
              <a:rPr lang="en-US" altLang="zh-TW" i="1" dirty="0" smtClean="0"/>
              <a:t>          </a:t>
            </a:r>
            <a:r>
              <a:rPr lang="zh-TW" altLang="en-US" dirty="0"/>
              <a:t>他们</a:t>
            </a:r>
            <a:r>
              <a:rPr lang="zh-TW" altLang="en-US" u="sng" dirty="0">
                <a:solidFill>
                  <a:srgbClr val="0000FF"/>
                </a:solidFill>
              </a:rPr>
              <a:t>说</a:t>
            </a:r>
          </a:p>
          <a:p>
            <a:pPr lvl="2"/>
            <a:r>
              <a:rPr lang="en-US" altLang="zh-TW" i="1" dirty="0" err="1"/>
              <a:t>vous</a:t>
            </a:r>
            <a:r>
              <a:rPr lang="en-US" altLang="zh-TW" i="1" dirty="0"/>
              <a:t>  </a:t>
            </a:r>
            <a:r>
              <a:rPr lang="en-US" altLang="zh-TW" i="1" u="sng" dirty="0" err="1"/>
              <a:t>parlez</a:t>
            </a:r>
            <a:r>
              <a:rPr lang="en-US" altLang="zh-TW" i="1" dirty="0"/>
              <a:t>	</a:t>
            </a:r>
            <a:r>
              <a:rPr lang="en-US" altLang="zh-TW" dirty="0"/>
              <a:t>     </a:t>
            </a:r>
            <a:r>
              <a:rPr lang="zh-TW" altLang="en-US" dirty="0" smtClean="0"/>
              <a:t>你们</a:t>
            </a:r>
            <a:r>
              <a:rPr lang="zh-TW" altLang="en-US" u="sng" dirty="0">
                <a:solidFill>
                  <a:srgbClr val="0000FF"/>
                </a:solidFill>
              </a:rPr>
              <a:t>说</a:t>
            </a:r>
            <a:endParaRPr lang="en-US" altLang="zh-TW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12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汉语的</a:t>
            </a:r>
            <a:r>
              <a:rPr lang="zh-CN" altLang="en-US" b="1" dirty="0" smtClean="0"/>
              <a:t>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汉语的句子没有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一致关系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”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的要求</a:t>
            </a:r>
            <a:r>
              <a:rPr lang="en-US" altLang="zh-TW" dirty="0" smtClean="0">
                <a:latin typeface="仿宋" pitchFamily="49" charset="-122"/>
                <a:ea typeface="仿宋" pitchFamily="49" charset="-122"/>
              </a:rPr>
              <a:t>﹔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汉语的名词和动词也没有变形 </a:t>
            </a:r>
            <a:r>
              <a:rPr lang="en-US" altLang="zh-TW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屈折变化 </a:t>
            </a:r>
            <a:r>
              <a:rPr lang="en-US" altLang="zh-TW" dirty="0"/>
              <a:t>inflection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TW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汉语有没有语法</a:t>
            </a:r>
            <a:r>
              <a:rPr lang="en-US" altLang="zh-TW" sz="32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﹖</a:t>
            </a:r>
            <a:r>
              <a:rPr lang="zh-TW" altLang="en-US" sz="32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汉语的语法在哪里</a:t>
            </a:r>
            <a:r>
              <a:rPr lang="en-US" altLang="zh-TW" sz="32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﹖</a:t>
            </a:r>
          </a:p>
          <a:p>
            <a:pPr lvl="1">
              <a:lnSpc>
                <a:spcPct val="80000"/>
              </a:lnSpc>
              <a:buNone/>
            </a:pPr>
            <a:endParaRPr lang="zh-TW" altLang="en-US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我们在上课 </a:t>
            </a:r>
          </a:p>
          <a:p>
            <a:pPr lvl="2">
              <a:lnSpc>
                <a:spcPct val="80000"/>
              </a:lnSpc>
            </a:pP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课我们在上 </a:t>
            </a:r>
            <a:endParaRPr lang="en-US" altLang="zh-TW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80000"/>
              </a:lnSpc>
            </a:pPr>
            <a:endParaRPr lang="zh-TW" altLang="en-US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*课在上我们  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前面带星号「*」的是不合语法的句子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课上在我们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们我在上课 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在我们上课 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我们上在课 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课们上在我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汉语的</a:t>
            </a:r>
            <a:r>
              <a:rPr lang="zh-CN" altLang="en-US" b="1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</a:t>
            </a:r>
            <a:r>
              <a:rPr lang="zh-TW" altLang="en-US" b="1" dirty="0" smtClean="0">
                <a:latin typeface="宋体" pitchFamily="2" charset="-122"/>
                <a:ea typeface="宋体" pitchFamily="2" charset="-122"/>
              </a:rPr>
              <a:t>序和虚词</a:t>
            </a:r>
            <a:r>
              <a:rPr lang="en-US" altLang="zh-TW" b="1" dirty="0" smtClean="0">
                <a:latin typeface="宋体" pitchFamily="2" charset="-122"/>
                <a:ea typeface="宋体" pitchFamily="2" charset="-122"/>
              </a:rPr>
              <a:t>﹕</a:t>
            </a:r>
            <a:r>
              <a:rPr lang="zh-TW" altLang="en-US" b="1" dirty="0" smtClean="0">
                <a:latin typeface="宋体" pitchFamily="2" charset="-122"/>
                <a:ea typeface="宋体" pitchFamily="2" charset="-122"/>
              </a:rPr>
              <a:t>汉语最主要的语法手段 </a:t>
            </a:r>
          </a:p>
          <a:p>
            <a:pPr lvl="1">
              <a:lnSpc>
                <a:spcPct val="80000"/>
              </a:lnSpc>
              <a:buNone/>
            </a:pPr>
            <a:endParaRPr lang="zh-TW" altLang="en-US" b="1" dirty="0"/>
          </a:p>
          <a:p>
            <a:pPr lvl="2">
              <a:lnSpc>
                <a:spcPct val="80000"/>
              </a:lnSpc>
              <a:buFont typeface="Wingdings" pitchFamily="2" charset="2"/>
              <a:buChar char="l"/>
            </a:pPr>
            <a:r>
              <a:rPr lang="zh-TW" altLang="en-US" dirty="0"/>
              <a:t>来 </a:t>
            </a:r>
            <a:r>
              <a:rPr lang="zh-TW" altLang="en-US" u="sng" dirty="0"/>
              <a:t>客人</a:t>
            </a:r>
            <a:r>
              <a:rPr lang="zh-TW" altLang="en-US" dirty="0"/>
              <a:t> 了。 </a:t>
            </a:r>
            <a:r>
              <a:rPr lang="en-US" altLang="zh-TW" dirty="0"/>
              <a:t>[</a:t>
            </a:r>
            <a:r>
              <a:rPr lang="zh-TW" altLang="en-US" dirty="0"/>
              <a:t>动</a:t>
            </a:r>
            <a:r>
              <a:rPr lang="en-US" altLang="zh-TW" dirty="0"/>
              <a:t>+</a:t>
            </a:r>
            <a:r>
              <a:rPr lang="zh-TW" altLang="en-US" dirty="0"/>
              <a:t>名</a:t>
            </a:r>
            <a:r>
              <a:rPr lang="en-US" altLang="zh-TW" dirty="0"/>
              <a:t>] 	</a:t>
            </a:r>
            <a:r>
              <a:rPr lang="zh-TW" altLang="en-US" u="sng" dirty="0"/>
              <a:t>客人</a:t>
            </a:r>
            <a:r>
              <a:rPr lang="zh-TW" altLang="en-US" dirty="0"/>
              <a:t> 来 了。</a:t>
            </a:r>
            <a:r>
              <a:rPr lang="en-US" altLang="zh-TW" dirty="0"/>
              <a:t>[</a:t>
            </a:r>
            <a:r>
              <a:rPr lang="zh-TW" altLang="en-US" dirty="0"/>
              <a:t>名</a:t>
            </a:r>
            <a:r>
              <a:rPr lang="en-US" altLang="zh-TW" dirty="0"/>
              <a:t>+</a:t>
            </a:r>
            <a:r>
              <a:rPr lang="zh-TW" altLang="en-US" dirty="0"/>
              <a:t>动</a:t>
            </a:r>
            <a:r>
              <a:rPr lang="en-US" altLang="zh-TW" dirty="0"/>
              <a:t>]  -- </a:t>
            </a:r>
            <a:r>
              <a:rPr lang="zh-TW" altLang="en-US" dirty="0"/>
              <a:t>有何不同？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l"/>
            </a:pPr>
            <a:r>
              <a:rPr lang="zh-TW" altLang="en-US" dirty="0"/>
              <a:t>下 </a:t>
            </a:r>
            <a:r>
              <a:rPr lang="zh-TW" altLang="en-US" u="sng" dirty="0"/>
              <a:t>雨</a:t>
            </a:r>
            <a:r>
              <a:rPr lang="zh-TW" altLang="en-US" dirty="0"/>
              <a:t> 了。     </a:t>
            </a:r>
            <a:r>
              <a:rPr lang="en-US" altLang="zh-TW" dirty="0"/>
              <a:t>[</a:t>
            </a:r>
            <a:r>
              <a:rPr lang="zh-TW" altLang="en-US" dirty="0"/>
              <a:t>动</a:t>
            </a:r>
            <a:r>
              <a:rPr lang="en-US" altLang="zh-TW" dirty="0"/>
              <a:t>+</a:t>
            </a:r>
            <a:r>
              <a:rPr lang="zh-TW" altLang="en-US" dirty="0"/>
              <a:t>名</a:t>
            </a:r>
            <a:r>
              <a:rPr lang="en-US" altLang="zh-TW" dirty="0"/>
              <a:t>] </a:t>
            </a:r>
            <a:r>
              <a:rPr lang="zh-TW" altLang="en-US" dirty="0"/>
              <a:t>	</a:t>
            </a:r>
            <a:r>
              <a:rPr lang="zh-TW" altLang="en-US" u="sng" dirty="0"/>
              <a:t>雨</a:t>
            </a:r>
            <a:r>
              <a:rPr lang="zh-TW" altLang="en-US" dirty="0"/>
              <a:t> 下 了。    </a:t>
            </a:r>
            <a:r>
              <a:rPr lang="en-US" altLang="zh-TW" dirty="0"/>
              <a:t>[</a:t>
            </a:r>
            <a:r>
              <a:rPr lang="zh-TW" altLang="en-US" dirty="0"/>
              <a:t>名</a:t>
            </a:r>
            <a:r>
              <a:rPr lang="en-US" altLang="zh-TW" dirty="0"/>
              <a:t>+</a:t>
            </a:r>
            <a:r>
              <a:rPr lang="zh-TW" altLang="en-US" dirty="0"/>
              <a:t>动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/>
              <a:t>-- </a:t>
            </a:r>
            <a:r>
              <a:rPr lang="zh-TW" altLang="en-US" dirty="0"/>
              <a:t>有何不同？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l"/>
            </a:pPr>
            <a:r>
              <a:rPr lang="zh-TW" altLang="en-US" dirty="0"/>
              <a:t>杀 </a:t>
            </a:r>
            <a:r>
              <a:rPr lang="zh-TW" altLang="en-US" u="sng" dirty="0"/>
              <a:t>人</a:t>
            </a:r>
            <a:r>
              <a:rPr lang="zh-TW" altLang="en-US" dirty="0"/>
              <a:t> 了。     </a:t>
            </a:r>
            <a:r>
              <a:rPr lang="en-US" altLang="zh-TW" dirty="0"/>
              <a:t>[</a:t>
            </a:r>
            <a:r>
              <a:rPr lang="zh-TW" altLang="en-US" dirty="0"/>
              <a:t>动</a:t>
            </a:r>
            <a:r>
              <a:rPr lang="en-US" altLang="zh-TW" dirty="0"/>
              <a:t>+</a:t>
            </a:r>
            <a:r>
              <a:rPr lang="zh-TW" altLang="en-US" dirty="0"/>
              <a:t>名</a:t>
            </a:r>
            <a:r>
              <a:rPr lang="en-US" altLang="zh-TW" dirty="0"/>
              <a:t>] </a:t>
            </a:r>
            <a:r>
              <a:rPr lang="zh-TW" altLang="en-US" dirty="0"/>
              <a:t>	</a:t>
            </a:r>
            <a:r>
              <a:rPr lang="zh-TW" altLang="en-US" u="sng" dirty="0"/>
              <a:t>人</a:t>
            </a:r>
            <a:r>
              <a:rPr lang="zh-TW" altLang="en-US" dirty="0"/>
              <a:t> 杀 了。    </a:t>
            </a:r>
            <a:r>
              <a:rPr lang="en-US" altLang="zh-TW" dirty="0"/>
              <a:t>[</a:t>
            </a:r>
            <a:r>
              <a:rPr lang="zh-TW" altLang="en-US" dirty="0"/>
              <a:t>名</a:t>
            </a:r>
            <a:r>
              <a:rPr lang="en-US" altLang="zh-TW" dirty="0"/>
              <a:t>+</a:t>
            </a:r>
            <a:r>
              <a:rPr lang="zh-TW" altLang="en-US" dirty="0"/>
              <a:t>动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/>
              <a:t>-- </a:t>
            </a:r>
            <a:r>
              <a:rPr lang="zh-TW" altLang="en-US" dirty="0"/>
              <a:t>有何不同？</a:t>
            </a:r>
          </a:p>
          <a:p>
            <a:pPr lvl="2">
              <a:lnSpc>
                <a:spcPct val="80000"/>
              </a:lnSpc>
              <a:buNone/>
            </a:pPr>
            <a:endParaRPr lang="en-US" altLang="zh-TW" dirty="0"/>
          </a:p>
          <a:p>
            <a:pPr lvl="2">
              <a:lnSpc>
                <a:spcPct val="80000"/>
              </a:lnSpc>
            </a:pPr>
            <a:r>
              <a:rPr lang="en-US" altLang="zh-TW" dirty="0"/>
              <a:t>take		</a:t>
            </a:r>
            <a:r>
              <a:rPr lang="zh-TW" altLang="en-US" dirty="0"/>
              <a:t>拿		  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took		</a:t>
            </a:r>
            <a:r>
              <a:rPr lang="zh-TW" altLang="en-US" dirty="0"/>
              <a:t>拿</a:t>
            </a:r>
            <a:r>
              <a:rPr lang="zh-TW" altLang="en-US" u="sng" dirty="0"/>
              <a:t>了</a:t>
            </a:r>
            <a:r>
              <a:rPr lang="zh-TW" altLang="en-US" dirty="0"/>
              <a:t>	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taken	</a:t>
            </a:r>
            <a:r>
              <a:rPr lang="zh-TW" altLang="en-US" dirty="0" smtClean="0"/>
              <a:t>拿</a:t>
            </a:r>
            <a:r>
              <a:rPr lang="zh-TW" altLang="en-US" u="sng" dirty="0"/>
              <a:t>过</a:t>
            </a:r>
            <a:r>
              <a:rPr lang="zh-TW" altLang="en-US" dirty="0"/>
              <a:t>         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taking	</a:t>
            </a:r>
            <a:r>
              <a:rPr lang="zh-TW" altLang="en-US" dirty="0" smtClean="0"/>
              <a:t>拿</a:t>
            </a:r>
            <a:r>
              <a:rPr lang="zh-TW" altLang="en-US" u="sng" dirty="0"/>
              <a:t>着</a:t>
            </a:r>
            <a:r>
              <a:rPr lang="zh-TW" altLang="en-US" dirty="0"/>
              <a:t> </a:t>
            </a:r>
          </a:p>
          <a:p>
            <a:pPr lvl="2">
              <a:lnSpc>
                <a:spcPct val="80000"/>
              </a:lnSpc>
            </a:pPr>
            <a:endParaRPr lang="en-US" altLang="zh-TW" dirty="0"/>
          </a:p>
          <a:p>
            <a:pPr lvl="2">
              <a:lnSpc>
                <a:spcPct val="80000"/>
              </a:lnSpc>
            </a:pPr>
            <a:r>
              <a:rPr lang="en-US" altLang="zh-TW" dirty="0"/>
              <a:t>easy		</a:t>
            </a:r>
            <a:r>
              <a:rPr lang="zh-TW" altLang="en-US" dirty="0"/>
              <a:t>容易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easier	</a:t>
            </a:r>
            <a:r>
              <a:rPr lang="zh-TW" altLang="en-US" u="sng" dirty="0" smtClean="0"/>
              <a:t>更</a:t>
            </a:r>
            <a:r>
              <a:rPr lang="zh-TW" altLang="en-US" dirty="0"/>
              <a:t>容易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easiest	</a:t>
            </a:r>
            <a:r>
              <a:rPr lang="zh-TW" altLang="en-US" u="sng" dirty="0" smtClean="0"/>
              <a:t>最</a:t>
            </a:r>
            <a:r>
              <a:rPr lang="zh-TW" altLang="en-US" dirty="0"/>
              <a:t>容易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6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语言文字篇的讲授内容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、认识人类的语言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朱德熙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说“差一点儿”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 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、语言的书写符号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文字（补充内容）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 语言的运用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王力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论“不通”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 语言的演变与发展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吕叔湘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古今言殊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如何分析语法问题？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知其然：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语料为师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知其所以然：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实验室的工作方法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0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知其然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TW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描述</a:t>
            </a:r>
            <a:r>
              <a:rPr lang="zh-CN" altLang="en-US" b="1" u="sng" dirty="0">
                <a:solidFill>
                  <a:schemeClr val="tx1"/>
                </a:solidFill>
                <a:latin typeface="宋体" pitchFamily="2" charset="-122"/>
              </a:rPr>
              <a:t>汉语组词造句的规律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 bwMode="auto">
          <a:xfrm>
            <a:off x="868680" y="2419985"/>
            <a:ext cx="10515600" cy="1766661"/>
          </a:xfrm>
          <a:prstGeom prst="roundRect">
            <a:avLst/>
          </a:prstGeom>
          <a:solidFill>
            <a:srgbClr val="E1E1FF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语法研究：语料为师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语法老师的教诲，不可轻信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0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知其所以然：发掘规则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800"/>
              </a:spcBef>
              <a:buFont typeface="Wingdings" pitchFamily="2" charset="2"/>
              <a:buChar char="n"/>
            </a:pPr>
            <a:r>
              <a:rPr lang="zh-TW" altLang="en-US" b="1" dirty="0" smtClean="0">
                <a:latin typeface="宋体" pitchFamily="2" charset="-122"/>
                <a:ea typeface="宋体" pitchFamily="2" charset="-122"/>
              </a:rPr>
              <a:t>个案分析</a:t>
            </a:r>
            <a:r>
              <a:rPr lang="zh-CN" altLang="en-US" b="1" dirty="0">
                <a:latin typeface="宋体" pitchFamily="2" charset="-122"/>
              </a:rPr>
              <a:t>：就 </a:t>
            </a:r>
            <a:r>
              <a:rPr lang="en-US" altLang="zh-CN" b="1" dirty="0">
                <a:latin typeface="宋体" pitchFamily="2" charset="-122"/>
              </a:rPr>
              <a:t>&amp; </a:t>
            </a:r>
            <a:r>
              <a:rPr lang="zh-CN" altLang="en-US" b="1" dirty="0">
                <a:latin typeface="宋体" pitchFamily="2" charset="-122"/>
              </a:rPr>
              <a:t>才</a:t>
            </a:r>
            <a:endParaRPr lang="zh-TW" altLang="en-US" b="1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我有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块钱。</a:t>
            </a:r>
          </a:p>
          <a:p>
            <a:pPr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客观陈述。这些钱是多是少，说话人未加主观评估</a:t>
            </a:r>
          </a:p>
          <a:p>
            <a:pPr lvl="2"/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我</a:t>
            </a:r>
            <a:r>
              <a:rPr lang="zh-TW" altLang="en-US" b="1" u="sng" dirty="0" smtClean="0">
                <a:latin typeface="宋体" pitchFamily="2" charset="-122"/>
                <a:ea typeface="宋体" pitchFamily="2" charset="-122"/>
              </a:rPr>
              <a:t>就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块钱，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不够买这条项链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[–] 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强调少</a:t>
            </a:r>
          </a:p>
          <a:p>
            <a:pPr lvl="2"/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我</a:t>
            </a:r>
            <a:r>
              <a:rPr lang="zh-TW" altLang="en-US" b="1" u="sng" dirty="0" smtClean="0">
                <a:latin typeface="宋体" pitchFamily="2" charset="-122"/>
                <a:ea typeface="宋体" pitchFamily="2" charset="-122"/>
              </a:rPr>
              <a:t>才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块钱，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不够买这条项链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[–] 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强调少</a:t>
            </a:r>
          </a:p>
          <a:p>
            <a:pPr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虚词「就、才」在此作用一致</a:t>
            </a:r>
            <a:r>
              <a:rPr lang="zh-TW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lvl="2"/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你六七点钟</a:t>
            </a:r>
            <a:r>
              <a:rPr lang="zh-TW" altLang="en-US" b="1" u="sng" dirty="0" smtClean="0">
                <a:latin typeface="宋体" pitchFamily="2" charset="-122"/>
                <a:ea typeface="宋体" pitchFamily="2" charset="-122"/>
              </a:rPr>
              <a:t>就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起床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﹖[–] 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强调早 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钟点少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/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你六七点钟</a:t>
            </a:r>
            <a:r>
              <a:rPr lang="zh-TW" altLang="en-US" b="1" u="sng" dirty="0" smtClean="0">
                <a:latin typeface="宋体" pitchFamily="2" charset="-122"/>
                <a:ea typeface="宋体" pitchFamily="2" charset="-122"/>
              </a:rPr>
              <a:t>才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起床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﹖[+] 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强调晚 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钟点多</a:t>
            </a:r>
            <a:r>
              <a:rPr lang="en-US" altLang="zh-TW" dirty="0" smtClean="0">
                <a:latin typeface="宋体" pitchFamily="2" charset="-122"/>
                <a:ea typeface="宋体" pitchFamily="2" charset="-122"/>
              </a:rPr>
              <a:t>)</a:t>
            </a:r>
            <a:endParaRPr lang="zh-TW" altLang="en-US" dirty="0" smtClean="0">
              <a:latin typeface="宋体" pitchFamily="2" charset="-122"/>
              <a:ea typeface="宋体" pitchFamily="2" charset="-122"/>
            </a:endParaRPr>
          </a:p>
          <a:p>
            <a:pPr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虚词「就、才」在此作用不一致。</a:t>
            </a:r>
          </a:p>
          <a:p>
            <a:pPr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何时一致，何时不一致？条件何在？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知其所以然：发掘规则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TW" altLang="en-US" dirty="0" smtClean="0">
                <a:latin typeface="宋体" pitchFamily="2" charset="-122"/>
                <a:ea typeface="宋体" pitchFamily="2" charset="-122"/>
              </a:rPr>
              <a:t>进一步检验：</a:t>
            </a:r>
          </a:p>
          <a:p>
            <a:pPr lvl="2"/>
            <a:r>
              <a:rPr lang="zh-TW" altLang="en-US" dirty="0">
                <a:latin typeface="宋体" pitchFamily="2" charset="-122"/>
                <a:ea typeface="宋体" pitchFamily="2" charset="-122"/>
              </a:rPr>
              <a:t>你一个月</a:t>
            </a:r>
            <a:r>
              <a:rPr lang="zh-TW" altLang="en-US" b="1" u="sng" dirty="0">
                <a:latin typeface="宋体" pitchFamily="2" charset="-122"/>
                <a:ea typeface="宋体" pitchFamily="2" charset="-122"/>
              </a:rPr>
              <a:t>就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能学会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﹖[–] 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强调快 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耗时少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/>
            <a:r>
              <a:rPr lang="zh-TW" altLang="en-US" dirty="0">
                <a:latin typeface="宋体" pitchFamily="2" charset="-122"/>
                <a:ea typeface="宋体" pitchFamily="2" charset="-122"/>
              </a:rPr>
              <a:t>你一个月</a:t>
            </a:r>
            <a:r>
              <a:rPr lang="zh-TW" altLang="en-US" b="1" u="sng" dirty="0">
                <a:latin typeface="宋体" pitchFamily="2" charset="-122"/>
                <a:ea typeface="宋体" pitchFamily="2" charset="-122"/>
              </a:rPr>
              <a:t>才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能学会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﹖[+] 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强调慢 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(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耗时多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/>
            <a:r>
              <a:rPr lang="zh-TW" altLang="en-US" dirty="0">
                <a:latin typeface="宋体" pitchFamily="2" charset="-122"/>
                <a:ea typeface="宋体" pitchFamily="2" charset="-122"/>
              </a:rPr>
              <a:t>吃了三碗</a:t>
            </a:r>
            <a:r>
              <a:rPr lang="zh-TW" altLang="en-US" b="1" u="sng" dirty="0">
                <a:latin typeface="宋体" pitchFamily="2" charset="-122"/>
                <a:ea typeface="宋体" pitchFamily="2" charset="-122"/>
              </a:rPr>
              <a:t>就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不吃了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﹖[–] 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强调少</a:t>
            </a:r>
            <a:endParaRPr lang="en-US" altLang="zh-TW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TW" altLang="en-US" dirty="0">
                <a:latin typeface="宋体" pitchFamily="2" charset="-122"/>
                <a:ea typeface="宋体" pitchFamily="2" charset="-122"/>
              </a:rPr>
              <a:t>吃了三碗</a:t>
            </a:r>
            <a:r>
              <a:rPr lang="zh-TW" altLang="en-US" b="1" u="sng" dirty="0">
                <a:latin typeface="宋体" pitchFamily="2" charset="-122"/>
                <a:ea typeface="宋体" pitchFamily="2" charset="-122"/>
              </a:rPr>
              <a:t>才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不吃了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﹖[+] </a:t>
            </a:r>
            <a:r>
              <a:rPr lang="zh-TW" altLang="en-US" dirty="0">
                <a:latin typeface="宋体" pitchFamily="2" charset="-122"/>
                <a:ea typeface="宋体" pitchFamily="2" charset="-122"/>
              </a:rPr>
              <a:t>强调多</a:t>
            </a:r>
            <a:endParaRPr lang="en-US" altLang="zh-TW" dirty="0">
              <a:latin typeface="宋体" pitchFamily="2" charset="-122"/>
              <a:ea typeface="宋体" pitchFamily="2" charset="-122"/>
            </a:endParaRPr>
          </a:p>
          <a:p>
            <a:pPr lvl="2"/>
            <a:endParaRPr lang="en-US" altLang="zh-TW" dirty="0">
              <a:latin typeface="宋体" pitchFamily="2" charset="-122"/>
              <a:ea typeface="宋体" pitchFamily="2" charset="-122"/>
            </a:endParaRPr>
          </a:p>
          <a:p>
            <a:pPr marL="180000" lvl="2">
              <a:buFont typeface="Wingdings" pitchFamily="2" charset="2"/>
              <a:buChar char="p"/>
            </a:pPr>
            <a:r>
              <a:rPr lang="zh-TW" altLang="en-US" sz="2600" dirty="0" smtClean="0">
                <a:latin typeface="宋体" pitchFamily="2" charset="-122"/>
                <a:ea typeface="宋体" pitchFamily="2" charset="-122"/>
              </a:rPr>
              <a:t>根据前面的语料，能否将「就」、「才」的作用概括为：</a:t>
            </a:r>
          </a:p>
          <a:p>
            <a:pPr marL="540000"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在任何情况下，「就」都是强调少；</a:t>
            </a:r>
          </a:p>
          <a:p>
            <a:pPr marL="540000"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「才」在一种情况下</a:t>
            </a:r>
            <a:r>
              <a:rPr lang="zh-CN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（数量词在后）</a:t>
            </a: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强调少，</a:t>
            </a:r>
            <a:r>
              <a:rPr lang="en-US" altLang="zh-TW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TW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TW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 </a:t>
            </a: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在另一种情况下</a:t>
            </a:r>
            <a:r>
              <a:rPr lang="zh-CN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（数量词在前）</a:t>
            </a: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强调多</a:t>
            </a:r>
            <a:endParaRPr lang="en-US" altLang="zh-TW" sz="24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48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知其所以然：发掘规则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00" lvl="2"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  <a:ea typeface="+mn-ea"/>
              </a:rPr>
              <a:t>有没有反例呢？</a:t>
            </a:r>
            <a:endParaRPr lang="en-US" altLang="zh-TW" sz="2800" dirty="0" smtClean="0">
              <a:latin typeface="+mn-ea"/>
              <a:ea typeface="+mn-ea"/>
            </a:endParaRPr>
          </a:p>
          <a:p>
            <a:pPr lvl="2"/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我有</a:t>
            </a:r>
            <a:r>
              <a:rPr lang="en-US" altLang="zh-TW" dirty="0">
                <a:latin typeface="+mn-ea"/>
              </a:rPr>
              <a:t>500</a:t>
            </a:r>
            <a:r>
              <a:rPr lang="zh-TW" altLang="en-US" dirty="0">
                <a:latin typeface="+mn-ea"/>
              </a:rPr>
              <a:t>块钱。</a:t>
            </a:r>
            <a:r>
              <a:rPr lang="en-US" altLang="zh-TW" dirty="0">
                <a:latin typeface="+mn-ea"/>
              </a:rPr>
              <a:t>) </a:t>
            </a:r>
            <a:r>
              <a:rPr lang="zh-TW" altLang="en-US" dirty="0">
                <a:latin typeface="+mn-ea"/>
              </a:rPr>
              <a:t>买这双鞋</a:t>
            </a:r>
            <a:r>
              <a:rPr lang="zh-TW" altLang="en-US" b="1" i="1" u="sng" dirty="0">
                <a:solidFill>
                  <a:srgbClr val="0000FF"/>
                </a:solidFill>
                <a:latin typeface="+mn-ea"/>
              </a:rPr>
              <a:t>就</a:t>
            </a:r>
            <a:r>
              <a:rPr lang="zh-TW" altLang="en-US" dirty="0">
                <a:latin typeface="+mn-ea"/>
              </a:rPr>
              <a:t>花了</a:t>
            </a:r>
            <a:r>
              <a:rPr lang="en-US" altLang="zh-TW" dirty="0">
                <a:latin typeface="+mn-ea"/>
              </a:rPr>
              <a:t>300</a:t>
            </a:r>
            <a:r>
              <a:rPr lang="zh-TW" altLang="en-US" dirty="0">
                <a:latin typeface="+mn-ea"/>
              </a:rPr>
              <a:t>块。 </a:t>
            </a:r>
            <a:r>
              <a:rPr lang="en-US" altLang="zh-TW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少</a:t>
            </a:r>
            <a:r>
              <a:rPr lang="en-US" altLang="zh-TW" dirty="0">
                <a:latin typeface="+mn-ea"/>
              </a:rPr>
              <a:t>] </a:t>
            </a:r>
          </a:p>
          <a:p>
            <a:pPr lvl="2"/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我有</a:t>
            </a:r>
            <a:r>
              <a:rPr lang="en-US" altLang="zh-TW" dirty="0">
                <a:latin typeface="+mn-ea"/>
              </a:rPr>
              <a:t>500</a:t>
            </a:r>
            <a:r>
              <a:rPr lang="zh-TW" altLang="en-US" dirty="0">
                <a:latin typeface="+mn-ea"/>
              </a:rPr>
              <a:t>块钱。</a:t>
            </a:r>
            <a:r>
              <a:rPr lang="en-US" altLang="zh-TW" dirty="0">
                <a:latin typeface="+mn-ea"/>
              </a:rPr>
              <a:t>) </a:t>
            </a:r>
            <a:r>
              <a:rPr lang="zh-TW" altLang="en-US" dirty="0">
                <a:latin typeface="+mn-ea"/>
              </a:rPr>
              <a:t>买</a:t>
            </a:r>
            <a:r>
              <a:rPr lang="zh-TW" altLang="en-US" b="1" i="1" dirty="0">
                <a:solidFill>
                  <a:srgbClr val="0000FF"/>
                </a:solidFill>
                <a:latin typeface="+mn-ea"/>
              </a:rPr>
              <a:t>这双鞋</a:t>
            </a:r>
            <a:r>
              <a:rPr lang="zh-TW" altLang="en-US" u="sng" dirty="0">
                <a:latin typeface="+mn-ea"/>
              </a:rPr>
              <a:t>就</a:t>
            </a:r>
            <a:r>
              <a:rPr lang="zh-TW" altLang="en-US" dirty="0">
                <a:latin typeface="+mn-ea"/>
              </a:rPr>
              <a:t>花了</a:t>
            </a:r>
            <a:r>
              <a:rPr lang="en-US" altLang="zh-TW" dirty="0">
                <a:latin typeface="+mn-ea"/>
              </a:rPr>
              <a:t>300</a:t>
            </a:r>
            <a:r>
              <a:rPr lang="zh-TW" altLang="en-US" dirty="0">
                <a:latin typeface="+mn-ea"/>
              </a:rPr>
              <a:t>块。 </a:t>
            </a:r>
            <a:r>
              <a:rPr lang="en-US" altLang="zh-TW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多</a:t>
            </a:r>
            <a:r>
              <a:rPr lang="en-US" altLang="zh-TW" dirty="0">
                <a:latin typeface="+mn-ea"/>
              </a:rPr>
              <a:t>] </a:t>
            </a:r>
          </a:p>
          <a:p>
            <a:pPr lvl="2"/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家到学校</a:t>
            </a:r>
            <a:r>
              <a:rPr lang="zh-TW" altLang="en-US" dirty="0">
                <a:latin typeface="+mn-ea"/>
              </a:rPr>
              <a:t>，一来一回</a:t>
            </a:r>
            <a:r>
              <a:rPr lang="zh-TW" altLang="en-US" b="1" i="1" u="sng" dirty="0">
                <a:solidFill>
                  <a:srgbClr val="0000FF"/>
                </a:solidFill>
                <a:latin typeface="+mn-ea"/>
              </a:rPr>
              <a:t>就</a:t>
            </a:r>
            <a:r>
              <a:rPr lang="en-US" altLang="zh-TW" dirty="0">
                <a:latin typeface="+mn-ea"/>
              </a:rPr>
              <a:t>40</a:t>
            </a:r>
            <a:r>
              <a:rPr lang="zh-TW" altLang="en-US" dirty="0">
                <a:latin typeface="+mn-ea"/>
              </a:rPr>
              <a:t>分钟。 </a:t>
            </a:r>
            <a:r>
              <a:rPr lang="en-US" altLang="zh-TW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少</a:t>
            </a:r>
            <a:r>
              <a:rPr lang="en-US" altLang="zh-TW" dirty="0">
                <a:latin typeface="+mn-ea"/>
              </a:rPr>
              <a:t>] </a:t>
            </a:r>
            <a:endParaRPr lang="zh-TW" altLang="en-US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家</a:t>
            </a:r>
            <a:r>
              <a:rPr lang="zh-TW" altLang="en-US" dirty="0">
                <a:latin typeface="+mn-ea"/>
              </a:rPr>
              <a:t>到</a:t>
            </a:r>
            <a:r>
              <a:rPr lang="zh-CN" altLang="en-US" dirty="0">
                <a:latin typeface="+mn-ea"/>
              </a:rPr>
              <a:t>学校</a:t>
            </a:r>
            <a:r>
              <a:rPr lang="zh-TW" altLang="en-US" dirty="0">
                <a:latin typeface="+mn-ea"/>
              </a:rPr>
              <a:t>，</a:t>
            </a:r>
            <a:r>
              <a:rPr lang="zh-TW" altLang="en-US" b="1" i="1" dirty="0">
                <a:solidFill>
                  <a:srgbClr val="0000FF"/>
                </a:solidFill>
                <a:latin typeface="+mn-ea"/>
              </a:rPr>
              <a:t>一来一回</a:t>
            </a:r>
            <a:r>
              <a:rPr lang="zh-TW" altLang="en-US" u="sng" dirty="0">
                <a:latin typeface="+mn-ea"/>
              </a:rPr>
              <a:t>就</a:t>
            </a:r>
            <a:r>
              <a:rPr lang="en-US" altLang="zh-TW" dirty="0">
                <a:latin typeface="+mn-ea"/>
              </a:rPr>
              <a:t>40</a:t>
            </a:r>
            <a:r>
              <a:rPr lang="zh-TW" altLang="en-US" dirty="0">
                <a:latin typeface="+mn-ea"/>
              </a:rPr>
              <a:t>分钟。 </a:t>
            </a:r>
            <a:r>
              <a:rPr lang="en-US" altLang="zh-TW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多</a:t>
            </a:r>
            <a:r>
              <a:rPr lang="en-US" altLang="zh-TW" dirty="0">
                <a:latin typeface="+mn-ea"/>
              </a:rPr>
              <a:t>] </a:t>
            </a:r>
          </a:p>
          <a:p>
            <a:pPr lvl="2"/>
            <a:endParaRPr lang="zh-TW" altLang="en-US" dirty="0">
              <a:latin typeface="+mn-ea"/>
            </a:endParaRPr>
          </a:p>
          <a:p>
            <a:pPr marL="720000" lvl="3"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「就」对</a:t>
            </a:r>
            <a:r>
              <a:rPr lang="zh-CN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强调重音</a:t>
            </a:r>
            <a:r>
              <a:rPr lang="zh-CN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TW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敏感</a:t>
            </a:r>
            <a:r>
              <a:rPr lang="zh-CN" altLang="en-US" sz="24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：前面有重音，则强调多</a:t>
            </a:r>
            <a:endParaRPr lang="en-US" altLang="zh-TW" sz="2400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3"/>
            <a:endParaRPr lang="en-US" altLang="zh-TW" dirty="0" smtClean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p"/>
            </a:pPr>
            <a:r>
              <a:rPr lang="zh-TW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语法分析的「实验室方法」：</a:t>
            </a:r>
          </a:p>
          <a:p>
            <a:pPr lvl="2"/>
            <a:r>
              <a:rPr lang="zh-TW" altLang="en-US" sz="2800" dirty="0" smtClean="0">
                <a:latin typeface="+mn-ea"/>
                <a:ea typeface="+mn-ea"/>
              </a:rPr>
              <a:t>最小对立 </a:t>
            </a:r>
            <a:r>
              <a:rPr lang="en-US" altLang="zh-TW" sz="2800" dirty="0" smtClean="0">
                <a:latin typeface="+mn-ea"/>
                <a:ea typeface="+mn-ea"/>
              </a:rPr>
              <a:t>(minimal pairs)</a:t>
            </a:r>
          </a:p>
          <a:p>
            <a:pPr lvl="2"/>
            <a:r>
              <a:rPr lang="zh-CN" altLang="en-US" sz="2800" dirty="0" smtClean="0">
                <a:latin typeface="+mn-ea"/>
                <a:ea typeface="+mn-ea"/>
              </a:rPr>
              <a:t> 形式差异 </a:t>
            </a:r>
            <a:r>
              <a:rPr lang="en-US" altLang="zh-CN" sz="2800" dirty="0" smtClean="0">
                <a:latin typeface="+mn-ea"/>
                <a:ea typeface="+mn-ea"/>
              </a:rPr>
              <a:t>vs.</a:t>
            </a:r>
            <a:r>
              <a:rPr lang="zh-CN" altLang="en-US" sz="2800" dirty="0" smtClean="0">
                <a:latin typeface="+mn-ea"/>
                <a:ea typeface="+mn-ea"/>
              </a:rPr>
              <a:t>意义对立</a:t>
            </a:r>
            <a:endParaRPr lang="zh-TW" altLang="en-US" sz="2800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4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朱德熙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差一点儿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7359"/>
            <a:ext cx="10515600" cy="4439603"/>
          </a:xfrm>
        </p:spPr>
        <p:txBody>
          <a:bodyPr>
            <a:normAutofit fontScale="77500" lnSpcReduction="20000"/>
          </a:bodyPr>
          <a:lstStyle/>
          <a:p>
            <a:pPr marL="702000">
              <a:buFont typeface="Wingdings" pitchFamily="2" charset="2"/>
              <a:buChar char="p"/>
            </a:pPr>
            <a:r>
              <a:rPr lang="zh-CN" altLang="en-US" dirty="0" smtClean="0"/>
              <a:t>“</a:t>
            </a:r>
            <a:r>
              <a:rPr lang="zh-TW" altLang="en-US" dirty="0" smtClean="0"/>
              <a:t>差一点</a:t>
            </a:r>
            <a:r>
              <a:rPr lang="zh-CN" altLang="en-US" dirty="0" smtClean="0"/>
              <a:t>”</a:t>
            </a:r>
            <a:r>
              <a:rPr lang="zh-TW" altLang="en-US" dirty="0" smtClean="0"/>
              <a:t>在修饰动词短语时，有否定意味，意思是否定性的：</a:t>
            </a:r>
            <a:endParaRPr lang="zh-CN" altLang="en-US" dirty="0" smtClean="0"/>
          </a:p>
          <a:p>
            <a:pPr marL="1062000"/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差一点打破了（否定含义：没打破）</a:t>
            </a:r>
            <a:endParaRPr lang="zh-CN" altLang="en-US" dirty="0" smtClean="0">
              <a:latin typeface="仿宋" pitchFamily="49" charset="-122"/>
              <a:ea typeface="仿宋" pitchFamily="49" charset="-122"/>
            </a:endParaRPr>
          </a:p>
          <a:p>
            <a:pPr marL="1062000"/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差一点输了（否定含义：没输）</a:t>
            </a:r>
            <a:endParaRPr lang="zh-CN" altLang="en-US" dirty="0" smtClean="0">
              <a:latin typeface="仿宋" pitchFamily="49" charset="-122"/>
              <a:ea typeface="仿宋" pitchFamily="49" charset="-122"/>
            </a:endParaRPr>
          </a:p>
          <a:p>
            <a:pPr marL="1062000"/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差一点赢了（否定含义：没赢）</a:t>
            </a:r>
            <a:endParaRPr lang="zh-CN" altLang="en-US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p"/>
            </a:pPr>
            <a:r>
              <a:rPr lang="en-US" altLang="zh-CN" dirty="0" smtClean="0"/>
              <a:t> </a:t>
            </a:r>
            <a:r>
              <a:rPr lang="zh-CN" altLang="en-US" dirty="0" smtClean="0"/>
              <a:t> “</a:t>
            </a:r>
            <a:r>
              <a:rPr lang="zh-TW" altLang="en-US" dirty="0" smtClean="0"/>
              <a:t>没</a:t>
            </a:r>
            <a:r>
              <a:rPr lang="zh-CN" altLang="en-US" dirty="0" smtClean="0"/>
              <a:t>”</a:t>
            </a:r>
            <a:r>
              <a:rPr lang="zh-TW" altLang="en-US" dirty="0" smtClean="0"/>
              <a:t>也是一个副词，表否定。兩个表否定意义的词语连用时，常常和数学、逻辑的情况一样，是</a:t>
            </a:r>
            <a:r>
              <a:rPr lang="zh-CN" altLang="en-US" dirty="0" smtClean="0"/>
              <a:t>“</a:t>
            </a:r>
            <a:r>
              <a:rPr lang="zh-TW" altLang="en-US" dirty="0" smtClean="0"/>
              <a:t>负负得正</a:t>
            </a:r>
            <a:r>
              <a:rPr lang="zh-CN" altLang="en-US" dirty="0" smtClean="0"/>
              <a:t>”</a:t>
            </a:r>
            <a:r>
              <a:rPr lang="zh-TW" altLang="en-US" dirty="0" smtClean="0"/>
              <a:t>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62000"/>
            <a:r>
              <a:rPr lang="zh-TW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没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有人</a:t>
            </a:r>
            <a:r>
              <a:rPr lang="zh-TW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不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喜欢他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「大家都喜欢他」</a:t>
            </a:r>
            <a:endParaRPr lang="zh-CN" altLang="en-US" dirty="0" smtClean="0"/>
          </a:p>
          <a:p>
            <a:pPr marL="702000">
              <a:buFont typeface="Wingdings" pitchFamily="2" charset="2"/>
              <a:buChar char="p"/>
            </a:pPr>
            <a:r>
              <a:rPr lang="zh-CN" altLang="en-US" dirty="0" smtClean="0"/>
              <a:t>由此，“</a:t>
            </a:r>
            <a:r>
              <a:rPr lang="zh-TW" altLang="en-US" dirty="0" smtClean="0"/>
              <a:t>差一点没～</a:t>
            </a:r>
            <a:r>
              <a:rPr lang="zh-CN" altLang="en-US" dirty="0" smtClean="0"/>
              <a:t>”</a:t>
            </a:r>
            <a:r>
              <a:rPr lang="zh-TW" altLang="en-US" dirty="0" smtClean="0"/>
              <a:t>是肯定性的意义，</a:t>
            </a:r>
            <a:r>
              <a:rPr lang="zh-CN" altLang="en-US" dirty="0" smtClean="0"/>
              <a:t>似乎的确如此：</a:t>
            </a:r>
            <a:endParaRPr lang="en-US" altLang="zh-CN" dirty="0" smtClean="0"/>
          </a:p>
          <a:p>
            <a:pPr marL="1062000"/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差一点没考上大学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「考上大学了」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≠ 差一点儿考上大学</a:t>
            </a:r>
            <a:endParaRPr lang="en-US" altLang="zh-TW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p"/>
            </a:pPr>
            <a:r>
              <a:rPr lang="zh-CN" altLang="en-US" dirty="0" smtClean="0"/>
              <a:t>但是，有时“差一点没</a:t>
            </a:r>
            <a:r>
              <a:rPr lang="zh-TW" altLang="en-US" dirty="0" smtClean="0"/>
              <a:t>～</a:t>
            </a:r>
            <a:r>
              <a:rPr lang="zh-CN" altLang="en-US" dirty="0" smtClean="0"/>
              <a:t>”是否定性的意义，等同于“差一点</a:t>
            </a:r>
            <a:r>
              <a:rPr lang="zh-TW" altLang="en-US" dirty="0" smtClean="0"/>
              <a:t>～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1062000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差一点没迟到 ：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   「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没迟到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」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差一点儿迟到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Ø"/>
            </a:pPr>
            <a:r>
              <a:rPr lang="zh-TW" altLang="en-US" sz="3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在什么条件下「差一点～≠差一点没～」</a:t>
            </a:r>
            <a:r>
              <a:rPr lang="en-US" altLang="zh-TW" sz="3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﹖</a:t>
            </a:r>
            <a:br>
              <a:rPr lang="en-US" altLang="zh-TW" sz="3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</a:br>
            <a:r>
              <a:rPr lang="zh-TW" altLang="en-US" sz="3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在什么条件下「差一点～ ＝ 差一点没～」</a:t>
            </a:r>
            <a:r>
              <a:rPr lang="en-US" altLang="zh-TW" sz="3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﹖</a:t>
            </a:r>
            <a:endParaRPr lang="en-US" altLang="zh-TW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 descr="http://b.hiphotos.baidu.com/baike/c0%3Dbaike92%2C5%2C5%2C92%2C30/sign=bda80927fbedab64607f4592965fc4a6/14ce36d3d539b6002354785be950352ac75cb7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2161" y="159238"/>
            <a:ext cx="2743199" cy="2663300"/>
          </a:xfrm>
          <a:prstGeom prst="rect">
            <a:avLst/>
          </a:prstGeom>
          <a:noFill/>
        </p:spPr>
      </p:pic>
      <p:pic>
        <p:nvPicPr>
          <p:cNvPr id="9220" name="Picture 4" descr="http://g.hiphotos.baidu.com/baike/c0%3Dbaike92%2C5%2C5%2C92%2C30/sign=01ed3099a0ec08fa320d1bf538875608/95eef01f3a292df516103833bc315c6035a873c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2081" y="3596054"/>
            <a:ext cx="2894884" cy="212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88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/>
              <a:t>开始解题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marL="702000">
              <a:buFont typeface="Wingdings" pitchFamily="2" charset="2"/>
              <a:buChar char="ü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第一步：找更多语料</a:t>
            </a:r>
          </a:p>
          <a:p>
            <a:pPr marL="1062000"/>
            <a:r>
              <a:rPr lang="en-US" altLang="zh-CN" dirty="0" smtClean="0"/>
              <a:t> (1) </a:t>
            </a:r>
            <a:r>
              <a:rPr lang="zh-TW" altLang="en-US" dirty="0" smtClean="0"/>
              <a:t>差一点得了冠军。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没得</a:t>
            </a:r>
            <a:r>
              <a:rPr lang="en-US" altLang="zh-CN" dirty="0" smtClean="0"/>
              <a:t>)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差一点没得冠军。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得了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(2)  </a:t>
            </a:r>
            <a:r>
              <a:rPr lang="zh-TW" altLang="en-US" dirty="0" smtClean="0"/>
              <a:t>差一点考满分。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没考满分</a:t>
            </a:r>
            <a:r>
              <a:rPr lang="en-US" altLang="zh-CN" dirty="0" smtClean="0"/>
              <a:t>) 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差一点没考满分。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考了满分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(3)  </a:t>
            </a:r>
            <a:r>
              <a:rPr lang="zh-TW" altLang="en-US" dirty="0" smtClean="0"/>
              <a:t>差一点答错了题。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没答错题</a:t>
            </a:r>
            <a:r>
              <a:rPr lang="en-US" altLang="zh-CN" dirty="0" smtClean="0"/>
              <a:t>) 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差一点没答错了题。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没答错题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(4)  </a:t>
            </a:r>
            <a:r>
              <a:rPr lang="zh-TW" altLang="en-US" dirty="0" smtClean="0"/>
              <a:t>差一点昏倒了。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没昏倒</a:t>
            </a:r>
            <a:r>
              <a:rPr lang="en-US" altLang="zh-CN" dirty="0" smtClean="0"/>
              <a:t>)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差一点没昏倒。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没昏倒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(5)  </a:t>
            </a:r>
            <a:r>
              <a:rPr lang="zh-TW" altLang="en-US" dirty="0" smtClean="0"/>
              <a:t>差一点中了六合彩。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没中</a:t>
            </a:r>
            <a:r>
              <a:rPr lang="en-US" altLang="zh-CN" dirty="0" smtClean="0"/>
              <a:t>)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差一点没中六合彩。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中了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(6)  </a:t>
            </a:r>
            <a:r>
              <a:rPr lang="zh-TW" altLang="en-US" dirty="0" smtClean="0"/>
              <a:t>差一点被沙活埋了。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没被活埋</a:t>
            </a:r>
            <a:r>
              <a:rPr lang="en-US" altLang="zh-CN" dirty="0" smtClean="0"/>
              <a:t>)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差一点没被沙活埋了。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没被活埋</a:t>
            </a:r>
            <a:r>
              <a:rPr lang="en-US" altLang="zh-CN" dirty="0" smtClean="0"/>
              <a:t>) </a:t>
            </a:r>
            <a:endParaRPr lang="zh-CN" altLang="en-US" sz="3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64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第二步：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给语料分类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702000">
              <a:buFont typeface="Wingdings" pitchFamily="2" charset="2"/>
              <a:buChar char="p"/>
            </a:pPr>
            <a:r>
              <a:rPr lang="en-US" altLang="zh-CN" dirty="0" smtClean="0"/>
              <a:t>A</a:t>
            </a:r>
            <a:r>
              <a:rPr lang="zh-CN" altLang="en-US" dirty="0" smtClean="0"/>
              <a:t>类：差一点考上大学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差一点没考上大学</a:t>
            </a:r>
            <a:endParaRPr lang="en-US" altLang="zh-CN" dirty="0" smtClean="0"/>
          </a:p>
          <a:p>
            <a:pPr marL="1062000"/>
            <a:r>
              <a:rPr lang="en-US" altLang="zh-CN" dirty="0" smtClean="0"/>
              <a:t> (1)  </a:t>
            </a:r>
            <a:r>
              <a:rPr lang="zh-TW" altLang="en-US" dirty="0" smtClean="0"/>
              <a:t>差一点得了冠军。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没得</a:t>
            </a:r>
            <a:r>
              <a:rPr lang="en-US" altLang="zh-CN" dirty="0" smtClean="0"/>
              <a:t>) 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差一点没得冠军。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得了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(2)  </a:t>
            </a:r>
            <a:r>
              <a:rPr lang="zh-TW" altLang="en-US" dirty="0" smtClean="0"/>
              <a:t>差一点考满分。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没考满分</a:t>
            </a:r>
            <a:r>
              <a:rPr lang="en-US" altLang="zh-CN" dirty="0" smtClean="0"/>
              <a:t>) 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差一点没考满分。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考了满分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(5)  </a:t>
            </a:r>
            <a:r>
              <a:rPr lang="zh-TW" altLang="en-US" dirty="0" smtClean="0"/>
              <a:t>差一点中了六合彩。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没中</a:t>
            </a:r>
            <a:r>
              <a:rPr lang="en-US" altLang="zh-CN" dirty="0" smtClean="0"/>
              <a:t>)</a:t>
            </a:r>
            <a:r>
              <a:rPr lang="zh-TW" altLang="en-US" dirty="0" smtClean="0"/>
              <a:t>≠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差一点没中六合彩。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中了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702000">
              <a:buFont typeface="Wingdings" pitchFamily="2" charset="2"/>
              <a:buChar char="p"/>
            </a:pPr>
            <a:r>
              <a:rPr lang="en-US" altLang="zh-CN" dirty="0" smtClean="0"/>
              <a:t>B</a:t>
            </a:r>
            <a:r>
              <a:rPr lang="zh-CN" altLang="en-US" dirty="0" smtClean="0"/>
              <a:t>类：差一点迟到</a:t>
            </a:r>
            <a:r>
              <a:rPr lang="en-US" altLang="zh-CN" dirty="0" smtClean="0"/>
              <a:t>=</a:t>
            </a:r>
            <a:r>
              <a:rPr lang="zh-CN" altLang="en-US" dirty="0" smtClean="0"/>
              <a:t>差一点没迟到</a:t>
            </a:r>
            <a:endParaRPr lang="en-US" altLang="zh-CN" dirty="0" smtClean="0"/>
          </a:p>
          <a:p>
            <a:pPr marL="1062000"/>
            <a:r>
              <a:rPr lang="en-US" altLang="zh-CN" dirty="0" smtClean="0"/>
              <a:t>(3) </a:t>
            </a:r>
            <a:r>
              <a:rPr lang="zh-TW" altLang="en-US" dirty="0" smtClean="0"/>
              <a:t>差一点答错了题。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没答错题</a:t>
            </a:r>
            <a:r>
              <a:rPr lang="en-US" altLang="zh-CN" dirty="0" smtClean="0"/>
              <a:t>) 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差一点没答错了题。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没答错题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(4)  </a:t>
            </a:r>
            <a:r>
              <a:rPr lang="zh-TW" altLang="en-US" dirty="0" smtClean="0"/>
              <a:t>差一点昏倒了。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没昏倒</a:t>
            </a:r>
            <a:r>
              <a:rPr lang="en-US" altLang="zh-CN" dirty="0" smtClean="0"/>
              <a:t>)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差一点没昏倒。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没昏倒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062000"/>
            <a:r>
              <a:rPr lang="en-US" altLang="zh-CN" dirty="0" smtClean="0"/>
              <a:t>(6)  </a:t>
            </a:r>
            <a:r>
              <a:rPr lang="zh-TW" altLang="en-US" dirty="0" smtClean="0"/>
              <a:t>差一点被沙活埋了。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没被活埋</a:t>
            </a:r>
            <a:r>
              <a:rPr lang="en-US" altLang="zh-CN" dirty="0" smtClean="0"/>
              <a:t>)</a:t>
            </a:r>
            <a:r>
              <a:rPr lang="zh-TW" altLang="en-US" dirty="0" smtClean="0"/>
              <a:t>＝</a:t>
            </a:r>
            <a:r>
              <a:rPr lang="en-US" altLang="zh-CN" dirty="0" smtClean="0"/>
              <a:t>  </a:t>
            </a:r>
            <a:r>
              <a:rPr lang="zh-TW" altLang="en-US" dirty="0" smtClean="0"/>
              <a:t>差一点没被沙活埋了。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没被活埋</a:t>
            </a:r>
            <a:r>
              <a:rPr lang="en-US" altLang="zh-CN" dirty="0" smtClean="0"/>
              <a:t>)</a:t>
            </a:r>
          </a:p>
          <a:p>
            <a:pPr marL="342000">
              <a:buFont typeface="Wingdings" pitchFamily="2" charset="2"/>
              <a:buChar char="ü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第三步：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分析各类的特点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702000">
              <a:buFont typeface="Wingdings" pitchFamily="2" charset="2"/>
              <a:buChar char="p"/>
            </a:pPr>
            <a:r>
              <a:rPr lang="en-US" altLang="zh-CN" sz="3200" dirty="0" smtClean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类：说话人希望实现的事情</a:t>
            </a: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p"/>
            </a:pPr>
            <a:r>
              <a:rPr lang="en-US" altLang="zh-CN" sz="3200" dirty="0" smtClean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类：说话人不希望实现的事情</a:t>
            </a: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342000">
              <a:buFont typeface="Wingdings" pitchFamily="2" charset="2"/>
              <a:buChar char="ü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第四步：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检验结论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用语料反复推敲，有无反例？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88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“最小对立”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/>
              <a:t>分析的“关键”：在“最小对立”中比较，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其他条件都相同，差异要素仅</a:t>
            </a:r>
            <a:r>
              <a:rPr lang="en-US" altLang="zh-CN" sz="32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项</a:t>
            </a:r>
            <a:endParaRPr lang="en-US" altLang="zh-CN" sz="3200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Ø"/>
            </a:pPr>
            <a:r>
              <a:rPr lang="zh-CN" altLang="en-US" sz="3200" b="1" dirty="0" smtClean="0"/>
              <a:t>语言学是 “准科学”</a:t>
            </a:r>
            <a:endParaRPr lang="en-US" altLang="zh-CN" sz="3200" b="1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/>
              <a:t>“又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再”的比较</a:t>
            </a:r>
          </a:p>
          <a:p>
            <a:pPr marL="702000">
              <a:buFont typeface="Wingdings" pitchFamily="2" charset="2"/>
              <a:buChar char="p"/>
            </a:pPr>
            <a:r>
              <a:rPr lang="en-US" altLang="zh-CN" dirty="0" smtClean="0"/>
              <a:t>《</a:t>
            </a:r>
            <a:r>
              <a:rPr lang="en-US" altLang="zh-CN" i="1" dirty="0" smtClean="0"/>
              <a:t>ABC Chinese-English Dictionary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 </a:t>
            </a:r>
            <a:br>
              <a:rPr lang="en-US" altLang="zh-CN" dirty="0" smtClean="0"/>
            </a:br>
            <a:r>
              <a:rPr lang="en-US" altLang="zh-CN" dirty="0" smtClean="0"/>
              <a:t>‘</a:t>
            </a:r>
            <a:r>
              <a:rPr lang="zh-CN" altLang="en-US" dirty="0" smtClean="0"/>
              <a:t>又</a:t>
            </a:r>
            <a:r>
              <a:rPr lang="en-US" altLang="zh-CN" dirty="0" smtClean="0"/>
              <a:t>’</a:t>
            </a:r>
            <a:r>
              <a:rPr lang="zh-CN" altLang="en-US" dirty="0" smtClean="0"/>
              <a:t>解释为</a:t>
            </a:r>
            <a:r>
              <a:rPr lang="en-US" altLang="zh-CN" dirty="0" smtClean="0"/>
              <a:t> ‘</a:t>
            </a:r>
            <a:r>
              <a:rPr lang="en-US" altLang="zh-CN" dirty="0" smtClean="0">
                <a:solidFill>
                  <a:srgbClr val="FF0000"/>
                </a:solidFill>
              </a:rPr>
              <a:t>again</a:t>
            </a:r>
            <a:r>
              <a:rPr lang="en-US" altLang="zh-CN" dirty="0" smtClean="0"/>
              <a:t>; moreover’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‘</a:t>
            </a:r>
            <a:r>
              <a:rPr lang="zh-CN" altLang="en-US" dirty="0" smtClean="0"/>
              <a:t>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解释为</a:t>
            </a:r>
            <a:r>
              <a:rPr lang="en-US" altLang="zh-CN" dirty="0" smtClean="0"/>
              <a:t> ‘</a:t>
            </a:r>
            <a:r>
              <a:rPr lang="en-US" altLang="zh-CN" dirty="0" smtClean="0">
                <a:solidFill>
                  <a:srgbClr val="FF0000"/>
                </a:solidFill>
              </a:rPr>
              <a:t>again</a:t>
            </a:r>
            <a:r>
              <a:rPr lang="en-US" altLang="zh-CN" dirty="0" smtClean="0"/>
              <a:t>; once more; further(more)’.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17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于是，英语母语者根据这种解释造出如下的句子：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(1) * </a:t>
            </a:r>
            <a:r>
              <a:rPr lang="zh-TW" altLang="en-US" dirty="0" smtClean="0"/>
              <a:t>春天</a:t>
            </a:r>
            <a:r>
              <a:rPr lang="zh-TW" altLang="en-US" dirty="0" smtClean="0">
                <a:solidFill>
                  <a:srgbClr val="0000FF"/>
                </a:solidFill>
              </a:rPr>
              <a:t>再</a:t>
            </a:r>
            <a:r>
              <a:rPr lang="zh-TW" altLang="en-US" dirty="0" smtClean="0"/>
              <a:t>来了。</a:t>
            </a:r>
            <a:endParaRPr lang="zh-CN" altLang="en-US" dirty="0" smtClean="0"/>
          </a:p>
          <a:p>
            <a:r>
              <a:rPr lang="en-US" altLang="zh-CN" dirty="0" smtClean="0"/>
              <a:t>(2) * </a:t>
            </a:r>
            <a:r>
              <a:rPr lang="zh-TW" altLang="en-US" dirty="0" smtClean="0"/>
              <a:t>他们高兴极了，所以他们还约定出院后</a:t>
            </a:r>
            <a:r>
              <a:rPr lang="zh-TW" altLang="en-US" dirty="0" smtClean="0">
                <a:solidFill>
                  <a:srgbClr val="FF0000"/>
                </a:solidFill>
              </a:rPr>
              <a:t>又</a:t>
            </a:r>
            <a:r>
              <a:rPr lang="zh-TW" altLang="en-US" dirty="0" smtClean="0"/>
              <a:t>一起去喝酒。</a:t>
            </a:r>
            <a:endParaRPr lang="zh-CN" altLang="en-US" dirty="0" smtClean="0"/>
          </a:p>
          <a:p>
            <a:r>
              <a:rPr lang="en-US" altLang="zh-CN" dirty="0" smtClean="0"/>
              <a:t>(3) * </a:t>
            </a:r>
            <a:r>
              <a:rPr lang="zh-TW" altLang="en-US" dirty="0" smtClean="0"/>
              <a:t>终于她决定</a:t>
            </a:r>
            <a:r>
              <a:rPr lang="zh-TW" altLang="en-US" dirty="0" smtClean="0">
                <a:solidFill>
                  <a:srgbClr val="FF0000"/>
                </a:solidFill>
              </a:rPr>
              <a:t>又</a:t>
            </a:r>
            <a:r>
              <a:rPr lang="zh-TW" altLang="en-US" dirty="0" smtClean="0"/>
              <a:t>一次下到凡间，这次她已跟刘郎渐渐互相了解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r>
              <a:rPr lang="en-US" altLang="zh-CN" dirty="0" smtClean="0"/>
              <a:t>(4) * </a:t>
            </a:r>
            <a:r>
              <a:rPr lang="zh-TW" altLang="en-US" dirty="0" smtClean="0"/>
              <a:t>有一天他们</a:t>
            </a:r>
            <a:r>
              <a:rPr lang="zh-TW" altLang="en-US" dirty="0" smtClean="0">
                <a:solidFill>
                  <a:srgbClr val="0000FF"/>
                </a:solidFill>
              </a:rPr>
              <a:t>再</a:t>
            </a:r>
            <a:r>
              <a:rPr lang="zh-TW" altLang="en-US" dirty="0" smtClean="0"/>
              <a:t>去射鸟。</a:t>
            </a:r>
            <a:endParaRPr lang="zh-CN" altLang="en-US" dirty="0" smtClean="0"/>
          </a:p>
          <a:p>
            <a:r>
              <a:rPr lang="en-US" altLang="zh-CN" dirty="0" smtClean="0"/>
              <a:t>(5) * </a:t>
            </a:r>
            <a:r>
              <a:rPr lang="zh-TW" altLang="en-US" dirty="0" smtClean="0"/>
              <a:t>第二天，他</a:t>
            </a:r>
            <a:r>
              <a:rPr lang="zh-TW" altLang="en-US" dirty="0" smtClean="0">
                <a:solidFill>
                  <a:srgbClr val="0000FF"/>
                </a:solidFill>
              </a:rPr>
              <a:t>再</a:t>
            </a:r>
            <a:r>
              <a:rPr lang="zh-TW" altLang="en-US" dirty="0" smtClean="0"/>
              <a:t>出去田野，在那棵大树底下等兔子。</a:t>
            </a:r>
            <a:endParaRPr lang="zh-CN" altLang="en-US" dirty="0" smtClean="0"/>
          </a:p>
          <a:p>
            <a:r>
              <a:rPr lang="en-US" altLang="zh-CN" dirty="0" smtClean="0"/>
              <a:t>(6) * </a:t>
            </a:r>
            <a:r>
              <a:rPr lang="zh-TW" altLang="en-US" dirty="0" smtClean="0"/>
              <a:t>我</a:t>
            </a:r>
            <a:r>
              <a:rPr lang="zh-TW" altLang="en-US" dirty="0" smtClean="0">
                <a:solidFill>
                  <a:srgbClr val="0000FF"/>
                </a:solidFill>
              </a:rPr>
              <a:t>再</a:t>
            </a:r>
            <a:r>
              <a:rPr lang="zh-TW" altLang="en-US" dirty="0" smtClean="0"/>
              <a:t>听一遍，还认不出来哪个口音。</a:t>
            </a:r>
            <a:endParaRPr lang="zh-CN" altLang="en-US" dirty="0" smtClean="0"/>
          </a:p>
          <a:p>
            <a:r>
              <a:rPr lang="en-US" altLang="zh-CN" dirty="0" smtClean="0"/>
              <a:t>(7) * </a:t>
            </a:r>
            <a:r>
              <a:rPr lang="zh-TW" altLang="en-US" dirty="0" smtClean="0"/>
              <a:t>售票员小姐</a:t>
            </a:r>
            <a:r>
              <a:rPr lang="zh-TW" altLang="en-US" dirty="0" smtClean="0">
                <a:solidFill>
                  <a:srgbClr val="0000FF"/>
                </a:solidFill>
              </a:rPr>
              <a:t>再</a:t>
            </a:r>
            <a:r>
              <a:rPr lang="zh-TW" altLang="en-US" dirty="0" smtClean="0"/>
              <a:t>回答了一遍。</a:t>
            </a:r>
            <a:endParaRPr lang="zh-CN" altLang="en-US" dirty="0" smtClean="0"/>
          </a:p>
          <a:p>
            <a:r>
              <a:rPr lang="en-US" altLang="zh-CN" dirty="0" smtClean="0"/>
              <a:t>(8) * </a:t>
            </a:r>
            <a:r>
              <a:rPr lang="zh-TW" altLang="en-US" dirty="0" smtClean="0"/>
              <a:t>我</a:t>
            </a:r>
            <a:r>
              <a:rPr lang="zh-TW" altLang="en-US" dirty="0" smtClean="0">
                <a:solidFill>
                  <a:srgbClr val="FF0000"/>
                </a:solidFill>
              </a:rPr>
              <a:t>又</a:t>
            </a:r>
            <a:r>
              <a:rPr lang="zh-TW" altLang="en-US" dirty="0" smtClean="0"/>
              <a:t>一次告诉你，他是不会同意你的意见的。</a:t>
            </a:r>
            <a:endParaRPr lang="zh-CN" altLang="en-US" dirty="0" smtClean="0"/>
          </a:p>
          <a:p>
            <a:r>
              <a:rPr lang="en-US" altLang="zh-CN" dirty="0" smtClean="0"/>
              <a:t>(9) * </a:t>
            </a:r>
            <a:r>
              <a:rPr lang="zh-TW" altLang="en-US" dirty="0" smtClean="0"/>
              <a:t>我想</a:t>
            </a:r>
            <a:r>
              <a:rPr lang="zh-TW" altLang="en-US" dirty="0" smtClean="0">
                <a:solidFill>
                  <a:srgbClr val="FF0000"/>
                </a:solidFill>
              </a:rPr>
              <a:t>又</a:t>
            </a:r>
            <a:r>
              <a:rPr lang="zh-TW" altLang="en-US" dirty="0" smtClean="0"/>
              <a:t>参观一次那个地方。</a:t>
            </a:r>
            <a:endParaRPr lang="zh-CN" altLang="en-US" dirty="0" smtClean="0"/>
          </a:p>
          <a:p>
            <a:r>
              <a:rPr lang="en-US" altLang="zh-CN" dirty="0" smtClean="0"/>
              <a:t>(10) * </a:t>
            </a:r>
            <a:r>
              <a:rPr lang="zh-TW" altLang="en-US" dirty="0" smtClean="0"/>
              <a:t>咱们</a:t>
            </a:r>
            <a:r>
              <a:rPr lang="zh-TW" altLang="en-US" dirty="0" smtClean="0">
                <a:solidFill>
                  <a:srgbClr val="FF0000"/>
                </a:solidFill>
              </a:rPr>
              <a:t>又</a:t>
            </a:r>
            <a:r>
              <a:rPr lang="zh-TW" altLang="en-US" dirty="0" smtClean="0"/>
              <a:t>试试，也许这次能成功。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52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0" indent="-514350">
              <a:buFont typeface="+mj-lt"/>
              <a:buAutoNum type="arabicPeriod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认识人类特有的“语言”。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marL="720000" indent="-514350">
              <a:buFont typeface="+mj-lt"/>
              <a:buAutoNum type="arabicPeriod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了解记录语言的符号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文字，探究世界上现存最古老的文字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汉字的奥秘。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marL="720000" indent="-514350">
              <a:buFont typeface="+mj-lt"/>
              <a:buAutoNum type="arabicPeriod"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对汉语的发展有基本的常识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marL="720000" indent="-514350">
              <a:buFont typeface="+mj-lt"/>
              <a:buAutoNum type="arabicPeriod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更好地运用汉语交际、写作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63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分类观察：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marL="702000"/>
            <a:r>
              <a:rPr lang="en-US" altLang="zh-CN" dirty="0" smtClean="0"/>
              <a:t>(1)  </a:t>
            </a:r>
            <a:r>
              <a:rPr lang="zh-CN" altLang="en-US" dirty="0" smtClean="0"/>
              <a:t>春天</a:t>
            </a:r>
            <a:r>
              <a:rPr lang="zh-CN" altLang="en-US" dirty="0" smtClean="0">
                <a:solidFill>
                  <a:srgbClr val="FF0000"/>
                </a:solidFill>
              </a:rPr>
              <a:t>又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*再</a:t>
            </a:r>
            <a:r>
              <a:rPr lang="zh-CN" altLang="en-US" dirty="0" smtClean="0"/>
              <a:t>来了</a:t>
            </a:r>
            <a:endParaRPr lang="en-US" altLang="zh-CN" dirty="0" smtClean="0"/>
          </a:p>
          <a:p>
            <a:pPr marL="702000"/>
            <a:r>
              <a:rPr lang="en-US" altLang="zh-CN" dirty="0" smtClean="0"/>
              <a:t>(4)  </a:t>
            </a:r>
            <a:r>
              <a:rPr lang="zh-CN" altLang="en-US" dirty="0" smtClean="0"/>
              <a:t>有一天他们</a:t>
            </a:r>
            <a:r>
              <a:rPr lang="zh-CN" altLang="en-US" dirty="0" smtClean="0">
                <a:solidFill>
                  <a:srgbClr val="FF0000"/>
                </a:solidFill>
              </a:rPr>
              <a:t>又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*再</a:t>
            </a:r>
            <a:r>
              <a:rPr lang="zh-CN" altLang="en-US" dirty="0" smtClean="0"/>
              <a:t>去射鸟。</a:t>
            </a:r>
          </a:p>
          <a:p>
            <a:pPr marL="702000"/>
            <a:r>
              <a:rPr lang="en-US" altLang="zh-CN" dirty="0" smtClean="0"/>
              <a:t>(5)  </a:t>
            </a:r>
            <a:r>
              <a:rPr lang="zh-CN" altLang="en-US" dirty="0" smtClean="0"/>
              <a:t>第二天，他</a:t>
            </a:r>
            <a:r>
              <a:rPr lang="zh-CN" altLang="en-US" dirty="0" smtClean="0">
                <a:solidFill>
                  <a:srgbClr val="FF0000"/>
                </a:solidFill>
              </a:rPr>
              <a:t>又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*再</a:t>
            </a:r>
            <a:r>
              <a:rPr lang="zh-CN" altLang="en-US" dirty="0" smtClean="0"/>
              <a:t>出去田野，在那棵大树底下等兔子。</a:t>
            </a:r>
          </a:p>
          <a:p>
            <a:pPr marL="702000"/>
            <a:r>
              <a:rPr lang="en-US" altLang="zh-CN" dirty="0" smtClean="0"/>
              <a:t>(6)  </a:t>
            </a:r>
            <a:r>
              <a:rPr lang="zh-CN" altLang="en-US" dirty="0" smtClean="0"/>
              <a:t>我</a:t>
            </a:r>
            <a:r>
              <a:rPr lang="zh-CN" altLang="en-US" dirty="0" smtClean="0">
                <a:solidFill>
                  <a:srgbClr val="FF0000"/>
                </a:solidFill>
              </a:rPr>
              <a:t>又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*再</a:t>
            </a:r>
            <a:r>
              <a:rPr lang="zh-CN" altLang="en-US" dirty="0" smtClean="0"/>
              <a:t>听了一遍，还认不出来哪个口音。</a:t>
            </a:r>
          </a:p>
          <a:p>
            <a:pPr marL="702000"/>
            <a:r>
              <a:rPr lang="en-US" altLang="zh-CN" dirty="0" smtClean="0"/>
              <a:t>(7)  </a:t>
            </a:r>
            <a:r>
              <a:rPr lang="zh-CN" altLang="en-US" dirty="0" smtClean="0"/>
              <a:t>售票员小姐</a:t>
            </a:r>
            <a:r>
              <a:rPr lang="zh-CN" altLang="en-US" dirty="0" smtClean="0">
                <a:solidFill>
                  <a:srgbClr val="FF0000"/>
                </a:solidFill>
              </a:rPr>
              <a:t>又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*再</a:t>
            </a:r>
            <a:r>
              <a:rPr lang="zh-CN" altLang="en-US" dirty="0" smtClean="0"/>
              <a:t>回答了一遍。</a:t>
            </a:r>
            <a:endParaRPr lang="en-US" altLang="zh-CN" dirty="0" smtClean="0"/>
          </a:p>
          <a:p>
            <a:pPr marL="702000"/>
            <a:endParaRPr lang="en-US" altLang="zh-CN" dirty="0" smtClean="0"/>
          </a:p>
          <a:p>
            <a:pPr marL="702000"/>
            <a:r>
              <a:rPr lang="en-US" altLang="zh-CN" dirty="0" smtClean="0"/>
              <a:t>(2)  </a:t>
            </a:r>
            <a:r>
              <a:rPr lang="zh-CN" altLang="en-US" dirty="0" smtClean="0"/>
              <a:t>他们高兴极了，所以他们还约定出院后</a:t>
            </a:r>
            <a:r>
              <a:rPr lang="zh-CN" altLang="en-US" dirty="0" smtClean="0">
                <a:solidFill>
                  <a:srgbClr val="0000FF"/>
                </a:solidFill>
              </a:rPr>
              <a:t>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*又</a:t>
            </a:r>
            <a:r>
              <a:rPr lang="zh-CN" altLang="en-US" dirty="0" smtClean="0"/>
              <a:t>一起去喝酒。</a:t>
            </a:r>
          </a:p>
          <a:p>
            <a:pPr marL="702000"/>
            <a:r>
              <a:rPr lang="en-US" altLang="zh-CN" dirty="0" smtClean="0"/>
              <a:t>(3)  </a:t>
            </a:r>
            <a:r>
              <a:rPr lang="zh-CN" altLang="en-US" dirty="0" smtClean="0"/>
              <a:t>终于她决定</a:t>
            </a:r>
            <a:r>
              <a:rPr lang="zh-CN" altLang="en-US" dirty="0" smtClean="0">
                <a:solidFill>
                  <a:srgbClr val="0000FF"/>
                </a:solidFill>
              </a:rPr>
              <a:t>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*又</a:t>
            </a:r>
            <a:r>
              <a:rPr lang="zh-CN" altLang="en-US" dirty="0" smtClean="0"/>
              <a:t>一次下到凡间，这次她已跟刘郎渐渐互相了解</a:t>
            </a:r>
          </a:p>
          <a:p>
            <a:pPr marL="702000"/>
            <a:r>
              <a:rPr lang="en-US" altLang="zh-CN" dirty="0" smtClean="0"/>
              <a:t>(8)  </a:t>
            </a:r>
            <a:r>
              <a:rPr lang="zh-CN" altLang="en-US" dirty="0" smtClean="0"/>
              <a:t>我</a:t>
            </a:r>
            <a:r>
              <a:rPr lang="zh-CN" altLang="en-US" dirty="0" smtClean="0">
                <a:solidFill>
                  <a:srgbClr val="0000FF"/>
                </a:solidFill>
              </a:rPr>
              <a:t>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*又</a:t>
            </a:r>
            <a:r>
              <a:rPr lang="zh-CN" altLang="en-US" dirty="0" smtClean="0"/>
              <a:t>一次告诉你，他是不会同意你的意见的。</a:t>
            </a:r>
          </a:p>
          <a:p>
            <a:pPr marL="702000"/>
            <a:r>
              <a:rPr lang="en-US" altLang="zh-CN" dirty="0" smtClean="0"/>
              <a:t>(9)  </a:t>
            </a:r>
            <a:r>
              <a:rPr lang="zh-CN" altLang="en-US" dirty="0" smtClean="0"/>
              <a:t>我想</a:t>
            </a:r>
            <a:r>
              <a:rPr lang="zh-CN" altLang="en-US" dirty="0" smtClean="0">
                <a:solidFill>
                  <a:srgbClr val="0000FF"/>
                </a:solidFill>
              </a:rPr>
              <a:t>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*又</a:t>
            </a:r>
            <a:r>
              <a:rPr lang="zh-CN" altLang="en-US" dirty="0" smtClean="0"/>
              <a:t>参观一次那个地方。</a:t>
            </a:r>
          </a:p>
          <a:p>
            <a:pPr marL="702000"/>
            <a:r>
              <a:rPr lang="en-US" altLang="zh-CN" dirty="0" smtClean="0"/>
              <a:t>(10) </a:t>
            </a:r>
            <a:r>
              <a:rPr lang="zh-CN" altLang="en-US" dirty="0" smtClean="0"/>
              <a:t>咱们</a:t>
            </a:r>
            <a:r>
              <a:rPr lang="zh-CN" altLang="en-US" dirty="0" smtClean="0">
                <a:solidFill>
                  <a:srgbClr val="0000FF"/>
                </a:solidFill>
              </a:rPr>
              <a:t>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*又</a:t>
            </a:r>
            <a:r>
              <a:rPr lang="zh-CN" altLang="en-US" dirty="0" smtClean="0"/>
              <a:t>试试，也许这次能成功。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81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dirty="0"/>
              <a:t>现代汉语普通话和书面语里有一个表示程度浅的副词「有点儿」</a:t>
            </a:r>
            <a:r>
              <a:rPr lang="en-US" altLang="zh-TW" dirty="0"/>
              <a:t>,</a:t>
            </a:r>
            <a:r>
              <a:rPr lang="zh-TW" altLang="en-US" dirty="0"/>
              <a:t>它用在形容词或形容词性的词语前面：</a:t>
            </a:r>
            <a:endParaRPr lang="en-US" altLang="zh-TW" dirty="0"/>
          </a:p>
          <a:p>
            <a:pPr marL="702000"/>
            <a:r>
              <a:rPr lang="zh-TW" altLang="en-US" dirty="0">
                <a:latin typeface="仿宋" pitchFamily="49" charset="-122"/>
                <a:ea typeface="仿宋" pitchFamily="49" charset="-122"/>
              </a:rPr>
              <a:t>这个菜有点儿咸。（修饰形容词「咸」）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pPr marL="702000"/>
            <a:r>
              <a:rPr lang="zh-TW" altLang="en-US" dirty="0">
                <a:latin typeface="仿宋" pitchFamily="49" charset="-122"/>
                <a:ea typeface="仿宋" pitchFamily="49" charset="-122"/>
              </a:rPr>
              <a:t>他的态度有点儿冷淡。（修饰形容词「冷淡」）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pPr marL="702000"/>
            <a:r>
              <a:rPr lang="zh-TW" altLang="en-US" dirty="0">
                <a:latin typeface="仿宋" pitchFamily="49" charset="-122"/>
                <a:ea typeface="仿宋" pitchFamily="49" charset="-122"/>
              </a:rPr>
              <a:t>她有点儿不舒服。</a:t>
            </a:r>
            <a:r>
              <a:rPr lang="en-US" altLang="zh-TW" dirty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TW" dirty="0">
                <a:latin typeface="仿宋" pitchFamily="49" charset="-122"/>
                <a:ea typeface="仿宋" pitchFamily="49" charset="-122"/>
              </a:rPr>
            </a:br>
            <a:r>
              <a:rPr lang="zh-TW" altLang="en-US" dirty="0">
                <a:latin typeface="仿宋" pitchFamily="49" charset="-122"/>
                <a:ea typeface="仿宋" pitchFamily="49" charset="-122"/>
              </a:rPr>
              <a:t>（修饰形容词性的词语「不舒服」）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pPr marL="702000"/>
            <a:r>
              <a:rPr lang="zh-TW" altLang="en-US" dirty="0">
                <a:latin typeface="仿宋" pitchFamily="49" charset="-122"/>
                <a:ea typeface="仿宋" pitchFamily="49" charset="-122"/>
              </a:rPr>
              <a:t>我有点儿想哭。</a:t>
            </a:r>
            <a:r>
              <a:rPr lang="en-US" altLang="zh-TW" dirty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TW" dirty="0">
                <a:latin typeface="仿宋" pitchFamily="49" charset="-122"/>
                <a:ea typeface="仿宋" pitchFamily="49" charset="-122"/>
              </a:rPr>
            </a:br>
            <a:r>
              <a:rPr lang="zh-TW" altLang="en-US" dirty="0">
                <a:latin typeface="仿宋" pitchFamily="49" charset="-122"/>
                <a:ea typeface="仿宋" pitchFamily="49" charset="-122"/>
              </a:rPr>
              <a:t>（修饰形容词性的词语「想哭」）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 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1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dirty="0" smtClean="0"/>
              <a:t>但这个副词并非能够毫无限制地修饰所有形容词或形容词性的词語：</a:t>
            </a:r>
            <a:endParaRPr lang="zh-CN" altLang="en-US" dirty="0" smtClean="0"/>
          </a:p>
          <a:p>
            <a:pPr marL="702000">
              <a:spcBef>
                <a:spcPts val="600"/>
              </a:spcBef>
            </a:pPr>
            <a:r>
              <a:rPr lang="en-US" altLang="zh-CN" dirty="0">
                <a:latin typeface="仿宋" pitchFamily="49" charset="-122"/>
                <a:ea typeface="仿宋" pitchFamily="49" charset="-122"/>
              </a:rPr>
              <a:t>*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他的态度有点儿热情。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pPr marL="702000">
              <a:spcBef>
                <a:spcPts val="600"/>
              </a:spcBef>
            </a:pPr>
            <a:r>
              <a:rPr lang="en-US" altLang="zh-CN" dirty="0">
                <a:latin typeface="仿宋" pitchFamily="49" charset="-122"/>
                <a:ea typeface="仿宋" pitchFamily="49" charset="-122"/>
              </a:rPr>
              <a:t>*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他的态度有点儿不冷淡。</a:t>
            </a:r>
            <a:endParaRPr lang="en-US" altLang="zh-TW" dirty="0">
              <a:latin typeface="仿宋" pitchFamily="49" charset="-122"/>
              <a:ea typeface="仿宋" pitchFamily="49" charset="-122"/>
            </a:endParaRPr>
          </a:p>
          <a:p>
            <a:pPr marL="342000">
              <a:spcBef>
                <a:spcPts val="600"/>
              </a:spcBef>
              <a:buFont typeface="Wingdings" pitchFamily="2" charset="2"/>
              <a:buChar char="n"/>
            </a:pPr>
            <a:r>
              <a:rPr lang="zh-TW" altLang="en-US" dirty="0"/>
              <a:t>请利用「中央研究院现代汉语平衡语料库」或「北京大学现代汉语语料库」，搜集至少二十个「有点儿」后接形容词的句子，并以此为据分析其使用条件。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42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702000">
              <a:buFont typeface="Wingdings" pitchFamily="2" charset="2"/>
              <a:buChar char="ü"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不仅写结论，还要写论证过程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Wingdings" pitchFamily="2" charset="2"/>
              <a:buChar char="ü"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论证：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语料（口语例句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语料库检索）；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分析过程（因为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……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，所以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……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）每一个结论都需要证明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473400" indent="0"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  </a:t>
            </a:r>
            <a:r>
              <a:rPr lang="zh-CN" altLang="en-US" dirty="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即：你凭什么得出这样的结论或判断？</a:t>
            </a:r>
            <a:endParaRPr lang="en-US" altLang="zh-CN" dirty="0" smtClean="0">
              <a:solidFill>
                <a:srgbClr val="002060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7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课下作业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dirty="0" smtClean="0"/>
              <a:t>次（第一周或第二周）：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latin typeface="仿宋" pitchFamily="49" charset="-122"/>
                <a:ea typeface="仿宋" pitchFamily="49" charset="-122"/>
              </a:rPr>
              <a:t>汉语语法（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道问答题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latin typeface="仿宋" pitchFamily="49" charset="-122"/>
                <a:ea typeface="仿宋" pitchFamily="49" charset="-122"/>
              </a:rPr>
              <a:t>问答题（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1-2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道）、填空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分值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共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8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4000" dirty="0" smtClean="0">
                <a:latin typeface="+mj-ea"/>
                <a:ea typeface="+mj-ea"/>
              </a:rPr>
              <a:t>第</a:t>
            </a:r>
            <a:r>
              <a:rPr lang="en-US" altLang="zh-CN" sz="4000" dirty="0" smtClean="0">
                <a:latin typeface="+mj-ea"/>
                <a:ea typeface="+mj-ea"/>
              </a:rPr>
              <a:t>1</a:t>
            </a:r>
            <a:r>
              <a:rPr lang="zh-CN" altLang="en-US" sz="4000" dirty="0" smtClean="0">
                <a:latin typeface="+mj-ea"/>
                <a:ea typeface="+mj-ea"/>
              </a:rPr>
              <a:t>讲：认识人类特有的语言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、鸟有鸟语，人有人言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动物有自己的沟通方式：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鸟类、黑猩猩、海豚、鹦鹉学舌：意义种类有限，形式单一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人类语言的特点：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/>
              <a:t>  1</a:t>
            </a:r>
            <a:r>
              <a:rPr lang="zh-CN" altLang="en-US" dirty="0" smtClean="0"/>
              <a:t>、内容更多；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zh-CN" altLang="en-US" dirty="0" smtClean="0"/>
              <a:t>、用处更大；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3</a:t>
            </a:r>
            <a:r>
              <a:rPr lang="zh-CN" altLang="en-US" dirty="0" smtClean="0"/>
              <a:t>、能够创造。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人类沟通的其他手段（副语言）：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如体态（鼓掌、鞠躬、挥手等）；视觉（图画、信号灯、旗语）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触觉（握手、抚摸、拥抱等）；听觉（铃声、号角、钟声）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是语言的辅助手段或转换手段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06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生活中各种各样的符号：红绿灯、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＋、－、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×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÷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汽车喇叭、打铃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                  人类约定俗成的一套惯例。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语言符号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”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 张三去北京。</a:t>
            </a:r>
          </a:p>
          <a:p>
            <a:pPr lvl="1"/>
            <a:r>
              <a:rPr lang="en-US" altLang="zh-CN" dirty="0">
                <a:latin typeface="Times New Roman" pitchFamily="18" charset="0"/>
              </a:rPr>
              <a:t>Zhang San goes to Beijing.</a:t>
            </a:r>
          </a:p>
          <a:p>
            <a:pPr marL="7020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一个句子，若干词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7020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都是语言运用中所使用的“符号”，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latin typeface="楷体" pitchFamily="49" charset="-122"/>
                <a:ea typeface="楷体" pitchFamily="49" charset="-122"/>
              </a:rPr>
            </a:b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7020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语言：用复杂的物质实体（声音）表示复杂的特定意义的符号。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702000">
              <a:spcBef>
                <a:spcPts val="600"/>
              </a:spcBef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04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TW" altLang="en-US" dirty="0"/>
              <a:t>语言符号</a:t>
            </a:r>
            <a:r>
              <a:rPr lang="en-US" altLang="zh-TW" dirty="0"/>
              <a:t>﹕</a:t>
            </a:r>
            <a:r>
              <a:rPr lang="zh-TW" altLang="en-US" dirty="0"/>
              <a:t>音义结合体</a:t>
            </a:r>
            <a:endParaRPr lang="en-US" altLang="zh-TW" dirty="0"/>
          </a:p>
          <a:p>
            <a:pPr lvl="1">
              <a:defRPr/>
            </a:pPr>
            <a:endParaRPr lang="en-US" altLang="zh-TW" sz="3600" dirty="0"/>
          </a:p>
          <a:p>
            <a:pPr lvl="1">
              <a:defRPr/>
            </a:pPr>
            <a:endParaRPr lang="zh-TW" altLang="en-US" dirty="0"/>
          </a:p>
          <a:p>
            <a:pPr lvl="1">
              <a:buNone/>
              <a:defRPr/>
            </a:pPr>
            <a:endParaRPr lang="zh-TW" altLang="en-US" dirty="0"/>
          </a:p>
          <a:p>
            <a:pPr marL="711450" lvl="1" indent="-457200">
              <a:buFont typeface="Wingdings" pitchFamily="2" charset="2"/>
              <a:buChar char="Ø"/>
              <a:defRPr/>
            </a:pPr>
            <a:endParaRPr lang="en-US" altLang="zh-TW" dirty="0" smtClean="0"/>
          </a:p>
          <a:p>
            <a:pPr marL="711450" lvl="1" indent="-457200">
              <a:buFont typeface="Wingdings" pitchFamily="2" charset="2"/>
              <a:buChar char="Ø"/>
              <a:defRPr/>
            </a:pPr>
            <a:endParaRPr lang="en-US" altLang="zh-TW" dirty="0"/>
          </a:p>
          <a:p>
            <a:pPr marL="711450" lvl="1" indent="-457200">
              <a:buFont typeface="Wingdings" pitchFamily="2" charset="2"/>
              <a:buChar char="Ø"/>
              <a:defRPr/>
            </a:pPr>
            <a:endParaRPr lang="en-US" altLang="zh-TW" b="1" dirty="0" smtClean="0"/>
          </a:p>
          <a:p>
            <a:pPr marL="711450" lvl="1" indent="-457200">
              <a:buFont typeface="Wingdings" pitchFamily="2" charset="2"/>
              <a:buChar char="Ø"/>
              <a:defRPr/>
            </a:pPr>
            <a:endParaRPr lang="en-US" altLang="zh-TW" b="1" dirty="0"/>
          </a:p>
          <a:p>
            <a:pPr marL="711450" lvl="1" indent="-457200">
              <a:buFont typeface="Wingdings" pitchFamily="2" charset="2"/>
              <a:buChar char="Ø"/>
              <a:defRPr/>
            </a:pPr>
            <a:r>
              <a:rPr lang="zh-TW" altLang="en-US" b="1" dirty="0" smtClean="0"/>
              <a:t>语言</a:t>
            </a:r>
            <a:r>
              <a:rPr lang="zh-TW" altLang="en-US" b="1" dirty="0"/>
              <a:t>符号是音义结合体</a:t>
            </a:r>
            <a:r>
              <a:rPr lang="zh-CN" altLang="en-US" dirty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TW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语音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是语言的物质基础，</a:t>
            </a:r>
            <a:r>
              <a:rPr lang="en-US" altLang="zh-TW" dirty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TW" dirty="0">
                <a:latin typeface="仿宋" pitchFamily="49" charset="-122"/>
                <a:ea typeface="仿宋" pitchFamily="49" charset="-122"/>
              </a:rPr>
            </a:br>
            <a:r>
              <a:rPr lang="zh-TW" altLang="en-US" dirty="0">
                <a:latin typeface="仿宋" pitchFamily="49" charset="-122"/>
                <a:ea typeface="仿宋" pitchFamily="49" charset="-122"/>
              </a:rPr>
              <a:t>语义是语言所表示的现实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事物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的概括和抽象</a:t>
            </a:r>
            <a:r>
              <a:rPr lang="zh-TW" altLang="en-US" dirty="0"/>
              <a:t>。</a:t>
            </a:r>
            <a:endParaRPr lang="en-US" altLang="zh-TW" dirty="0"/>
          </a:p>
          <a:p>
            <a:pPr marL="711450" lvl="1" indent="-457200">
              <a:buFont typeface="Wingdings" pitchFamily="2" charset="2"/>
              <a:buChar char="Ø"/>
              <a:defRPr/>
            </a:pPr>
            <a:endParaRPr lang="en-US" altLang="zh-TW" dirty="0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122023" y="2531564"/>
            <a:ext cx="8062934" cy="1622424"/>
            <a:chOff x="1338" y="1570"/>
            <a:chExt cx="4218" cy="862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1338" y="1570"/>
              <a:ext cx="4218" cy="862"/>
              <a:chOff x="1338" y="1298"/>
              <a:chExt cx="4218" cy="862"/>
            </a:xfrm>
          </p:grpSpPr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1338" y="1344"/>
                <a:ext cx="1224" cy="816"/>
                <a:chOff x="2064" y="1752"/>
                <a:chExt cx="912" cy="458"/>
              </a:xfrm>
            </p:grpSpPr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2112" y="1752"/>
                  <a:ext cx="816" cy="45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pic>
              <p:nvPicPr>
                <p:cNvPr id="23" name="Picture 9" descr="CLOCK"/>
                <p:cNvPicPr preferRelativeResize="0"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67" y="2032"/>
                  <a:ext cx="168" cy="1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Line 10"/>
                <p:cNvSpPr>
                  <a:spLocks noChangeShapeType="1"/>
                </p:cNvSpPr>
                <p:nvPr/>
              </p:nvSpPr>
              <p:spPr bwMode="auto">
                <a:xfrm>
                  <a:off x="2112" y="2000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064" y="1752"/>
                  <a:ext cx="0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12"/>
                <p:cNvSpPr>
                  <a:spLocks noChangeShapeType="1"/>
                </p:cNvSpPr>
                <p:nvPr/>
              </p:nvSpPr>
              <p:spPr bwMode="auto">
                <a:xfrm>
                  <a:off x="2976" y="1752"/>
                  <a:ext cx="0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2880" y="1344"/>
                <a:ext cx="1224" cy="816"/>
                <a:chOff x="3515" y="1752"/>
                <a:chExt cx="1224" cy="816"/>
              </a:xfrm>
            </p:grpSpPr>
            <p:sp>
              <p:nvSpPr>
                <p:cNvPr id="16" name="Line 25"/>
                <p:cNvSpPr>
                  <a:spLocks noChangeShapeType="1"/>
                </p:cNvSpPr>
                <p:nvPr/>
              </p:nvSpPr>
              <p:spPr bwMode="auto">
                <a:xfrm>
                  <a:off x="3579" y="2194"/>
                  <a:ext cx="1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26"/>
                <p:cNvSpPr>
                  <a:spLocks noChangeShapeType="1"/>
                </p:cNvSpPr>
                <p:nvPr/>
              </p:nvSpPr>
              <p:spPr bwMode="auto">
                <a:xfrm>
                  <a:off x="4739" y="1752"/>
                  <a:ext cx="0" cy="7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Oval 27"/>
                <p:cNvSpPr>
                  <a:spLocks noChangeArrowheads="1"/>
                </p:cNvSpPr>
                <p:nvPr/>
              </p:nvSpPr>
              <p:spPr bwMode="auto">
                <a:xfrm>
                  <a:off x="3579" y="1752"/>
                  <a:ext cx="1096" cy="81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1752"/>
                  <a:ext cx="0" cy="7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3737" y="2225"/>
                  <a:ext cx="889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物质实体所表示的特定</a:t>
                  </a:r>
                  <a:r>
                    <a:rPr lang="zh-CN" altLang="en-US" sz="1600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意义</a:t>
                  </a:r>
                  <a:endParaRPr lang="zh-TW" altLang="en-US" sz="16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863" y="1897"/>
                  <a:ext cx="635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物质</a:t>
                  </a:r>
                  <a:r>
                    <a:rPr lang="zh-CN" altLang="en-US" sz="16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实体（</a:t>
                  </a:r>
                  <a:r>
                    <a:rPr lang="zh-CN" altLang="en-US" sz="1600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声音</a:t>
                  </a:r>
                  <a:r>
                    <a:rPr lang="zh-CN" altLang="en-US" sz="16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）</a:t>
                  </a:r>
                  <a:endParaRPr lang="zh-TW" altLang="en-US" sz="16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4332" y="1298"/>
                <a:ext cx="1224" cy="816"/>
                <a:chOff x="4332" y="1298"/>
                <a:chExt cx="1224" cy="816"/>
              </a:xfrm>
            </p:grpSpPr>
            <p:sp>
              <p:nvSpPr>
                <p:cNvPr id="10" name="Line 32"/>
                <p:cNvSpPr>
                  <a:spLocks noChangeShapeType="1"/>
                </p:cNvSpPr>
                <p:nvPr/>
              </p:nvSpPr>
              <p:spPr bwMode="auto">
                <a:xfrm>
                  <a:off x="4396" y="1740"/>
                  <a:ext cx="1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33"/>
                <p:cNvSpPr>
                  <a:spLocks noChangeShapeType="1"/>
                </p:cNvSpPr>
                <p:nvPr/>
              </p:nvSpPr>
              <p:spPr bwMode="auto">
                <a:xfrm>
                  <a:off x="5556" y="1298"/>
                  <a:ext cx="0" cy="7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Oval 34"/>
                <p:cNvSpPr>
                  <a:spLocks noChangeArrowheads="1"/>
                </p:cNvSpPr>
                <p:nvPr/>
              </p:nvSpPr>
              <p:spPr bwMode="auto">
                <a:xfrm>
                  <a:off x="4396" y="1298"/>
                  <a:ext cx="1096" cy="81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Garamond" pitchFamily="18" charset="0"/>
                      <a:ea typeface="新細明體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332" y="1298"/>
                  <a:ext cx="0" cy="7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4742" y="1823"/>
                  <a:ext cx="49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TW" altLang="en-US" sz="1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所指</a:t>
                  </a: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4768" y="1466"/>
                  <a:ext cx="6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TW" altLang="en-US" sz="1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能指</a:t>
                  </a:r>
                </a:p>
              </p:txBody>
            </p:sp>
          </p:grpSp>
        </p:grpSp>
        <p:sp>
          <p:nvSpPr>
            <p:cNvPr id="6" name="Rectangle 52"/>
            <p:cNvSpPr>
              <a:spLocks noChangeArrowheads="1"/>
            </p:cNvSpPr>
            <p:nvPr/>
          </p:nvSpPr>
          <p:spPr bwMode="auto">
            <a:xfrm>
              <a:off x="1781" y="1729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zhong</a:t>
              </a:r>
              <a:endParaRPr lang="en-US" altLang="zh-TW" sz="16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27" name="Picture 3" descr="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02644" y="3064292"/>
            <a:ext cx="80460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01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、语言的符号特性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zh-CN" altLang="en-US" dirty="0" smtClean="0"/>
              <a:t>特性一：能指和所指</a:t>
            </a:r>
            <a:endParaRPr lang="en-US" altLang="zh-CN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dirty="0" smtClean="0"/>
              <a:t>瑞士语言学家索绪尔：</a:t>
            </a:r>
            <a:r>
              <a:rPr lang="zh-TW" altLang="en-US" dirty="0" smtClean="0"/>
              <a:t>所指</a:t>
            </a:r>
            <a:r>
              <a:rPr lang="en-US" altLang="zh-TW" dirty="0" smtClean="0"/>
              <a:t>(signified)</a:t>
            </a:r>
            <a:r>
              <a:rPr lang="zh-TW" altLang="en-US" dirty="0" smtClean="0"/>
              <a:t>、能指</a:t>
            </a:r>
            <a:r>
              <a:rPr lang="en-US" altLang="zh-TW" dirty="0" smtClean="0"/>
              <a:t>(signifier)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dirty="0" smtClean="0"/>
              <a:t>语言中的表示意义的声音</a:t>
            </a:r>
            <a:r>
              <a:rPr lang="zh-CN" altLang="en-US" dirty="0"/>
              <a:t>（能指）</a:t>
            </a:r>
            <a:r>
              <a:rPr lang="zh-CN" altLang="en-US" dirty="0" smtClean="0"/>
              <a:t>和声音（所</a:t>
            </a:r>
            <a:r>
              <a:rPr lang="zh-CN" altLang="en-US" dirty="0"/>
              <a:t>指）</a:t>
            </a:r>
            <a:r>
              <a:rPr lang="zh-CN" altLang="en-US" dirty="0" smtClean="0"/>
              <a:t>表示的意义不能分开。一旦分开就不是语言符号了。（一张纸的正反两面）</a:t>
            </a:r>
            <a:endParaRPr lang="en-US" altLang="zh-CN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altLang="zh-TW" dirty="0" smtClean="0"/>
          </a:p>
          <a:p>
            <a:pPr marL="0" lvl="2" indent="0">
              <a:spcBef>
                <a:spcPts val="1000"/>
              </a:spcBef>
              <a:buNone/>
            </a:pPr>
            <a:endParaRPr lang="zh-TW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84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1822</TotalTime>
  <Words>2120</Words>
  <Application>Microsoft Office PowerPoint</Application>
  <PresentationFormat>自定义</PresentationFormat>
  <Paragraphs>286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回顾</vt:lpstr>
      <vt:lpstr>《大学国文》之语言文字篇</vt:lpstr>
      <vt:lpstr>语言文字篇的讲授内容</vt:lpstr>
      <vt:lpstr>学习目标</vt:lpstr>
      <vt:lpstr>考核</vt:lpstr>
      <vt:lpstr>幻灯片 5</vt:lpstr>
      <vt:lpstr>1、鸟有鸟语，人有人言</vt:lpstr>
      <vt:lpstr>2、语言的符号特性</vt:lpstr>
      <vt:lpstr>2、语言的符号特性</vt:lpstr>
      <vt:lpstr>2、语言的符号特性</vt:lpstr>
      <vt:lpstr>2、语言的符号特性</vt:lpstr>
      <vt:lpstr>2、语言的符号特性</vt:lpstr>
      <vt:lpstr>2、语言的符号特性</vt:lpstr>
      <vt:lpstr>3、语言的结构特性</vt:lpstr>
      <vt:lpstr>3、语言的结构特性</vt:lpstr>
      <vt:lpstr>3、语言的结构特性</vt:lpstr>
      <vt:lpstr>语法是什么？</vt:lpstr>
      <vt:lpstr>从印欧语看“语法”</vt:lpstr>
      <vt:lpstr>汉语的语法</vt:lpstr>
      <vt:lpstr>汉语的语法</vt:lpstr>
      <vt:lpstr>如何分析语法问题？</vt:lpstr>
      <vt:lpstr>知其然：描述汉语组词造句的规律</vt:lpstr>
      <vt:lpstr>知其所以然：发掘规则</vt:lpstr>
      <vt:lpstr>知其所以然：发掘规则</vt:lpstr>
      <vt:lpstr>知其所以然：发掘规则</vt:lpstr>
      <vt:lpstr>朱德熙《差一点儿》</vt:lpstr>
      <vt:lpstr>幻灯片 26</vt:lpstr>
      <vt:lpstr>幻灯片 27</vt:lpstr>
      <vt:lpstr>“最小对立”</vt:lpstr>
      <vt:lpstr>幻灯片 29</vt:lpstr>
      <vt:lpstr>幻灯片 30</vt:lpstr>
      <vt:lpstr>课下作业</vt:lpstr>
      <vt:lpstr>幻灯片 32</vt:lpstr>
      <vt:lpstr>幻灯片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《大学国文》之语言文字篇</dc:title>
  <dc:creator>xx w</dc:creator>
  <cp:lastModifiedBy>dell</cp:lastModifiedBy>
  <cp:revision>92</cp:revision>
  <dcterms:created xsi:type="dcterms:W3CDTF">2015-10-10T10:13:13Z</dcterms:created>
  <dcterms:modified xsi:type="dcterms:W3CDTF">2015-10-19T07:29:27Z</dcterms:modified>
</cp:coreProperties>
</file>