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1" r:id="rId3"/>
    <p:sldId id="258" r:id="rId4"/>
    <p:sldId id="259" r:id="rId5"/>
    <p:sldId id="262" r:id="rId6"/>
    <p:sldId id="261" r:id="rId7"/>
    <p:sldId id="284" r:id="rId8"/>
    <p:sldId id="285" r:id="rId9"/>
    <p:sldId id="263" r:id="rId10"/>
    <p:sldId id="264" r:id="rId11"/>
    <p:sldId id="266" r:id="rId12"/>
    <p:sldId id="265" r:id="rId13"/>
    <p:sldId id="289" r:id="rId14"/>
    <p:sldId id="260" r:id="rId15"/>
    <p:sldId id="267" r:id="rId16"/>
    <p:sldId id="268" r:id="rId17"/>
    <p:sldId id="282" r:id="rId18"/>
    <p:sldId id="283" r:id="rId19"/>
    <p:sldId id="269" r:id="rId20"/>
    <p:sldId id="270" r:id="rId21"/>
    <p:sldId id="271" r:id="rId22"/>
    <p:sldId id="272" r:id="rId23"/>
    <p:sldId id="273" r:id="rId24"/>
    <p:sldId id="277" r:id="rId25"/>
    <p:sldId id="278" r:id="rId26"/>
    <p:sldId id="279" r:id="rId27"/>
    <p:sldId id="286" r:id="rId28"/>
    <p:sldId id="28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8640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84575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2956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64479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8238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2015/10/21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18098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2015/10/21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421898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2015/10/21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74445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0820CF-B880-4189-942D-D702A7CBA730}" type="datetimeFigureOut">
              <a:rPr lang="zh-CN" altLang="en-US" smtClean="0"/>
              <a:pPr/>
              <a:t>2015/10/21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44918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30820CF-B880-4189-942D-D702A7CBA730}" type="datetimeFigureOut">
              <a:rPr lang="zh-CN" altLang="en-US" smtClean="0"/>
              <a:pPr/>
              <a:t>2015/10/21</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88464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2015/10/21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62252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30820CF-B880-4189-942D-D702A7CBA730}" type="datetimeFigureOut">
              <a:rPr lang="zh-CN" altLang="en-US" smtClean="0"/>
              <a:pPr/>
              <a:t>2015/10/21</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C913308-F349-4B6D-A68A-DD1791B4A57B}" type="slidenum">
              <a:rPr lang="zh-CN" altLang="en-US" smtClean="0"/>
              <a:pPr/>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183821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gif"/><Relationship Id="rId7" Type="http://schemas.openxmlformats.org/officeDocument/2006/relationships/image" Target="../media/image18.gi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16.gif"/><Relationship Id="rId10" Type="http://schemas.openxmlformats.org/officeDocument/2006/relationships/image" Target="../media/image21.jpeg"/><Relationship Id="rId4" Type="http://schemas.openxmlformats.org/officeDocument/2006/relationships/image" Target="../media/image15.gif"/><Relationship Id="rId9" Type="http://schemas.openxmlformats.org/officeDocument/2006/relationships/image" Target="../media/image2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4800" dirty="0" smtClean="0"/>
              <a:t>第</a:t>
            </a:r>
            <a:r>
              <a:rPr lang="en-US" altLang="zh-CN" sz="4800" dirty="0" smtClean="0"/>
              <a:t>2</a:t>
            </a:r>
            <a:r>
              <a:rPr lang="zh-CN" altLang="en-US" sz="4800" dirty="0" smtClean="0"/>
              <a:t>讲：语言</a:t>
            </a:r>
            <a:r>
              <a:rPr lang="zh-CN" altLang="en-US" sz="4800" dirty="0"/>
              <a:t>的书写</a:t>
            </a:r>
            <a:r>
              <a:rPr lang="zh-CN" altLang="en-US" sz="4800" dirty="0" smtClean="0"/>
              <a:t>符号</a:t>
            </a:r>
            <a:r>
              <a:rPr lang="en-US" altLang="zh-CN" sz="4800" dirty="0" smtClean="0"/>
              <a:t/>
            </a:r>
            <a:br>
              <a:rPr lang="en-US" altLang="zh-CN" sz="4800" dirty="0" smtClean="0"/>
            </a:br>
            <a:r>
              <a:rPr lang="en-US" altLang="zh-CN" sz="4800" dirty="0" smtClean="0"/>
              <a:t>——</a:t>
            </a:r>
            <a:r>
              <a:rPr lang="zh-CN" altLang="en-US" sz="4800" dirty="0"/>
              <a:t>文字</a:t>
            </a:r>
          </a:p>
        </p:txBody>
      </p:sp>
      <p:sp>
        <p:nvSpPr>
          <p:cNvPr id="3" name="副标题 2"/>
          <p:cNvSpPr>
            <a:spLocks noGrp="1"/>
          </p:cNvSpPr>
          <p:nvPr>
            <p:ph type="subTitle" idx="1"/>
          </p:nvPr>
        </p:nvSpPr>
        <p:spPr/>
        <p:txBody>
          <a:bodyPr/>
          <a:lstStyle/>
          <a:p>
            <a:pPr algn="ctr"/>
            <a:r>
              <a:rPr lang="zh-CN" altLang="en-US" dirty="0" smtClean="0"/>
              <a:t>王小溪</a:t>
            </a:r>
            <a:endParaRPr lang="en-US" altLang="zh-CN" dirty="0" smtClean="0"/>
          </a:p>
          <a:p>
            <a:pPr algn="ctr"/>
            <a:r>
              <a:rPr lang="en-US" altLang="zh-CN" dirty="0" smtClean="0"/>
              <a:t>wxx@pku.edu.cn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古往今来话汉字</a:t>
            </a:r>
            <a:endParaRPr lang="zh-CN" altLang="en-US" dirty="0"/>
          </a:p>
        </p:txBody>
      </p:sp>
      <p:sp>
        <p:nvSpPr>
          <p:cNvPr id="3" name="内容占位符 2"/>
          <p:cNvSpPr>
            <a:spLocks noGrp="1"/>
          </p:cNvSpPr>
          <p:nvPr>
            <p:ph idx="1"/>
          </p:nvPr>
        </p:nvSpPr>
        <p:spPr/>
        <p:txBody>
          <a:bodyPr/>
          <a:lstStyle/>
          <a:p>
            <a:pPr marL="0" indent="0">
              <a:buNone/>
            </a:pPr>
            <a:r>
              <a:rPr lang="zh-CN" altLang="en-US" sz="2000" dirty="0"/>
              <a:t>汉字作为语素文字的</a:t>
            </a:r>
            <a:r>
              <a:rPr lang="zh-CN" altLang="en-US" sz="2000" dirty="0" smtClean="0"/>
              <a:t>特点：</a:t>
            </a:r>
            <a:endParaRPr lang="en-US" altLang="zh-CN" sz="2000" dirty="0" smtClean="0"/>
          </a:p>
          <a:p>
            <a:pPr marL="0" indent="0">
              <a:buNone/>
            </a:pPr>
            <a:r>
              <a:rPr lang="en-US" altLang="zh-CN" sz="2000" dirty="0" smtClean="0"/>
              <a:t>1</a:t>
            </a:r>
            <a:r>
              <a:rPr lang="zh-CN" altLang="en-US" sz="2000" dirty="0" smtClean="0"/>
              <a:t>、</a:t>
            </a:r>
            <a:r>
              <a:rPr lang="zh-CN" altLang="zh-CN" sz="2000" dirty="0"/>
              <a:t>汉字基本适应没有形态变化的</a:t>
            </a:r>
            <a:r>
              <a:rPr lang="zh-CN" altLang="zh-CN" sz="2000" dirty="0" smtClean="0"/>
              <a:t>汉语</a:t>
            </a:r>
            <a:endParaRPr lang="en-US" altLang="zh-CN" sz="2000" dirty="0" smtClean="0"/>
          </a:p>
          <a:p>
            <a:pPr marL="0" indent="0">
              <a:buNone/>
            </a:pPr>
            <a:r>
              <a:rPr lang="en-US" altLang="zh-CN" sz="2000" dirty="0" smtClean="0"/>
              <a:t>2</a:t>
            </a:r>
            <a:r>
              <a:rPr lang="zh-CN" altLang="en-US" sz="2000" dirty="0" smtClean="0"/>
              <a:t>、</a:t>
            </a:r>
            <a:r>
              <a:rPr lang="zh-CN" altLang="zh-CN" sz="2000" dirty="0"/>
              <a:t>汉字是形、音、义的结合体</a:t>
            </a:r>
            <a:r>
              <a:rPr lang="zh-CN" altLang="zh-CN" sz="2000" dirty="0" smtClean="0"/>
              <a:t>。</a:t>
            </a:r>
            <a:r>
              <a:rPr lang="zh-CN" altLang="en-US" sz="2000" dirty="0" smtClean="0"/>
              <a:t>“吧、爸”</a:t>
            </a:r>
            <a:endParaRPr lang="en-US" altLang="zh-CN" sz="2000" dirty="0"/>
          </a:p>
          <a:p>
            <a:pPr marL="0" indent="0">
              <a:buNone/>
            </a:pPr>
            <a:r>
              <a:rPr lang="en-US" altLang="zh-CN" sz="2000" dirty="0"/>
              <a:t>3</a:t>
            </a:r>
            <a:r>
              <a:rPr lang="zh-CN" altLang="en-US" sz="2000" dirty="0"/>
              <a:t>、</a:t>
            </a:r>
            <a:r>
              <a:rPr lang="zh-CN" altLang="zh-CN" sz="2000" dirty="0"/>
              <a:t>汉字字形不跟着读音改变，具有超时空性</a:t>
            </a:r>
            <a:r>
              <a:rPr lang="zh-CN" altLang="en-US" sz="2000" dirty="0"/>
              <a:t>。</a:t>
            </a:r>
            <a:r>
              <a:rPr lang="en-US" altLang="zh-CN" sz="2000" dirty="0"/>
              <a:t>《</a:t>
            </a:r>
            <a:r>
              <a:rPr lang="zh-CN" altLang="en-US" sz="2000" dirty="0"/>
              <a:t>论语</a:t>
            </a:r>
            <a:r>
              <a:rPr lang="en-US" altLang="zh-CN" sz="2000" dirty="0"/>
              <a:t>》</a:t>
            </a:r>
          </a:p>
          <a:p>
            <a:r>
              <a:rPr lang="en-US" altLang="zh-CN" sz="2000" dirty="0" smtClean="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三思</a:t>
            </a:r>
            <a:r>
              <a:rPr lang="zh-CN" altLang="zh-CN" sz="2000" dirty="0">
                <a:latin typeface="华文楷体" panose="02010600040101010101" pitchFamily="2" charset="-122"/>
                <a:ea typeface="华文楷体" panose="02010600040101010101" pitchFamily="2" charset="-122"/>
              </a:rPr>
              <a:t>而后行</a:t>
            </a:r>
          </a:p>
          <a:p>
            <a:r>
              <a:rPr lang="en-US" altLang="zh-CN" sz="2000" dirty="0" smtClean="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三</a:t>
            </a:r>
            <a:r>
              <a:rPr lang="zh-CN" altLang="zh-CN" sz="2000" dirty="0">
                <a:latin typeface="华文楷体" panose="02010600040101010101" pitchFamily="2" charset="-122"/>
                <a:ea typeface="华文楷体" panose="02010600040101010101" pitchFamily="2" charset="-122"/>
              </a:rPr>
              <a:t>人行必有我师焉</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000" dirty="0" smtClean="0"/>
              <a:t>4</a:t>
            </a:r>
            <a:r>
              <a:rPr lang="zh-CN" altLang="en-US" sz="2000" dirty="0" smtClean="0"/>
              <a:t>、</a:t>
            </a:r>
            <a:r>
              <a:rPr lang="zh-CN" altLang="zh-CN" sz="2000" dirty="0" smtClean="0"/>
              <a:t>汉字</a:t>
            </a:r>
            <a:r>
              <a:rPr lang="zh-CN" altLang="zh-CN" sz="2000" dirty="0"/>
              <a:t>虽是意音文字，但缺乏完备的表音系统，无法做到见字知音。</a:t>
            </a:r>
            <a:endParaRPr lang="zh-CN" altLang="en-US" sz="2000" dirty="0"/>
          </a:p>
          <a:p>
            <a:pPr marL="0" indent="0">
              <a:buNone/>
            </a:pPr>
            <a:r>
              <a:rPr lang="en-US" altLang="zh-CN" sz="2000" dirty="0"/>
              <a:t>5</a:t>
            </a:r>
            <a:r>
              <a:rPr lang="zh-CN" altLang="en-US" sz="2000" dirty="0"/>
              <a:t>、</a:t>
            </a:r>
            <a:r>
              <a:rPr lang="zh-CN" altLang="zh-CN" sz="2000" dirty="0"/>
              <a:t>汉字的字符数量繁多，字形结构也过于</a:t>
            </a:r>
            <a:r>
              <a:rPr lang="zh-CN" altLang="zh-CN" sz="2000" dirty="0" smtClean="0"/>
              <a:t>复杂</a:t>
            </a:r>
            <a:r>
              <a:rPr lang="zh-CN" altLang="en-US" sz="2000" dirty="0" smtClean="0"/>
              <a:t>。</a:t>
            </a:r>
            <a:endParaRPr lang="en-US" altLang="zh-CN" sz="2000" dirty="0" smtClean="0"/>
          </a:p>
          <a:p>
            <a:pPr marL="0" indent="0">
              <a:buNone/>
            </a:pPr>
            <a:r>
              <a:rPr lang="en-US" altLang="zh-CN" dirty="0" smtClean="0"/>
              <a:t>       </a:t>
            </a:r>
            <a:r>
              <a:rPr lang="zh-CN" altLang="en-US" dirty="0" smtClean="0"/>
              <a:t>英</a:t>
            </a:r>
            <a:r>
              <a:rPr lang="en-US" altLang="zh-CN" dirty="0" smtClean="0"/>
              <a:t>26</a:t>
            </a:r>
            <a:r>
              <a:rPr lang="zh-CN" altLang="en-US" dirty="0" smtClean="0"/>
              <a:t>个字母   俄</a:t>
            </a:r>
            <a:r>
              <a:rPr lang="en-US" altLang="zh-CN" dirty="0" smtClean="0"/>
              <a:t>33</a:t>
            </a:r>
            <a:r>
              <a:rPr lang="zh-CN" altLang="en-US" dirty="0" smtClean="0"/>
              <a:t>个字母   汉</a:t>
            </a:r>
            <a:r>
              <a:rPr lang="en-US" altLang="zh-CN" dirty="0" smtClean="0"/>
              <a:t>5</a:t>
            </a:r>
            <a:r>
              <a:rPr lang="zh-CN" altLang="en-US" dirty="0" smtClean="0"/>
              <a:t>万</a:t>
            </a:r>
            <a:endParaRPr lang="en-US" altLang="zh-CN" dirty="0" smtClean="0"/>
          </a:p>
          <a:p>
            <a:pPr marL="0" indent="0">
              <a:buNone/>
            </a:pPr>
            <a:endParaRPr lang="zh-CN" altLang="en-US" sz="2000" dirty="0"/>
          </a:p>
        </p:txBody>
      </p:sp>
    </p:spTree>
    <p:extLst>
      <p:ext uri="{BB962C8B-B14F-4D97-AF65-F5344CB8AC3E}">
        <p14:creationId xmlns:p14="http://schemas.microsoft.com/office/powerpoint/2010/main" xmlns="" val="323900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相</a:t>
            </a:r>
            <a:r>
              <a:rPr lang="zh-CN" altLang="en-US" dirty="0"/>
              <a:t>较于表音文字</a:t>
            </a:r>
            <a:r>
              <a:rPr lang="zh-CN" altLang="en-US" dirty="0" smtClean="0"/>
              <a:t>（拼音文字</a:t>
            </a:r>
            <a:r>
              <a:rPr lang="zh-CN" altLang="en-US" dirty="0"/>
              <a:t>），</a:t>
            </a:r>
            <a:r>
              <a:rPr lang="en-US" altLang="zh-CN" dirty="0"/>
              <a:t/>
            </a:r>
            <a:br>
              <a:rPr lang="en-US" altLang="zh-CN" dirty="0"/>
            </a:br>
            <a:r>
              <a:rPr lang="zh-CN" altLang="en-US" dirty="0"/>
              <a:t>表意的汉字在文化传承上</a:t>
            </a:r>
            <a:r>
              <a:rPr lang="zh-CN" altLang="en-US" dirty="0" smtClean="0"/>
              <a:t>有没有什么</a:t>
            </a:r>
            <a:r>
              <a:rPr lang="zh-CN" altLang="en-US" dirty="0">
                <a:solidFill>
                  <a:srgbClr val="FF0000"/>
                </a:solidFill>
              </a:rPr>
              <a:t>优势</a:t>
            </a:r>
            <a:r>
              <a:rPr lang="zh-CN" altLang="en-US" dirty="0"/>
              <a:t>？</a:t>
            </a:r>
          </a:p>
        </p:txBody>
      </p:sp>
    </p:spTree>
    <p:extLst>
      <p:ext uri="{BB962C8B-B14F-4D97-AF65-F5344CB8AC3E}">
        <p14:creationId xmlns:p14="http://schemas.microsoft.com/office/powerpoint/2010/main" xmlns="" val="132722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汉字的未来</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smtClean="0"/>
              <a:t>两种观点：</a:t>
            </a:r>
            <a:endParaRPr lang="en-US" altLang="zh-CN" dirty="0" smtClean="0"/>
          </a:p>
          <a:p>
            <a:pPr marL="0" indent="0">
              <a:buNone/>
            </a:pPr>
            <a:r>
              <a:rPr lang="en-US" altLang="zh-CN" dirty="0" smtClean="0"/>
              <a:t>1</a:t>
            </a:r>
            <a:r>
              <a:rPr lang="zh-CN" altLang="en-US" dirty="0" smtClean="0"/>
              <a:t>、汉字最美</a:t>
            </a:r>
            <a:endParaRPr lang="en-US" altLang="zh-CN" dirty="0" smtClean="0"/>
          </a:p>
          <a:p>
            <a:pPr marL="0" indent="0">
              <a:buNone/>
            </a:pPr>
            <a:r>
              <a:rPr lang="zh-CN" altLang="en-US" sz="2600" dirty="0">
                <a:latin typeface="仿宋" panose="02010609060101010101" pitchFamily="49" charset="-122"/>
                <a:ea typeface="仿宋" panose="02010609060101010101" pitchFamily="49" charset="-122"/>
                <a:cs typeface="Arial" panose="020B0604020202020204" pitchFamily="34" charset="0"/>
              </a:rPr>
              <a:t>妻</a:t>
            </a:r>
            <a:endParaRPr lang="en-US" altLang="zh-CN" sz="2600" dirty="0">
              <a:latin typeface="仿宋" panose="02010609060101010101" pitchFamily="49" charset="-122"/>
              <a:ea typeface="仿宋" panose="02010609060101010101" pitchFamily="49" charset="-122"/>
              <a:cs typeface="Arial" panose="020B0604020202020204" pitchFamily="34" charset="0"/>
            </a:endParaRPr>
          </a:p>
          <a:p>
            <a:pPr marL="0" lvl="0" indent="0">
              <a:buNone/>
            </a:pPr>
            <a:r>
              <a:rPr lang="zh-CN" altLang="zh-CN" sz="2600" dirty="0">
                <a:latin typeface="仿宋" panose="02010609060101010101" pitchFamily="49" charset="-122"/>
                <a:ea typeface="仿宋" panose="02010609060101010101" pitchFamily="49" charset="-122"/>
                <a:cs typeface="Arial" panose="020B0604020202020204" pitchFamily="34" charset="0"/>
              </a:rPr>
              <a:t>男，甲骨文为</a:t>
            </a:r>
            <a:r>
              <a:rPr lang="en-US" altLang="zh-CN" sz="2600" dirty="0">
                <a:latin typeface="仿宋" panose="02010609060101010101" pitchFamily="49" charset="-122"/>
                <a:ea typeface="仿宋" panose="02010609060101010101" pitchFamily="49" charset="-122"/>
                <a:cs typeface="Arial" panose="020B0604020202020204" pitchFamily="34" charset="0"/>
              </a:rPr>
              <a:t>   </a:t>
            </a:r>
            <a:r>
              <a:rPr lang="zh-CN" altLang="zh-CN" sz="2600" dirty="0">
                <a:latin typeface="仿宋" panose="02010609060101010101" pitchFamily="49" charset="-122"/>
                <a:ea typeface="仿宋" panose="02010609060101010101" pitchFamily="49" charset="-122"/>
                <a:cs typeface="Arial" panose="020B0604020202020204" pitchFamily="34" charset="0"/>
              </a:rPr>
              <a:t>会意字，人在田地里劳动的样子。</a:t>
            </a:r>
          </a:p>
          <a:p>
            <a:pPr marL="0" indent="0">
              <a:buNone/>
            </a:pPr>
            <a:r>
              <a:rPr lang="zh-CN" altLang="zh-CN" sz="2600" dirty="0">
                <a:latin typeface="仿宋" panose="02010609060101010101" pitchFamily="49" charset="-122"/>
                <a:ea typeface="仿宋" panose="02010609060101010101" pitchFamily="49" charset="-122"/>
                <a:cs typeface="Arial" panose="020B0604020202020204" pitchFamily="34" charset="0"/>
              </a:rPr>
              <a:t>女，甲骨文</a:t>
            </a:r>
            <a:r>
              <a:rPr lang="zh-CN" altLang="zh-CN" sz="2600" dirty="0" smtClean="0">
                <a:latin typeface="仿宋" panose="02010609060101010101" pitchFamily="49" charset="-122"/>
                <a:ea typeface="仿宋" panose="02010609060101010101" pitchFamily="49" charset="-122"/>
                <a:cs typeface="Arial" panose="020B0604020202020204" pitchFamily="34" charset="0"/>
              </a:rPr>
              <a:t>为</a:t>
            </a:r>
            <a:r>
              <a:rPr lang="en-US" altLang="zh-CN" sz="2600" dirty="0" smtClean="0">
                <a:latin typeface="仿宋" panose="02010609060101010101" pitchFamily="49" charset="-122"/>
                <a:ea typeface="仿宋" panose="02010609060101010101" pitchFamily="49" charset="-122"/>
                <a:cs typeface="Arial" panose="020B0604020202020204" pitchFamily="34" charset="0"/>
              </a:rPr>
              <a:t>   </a:t>
            </a:r>
            <a:r>
              <a:rPr lang="zh-CN" altLang="zh-CN" sz="2600" dirty="0" smtClean="0">
                <a:latin typeface="仿宋" panose="02010609060101010101" pitchFamily="49" charset="-122"/>
                <a:ea typeface="仿宋" panose="02010609060101010101" pitchFamily="49" charset="-122"/>
                <a:cs typeface="Arial" panose="020B0604020202020204" pitchFamily="34" charset="0"/>
              </a:rPr>
              <a:t>象形字</a:t>
            </a:r>
            <a:r>
              <a:rPr lang="zh-CN" altLang="zh-CN" sz="2600" dirty="0">
                <a:latin typeface="仿宋" panose="02010609060101010101" pitchFamily="49" charset="-122"/>
                <a:ea typeface="仿宋" panose="02010609060101010101" pitchFamily="49" charset="-122"/>
                <a:cs typeface="Arial" panose="020B0604020202020204" pitchFamily="34" charset="0"/>
              </a:rPr>
              <a:t>，女人两手相交的样子，十分柔弱的跪坐的女子之形。</a:t>
            </a:r>
          </a:p>
          <a:p>
            <a:pPr marL="0" indent="0">
              <a:buNone/>
            </a:pPr>
            <a:endParaRPr lang="en-US" altLang="zh-CN" dirty="0"/>
          </a:p>
          <a:p>
            <a:pPr marL="0" indent="0">
              <a:buNone/>
            </a:pPr>
            <a:r>
              <a:rPr lang="en-US" altLang="zh-CN" dirty="0" smtClean="0"/>
              <a:t>2</a:t>
            </a:r>
            <a:r>
              <a:rPr lang="zh-CN" altLang="en-US" dirty="0" smtClean="0"/>
              <a:t>、汉字最难。废止汉字？拼音化？</a:t>
            </a:r>
            <a:endParaRPr lang="en-US" altLang="zh-CN" dirty="0" smtClean="0"/>
          </a:p>
          <a:p>
            <a:pPr marL="0" indent="0">
              <a:buNone/>
            </a:pPr>
            <a:endParaRPr lang="en-US" altLang="zh-CN" dirty="0" smtClean="0"/>
          </a:p>
          <a:p>
            <a:pPr marL="0" indent="0">
              <a:buNone/>
            </a:pPr>
            <a:r>
              <a:rPr lang="zh-CN" altLang="en-US" dirty="0" smtClean="0"/>
              <a:t>不能极端   改革措施    是否“大动干戈”</a:t>
            </a:r>
            <a:endParaRPr lang="en-US" altLang="zh-CN" dirty="0" smtClean="0"/>
          </a:p>
          <a:p>
            <a:pPr marL="0" indent="0">
              <a:buNone/>
            </a:pPr>
            <a:r>
              <a:rPr lang="zh-CN" altLang="en-US" dirty="0" smtClean="0"/>
              <a:t>取决于汉语本身的发展和社会对汉字应用的需要</a:t>
            </a:r>
            <a:endParaRPr lang="en-US" altLang="zh-CN" dirty="0" smtClean="0"/>
          </a:p>
          <a:p>
            <a:pPr marL="0" indent="0">
              <a:buNone/>
            </a:pPr>
            <a:endParaRPr lang="zh-CN" altLang="en-US" dirty="0"/>
          </a:p>
        </p:txBody>
      </p:sp>
      <p:pic>
        <p:nvPicPr>
          <p:cNvPr id="4" name="图片 3"/>
          <p:cNvPicPr/>
          <p:nvPr/>
        </p:nvPicPr>
        <p:blipFill>
          <a:blip r:embed="rId2"/>
          <a:srcRect/>
          <a:stretch>
            <a:fillRect/>
          </a:stretch>
        </p:blipFill>
        <p:spPr bwMode="auto">
          <a:xfrm>
            <a:off x="1461489" y="2545631"/>
            <a:ext cx="360040" cy="432048"/>
          </a:xfrm>
          <a:prstGeom prst="rect">
            <a:avLst/>
          </a:prstGeom>
          <a:noFill/>
          <a:ln w="9525">
            <a:noFill/>
            <a:miter lim="800000"/>
            <a:headEnd/>
            <a:tailEnd/>
          </a:ln>
        </p:spPr>
      </p:pic>
      <p:pic>
        <p:nvPicPr>
          <p:cNvPr id="1026" name="图片 12" descr="http://a.hiphotos.baidu.com/zhidao/pic/item/0824ab18972bd40775e179c079899e510fb309ec.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71800" y="2977679"/>
            <a:ext cx="216024" cy="324036"/>
          </a:xfrm>
          <a:prstGeom prst="rect">
            <a:avLst/>
          </a:prstGeom>
          <a:noFill/>
          <a:extLst>
            <a:ext uri="{909E8E84-426E-40DD-AFC4-6F175D3DCCD1}">
              <a14:hiddenFill xmlns:a14="http://schemas.microsoft.com/office/drawing/2010/main" xmlns="">
                <a:solidFill>
                  <a:srgbClr val="FFFFFF"/>
                </a:solidFill>
              </a14:hiddenFill>
            </a:ext>
          </a:extLst>
        </p:spPr>
      </p:pic>
      <p:pic>
        <p:nvPicPr>
          <p:cNvPr id="1025" name="图片 1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685805" y="3301715"/>
            <a:ext cx="302019" cy="40269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4"/>
          <p:cNvSpPr>
            <a:spLocks noChangeArrowheads="1"/>
          </p:cNvSpPr>
          <p:nvPr/>
        </p:nvSpPr>
        <p:spPr bwMode="auto">
          <a:xfrm>
            <a:off x="0" y="476964"/>
            <a:ext cx="582211"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6286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Arial" panose="020B0604020202020204" pitchFamily="34" charset="0"/>
              </a:rPr>
              <a:t>，</a:t>
            </a:r>
            <a:endParaRPr kumimoji="0" lang="zh-CN" sz="600" b="0" i="0" u="none" strike="noStrike" cap="none" normalizeH="0" baseline="0" dirty="0" smtClean="0">
              <a:ln>
                <a:noFill/>
              </a:ln>
              <a:solidFill>
                <a:schemeClr val="tx1"/>
              </a:solidFill>
              <a:effectLst/>
            </a:endParaRPr>
          </a:p>
        </p:txBody>
      </p:sp>
      <p:pic>
        <p:nvPicPr>
          <p:cNvPr id="8" name="Picture 8"/>
          <p:cNvPicPr>
            <a:picLocks noChangeAspect="1" noChangeArrowheads="1"/>
          </p:cNvPicPr>
          <p:nvPr/>
        </p:nvPicPr>
        <p:blipFill>
          <a:blip r:embed="rId5"/>
          <a:srcRect/>
          <a:stretch>
            <a:fillRect/>
          </a:stretch>
        </p:blipFill>
        <p:spPr bwMode="auto">
          <a:xfrm>
            <a:off x="6444208" y="3933056"/>
            <a:ext cx="1519236" cy="2191221"/>
          </a:xfrm>
          <a:prstGeom prst="rect">
            <a:avLst/>
          </a:prstGeom>
          <a:noFill/>
          <a:ln w="9525">
            <a:noFill/>
            <a:miter lim="800000"/>
            <a:headEnd/>
            <a:tailEnd/>
          </a:ln>
          <a:effectLst/>
        </p:spPr>
      </p:pic>
      <p:pic>
        <p:nvPicPr>
          <p:cNvPr id="9" name="图片 1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76056" y="4144910"/>
            <a:ext cx="964836" cy="1286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7995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汉字</a:t>
            </a:r>
            <a:r>
              <a:rPr lang="zh-CN" altLang="en-US" dirty="0" smtClean="0"/>
              <a:t>简化</a:t>
            </a:r>
            <a:endParaRPr lang="zh-CN" altLang="en-US" dirty="0"/>
          </a:p>
        </p:txBody>
      </p:sp>
      <p:sp>
        <p:nvSpPr>
          <p:cNvPr id="3" name="内容占位符 2"/>
          <p:cNvSpPr>
            <a:spLocks noGrp="1"/>
          </p:cNvSpPr>
          <p:nvPr>
            <p:ph idx="1"/>
          </p:nvPr>
        </p:nvSpPr>
        <p:spPr/>
        <p:txBody>
          <a:bodyPr/>
          <a:lstStyle/>
          <a:p>
            <a:pPr>
              <a:buFont typeface="Wingdings" pitchFamily="2" charset="2"/>
              <a:buChar char="n"/>
            </a:pPr>
            <a:r>
              <a:rPr lang="zh-CN" altLang="en-US" dirty="0">
                <a:latin typeface="仿宋" pitchFamily="49" charset="-122"/>
                <a:ea typeface="仿宋" pitchFamily="49" charset="-122"/>
              </a:rPr>
              <a:t>亲， 親不见；爱，愛无心；产，產不生；厂，廠空空；面，麵无麦；运，運无車；导，導无道；儿，兒无首；飞，飛单翼；涌，湧无力；云，雲无雨；开关，開關无门；乡，鄉无郎；义，義成凶；最后，魔，仍是魔。</a:t>
            </a:r>
            <a:endParaRPr lang="en-US" altLang="zh-CN" dirty="0">
              <a:latin typeface="仿宋" pitchFamily="49" charset="-122"/>
              <a:ea typeface="仿宋" pitchFamily="49" charset="-122"/>
            </a:endParaRPr>
          </a:p>
          <a:p>
            <a:pPr>
              <a:buFont typeface="Wingdings" pitchFamily="2" charset="2"/>
              <a:buChar char="n"/>
            </a:pPr>
            <a:endParaRPr lang="en-US" altLang="zh-CN" dirty="0">
              <a:latin typeface="仿宋" pitchFamily="49" charset="-122"/>
              <a:ea typeface="仿宋" pitchFamily="49" charset="-122"/>
            </a:endParaRPr>
          </a:p>
          <a:p>
            <a:pPr>
              <a:buFont typeface="Wingdings" pitchFamily="2" charset="2"/>
              <a:buChar char="n"/>
            </a:pPr>
            <a:r>
              <a:rPr lang="zh-CN" altLang="en-US" dirty="0">
                <a:latin typeface="仿宋" pitchFamily="49" charset="-122"/>
                <a:ea typeface="仿宋" pitchFamily="49" charset="-122"/>
              </a:rPr>
              <a:t>讨论：</a:t>
            </a:r>
            <a:r>
              <a:rPr lang="zh-CN" altLang="en-US" dirty="0"/>
              <a:t>你对汉字的简化有何看法？</a:t>
            </a:r>
          </a:p>
          <a:p>
            <a:endParaRPr lang="zh-CN" altLang="en-US" dirty="0"/>
          </a:p>
        </p:txBody>
      </p:sp>
    </p:spTree>
    <p:extLst>
      <p:ext uri="{BB962C8B-B14F-4D97-AF65-F5344CB8AC3E}">
        <p14:creationId xmlns:p14="http://schemas.microsoft.com/office/powerpoint/2010/main" xmlns="" val="416704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汉字造字法</a:t>
            </a:r>
            <a:endParaRPr lang="zh-CN" altLang="en-US" dirty="0"/>
          </a:p>
        </p:txBody>
      </p:sp>
      <p:sp>
        <p:nvSpPr>
          <p:cNvPr id="3" name="内容占位符 2"/>
          <p:cNvSpPr>
            <a:spLocks noGrp="1"/>
          </p:cNvSpPr>
          <p:nvPr>
            <p:ph idx="1"/>
          </p:nvPr>
        </p:nvSpPr>
        <p:spPr/>
        <p:txBody>
          <a:bodyPr/>
          <a:lstStyle/>
          <a:p>
            <a:pPr marL="0" indent="0">
              <a:buNone/>
            </a:pPr>
            <a:r>
              <a:rPr lang="zh-CN" altLang="en-US" dirty="0"/>
              <a:t>不要小看文字的发明</a:t>
            </a:r>
            <a:endParaRPr lang="en-US" altLang="zh-CN" dirty="0"/>
          </a:p>
          <a:p>
            <a:pPr>
              <a:buFont typeface="Wingdings" pitchFamily="2" charset="2"/>
              <a:buChar char="n"/>
            </a:pPr>
            <a:r>
              <a:rPr lang="zh-CN" altLang="en-US" sz="3600" dirty="0"/>
              <a:t>为“狗”“猪”造字</a:t>
            </a:r>
            <a:endParaRPr lang="en-US" altLang="zh-CN" sz="3600" dirty="0"/>
          </a:p>
          <a:p>
            <a:r>
              <a:rPr lang="zh-CN" altLang="en-US" sz="3600" dirty="0">
                <a:latin typeface="楷体" pitchFamily="49" charset="-122"/>
                <a:ea typeface="楷体" pitchFamily="49" charset="-122"/>
              </a:rPr>
              <a:t>要求</a:t>
            </a:r>
            <a:r>
              <a:rPr lang="zh-CN" altLang="en-US" sz="3600" dirty="0"/>
              <a:t>：</a:t>
            </a:r>
            <a:endParaRPr lang="en-US" altLang="zh-CN" sz="3600" dirty="0"/>
          </a:p>
          <a:p>
            <a:pPr marL="720000" indent="-514350">
              <a:spcBef>
                <a:spcPts val="600"/>
              </a:spcBef>
              <a:buFont typeface="+mj-lt"/>
              <a:buAutoNum type="arabicPeriod"/>
            </a:pPr>
            <a:r>
              <a:rPr lang="zh-CN" altLang="en-US" dirty="0">
                <a:latin typeface="仿宋" pitchFamily="49" charset="-122"/>
                <a:ea typeface="仿宋" pitchFamily="49" charset="-122"/>
              </a:rPr>
              <a:t>字形像那种动物</a:t>
            </a:r>
            <a:endParaRPr lang="en-US" altLang="zh-CN" dirty="0">
              <a:latin typeface="仿宋" pitchFamily="49" charset="-122"/>
              <a:ea typeface="仿宋" pitchFamily="49" charset="-122"/>
            </a:endParaRPr>
          </a:p>
          <a:p>
            <a:pPr marL="720000" indent="-514350">
              <a:spcBef>
                <a:spcPts val="600"/>
              </a:spcBef>
              <a:buFont typeface="+mj-lt"/>
              <a:buAutoNum type="arabicPeriod"/>
            </a:pPr>
            <a:r>
              <a:rPr lang="zh-CN" altLang="en-US" dirty="0">
                <a:latin typeface="仿宋" pitchFamily="49" charset="-122"/>
                <a:ea typeface="仿宋" pitchFamily="49" charset="-122"/>
              </a:rPr>
              <a:t>兩字能明显地区别开来</a:t>
            </a:r>
            <a:endParaRPr lang="en-US" altLang="zh-CN" dirty="0">
              <a:latin typeface="仿宋" pitchFamily="49" charset="-122"/>
              <a:ea typeface="仿宋" pitchFamily="49" charset="-122"/>
            </a:endParaRPr>
          </a:p>
          <a:p>
            <a:pPr marL="720000" indent="-514350">
              <a:spcBef>
                <a:spcPts val="600"/>
              </a:spcBef>
              <a:buFont typeface="+mj-lt"/>
              <a:buAutoNum type="arabicPeriod"/>
            </a:pPr>
            <a:r>
              <a:rPr lang="zh-CN" altLang="en-US" dirty="0">
                <a:latin typeface="仿宋" pitchFamily="49" charset="-122"/>
                <a:ea typeface="仿宋" pitchFamily="49" charset="-122"/>
              </a:rPr>
              <a:t>笔画越少越好，不超过五画</a:t>
            </a:r>
            <a:endParaRPr lang="en-US" altLang="zh-CN" dirty="0">
              <a:latin typeface="仿宋" pitchFamily="49" charset="-122"/>
              <a:ea typeface="仿宋" pitchFamily="49" charset="-122"/>
            </a:endParaRPr>
          </a:p>
          <a:p>
            <a:pPr marL="0" indent="0">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3"/>
          <p:cNvPicPr>
            <a:picLocks noChangeAspect="1" noChangeArrowheads="1"/>
          </p:cNvPicPr>
          <p:nvPr/>
        </p:nvPicPr>
        <p:blipFill>
          <a:blip r:embed="rId2"/>
          <a:srcRect/>
          <a:stretch>
            <a:fillRect/>
          </a:stretch>
        </p:blipFill>
        <p:spPr bwMode="auto">
          <a:xfrm>
            <a:off x="827584" y="2276872"/>
            <a:ext cx="6924663" cy="2901182"/>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4295908" y="298762"/>
            <a:ext cx="4200517" cy="1639774"/>
          </a:xfrm>
          <a:prstGeom prst="rect">
            <a:avLst/>
          </a:prstGeom>
          <a:noFill/>
          <a:ln w="9525">
            <a:noFill/>
            <a:miter lim="800000"/>
            <a:headEnd/>
            <a:tailEnd/>
          </a:ln>
          <a:effectLst/>
        </p:spPr>
      </p:pic>
    </p:spTree>
    <p:extLst>
      <p:ext uri="{BB962C8B-B14F-4D97-AF65-F5344CB8AC3E}">
        <p14:creationId xmlns:p14="http://schemas.microsoft.com/office/powerpoint/2010/main" xmlns="" val="254532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汉字的造字法</a:t>
            </a:r>
            <a:endParaRPr lang="zh-CN" altLang="en-US" dirty="0"/>
          </a:p>
        </p:txBody>
      </p:sp>
      <p:sp>
        <p:nvSpPr>
          <p:cNvPr id="3" name="内容占位符 2"/>
          <p:cNvSpPr>
            <a:spLocks noGrp="1"/>
          </p:cNvSpPr>
          <p:nvPr>
            <p:ph idx="1"/>
          </p:nvPr>
        </p:nvSpPr>
        <p:spPr/>
        <p:txBody>
          <a:bodyPr/>
          <a:lstStyle/>
          <a:p>
            <a:r>
              <a:rPr lang="zh-CN" altLang="zh-CN" dirty="0" smtClean="0"/>
              <a:t>“象形”</a:t>
            </a:r>
            <a:endParaRPr lang="en-US" altLang="zh-CN" dirty="0" smtClean="0"/>
          </a:p>
          <a:p>
            <a:pPr marL="0" indent="0">
              <a:buNone/>
            </a:pPr>
            <a:endParaRPr lang="zh-CN" altLang="en-US" dirty="0"/>
          </a:p>
        </p:txBody>
      </p:sp>
      <p:pic>
        <p:nvPicPr>
          <p:cNvPr id="14" name="图片 13" descr="http://www.vividict.com/UserFiles/Image/==BB--zhiwu==/--BBB--mu(zu)--/001mu/11jia00.gif"/>
          <p:cNvPicPr/>
          <p:nvPr/>
        </p:nvPicPr>
        <p:blipFill>
          <a:blip r:embed="rId2">
            <a:extLst>
              <a:ext uri="{28A0092B-C50C-407E-A947-70E740481C1C}">
                <a14:useLocalDpi xmlns:a14="http://schemas.microsoft.com/office/drawing/2010/main" xmlns="" val="0"/>
              </a:ext>
            </a:extLst>
          </a:blip>
          <a:srcRect/>
          <a:stretch>
            <a:fillRect/>
          </a:stretch>
        </p:blipFill>
        <p:spPr bwMode="auto">
          <a:xfrm>
            <a:off x="1259632" y="2708920"/>
            <a:ext cx="498723" cy="417190"/>
          </a:xfrm>
          <a:prstGeom prst="rect">
            <a:avLst/>
          </a:prstGeom>
          <a:noFill/>
          <a:ln>
            <a:noFill/>
          </a:ln>
        </p:spPr>
      </p:pic>
      <p:pic>
        <p:nvPicPr>
          <p:cNvPr id="22" name="图片 21" descr="http://www.vividict.com/UserFiles/Image/==BA--dili==/--BA7--huo(zu)--/001huo/%5b1%5djia(1).gif"/>
          <p:cNvPicPr/>
          <p:nvPr/>
        </p:nvPicPr>
        <p:blipFill>
          <a:blip r:embed="rId3"/>
          <a:srcRect/>
          <a:stretch>
            <a:fillRect/>
          </a:stretch>
        </p:blipFill>
        <p:spPr bwMode="auto">
          <a:xfrm>
            <a:off x="2339752" y="2879993"/>
            <a:ext cx="649089" cy="270316"/>
          </a:xfrm>
          <a:prstGeom prst="rect">
            <a:avLst/>
          </a:prstGeom>
          <a:noFill/>
          <a:ln w="9525">
            <a:noFill/>
            <a:miter lim="800000"/>
            <a:headEnd/>
            <a:tailEnd/>
          </a:ln>
        </p:spPr>
      </p:pic>
      <p:pic>
        <p:nvPicPr>
          <p:cNvPr id="23" name="图片 22" descr="http://www.vividict.com/UserFiles/Image/==CC--jianzhu==/--CC5--men(zu)--/001men/11jia00.gif"/>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07904" y="2806976"/>
            <a:ext cx="720145" cy="229741"/>
          </a:xfrm>
          <a:prstGeom prst="rect">
            <a:avLst/>
          </a:prstGeom>
          <a:noFill/>
          <a:ln>
            <a:noFill/>
          </a:ln>
        </p:spPr>
      </p:pic>
      <p:pic>
        <p:nvPicPr>
          <p:cNvPr id="24" name="图片 23" descr="http://www.vividict.com/UserFiles/Image/==CF--wuli==/--CF5--che(zu)--/001che/11jia00.gif"/>
          <p:cNvPicPr/>
          <p:nvPr/>
        </p:nvPicPr>
        <p:blipFill>
          <a:blip r:embed="rId5">
            <a:extLst>
              <a:ext uri="{28A0092B-C50C-407E-A947-70E740481C1C}">
                <a14:useLocalDpi xmlns:a14="http://schemas.microsoft.com/office/drawing/2010/main" xmlns="" val="0"/>
              </a:ext>
            </a:extLst>
          </a:blip>
          <a:srcRect/>
          <a:stretch>
            <a:fillRect/>
          </a:stretch>
        </p:blipFill>
        <p:spPr bwMode="auto">
          <a:xfrm>
            <a:off x="4938390" y="2657269"/>
            <a:ext cx="674489" cy="357882"/>
          </a:xfrm>
          <a:prstGeom prst="rect">
            <a:avLst/>
          </a:prstGeom>
          <a:noFill/>
          <a:ln>
            <a:noFill/>
          </a:ln>
        </p:spPr>
      </p:pic>
      <p:pic>
        <p:nvPicPr>
          <p:cNvPr id="25" name="图片 24" descr="http://www.vividict.com/UserFiles/Image/==BC--dongwu==/--BC2--niu(zu)--/001niu/%5b1%5djia(1).gif"/>
          <p:cNvPicPr/>
          <p:nvPr/>
        </p:nvPicPr>
        <p:blipFill>
          <a:blip r:embed="rId6">
            <a:extLst>
              <a:ext uri="{28A0092B-C50C-407E-A947-70E740481C1C}">
                <a14:useLocalDpi xmlns:a14="http://schemas.microsoft.com/office/drawing/2010/main" xmlns="" val="0"/>
              </a:ext>
            </a:extLst>
          </a:blip>
          <a:srcRect/>
          <a:stretch>
            <a:fillRect/>
          </a:stretch>
        </p:blipFill>
        <p:spPr bwMode="auto">
          <a:xfrm>
            <a:off x="6089078" y="2484437"/>
            <a:ext cx="645914" cy="703545"/>
          </a:xfrm>
          <a:prstGeom prst="rect">
            <a:avLst/>
          </a:prstGeom>
          <a:noFill/>
          <a:ln>
            <a:noFill/>
          </a:ln>
        </p:spPr>
      </p:pic>
      <p:pic>
        <p:nvPicPr>
          <p:cNvPr id="26" name="图片 25" descr="http://www.vividict.com/UserFiles/Image/==BC--dongwu==/--BC3--yang(zu)--/001yang/%5b1%5djia(2).gif"/>
          <p:cNvPicPr/>
          <p:nvPr/>
        </p:nvPicPr>
        <p:blipFill>
          <a:blip r:embed="rId7">
            <a:extLst>
              <a:ext uri="{28A0092B-C50C-407E-A947-70E740481C1C}">
                <a14:useLocalDpi xmlns:a14="http://schemas.microsoft.com/office/drawing/2010/main" xmlns="" val="0"/>
              </a:ext>
            </a:extLst>
          </a:blip>
          <a:srcRect/>
          <a:stretch>
            <a:fillRect/>
          </a:stretch>
        </p:blipFill>
        <p:spPr bwMode="auto">
          <a:xfrm>
            <a:off x="7258404" y="2410002"/>
            <a:ext cx="786755" cy="852413"/>
          </a:xfrm>
          <a:prstGeom prst="rect">
            <a:avLst/>
          </a:prstGeom>
          <a:noFill/>
          <a:ln>
            <a:noFill/>
          </a:ln>
        </p:spPr>
      </p:pic>
      <p:pic>
        <p:nvPicPr>
          <p:cNvPr id="27" name="图片 26"/>
          <p:cNvPicPr/>
          <p:nvPr/>
        </p:nvPicPr>
        <p:blipFill>
          <a:blip r:embed="rId8">
            <a:extLst>
              <a:ext uri="{28A0092B-C50C-407E-A947-70E740481C1C}">
                <a14:useLocalDpi xmlns:a14="http://schemas.microsoft.com/office/drawing/2010/main" xmlns="" val="0"/>
              </a:ext>
            </a:extLst>
          </a:blip>
          <a:srcRect/>
          <a:stretch>
            <a:fillRect/>
          </a:stretch>
        </p:blipFill>
        <p:spPr bwMode="auto">
          <a:xfrm>
            <a:off x="1009700" y="3789040"/>
            <a:ext cx="1497310" cy="1516360"/>
          </a:xfrm>
          <a:prstGeom prst="rect">
            <a:avLst/>
          </a:prstGeom>
          <a:noFill/>
          <a:ln>
            <a:noFill/>
          </a:ln>
        </p:spPr>
      </p:pic>
      <p:pic>
        <p:nvPicPr>
          <p:cNvPr id="28" name="图片 27" descr="http://www.vividict.com/UserFiles/Image/==BC--dongwu==/--BC1--niao(zu)--/001niao/%5b2%5djin(1).gif"/>
          <p:cNvPicPr/>
          <p:nvPr/>
        </p:nvPicPr>
        <p:blipFill>
          <a:blip r:embed="rId9">
            <a:extLst>
              <a:ext uri="{28A0092B-C50C-407E-A947-70E740481C1C}">
                <a14:useLocalDpi xmlns:a14="http://schemas.microsoft.com/office/drawing/2010/main" xmlns="" val="0"/>
              </a:ext>
            </a:extLst>
          </a:blip>
          <a:srcRect/>
          <a:stretch>
            <a:fillRect/>
          </a:stretch>
        </p:blipFill>
        <p:spPr bwMode="auto">
          <a:xfrm>
            <a:off x="3419872" y="3933056"/>
            <a:ext cx="861398" cy="1146079"/>
          </a:xfrm>
          <a:prstGeom prst="rect">
            <a:avLst/>
          </a:prstGeom>
          <a:noFill/>
          <a:ln>
            <a:noFill/>
          </a:ln>
        </p:spPr>
      </p:pic>
      <p:pic>
        <p:nvPicPr>
          <p:cNvPr id="1026" name="Picture 2" descr="22"/>
          <p:cNvPicPr>
            <a:picLocks noChangeAspect="1" noChangeArrowheads="1"/>
          </p:cNvPicPr>
          <p:nvPr/>
        </p:nvPicPr>
        <p:blipFill>
          <a:blip r:embed="rId10"/>
          <a:srcRect/>
          <a:stretch>
            <a:fillRect/>
          </a:stretch>
        </p:blipFill>
        <p:spPr bwMode="auto">
          <a:xfrm>
            <a:off x="4929190" y="3714752"/>
            <a:ext cx="2868613" cy="1460500"/>
          </a:xfrm>
          <a:prstGeom prst="rect">
            <a:avLst/>
          </a:prstGeom>
          <a:noFill/>
          <a:ln w="9525">
            <a:noFill/>
            <a:miter lim="800000"/>
            <a:headEnd/>
            <a:tailEnd/>
          </a:ln>
        </p:spPr>
      </p:pic>
    </p:spTree>
    <p:extLst>
      <p:ext uri="{BB962C8B-B14F-4D97-AF65-F5344CB8AC3E}">
        <p14:creationId xmlns:p14="http://schemas.microsoft.com/office/powerpoint/2010/main" xmlns="" val="115445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“符号”“图画”“文字”</a:t>
            </a:r>
            <a:endParaRPr lang="zh-CN" altLang="en-US" dirty="0"/>
          </a:p>
        </p:txBody>
      </p:sp>
      <p:sp>
        <p:nvSpPr>
          <p:cNvPr id="3" name="内容占位符 2"/>
          <p:cNvSpPr>
            <a:spLocks noGrp="1"/>
          </p:cNvSpPr>
          <p:nvPr>
            <p:ph idx="1"/>
          </p:nvPr>
        </p:nvSpPr>
        <p:spPr>
          <a:xfrm>
            <a:off x="642910" y="1857364"/>
            <a:ext cx="8043867" cy="4023360"/>
          </a:xfrm>
        </p:spPr>
        <p:txBody>
          <a:bodyPr>
            <a:normAutofit/>
          </a:bodyPr>
          <a:lstStyle/>
          <a:p>
            <a:r>
              <a:rPr lang="en-US" altLang="zh-CN" dirty="0" smtClean="0"/>
              <a:t>1</a:t>
            </a:r>
            <a:r>
              <a:rPr lang="zh-CN" altLang="en-US" dirty="0" smtClean="0"/>
              <a:t>、文字跟一般的符号和图画有什么关系</a:t>
            </a:r>
            <a:endParaRPr lang="en-US" altLang="zh-CN" dirty="0" smtClean="0"/>
          </a:p>
          <a:p>
            <a:r>
              <a:rPr lang="zh-CN" altLang="en-US" dirty="0" smtClean="0"/>
              <a:t>用于书写的符号；红绿灯</a:t>
            </a:r>
            <a:endParaRPr lang="en-US" altLang="zh-CN" dirty="0" smtClean="0"/>
          </a:p>
          <a:p>
            <a:r>
              <a:rPr lang="zh-CN" altLang="en-US" dirty="0" smtClean="0"/>
              <a:t>与语言中的某种单位相联系的符号；生物学 </a:t>
            </a:r>
            <a:r>
              <a:rPr lang="en-US" dirty="0" smtClean="0"/>
              <a:t>♀♂</a:t>
            </a:r>
            <a:r>
              <a:rPr lang="zh-CN" altLang="en-US" dirty="0" smtClean="0"/>
              <a:t>    男厕女厕</a:t>
            </a:r>
            <a:endParaRPr lang="en-US" altLang="zh-CN" dirty="0" smtClean="0"/>
          </a:p>
          <a:p>
            <a:endParaRPr lang="en-US" altLang="zh-CN" dirty="0" smtClean="0"/>
          </a:p>
          <a:p>
            <a:r>
              <a:rPr lang="zh-CN" altLang="en-US" dirty="0" smtClean="0"/>
              <a:t>可以确定地和成系统地表示语言中的某种单位的符号。</a:t>
            </a:r>
            <a:r>
              <a:rPr lang="zh-CN" altLang="en-US" dirty="0" smtClean="0">
                <a:solidFill>
                  <a:srgbClr val="FF0000"/>
                </a:solidFill>
              </a:rPr>
              <a:t>文字画不是文字</a:t>
            </a:r>
            <a:endParaRPr lang="en-US" altLang="zh-CN" dirty="0" smtClean="0">
              <a:solidFill>
                <a:srgbClr val="FF0000"/>
              </a:solidFill>
            </a:endParaRPr>
          </a:p>
          <a:p>
            <a:pPr>
              <a:buNone/>
            </a:pPr>
            <a:endParaRPr lang="en-US" altLang="zh-CN" dirty="0" smtClean="0"/>
          </a:p>
          <a:p>
            <a:pPr>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“符号”“图画” “文字”</a:t>
            </a:r>
            <a:endParaRPr lang="zh-CN" altLang="en-US" dirty="0"/>
          </a:p>
        </p:txBody>
      </p:sp>
      <p:sp>
        <p:nvSpPr>
          <p:cNvPr id="3" name="内容占位符 2"/>
          <p:cNvSpPr>
            <a:spLocks noGrp="1"/>
          </p:cNvSpPr>
          <p:nvPr>
            <p:ph idx="1"/>
          </p:nvPr>
        </p:nvSpPr>
        <p:spPr/>
        <p:txBody>
          <a:bodyPr/>
          <a:lstStyle/>
          <a:p>
            <a:pPr>
              <a:buNone/>
            </a:pPr>
            <a:r>
              <a:rPr lang="en-US" altLang="zh-CN" dirty="0" smtClean="0"/>
              <a:t>2</a:t>
            </a:r>
            <a:r>
              <a:rPr lang="zh-CN" altLang="en-US" dirty="0" smtClean="0"/>
              <a:t>、文字符号本身应该是什么样子的</a:t>
            </a:r>
            <a:endParaRPr lang="en-US" altLang="zh-CN" dirty="0" smtClean="0"/>
          </a:p>
          <a:p>
            <a:pPr>
              <a:buNone/>
            </a:pPr>
            <a:r>
              <a:rPr lang="zh-CN" altLang="en-US" dirty="0" smtClean="0"/>
              <a:t>字符能直接跟某种语言单位，不论是音位、音节，还是语素、词语，建立稳定和系统联系的某种图形。另外，还需要</a:t>
            </a:r>
            <a:endParaRPr lang="en-US" altLang="zh-CN" dirty="0" smtClean="0"/>
          </a:p>
          <a:p>
            <a:r>
              <a:rPr lang="zh-CN" altLang="en-US" dirty="0" smtClean="0"/>
              <a:t>（</a:t>
            </a:r>
            <a:r>
              <a:rPr lang="en-US" altLang="zh-CN" dirty="0" smtClean="0"/>
              <a:t>1</a:t>
            </a:r>
            <a:r>
              <a:rPr lang="zh-CN" altLang="en-US" dirty="0" smtClean="0"/>
              <a:t>）直线、折线，或曲线构成的图形，这些图形可以分解成独立的个体和能够重新排列组合</a:t>
            </a:r>
            <a:endParaRPr lang="en-US" altLang="zh-CN" dirty="0" smtClean="0"/>
          </a:p>
          <a:p>
            <a:r>
              <a:rPr lang="zh-CN" altLang="en-US" dirty="0" smtClean="0"/>
              <a:t>（</a:t>
            </a:r>
            <a:r>
              <a:rPr lang="en-US" altLang="zh-CN" dirty="0" smtClean="0"/>
              <a:t>2</a:t>
            </a:r>
            <a:r>
              <a:rPr lang="zh-CN" altLang="en-US" dirty="0" smtClean="0"/>
              <a:t>）字符必须包括一整套符号，还需要有一定的排列形式和书写规则</a:t>
            </a:r>
            <a:endParaRPr lang="en-US" altLang="zh-CN" dirty="0" smtClean="0"/>
          </a:p>
          <a:p>
            <a:r>
              <a:rPr lang="zh-CN" altLang="en-US" dirty="0" smtClean="0">
                <a:latin typeface="楷体" pitchFamily="49" charset="-122"/>
                <a:ea typeface="楷体" pitchFamily="49" charset="-122"/>
              </a:rPr>
              <a:t>汉语的“汉字”              拼音文字的“字母”</a:t>
            </a:r>
            <a:endParaRPr lang="zh-CN" altLang="en-US" dirty="0">
              <a:latin typeface="楷体" pitchFamily="49" charset="-122"/>
              <a:ea typeface="楷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汉字的造字法</a:t>
            </a:r>
          </a:p>
        </p:txBody>
      </p:sp>
      <p:sp>
        <p:nvSpPr>
          <p:cNvPr id="3" name="内容占位符 2"/>
          <p:cNvSpPr>
            <a:spLocks noGrp="1"/>
          </p:cNvSpPr>
          <p:nvPr>
            <p:ph idx="1"/>
          </p:nvPr>
        </p:nvSpPr>
        <p:spPr/>
        <p:txBody>
          <a:bodyPr/>
          <a:lstStyle/>
          <a:p>
            <a:r>
              <a:rPr lang="zh-CN" altLang="zh-CN" dirty="0" smtClean="0"/>
              <a:t>“指事”</a:t>
            </a:r>
            <a:r>
              <a:rPr lang="zh-CN" altLang="en-US" dirty="0" smtClean="0"/>
              <a:t>：</a:t>
            </a:r>
            <a:endParaRPr lang="en-US" altLang="zh-CN" dirty="0" smtClean="0"/>
          </a:p>
          <a:p>
            <a:pPr marL="0" indent="0">
              <a:buNone/>
            </a:pPr>
            <a:r>
              <a:rPr lang="zh-CN" altLang="zh-CN" dirty="0" smtClean="0">
                <a:latin typeface="华文楷体" panose="02010600040101010101" pitchFamily="2" charset="-122"/>
                <a:ea typeface="华文楷体" panose="02010600040101010101" pitchFamily="2" charset="-122"/>
              </a:rPr>
              <a:t>“上”</a:t>
            </a:r>
            <a:r>
              <a:rPr lang="zh-CN" altLang="zh-CN" dirty="0">
                <a:latin typeface="华文楷体" panose="02010600040101010101" pitchFamily="2" charset="-122"/>
                <a:ea typeface="华文楷体" panose="02010600040101010101" pitchFamily="2" charset="-122"/>
              </a:rPr>
              <a:t>和</a:t>
            </a:r>
            <a:r>
              <a:rPr lang="zh-CN" altLang="zh-CN" dirty="0" smtClean="0">
                <a:latin typeface="华文楷体" panose="02010600040101010101" pitchFamily="2" charset="-122"/>
                <a:ea typeface="华文楷体" panose="02010600040101010101" pitchFamily="2" charset="-122"/>
              </a:rPr>
              <a:t>“下”</a:t>
            </a:r>
            <a:endParaRPr lang="en-US" altLang="zh-CN" dirty="0" smtClean="0">
              <a:latin typeface="华文楷体" panose="02010600040101010101" pitchFamily="2" charset="-122"/>
              <a:ea typeface="华文楷体" panose="02010600040101010101" pitchFamily="2" charset="-122"/>
            </a:endParaRPr>
          </a:p>
          <a:p>
            <a:pPr marL="0" indent="0">
              <a:buNone/>
            </a:pPr>
            <a:r>
              <a:rPr lang="zh-CN" altLang="en-US" dirty="0" smtClean="0">
                <a:latin typeface="华文楷体" panose="02010600040101010101" pitchFamily="2" charset="-122"/>
                <a:ea typeface="华文楷体" panose="02010600040101010101" pitchFamily="2" charset="-122"/>
              </a:rPr>
              <a:t>“刃”和“本”</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xmlns="" val="218463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识文断字</a:t>
            </a:r>
            <a:endParaRPr lang="zh-CN" altLang="en-US" dirty="0"/>
          </a:p>
        </p:txBody>
      </p:sp>
      <p:sp>
        <p:nvSpPr>
          <p:cNvPr id="3" name="内容占位符 2"/>
          <p:cNvSpPr>
            <a:spLocks noGrp="1"/>
          </p:cNvSpPr>
          <p:nvPr>
            <p:ph idx="1"/>
          </p:nvPr>
        </p:nvSpPr>
        <p:spPr/>
        <p:txBody>
          <a:bodyPr/>
          <a:lstStyle/>
          <a:p>
            <a:r>
              <a:rPr lang="zh-CN" altLang="en-US" dirty="0" smtClean="0"/>
              <a:t>听和说  “音”                   读 和写“字”</a:t>
            </a:r>
            <a:endParaRPr lang="en-US" altLang="zh-CN" dirty="0" smtClean="0"/>
          </a:p>
          <a:p>
            <a:r>
              <a:rPr lang="zh-CN" altLang="en-US" dirty="0" smtClean="0"/>
              <a:t>为什么人类语言要有“文字”？</a:t>
            </a:r>
            <a:endParaRPr lang="en-US" altLang="zh-CN" dirty="0" smtClean="0"/>
          </a:p>
          <a:p>
            <a:r>
              <a:rPr lang="zh-CN" altLang="en-US" dirty="0" smtClean="0">
                <a:latin typeface="仿宋" pitchFamily="49" charset="-122"/>
                <a:ea typeface="仿宋" pitchFamily="49" charset="-122"/>
              </a:rPr>
              <a:t>突破了语言在“时间”“空间”上的限制</a:t>
            </a:r>
            <a:endParaRPr lang="en-US" altLang="zh-CN" dirty="0" smtClean="0">
              <a:latin typeface="仿宋" pitchFamily="49" charset="-122"/>
              <a:ea typeface="仿宋" pitchFamily="49" charset="-122"/>
            </a:endParaRPr>
          </a:p>
          <a:p>
            <a:r>
              <a:rPr lang="zh-CN" altLang="en-US" dirty="0" smtClean="0"/>
              <a:t>“最后一分钟”</a:t>
            </a:r>
            <a:endParaRPr lang="en-US" altLang="zh-CN" dirty="0" smtClean="0"/>
          </a:p>
          <a:p>
            <a:r>
              <a:rPr lang="zh-CN" altLang="en-US" dirty="0" smtClean="0"/>
              <a:t>“</a:t>
            </a:r>
            <a:r>
              <a:rPr lang="zh-CN" altLang="en-US" dirty="0" smtClean="0">
                <a:solidFill>
                  <a:srgbClr val="0000FF"/>
                </a:solidFill>
              </a:rPr>
              <a:t>知识</a:t>
            </a:r>
            <a:r>
              <a:rPr lang="zh-CN" altLang="en-US" dirty="0" smtClean="0"/>
              <a:t>就是力量”       “</a:t>
            </a:r>
            <a:r>
              <a:rPr lang="zh-CN" altLang="en-US" dirty="0" smtClean="0">
                <a:solidFill>
                  <a:srgbClr val="0000FF"/>
                </a:solidFill>
              </a:rPr>
              <a:t>科学技术</a:t>
            </a:r>
            <a:r>
              <a:rPr lang="zh-CN" altLang="en-US" dirty="0" smtClean="0"/>
              <a:t>是第一生产力”</a:t>
            </a:r>
            <a:endParaRPr lang="en-US" altLang="zh-CN" dirty="0" smtClean="0"/>
          </a:p>
          <a:p>
            <a:r>
              <a:rPr lang="zh-CN" altLang="en-US" dirty="0" smtClean="0"/>
              <a:t>恩格斯：</a:t>
            </a:r>
            <a:endParaRPr lang="en-US" altLang="zh-CN" dirty="0" smtClean="0"/>
          </a:p>
          <a:p>
            <a:r>
              <a:rPr lang="zh-CN" altLang="en-US" dirty="0" smtClean="0"/>
              <a:t>“（人类）从铁矿的冶炼开始，并由于文字的发明及其应用于文献记录，而过渡到了文明时代”</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汉字的造字法</a:t>
            </a:r>
          </a:p>
        </p:txBody>
      </p:sp>
      <p:sp>
        <p:nvSpPr>
          <p:cNvPr id="3" name="内容占位符 2"/>
          <p:cNvSpPr>
            <a:spLocks noGrp="1"/>
          </p:cNvSpPr>
          <p:nvPr>
            <p:ph idx="1"/>
          </p:nvPr>
        </p:nvSpPr>
        <p:spPr/>
        <p:txBody>
          <a:bodyPr>
            <a:normAutofit fontScale="92500" lnSpcReduction="10000"/>
          </a:bodyPr>
          <a:lstStyle/>
          <a:p>
            <a:pPr marL="0" indent="0">
              <a:buNone/>
            </a:pPr>
            <a:r>
              <a:rPr lang="zh-CN" altLang="zh-CN" sz="3000" dirty="0" smtClean="0"/>
              <a:t>“会意”</a:t>
            </a:r>
            <a:endParaRPr lang="en-US" altLang="zh-CN" sz="3000" dirty="0"/>
          </a:p>
          <a:p>
            <a:pPr marL="0" indent="0">
              <a:buNone/>
            </a:pPr>
            <a:r>
              <a:rPr lang="zh-CN" altLang="en-US" sz="3000" dirty="0" smtClean="0"/>
              <a:t> </a:t>
            </a:r>
            <a:r>
              <a:rPr lang="zh-CN" altLang="zh-CN" sz="3000" dirty="0" smtClean="0"/>
              <a:t>把</a:t>
            </a:r>
            <a:r>
              <a:rPr lang="zh-CN" altLang="zh-CN" sz="3000" dirty="0"/>
              <a:t>两个或两个以上象形字或指事字拼合在一起且把它们的意义结合成一个新的意义的造字</a:t>
            </a:r>
            <a:r>
              <a:rPr lang="zh-CN" altLang="zh-CN" sz="3000" dirty="0" smtClean="0"/>
              <a:t>方法</a:t>
            </a:r>
            <a:r>
              <a:rPr lang="zh-CN" altLang="en-US" sz="3000" dirty="0" smtClean="0"/>
              <a:t>。</a:t>
            </a:r>
            <a:endParaRPr lang="en-US" altLang="zh-CN" sz="3000" dirty="0" smtClean="0"/>
          </a:p>
          <a:p>
            <a:r>
              <a:rPr lang="zh-CN" altLang="zh-CN" sz="3000" dirty="0">
                <a:latin typeface="华文楷体" panose="02010600040101010101" pitchFamily="2" charset="-122"/>
                <a:ea typeface="华文楷体" panose="02010600040101010101" pitchFamily="2" charset="-122"/>
              </a:rPr>
              <a:t>出：止</a:t>
            </a:r>
            <a:r>
              <a:rPr lang="en-US" altLang="zh-CN" sz="3000" dirty="0">
                <a:latin typeface="华文楷体" panose="02010600040101010101" pitchFamily="2" charset="-122"/>
                <a:ea typeface="华文楷体" panose="02010600040101010101" pitchFamily="2" charset="-122"/>
              </a:rPr>
              <a:t>+</a:t>
            </a:r>
            <a:r>
              <a:rPr lang="zh-CN" altLang="zh-CN" sz="3000" dirty="0">
                <a:latin typeface="华文楷体" panose="02010600040101010101" pitchFamily="2" charset="-122"/>
                <a:ea typeface="华文楷体" panose="02010600040101010101" pitchFamily="2" charset="-122"/>
              </a:rPr>
              <a:t>凵，表示脚从土坎中走出来；</a:t>
            </a:r>
          </a:p>
          <a:p>
            <a:r>
              <a:rPr lang="zh-CN" altLang="zh-CN" sz="3000" dirty="0">
                <a:latin typeface="华文楷体" panose="02010600040101010101" pitchFamily="2" charset="-122"/>
                <a:ea typeface="华文楷体" panose="02010600040101010101" pitchFamily="2" charset="-122"/>
              </a:rPr>
              <a:t>步：止</a:t>
            </a:r>
            <a:r>
              <a:rPr lang="en-US" altLang="zh-CN" sz="3000" dirty="0">
                <a:latin typeface="华文楷体" panose="02010600040101010101" pitchFamily="2" charset="-122"/>
                <a:ea typeface="华文楷体" panose="02010600040101010101" pitchFamily="2" charset="-122"/>
              </a:rPr>
              <a:t>+</a:t>
            </a:r>
            <a:r>
              <a:rPr lang="zh-CN" altLang="zh-CN" sz="3000" dirty="0">
                <a:latin typeface="华文楷体" panose="02010600040101010101" pitchFamily="2" charset="-122"/>
                <a:ea typeface="华文楷体" panose="02010600040101010101" pitchFamily="2" charset="-122"/>
              </a:rPr>
              <a:t>止，表示两脚交替走路；</a:t>
            </a:r>
          </a:p>
          <a:p>
            <a:r>
              <a:rPr lang="zh-CN" altLang="zh-CN" sz="3000" dirty="0">
                <a:latin typeface="华文楷体" panose="02010600040101010101" pitchFamily="2" charset="-122"/>
                <a:ea typeface="华文楷体" panose="02010600040101010101" pitchFamily="2" charset="-122"/>
              </a:rPr>
              <a:t>立：大</a:t>
            </a:r>
            <a:r>
              <a:rPr lang="en-US" altLang="zh-CN" sz="3000" dirty="0">
                <a:latin typeface="华文楷体" panose="02010600040101010101" pitchFamily="2" charset="-122"/>
                <a:ea typeface="华文楷体" panose="02010600040101010101" pitchFamily="2" charset="-122"/>
              </a:rPr>
              <a:t>+</a:t>
            </a:r>
            <a:r>
              <a:rPr lang="zh-CN" altLang="zh-CN" sz="3000" dirty="0">
                <a:latin typeface="华文楷体" panose="02010600040101010101" pitchFamily="2" charset="-122"/>
                <a:ea typeface="华文楷体" panose="02010600040101010101" pitchFamily="2" charset="-122"/>
              </a:rPr>
              <a:t>一，表示人站在地上；</a:t>
            </a:r>
          </a:p>
          <a:p>
            <a:r>
              <a:rPr lang="zh-CN" altLang="zh-CN" sz="3000" dirty="0">
                <a:latin typeface="华文楷体" panose="02010600040101010101" pitchFamily="2" charset="-122"/>
                <a:ea typeface="华文楷体" panose="02010600040101010101" pitchFamily="2" charset="-122"/>
              </a:rPr>
              <a:t>息：自</a:t>
            </a:r>
            <a:r>
              <a:rPr lang="en-US" altLang="zh-CN" sz="3000" dirty="0">
                <a:latin typeface="华文楷体" panose="02010600040101010101" pitchFamily="2" charset="-122"/>
                <a:ea typeface="华文楷体" panose="02010600040101010101" pitchFamily="2" charset="-122"/>
              </a:rPr>
              <a:t>+</a:t>
            </a:r>
            <a:r>
              <a:rPr lang="zh-CN" altLang="zh-CN" sz="3000" dirty="0">
                <a:latin typeface="华文楷体" panose="02010600040101010101" pitchFamily="2" charset="-122"/>
                <a:ea typeface="华文楷体" panose="02010600040101010101" pitchFamily="2" charset="-122"/>
              </a:rPr>
              <a:t>心，表示心在跳，鼻子在呼吸，有气息；</a:t>
            </a:r>
          </a:p>
          <a:p>
            <a:r>
              <a:rPr lang="zh-CN" altLang="zh-CN" sz="3000" dirty="0">
                <a:latin typeface="华文楷体" panose="02010600040101010101" pitchFamily="2" charset="-122"/>
                <a:ea typeface="华文楷体" panose="02010600040101010101" pitchFamily="2" charset="-122"/>
              </a:rPr>
              <a:t>臭：自</a:t>
            </a:r>
            <a:r>
              <a:rPr lang="en-US" altLang="zh-CN" sz="3000" dirty="0">
                <a:latin typeface="华文楷体" panose="02010600040101010101" pitchFamily="2" charset="-122"/>
                <a:ea typeface="华文楷体" panose="02010600040101010101" pitchFamily="2" charset="-122"/>
              </a:rPr>
              <a:t>+</a:t>
            </a:r>
            <a:r>
              <a:rPr lang="zh-CN" altLang="zh-CN" sz="3000" dirty="0">
                <a:latin typeface="华文楷体" panose="02010600040101010101" pitchFamily="2" charset="-122"/>
                <a:ea typeface="华文楷体" panose="02010600040101010101" pitchFamily="2" charset="-122"/>
              </a:rPr>
              <a:t>犬，狗的鼻子，表示闻味。</a:t>
            </a:r>
          </a:p>
          <a:p>
            <a:pPr marL="0" indent="0">
              <a:buNone/>
            </a:pPr>
            <a:endParaRPr lang="zh-CN" altLang="en-US" dirty="0"/>
          </a:p>
        </p:txBody>
      </p:sp>
    </p:spTree>
    <p:extLst>
      <p:ext uri="{BB962C8B-B14F-4D97-AF65-F5344CB8AC3E}">
        <p14:creationId xmlns:p14="http://schemas.microsoft.com/office/powerpoint/2010/main" xmlns="" val="169207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latin typeface="华文楷体" panose="02010600040101010101" pitchFamily="2" charset="-122"/>
                <a:ea typeface="华文楷体" panose="02010600040101010101" pitchFamily="2" charset="-122"/>
              </a:rPr>
              <a:t>具体事物可以画，抽象意义的词，比如虚词，怎么画？</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pPr marL="0" indent="0">
              <a:buNone/>
            </a:pPr>
            <a:r>
              <a:rPr lang="zh-CN" altLang="zh-CN" dirty="0" smtClean="0">
                <a:latin typeface="华文楷体" panose="02010600040101010101" pitchFamily="2" charset="-122"/>
                <a:ea typeface="华文楷体" panose="02010600040101010101" pitchFamily="2" charset="-122"/>
              </a:rPr>
              <a:t>画</a:t>
            </a:r>
            <a:r>
              <a:rPr lang="zh-CN" altLang="zh-CN" dirty="0">
                <a:latin typeface="华文楷体" panose="02010600040101010101" pitchFamily="2" charset="-122"/>
                <a:ea typeface="华文楷体" panose="02010600040101010101" pitchFamily="2" charset="-122"/>
              </a:rPr>
              <a:t>出一棵树的样子“木”来表示“树”，可是树有千百</a:t>
            </a:r>
            <a:r>
              <a:rPr lang="zh-CN" altLang="zh-CN" dirty="0" smtClean="0">
                <a:latin typeface="华文楷体" panose="02010600040101010101" pitchFamily="2" charset="-122"/>
                <a:ea typeface="华文楷体" panose="02010600040101010101" pitchFamily="2" charset="-122"/>
              </a:rPr>
              <a:t>种</a:t>
            </a:r>
            <a:r>
              <a:rPr lang="zh-CN" altLang="en-US" dirty="0" smtClean="0">
                <a:latin typeface="华文楷体" panose="02010600040101010101" pitchFamily="2" charset="-122"/>
                <a:ea typeface="华文楷体" panose="02010600040101010101" pitchFamily="2" charset="-122"/>
              </a:rPr>
              <a:t>，怎么画？</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marL="0" indent="0">
              <a:buNone/>
            </a:pPr>
            <a:endParaRPr lang="en-US" altLang="zh-CN" dirty="0">
              <a:latin typeface="华文楷体" panose="02010600040101010101" pitchFamily="2" charset="-122"/>
              <a:ea typeface="华文楷体" panose="02010600040101010101" pitchFamily="2" charset="-122"/>
            </a:endParaRPr>
          </a:p>
          <a:p>
            <a:pPr marL="0" indent="0">
              <a:buNone/>
            </a:pPr>
            <a:r>
              <a:rPr lang="zh-CN" altLang="zh-CN" dirty="0" smtClean="0">
                <a:latin typeface="华文楷体" panose="02010600040101010101" pitchFamily="2" charset="-122"/>
                <a:ea typeface="华文楷体" panose="02010600040101010101" pitchFamily="2" charset="-122"/>
              </a:rPr>
              <a:t>所有</a:t>
            </a:r>
            <a:r>
              <a:rPr lang="zh-CN" altLang="zh-CN" dirty="0">
                <a:latin typeface="华文楷体" panose="02010600040101010101" pitchFamily="2" charset="-122"/>
                <a:ea typeface="华文楷体" panose="02010600040101010101" pitchFamily="2" charset="-122"/>
              </a:rPr>
              <a:t>的心理活动都是抽象概念</a:t>
            </a:r>
            <a:r>
              <a:rPr lang="zh-CN" altLang="en-US" dirty="0">
                <a:latin typeface="华文楷体" panose="02010600040101010101" pitchFamily="2" charset="-122"/>
                <a:ea typeface="华文楷体" panose="02010600040101010101" pitchFamily="2" charset="-122"/>
              </a:rPr>
              <a:t>，怎么画？</a:t>
            </a:r>
          </a:p>
        </p:txBody>
      </p:sp>
    </p:spTree>
    <p:extLst>
      <p:ext uri="{BB962C8B-B14F-4D97-AF65-F5344CB8AC3E}">
        <p14:creationId xmlns:p14="http://schemas.microsoft.com/office/powerpoint/2010/main" xmlns="" val="2821948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汉字的造字法</a:t>
            </a:r>
          </a:p>
        </p:txBody>
      </p:sp>
      <p:sp>
        <p:nvSpPr>
          <p:cNvPr id="3" name="内容占位符 2"/>
          <p:cNvSpPr>
            <a:spLocks noGrp="1"/>
          </p:cNvSpPr>
          <p:nvPr>
            <p:ph idx="1"/>
          </p:nvPr>
        </p:nvSpPr>
        <p:spPr/>
        <p:txBody>
          <a:bodyPr>
            <a:normAutofit fontScale="77500" lnSpcReduction="20000"/>
          </a:bodyPr>
          <a:lstStyle/>
          <a:p>
            <a:r>
              <a:rPr lang="zh-CN" altLang="zh-CN" sz="1600" dirty="0"/>
              <a:t>开始出现假借表意字符</a:t>
            </a:r>
            <a:r>
              <a:rPr lang="zh-CN" altLang="zh-CN" sz="1600" dirty="0" smtClean="0"/>
              <a:t>来表音</a:t>
            </a:r>
            <a:r>
              <a:rPr lang="zh-CN" altLang="zh-CN" sz="1600" dirty="0"/>
              <a:t>的“假借字”和一半表意一半表音的“形声字”</a:t>
            </a:r>
            <a:r>
              <a:rPr lang="zh-CN" altLang="zh-CN" sz="1600" dirty="0" smtClean="0"/>
              <a:t>。</a:t>
            </a:r>
            <a:endParaRPr lang="en-US" altLang="zh-CN" sz="1600" dirty="0" smtClean="0"/>
          </a:p>
          <a:p>
            <a:endParaRPr lang="en-US" altLang="zh-CN" sz="1600" dirty="0"/>
          </a:p>
          <a:p>
            <a:r>
              <a:rPr lang="zh-CN" altLang="en-US" sz="1600" dirty="0">
                <a:solidFill>
                  <a:srgbClr val="0000FF"/>
                </a:solidFill>
              </a:rPr>
              <a:t>久借不</a:t>
            </a:r>
            <a:r>
              <a:rPr lang="zh-CN" altLang="en-US" sz="1600" dirty="0" smtClean="0">
                <a:solidFill>
                  <a:srgbClr val="0000FF"/>
                </a:solidFill>
              </a:rPr>
              <a:t>还，弄假成真</a:t>
            </a:r>
            <a:r>
              <a:rPr lang="en-US" altLang="zh-CN" sz="1600" dirty="0" smtClean="0">
                <a:solidFill>
                  <a:srgbClr val="0000FF"/>
                </a:solidFill>
              </a:rPr>
              <a:t>——</a:t>
            </a:r>
            <a:r>
              <a:rPr lang="zh-CN" altLang="en-US" sz="1600" dirty="0" smtClean="0">
                <a:solidFill>
                  <a:srgbClr val="0000FF"/>
                </a:solidFill>
              </a:rPr>
              <a:t>“假借字”</a:t>
            </a:r>
            <a:endParaRPr lang="en-US" altLang="zh-CN" sz="1600" dirty="0" smtClean="0">
              <a:solidFill>
                <a:srgbClr val="0000FF"/>
              </a:solidFill>
            </a:endParaRPr>
          </a:p>
          <a:p>
            <a:pPr marL="0" indent="0">
              <a:buNone/>
            </a:pPr>
            <a:endParaRPr lang="en-US" altLang="zh-CN" sz="1600" dirty="0">
              <a:solidFill>
                <a:srgbClr val="0000FF"/>
              </a:solidFill>
            </a:endParaRPr>
          </a:p>
          <a:p>
            <a:pPr marL="0" indent="0">
              <a:buNone/>
            </a:pPr>
            <a:r>
              <a:rPr lang="zh-CN" altLang="zh-CN" sz="1600" dirty="0"/>
              <a:t>“借”一个同音的字</a:t>
            </a:r>
            <a:r>
              <a:rPr lang="zh-CN" altLang="zh-CN" sz="1600" dirty="0" smtClean="0"/>
              <a:t>来</a:t>
            </a:r>
            <a:endParaRPr lang="en-US" altLang="zh-CN" sz="1600" dirty="0"/>
          </a:p>
          <a:p>
            <a:pPr marL="0" indent="0">
              <a:buNone/>
            </a:pPr>
            <a:r>
              <a:rPr lang="en-US" altLang="zh-CN" sz="1600" dirty="0" smtClean="0"/>
              <a:t>             </a:t>
            </a:r>
            <a:r>
              <a:rPr lang="zh-CN" altLang="en-US" sz="1600" dirty="0" smtClean="0"/>
              <a:t> “我”：武器</a:t>
            </a:r>
            <a:r>
              <a:rPr lang="en-US" altLang="zh-CN" sz="1600" dirty="0" smtClean="0"/>
              <a:t>——</a:t>
            </a:r>
            <a:r>
              <a:rPr lang="zh-CN" altLang="en-US" sz="1600" dirty="0" smtClean="0"/>
              <a:t>第一人称</a:t>
            </a:r>
            <a:endParaRPr lang="en-US" altLang="zh-CN" sz="1600" dirty="0" smtClean="0"/>
          </a:p>
          <a:p>
            <a:pPr marL="0" indent="0">
              <a:buNone/>
            </a:pPr>
            <a:r>
              <a:rPr lang="en-US" altLang="zh-CN" sz="1600" dirty="0"/>
              <a:t> </a:t>
            </a:r>
            <a:r>
              <a:rPr lang="en-US" altLang="zh-CN" sz="1600" dirty="0" smtClean="0"/>
              <a:t>         </a:t>
            </a:r>
          </a:p>
          <a:p>
            <a:pPr marL="0" indent="0">
              <a:buNone/>
            </a:pPr>
            <a:r>
              <a:rPr lang="en-US" altLang="zh-CN" sz="1600" dirty="0"/>
              <a:t> </a:t>
            </a:r>
            <a:r>
              <a:rPr lang="en-US" altLang="zh-CN" sz="1600" dirty="0" smtClean="0"/>
              <a:t>             </a:t>
            </a:r>
            <a:r>
              <a:rPr lang="zh-CN" altLang="en-US" sz="1600" dirty="0" smtClean="0"/>
              <a:t>“箕”：本写作“其”</a:t>
            </a:r>
            <a:r>
              <a:rPr lang="en-US" altLang="zh-CN" sz="1600" dirty="0" smtClean="0"/>
              <a:t>——</a:t>
            </a:r>
            <a:r>
              <a:rPr lang="zh-CN" altLang="en-US" sz="1600" dirty="0" smtClean="0"/>
              <a:t>代词，久借不还</a:t>
            </a:r>
            <a:endParaRPr lang="en-US" altLang="zh-CN" sz="1600" dirty="0" smtClean="0"/>
          </a:p>
          <a:p>
            <a:pPr marL="0" indent="0">
              <a:buNone/>
            </a:pPr>
            <a:endParaRPr lang="en-US" altLang="zh-CN" sz="1600" dirty="0"/>
          </a:p>
          <a:p>
            <a:pPr marL="0" indent="0">
              <a:buNone/>
            </a:pPr>
            <a:r>
              <a:rPr lang="en-US" altLang="zh-CN" sz="1600" dirty="0" smtClean="0"/>
              <a:t>                                     </a:t>
            </a:r>
            <a:r>
              <a:rPr lang="zh-CN" altLang="zh-CN" sz="1600" u="sng" dirty="0" smtClean="0">
                <a:solidFill>
                  <a:srgbClr val="0000FF"/>
                </a:solidFill>
              </a:rPr>
              <a:t>其</a:t>
            </a:r>
            <a:r>
              <a:rPr lang="zh-CN" altLang="zh-CN" sz="1600" u="sng" dirty="0">
                <a:solidFill>
                  <a:srgbClr val="0000FF"/>
                </a:solidFill>
              </a:rPr>
              <a:t>自东来</a:t>
            </a:r>
            <a:r>
              <a:rPr lang="zh-CN" altLang="zh-CN" sz="1600" dirty="0">
                <a:solidFill>
                  <a:srgbClr val="0000FF"/>
                </a:solidFill>
              </a:rPr>
              <a:t>雨？</a:t>
            </a:r>
            <a:endParaRPr lang="en-US" altLang="zh-CN" sz="1600" dirty="0" smtClean="0">
              <a:solidFill>
                <a:srgbClr val="0000FF"/>
              </a:solidFill>
            </a:endParaRPr>
          </a:p>
          <a:p>
            <a:pPr marL="0" indent="0">
              <a:buNone/>
            </a:pPr>
            <a:r>
              <a:rPr lang="zh-CN" altLang="en-US" sz="1600" dirty="0" smtClean="0">
                <a:solidFill>
                  <a:srgbClr val="0000FF"/>
                </a:solidFill>
              </a:rPr>
              <a:t>其：</a:t>
            </a:r>
            <a:r>
              <a:rPr lang="zh-CN" altLang="en-US" sz="1600" dirty="0" smtClean="0"/>
              <a:t>箕</a:t>
            </a:r>
            <a:r>
              <a:rPr lang="zh-CN" altLang="en-US" sz="1600" dirty="0" smtClean="0">
                <a:solidFill>
                  <a:srgbClr val="0000FF"/>
                </a:solidFill>
              </a:rPr>
              <a:t>            自：</a:t>
            </a:r>
            <a:r>
              <a:rPr lang="zh-CN" altLang="en-US" sz="1600" dirty="0" smtClean="0"/>
              <a:t>鼻子</a:t>
            </a:r>
            <a:r>
              <a:rPr lang="zh-CN" altLang="en-US" sz="1600" dirty="0" smtClean="0">
                <a:solidFill>
                  <a:srgbClr val="0000FF"/>
                </a:solidFill>
              </a:rPr>
              <a:t>                  东：</a:t>
            </a:r>
            <a:r>
              <a:rPr lang="zh-CN" altLang="zh-CN" sz="1600" dirty="0"/>
              <a:t>原写作“東”，像包扎在木棍上的</a:t>
            </a:r>
            <a:r>
              <a:rPr lang="zh-CN" altLang="zh-CN" sz="1600" dirty="0" smtClean="0"/>
              <a:t>行囊</a:t>
            </a:r>
            <a:endParaRPr lang="en-US" altLang="zh-CN" sz="1600" dirty="0" smtClean="0"/>
          </a:p>
          <a:p>
            <a:pPr marL="0" indent="0">
              <a:buNone/>
            </a:pPr>
            <a:endParaRPr lang="en-US" altLang="zh-CN" sz="1600" dirty="0">
              <a:solidFill>
                <a:srgbClr val="0000FF"/>
              </a:solidFill>
            </a:endParaRPr>
          </a:p>
          <a:p>
            <a:pPr marL="0" indent="0">
              <a:buNone/>
            </a:pPr>
            <a:r>
              <a:rPr lang="zh-CN" altLang="en-US" sz="1600" dirty="0" smtClean="0">
                <a:solidFill>
                  <a:srgbClr val="0000FF"/>
                </a:solidFill>
              </a:rPr>
              <a:t>来：</a:t>
            </a:r>
            <a:r>
              <a:rPr lang="zh-CN" altLang="zh-CN" sz="1600" dirty="0"/>
              <a:t>本义是“大麦”</a:t>
            </a:r>
            <a:endParaRPr lang="zh-CN" altLang="en-US" sz="1600" dirty="0">
              <a:solidFill>
                <a:srgbClr val="0000FF"/>
              </a:solidFill>
            </a:endParaRPr>
          </a:p>
        </p:txBody>
      </p:sp>
    </p:spTree>
    <p:extLst>
      <p:ext uri="{BB962C8B-B14F-4D97-AF65-F5344CB8AC3E}">
        <p14:creationId xmlns:p14="http://schemas.microsoft.com/office/powerpoint/2010/main" xmlns="" val="3285821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汉字的造字法</a:t>
            </a:r>
          </a:p>
        </p:txBody>
      </p:sp>
      <p:sp>
        <p:nvSpPr>
          <p:cNvPr id="3" name="内容占位符 2"/>
          <p:cNvSpPr>
            <a:spLocks noGrp="1"/>
          </p:cNvSpPr>
          <p:nvPr>
            <p:ph idx="1"/>
          </p:nvPr>
        </p:nvSpPr>
        <p:spPr>
          <a:xfrm>
            <a:off x="822959" y="1916832"/>
            <a:ext cx="7543801" cy="4023360"/>
          </a:xfrm>
        </p:spPr>
        <p:txBody>
          <a:bodyPr/>
          <a:lstStyle/>
          <a:p>
            <a:r>
              <a:rPr lang="zh-CN" altLang="zh-CN" dirty="0">
                <a:solidFill>
                  <a:srgbClr val="0000FF"/>
                </a:solidFill>
              </a:rPr>
              <a:t>“形声字”</a:t>
            </a:r>
            <a:endParaRPr lang="zh-CN" altLang="en-US" dirty="0">
              <a:solidFill>
                <a:srgbClr val="0000FF"/>
              </a:solidFill>
            </a:endParaRPr>
          </a:p>
          <a:p>
            <a:pPr marL="0" indent="0">
              <a:buNone/>
            </a:pPr>
            <a:r>
              <a:rPr lang="zh-CN" altLang="zh-CN" sz="2400" dirty="0" smtClean="0"/>
              <a:t>一半</a:t>
            </a:r>
            <a:r>
              <a:rPr lang="zh-CN" altLang="zh-CN" sz="2400" dirty="0"/>
              <a:t>符号表示意义范畴、一半符号表示声音</a:t>
            </a:r>
            <a:r>
              <a:rPr lang="zh-CN" altLang="zh-CN" sz="2400" dirty="0" smtClean="0"/>
              <a:t>类别</a:t>
            </a:r>
            <a:endParaRPr lang="en-US" altLang="zh-CN" sz="2400" dirty="0" smtClean="0"/>
          </a:p>
          <a:p>
            <a:pPr marL="0" indent="0">
              <a:buNone/>
            </a:pPr>
            <a:endParaRPr lang="en-US" altLang="zh-CN" sz="2400" dirty="0"/>
          </a:p>
          <a:p>
            <a:pPr marL="0" indent="0">
              <a:buNone/>
            </a:pPr>
            <a:r>
              <a:rPr lang="zh-CN" altLang="zh-CN" sz="2800" dirty="0">
                <a:latin typeface="华文楷体" panose="02010600040101010101" pitchFamily="2" charset="-122"/>
                <a:ea typeface="华文楷体" panose="02010600040101010101" pitchFamily="2" charset="-122"/>
              </a:rPr>
              <a:t>“桃、梅、桔、柿、松、柏、杨、柳</a:t>
            </a:r>
            <a:r>
              <a:rPr lang="zh-CN" altLang="zh-CN"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marL="0" indent="0">
              <a:buNone/>
            </a:pPr>
            <a:endParaRPr lang="en-US" altLang="zh-CN" sz="2800" dirty="0" smtClean="0">
              <a:latin typeface="华文楷体" panose="02010600040101010101" pitchFamily="2" charset="-122"/>
              <a:ea typeface="华文楷体" panose="02010600040101010101" pitchFamily="2" charset="-122"/>
            </a:endParaRPr>
          </a:p>
          <a:p>
            <a:pPr marL="0" indent="0">
              <a:buNone/>
            </a:pPr>
            <a:r>
              <a:rPr lang="zh-CN" altLang="zh-CN" sz="2800" dirty="0">
                <a:latin typeface="华文楷体" panose="02010600040101010101" pitchFamily="2" charset="-122"/>
                <a:ea typeface="华文楷体" panose="02010600040101010101" pitchFamily="2" charset="-122"/>
              </a:rPr>
              <a:t>“思、想、念、虑、忘、惑、忿、怒、怨、恐、悲、愁、忆、惧、悚”</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xmlns="" val="374801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羊大为美</a:t>
            </a:r>
            <a:r>
              <a:rPr lang="en-US" altLang="zh-CN" sz="3600" dirty="0" smtClean="0"/>
              <a:t>——</a:t>
            </a:r>
            <a:r>
              <a:rPr lang="zh-CN" altLang="en-US" sz="3600" dirty="0" smtClean="0"/>
              <a:t>汉字的结构</a:t>
            </a:r>
            <a:endParaRPr lang="zh-CN" altLang="en-US" sz="3600" dirty="0"/>
          </a:p>
        </p:txBody>
      </p:sp>
      <p:sp>
        <p:nvSpPr>
          <p:cNvPr id="3" name="内容占位符 2"/>
          <p:cNvSpPr>
            <a:spLocks noGrp="1"/>
          </p:cNvSpPr>
          <p:nvPr>
            <p:ph idx="1"/>
          </p:nvPr>
        </p:nvSpPr>
        <p:spPr/>
        <p:txBody>
          <a:bodyPr/>
          <a:lstStyle/>
          <a:p>
            <a:r>
              <a:rPr lang="zh-CN" altLang="zh-CN" dirty="0"/>
              <a:t>“日月为明，鱼</a:t>
            </a:r>
            <a:r>
              <a:rPr lang="zh-CN" altLang="zh-CN" dirty="0" smtClean="0"/>
              <a:t>羊为</a:t>
            </a:r>
            <a:r>
              <a:rPr lang="zh-CN" altLang="zh-CN" dirty="0"/>
              <a:t>鲜</a:t>
            </a:r>
            <a:r>
              <a:rPr lang="zh-CN" altLang="zh-CN" dirty="0" smtClean="0"/>
              <a:t>”</a:t>
            </a:r>
            <a:r>
              <a:rPr lang="en-US" altLang="zh-CN" dirty="0" smtClean="0"/>
              <a:t>       </a:t>
            </a:r>
            <a:r>
              <a:rPr lang="zh-CN" altLang="zh-CN" dirty="0" smtClean="0">
                <a:solidFill>
                  <a:srgbClr val="0000FF"/>
                </a:solidFill>
              </a:rPr>
              <a:t>米</a:t>
            </a:r>
            <a:r>
              <a:rPr lang="zh-CN" altLang="zh-CN" dirty="0">
                <a:solidFill>
                  <a:srgbClr val="0000FF"/>
                </a:solidFill>
              </a:rPr>
              <a:t>、京、承、</a:t>
            </a:r>
            <a:r>
              <a:rPr lang="zh-CN" altLang="zh-CN" dirty="0" smtClean="0">
                <a:solidFill>
                  <a:srgbClr val="0000FF"/>
                </a:solidFill>
              </a:rPr>
              <a:t>幽</a:t>
            </a:r>
            <a:r>
              <a:rPr lang="zh-CN" altLang="en-US" dirty="0" smtClean="0">
                <a:solidFill>
                  <a:srgbClr val="0000FF"/>
                </a:solidFill>
              </a:rPr>
              <a:t>？</a:t>
            </a:r>
            <a:endParaRPr lang="en-US" altLang="zh-CN" dirty="0" smtClean="0">
              <a:solidFill>
                <a:srgbClr val="0000FF"/>
              </a:solidFill>
            </a:endParaRPr>
          </a:p>
          <a:p>
            <a:endParaRPr lang="en-US" altLang="zh-CN" dirty="0" smtClean="0">
              <a:solidFill>
                <a:srgbClr val="0000FF"/>
              </a:solidFill>
            </a:endParaRPr>
          </a:p>
          <a:p>
            <a:r>
              <a:rPr lang="zh-CN" altLang="zh-CN" dirty="0"/>
              <a:t>拆分汉字其实就是将汉字按照一定的规律进行逐层的拆解，一个“整字”可以拆分成几个“部件”，而“部件”又是由一笔一笔的“笔画”按照一定的条件组合在一起的</a:t>
            </a:r>
            <a:r>
              <a:rPr lang="zh-CN" altLang="zh-CN" dirty="0" smtClean="0"/>
              <a:t>。</a:t>
            </a:r>
            <a:endParaRPr lang="en-US" altLang="zh-CN" dirty="0" smtClean="0"/>
          </a:p>
          <a:p>
            <a:endParaRPr lang="en-US" altLang="zh-CN" dirty="0" smtClean="0"/>
          </a:p>
          <a:p>
            <a:r>
              <a:rPr lang="zh-CN" altLang="zh-CN" dirty="0" smtClean="0"/>
              <a:t>“</a:t>
            </a:r>
            <a:r>
              <a:rPr lang="zh-CN" altLang="zh-CN" dirty="0"/>
              <a:t>整字—部件—笔画”</a:t>
            </a:r>
            <a:endParaRPr lang="zh-CN" altLang="en-US" dirty="0">
              <a:solidFill>
                <a:srgbClr val="0000FF"/>
              </a:solidFill>
            </a:endParaRPr>
          </a:p>
        </p:txBody>
      </p:sp>
    </p:spTree>
    <p:extLst>
      <p:ext uri="{BB962C8B-B14F-4D97-AF65-F5344CB8AC3E}">
        <p14:creationId xmlns:p14="http://schemas.microsoft.com/office/powerpoint/2010/main" xmlns="" val="510041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5"/>
            <a:ext cx="7543800" cy="1414204"/>
          </a:xfrm>
        </p:spPr>
        <p:txBody>
          <a:bodyPr>
            <a:normAutofit fontScale="90000"/>
          </a:bodyPr>
          <a:lstStyle/>
          <a:p>
            <a:r>
              <a:rPr lang="en-US" altLang="zh-CN" sz="3600" dirty="0" smtClean="0"/>
              <a:t/>
            </a:r>
            <a:br>
              <a:rPr lang="en-US" altLang="zh-CN" sz="3600" dirty="0" smtClean="0"/>
            </a:br>
            <a:r>
              <a:rPr lang="zh-CN" altLang="zh-CN" sz="3600" dirty="0" smtClean="0"/>
              <a:t>整</a:t>
            </a:r>
            <a:r>
              <a:rPr lang="zh-CN" altLang="zh-CN" sz="3600" dirty="0"/>
              <a:t>字如何拆分成部件</a:t>
            </a:r>
            <a:r>
              <a:rPr lang="zh-CN" altLang="en-US" sz="3600" dirty="0"/>
              <a:t>？</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鲁迅 </a:t>
            </a:r>
            <a:r>
              <a:rPr lang="zh-CN" altLang="zh-CN" dirty="0" smtClean="0"/>
              <a:t>“</a:t>
            </a:r>
            <a:r>
              <a:rPr lang="zh-CN" altLang="zh-CN" dirty="0"/>
              <a:t>宴之敖者</a:t>
            </a:r>
            <a:r>
              <a:rPr lang="zh-CN" altLang="zh-CN" dirty="0" smtClean="0"/>
              <a:t>”</a:t>
            </a:r>
            <a:endParaRPr lang="en-US" altLang="zh-CN" dirty="0" smtClean="0"/>
          </a:p>
          <a:p>
            <a:r>
              <a:rPr lang="zh-CN" altLang="zh-CN" dirty="0">
                <a:solidFill>
                  <a:srgbClr val="0000FF"/>
                </a:solidFill>
              </a:rPr>
              <a:t>一级部件、二级部件</a:t>
            </a:r>
            <a:r>
              <a:rPr lang="zh-CN" altLang="zh-CN" dirty="0"/>
              <a:t>、……，直至最后的</a:t>
            </a:r>
            <a:r>
              <a:rPr lang="zh-CN" altLang="zh-CN" dirty="0">
                <a:solidFill>
                  <a:srgbClr val="0000FF"/>
                </a:solidFill>
              </a:rPr>
              <a:t>基础</a:t>
            </a:r>
            <a:r>
              <a:rPr lang="zh-CN" altLang="zh-CN" dirty="0" smtClean="0">
                <a:solidFill>
                  <a:srgbClr val="0000FF"/>
                </a:solidFill>
              </a:rPr>
              <a:t>部件</a:t>
            </a:r>
            <a:r>
              <a:rPr lang="en-US" altLang="zh-CN" dirty="0">
                <a:solidFill>
                  <a:srgbClr val="0000FF"/>
                </a:solidFill>
              </a:rPr>
              <a:t> </a:t>
            </a:r>
            <a:r>
              <a:rPr lang="en-US" altLang="zh-CN" dirty="0" smtClean="0">
                <a:solidFill>
                  <a:srgbClr val="0000FF"/>
                </a:solidFill>
              </a:rPr>
              <a:t>    </a:t>
            </a:r>
            <a:r>
              <a:rPr lang="zh-CN" altLang="en-US" dirty="0" smtClean="0"/>
              <a:t>“圆”</a:t>
            </a:r>
            <a:endParaRPr lang="en-US" altLang="zh-CN" dirty="0" smtClean="0"/>
          </a:p>
          <a:p>
            <a:r>
              <a:rPr lang="zh-CN" altLang="zh-CN" dirty="0"/>
              <a:t>岸——山、厂、干</a:t>
            </a:r>
          </a:p>
          <a:p>
            <a:r>
              <a:rPr lang="zh-CN" altLang="zh-CN" dirty="0"/>
              <a:t>想——木、目、心</a:t>
            </a:r>
          </a:p>
          <a:p>
            <a:endParaRPr lang="zh-CN" altLang="en-US" dirty="0"/>
          </a:p>
        </p:txBody>
      </p:sp>
      <p:pic>
        <p:nvPicPr>
          <p:cNvPr id="9" name="图片 8"/>
          <p:cNvPicPr/>
          <p:nvPr/>
        </p:nvPicPr>
        <p:blipFill>
          <a:blip r:embed="rId2">
            <a:extLst>
              <a:ext uri="{28A0092B-C50C-407E-A947-70E740481C1C}">
                <a14:useLocalDpi xmlns:a14="http://schemas.microsoft.com/office/drawing/2010/main" xmlns="" val="0"/>
              </a:ext>
            </a:extLst>
          </a:blip>
          <a:srcRect/>
          <a:stretch>
            <a:fillRect/>
          </a:stretch>
        </p:blipFill>
        <p:spPr bwMode="auto">
          <a:xfrm>
            <a:off x="3275856" y="3501008"/>
            <a:ext cx="3168352" cy="2088232"/>
          </a:xfrm>
          <a:prstGeom prst="rect">
            <a:avLst/>
          </a:prstGeom>
          <a:noFill/>
          <a:ln>
            <a:noFill/>
          </a:ln>
        </p:spPr>
      </p:pic>
    </p:spTree>
    <p:extLst>
      <p:ext uri="{BB962C8B-B14F-4D97-AF65-F5344CB8AC3E}">
        <p14:creationId xmlns:p14="http://schemas.microsoft.com/office/powerpoint/2010/main" xmlns="" val="4119176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“一合酥”不是“一人一口酥</a:t>
            </a:r>
            <a:r>
              <a:rPr lang="zh-CN" altLang="zh-CN" sz="3200" dirty="0" smtClean="0"/>
              <a:t>”</a:t>
            </a:r>
            <a:r>
              <a:rPr lang="en-US" altLang="zh-CN" sz="3200" dirty="0" smtClean="0"/>
              <a:t/>
            </a:r>
            <a:br>
              <a:rPr lang="en-US" altLang="zh-CN" sz="3200" dirty="0" smtClean="0"/>
            </a:br>
            <a:r>
              <a:rPr lang="en-US" altLang="zh-CN" sz="3200" dirty="0"/>
              <a:t> </a:t>
            </a:r>
            <a:r>
              <a:rPr lang="en-US" altLang="zh-CN" sz="3200" dirty="0" smtClean="0"/>
              <a:t>                                     </a:t>
            </a:r>
            <a:r>
              <a:rPr lang="zh-CN" altLang="zh-CN" sz="3200" dirty="0" smtClean="0"/>
              <a:t>——</a:t>
            </a:r>
            <a:r>
              <a:rPr lang="zh-CN" altLang="zh-CN" sz="3200" dirty="0"/>
              <a:t>部件的组合</a:t>
            </a:r>
            <a:endParaRPr lang="zh-CN" altLang="en-US" sz="3200" dirty="0"/>
          </a:p>
        </p:txBody>
      </p:sp>
      <p:sp>
        <p:nvSpPr>
          <p:cNvPr id="3" name="内容占位符 2"/>
          <p:cNvSpPr>
            <a:spLocks noGrp="1"/>
          </p:cNvSpPr>
          <p:nvPr>
            <p:ph idx="1"/>
          </p:nvPr>
        </p:nvSpPr>
        <p:spPr/>
        <p:txBody>
          <a:bodyPr/>
          <a:lstStyle/>
          <a:p>
            <a:r>
              <a:rPr lang="zh-CN" altLang="zh-CN" dirty="0"/>
              <a:t>四种类型</a:t>
            </a:r>
            <a:r>
              <a:rPr lang="zh-CN" altLang="zh-CN" dirty="0" smtClean="0"/>
              <a:t>：</a:t>
            </a:r>
            <a:endParaRPr lang="en-US" altLang="zh-CN" dirty="0" smtClean="0"/>
          </a:p>
          <a:p>
            <a:r>
              <a:rPr lang="zh-CN" altLang="zh-CN" dirty="0" smtClean="0"/>
              <a:t>左右</a:t>
            </a:r>
            <a:r>
              <a:rPr lang="zh-CN" altLang="zh-CN" dirty="0"/>
              <a:t>结构、上下结构、里外结构（或称包围结构）和框架</a:t>
            </a:r>
            <a:r>
              <a:rPr lang="zh-CN" altLang="zh-CN" dirty="0" smtClean="0"/>
              <a:t>结构</a:t>
            </a:r>
            <a:r>
              <a:rPr lang="en-US" altLang="zh-CN" dirty="0" smtClean="0"/>
              <a:t>      </a:t>
            </a:r>
            <a:r>
              <a:rPr lang="zh-CN" altLang="en-US" dirty="0" smtClean="0"/>
              <a:t>（</a:t>
            </a:r>
            <a:r>
              <a:rPr lang="zh-CN" altLang="zh-CN" dirty="0" smtClean="0"/>
              <a:t>“</a:t>
            </a:r>
            <a:r>
              <a:rPr lang="zh-CN" altLang="zh-CN" dirty="0"/>
              <a:t>爽、巫、乘、秉</a:t>
            </a:r>
            <a:r>
              <a:rPr lang="zh-CN" altLang="zh-CN" dirty="0" smtClean="0"/>
              <a:t>”</a:t>
            </a:r>
            <a:r>
              <a:rPr lang="zh-CN" altLang="en-US" dirty="0" smtClean="0"/>
              <a:t>）</a:t>
            </a:r>
            <a:endParaRPr lang="en-US" altLang="zh-CN" dirty="0" smtClean="0"/>
          </a:p>
          <a:p>
            <a:endParaRPr lang="en-US" altLang="zh-CN" dirty="0"/>
          </a:p>
          <a:p>
            <a:r>
              <a:rPr lang="zh-CN" altLang="zh-CN" dirty="0"/>
              <a:t>汉字部件之间的构造模式若根据基础部件的数量和方位关系，又可分为单一式、二合式、三合式、多合式、内外包容式五种类型</a:t>
            </a:r>
            <a:r>
              <a:rPr lang="zh-CN" altLang="zh-CN" dirty="0" smtClean="0"/>
              <a:t>。</a:t>
            </a:r>
            <a:endParaRPr lang="en-US" altLang="zh-CN" dirty="0" smtClean="0"/>
          </a:p>
          <a:p>
            <a:endParaRPr lang="en-US" altLang="zh-CN" dirty="0"/>
          </a:p>
          <a:p>
            <a:r>
              <a:rPr lang="zh-CN" altLang="en-US" dirty="0" smtClean="0"/>
              <a:t>使</a:t>
            </a:r>
            <a:r>
              <a:rPr lang="zh-CN" altLang="zh-CN" dirty="0" smtClean="0"/>
              <a:t>汉字</a:t>
            </a:r>
            <a:r>
              <a:rPr lang="zh-CN" altLang="zh-CN" dirty="0"/>
              <a:t>的“房子”更美观。</a:t>
            </a:r>
            <a:endParaRPr lang="zh-CN" altLang="en-US" dirty="0"/>
          </a:p>
        </p:txBody>
      </p:sp>
    </p:spTree>
    <p:extLst>
      <p:ext uri="{BB962C8B-B14F-4D97-AF65-F5344CB8AC3E}">
        <p14:creationId xmlns:p14="http://schemas.microsoft.com/office/powerpoint/2010/main" xmlns="" val="969388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a:srcRect/>
          <a:stretch>
            <a:fillRect/>
          </a:stretch>
        </p:blipFill>
        <p:spPr bwMode="auto">
          <a:xfrm>
            <a:off x="2357422" y="642919"/>
            <a:ext cx="5286411" cy="522607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44289" y="3786190"/>
            <a:ext cx="4413692" cy="2000264"/>
          </a:xfrm>
        </p:spPr>
        <p:txBody>
          <a:bodyPr/>
          <a:lstStyle/>
          <a:p>
            <a:pPr algn="just"/>
            <a:r>
              <a:rPr lang="zh-CN" altLang="en-US" sz="2400" smtClean="0"/>
              <a:t>裘锡圭</a:t>
            </a:r>
            <a:r>
              <a:rPr lang="en-US" altLang="zh-CN" sz="2400" smtClean="0"/>
              <a:t>1988《</a:t>
            </a:r>
            <a:r>
              <a:rPr lang="zh-CN" altLang="en-US" sz="2400" smtClean="0"/>
              <a:t>文字学概要</a:t>
            </a:r>
            <a:r>
              <a:rPr lang="en-US" altLang="zh-CN" sz="2400" smtClean="0"/>
              <a:t>》</a:t>
            </a:r>
            <a:endParaRPr lang="zh-CN" altLang="en-US" sz="2400"/>
          </a:p>
        </p:txBody>
      </p:sp>
      <p:pic>
        <p:nvPicPr>
          <p:cNvPr id="1026" name="Picture 2"/>
          <p:cNvPicPr>
            <a:picLocks noGrp="1" noChangeAspect="1" noChangeArrowheads="1"/>
          </p:cNvPicPr>
          <p:nvPr>
            <p:ph idx="1"/>
          </p:nvPr>
        </p:nvPicPr>
        <p:blipFill>
          <a:blip r:embed="rId2"/>
          <a:srcRect/>
          <a:stretch>
            <a:fillRect/>
          </a:stretch>
        </p:blipFill>
        <p:spPr bwMode="auto">
          <a:xfrm>
            <a:off x="482237" y="1000108"/>
            <a:ext cx="3100304" cy="485550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308145" y="571480"/>
            <a:ext cx="3632387" cy="2990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黑体" pitchFamily="49" charset="-122"/>
                <a:ea typeface="黑体" pitchFamily="49" charset="-122"/>
              </a:rPr>
              <a:t>文字和语言是什么关系</a:t>
            </a:r>
            <a:endParaRPr lang="zh-CN" altLang="en-US" dirty="0"/>
          </a:p>
        </p:txBody>
      </p:sp>
      <p:sp>
        <p:nvSpPr>
          <p:cNvPr id="3" name="内容占位符 2"/>
          <p:cNvSpPr>
            <a:spLocks noGrp="1"/>
          </p:cNvSpPr>
          <p:nvPr>
            <p:ph idx="1"/>
          </p:nvPr>
        </p:nvSpPr>
        <p:spPr>
          <a:xfrm>
            <a:off x="500035" y="1845734"/>
            <a:ext cx="7866726" cy="4023360"/>
          </a:xfrm>
        </p:spPr>
        <p:txBody>
          <a:bodyPr>
            <a:normAutofit/>
          </a:bodyPr>
          <a:lstStyle/>
          <a:p>
            <a:pPr marL="702000">
              <a:spcBef>
                <a:spcPts val="1200"/>
              </a:spcBef>
              <a:buFont typeface="Wingdings" pitchFamily="2" charset="2"/>
              <a:buChar char="p"/>
            </a:pPr>
            <a:r>
              <a:rPr lang="zh-CN" altLang="en-US" dirty="0" smtClean="0"/>
              <a:t>“语音符号”和“文字符号”</a:t>
            </a:r>
            <a:endParaRPr lang="en-US" altLang="zh-CN" dirty="0" smtClean="0"/>
          </a:p>
          <a:p>
            <a:pPr marL="702000">
              <a:spcBef>
                <a:spcPts val="1200"/>
              </a:spcBef>
              <a:buNone/>
            </a:pPr>
            <a:r>
              <a:rPr lang="zh-CN" altLang="en-US" dirty="0" smtClean="0"/>
              <a:t>语音：语言的符号                 文字：符号的符号            产生先后</a:t>
            </a:r>
            <a:endParaRPr lang="en-US" altLang="zh-CN" dirty="0" smtClean="0"/>
          </a:p>
          <a:p>
            <a:pPr marL="702000">
              <a:spcBef>
                <a:spcPts val="1200"/>
              </a:spcBef>
              <a:buNone/>
            </a:pPr>
            <a:r>
              <a:rPr lang="zh-CN" altLang="en-US" dirty="0" smtClean="0"/>
              <a:t>文字只不过是在语音的基础上产生的一种书写（或视觉）符号系统</a:t>
            </a:r>
            <a:endParaRPr lang="en-US" altLang="zh-CN" dirty="0" smtClean="0"/>
          </a:p>
          <a:p>
            <a:pPr marL="702000">
              <a:spcBef>
                <a:spcPts val="1200"/>
              </a:spcBef>
              <a:buFont typeface="Wingdings" pitchFamily="2" charset="2"/>
              <a:buChar char="p"/>
            </a:pPr>
            <a:r>
              <a:rPr lang="zh-CN" altLang="en-US" dirty="0" smtClean="0"/>
              <a:t>“会说话”和“能认字”</a:t>
            </a:r>
            <a:endParaRPr lang="en-US" altLang="zh-CN" dirty="0" smtClean="0"/>
          </a:p>
          <a:p>
            <a:pPr marL="702000">
              <a:buNone/>
            </a:pPr>
            <a:r>
              <a:rPr lang="zh-CN" altLang="en-US" dirty="0" smtClean="0"/>
              <a:t>会说话：人人掌握     能认字：少数人“读书人”</a:t>
            </a:r>
            <a:endParaRPr lang="en-US" altLang="zh-CN" dirty="0" smtClean="0"/>
          </a:p>
          <a:p>
            <a:pPr marL="702000">
              <a:buNone/>
            </a:pP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世界上有文字的语言只占很小的比例</a:t>
            </a:r>
            <a:endParaRPr lang="en-US" altLang="zh-CN" dirty="0" smtClean="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dirty="0"/>
              <a:t>在五千多年前，世界上的文字不仅只是汉字一种</a:t>
            </a:r>
            <a:r>
              <a:rPr lang="zh-CN" altLang="zh-CN" dirty="0" smtClean="0"/>
              <a:t>。</a:t>
            </a:r>
            <a:endParaRPr lang="en-US" altLang="zh-CN" dirty="0" smtClean="0"/>
          </a:p>
          <a:p>
            <a:pPr marL="0" indent="0">
              <a:buNone/>
            </a:pPr>
            <a:r>
              <a:rPr lang="zh-CN" altLang="zh-CN" dirty="0">
                <a:latin typeface="华文楷体" pitchFamily="2" charset="-122"/>
                <a:ea typeface="华文楷体" pitchFamily="2" charset="-122"/>
              </a:rPr>
              <a:t>古代两河流域的楔形</a:t>
            </a:r>
            <a:r>
              <a:rPr lang="zh-CN" altLang="zh-CN" dirty="0" smtClean="0">
                <a:latin typeface="华文楷体" pitchFamily="2" charset="-122"/>
                <a:ea typeface="华文楷体" pitchFamily="2" charset="-122"/>
              </a:rPr>
              <a:t>字</a:t>
            </a:r>
            <a:r>
              <a:rPr lang="zh-CN" altLang="en-US" dirty="0" smtClean="0">
                <a:latin typeface="华文楷体" pitchFamily="2" charset="-122"/>
                <a:ea typeface="华文楷体" pitchFamily="2" charset="-122"/>
              </a:rPr>
              <a:t>（消亡）</a:t>
            </a:r>
            <a:endParaRPr lang="en-US" altLang="zh-CN" dirty="0" smtClean="0">
              <a:latin typeface="华文楷体" pitchFamily="2" charset="-122"/>
              <a:ea typeface="华文楷体" pitchFamily="2" charset="-122"/>
            </a:endParaRPr>
          </a:p>
          <a:p>
            <a:pPr marL="0" indent="0">
              <a:buNone/>
            </a:pPr>
            <a:r>
              <a:rPr lang="zh-CN" altLang="zh-CN" dirty="0">
                <a:latin typeface="华文楷体" pitchFamily="2" charset="-122"/>
                <a:ea typeface="华文楷体" pitchFamily="2" charset="-122"/>
              </a:rPr>
              <a:t>古埃及的圣书</a:t>
            </a:r>
            <a:r>
              <a:rPr lang="zh-CN" altLang="zh-CN" dirty="0" smtClean="0">
                <a:latin typeface="华文楷体" pitchFamily="2" charset="-122"/>
                <a:ea typeface="华文楷体" pitchFamily="2" charset="-122"/>
              </a:rPr>
              <a:t>字</a:t>
            </a:r>
            <a:r>
              <a:rPr lang="zh-CN" altLang="en-US" dirty="0" smtClean="0">
                <a:latin typeface="华文楷体" pitchFamily="2" charset="-122"/>
                <a:ea typeface="华文楷体" pitchFamily="2" charset="-122"/>
              </a:rPr>
              <a:t>（消亡）</a:t>
            </a:r>
            <a:endParaRPr lang="en-US" altLang="zh-CN" dirty="0" smtClean="0">
              <a:latin typeface="华文楷体" pitchFamily="2" charset="-122"/>
              <a:ea typeface="华文楷体" pitchFamily="2" charset="-122"/>
            </a:endParaRPr>
          </a:p>
          <a:p>
            <a:pPr marL="0" indent="0">
              <a:buNone/>
            </a:pPr>
            <a:endParaRPr lang="en-US" altLang="zh-CN" dirty="0" smtClean="0"/>
          </a:p>
          <a:p>
            <a:pPr marL="0" indent="0">
              <a:buNone/>
            </a:pPr>
            <a:endParaRPr lang="en-US" altLang="zh-CN" dirty="0" smtClean="0"/>
          </a:p>
          <a:p>
            <a:pPr marL="0" indent="0">
              <a:buNone/>
            </a:pPr>
            <a:r>
              <a:rPr lang="zh-CN" altLang="en-US" sz="3200" dirty="0" smtClean="0">
                <a:solidFill>
                  <a:srgbClr val="0000FF"/>
                </a:solidFill>
              </a:rPr>
              <a:t>汉字：目前“活着”的最古老的语言</a:t>
            </a:r>
            <a:endParaRPr lang="en-US" altLang="zh-CN" sz="3200" dirty="0" smtClean="0">
              <a:solidFill>
                <a:srgbClr val="0000FF"/>
              </a:solidFill>
            </a:endParaRPr>
          </a:p>
          <a:p>
            <a:pPr marL="0" indent="0">
              <a:buNone/>
            </a:pPr>
            <a:endParaRPr lang="en-US" altLang="zh-CN" dirty="0"/>
          </a:p>
          <a:p>
            <a:pPr marL="0" indent="0">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srcRect/>
          <a:stretch>
            <a:fillRect/>
          </a:stretch>
        </p:blipFill>
        <p:spPr bwMode="auto">
          <a:xfrm>
            <a:off x="300038" y="333375"/>
            <a:ext cx="8543925" cy="6191250"/>
          </a:xfrm>
          <a:prstGeom prst="rect">
            <a:avLst/>
          </a:prstGeom>
          <a:noFill/>
          <a:ln w="9525">
            <a:noFill/>
            <a:miter lim="800000"/>
            <a:headEnd/>
            <a:tailEnd/>
          </a:ln>
          <a:effectLst/>
        </p:spPr>
      </p:pic>
    </p:spTree>
    <p:extLst>
      <p:ext uri="{BB962C8B-B14F-4D97-AF65-F5344CB8AC3E}">
        <p14:creationId xmlns:p14="http://schemas.microsoft.com/office/powerpoint/2010/main" xmlns="" val="237769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药材“龙骨”</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85721" y="2214554"/>
            <a:ext cx="3214710" cy="4071966"/>
          </a:xfrm>
          <a:prstGeom prst="rect">
            <a:avLst/>
          </a:prstGeom>
          <a:noFill/>
          <a:ln>
            <a:noFill/>
          </a:ln>
        </p:spPr>
      </p:pic>
      <p:sp>
        <p:nvSpPr>
          <p:cNvPr id="5" name="矩形 4"/>
          <p:cNvSpPr/>
          <p:nvPr/>
        </p:nvSpPr>
        <p:spPr>
          <a:xfrm>
            <a:off x="1285852" y="1785926"/>
            <a:ext cx="4570482" cy="369332"/>
          </a:xfrm>
          <a:prstGeom prst="rect">
            <a:avLst/>
          </a:prstGeom>
        </p:spPr>
        <p:txBody>
          <a:bodyPr wrap="none">
            <a:spAutoFit/>
          </a:bodyPr>
          <a:lstStyle/>
          <a:p>
            <a:r>
              <a:rPr lang="zh-CN" altLang="zh-CN" dirty="0" smtClean="0">
                <a:latin typeface="Arial" panose="020B0604020202020204" pitchFamily="34" charset="0"/>
                <a:cs typeface="Arial" panose="020B0604020202020204" pitchFamily="34" charset="0"/>
              </a:rPr>
              <a:t>《商周古文字读本》</a:t>
            </a:r>
            <a:r>
              <a:rPr lang="zh-CN" altLang="zh-CN" dirty="0"/>
              <a:t>甲骨文“干支表”字样</a:t>
            </a:r>
            <a:endParaRPr lang="zh-CN" altLang="en-US" dirty="0"/>
          </a:p>
        </p:txBody>
      </p:sp>
      <p:pic>
        <p:nvPicPr>
          <p:cNvPr id="6" name="Picture 4"/>
          <p:cNvPicPr>
            <a:picLocks noChangeAspect="1" noChangeArrowheads="1"/>
          </p:cNvPicPr>
          <p:nvPr/>
        </p:nvPicPr>
        <p:blipFill>
          <a:blip r:embed="rId3"/>
          <a:srcRect/>
          <a:stretch>
            <a:fillRect/>
          </a:stretch>
        </p:blipFill>
        <p:spPr bwMode="auto">
          <a:xfrm>
            <a:off x="3491880" y="2204863"/>
            <a:ext cx="5472608" cy="3533671"/>
          </a:xfrm>
          <a:prstGeom prst="rect">
            <a:avLst/>
          </a:prstGeom>
          <a:noFill/>
          <a:ln w="9525">
            <a:noFill/>
            <a:miter lim="800000"/>
            <a:headEnd/>
            <a:tailEnd/>
          </a:ln>
          <a:effectLst/>
        </p:spPr>
      </p:pic>
    </p:spTree>
    <p:extLst>
      <p:ext uri="{BB962C8B-B14F-4D97-AF65-F5344CB8AC3E}">
        <p14:creationId xmlns:p14="http://schemas.microsoft.com/office/powerpoint/2010/main" xmlns="" val="166066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汉字形体的演变</a:t>
            </a:r>
            <a:endParaRPr lang="zh-CN" altLang="en-US" dirty="0"/>
          </a:p>
        </p:txBody>
      </p:sp>
      <p:sp>
        <p:nvSpPr>
          <p:cNvPr id="3" name="内容占位符 2"/>
          <p:cNvSpPr>
            <a:spLocks noGrp="1"/>
          </p:cNvSpPr>
          <p:nvPr>
            <p:ph idx="1"/>
          </p:nvPr>
        </p:nvSpPr>
        <p:spPr/>
        <p:txBody>
          <a:bodyPr/>
          <a:lstStyle/>
          <a:p>
            <a:pPr>
              <a:buFont typeface="Wingdings" pitchFamily="2" charset="2"/>
              <a:buChar char="n"/>
            </a:pPr>
            <a:r>
              <a:rPr lang="zh-CN" altLang="en-US" b="1" dirty="0">
                <a:latin typeface="楷体" pitchFamily="49" charset="-122"/>
                <a:ea typeface="楷体" pitchFamily="49" charset="-122"/>
              </a:rPr>
              <a:t>形体的变化：象形→不象形</a:t>
            </a:r>
            <a:endParaRPr lang="en-US" altLang="zh-CN" b="1" dirty="0">
              <a:latin typeface="楷体" pitchFamily="49" charset="-122"/>
              <a:ea typeface="楷体" pitchFamily="49" charset="-122"/>
            </a:endParaRPr>
          </a:p>
          <a:p>
            <a:pPr marL="720000" indent="-514350">
              <a:spcBef>
                <a:spcPts val="600"/>
              </a:spcBef>
              <a:buFont typeface="+mj-lt"/>
              <a:buAutoNum type="arabicPeriod"/>
            </a:pPr>
            <a:r>
              <a:rPr lang="zh-CN" altLang="en-US" b="1" dirty="0">
                <a:latin typeface="仿宋" pitchFamily="49" charset="-122"/>
                <a:ea typeface="仿宋" pitchFamily="49" charset="-122"/>
              </a:rPr>
              <a:t>线条化（图画变为实心细线）</a:t>
            </a:r>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611560" y="2852936"/>
            <a:ext cx="8240719" cy="2286016"/>
          </a:xfrm>
          <a:prstGeom prst="rect">
            <a:avLst/>
          </a:prstGeom>
          <a:noFill/>
          <a:ln w="9525">
            <a:noFill/>
            <a:miter lim="800000"/>
            <a:headEnd/>
            <a:tailEnd/>
          </a:ln>
          <a:effectLst/>
        </p:spPr>
      </p:pic>
    </p:spTree>
    <p:extLst>
      <p:ext uri="{BB962C8B-B14F-4D97-AF65-F5344CB8AC3E}">
        <p14:creationId xmlns:p14="http://schemas.microsoft.com/office/powerpoint/2010/main" xmlns="" val="279424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14350" indent="-514350">
              <a:buFont typeface="+mj-lt"/>
              <a:buAutoNum type="arabicPeriod" startAt="2"/>
            </a:pPr>
            <a:r>
              <a:rPr lang="zh-CN" altLang="en-US" sz="3600" b="1" dirty="0">
                <a:latin typeface="仿宋" pitchFamily="49" charset="-122"/>
                <a:ea typeface="仿宋" pitchFamily="49" charset="-122"/>
              </a:rPr>
              <a:t>笔画化</a:t>
            </a:r>
            <a:endParaRPr lang="en-US" altLang="zh-CN" sz="3600" b="1" dirty="0">
              <a:latin typeface="仿宋" pitchFamily="49" charset="-122"/>
              <a:ea typeface="仿宋" pitchFamily="49" charset="-122"/>
            </a:endParaRPr>
          </a:p>
          <a:p>
            <a:pPr marL="720000" indent="-514350">
              <a:spcBef>
                <a:spcPts val="600"/>
              </a:spcBef>
            </a:pPr>
            <a:r>
              <a:rPr lang="zh-CN" altLang="en-US" sz="2800" dirty="0"/>
              <a:t>象形文字最初都与所描述的物体十分形似，</a:t>
            </a:r>
            <a:r>
              <a:rPr lang="en-US" altLang="zh-CN" sz="2800" dirty="0"/>
              <a:t/>
            </a:r>
            <a:br>
              <a:rPr lang="en-US" altLang="zh-CN" sz="2800" dirty="0"/>
            </a:br>
            <a:r>
              <a:rPr lang="zh-CN" altLang="en-US" sz="2800" dirty="0"/>
              <a:t>组成部分的形态各异</a:t>
            </a:r>
            <a:endParaRPr lang="en-US" altLang="zh-CN" sz="2800" dirty="0"/>
          </a:p>
          <a:p>
            <a:pPr marL="720000" indent="-514350">
              <a:spcBef>
                <a:spcPts val="600"/>
              </a:spcBef>
            </a:pPr>
            <a:r>
              <a:rPr lang="zh-CN" altLang="en-US" sz="2800" dirty="0"/>
              <a:t>后来，图画式文字归一为几种笔画：点横撇竖捺</a:t>
            </a:r>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514350" y="4149080"/>
            <a:ext cx="8115300" cy="1695450"/>
          </a:xfrm>
          <a:prstGeom prst="rect">
            <a:avLst/>
          </a:prstGeom>
          <a:noFill/>
          <a:ln w="9525">
            <a:noFill/>
            <a:miter lim="800000"/>
            <a:headEnd/>
            <a:tailEnd/>
          </a:ln>
          <a:effectLst/>
        </p:spPr>
      </p:pic>
    </p:spTree>
    <p:extLst>
      <p:ext uri="{BB962C8B-B14F-4D97-AF65-F5344CB8AC3E}">
        <p14:creationId xmlns:p14="http://schemas.microsoft.com/office/powerpoint/2010/main" xmlns="" val="30917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汉字的特点      </a:t>
            </a:r>
            <a:r>
              <a:rPr lang="zh-CN" altLang="en-US" sz="3200" dirty="0" smtClean="0">
                <a:solidFill>
                  <a:srgbClr val="0000FF"/>
                </a:solidFill>
                <a:latin typeface="方正姚体" pitchFamily="2" charset="-122"/>
                <a:ea typeface="方正姚体" pitchFamily="2" charset="-122"/>
              </a:rPr>
              <a:t>有图有真相</a:t>
            </a:r>
            <a:endParaRPr lang="zh-CN" altLang="en-US" sz="3200" dirty="0">
              <a:latin typeface="方正姚体" pitchFamily="2" charset="-122"/>
              <a:ea typeface="方正姚体" pitchFamily="2" charset="-122"/>
            </a:endParaRPr>
          </a:p>
        </p:txBody>
      </p:sp>
      <p:sp>
        <p:nvSpPr>
          <p:cNvPr id="3" name="内容占位符 2"/>
          <p:cNvSpPr>
            <a:spLocks noGrp="1"/>
          </p:cNvSpPr>
          <p:nvPr>
            <p:ph idx="1"/>
          </p:nvPr>
        </p:nvSpPr>
        <p:spPr>
          <a:xfrm>
            <a:off x="457200" y="1844824"/>
            <a:ext cx="8229600" cy="4281339"/>
          </a:xfrm>
        </p:spPr>
        <p:txBody>
          <a:bodyPr>
            <a:normAutofit fontScale="55000" lnSpcReduction="20000"/>
          </a:bodyPr>
          <a:lstStyle/>
          <a:p>
            <a:pPr marL="0" indent="0">
              <a:buNone/>
            </a:pPr>
            <a:r>
              <a:rPr lang="zh-CN" altLang="en-US" dirty="0" smtClean="0"/>
              <a:t>不同血统：</a:t>
            </a:r>
            <a:endParaRPr lang="en-US" altLang="zh-CN" dirty="0" smtClean="0"/>
          </a:p>
          <a:p>
            <a:pPr marL="0" indent="0">
              <a:buNone/>
            </a:pPr>
            <a:r>
              <a:rPr lang="zh-CN" altLang="zh-CN" sz="2800" dirty="0" smtClean="0">
                <a:solidFill>
                  <a:srgbClr val="0000FF"/>
                </a:solidFill>
                <a:latin typeface="华文楷体" panose="02010600040101010101" pitchFamily="2" charset="-122"/>
                <a:ea typeface="华文楷体" panose="02010600040101010101" pitchFamily="2" charset="-122"/>
              </a:rPr>
              <a:t>古代</a:t>
            </a:r>
            <a:r>
              <a:rPr lang="zh-CN" altLang="zh-CN" sz="2800" dirty="0">
                <a:solidFill>
                  <a:srgbClr val="0000FF"/>
                </a:solidFill>
                <a:latin typeface="华文楷体" panose="02010600040101010101" pitchFamily="2" charset="-122"/>
                <a:ea typeface="华文楷体" panose="02010600040101010101" pitchFamily="2" charset="-122"/>
              </a:rPr>
              <a:t>两河流域的楔形字、埃及的圣书</a:t>
            </a:r>
            <a:r>
              <a:rPr lang="zh-CN" altLang="zh-CN" sz="2800" dirty="0" smtClean="0">
                <a:solidFill>
                  <a:srgbClr val="0000FF"/>
                </a:solidFill>
                <a:latin typeface="华文楷体" panose="02010600040101010101" pitchFamily="2" charset="-122"/>
                <a:ea typeface="华文楷体" panose="02010600040101010101" pitchFamily="2" charset="-122"/>
              </a:rPr>
              <a:t>字</a:t>
            </a:r>
            <a:r>
              <a:rPr lang="zh-CN" altLang="en-US" sz="2800" dirty="0">
                <a:solidFill>
                  <a:srgbClr val="0000FF"/>
                </a:solidFill>
                <a:latin typeface="华文楷体" panose="02010600040101010101" pitchFamily="2" charset="-122"/>
                <a:ea typeface="华文楷体" panose="02010600040101010101" pitchFamily="2" charset="-122"/>
              </a:rPr>
              <a:t>、</a:t>
            </a:r>
            <a:r>
              <a:rPr lang="zh-CN" altLang="zh-CN" sz="2800" dirty="0" smtClean="0">
                <a:solidFill>
                  <a:srgbClr val="0000FF"/>
                </a:solidFill>
                <a:latin typeface="华文楷体" panose="02010600040101010101" pitchFamily="2" charset="-122"/>
                <a:ea typeface="华文楷体" panose="02010600040101010101" pitchFamily="2" charset="-122"/>
              </a:rPr>
              <a:t>中国</a:t>
            </a:r>
            <a:r>
              <a:rPr lang="zh-CN" altLang="zh-CN" sz="2800" dirty="0">
                <a:solidFill>
                  <a:srgbClr val="0000FF"/>
                </a:solidFill>
                <a:latin typeface="华文楷体" panose="02010600040101010101" pitchFamily="2" charset="-122"/>
                <a:ea typeface="华文楷体" panose="02010600040101010101" pitchFamily="2" charset="-122"/>
              </a:rPr>
              <a:t>的</a:t>
            </a:r>
            <a:r>
              <a:rPr lang="zh-CN" altLang="zh-CN" sz="2800" dirty="0" smtClean="0">
                <a:solidFill>
                  <a:srgbClr val="0000FF"/>
                </a:solidFill>
                <a:latin typeface="华文楷体" panose="02010600040101010101" pitchFamily="2" charset="-122"/>
                <a:ea typeface="华文楷体" panose="02010600040101010101" pitchFamily="2" charset="-122"/>
              </a:rPr>
              <a:t>汉字</a:t>
            </a:r>
            <a:r>
              <a:rPr lang="zh-CN" altLang="en-US" dirty="0" smtClean="0">
                <a:solidFill>
                  <a:srgbClr val="0000FF"/>
                </a:solidFill>
              </a:rPr>
              <a:t>：</a:t>
            </a:r>
            <a:r>
              <a:rPr lang="zh-CN" altLang="en-US" sz="2800" dirty="0" smtClean="0">
                <a:solidFill>
                  <a:srgbClr val="0000FF"/>
                </a:solidFill>
              </a:rPr>
              <a:t>有图有真相，</a:t>
            </a:r>
            <a:r>
              <a:rPr lang="zh-CN" altLang="zh-CN" sz="2800" dirty="0" smtClean="0">
                <a:solidFill>
                  <a:srgbClr val="0000FF"/>
                </a:solidFill>
              </a:rPr>
              <a:t>重在</a:t>
            </a:r>
            <a:r>
              <a:rPr lang="zh-CN" altLang="zh-CN" sz="2800" dirty="0">
                <a:solidFill>
                  <a:srgbClr val="0000FF"/>
                </a:solidFill>
              </a:rPr>
              <a:t>记形和义</a:t>
            </a:r>
            <a:endParaRPr lang="en-US" altLang="zh-CN" sz="2800" dirty="0" smtClean="0">
              <a:solidFill>
                <a:srgbClr val="0000FF"/>
              </a:solidFill>
            </a:endParaRPr>
          </a:p>
          <a:p>
            <a:pPr marL="0" indent="0">
              <a:buNone/>
            </a:pPr>
            <a:r>
              <a:rPr lang="zh-CN" altLang="zh-CN" sz="2800" dirty="0">
                <a:latin typeface="华文楷体" panose="02010600040101010101" pitchFamily="2" charset="-122"/>
                <a:ea typeface="华文楷体" panose="02010600040101010101" pitchFamily="2" charset="-122"/>
              </a:rPr>
              <a:t>北方闪米特人始创的“比拨罗字母</a:t>
            </a:r>
            <a:r>
              <a:rPr lang="zh-CN" altLang="zh-CN" sz="2800" dirty="0" smtClean="0">
                <a:latin typeface="华文楷体" panose="02010600040101010101" pitchFamily="2" charset="-122"/>
                <a:ea typeface="华文楷体" panose="02010600040101010101" pitchFamily="2" charset="-122"/>
              </a:rPr>
              <a:t>”</a:t>
            </a:r>
            <a:r>
              <a:rPr lang="zh-CN" altLang="en-US" dirty="0" smtClean="0"/>
              <a:t>：</a:t>
            </a:r>
            <a:r>
              <a:rPr lang="zh-CN" altLang="en-US" sz="2800" dirty="0" smtClean="0"/>
              <a:t>拼音文字，重在记音。</a:t>
            </a:r>
            <a:endParaRPr lang="en-US" altLang="zh-CN" sz="2800" dirty="0" smtClean="0"/>
          </a:p>
          <a:p>
            <a:pPr marL="0" indent="0">
              <a:buNone/>
            </a:pPr>
            <a:endParaRPr lang="en-US" altLang="zh-CN" sz="2800" dirty="0" smtClean="0"/>
          </a:p>
          <a:p>
            <a:pPr marL="0" indent="0">
              <a:buNone/>
            </a:pPr>
            <a:r>
              <a:rPr lang="zh-CN" altLang="en-US" sz="2800" u="sng" dirty="0" smtClean="0"/>
              <a:t>音素、音节                                   上层（语音）</a:t>
            </a:r>
            <a:endParaRPr lang="en-US" altLang="zh-CN" sz="2800" u="sng" dirty="0" smtClean="0"/>
          </a:p>
          <a:p>
            <a:pPr marL="0" indent="0">
              <a:buNone/>
            </a:pPr>
            <a:r>
              <a:rPr lang="zh-CN" altLang="en-US" sz="2800" dirty="0" smtClean="0"/>
              <a:t>语素、词、词组、句子             下层（意义）</a:t>
            </a:r>
            <a:endParaRPr lang="en-US" altLang="zh-CN" sz="2800" dirty="0" smtClean="0"/>
          </a:p>
          <a:p>
            <a:pPr marL="0" indent="0">
              <a:buNone/>
            </a:pPr>
            <a:endParaRPr lang="en-US" altLang="zh-CN" sz="2800" dirty="0"/>
          </a:p>
          <a:p>
            <a:pPr marL="0" indent="0">
              <a:buNone/>
            </a:pPr>
            <a:endParaRPr lang="en-US" altLang="zh-CN" sz="2800" dirty="0" smtClean="0"/>
          </a:p>
          <a:p>
            <a:pPr marL="0" indent="0">
              <a:buNone/>
            </a:pPr>
            <a:r>
              <a:rPr lang="zh-CN" altLang="en-US" sz="2800" dirty="0" smtClean="0"/>
              <a:t>英语：</a:t>
            </a:r>
            <a:r>
              <a:rPr lang="en-US" altLang="zh-CN" sz="2800" dirty="0" smtClean="0"/>
              <a:t>study——</a:t>
            </a:r>
            <a:r>
              <a:rPr lang="zh-CN" altLang="en-US" sz="2800" dirty="0" smtClean="0"/>
              <a:t>音素</a:t>
            </a:r>
            <a:endParaRPr lang="en-US" altLang="zh-CN" sz="2800" dirty="0" smtClean="0"/>
          </a:p>
          <a:p>
            <a:pPr marL="0" indent="0">
              <a:buNone/>
            </a:pPr>
            <a:r>
              <a:rPr lang="zh-CN" altLang="en-US" sz="2800" dirty="0" smtClean="0"/>
              <a:t>日语：平假名、片假名</a:t>
            </a:r>
            <a:r>
              <a:rPr lang="zh-CN" altLang="zh-CN" sz="2800" dirty="0"/>
              <a:t>かカ</a:t>
            </a:r>
            <a:r>
              <a:rPr lang="en-US" altLang="zh-CN" sz="2800" dirty="0" err="1" smtClean="0"/>
              <a:t>ka</a:t>
            </a:r>
            <a:r>
              <a:rPr lang="en-US" altLang="zh-CN" sz="2800" dirty="0" smtClean="0"/>
              <a:t>——</a:t>
            </a:r>
            <a:r>
              <a:rPr lang="zh-CN" altLang="en-US" sz="2800" dirty="0" smtClean="0"/>
              <a:t>音节</a:t>
            </a:r>
            <a:endParaRPr lang="zh-CN" altLang="zh-CN" sz="2800" dirty="0"/>
          </a:p>
          <a:p>
            <a:pPr marL="0" indent="0">
              <a:buNone/>
            </a:pPr>
            <a:r>
              <a:rPr lang="zh-CN" altLang="en-US" sz="2800" dirty="0" smtClean="0"/>
              <a:t>现代汉字：</a:t>
            </a:r>
            <a:r>
              <a:rPr lang="en-US" altLang="zh-CN" sz="2800" dirty="0" smtClean="0"/>
              <a:t>——</a:t>
            </a:r>
            <a:r>
              <a:rPr lang="zh-CN" altLang="en-US" sz="2800" dirty="0" smtClean="0"/>
              <a:t>语素</a:t>
            </a:r>
            <a:endParaRPr lang="en-US" altLang="zh-CN" sz="2800" dirty="0" smtClean="0"/>
          </a:p>
          <a:p>
            <a:pPr marL="0" indent="0">
              <a:buNone/>
            </a:pPr>
            <a:r>
              <a:rPr lang="zh-CN" altLang="en-US" u="sng" dirty="0" smtClean="0"/>
              <a:t>　</a:t>
            </a:r>
            <a:endParaRPr lang="en-US" altLang="zh-CN" u="sng" dirty="0"/>
          </a:p>
          <a:p>
            <a:pPr marL="0" indent="0">
              <a:buNone/>
            </a:pPr>
            <a:r>
              <a:rPr lang="en-US" altLang="zh-CN" u="sng" dirty="0" smtClean="0"/>
              <a:t>     </a:t>
            </a:r>
          </a:p>
          <a:p>
            <a:pPr marL="0" indent="0">
              <a:buNone/>
            </a:pPr>
            <a:endParaRPr lang="zh-CN" altLang="en-US" dirty="0"/>
          </a:p>
        </p:txBody>
      </p:sp>
      <p:sp>
        <p:nvSpPr>
          <p:cNvPr id="4" name="矩形 3"/>
          <p:cNvSpPr/>
          <p:nvPr/>
        </p:nvSpPr>
        <p:spPr>
          <a:xfrm>
            <a:off x="423496" y="3058348"/>
            <a:ext cx="476096"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3608" y="3062945"/>
            <a:ext cx="4320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4661" y="3429000"/>
            <a:ext cx="454931" cy="318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84896417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1004</TotalTime>
  <Words>1315</Words>
  <Application>Microsoft Office PowerPoint</Application>
  <PresentationFormat>全屏显示(4:3)</PresentationFormat>
  <Paragraphs>157</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回顾</vt:lpstr>
      <vt:lpstr>第2讲：语言的书写符号 ——文字</vt:lpstr>
      <vt:lpstr>识文断字</vt:lpstr>
      <vt:lpstr>文字和语言是什么关系</vt:lpstr>
      <vt:lpstr>幻灯片 4</vt:lpstr>
      <vt:lpstr>幻灯片 5</vt:lpstr>
      <vt:lpstr>药材“龙骨”</vt:lpstr>
      <vt:lpstr>汉字形体的演变</vt:lpstr>
      <vt:lpstr>幻灯片 8</vt:lpstr>
      <vt:lpstr>汉字的特点      有图有真相</vt:lpstr>
      <vt:lpstr>古往今来话汉字</vt:lpstr>
      <vt:lpstr>思 考</vt:lpstr>
      <vt:lpstr>汉字的未来</vt:lpstr>
      <vt:lpstr>汉字简化</vt:lpstr>
      <vt:lpstr>汉字造字法</vt:lpstr>
      <vt:lpstr>幻灯片 15</vt:lpstr>
      <vt:lpstr>汉字的造字法</vt:lpstr>
      <vt:lpstr>“符号”“图画”“文字”</vt:lpstr>
      <vt:lpstr>“符号”“图画” “文字”</vt:lpstr>
      <vt:lpstr>汉字的造字法</vt:lpstr>
      <vt:lpstr>汉字的造字法</vt:lpstr>
      <vt:lpstr>幻灯片 21</vt:lpstr>
      <vt:lpstr>汉字的造字法</vt:lpstr>
      <vt:lpstr>汉字的造字法</vt:lpstr>
      <vt:lpstr>羊大为美——汉字的结构</vt:lpstr>
      <vt:lpstr> 整字如何拆分成部件？ </vt:lpstr>
      <vt:lpstr>“一合酥”不是“一人一口酥”                                       ——部件的组合</vt:lpstr>
      <vt:lpstr>幻灯片 27</vt:lpstr>
      <vt:lpstr>裘锡圭1988《文字学概要》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wxx</dc:creator>
  <cp:lastModifiedBy>dell</cp:lastModifiedBy>
  <cp:revision>93</cp:revision>
  <dcterms:created xsi:type="dcterms:W3CDTF">2015-10-13T07:42:29Z</dcterms:created>
  <dcterms:modified xsi:type="dcterms:W3CDTF">2015-10-21T07:29:32Z</dcterms:modified>
</cp:coreProperties>
</file>