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0"/>
  </p:notesMasterIdLst>
  <p:sldIdLst>
    <p:sldId id="256" r:id="rId2"/>
    <p:sldId id="257" r:id="rId3"/>
    <p:sldId id="258" r:id="rId4"/>
    <p:sldId id="259" r:id="rId5"/>
    <p:sldId id="260" r:id="rId6"/>
    <p:sldId id="271" r:id="rId7"/>
    <p:sldId id="272" r:id="rId8"/>
    <p:sldId id="269" r:id="rId9"/>
    <p:sldId id="266" r:id="rId10"/>
    <p:sldId id="267" r:id="rId11"/>
    <p:sldId id="273" r:id="rId12"/>
    <p:sldId id="268" r:id="rId13"/>
    <p:sldId id="262" r:id="rId14"/>
    <p:sldId id="263" r:id="rId15"/>
    <p:sldId id="274" r:id="rId16"/>
    <p:sldId id="275" r:id="rId17"/>
    <p:sldId id="276" r:id="rId18"/>
    <p:sldId id="277" r:id="rId19"/>
    <p:sldId id="278" r:id="rId20"/>
    <p:sldId id="279" r:id="rId21"/>
    <p:sldId id="280" r:id="rId22"/>
    <p:sldId id="281" r:id="rId23"/>
    <p:sldId id="282" r:id="rId24"/>
    <p:sldId id="285" r:id="rId25"/>
    <p:sldId id="286" r:id="rId26"/>
    <p:sldId id="287" r:id="rId27"/>
    <p:sldId id="288" r:id="rId28"/>
    <p:sldId id="289" r:id="rId29"/>
    <p:sldId id="290" r:id="rId30"/>
    <p:sldId id="292" r:id="rId31"/>
    <p:sldId id="293" r:id="rId32"/>
    <p:sldId id="294" r:id="rId33"/>
    <p:sldId id="295" r:id="rId34"/>
    <p:sldId id="296" r:id="rId35"/>
    <p:sldId id="297" r:id="rId36"/>
    <p:sldId id="298" r:id="rId37"/>
    <p:sldId id="299" r:id="rId38"/>
    <p:sldId id="300" r:id="rId39"/>
    <p:sldId id="301" r:id="rId40"/>
    <p:sldId id="302"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04" r:id="rId58"/>
    <p:sldId id="305"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4" autoAdjust="0"/>
  </p:normalViewPr>
  <p:slideViewPr>
    <p:cSldViewPr>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3D0378-CFA4-4D9D-AE31-24761D8F228F}" type="datetimeFigureOut">
              <a:rPr lang="zh-CN" altLang="en-US" smtClean="0"/>
              <a:t>2015/10/29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DD448F-D5CE-471C-A28F-91DE435D0F2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24FDB1FC-AD47-43AE-A9D5-2A05E2DDA5A4}" type="slidenum">
              <a:rPr lang="en-US" altLang="zh-CN" smtClean="0"/>
              <a:pPr/>
              <a:t>44</a:t>
            </a:fld>
            <a:endParaRPr lang="en-US" altLang="zh-CN" smtClean="0"/>
          </a:p>
        </p:txBody>
      </p:sp>
      <p:sp>
        <p:nvSpPr>
          <p:cNvPr id="44035" name="Rectangle 2"/>
          <p:cNvSpPr>
            <a:spLocks noGrp="1" noRot="1" noChangeAspect="1" noChangeArrowheads="1" noTextEdit="1"/>
          </p:cNvSpPr>
          <p:nvPr>
            <p:ph type="sldImg"/>
          </p:nvPr>
        </p:nvSpPr>
        <p:spPr>
          <a:xfrm>
            <a:off x="1144588" y="687388"/>
            <a:ext cx="4568825" cy="3427412"/>
          </a:xfrm>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理工科学生未来的工作也可能以书面语为主：出版社，医学、科技方面的期刊</a:t>
            </a:r>
            <a:endParaRPr lang="en-US" altLang="zh-CN" smtClean="0"/>
          </a:p>
          <a:p>
            <a:r>
              <a:rPr lang="zh-CN" altLang="en-US" smtClean="0"/>
              <a:t>技多不压身</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53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2015/10/29</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2015/10/29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2015/10/29</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2015/10/29</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语言的运用</a:t>
            </a:r>
            <a:r>
              <a:rPr lang="en-US" altLang="zh-CN" dirty="0" smtClean="0"/>
              <a:t>——</a:t>
            </a:r>
            <a:r>
              <a:rPr lang="zh-CN" altLang="en-US" dirty="0" smtClean="0"/>
              <a:t>语用</a:t>
            </a:r>
            <a:r>
              <a:rPr lang="en-US" altLang="zh-CN" dirty="0" smtClean="0"/>
              <a:t>·</a:t>
            </a:r>
            <a:r>
              <a:rPr lang="zh-CN" altLang="en-US" dirty="0" smtClean="0"/>
              <a:t>修辞</a:t>
            </a:r>
            <a:endParaRPr lang="zh-CN" altLang="en-US" dirty="0"/>
          </a:p>
        </p:txBody>
      </p:sp>
      <p:sp>
        <p:nvSpPr>
          <p:cNvPr id="3" name="副标题 2"/>
          <p:cNvSpPr>
            <a:spLocks noGrp="1"/>
          </p:cNvSpPr>
          <p:nvPr>
            <p:ph type="subTitle" idx="1"/>
          </p:nvPr>
        </p:nvSpPr>
        <p:spPr/>
        <p:txBody>
          <a:bodyPr/>
          <a:lstStyle/>
          <a:p>
            <a:pPr algn="ctr"/>
            <a:r>
              <a:rPr lang="zh-CN" altLang="en-US" dirty="0" smtClean="0"/>
              <a:t>王小溪 </a:t>
            </a:r>
            <a:endParaRPr lang="en-US" altLang="zh-CN" dirty="0" smtClean="0"/>
          </a:p>
          <a:p>
            <a:pPr algn="ctr"/>
            <a:r>
              <a:rPr lang="en-US" altLang="zh-CN" dirty="0" smtClean="0"/>
              <a:t>wxx@pku.edu.cn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0129" y="500042"/>
            <a:ext cx="7771960" cy="819136"/>
          </a:xfrm>
        </p:spPr>
        <p:txBody>
          <a:bodyPr/>
          <a:lstStyle/>
          <a:p>
            <a:r>
              <a:rPr lang="zh-CN" altLang="en-US" sz="4000" smtClean="0"/>
              <a:t>隐含义</a:t>
            </a:r>
            <a:r>
              <a:rPr lang="en-US" altLang="zh-CN" sz="4000" smtClean="0"/>
              <a:t>implicature</a:t>
            </a:r>
            <a:endParaRPr lang="zh-CN" altLang="en-US" sz="4000"/>
          </a:p>
        </p:txBody>
      </p:sp>
      <p:sp>
        <p:nvSpPr>
          <p:cNvPr id="3" name="内容占位符 2"/>
          <p:cNvSpPr>
            <a:spLocks noGrp="1"/>
          </p:cNvSpPr>
          <p:nvPr>
            <p:ph idx="1"/>
          </p:nvPr>
        </p:nvSpPr>
        <p:spPr>
          <a:xfrm>
            <a:off x="614165" y="1500174"/>
            <a:ext cx="7947249" cy="4995876"/>
          </a:xfrm>
        </p:spPr>
        <p:txBody>
          <a:bodyPr/>
          <a:lstStyle/>
          <a:p>
            <a:pPr>
              <a:buFont typeface="Wingdings" pitchFamily="2" charset="2"/>
              <a:buChar char="n"/>
            </a:pPr>
            <a:r>
              <a:rPr lang="zh-CN" altLang="en-US" sz="2800" dirty="0" smtClean="0"/>
              <a:t>听话人根据所知的会话目的而推测出来的句子的“言外之意”</a:t>
            </a:r>
            <a:endParaRPr lang="en-US" altLang="zh-CN" sz="2800" dirty="0" smtClean="0"/>
          </a:p>
          <a:p>
            <a:pPr marL="702000">
              <a:buFont typeface="Wingdings" pitchFamily="2" charset="2"/>
              <a:buChar char="l"/>
            </a:pPr>
            <a:r>
              <a:rPr lang="zh-CN" altLang="en-US" sz="2400" b="1" dirty="0" smtClean="0">
                <a:latin typeface="仿宋" pitchFamily="49" charset="-122"/>
                <a:ea typeface="仿宋" pitchFamily="49" charset="-122"/>
              </a:rPr>
              <a:t>我盘里的鱼呢？</a:t>
            </a:r>
            <a:r>
              <a:rPr lang="en-US" altLang="zh-CN" sz="2400" b="1" dirty="0" smtClean="0">
                <a:latin typeface="仿宋" pitchFamily="49" charset="-122"/>
                <a:ea typeface="仿宋" pitchFamily="49" charset="-122"/>
              </a:rPr>
              <a:t>——</a:t>
            </a:r>
            <a:r>
              <a:rPr lang="zh-CN" altLang="en-US" sz="2400" b="1" dirty="0" smtClean="0">
                <a:latin typeface="仿宋" pitchFamily="49" charset="-122"/>
                <a:ea typeface="仿宋" pitchFamily="49" charset="-122"/>
              </a:rPr>
              <a:t>你的猫看上去很高兴</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smtClean="0">
                <a:latin typeface="仿宋" pitchFamily="49" charset="-122"/>
                <a:ea typeface="仿宋" pitchFamily="49" charset="-122"/>
              </a:rPr>
              <a:t>隐含义：你</a:t>
            </a:r>
            <a:r>
              <a:rPr lang="zh-CN" altLang="en-US" sz="2400" dirty="0" smtClean="0">
                <a:latin typeface="仿宋" pitchFamily="49" charset="-122"/>
                <a:ea typeface="仿宋" pitchFamily="49" charset="-122"/>
              </a:rPr>
              <a:t>的猫吃了鱼。</a:t>
            </a:r>
            <a:endParaRPr lang="en-US" altLang="zh-CN" sz="2400" dirty="0" smtClean="0">
              <a:latin typeface="仿宋" pitchFamily="49" charset="-122"/>
              <a:ea typeface="仿宋" pitchFamily="49" charset="-122"/>
            </a:endParaRPr>
          </a:p>
          <a:p>
            <a:pPr>
              <a:buFont typeface="Wingdings" pitchFamily="2" charset="2"/>
              <a:buChar char="n"/>
            </a:pPr>
            <a:r>
              <a:rPr lang="zh-CN" altLang="en-US" sz="2800" dirty="0" smtClean="0"/>
              <a:t>有别于衍推义：在一定语境下具有“可取消性”</a:t>
            </a:r>
            <a:endParaRPr lang="en-US" altLang="zh-CN" sz="2800" dirty="0" smtClean="0"/>
          </a:p>
          <a:p>
            <a:pPr marL="702000">
              <a:buFont typeface="Wingdings" pitchFamily="2" charset="2"/>
              <a:buChar char="Ø"/>
            </a:pPr>
            <a:r>
              <a:rPr lang="en-US" altLang="zh-CN" sz="2400" dirty="0" smtClean="0">
                <a:latin typeface="仿宋" pitchFamily="49" charset="-122"/>
                <a:ea typeface="仿宋" pitchFamily="49" charset="-122"/>
              </a:rPr>
              <a:t>A:</a:t>
            </a:r>
            <a:r>
              <a:rPr lang="zh-CN" altLang="en-US" sz="2400" dirty="0" smtClean="0">
                <a:latin typeface="仿宋" pitchFamily="49" charset="-122"/>
                <a:ea typeface="仿宋" pitchFamily="49" charset="-122"/>
              </a:rPr>
              <a:t>我盘里的鱼呢？</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en-US" altLang="zh-CN" sz="2400" dirty="0" smtClean="0">
                <a:latin typeface="仿宋" pitchFamily="49" charset="-122"/>
                <a:ea typeface="仿宋" pitchFamily="49" charset="-122"/>
              </a:rPr>
              <a:t>B:</a:t>
            </a:r>
            <a:r>
              <a:rPr lang="zh-CN" altLang="en-US" sz="2400" dirty="0" smtClean="0">
                <a:latin typeface="仿宋" pitchFamily="49" charset="-122"/>
                <a:ea typeface="仿宋" pitchFamily="49" charset="-122"/>
              </a:rPr>
              <a:t>你的猫看上去很高兴，不过鱼应该不是被它吃了吧。</a:t>
            </a:r>
            <a:endParaRPr lang="en-US" altLang="zh-CN" sz="2400" dirty="0" smtClean="0">
              <a:latin typeface="仿宋" pitchFamily="49" charset="-122"/>
              <a:ea typeface="仿宋" pitchFamily="49" charset="-122"/>
            </a:endParaRPr>
          </a:p>
          <a:p>
            <a:pPr>
              <a:buFont typeface="Wingdings" pitchFamily="2" charset="2"/>
              <a:buChar char="n"/>
            </a:pPr>
            <a:r>
              <a:rPr lang="zh-CN" altLang="en-US" sz="2800" dirty="0" smtClean="0"/>
              <a:t>隐含义并非句子的“逻辑意义”</a:t>
            </a:r>
            <a:r>
              <a:rPr lang="en-US" altLang="zh-CN" sz="2800" dirty="0" smtClean="0"/>
              <a:t>(</a:t>
            </a:r>
            <a:r>
              <a:rPr lang="zh-CN" altLang="en-US" sz="2800" dirty="0" smtClean="0"/>
              <a:t>本来的意义</a:t>
            </a:r>
            <a:r>
              <a:rPr lang="en-US" altLang="zh-CN" sz="2800" dirty="0" smtClean="0"/>
              <a:t>)</a:t>
            </a:r>
            <a:r>
              <a:rPr lang="zh-CN" altLang="en-US" sz="2800" dirty="0" smtClean="0"/>
              <a:t>，</a:t>
            </a:r>
            <a:r>
              <a:rPr lang="en-US" altLang="zh-CN" sz="2800" dirty="0" smtClean="0"/>
              <a:t/>
            </a:r>
            <a:br>
              <a:rPr lang="en-US" altLang="zh-CN" sz="2800" dirty="0" smtClean="0"/>
            </a:br>
            <a:r>
              <a:rPr lang="zh-CN" altLang="en-US" sz="2800" dirty="0" smtClean="0"/>
              <a:t>它如何产生的？</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702000">
              <a:buFont typeface="Arial" pitchFamily="34" charset="0"/>
              <a:buChar char="•"/>
            </a:pPr>
            <a:endParaRPr lang="en-US" altLang="zh-CN" sz="2800" b="1" dirty="0" smtClean="0">
              <a:latin typeface="仿宋" pitchFamily="49" charset="-122"/>
              <a:ea typeface="仿宋" pitchFamily="49" charset="-122"/>
            </a:endParaRPr>
          </a:p>
          <a:p>
            <a:pPr marL="702000">
              <a:buFont typeface="Arial" pitchFamily="34" charset="0"/>
              <a:buChar char="•"/>
            </a:pPr>
            <a:endParaRPr lang="en-US" altLang="zh-CN" sz="2800" b="1" dirty="0">
              <a:latin typeface="仿宋" pitchFamily="49" charset="-122"/>
              <a:ea typeface="仿宋" pitchFamily="49" charset="-122"/>
            </a:endParaRPr>
          </a:p>
          <a:p>
            <a:pPr marL="903168" indent="-457200">
              <a:buFont typeface="Wingdings" panose="05000000000000000000" pitchFamily="2" charset="2"/>
              <a:buChar char="Ø"/>
            </a:pPr>
            <a:r>
              <a:rPr lang="zh-CN" altLang="en-US" sz="2800" b="1" dirty="0" smtClean="0">
                <a:latin typeface="仿宋" pitchFamily="49" charset="-122"/>
                <a:ea typeface="仿宋" pitchFamily="49" charset="-122"/>
              </a:rPr>
              <a:t>张三</a:t>
            </a:r>
            <a:r>
              <a:rPr lang="zh-CN" altLang="en-US" sz="2800" b="1" dirty="0">
                <a:latin typeface="仿宋" pitchFamily="49" charset="-122"/>
                <a:ea typeface="仿宋" pitchFamily="49" charset="-122"/>
              </a:rPr>
              <a:t>有三头牛</a:t>
            </a:r>
            <a:r>
              <a:rPr lang="zh-CN" altLang="en-US" sz="2800" dirty="0" smtClean="0">
                <a:latin typeface="仿宋" pitchFamily="49" charset="-122"/>
                <a:ea typeface="仿宋" pitchFamily="49" charset="-122"/>
              </a:rPr>
              <a:t>。</a:t>
            </a:r>
            <a:endParaRPr lang="en-US" altLang="zh-CN" sz="2800" dirty="0">
              <a:latin typeface="仿宋" pitchFamily="49" charset="-122"/>
              <a:ea typeface="仿宋" pitchFamily="49" charset="-122"/>
            </a:endParaRPr>
          </a:p>
          <a:p>
            <a:pPr marL="702000">
              <a:buFont typeface="Wingdings" pitchFamily="2" charset="2"/>
              <a:buChar char="Ø"/>
            </a:pPr>
            <a:r>
              <a:rPr lang="zh-CN" altLang="en-US" sz="2800" dirty="0" smtClean="0">
                <a:latin typeface="仿宋" pitchFamily="49" charset="-122"/>
                <a:ea typeface="仿宋" pitchFamily="49" charset="-122"/>
              </a:rPr>
              <a:t> 张三</a:t>
            </a:r>
            <a:r>
              <a:rPr lang="zh-CN" altLang="en-US" sz="2800" dirty="0">
                <a:latin typeface="仿宋" pitchFamily="49" charset="-122"/>
                <a:ea typeface="仿宋" pitchFamily="49" charset="-122"/>
              </a:rPr>
              <a:t>有两头牛。</a:t>
            </a:r>
            <a:endParaRPr lang="en-US" altLang="zh-CN" sz="2800" dirty="0">
              <a:latin typeface="仿宋" pitchFamily="49" charset="-122"/>
              <a:ea typeface="仿宋" pitchFamily="49" charset="-122"/>
            </a:endParaRPr>
          </a:p>
          <a:p>
            <a:pPr marL="702000">
              <a:buFont typeface="Wingdings" pitchFamily="2" charset="2"/>
              <a:buChar char="Ø"/>
            </a:pPr>
            <a:r>
              <a:rPr lang="zh-CN" altLang="en-US" sz="2800" dirty="0" smtClean="0">
                <a:latin typeface="仿宋" pitchFamily="49" charset="-122"/>
                <a:ea typeface="仿宋" pitchFamily="49" charset="-122"/>
              </a:rPr>
              <a:t> 张三</a:t>
            </a:r>
            <a:r>
              <a:rPr lang="zh-CN" altLang="en-US" sz="2800" dirty="0">
                <a:latin typeface="仿宋" pitchFamily="49" charset="-122"/>
                <a:ea typeface="仿宋" pitchFamily="49" charset="-122"/>
              </a:rPr>
              <a:t>有牛。</a:t>
            </a:r>
            <a:endParaRPr lang="en-US" altLang="zh-CN" sz="2800" dirty="0">
              <a:latin typeface="仿宋" pitchFamily="49" charset="-122"/>
              <a:ea typeface="仿宋" pitchFamily="49" charset="-122"/>
            </a:endParaRPr>
          </a:p>
          <a:p>
            <a:endParaRPr lang="en-US" altLang="zh-CN" dirty="0" smtClean="0"/>
          </a:p>
          <a:p>
            <a:r>
              <a:rPr lang="zh-CN" altLang="en-US" dirty="0" smtClean="0"/>
              <a:t>当“张三有四头牛”时，他说：</a:t>
            </a:r>
            <a:endParaRPr lang="en-US" altLang="zh-CN" dirty="0" smtClean="0"/>
          </a:p>
          <a:p>
            <a:pPr marL="109728" indent="0">
              <a:buNone/>
            </a:pPr>
            <a:r>
              <a:rPr lang="zh-CN" altLang="en-US" dirty="0" smtClean="0"/>
              <a:t>              </a:t>
            </a:r>
            <a:r>
              <a:rPr lang="zh-CN" altLang="en-US" sz="40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张三有三头牛        </a:t>
            </a:r>
            <a:endParaRPr lang="en-US" altLang="zh-CN" sz="40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109728" indent="0">
              <a:buNone/>
            </a:pPr>
            <a:r>
              <a:rPr lang="en-US" altLang="zh-CN" dirty="0"/>
              <a:t> </a:t>
            </a:r>
            <a:r>
              <a:rPr lang="en-US" altLang="zh-CN" dirty="0" smtClean="0"/>
              <a:t> </a:t>
            </a:r>
          </a:p>
          <a:p>
            <a:pPr marL="109728" indent="0">
              <a:buNone/>
            </a:pPr>
            <a:r>
              <a:rPr lang="en-US" altLang="zh-CN" dirty="0"/>
              <a:t> </a:t>
            </a:r>
            <a:r>
              <a:rPr lang="en-US" altLang="zh-CN" dirty="0" smtClean="0"/>
              <a:t>                                    </a:t>
            </a:r>
            <a:r>
              <a:rPr lang="zh-CN" altLang="en-US" dirty="0" smtClean="0"/>
              <a:t>是对？是错？为什么？</a:t>
            </a:r>
            <a:endParaRPr lang="zh-CN" altLang="en-US" dirty="0"/>
          </a:p>
        </p:txBody>
      </p:sp>
      <p:sp>
        <p:nvSpPr>
          <p:cNvPr id="3" name="标题 2"/>
          <p:cNvSpPr>
            <a:spLocks noGrp="1"/>
          </p:cNvSpPr>
          <p:nvPr>
            <p:ph type="title"/>
          </p:nvPr>
        </p:nvSpPr>
        <p:spPr/>
        <p:txBody>
          <a:bodyPr/>
          <a:lstStyle/>
          <a:p>
            <a:r>
              <a:rPr lang="zh-CN" altLang="en-US" dirty="0" smtClean="0"/>
              <a:t>思考：</a:t>
            </a:r>
            <a:endParaRPr lang="zh-CN" altLang="en-US" dirty="0"/>
          </a:p>
        </p:txBody>
      </p:sp>
    </p:spTree>
    <p:extLst>
      <p:ext uri="{BB962C8B-B14F-4D97-AF65-F5344CB8AC3E}">
        <p14:creationId xmlns="" xmlns:p14="http://schemas.microsoft.com/office/powerpoint/2010/main" val="261273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l"/>
            <a:r>
              <a:rPr lang="zh-CN" altLang="en-US" sz="2000" dirty="0" smtClean="0"/>
              <a:t>美国前国务卿鲍威尔</a:t>
            </a:r>
            <a:r>
              <a:rPr lang="en-US" altLang="zh-CN" sz="2000" dirty="0" smtClean="0"/>
              <a:t/>
            </a:r>
            <a:br>
              <a:rPr lang="en-US" altLang="zh-CN" sz="2000" dirty="0" smtClean="0"/>
            </a:br>
            <a:r>
              <a:rPr lang="zh-CN" altLang="en-US" sz="2000" dirty="0" smtClean="0"/>
              <a:t>“急事慢慢地说，没把握的事小心地说，做不到的事不乱说，</a:t>
            </a:r>
            <a:r>
              <a:rPr lang="en-US" altLang="zh-CN" sz="2000" dirty="0" smtClean="0"/>
              <a:t/>
            </a:r>
            <a:br>
              <a:rPr lang="en-US" altLang="zh-CN" sz="2000" dirty="0" smtClean="0"/>
            </a:br>
            <a:r>
              <a:rPr lang="en-US" altLang="zh-CN" sz="2000" dirty="0" smtClean="0"/>
              <a:t>   </a:t>
            </a:r>
            <a:r>
              <a:rPr lang="zh-CN" altLang="en-US" sz="2000" dirty="0" smtClean="0"/>
              <a:t>伤害人的话绝不说，没有发生的事不胡说”</a:t>
            </a:r>
            <a:r>
              <a:rPr lang="en-US" altLang="zh-CN" sz="2000" dirty="0" smtClean="0"/>
              <a:t/>
            </a:r>
            <a:br>
              <a:rPr lang="en-US" altLang="zh-CN" sz="2000" dirty="0" smtClean="0"/>
            </a:br>
            <a:r>
              <a:rPr lang="en-US" altLang="zh-CN" sz="2000" dirty="0" smtClean="0"/>
              <a:t>                               </a:t>
            </a:r>
            <a:r>
              <a:rPr lang="zh-CN" altLang="en-US" dirty="0" smtClean="0"/>
              <a:t>会话要遵守的准则</a:t>
            </a:r>
            <a:endParaRPr lang="zh-CN" altLang="en-US" dirty="0"/>
          </a:p>
        </p:txBody>
      </p:sp>
      <p:sp>
        <p:nvSpPr>
          <p:cNvPr id="3" name="副标题 2"/>
          <p:cNvSpPr>
            <a:spLocks noGrp="1"/>
          </p:cNvSpPr>
          <p:nvPr>
            <p:ph type="subTitle" idx="1"/>
          </p:nvPr>
        </p:nvSpPr>
        <p:spPr/>
        <p:txBody>
          <a:bodyPr/>
          <a:lstStyle/>
          <a:p>
            <a:pPr algn="ctr"/>
            <a:endParaRPr lang="en-US" altLang="zh-CN" dirty="0" smtClean="0"/>
          </a:p>
          <a:p>
            <a:pPr algn="ctr"/>
            <a:r>
              <a:rPr lang="zh-CN" altLang="en-US" dirty="0" smtClean="0"/>
              <a:t>合作原则</a:t>
            </a:r>
            <a:r>
              <a:rPr lang="en-US" altLang="zh-CN" dirty="0" smtClean="0"/>
              <a:t>+</a:t>
            </a:r>
            <a:r>
              <a:rPr lang="zh-CN" altLang="en-US" dirty="0" smtClean="0"/>
              <a:t>礼貌原则</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t>1</a:t>
            </a:r>
            <a:r>
              <a:rPr lang="zh-CN" altLang="en-US" dirty="0" smtClean="0"/>
              <a:t>、真实准则（质量准则）     </a:t>
            </a:r>
            <a:r>
              <a:rPr lang="zh-CN" altLang="en-US" dirty="0" smtClean="0">
                <a:latin typeface="楷体" pitchFamily="49" charset="-122"/>
                <a:ea typeface="楷体" pitchFamily="49" charset="-122"/>
              </a:rPr>
              <a:t>骗子得逞</a:t>
            </a:r>
            <a:endParaRPr lang="en-US" altLang="zh-CN" dirty="0" smtClean="0">
              <a:latin typeface="楷体" pitchFamily="49" charset="-122"/>
              <a:ea typeface="楷体" pitchFamily="49" charset="-122"/>
            </a:endParaRPr>
          </a:p>
          <a:p>
            <a:pPr>
              <a:buNone/>
            </a:pPr>
            <a:r>
              <a:rPr lang="en-US" altLang="zh-CN" dirty="0" smtClean="0">
                <a:latin typeface="楷体" pitchFamily="49" charset="-122"/>
                <a:ea typeface="楷体" pitchFamily="49" charset="-122"/>
              </a:rPr>
              <a:t>2</a:t>
            </a:r>
            <a:r>
              <a:rPr lang="zh-CN" altLang="en-US" dirty="0" smtClean="0">
                <a:latin typeface="楷体" pitchFamily="49" charset="-122"/>
                <a:ea typeface="楷体" pitchFamily="49" charset="-122"/>
              </a:rPr>
              <a:t>、</a:t>
            </a:r>
            <a:r>
              <a:rPr lang="zh-CN" altLang="en-US" dirty="0" smtClean="0"/>
              <a:t>适量准则（数量准则）     </a:t>
            </a:r>
            <a:r>
              <a:rPr lang="zh-CN" altLang="en-US" dirty="0" smtClean="0">
                <a:latin typeface="楷体" pitchFamily="49" charset="-122"/>
                <a:ea typeface="楷体" pitchFamily="49" charset="-122"/>
              </a:rPr>
              <a:t>提供的信息不多也不少 三头牛</a:t>
            </a:r>
            <a:endParaRPr lang="en-US" altLang="zh-CN" dirty="0" smtClean="0">
              <a:latin typeface="楷体" pitchFamily="49" charset="-122"/>
              <a:ea typeface="楷体" pitchFamily="49" charset="-122"/>
            </a:endParaRPr>
          </a:p>
          <a:p>
            <a:pPr>
              <a:buNone/>
            </a:pPr>
            <a:r>
              <a:rPr lang="en-US" altLang="zh-CN" dirty="0" smtClean="0">
                <a:latin typeface="楷体" pitchFamily="49" charset="-122"/>
                <a:ea typeface="楷体" pitchFamily="49" charset="-122"/>
              </a:rPr>
              <a:t>3</a:t>
            </a:r>
            <a:r>
              <a:rPr lang="zh-CN" altLang="en-US" dirty="0" smtClean="0">
                <a:latin typeface="楷体" pitchFamily="49" charset="-122"/>
                <a:ea typeface="楷体" pitchFamily="49" charset="-122"/>
              </a:rPr>
              <a:t>、</a:t>
            </a:r>
            <a:r>
              <a:rPr lang="zh-CN" altLang="en-US" dirty="0"/>
              <a:t>相关准则   </a:t>
            </a:r>
            <a:r>
              <a:rPr lang="zh-CN" altLang="en-US" dirty="0" smtClean="0"/>
              <a:t> </a:t>
            </a:r>
            <a:r>
              <a:rPr lang="zh-CN" altLang="en-US" sz="2400" dirty="0" smtClean="0">
                <a:latin typeface="仿宋" pitchFamily="49" charset="-122"/>
                <a:ea typeface="仿宋" pitchFamily="49" charset="-122"/>
              </a:rPr>
              <a:t>甲</a:t>
            </a:r>
            <a:r>
              <a:rPr lang="zh-CN" altLang="en-US" sz="2400" dirty="0">
                <a:latin typeface="仿宋" pitchFamily="49" charset="-122"/>
                <a:ea typeface="仿宋" pitchFamily="49" charset="-122"/>
              </a:rPr>
              <a:t>：你叫什么名字？</a:t>
            </a:r>
            <a:r>
              <a:rPr lang="en-US" altLang="zh-CN" sz="2400" dirty="0">
                <a:latin typeface="仿宋" pitchFamily="49" charset="-122"/>
                <a:ea typeface="仿宋" pitchFamily="49" charset="-122"/>
              </a:rPr>
              <a:t/>
            </a:r>
            <a:br>
              <a:rPr lang="en-US" altLang="zh-CN" sz="2400" dirty="0">
                <a:latin typeface="仿宋" pitchFamily="49" charset="-122"/>
                <a:ea typeface="仿宋" pitchFamily="49" charset="-122"/>
              </a:rPr>
            </a:br>
            <a:r>
              <a:rPr lang="en-US" altLang="zh-CN" sz="2400" dirty="0" smtClean="0">
                <a:latin typeface="仿宋" pitchFamily="49" charset="-122"/>
                <a:ea typeface="仿宋" pitchFamily="49" charset="-122"/>
              </a:rPr>
              <a:t>                 </a:t>
            </a:r>
            <a:r>
              <a:rPr lang="zh-CN" altLang="en-US" sz="2400" dirty="0" smtClean="0">
                <a:latin typeface="仿宋" pitchFamily="49" charset="-122"/>
                <a:ea typeface="仿宋" pitchFamily="49" charset="-122"/>
              </a:rPr>
              <a:t>乙</a:t>
            </a:r>
            <a:r>
              <a:rPr lang="zh-CN" altLang="en-US" sz="2400" dirty="0">
                <a:latin typeface="仿宋" pitchFamily="49" charset="-122"/>
                <a:ea typeface="仿宋" pitchFamily="49" charset="-122"/>
              </a:rPr>
              <a:t>：我是江苏人。</a:t>
            </a:r>
          </a:p>
          <a:p>
            <a:pPr>
              <a:buNone/>
            </a:pPr>
            <a:r>
              <a:rPr lang="en-US" altLang="zh-CN" dirty="0" smtClean="0">
                <a:latin typeface="楷体" pitchFamily="49" charset="-122"/>
                <a:ea typeface="楷体" pitchFamily="49" charset="-122"/>
              </a:rPr>
              <a:t>4</a:t>
            </a:r>
            <a:r>
              <a:rPr lang="zh-CN" altLang="en-US" dirty="0" smtClean="0">
                <a:latin typeface="楷体" pitchFamily="49" charset="-122"/>
                <a:ea typeface="楷体" pitchFamily="49" charset="-122"/>
              </a:rPr>
              <a:t>、</a:t>
            </a:r>
            <a:r>
              <a:rPr lang="zh-CN" altLang="en-US" dirty="0"/>
              <a:t>方式</a:t>
            </a:r>
            <a:r>
              <a:rPr lang="zh-CN" altLang="en-US" dirty="0" smtClean="0"/>
              <a:t>准则    </a:t>
            </a:r>
            <a:r>
              <a:rPr lang="zh-CN" altLang="en-US" dirty="0" smtClean="0">
                <a:latin typeface="楷体" pitchFamily="49" charset="-122"/>
                <a:ea typeface="楷体" pitchFamily="49" charset="-122"/>
              </a:rPr>
              <a:t>清楚、</a:t>
            </a:r>
            <a:r>
              <a:rPr lang="zh-CN" altLang="en-US" dirty="0">
                <a:latin typeface="楷体" pitchFamily="49" charset="-122"/>
                <a:ea typeface="楷体" pitchFamily="49" charset="-122"/>
              </a:rPr>
              <a:t>简洁、</a:t>
            </a:r>
            <a:r>
              <a:rPr lang="zh-CN" altLang="en-US" dirty="0" smtClean="0">
                <a:latin typeface="楷体" pitchFamily="49" charset="-122"/>
                <a:ea typeface="楷体" pitchFamily="49" charset="-122"/>
              </a:rPr>
              <a:t>有序</a:t>
            </a:r>
            <a:endParaRPr lang="en-US" altLang="zh-CN" dirty="0" smtClean="0">
              <a:latin typeface="楷体" pitchFamily="49" charset="-122"/>
              <a:ea typeface="楷体" pitchFamily="49" charset="-122"/>
            </a:endParaRPr>
          </a:p>
          <a:p>
            <a:pPr>
              <a:buNone/>
            </a:pPr>
            <a:endParaRPr lang="en-US" altLang="zh-CN" dirty="0">
              <a:latin typeface="楷体" pitchFamily="49" charset="-122"/>
              <a:ea typeface="楷体" pitchFamily="49" charset="-122"/>
            </a:endParaRPr>
          </a:p>
          <a:p>
            <a:pPr lvl="1">
              <a:buFont typeface="Arial" pitchFamily="34" charset="0"/>
              <a:buChar char="•"/>
            </a:pPr>
            <a:r>
              <a:rPr lang="en-US" altLang="zh-CN" dirty="0">
                <a:latin typeface="Times New Roman" pitchFamily="18" charset="0"/>
              </a:rPr>
              <a:t>They got married and had a baby</a:t>
            </a:r>
          </a:p>
          <a:p>
            <a:pPr lvl="1">
              <a:buFont typeface="Arial" pitchFamily="34" charset="0"/>
              <a:buChar char="•"/>
            </a:pPr>
            <a:r>
              <a:rPr lang="en-US" altLang="zh-CN" dirty="0">
                <a:latin typeface="Times New Roman" pitchFamily="18" charset="0"/>
              </a:rPr>
              <a:t>They had a baby and got married</a:t>
            </a:r>
            <a:endParaRPr lang="zh-CN" altLang="en-US" dirty="0">
              <a:latin typeface="Times New Roman" pitchFamily="18" charset="0"/>
            </a:endParaRPr>
          </a:p>
          <a:p>
            <a:pPr>
              <a:buNone/>
            </a:pPr>
            <a:endParaRPr lang="en-US" altLang="zh-CN" dirty="0" smtClean="0">
              <a:latin typeface="楷体" pitchFamily="49" charset="-122"/>
              <a:ea typeface="楷体" pitchFamily="49" charset="-122"/>
            </a:endParaRPr>
          </a:p>
          <a:p>
            <a:pPr>
              <a:buNone/>
            </a:pPr>
            <a:endParaRPr lang="en-US" altLang="zh-CN" dirty="0">
              <a:latin typeface="楷体" pitchFamily="49" charset="-122"/>
              <a:ea typeface="楷体" pitchFamily="49" charset="-122"/>
            </a:endParaRPr>
          </a:p>
          <a:p>
            <a:pPr>
              <a:buNone/>
            </a:pPr>
            <a:endParaRPr lang="zh-CN" altLang="en-US" dirty="0">
              <a:latin typeface="楷体" pitchFamily="49" charset="-122"/>
              <a:ea typeface="楷体" pitchFamily="49" charset="-122"/>
            </a:endParaRPr>
          </a:p>
        </p:txBody>
      </p:sp>
      <p:sp>
        <p:nvSpPr>
          <p:cNvPr id="3" name="标题 2"/>
          <p:cNvSpPr>
            <a:spLocks noGrp="1"/>
          </p:cNvSpPr>
          <p:nvPr>
            <p:ph type="title"/>
          </p:nvPr>
        </p:nvSpPr>
        <p:spPr/>
        <p:txBody>
          <a:bodyPr/>
          <a:lstStyle/>
          <a:p>
            <a:r>
              <a:rPr lang="zh-CN" altLang="en-US" dirty="0" smtClean="0"/>
              <a:t>合作原则</a:t>
            </a:r>
            <a:endParaRPr lang="zh-CN" altLang="en-US" dirty="0"/>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300192" y="2492896"/>
            <a:ext cx="787152" cy="787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a:t>
            </a:r>
            <a:r>
              <a:rPr lang="zh-CN" altLang="en-US" dirty="0" smtClean="0"/>
              <a:t>、</a:t>
            </a:r>
            <a:r>
              <a:rPr lang="zh-CN" altLang="zh-CN" dirty="0"/>
              <a:t>得体和</a:t>
            </a:r>
            <a:r>
              <a:rPr lang="zh-CN" altLang="zh-CN" dirty="0" smtClean="0"/>
              <a:t>慷慨</a:t>
            </a:r>
            <a:r>
              <a:rPr lang="en-US" altLang="zh-CN" dirty="0" smtClean="0"/>
              <a:t>   </a:t>
            </a:r>
            <a:r>
              <a:rPr lang="zh-CN" altLang="en-US" dirty="0" smtClean="0">
                <a:latin typeface="华文楷体" panose="02010600040101010101" pitchFamily="2" charset="-122"/>
                <a:ea typeface="华文楷体" panose="02010600040101010101" pitchFamily="2" charset="-122"/>
              </a:rPr>
              <a:t>你能借我车子用用吗？</a:t>
            </a:r>
            <a:endParaRPr lang="en-US" altLang="zh-CN" dirty="0" smtClean="0">
              <a:latin typeface="华文楷体" panose="02010600040101010101" pitchFamily="2" charset="-122"/>
              <a:ea typeface="华文楷体" panose="02010600040101010101" pitchFamily="2" charset="-122"/>
            </a:endParaRPr>
          </a:p>
          <a:p>
            <a:pPr marL="109728" indent="0">
              <a:buNone/>
            </a:pPr>
            <a:r>
              <a:rPr lang="en-US" altLang="zh-CN" dirty="0" smtClean="0"/>
              <a:t>                                </a:t>
            </a:r>
            <a:r>
              <a:rPr lang="zh-CN" altLang="en-US" dirty="0" smtClean="0"/>
              <a:t>*</a:t>
            </a:r>
            <a:r>
              <a:rPr lang="zh-CN" altLang="en-US" dirty="0" smtClean="0">
                <a:latin typeface="华文楷体" panose="02010600040101010101" pitchFamily="2" charset="-122"/>
                <a:ea typeface="华文楷体" panose="02010600040101010101" pitchFamily="2" charset="-122"/>
              </a:rPr>
              <a:t>你</a:t>
            </a:r>
            <a:r>
              <a:rPr lang="zh-CN" altLang="en-US" dirty="0">
                <a:latin typeface="华文楷体" panose="02010600040101010101" pitchFamily="2" charset="-122"/>
                <a:ea typeface="华文楷体" panose="02010600040101010101" pitchFamily="2" charset="-122"/>
              </a:rPr>
              <a:t>借我车子</a:t>
            </a:r>
            <a:r>
              <a:rPr lang="zh-CN" altLang="en-US" dirty="0" smtClean="0">
                <a:latin typeface="华文楷体" panose="02010600040101010101" pitchFamily="2" charset="-122"/>
                <a:ea typeface="华文楷体" panose="02010600040101010101" pitchFamily="2" charset="-122"/>
              </a:rPr>
              <a:t>用用</a:t>
            </a:r>
            <a:endParaRPr lang="en-US" altLang="zh-CN" dirty="0" smtClean="0">
              <a:latin typeface="华文楷体" panose="02010600040101010101" pitchFamily="2" charset="-122"/>
              <a:ea typeface="华文楷体" panose="02010600040101010101" pitchFamily="2" charset="-122"/>
            </a:endParaRPr>
          </a:p>
          <a:p>
            <a:pPr marL="109728" indent="0">
              <a:buNone/>
            </a:pPr>
            <a:endParaRPr lang="en-US" altLang="zh-CN" dirty="0">
              <a:latin typeface="华文楷体" panose="02010600040101010101" pitchFamily="2" charset="-122"/>
              <a:ea typeface="华文楷体" panose="02010600040101010101" pitchFamily="2" charset="-122"/>
            </a:endParaRPr>
          </a:p>
          <a:p>
            <a:r>
              <a:rPr lang="en-US" altLang="zh-CN" dirty="0" smtClean="0"/>
              <a:t>2</a:t>
            </a:r>
            <a:r>
              <a:rPr lang="zh-CN" altLang="en-US" dirty="0" smtClean="0"/>
              <a:t>、赞誉和谦逊   </a:t>
            </a:r>
            <a:r>
              <a:rPr lang="zh-CN" altLang="en-US" dirty="0">
                <a:latin typeface="华文楷体" panose="02010600040101010101" pitchFamily="2" charset="-122"/>
                <a:ea typeface="华文楷体" panose="02010600040101010101" pitchFamily="2" charset="-122"/>
              </a:rPr>
              <a:t>夸奖  过奖了  </a:t>
            </a:r>
            <a:r>
              <a:rPr lang="zh-CN" altLang="en-US" dirty="0" smtClean="0">
                <a:latin typeface="华文楷体" panose="02010600040101010101" pitchFamily="2" charset="-122"/>
                <a:ea typeface="华文楷体" panose="02010600040101010101" pitchFamily="2" charset="-122"/>
              </a:rPr>
              <a:t>谢谢</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smtClean="0"/>
              <a:t>3</a:t>
            </a:r>
            <a:r>
              <a:rPr lang="zh-CN" altLang="en-US" dirty="0" smtClean="0"/>
              <a:t>、一致和同情   </a:t>
            </a:r>
            <a:r>
              <a:rPr lang="zh-CN" altLang="en-US" dirty="0" smtClean="0">
                <a:latin typeface="华文楷体" panose="02010600040101010101" pitchFamily="2" charset="-122"/>
                <a:ea typeface="华文楷体" panose="02010600040101010101" pitchFamily="2" charset="-122"/>
              </a:rPr>
              <a:t>这</a:t>
            </a:r>
            <a:r>
              <a:rPr lang="zh-CN" altLang="en-US" dirty="0">
                <a:latin typeface="华文楷体" panose="02010600040101010101" pitchFamily="2" charset="-122"/>
                <a:ea typeface="华文楷体" panose="02010600040101010101" pitchFamily="2" charset="-122"/>
              </a:rPr>
              <a:t>姑娘真漂亮</a:t>
            </a:r>
            <a:endParaRPr lang="en-US" altLang="zh-CN" dirty="0">
              <a:latin typeface="华文楷体" panose="02010600040101010101" pitchFamily="2" charset="-122"/>
              <a:ea typeface="华文楷体" panose="02010600040101010101" pitchFamily="2" charset="-122"/>
            </a:endParaRPr>
          </a:p>
          <a:p>
            <a:pPr marL="109728" inden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她</a:t>
            </a:r>
            <a:r>
              <a:rPr lang="zh-CN" altLang="en-US" dirty="0">
                <a:latin typeface="华文楷体" panose="02010600040101010101" pitchFamily="2" charset="-122"/>
                <a:ea typeface="华文楷体" panose="02010600040101010101" pitchFamily="2" charset="-122"/>
              </a:rPr>
              <a:t>身材确实</a:t>
            </a:r>
            <a:r>
              <a:rPr lang="zh-CN" altLang="en-US" dirty="0" smtClean="0">
                <a:latin typeface="华文楷体" panose="02010600040101010101" pitchFamily="2" charset="-122"/>
                <a:ea typeface="华文楷体" panose="02010600040101010101" pitchFamily="2" charset="-122"/>
              </a:rPr>
              <a:t>不错</a:t>
            </a:r>
            <a:endParaRPr lang="en-US" altLang="zh-CN" dirty="0" smtClean="0">
              <a:latin typeface="华文楷体" panose="02010600040101010101" pitchFamily="2" charset="-122"/>
              <a:ea typeface="华文楷体" panose="02010600040101010101" pitchFamily="2" charset="-122"/>
            </a:endParaRPr>
          </a:p>
          <a:p>
            <a:pPr marL="109728" inden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适度礼貌：</a:t>
            </a:r>
            <a:r>
              <a:rPr lang="zh-CN" altLang="zh-CN" dirty="0" smtClean="0">
                <a:latin typeface="华文楷体" panose="02010600040101010101" pitchFamily="2" charset="-122"/>
                <a:ea typeface="华文楷体" panose="02010600040101010101" pitchFamily="2" charset="-122"/>
              </a:rPr>
              <a:t>孩子</a:t>
            </a:r>
            <a:r>
              <a:rPr lang="zh-CN" altLang="zh-CN" dirty="0">
                <a:latin typeface="华文楷体" panose="02010600040101010101" pitchFamily="2" charset="-122"/>
                <a:ea typeface="华文楷体" panose="02010600040101010101" pitchFamily="2" charset="-122"/>
              </a:rPr>
              <a:t>去楼下取报纸</a:t>
            </a:r>
            <a:r>
              <a:rPr lang="zh-CN" altLang="zh-CN" dirty="0" smtClean="0">
                <a:latin typeface="华文楷体" panose="02010600040101010101" pitchFamily="2" charset="-122"/>
                <a:ea typeface="华文楷体" panose="02010600040101010101" pitchFamily="2" charset="-122"/>
              </a:rPr>
              <a:t>或请</a:t>
            </a:r>
            <a:r>
              <a:rPr lang="zh-CN" altLang="zh-CN" dirty="0">
                <a:latin typeface="华文楷体" panose="02010600040101010101" pitchFamily="2" charset="-122"/>
                <a:ea typeface="华文楷体" panose="02010600040101010101" pitchFamily="2" charset="-122"/>
              </a:rPr>
              <a:t>妻子外出</a:t>
            </a:r>
            <a:r>
              <a:rPr lang="zh-CN" altLang="zh-CN" dirty="0" smtClean="0">
                <a:latin typeface="华文楷体" panose="02010600040101010101" pitchFamily="2" charset="-122"/>
                <a:ea typeface="华文楷体" panose="02010600040101010101" pitchFamily="2" charset="-122"/>
              </a:rPr>
              <a:t>吃饭</a:t>
            </a:r>
            <a:endParaRPr lang="en-US" altLang="zh-CN" dirty="0" smtClean="0">
              <a:latin typeface="华文楷体" panose="02010600040101010101" pitchFamily="2" charset="-122"/>
              <a:ea typeface="华文楷体" panose="02010600040101010101" pitchFamily="2" charset="-122"/>
            </a:endParaRPr>
          </a:p>
          <a:p>
            <a:pPr marL="109728" indent="0">
              <a:buNone/>
            </a:pPr>
            <a:r>
              <a:rPr lang="en-US" altLang="zh-CN" dirty="0"/>
              <a:t> </a:t>
            </a:r>
            <a:r>
              <a:rPr lang="en-US" altLang="zh-CN" dirty="0" smtClean="0"/>
              <a:t>         </a:t>
            </a:r>
            <a:r>
              <a:rPr lang="zh-CN" altLang="en-US" dirty="0" smtClean="0"/>
              <a:t>*</a:t>
            </a:r>
            <a:r>
              <a:rPr lang="zh-CN" altLang="zh-CN" dirty="0" smtClean="0"/>
              <a:t> “</a:t>
            </a:r>
            <a:r>
              <a:rPr lang="zh-CN" altLang="zh-CN" dirty="0"/>
              <a:t>不知道我能不能请你做件事”</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礼貌原则</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59632" y="3098680"/>
            <a:ext cx="8229600" cy="2160240"/>
          </a:xfrm>
        </p:spPr>
        <p:txBody>
          <a:bodyPr/>
          <a:lstStyle/>
          <a:p>
            <a:pPr marL="109728" indent="0" algn="ctr">
              <a:buNone/>
            </a:pPr>
            <a:r>
              <a:rPr lang="zh-CN" altLang="en-US" dirty="0"/>
              <a:t>隐含义的产生</a:t>
            </a:r>
          </a:p>
          <a:p>
            <a:endParaRPr lang="zh-CN" altLang="en-US" dirty="0"/>
          </a:p>
        </p:txBody>
      </p:sp>
      <p:sp>
        <p:nvSpPr>
          <p:cNvPr id="3" name="标题 2"/>
          <p:cNvSpPr>
            <a:spLocks noGrp="1"/>
          </p:cNvSpPr>
          <p:nvPr>
            <p:ph type="title"/>
          </p:nvPr>
        </p:nvSpPr>
        <p:spPr>
          <a:xfrm>
            <a:off x="1259632" y="1628800"/>
            <a:ext cx="8229600" cy="1440160"/>
          </a:xfrm>
        </p:spPr>
        <p:txBody>
          <a:bodyPr/>
          <a:lstStyle/>
          <a:p>
            <a:r>
              <a:rPr lang="zh-CN" altLang="en-US" dirty="0"/>
              <a:t>公开违反会话准则</a:t>
            </a:r>
          </a:p>
        </p:txBody>
      </p:sp>
    </p:spTree>
    <p:extLst>
      <p:ext uri="{BB962C8B-B14F-4D97-AF65-F5344CB8AC3E}">
        <p14:creationId xmlns="" xmlns:p14="http://schemas.microsoft.com/office/powerpoint/2010/main" val="178656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a:t>
            </a:r>
            <a:r>
              <a:rPr lang="zh-CN" altLang="en-US" dirty="0" smtClean="0"/>
              <a:t>、违反真实准则</a:t>
            </a:r>
            <a:endParaRPr lang="en-US" altLang="zh-CN" dirty="0" smtClean="0"/>
          </a:p>
          <a:p>
            <a:pPr marL="1080000" lvl="3" indent="0">
              <a:buFont typeface="Arial" pitchFamily="34" charset="0"/>
              <a:buChar char="•"/>
              <a:defRPr/>
            </a:pPr>
            <a:r>
              <a:rPr lang="en-US" altLang="zh-TW" dirty="0">
                <a:effectLst>
                  <a:outerShdw blurRad="38100" dist="38100" dir="2700000" algn="tl">
                    <a:srgbClr val="C0C0C0"/>
                  </a:outerShdw>
                </a:effectLst>
                <a:ea typeface="新細明體" pitchFamily="18" charset="-120"/>
              </a:rPr>
              <a:t>(1) A: </a:t>
            </a:r>
            <a:r>
              <a:rPr lang="en-US" altLang="zh-TW" i="1" dirty="0">
                <a:effectLst>
                  <a:outerShdw blurRad="38100" dist="38100" dir="2700000" algn="tl">
                    <a:srgbClr val="C0C0C0"/>
                  </a:outerShdw>
                </a:effectLst>
                <a:ea typeface="新細明體" pitchFamily="18" charset="-120"/>
              </a:rPr>
              <a:t>What will you do if you fail the exam</a:t>
            </a:r>
            <a:r>
              <a:rPr lang="en-US" altLang="zh-TW" dirty="0">
                <a:effectLst>
                  <a:outerShdw blurRad="38100" dist="38100" dir="2700000" algn="tl">
                    <a:srgbClr val="C0C0C0"/>
                  </a:outerShdw>
                </a:effectLst>
                <a:ea typeface="新細明體" pitchFamily="18" charset="-120"/>
              </a:rPr>
              <a:t>?</a:t>
            </a:r>
          </a:p>
          <a:p>
            <a:pPr marL="1080000" lvl="3" indent="0">
              <a:buNone/>
              <a:defRPr/>
            </a:pPr>
            <a:r>
              <a:rPr lang="en-US" altLang="zh-TW" dirty="0">
                <a:effectLst>
                  <a:outerShdw blurRad="38100" dist="38100" dir="2700000" algn="tl">
                    <a:srgbClr val="C0C0C0"/>
                  </a:outerShdw>
                </a:effectLst>
                <a:ea typeface="新細明體" pitchFamily="18" charset="-120"/>
              </a:rPr>
              <a:t>        B: </a:t>
            </a:r>
            <a:r>
              <a:rPr lang="en-US" altLang="zh-TW" i="1" dirty="0">
                <a:effectLst>
                  <a:outerShdw blurRad="38100" dist="38100" dir="2700000" algn="tl">
                    <a:srgbClr val="C0C0C0"/>
                  </a:outerShdw>
                </a:effectLst>
                <a:ea typeface="新細明體" pitchFamily="18" charset="-120"/>
              </a:rPr>
              <a:t>I’ll sit for it again</a:t>
            </a:r>
            <a:r>
              <a:rPr lang="en-US" altLang="zh-TW" dirty="0">
                <a:effectLst>
                  <a:outerShdw blurRad="38100" dist="38100" dir="2700000" algn="tl">
                    <a:srgbClr val="C0C0C0"/>
                  </a:outerShdw>
                </a:effectLst>
                <a:ea typeface="新細明體" pitchFamily="18" charset="-120"/>
              </a:rPr>
              <a:t>.</a:t>
            </a:r>
          </a:p>
          <a:p>
            <a:pPr marL="1080000" lvl="3" indent="0">
              <a:buFont typeface="Arial" pitchFamily="34" charset="0"/>
              <a:buChar char="•"/>
              <a:defRPr/>
            </a:pPr>
            <a:r>
              <a:rPr lang="en-US" altLang="zh-TW" dirty="0">
                <a:solidFill>
                  <a:srgbClr val="0000FF"/>
                </a:solidFill>
                <a:effectLst>
                  <a:outerShdw blurRad="38100" dist="38100" dir="2700000" algn="tl">
                    <a:srgbClr val="C0C0C0"/>
                  </a:outerShdw>
                </a:effectLst>
                <a:ea typeface="新細明體" pitchFamily="18" charset="-120"/>
              </a:rPr>
              <a:t>(2) A: </a:t>
            </a:r>
            <a:r>
              <a:rPr lang="en-US" altLang="zh-TW" i="1" dirty="0">
                <a:solidFill>
                  <a:srgbClr val="0000FF"/>
                </a:solidFill>
                <a:effectLst>
                  <a:outerShdw blurRad="38100" dist="38100" dir="2700000" algn="tl">
                    <a:srgbClr val="C0C0C0"/>
                  </a:outerShdw>
                </a:effectLst>
                <a:ea typeface="新細明體" pitchFamily="18" charset="-120"/>
              </a:rPr>
              <a:t>What will you do if you fail the exam</a:t>
            </a:r>
            <a:r>
              <a:rPr lang="en-US" altLang="zh-TW" dirty="0">
                <a:solidFill>
                  <a:srgbClr val="0000FF"/>
                </a:solidFill>
                <a:effectLst>
                  <a:outerShdw blurRad="38100" dist="38100" dir="2700000" algn="tl">
                    <a:srgbClr val="C0C0C0"/>
                  </a:outerShdw>
                </a:effectLst>
                <a:ea typeface="新細明體" pitchFamily="18" charset="-120"/>
              </a:rPr>
              <a:t>?</a:t>
            </a:r>
          </a:p>
          <a:p>
            <a:pPr marL="1080000" lvl="3" indent="0">
              <a:buNone/>
              <a:defRPr/>
            </a:pPr>
            <a:r>
              <a:rPr lang="en-US" altLang="zh-TW" dirty="0">
                <a:solidFill>
                  <a:srgbClr val="0000FF"/>
                </a:solidFill>
                <a:effectLst>
                  <a:outerShdw blurRad="38100" dist="38100" dir="2700000" algn="tl">
                    <a:srgbClr val="C0C0C0"/>
                  </a:outerShdw>
                </a:effectLst>
                <a:ea typeface="新細明體" pitchFamily="18" charset="-120"/>
              </a:rPr>
              <a:t>       B: </a:t>
            </a:r>
            <a:r>
              <a:rPr lang="en-US" altLang="zh-TW" i="1" dirty="0">
                <a:solidFill>
                  <a:srgbClr val="0000FF"/>
                </a:solidFill>
                <a:effectLst>
                  <a:outerShdw blurRad="38100" dist="38100" dir="2700000" algn="tl">
                    <a:srgbClr val="C0C0C0"/>
                  </a:outerShdw>
                </a:effectLst>
                <a:ea typeface="新細明體" pitchFamily="18" charset="-120"/>
              </a:rPr>
              <a:t>I’ll eat my hat</a:t>
            </a:r>
            <a:r>
              <a:rPr lang="en-US" altLang="zh-TW" dirty="0">
                <a:solidFill>
                  <a:srgbClr val="0000FF"/>
                </a:solidFill>
                <a:effectLst>
                  <a:outerShdw blurRad="38100" dist="38100" dir="2700000" algn="tl">
                    <a:srgbClr val="C0C0C0"/>
                  </a:outerShdw>
                </a:effectLst>
                <a:ea typeface="新細明體" pitchFamily="18" charset="-120"/>
              </a:rPr>
              <a:t>.</a:t>
            </a:r>
          </a:p>
          <a:p>
            <a:pPr marL="109728" indent="0">
              <a:buNone/>
            </a:pPr>
            <a:r>
              <a:rPr lang="zh-CN" altLang="en-US" dirty="0" smtClean="0">
                <a:latin typeface="华文楷体" panose="02010600040101010101" pitchFamily="2" charset="-122"/>
                <a:ea typeface="华文楷体" panose="02010600040101010101" pitchFamily="2" charset="-122"/>
              </a:rPr>
              <a:t>          </a:t>
            </a:r>
            <a:r>
              <a:rPr lang="zh-CN" altLang="en-US" sz="1800" dirty="0" smtClean="0">
                <a:latin typeface="华文楷体" panose="02010600040101010101" pitchFamily="2" charset="-122"/>
                <a:ea typeface="华文楷体" panose="02010600040101010101" pitchFamily="2" charset="-122"/>
              </a:rPr>
              <a:t>（</a:t>
            </a:r>
            <a:r>
              <a:rPr lang="en-US" altLang="zh-CN" sz="1800" dirty="0" smtClean="0">
                <a:latin typeface="华文楷体" panose="02010600040101010101" pitchFamily="2" charset="-122"/>
                <a:ea typeface="华文楷体" panose="02010600040101010101" pitchFamily="2" charset="-122"/>
              </a:rPr>
              <a:t>3</a:t>
            </a:r>
            <a:r>
              <a:rPr lang="zh-CN" altLang="en-US" sz="1800" dirty="0" smtClean="0">
                <a:latin typeface="华文楷体" panose="02010600040101010101" pitchFamily="2" charset="-122"/>
                <a:ea typeface="华文楷体" panose="02010600040101010101" pitchFamily="2" charset="-122"/>
              </a:rPr>
              <a:t>）学生回答：美国的首都是纽约。</a:t>
            </a:r>
            <a:endParaRPr lang="en-US" altLang="zh-CN" sz="1800" dirty="0" smtClean="0">
              <a:latin typeface="华文楷体" panose="02010600040101010101" pitchFamily="2" charset="-122"/>
              <a:ea typeface="华文楷体" panose="02010600040101010101" pitchFamily="2" charset="-122"/>
            </a:endParaRPr>
          </a:p>
          <a:p>
            <a:pPr marL="109728" indent="0">
              <a:buNone/>
            </a:pPr>
            <a:r>
              <a:rPr lang="zh-CN" altLang="en-US" sz="1800" dirty="0" smtClean="0">
                <a:latin typeface="华文楷体" panose="02010600040101010101" pitchFamily="2" charset="-122"/>
                <a:ea typeface="华文楷体" panose="02010600040101010101" pitchFamily="2" charset="-122"/>
              </a:rPr>
              <a:t>                         老师说：那么中国的首都就应该是上海。</a:t>
            </a:r>
            <a:endParaRPr lang="zh-CN" altLang="en-US" sz="18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78213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a:t>
            </a:r>
            <a:r>
              <a:rPr lang="zh-CN" altLang="en-US" dirty="0" smtClean="0"/>
              <a:t>、违反适量原则</a:t>
            </a:r>
            <a:endParaRPr lang="en-US" altLang="zh-CN" dirty="0" smtClean="0"/>
          </a:p>
          <a:p>
            <a:endParaRPr lang="en-US" altLang="zh-CN" dirty="0" smtClean="0"/>
          </a:p>
          <a:p>
            <a:pPr marL="109728" indent="0">
              <a:buNone/>
            </a:pPr>
            <a:r>
              <a:rPr lang="zh-CN" altLang="en-US" dirty="0">
                <a:solidFill>
                  <a:srgbClr val="0000FF"/>
                </a:solidFill>
                <a:effectLst>
                  <a:outerShdw blurRad="38100" dist="38100" dir="2700000" algn="tl">
                    <a:srgbClr val="C0C0C0"/>
                  </a:outerShdw>
                </a:effectLst>
                <a:ea typeface="新細明體" pitchFamily="18" charset="-120"/>
              </a:rPr>
              <a:t> </a:t>
            </a:r>
            <a:r>
              <a:rPr lang="zh-CN" altLang="en-US" dirty="0" smtClean="0">
                <a:solidFill>
                  <a:srgbClr val="0000FF"/>
                </a:solidFill>
                <a:effectLst>
                  <a:outerShdw blurRad="38100" dist="38100" dir="2700000" algn="tl">
                    <a:srgbClr val="C0C0C0"/>
                  </a:outerShdw>
                </a:effectLst>
                <a:ea typeface="新細明體" pitchFamily="18" charset="-120"/>
              </a:rPr>
              <a:t>（</a:t>
            </a:r>
            <a:r>
              <a:rPr lang="en-US" altLang="zh-CN" dirty="0" smtClean="0">
                <a:solidFill>
                  <a:srgbClr val="0000FF"/>
                </a:solidFill>
                <a:effectLst>
                  <a:outerShdw blurRad="38100" dist="38100" dir="2700000" algn="tl">
                    <a:srgbClr val="C0C0C0"/>
                  </a:outerShdw>
                </a:effectLst>
                <a:ea typeface="新細明體" pitchFamily="18" charset="-120"/>
              </a:rPr>
              <a:t>4</a:t>
            </a:r>
            <a:r>
              <a:rPr lang="zh-CN" altLang="en-US" dirty="0" smtClean="0">
                <a:solidFill>
                  <a:srgbClr val="0000FF"/>
                </a:solidFill>
                <a:effectLst>
                  <a:outerShdw blurRad="38100" dist="38100" dir="2700000" algn="tl">
                    <a:srgbClr val="C0C0C0"/>
                  </a:outerShdw>
                </a:effectLst>
                <a:ea typeface="新細明體" pitchFamily="18" charset="-120"/>
              </a:rPr>
              <a:t>）女孩</a:t>
            </a:r>
            <a:r>
              <a:rPr lang="zh-CN" altLang="en-US" dirty="0">
                <a:solidFill>
                  <a:srgbClr val="0000FF"/>
                </a:solidFill>
                <a:effectLst>
                  <a:outerShdw blurRad="38100" dist="38100" dir="2700000" algn="tl">
                    <a:srgbClr val="C0C0C0"/>
                  </a:outerShdw>
                </a:effectLst>
                <a:ea typeface="新細明體" pitchFamily="18" charset="-120"/>
              </a:rPr>
              <a:t>：请问您怎么称呼？</a:t>
            </a:r>
            <a:r>
              <a:rPr lang="en-US" altLang="zh-CN" dirty="0">
                <a:solidFill>
                  <a:srgbClr val="0000FF"/>
                </a:solidFill>
                <a:effectLst>
                  <a:outerShdw blurRad="38100" dist="38100" dir="2700000" algn="tl">
                    <a:srgbClr val="C0C0C0"/>
                  </a:outerShdw>
                </a:effectLst>
                <a:ea typeface="新細明體" pitchFamily="18" charset="-120"/>
              </a:rPr>
              <a:t/>
            </a:r>
            <a:br>
              <a:rPr lang="en-US" altLang="zh-CN" dirty="0">
                <a:solidFill>
                  <a:srgbClr val="0000FF"/>
                </a:solidFill>
                <a:effectLst>
                  <a:outerShdw blurRad="38100" dist="38100" dir="2700000" algn="tl">
                    <a:srgbClr val="C0C0C0"/>
                  </a:outerShdw>
                </a:effectLst>
                <a:ea typeface="新細明體" pitchFamily="18" charset="-120"/>
              </a:rPr>
            </a:br>
            <a:r>
              <a:rPr lang="en-US" altLang="zh-CN" dirty="0">
                <a:solidFill>
                  <a:srgbClr val="0000FF"/>
                </a:solidFill>
                <a:effectLst>
                  <a:outerShdw blurRad="38100" dist="38100" dir="2700000" algn="tl">
                    <a:srgbClr val="C0C0C0"/>
                  </a:outerShdw>
                </a:effectLst>
                <a:ea typeface="新細明體" pitchFamily="18" charset="-120"/>
              </a:rPr>
              <a:t>         </a:t>
            </a:r>
            <a:r>
              <a:rPr lang="zh-CN" altLang="en-US" dirty="0">
                <a:solidFill>
                  <a:srgbClr val="0000FF"/>
                </a:solidFill>
                <a:effectLst>
                  <a:outerShdw blurRad="38100" dist="38100" dir="2700000" algn="tl">
                    <a:srgbClr val="C0C0C0"/>
                  </a:outerShdw>
                </a:effectLst>
                <a:ea typeface="新細明體" pitchFamily="18" charset="-120"/>
              </a:rPr>
              <a:t>男孩：我叫张三，</a:t>
            </a:r>
            <a:r>
              <a:rPr lang="en-US" altLang="zh-CN" dirty="0">
                <a:solidFill>
                  <a:srgbClr val="0000FF"/>
                </a:solidFill>
                <a:effectLst>
                  <a:outerShdw blurRad="38100" dist="38100" dir="2700000" algn="tl">
                    <a:srgbClr val="C0C0C0"/>
                  </a:outerShdw>
                </a:effectLst>
                <a:ea typeface="新細明體" pitchFamily="18" charset="-120"/>
              </a:rPr>
              <a:t>28</a:t>
            </a:r>
            <a:r>
              <a:rPr lang="zh-CN" altLang="en-US" dirty="0">
                <a:solidFill>
                  <a:srgbClr val="0000FF"/>
                </a:solidFill>
                <a:effectLst>
                  <a:outerShdw blurRad="38100" dist="38100" dir="2700000" algn="tl">
                    <a:srgbClr val="C0C0C0"/>
                  </a:outerShdw>
                </a:effectLst>
                <a:ea typeface="新細明體" pitchFamily="18" charset="-120"/>
              </a:rPr>
              <a:t>岁，未婚</a:t>
            </a:r>
            <a:r>
              <a:rPr lang="zh-CN" altLang="en-US" dirty="0" smtClean="0">
                <a:solidFill>
                  <a:srgbClr val="0000FF"/>
                </a:solidFill>
                <a:effectLst>
                  <a:outerShdw blurRad="38100" dist="38100" dir="2700000" algn="tl">
                    <a:srgbClr val="C0C0C0"/>
                  </a:outerShdw>
                </a:effectLst>
                <a:ea typeface="新細明體" pitchFamily="18" charset="-120"/>
              </a:rPr>
              <a:t>。</a:t>
            </a:r>
            <a:endParaRPr lang="en-US" altLang="zh-CN" dirty="0" smtClean="0">
              <a:solidFill>
                <a:srgbClr val="0000FF"/>
              </a:solidFill>
              <a:effectLst>
                <a:outerShdw blurRad="38100" dist="38100" dir="2700000" algn="tl">
                  <a:srgbClr val="C0C0C0"/>
                </a:outerShdw>
              </a:effectLst>
              <a:ea typeface="新細明體" pitchFamily="18" charset="-120"/>
            </a:endParaRPr>
          </a:p>
          <a:p>
            <a:pPr marL="109728" indent="0">
              <a:buNone/>
            </a:pPr>
            <a:endParaRPr lang="en-US" altLang="zh-CN" dirty="0" smtClean="0">
              <a:effectLst>
                <a:outerShdw blurRad="38100" dist="38100" dir="2700000" algn="tl">
                  <a:srgbClr val="C0C0C0"/>
                </a:outerShdw>
              </a:effectLst>
              <a:ea typeface="新細明體" pitchFamily="18" charset="-120"/>
            </a:endParaRPr>
          </a:p>
          <a:p>
            <a:pPr marL="109728" indent="0">
              <a:buNone/>
            </a:pPr>
            <a:r>
              <a:rPr lang="en-US" altLang="zh-CN" dirty="0">
                <a:effectLst>
                  <a:outerShdw blurRad="38100" dist="38100" dir="2700000" algn="tl">
                    <a:srgbClr val="C0C0C0"/>
                  </a:outerShdw>
                </a:effectLst>
                <a:ea typeface="新細明體" pitchFamily="18" charset="-120"/>
              </a:rPr>
              <a:t> </a:t>
            </a:r>
            <a:r>
              <a:rPr lang="zh-CN" altLang="en-US" dirty="0" smtClean="0">
                <a:effectLst>
                  <a:outerShdw blurRad="38100" dist="38100" dir="2700000" algn="tl">
                    <a:srgbClr val="C0C0C0"/>
                  </a:outerShdw>
                </a:effectLst>
                <a:ea typeface="新細明體" pitchFamily="18" charset="-120"/>
              </a:rPr>
              <a:t>（</a:t>
            </a:r>
            <a:r>
              <a:rPr lang="en-US" altLang="zh-CN" dirty="0" smtClean="0">
                <a:effectLst>
                  <a:outerShdw blurRad="38100" dist="38100" dir="2700000" algn="tl">
                    <a:srgbClr val="C0C0C0"/>
                  </a:outerShdw>
                </a:effectLst>
                <a:ea typeface="新細明體" pitchFamily="18" charset="-120"/>
              </a:rPr>
              <a:t>5</a:t>
            </a:r>
            <a:r>
              <a:rPr lang="zh-CN" altLang="en-US" dirty="0" smtClean="0">
                <a:effectLst>
                  <a:outerShdw blurRad="38100" dist="38100" dir="2700000" algn="tl">
                    <a:srgbClr val="C0C0C0"/>
                  </a:outerShdw>
                </a:effectLst>
                <a:ea typeface="新細明體" pitchFamily="18" charset="-120"/>
              </a:rPr>
              <a:t>）推荐信（哲学系）：</a:t>
            </a:r>
            <a:endParaRPr lang="en-US" altLang="zh-CN" dirty="0" smtClean="0">
              <a:effectLst>
                <a:outerShdw blurRad="38100" dist="38100" dir="2700000" algn="tl">
                  <a:srgbClr val="C0C0C0"/>
                </a:outerShdw>
              </a:effectLst>
              <a:ea typeface="新細明體" pitchFamily="18" charset="-120"/>
            </a:endParaRPr>
          </a:p>
          <a:p>
            <a:pPr marL="109728" indent="0">
              <a:buNone/>
            </a:pPr>
            <a:endParaRPr lang="en-US" altLang="zh-CN" dirty="0">
              <a:effectLst>
                <a:outerShdw blurRad="38100" dist="38100" dir="2700000" algn="tl">
                  <a:srgbClr val="C0C0C0"/>
                </a:outerShdw>
              </a:effectLst>
              <a:ea typeface="新細明體" pitchFamily="18" charset="-120"/>
            </a:endParaRPr>
          </a:p>
          <a:p>
            <a:pPr marL="109728" indent="0">
              <a:buNone/>
            </a:pPr>
            <a:r>
              <a:rPr lang="en-US" altLang="zh-CN" dirty="0" smtClean="0">
                <a:effectLst>
                  <a:outerShdw blurRad="38100" dist="38100" dir="2700000" algn="tl">
                    <a:srgbClr val="C0C0C0"/>
                  </a:outerShdw>
                </a:effectLst>
                <a:ea typeface="新細明體" pitchFamily="18" charset="-120"/>
              </a:rPr>
              <a:t>           </a:t>
            </a:r>
            <a:r>
              <a:rPr lang="zh-CN" altLang="en-US" dirty="0" smtClean="0">
                <a:effectLst>
                  <a:outerShdw blurRad="38100" dist="38100" dir="2700000" algn="tl">
                    <a:srgbClr val="C0C0C0"/>
                  </a:outerShdw>
                </a:effectLst>
                <a:ea typeface="新細明體" pitchFamily="18" charset="-120"/>
              </a:rPr>
              <a:t>该学生英语掌握得很好，也正常参加讨论。</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288782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3</a:t>
            </a:r>
            <a:r>
              <a:rPr lang="zh-CN" altLang="en-US" dirty="0" smtClean="0"/>
              <a:t>、违反相关准则</a:t>
            </a:r>
            <a:endParaRPr lang="en-US" altLang="zh-CN" dirty="0" smtClean="0"/>
          </a:p>
          <a:p>
            <a:endParaRPr lang="en-US" altLang="zh-CN" dirty="0"/>
          </a:p>
          <a:p>
            <a:pPr marL="914400" lvl="3" indent="0">
              <a:buNone/>
              <a:defRPr/>
            </a:pPr>
            <a:r>
              <a:rPr lang="zh-CN" altLang="en-US" dirty="0" smtClean="0"/>
              <a:t>（</a:t>
            </a:r>
            <a:r>
              <a:rPr lang="en-US" altLang="zh-CN" dirty="0" smtClean="0"/>
              <a:t>6</a:t>
            </a:r>
            <a:r>
              <a:rPr lang="zh-CN" altLang="en-US" dirty="0" smtClean="0"/>
              <a:t>）</a:t>
            </a:r>
            <a:r>
              <a:rPr lang="en-US" altLang="zh-TW" dirty="0">
                <a:effectLst>
                  <a:outerShdw blurRad="38100" dist="38100" dir="2700000" algn="tl">
                    <a:srgbClr val="C0C0C0"/>
                  </a:outerShdw>
                </a:effectLst>
                <a:ea typeface="新細明體" pitchFamily="18" charset="-120"/>
              </a:rPr>
              <a:t> </a:t>
            </a:r>
            <a:r>
              <a:rPr lang="en-US" altLang="zh-TW" dirty="0">
                <a:solidFill>
                  <a:srgbClr val="0000FF"/>
                </a:solidFill>
                <a:effectLst>
                  <a:outerShdw blurRad="38100" dist="38100" dir="2700000" algn="tl">
                    <a:srgbClr val="C0C0C0"/>
                  </a:outerShdw>
                </a:effectLst>
                <a:ea typeface="新細明體" pitchFamily="18" charset="-120"/>
              </a:rPr>
              <a:t>A: </a:t>
            </a:r>
            <a:r>
              <a:rPr lang="en-US" altLang="zh-TW" i="1" dirty="0">
                <a:solidFill>
                  <a:srgbClr val="0000FF"/>
                </a:solidFill>
                <a:effectLst>
                  <a:outerShdw blurRad="38100" dist="38100" dir="2700000" algn="tl">
                    <a:srgbClr val="C0C0C0"/>
                  </a:outerShdw>
                </a:effectLst>
                <a:ea typeface="新細明體" pitchFamily="18" charset="-120"/>
              </a:rPr>
              <a:t>Will John come to this evening’s class</a:t>
            </a:r>
            <a:r>
              <a:rPr lang="en-US" altLang="zh-TW" dirty="0">
                <a:solidFill>
                  <a:srgbClr val="0000FF"/>
                </a:solidFill>
                <a:effectLst>
                  <a:outerShdw blurRad="38100" dist="38100" dir="2700000" algn="tl">
                    <a:srgbClr val="C0C0C0"/>
                  </a:outerShdw>
                </a:effectLst>
                <a:ea typeface="新細明體" pitchFamily="18" charset="-120"/>
              </a:rPr>
              <a:t>?</a:t>
            </a:r>
          </a:p>
          <a:p>
            <a:pPr marL="1371600" lvl="3" indent="0">
              <a:buNone/>
              <a:defRPr/>
            </a:pPr>
            <a:r>
              <a:rPr lang="en-US" altLang="zh-TW" dirty="0">
                <a:solidFill>
                  <a:srgbClr val="0000FF"/>
                </a:solidFill>
                <a:effectLst>
                  <a:outerShdw blurRad="38100" dist="38100" dir="2700000" algn="tl">
                    <a:srgbClr val="C0C0C0"/>
                  </a:outerShdw>
                </a:effectLst>
                <a:ea typeface="新細明體" pitchFamily="18" charset="-120"/>
              </a:rPr>
              <a:t>   </a:t>
            </a:r>
            <a:r>
              <a:rPr lang="en-US" altLang="zh-TW" dirty="0" smtClean="0">
                <a:solidFill>
                  <a:srgbClr val="0000FF"/>
                </a:solidFill>
                <a:effectLst>
                  <a:outerShdw blurRad="38100" dist="38100" dir="2700000" algn="tl">
                    <a:srgbClr val="C0C0C0"/>
                  </a:outerShdw>
                </a:effectLst>
                <a:ea typeface="新細明體" pitchFamily="18" charset="-120"/>
              </a:rPr>
              <a:t>B</a:t>
            </a:r>
            <a:r>
              <a:rPr lang="en-US" altLang="zh-TW" dirty="0">
                <a:solidFill>
                  <a:srgbClr val="0000FF"/>
                </a:solidFill>
                <a:effectLst>
                  <a:outerShdw blurRad="38100" dist="38100" dir="2700000" algn="tl">
                    <a:srgbClr val="C0C0C0"/>
                  </a:outerShdw>
                </a:effectLst>
                <a:ea typeface="新細明體" pitchFamily="18" charset="-120"/>
              </a:rPr>
              <a:t>: </a:t>
            </a:r>
            <a:r>
              <a:rPr lang="en-US" altLang="zh-TW" i="1" dirty="0">
                <a:solidFill>
                  <a:srgbClr val="0000FF"/>
                </a:solidFill>
                <a:effectLst>
                  <a:outerShdw blurRad="38100" dist="38100" dir="2700000" algn="tl">
                    <a:srgbClr val="C0C0C0"/>
                  </a:outerShdw>
                </a:effectLst>
                <a:ea typeface="新細明體" pitchFamily="18" charset="-120"/>
              </a:rPr>
              <a:t>His girlfriend bought two movie tickets, you know</a:t>
            </a:r>
            <a:r>
              <a:rPr lang="en-US" altLang="zh-TW" dirty="0">
                <a:solidFill>
                  <a:srgbClr val="0000FF"/>
                </a:solidFill>
                <a:effectLst>
                  <a:outerShdw blurRad="38100" dist="38100" dir="2700000" algn="tl">
                    <a:srgbClr val="C0C0C0"/>
                  </a:outerShdw>
                </a:effectLst>
                <a:ea typeface="新細明體" pitchFamily="18" charset="-120"/>
              </a:rPr>
              <a:t>.</a:t>
            </a:r>
          </a:p>
          <a:p>
            <a:pPr marL="109728" indent="0">
              <a:buNone/>
            </a:pPr>
            <a:r>
              <a:rPr lang="en-US" altLang="zh-CN" dirty="0" smtClean="0"/>
              <a:t> </a:t>
            </a:r>
          </a:p>
          <a:p>
            <a:pPr marL="109728" indent="0">
              <a:buNone/>
            </a:pPr>
            <a:r>
              <a:rPr lang="en-US" altLang="zh-CN" sz="1900" dirty="0">
                <a:latin typeface="华文楷体" panose="02010600040101010101" pitchFamily="2" charset="-122"/>
                <a:ea typeface="华文楷体" panose="02010600040101010101" pitchFamily="2" charset="-122"/>
              </a:rPr>
              <a:t> </a:t>
            </a:r>
            <a:r>
              <a:rPr lang="en-US" altLang="zh-CN" sz="1900" dirty="0" smtClean="0">
                <a:latin typeface="华文楷体" panose="02010600040101010101" pitchFamily="2" charset="-122"/>
                <a:ea typeface="华文楷体" panose="02010600040101010101" pitchFamily="2" charset="-122"/>
              </a:rPr>
              <a:t>            </a:t>
            </a:r>
            <a:r>
              <a:rPr lang="zh-CN" altLang="en-US" sz="1900" dirty="0" smtClean="0">
                <a:latin typeface="华文楷体" panose="02010600040101010101" pitchFamily="2" charset="-122"/>
                <a:ea typeface="华文楷体" panose="02010600040101010101" pitchFamily="2" charset="-122"/>
              </a:rPr>
              <a:t>（</a:t>
            </a:r>
            <a:r>
              <a:rPr lang="en-US" altLang="zh-CN" sz="1900" dirty="0" smtClean="0">
                <a:latin typeface="华文楷体" panose="02010600040101010101" pitchFamily="2" charset="-122"/>
                <a:ea typeface="华文楷体" panose="02010600040101010101" pitchFamily="2" charset="-122"/>
              </a:rPr>
              <a:t>7</a:t>
            </a:r>
            <a:r>
              <a:rPr lang="zh-CN" altLang="en-US" sz="1900" dirty="0" smtClean="0">
                <a:latin typeface="华文楷体" panose="02010600040101010101" pitchFamily="2" charset="-122"/>
                <a:ea typeface="华文楷体" panose="02010600040101010101" pitchFamily="2" charset="-122"/>
              </a:rPr>
              <a:t>）男：我们今晚一起去看电影好吗？</a:t>
            </a:r>
            <a:endParaRPr lang="en-US" altLang="zh-CN" sz="1900" dirty="0" smtClean="0">
              <a:latin typeface="华文楷体" panose="02010600040101010101" pitchFamily="2" charset="-122"/>
              <a:ea typeface="华文楷体" panose="02010600040101010101" pitchFamily="2" charset="-122"/>
            </a:endParaRPr>
          </a:p>
          <a:p>
            <a:pPr marL="109728" indent="0">
              <a:buNone/>
            </a:pPr>
            <a:r>
              <a:rPr lang="en-US" altLang="zh-CN" sz="1900" dirty="0">
                <a:latin typeface="华文楷体" panose="02010600040101010101" pitchFamily="2" charset="-122"/>
                <a:ea typeface="华文楷体" panose="02010600040101010101" pitchFamily="2" charset="-122"/>
              </a:rPr>
              <a:t> </a:t>
            </a:r>
            <a:r>
              <a:rPr lang="en-US" altLang="zh-CN" sz="1900" dirty="0" smtClean="0">
                <a:latin typeface="华文楷体" panose="02010600040101010101" pitchFamily="2" charset="-122"/>
                <a:ea typeface="华文楷体" panose="02010600040101010101" pitchFamily="2" charset="-122"/>
              </a:rPr>
              <a:t>                      </a:t>
            </a:r>
            <a:r>
              <a:rPr lang="zh-CN" altLang="en-US" sz="1900" dirty="0" smtClean="0">
                <a:latin typeface="华文楷体" panose="02010600040101010101" pitchFamily="2" charset="-122"/>
                <a:ea typeface="华文楷体" panose="02010600040101010101" pitchFamily="2" charset="-122"/>
              </a:rPr>
              <a:t>女：我明天要考英语。</a:t>
            </a:r>
            <a:endParaRPr lang="zh-CN" altLang="en-US" sz="19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123980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4</a:t>
            </a:r>
            <a:r>
              <a:rPr lang="zh-CN" altLang="en-US" dirty="0" smtClean="0"/>
              <a:t>、违反方式准则</a:t>
            </a:r>
            <a:endParaRPr lang="en-US" altLang="zh-CN" dirty="0" smtClean="0"/>
          </a:p>
          <a:p>
            <a:pPr marL="109728" indent="0">
              <a:buNone/>
            </a:pPr>
            <a:r>
              <a:rPr lang="en-US" altLang="zh-CN" dirty="0" smtClean="0"/>
              <a:t>   </a:t>
            </a:r>
            <a:r>
              <a:rPr lang="zh-CN" altLang="en-US" sz="1900" i="1" dirty="0" smtClean="0">
                <a:solidFill>
                  <a:srgbClr val="0000FF"/>
                </a:solidFill>
                <a:effectLst>
                  <a:outerShdw blurRad="38100" dist="38100" dir="2700000" algn="tl">
                    <a:srgbClr val="C0C0C0"/>
                  </a:outerShdw>
                </a:effectLst>
                <a:ea typeface="新細明體" pitchFamily="18" charset="-120"/>
              </a:rPr>
              <a:t>（</a:t>
            </a:r>
            <a:r>
              <a:rPr lang="en-US" altLang="zh-CN" sz="1900" i="1" dirty="0">
                <a:solidFill>
                  <a:srgbClr val="0000FF"/>
                </a:solidFill>
                <a:effectLst>
                  <a:outerShdw blurRad="38100" dist="38100" dir="2700000" algn="tl">
                    <a:srgbClr val="C0C0C0"/>
                  </a:outerShdw>
                </a:effectLst>
                <a:ea typeface="新細明體" pitchFamily="18" charset="-120"/>
              </a:rPr>
              <a:t>8</a:t>
            </a:r>
            <a:r>
              <a:rPr lang="zh-CN" altLang="en-US" sz="1900" i="1" dirty="0">
                <a:solidFill>
                  <a:srgbClr val="0000FF"/>
                </a:solidFill>
                <a:effectLst>
                  <a:outerShdw blurRad="38100" dist="38100" dir="2700000" algn="tl">
                    <a:srgbClr val="C0C0C0"/>
                  </a:outerShdw>
                </a:effectLst>
                <a:ea typeface="新細明體" pitchFamily="18" charset="-120"/>
              </a:rPr>
              <a:t>）</a:t>
            </a:r>
            <a:r>
              <a:rPr lang="en-US" altLang="zh-CN" sz="1900" i="1" dirty="0">
                <a:solidFill>
                  <a:srgbClr val="0000FF"/>
                </a:solidFill>
                <a:effectLst>
                  <a:outerShdw blurRad="38100" dist="38100" dir="2700000" algn="tl">
                    <a:srgbClr val="C0C0C0"/>
                  </a:outerShdw>
                </a:effectLst>
                <a:ea typeface="新細明體" pitchFamily="18" charset="-120"/>
              </a:rPr>
              <a:t>Mother: Let’s get kids something eat</a:t>
            </a:r>
          </a:p>
          <a:p>
            <a:pPr marL="109728" indent="0">
              <a:buNone/>
            </a:pPr>
            <a:r>
              <a:rPr lang="en-US" altLang="zh-CN" sz="1900" i="1" dirty="0" smtClean="0">
                <a:solidFill>
                  <a:srgbClr val="0000FF"/>
                </a:solidFill>
                <a:effectLst>
                  <a:outerShdw blurRad="38100" dist="38100" dir="2700000" algn="tl">
                    <a:srgbClr val="C0C0C0"/>
                  </a:outerShdw>
                </a:effectLst>
                <a:ea typeface="新細明體" pitchFamily="18" charset="-120"/>
              </a:rPr>
              <a:t>            Father</a:t>
            </a:r>
            <a:r>
              <a:rPr lang="en-US" altLang="zh-CN" sz="1900" i="1" dirty="0">
                <a:solidFill>
                  <a:srgbClr val="0000FF"/>
                </a:solidFill>
                <a:effectLst>
                  <a:outerShdw blurRad="38100" dist="38100" dir="2700000" algn="tl">
                    <a:srgbClr val="C0C0C0"/>
                  </a:outerShdw>
                </a:effectLst>
                <a:ea typeface="新細明體" pitchFamily="18" charset="-120"/>
              </a:rPr>
              <a:t>: But I veto C-H-O-C-O-L-A-T-E</a:t>
            </a:r>
            <a:endParaRPr lang="zh-CN" altLang="en-US" sz="1900" i="1" dirty="0">
              <a:solidFill>
                <a:srgbClr val="0000FF"/>
              </a:solidFill>
              <a:effectLst>
                <a:outerShdw blurRad="38100" dist="38100" dir="2700000" algn="tl">
                  <a:srgbClr val="C0C0C0"/>
                </a:outerShdw>
              </a:effectLst>
              <a:ea typeface="新細明體" pitchFamily="18" charset="-120"/>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214808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marL="720000" indent="-457200">
              <a:buFont typeface="+mj-ea"/>
              <a:buAutoNum type="circleNumDbPlain"/>
            </a:pPr>
            <a:r>
              <a:rPr lang="en-US" altLang="zh-CN" sz="3200" dirty="0">
                <a:latin typeface="仿宋" pitchFamily="49" charset="-122"/>
                <a:ea typeface="仿宋" pitchFamily="49" charset="-122"/>
              </a:rPr>
              <a:t>A: </a:t>
            </a:r>
            <a:r>
              <a:rPr lang="zh-CN" altLang="en-US" sz="3200" dirty="0">
                <a:latin typeface="仿宋" pitchFamily="49" charset="-122"/>
                <a:ea typeface="仿宋" pitchFamily="49" charset="-122"/>
              </a:rPr>
              <a:t>你能在海里游泳吗？    </a:t>
            </a:r>
            <a:r>
              <a:rPr lang="en-US" altLang="zh-CN" sz="3200" dirty="0">
                <a:latin typeface="仿宋" pitchFamily="49" charset="-122"/>
                <a:ea typeface="仿宋" pitchFamily="49" charset="-122"/>
              </a:rPr>
              <a:t>B: </a:t>
            </a:r>
            <a:r>
              <a:rPr lang="zh-CN" altLang="en-US" sz="3200" dirty="0">
                <a:latin typeface="仿宋" pitchFamily="49" charset="-122"/>
                <a:ea typeface="仿宋" pitchFamily="49" charset="-122"/>
              </a:rPr>
              <a:t>我能啊。</a:t>
            </a:r>
            <a:endParaRPr lang="en-US" altLang="zh-CN" sz="3200" dirty="0">
              <a:latin typeface="仿宋" pitchFamily="49" charset="-122"/>
              <a:ea typeface="仿宋" pitchFamily="49" charset="-122"/>
            </a:endParaRPr>
          </a:p>
          <a:p>
            <a:pPr marL="720000" indent="-457200">
              <a:buFont typeface="+mj-ea"/>
              <a:buAutoNum type="circleNumDbPlain"/>
            </a:pPr>
            <a:r>
              <a:rPr lang="en-US" altLang="zh-CN" sz="3200" dirty="0">
                <a:latin typeface="仿宋" pitchFamily="49" charset="-122"/>
                <a:ea typeface="仿宋" pitchFamily="49" charset="-122"/>
              </a:rPr>
              <a:t>A: </a:t>
            </a:r>
            <a:r>
              <a:rPr lang="zh-CN" altLang="en-US" sz="3200" dirty="0">
                <a:latin typeface="仿宋" pitchFamily="49" charset="-122"/>
                <a:ea typeface="仿宋" pitchFamily="49" charset="-122"/>
              </a:rPr>
              <a:t>你能告诉我现在几点吗？</a:t>
            </a:r>
            <a:r>
              <a:rPr lang="en-US" altLang="zh-CN" sz="3200" dirty="0">
                <a:latin typeface="仿宋" pitchFamily="49" charset="-122"/>
                <a:ea typeface="仿宋" pitchFamily="49" charset="-122"/>
              </a:rPr>
              <a:t>B:</a:t>
            </a:r>
            <a:r>
              <a:rPr lang="zh-CN" altLang="en-US" sz="3200" dirty="0">
                <a:latin typeface="仿宋" pitchFamily="49" charset="-122"/>
                <a:ea typeface="仿宋" pitchFamily="49" charset="-122"/>
              </a:rPr>
              <a:t>*我能啊</a:t>
            </a:r>
            <a:endParaRPr lang="en-US" altLang="zh-CN" sz="3200" dirty="0">
              <a:latin typeface="仿宋" pitchFamily="49" charset="-122"/>
              <a:ea typeface="仿宋" pitchFamily="49" charset="-122"/>
            </a:endParaRPr>
          </a:p>
          <a:p>
            <a:r>
              <a:rPr lang="zh-CN" altLang="en-US" dirty="0" smtClean="0"/>
              <a:t>“现在几点了？”在（</a:t>
            </a:r>
            <a:r>
              <a:rPr lang="en-US" altLang="zh-CN" dirty="0" smtClean="0"/>
              <a:t>1</a:t>
            </a:r>
            <a:r>
              <a:rPr lang="zh-CN" altLang="en-US" dirty="0" smtClean="0"/>
              <a:t>）（</a:t>
            </a:r>
            <a:r>
              <a:rPr lang="en-US" altLang="zh-CN" dirty="0" smtClean="0"/>
              <a:t>2</a:t>
            </a:r>
            <a:r>
              <a:rPr lang="zh-CN" altLang="en-US" dirty="0" smtClean="0"/>
              <a:t>）中的含义相同吗？</a:t>
            </a:r>
            <a:endParaRPr lang="en-US" altLang="zh-CN" dirty="0" smtClean="0"/>
          </a:p>
          <a:p>
            <a:pPr marL="720000" indent="-457200">
              <a:buFont typeface="+mj-ea"/>
              <a:buAutoNum type="circleNumDbPlain"/>
            </a:pPr>
            <a:r>
              <a:rPr lang="zh-CN" altLang="en-US" dirty="0" smtClean="0">
                <a:latin typeface="仿宋" pitchFamily="49" charset="-122"/>
                <a:ea typeface="仿宋" pitchFamily="49" charset="-122"/>
              </a:rPr>
              <a:t>手术室里，大夫做完手术后问护士</a:t>
            </a:r>
            <a:endParaRPr lang="en-US" altLang="zh-CN" dirty="0" smtClean="0">
              <a:latin typeface="仿宋" pitchFamily="49" charset="-122"/>
              <a:ea typeface="仿宋" pitchFamily="49" charset="-122"/>
            </a:endParaRPr>
          </a:p>
          <a:p>
            <a:pPr marL="720000" indent="-457200">
              <a:buFont typeface="+mj-ea"/>
              <a:buAutoNum type="circleNumDbPlain"/>
            </a:pPr>
            <a:r>
              <a:rPr lang="zh-CN" altLang="en-US" dirty="0" smtClean="0">
                <a:latin typeface="仿宋" pitchFamily="49" charset="-122"/>
                <a:ea typeface="仿宋" pitchFamily="49" charset="-122"/>
              </a:rPr>
              <a:t>教室里，老师问迟到的学生</a:t>
            </a:r>
            <a:endParaRPr lang="en-US" altLang="zh-CN" dirty="0" smtClean="0">
              <a:latin typeface="仿宋" pitchFamily="49" charset="-122"/>
              <a:ea typeface="仿宋" pitchFamily="49" charset="-122"/>
            </a:endParaRPr>
          </a:p>
          <a:p>
            <a:pPr>
              <a:spcBef>
                <a:spcPts val="1800"/>
              </a:spcBef>
              <a:buFont typeface="Wingdings" pitchFamily="2" charset="2"/>
              <a:buChar char="Ø"/>
            </a:pPr>
            <a:r>
              <a:rPr lang="zh-CN" altLang="en-US" sz="3600" dirty="0">
                <a:solidFill>
                  <a:srgbClr val="0000FF"/>
                </a:solidFill>
              </a:rPr>
              <a:t>交际中，句子的含义是否总是等同于其字面义</a:t>
            </a:r>
            <a:r>
              <a:rPr lang="zh-CN" altLang="en-US" sz="3600" dirty="0"/>
              <a:t>？</a:t>
            </a:r>
            <a:endParaRPr lang="en-US" altLang="zh-CN" sz="3600" dirty="0"/>
          </a:p>
          <a:p>
            <a:pPr>
              <a:spcBef>
                <a:spcPts val="1800"/>
              </a:spcBef>
              <a:buFont typeface="Wingdings" pitchFamily="2" charset="2"/>
              <a:buChar char="Ø"/>
            </a:pPr>
            <a:r>
              <a:rPr lang="zh-CN" altLang="en-US" sz="3600" dirty="0" smtClean="0">
                <a:solidFill>
                  <a:srgbClr val="0000FF"/>
                </a:solidFill>
                <a:latin typeface="楷体" pitchFamily="49" charset="-122"/>
                <a:ea typeface="楷体" pitchFamily="49" charset="-122"/>
              </a:rPr>
              <a:t>上述“言外之意”从何而来？</a:t>
            </a:r>
            <a:r>
              <a:rPr lang="en-US" altLang="zh-CN" sz="3600" dirty="0" smtClean="0">
                <a:solidFill>
                  <a:srgbClr val="0000FF"/>
                </a:solidFill>
                <a:latin typeface="楷体" pitchFamily="49" charset="-122"/>
                <a:ea typeface="楷体" pitchFamily="49" charset="-122"/>
              </a:rPr>
              <a:t/>
            </a:r>
            <a:br>
              <a:rPr lang="en-US" altLang="zh-CN" sz="3600" dirty="0" smtClean="0">
                <a:solidFill>
                  <a:srgbClr val="0000FF"/>
                </a:solidFill>
                <a:latin typeface="楷体" pitchFamily="49" charset="-122"/>
                <a:ea typeface="楷体" pitchFamily="49" charset="-122"/>
              </a:rPr>
            </a:br>
            <a:r>
              <a:rPr lang="zh-CN" altLang="en-US" sz="3600" dirty="0" smtClean="0">
                <a:solidFill>
                  <a:srgbClr val="0000FF"/>
                </a:solidFill>
                <a:latin typeface="楷体" pitchFamily="49" charset="-122"/>
                <a:ea typeface="楷体" pitchFamily="49" charset="-122"/>
              </a:rPr>
              <a:t>听话人如何能从句子的字面义中解读出这些意义？</a:t>
            </a:r>
            <a:endParaRPr lang="en-US" altLang="zh-CN" sz="3600" dirty="0" smtClean="0">
              <a:solidFill>
                <a:srgbClr val="0000FF"/>
              </a:solidFill>
              <a:latin typeface="楷体" pitchFamily="49" charset="-122"/>
              <a:ea typeface="楷体" pitchFamily="49" charset="-122"/>
            </a:endParaRPr>
          </a:p>
          <a:p>
            <a:endParaRPr lang="zh-CN" altLang="en-US" dirty="0"/>
          </a:p>
        </p:txBody>
      </p:sp>
      <p:sp>
        <p:nvSpPr>
          <p:cNvPr id="2" name="标题 1"/>
          <p:cNvSpPr>
            <a:spLocks noGrp="1"/>
          </p:cNvSpPr>
          <p:nvPr>
            <p:ph type="title"/>
          </p:nvPr>
        </p:nvSpPr>
        <p:spPr/>
        <p:txBody>
          <a:bodyPr/>
          <a:lstStyle/>
          <a:p>
            <a:r>
              <a:rPr lang="zh-CN" altLang="en-US" dirty="0" smtClean="0"/>
              <a:t>思考</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endParaRPr lang="en-US" altLang="zh-CN" sz="4400" dirty="0" smtClean="0"/>
          </a:p>
          <a:p>
            <a:pPr marL="109728" indent="0">
              <a:buNone/>
            </a:pPr>
            <a:endParaRPr lang="en-US" altLang="zh-CN" sz="4400" dirty="0"/>
          </a:p>
          <a:p>
            <a:pPr marL="109728" indent="0">
              <a:buNone/>
            </a:pPr>
            <a:endParaRPr lang="en-US" altLang="zh-CN" sz="4400" dirty="0" smtClean="0"/>
          </a:p>
          <a:p>
            <a:pPr marL="109728" indent="0">
              <a:buNone/>
            </a:pPr>
            <a:r>
              <a:rPr lang="zh-CN" altLang="en-US" sz="4400" dirty="0" smtClean="0"/>
              <a:t>跟</a:t>
            </a:r>
            <a:r>
              <a:rPr lang="zh-CN" altLang="en-US" sz="4400" dirty="0"/>
              <a:t>隐含义相关的现象</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 xmlns:p14="http://schemas.microsoft.com/office/powerpoint/2010/main" val="244063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n"/>
            </a:pPr>
            <a:r>
              <a:rPr lang="zh-CN" altLang="en-US" sz="2400" dirty="0"/>
              <a:t>广告词常利用“隐含义”，但是</a:t>
            </a:r>
            <a:r>
              <a:rPr lang="en-US" altLang="zh-CN" sz="2400" dirty="0"/>
              <a:t/>
            </a:r>
            <a:br>
              <a:rPr lang="en-US" altLang="zh-CN" sz="2400" dirty="0"/>
            </a:br>
            <a:r>
              <a:rPr lang="zh-CN" altLang="en-US" sz="2400" dirty="0"/>
              <a:t>法律上，广告商只对句子的“逻辑语义”负责。</a:t>
            </a:r>
            <a:endParaRPr lang="en-US" altLang="zh-CN" sz="2400" dirty="0"/>
          </a:p>
          <a:p>
            <a:pPr marL="702000">
              <a:buFont typeface="Arial" pitchFamily="34" charset="0"/>
              <a:buChar char="•"/>
            </a:pPr>
            <a:r>
              <a:rPr lang="zh-CN" altLang="en-US" sz="2000" dirty="0">
                <a:latin typeface="仿宋" pitchFamily="49" charset="-122"/>
                <a:ea typeface="仿宋" pitchFamily="49" charset="-122"/>
              </a:rPr>
              <a:t>句子的隐含义是可取消的，但逻辑语义不可取消</a:t>
            </a:r>
            <a:endParaRPr lang="en-US" altLang="zh-CN" sz="2000" dirty="0">
              <a:latin typeface="仿宋" pitchFamily="49" charset="-122"/>
              <a:ea typeface="仿宋" pitchFamily="49" charset="-122"/>
            </a:endParaRPr>
          </a:p>
          <a:p>
            <a:pPr marL="514350" indent="-514350">
              <a:spcBef>
                <a:spcPts val="1800"/>
              </a:spcBef>
              <a:buFont typeface="+mj-ea"/>
              <a:buAutoNum type="circleNumDbPlain"/>
            </a:pPr>
            <a:r>
              <a:rPr lang="en-US" altLang="zh-CN" sz="2400" dirty="0"/>
              <a:t>ABC</a:t>
            </a:r>
            <a:r>
              <a:rPr lang="zh-CN" altLang="en-US" sz="2400" dirty="0"/>
              <a:t>净水器，帮您消除水中细菌！</a:t>
            </a:r>
            <a:endParaRPr lang="en-US" altLang="zh-CN" sz="2400" dirty="0"/>
          </a:p>
          <a:p>
            <a:pPr marL="702000">
              <a:buFont typeface="Arial" pitchFamily="34" charset="0"/>
              <a:buChar char="•"/>
            </a:pPr>
            <a:r>
              <a:rPr lang="zh-CN" altLang="en-US" sz="2000" dirty="0"/>
              <a:t>语用隐含：</a:t>
            </a:r>
            <a:r>
              <a:rPr lang="zh-CN" altLang="en-US" sz="2000" dirty="0">
                <a:latin typeface="仿宋" pitchFamily="49" charset="-122"/>
                <a:ea typeface="仿宋" pitchFamily="49" charset="-122"/>
              </a:rPr>
              <a:t>该净水器可消除水中的</a:t>
            </a:r>
            <a:r>
              <a:rPr lang="en-US" altLang="zh-CN" sz="2000" dirty="0">
                <a:latin typeface="仿宋" pitchFamily="49" charset="-122"/>
                <a:ea typeface="仿宋" pitchFamily="49" charset="-122"/>
              </a:rPr>
              <a:t>(</a:t>
            </a:r>
            <a:r>
              <a:rPr lang="zh-CN" altLang="en-US" sz="2000" dirty="0">
                <a:latin typeface="仿宋" pitchFamily="49" charset="-122"/>
                <a:ea typeface="仿宋" pitchFamily="49" charset="-122"/>
              </a:rPr>
              <a:t>几乎</a:t>
            </a:r>
            <a:r>
              <a:rPr lang="en-US" altLang="zh-CN" sz="2000" dirty="0">
                <a:latin typeface="仿宋" pitchFamily="49" charset="-122"/>
                <a:ea typeface="仿宋" pitchFamily="49" charset="-122"/>
              </a:rPr>
              <a:t>)</a:t>
            </a:r>
            <a:r>
              <a:rPr lang="zh-CN" altLang="en-US" sz="2000" dirty="0">
                <a:latin typeface="仿宋" pitchFamily="49" charset="-122"/>
                <a:ea typeface="仿宋" pitchFamily="49" charset="-122"/>
              </a:rPr>
              <a:t>全部细菌</a:t>
            </a:r>
            <a:r>
              <a:rPr lang="zh-CN" altLang="en-US" sz="2000" dirty="0"/>
              <a:t>。</a:t>
            </a:r>
            <a:r>
              <a:rPr lang="en-US" altLang="zh-CN" sz="2000" dirty="0"/>
              <a:t/>
            </a:r>
            <a:br>
              <a:rPr lang="en-US" altLang="zh-CN" sz="2000" dirty="0"/>
            </a:br>
            <a:r>
              <a:rPr lang="zh-CN" altLang="en-US" sz="2000" dirty="0"/>
              <a:t>（数量准则）</a:t>
            </a:r>
            <a:endParaRPr lang="en-US" altLang="zh-CN" sz="2000" dirty="0"/>
          </a:p>
          <a:p>
            <a:pPr marL="702000">
              <a:buFont typeface="Arial" pitchFamily="34" charset="0"/>
              <a:buChar char="•"/>
            </a:pPr>
            <a:r>
              <a:rPr lang="zh-CN" altLang="en-US" sz="2000" dirty="0"/>
              <a:t>逻辑衍推：</a:t>
            </a:r>
            <a:r>
              <a:rPr lang="zh-CN" altLang="en-US" sz="2000" dirty="0">
                <a:latin typeface="仿宋" pitchFamily="49" charset="-122"/>
                <a:ea typeface="仿宋" pitchFamily="49" charset="-122"/>
              </a:rPr>
              <a:t>该净水器可消除水中的一部分细菌</a:t>
            </a:r>
            <a:endParaRPr lang="en-US" altLang="zh-CN" sz="2000" dirty="0">
              <a:latin typeface="仿宋" pitchFamily="49" charset="-122"/>
              <a:ea typeface="仿宋" pitchFamily="49" charset="-122"/>
            </a:endParaRPr>
          </a:p>
          <a:p>
            <a:pPr marL="514350" indent="-514350">
              <a:spcBef>
                <a:spcPts val="1800"/>
              </a:spcBef>
              <a:buFont typeface="+mj-ea"/>
              <a:buAutoNum type="circleNumDbPlain" startAt="2"/>
            </a:pPr>
            <a:r>
              <a:rPr lang="en-US" altLang="zh-TW" sz="2400" i="1" dirty="0"/>
              <a:t>Duracell – works up to 10 times longer!</a:t>
            </a:r>
          </a:p>
          <a:p>
            <a:pPr marL="702000">
              <a:buFont typeface="Arial" pitchFamily="34" charset="0"/>
              <a:buChar char="•"/>
            </a:pPr>
            <a:r>
              <a:rPr lang="zh-CN" altLang="en-US" sz="2000" dirty="0"/>
              <a:t>语用隐含：</a:t>
            </a:r>
            <a:r>
              <a:rPr lang="zh-CN" altLang="en-US" sz="2000" dirty="0">
                <a:latin typeface="仿宋" pitchFamily="49" charset="-122"/>
                <a:ea typeface="仿宋" pitchFamily="49" charset="-122"/>
              </a:rPr>
              <a:t>比其他所有品牌的电池快十倍</a:t>
            </a:r>
          </a:p>
          <a:p>
            <a:pPr marL="702000">
              <a:buFont typeface="Arial" pitchFamily="34" charset="0"/>
              <a:buChar char="•"/>
            </a:pPr>
            <a:r>
              <a:rPr lang="zh-CN" altLang="en-US" sz="2000" dirty="0"/>
              <a:t>逻辑衍推：</a:t>
            </a:r>
            <a:r>
              <a:rPr lang="zh-CN" altLang="en-US" sz="2000" dirty="0">
                <a:latin typeface="仿宋" pitchFamily="49" charset="-122"/>
                <a:ea typeface="仿宋" pitchFamily="49" charset="-122"/>
              </a:rPr>
              <a:t>至少比一部分（可能是最差的）电池快十倍</a:t>
            </a:r>
            <a:endParaRPr lang="en-US" altLang="zh-CN" sz="2000" dirty="0">
              <a:latin typeface="仿宋" pitchFamily="49" charset="-122"/>
              <a:ea typeface="仿宋" pitchFamily="49" charset="-122"/>
            </a:endParaRPr>
          </a:p>
          <a:p>
            <a:pPr marL="109728" indent="0">
              <a:buNone/>
            </a:pPr>
            <a:endParaRPr lang="zh-CN" altLang="en-US" dirty="0"/>
          </a:p>
        </p:txBody>
      </p:sp>
      <p:sp>
        <p:nvSpPr>
          <p:cNvPr id="3" name="标题 2"/>
          <p:cNvSpPr>
            <a:spLocks noGrp="1"/>
          </p:cNvSpPr>
          <p:nvPr>
            <p:ph type="title"/>
          </p:nvPr>
        </p:nvSpPr>
        <p:spPr/>
        <p:txBody>
          <a:bodyPr/>
          <a:lstStyle/>
          <a:p>
            <a:r>
              <a:rPr lang="zh-CN" altLang="en-US" sz="4400" dirty="0"/>
              <a:t>广告词的“玄机”</a:t>
            </a:r>
            <a:endParaRPr lang="zh-CN" altLang="en-US" dirty="0"/>
          </a:p>
        </p:txBody>
      </p:sp>
    </p:spTree>
    <p:extLst>
      <p:ext uri="{BB962C8B-B14F-4D97-AF65-F5344CB8AC3E}">
        <p14:creationId xmlns="" xmlns:p14="http://schemas.microsoft.com/office/powerpoint/2010/main" val="2600796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n"/>
            </a:pPr>
            <a:r>
              <a:rPr lang="zh-CN" altLang="en-US" sz="2400" dirty="0">
                <a:latin typeface="仿宋" pitchFamily="49" charset="-122"/>
                <a:ea typeface="仿宋" pitchFamily="49" charset="-122"/>
              </a:rPr>
              <a:t>甲：老王昨天在餐馆跟一个女人一起吃饭。</a:t>
            </a:r>
            <a:r>
              <a:rPr lang="en-US" altLang="zh-CN" sz="2400" dirty="0">
                <a:latin typeface="仿宋" pitchFamily="49" charset="-122"/>
                <a:ea typeface="仿宋" pitchFamily="49" charset="-122"/>
              </a:rPr>
              <a:t/>
            </a:r>
            <a:br>
              <a:rPr lang="en-US" altLang="zh-CN" sz="2400" dirty="0">
                <a:latin typeface="仿宋" pitchFamily="49" charset="-122"/>
                <a:ea typeface="仿宋" pitchFamily="49" charset="-122"/>
              </a:rPr>
            </a:br>
            <a:r>
              <a:rPr lang="zh-CN" altLang="en-US" sz="2400" dirty="0">
                <a:latin typeface="仿宋" pitchFamily="49" charset="-122"/>
                <a:ea typeface="仿宋" pitchFamily="49" charset="-122"/>
              </a:rPr>
              <a:t>乙：他太太知道吗？</a:t>
            </a:r>
            <a:r>
              <a:rPr lang="en-US" altLang="zh-CN" sz="2400" dirty="0">
                <a:latin typeface="仿宋" pitchFamily="49" charset="-122"/>
                <a:ea typeface="仿宋" pitchFamily="49" charset="-122"/>
              </a:rPr>
              <a:t/>
            </a:r>
            <a:br>
              <a:rPr lang="en-US" altLang="zh-CN" sz="2400" dirty="0">
                <a:latin typeface="仿宋" pitchFamily="49" charset="-122"/>
                <a:ea typeface="仿宋" pitchFamily="49" charset="-122"/>
              </a:rPr>
            </a:br>
            <a:r>
              <a:rPr lang="zh-CN" altLang="en-US" sz="2400" dirty="0">
                <a:latin typeface="仿宋" pitchFamily="49" charset="-122"/>
                <a:ea typeface="仿宋" pitchFamily="49" charset="-122"/>
              </a:rPr>
              <a:t>甲：当然知道，那个女人就是他太太。</a:t>
            </a:r>
            <a:endParaRPr lang="en-US" altLang="zh-CN" sz="2400" dirty="0">
              <a:latin typeface="仿宋" pitchFamily="49" charset="-122"/>
              <a:ea typeface="仿宋" pitchFamily="49" charset="-122"/>
            </a:endParaRPr>
          </a:p>
          <a:p>
            <a:pPr marL="702000">
              <a:buFont typeface="Wingdings" pitchFamily="2" charset="2"/>
              <a:buChar char="Ø"/>
            </a:pPr>
            <a:r>
              <a:rPr lang="en-US" altLang="zh-CN" sz="2400" dirty="0"/>
              <a:t>[</a:t>
            </a:r>
            <a:r>
              <a:rPr lang="zh-CN" altLang="en-US" sz="2400" dirty="0"/>
              <a:t>数量准则（足量信息）</a:t>
            </a:r>
            <a:r>
              <a:rPr lang="en-US" altLang="zh-CN" sz="2400" dirty="0"/>
              <a:t>/</a:t>
            </a:r>
            <a:r>
              <a:rPr lang="zh-CN" altLang="en-US" sz="2400" dirty="0"/>
              <a:t>方式准则</a:t>
            </a:r>
            <a:r>
              <a:rPr lang="en-US" altLang="zh-CN" sz="2400" dirty="0"/>
              <a:t>(</a:t>
            </a:r>
            <a:r>
              <a:rPr lang="zh-CN" altLang="en-US" sz="2400" dirty="0"/>
              <a:t>清楚</a:t>
            </a:r>
            <a:r>
              <a:rPr lang="en-US" altLang="zh-CN" sz="2400" dirty="0"/>
              <a:t>)]</a:t>
            </a:r>
          </a:p>
          <a:p>
            <a:pPr>
              <a:spcBef>
                <a:spcPts val="1800"/>
              </a:spcBef>
              <a:buFont typeface="Wingdings" pitchFamily="2" charset="2"/>
              <a:buChar char="n"/>
            </a:pPr>
            <a:r>
              <a:rPr lang="zh-CN" altLang="en-US" sz="2400" dirty="0">
                <a:latin typeface="仿宋" pitchFamily="49" charset="-122"/>
                <a:ea typeface="仿宋" pitchFamily="49" charset="-122"/>
              </a:rPr>
              <a:t>身份证掉了怎么办？</a:t>
            </a:r>
            <a:r>
              <a:rPr lang="en-US" altLang="zh-CN" sz="2400" dirty="0">
                <a:latin typeface="仿宋" pitchFamily="49" charset="-122"/>
                <a:ea typeface="仿宋" pitchFamily="49" charset="-122"/>
              </a:rPr>
              <a:t>——</a:t>
            </a:r>
          </a:p>
          <a:p>
            <a:pPr marL="702000">
              <a:buFont typeface="Wingdings" pitchFamily="2" charset="2"/>
              <a:buChar char="Ø"/>
            </a:pPr>
            <a:r>
              <a:rPr lang="en-US" altLang="zh-CN" sz="2400" dirty="0"/>
              <a:t>[</a:t>
            </a:r>
            <a:r>
              <a:rPr lang="zh-CN" altLang="en-US" sz="2400" dirty="0"/>
              <a:t>方式准则：“掉”的歧义性</a:t>
            </a:r>
            <a:r>
              <a:rPr lang="en-US" altLang="zh-CN" sz="2400" dirty="0"/>
              <a:t>]</a:t>
            </a:r>
          </a:p>
          <a:p>
            <a:pPr>
              <a:spcBef>
                <a:spcPts val="1800"/>
              </a:spcBef>
              <a:buFont typeface="Wingdings" pitchFamily="2" charset="2"/>
              <a:buChar char="n"/>
            </a:pPr>
            <a:r>
              <a:rPr lang="zh-CN" altLang="en-US" sz="2400" dirty="0">
                <a:latin typeface="仿宋" pitchFamily="49" charset="-122"/>
                <a:ea typeface="仿宋" pitchFamily="49" charset="-122"/>
              </a:rPr>
              <a:t>哪个月有</a:t>
            </a:r>
            <a:r>
              <a:rPr lang="en-US" altLang="zh-CN" sz="2400" dirty="0">
                <a:latin typeface="仿宋" pitchFamily="49" charset="-122"/>
                <a:ea typeface="仿宋" pitchFamily="49" charset="-122"/>
              </a:rPr>
              <a:t>28</a:t>
            </a:r>
            <a:r>
              <a:rPr lang="zh-CN" altLang="en-US" sz="2400" dirty="0">
                <a:latin typeface="仿宋" pitchFamily="49" charset="-122"/>
                <a:ea typeface="仿宋" pitchFamily="49" charset="-122"/>
              </a:rPr>
              <a:t>天？</a:t>
            </a:r>
            <a:r>
              <a:rPr lang="en-US" altLang="zh-CN" sz="2400" dirty="0">
                <a:latin typeface="仿宋" pitchFamily="49" charset="-122"/>
                <a:ea typeface="仿宋" pitchFamily="49" charset="-122"/>
              </a:rPr>
              <a:t>——</a:t>
            </a:r>
          </a:p>
          <a:p>
            <a:pPr marL="702000">
              <a:buFont typeface="Wingdings" pitchFamily="2" charset="2"/>
              <a:buChar char="Ø"/>
            </a:pPr>
            <a:r>
              <a:rPr lang="en-US" altLang="zh-CN" sz="2400" dirty="0"/>
              <a:t>[</a:t>
            </a:r>
            <a:r>
              <a:rPr lang="zh-CN" altLang="en-US" sz="2400" dirty="0"/>
              <a:t>数量准则：足量</a:t>
            </a:r>
            <a:r>
              <a:rPr lang="en-US" altLang="zh-CN" sz="2400" dirty="0"/>
              <a:t>(</a:t>
            </a:r>
            <a:r>
              <a:rPr lang="zh-CN" altLang="en-US" sz="2400" dirty="0"/>
              <a:t>有且只有</a:t>
            </a:r>
            <a:r>
              <a:rPr lang="en-US" altLang="zh-CN" sz="2400" dirty="0"/>
              <a:t>)]</a:t>
            </a:r>
            <a:endParaRPr lang="zh-CN" altLang="en-US" sz="2400" dirty="0"/>
          </a:p>
          <a:p>
            <a:pPr marL="109728" indent="0">
              <a:buNone/>
            </a:pPr>
            <a:endParaRPr lang="zh-CN" altLang="en-US" dirty="0"/>
          </a:p>
        </p:txBody>
      </p:sp>
      <p:sp>
        <p:nvSpPr>
          <p:cNvPr id="3" name="标题 2"/>
          <p:cNvSpPr>
            <a:spLocks noGrp="1"/>
          </p:cNvSpPr>
          <p:nvPr>
            <p:ph type="title"/>
          </p:nvPr>
        </p:nvSpPr>
        <p:spPr/>
        <p:txBody>
          <a:bodyPr/>
          <a:lstStyle/>
          <a:p>
            <a:r>
              <a:rPr lang="zh-CN" altLang="en-US" sz="4400" dirty="0">
                <a:latin typeface="楷体" pitchFamily="49" charset="-122"/>
                <a:ea typeface="楷体" pitchFamily="49" charset="-122"/>
              </a:rPr>
              <a:t>笑话的笑点</a:t>
            </a:r>
            <a:r>
              <a:rPr lang="en-US" altLang="zh-CN" sz="4400" dirty="0">
                <a:latin typeface="楷体" pitchFamily="49" charset="-122"/>
                <a:ea typeface="楷体" pitchFamily="49" charset="-122"/>
              </a:rPr>
              <a:t>&amp;</a:t>
            </a:r>
            <a:r>
              <a:rPr lang="zh-CN" altLang="en-US" sz="4400" dirty="0">
                <a:latin typeface="楷体" pitchFamily="49" charset="-122"/>
                <a:ea typeface="楷体" pitchFamily="49" charset="-122"/>
              </a:rPr>
              <a:t>脑筋急转弯</a:t>
            </a:r>
            <a:endParaRPr lang="zh-CN" altLang="en-US" dirty="0"/>
          </a:p>
        </p:txBody>
      </p:sp>
    </p:spTree>
    <p:extLst>
      <p:ext uri="{BB962C8B-B14F-4D97-AF65-F5344CB8AC3E}">
        <p14:creationId xmlns="" xmlns:p14="http://schemas.microsoft.com/office/powerpoint/2010/main" val="347952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717032"/>
            <a:ext cx="8229600" cy="2290259"/>
          </a:xfrm>
        </p:spPr>
        <p:txBody>
          <a:bodyPr/>
          <a:lstStyle/>
          <a:p>
            <a:pPr marL="109728" indent="0">
              <a:buNone/>
            </a:pPr>
            <a:r>
              <a:rPr lang="zh-CN" altLang="en-US" dirty="0" smtClean="0">
                <a:latin typeface="仿宋" pitchFamily="49" charset="-122"/>
                <a:ea typeface="仿宋" pitchFamily="49" charset="-122"/>
              </a:rPr>
              <a:t>    修辞格</a:t>
            </a:r>
            <a:r>
              <a:rPr lang="zh-CN" altLang="en-US" dirty="0">
                <a:latin typeface="仿宋" pitchFamily="49" charset="-122"/>
                <a:ea typeface="仿宋" pitchFamily="49" charset="-122"/>
              </a:rPr>
              <a:t>：公开违反会话准则</a:t>
            </a:r>
            <a:r>
              <a:rPr lang="en-US" altLang="zh-CN" dirty="0">
                <a:latin typeface="仿宋" pitchFamily="49" charset="-122"/>
                <a:ea typeface="仿宋" pitchFamily="49" charset="-122"/>
              </a:rPr>
              <a:t/>
            </a:r>
            <a:br>
              <a:rPr lang="en-US" altLang="zh-CN" dirty="0">
                <a:latin typeface="仿宋" pitchFamily="49" charset="-122"/>
                <a:ea typeface="仿宋" pitchFamily="49" charset="-122"/>
              </a:rPr>
            </a:b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提高</a:t>
            </a:r>
            <a:r>
              <a:rPr lang="zh-CN" altLang="en-US" dirty="0">
                <a:latin typeface="仿宋" pitchFamily="49" charset="-122"/>
                <a:ea typeface="仿宋" pitchFamily="49" charset="-122"/>
              </a:rPr>
              <a:t>表达效果</a:t>
            </a:r>
          </a:p>
          <a:p>
            <a:endParaRPr lang="zh-CN" altLang="en-US" dirty="0"/>
          </a:p>
        </p:txBody>
      </p:sp>
      <p:sp>
        <p:nvSpPr>
          <p:cNvPr id="3" name="标题 2"/>
          <p:cNvSpPr>
            <a:spLocks noGrp="1"/>
          </p:cNvSpPr>
          <p:nvPr>
            <p:ph type="title"/>
          </p:nvPr>
        </p:nvSpPr>
        <p:spPr>
          <a:xfrm>
            <a:off x="457200" y="1916832"/>
            <a:ext cx="8229600" cy="1143000"/>
          </a:xfrm>
        </p:spPr>
        <p:txBody>
          <a:bodyPr/>
          <a:lstStyle/>
          <a:p>
            <a:pPr algn="ctr"/>
            <a:r>
              <a:rPr lang="zh-CN" altLang="en-US"/>
              <a:t>修辞效果</a:t>
            </a:r>
            <a:endParaRPr lang="zh-CN" altLang="en-US" dirty="0"/>
          </a:p>
        </p:txBody>
      </p:sp>
    </p:spTree>
    <p:extLst>
      <p:ext uri="{BB962C8B-B14F-4D97-AF65-F5344CB8AC3E}">
        <p14:creationId xmlns="" xmlns:p14="http://schemas.microsoft.com/office/powerpoint/2010/main" val="136673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A24035F7-35F3-40E1-9A4B-8E88964B1B6C}" type="slidenum">
              <a:rPr lang="en-US" altLang="zh-CN">
                <a:latin typeface="Verdana" panose="020B0604030504040204" pitchFamily="34" charset="0"/>
              </a:rPr>
              <a:pPr eaLnBrk="1" hangingPunct="1"/>
              <a:t>24</a:t>
            </a:fld>
            <a:endParaRPr lang="en-US" altLang="zh-CN">
              <a:latin typeface="Verdana" panose="020B0604030504040204" pitchFamily="34" charset="0"/>
            </a:endParaRPr>
          </a:p>
        </p:txBody>
      </p:sp>
      <p:sp>
        <p:nvSpPr>
          <p:cNvPr id="20483" name="Rectangle 2"/>
          <p:cNvSpPr>
            <a:spLocks noGrp="1" noChangeArrowheads="1"/>
          </p:cNvSpPr>
          <p:nvPr>
            <p:ph type="title"/>
          </p:nvPr>
        </p:nvSpPr>
        <p:spPr/>
        <p:txBody>
          <a:bodyPr/>
          <a:lstStyle/>
          <a:p>
            <a:r>
              <a:rPr lang="zh-CN" altLang="en-US" sz="3200" smtClean="0"/>
              <a:t>一 质量准则的突破</a:t>
            </a:r>
          </a:p>
        </p:txBody>
      </p:sp>
      <p:sp>
        <p:nvSpPr>
          <p:cNvPr id="20484" name="Rectangle 3"/>
          <p:cNvSpPr>
            <a:spLocks noGrp="1" noChangeArrowheads="1"/>
          </p:cNvSpPr>
          <p:nvPr>
            <p:ph type="body" idx="1"/>
          </p:nvPr>
        </p:nvSpPr>
        <p:spPr>
          <a:xfrm>
            <a:off x="566738" y="1752600"/>
            <a:ext cx="8148637" cy="4267200"/>
          </a:xfrm>
        </p:spPr>
        <p:txBody>
          <a:bodyPr/>
          <a:lstStyle/>
          <a:p>
            <a:pPr>
              <a:lnSpc>
                <a:spcPct val="90000"/>
              </a:lnSpc>
            </a:pPr>
            <a:r>
              <a:rPr lang="en-US" altLang="zh-CN" dirty="0" smtClean="0">
                <a:latin typeface="Times New Roman" panose="02020603050405020304" pitchFamily="18" charset="0"/>
              </a:rPr>
              <a:t>1</a:t>
            </a:r>
            <a:r>
              <a:rPr lang="zh-CN" altLang="en-US" dirty="0" smtClean="0">
                <a:latin typeface="Times New Roman" panose="02020603050405020304" pitchFamily="18" charset="0"/>
              </a:rPr>
              <a:t>夸张：故意违背质量准则，夸大或者缩小事物的本来面目，以显示言外之意</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突出形象、强化感情</a:t>
            </a:r>
            <a:r>
              <a:rPr lang="zh-CN" altLang="en-US" dirty="0" smtClean="0"/>
              <a:t>。</a:t>
            </a:r>
          </a:p>
          <a:p>
            <a:pPr>
              <a:lnSpc>
                <a:spcPct val="90000"/>
              </a:lnSpc>
            </a:pPr>
            <a:endParaRPr lang="zh-CN" altLang="en-US" dirty="0" smtClean="0"/>
          </a:p>
          <a:p>
            <a:pPr lvl="1">
              <a:lnSpc>
                <a:spcPct val="90000"/>
              </a:lnSpc>
            </a:pPr>
            <a:r>
              <a:rPr lang="zh-CN" altLang="en-US" sz="2200" dirty="0" smtClean="0">
                <a:latin typeface="楷体" pitchFamily="49" charset="-122"/>
                <a:ea typeface="楷体" pitchFamily="49" charset="-122"/>
              </a:rPr>
              <a:t>白发三千丈，缘愁似个长。（李白</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秋浦歌</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a:t>
            </a:r>
          </a:p>
        </p:txBody>
      </p:sp>
    </p:spTree>
    <p:extLst>
      <p:ext uri="{BB962C8B-B14F-4D97-AF65-F5344CB8AC3E}">
        <p14:creationId xmlns="" xmlns:p14="http://schemas.microsoft.com/office/powerpoint/2010/main" val="4143292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8B05DD5D-6937-47CD-BD5A-FC0B17716607}" type="slidenum">
              <a:rPr lang="en-US" altLang="zh-CN">
                <a:latin typeface="Verdana" panose="020B0604030504040204" pitchFamily="34" charset="0"/>
              </a:rPr>
              <a:pPr eaLnBrk="1" hangingPunct="1"/>
              <a:t>25</a:t>
            </a:fld>
            <a:endParaRPr lang="en-US" altLang="zh-CN">
              <a:latin typeface="Verdana" panose="020B0604030504040204" pitchFamily="34" charset="0"/>
            </a:endParaRPr>
          </a:p>
        </p:txBody>
      </p:sp>
      <p:sp>
        <p:nvSpPr>
          <p:cNvPr id="21507" name="Rectangle 2"/>
          <p:cNvSpPr>
            <a:spLocks noGrp="1" noChangeArrowheads="1"/>
          </p:cNvSpPr>
          <p:nvPr>
            <p:ph type="title"/>
          </p:nvPr>
        </p:nvSpPr>
        <p:spPr/>
        <p:txBody>
          <a:bodyPr/>
          <a:lstStyle/>
          <a:p>
            <a:r>
              <a:rPr lang="en-US" altLang="zh-CN" sz="3200" smtClean="0">
                <a:latin typeface="Times New Roman" panose="02020603050405020304" pitchFamily="18" charset="0"/>
              </a:rPr>
              <a:t>2 </a:t>
            </a:r>
            <a:r>
              <a:rPr lang="zh-CN" altLang="en-US" sz="3200" smtClean="0">
                <a:latin typeface="Times New Roman" panose="02020603050405020304" pitchFamily="18" charset="0"/>
              </a:rPr>
              <a:t>易色</a:t>
            </a:r>
          </a:p>
        </p:txBody>
      </p:sp>
      <p:sp>
        <p:nvSpPr>
          <p:cNvPr id="21508" name="Rectangle 3"/>
          <p:cNvSpPr>
            <a:spLocks noGrp="1" noChangeArrowheads="1"/>
          </p:cNvSpPr>
          <p:nvPr>
            <p:ph type="body" idx="1"/>
          </p:nvPr>
        </p:nvSpPr>
        <p:spPr/>
        <p:txBody>
          <a:bodyPr/>
          <a:lstStyle/>
          <a:p>
            <a:pPr>
              <a:lnSpc>
                <a:spcPct val="90000"/>
              </a:lnSpc>
            </a:pPr>
            <a:r>
              <a:rPr lang="zh-CN" altLang="en-US" sz="2600" dirty="0" smtClean="0"/>
              <a:t>故意违背质量原则，褒义贬用，贬义褒用，以传递新信息：特定的感情、气氛，乃至幽默、讽刺，等。</a:t>
            </a:r>
          </a:p>
          <a:p>
            <a:pPr>
              <a:lnSpc>
                <a:spcPct val="90000"/>
              </a:lnSpc>
            </a:pPr>
            <a:endParaRPr lang="zh-CN" altLang="en-US" sz="2600" dirty="0" smtClean="0"/>
          </a:p>
          <a:p>
            <a:pPr lvl="1">
              <a:lnSpc>
                <a:spcPct val="90000"/>
              </a:lnSpc>
            </a:pPr>
            <a:r>
              <a:rPr lang="zh-CN" altLang="en-US" sz="2200" dirty="0" smtClean="0">
                <a:latin typeface="楷体" pitchFamily="49" charset="-122"/>
                <a:ea typeface="楷体" pitchFamily="49" charset="-122"/>
              </a:rPr>
              <a:t>又是一大“新生事物”，十一级干部回家扫地。（宗福先</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于无声处</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a:t>
            </a:r>
            <a:endParaRPr lang="en-US" altLang="zh-CN" sz="2200" dirty="0" smtClean="0">
              <a:latin typeface="楷体" pitchFamily="49" charset="-122"/>
              <a:ea typeface="楷体" pitchFamily="49" charset="-122"/>
            </a:endParaRPr>
          </a:p>
          <a:p>
            <a:pPr lvl="1">
              <a:lnSpc>
                <a:spcPct val="90000"/>
              </a:lnSpc>
            </a:pPr>
            <a:endParaRPr lang="en-US" altLang="zh-CN" sz="2200" dirty="0" smtClean="0">
              <a:latin typeface="楷体" pitchFamily="49" charset="-122"/>
              <a:ea typeface="楷体" pitchFamily="49" charset="-122"/>
            </a:endParaRPr>
          </a:p>
          <a:p>
            <a:pPr lvl="1">
              <a:lnSpc>
                <a:spcPct val="90000"/>
              </a:lnSpc>
            </a:pPr>
            <a:r>
              <a:rPr lang="zh-CN" altLang="en-US" sz="2200" dirty="0" smtClean="0">
                <a:latin typeface="楷体" pitchFamily="49" charset="-122"/>
                <a:ea typeface="楷体" pitchFamily="49" charset="-122"/>
              </a:rPr>
              <a:t>活人替代了古董</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我敢说</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也可以算得显出一点进步了。（鲁迅</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拿来主义</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a:t>
            </a:r>
          </a:p>
        </p:txBody>
      </p:sp>
    </p:spTree>
    <p:extLst>
      <p:ext uri="{BB962C8B-B14F-4D97-AF65-F5344CB8AC3E}">
        <p14:creationId xmlns="" xmlns:p14="http://schemas.microsoft.com/office/powerpoint/2010/main" val="3200861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1F1181C3-71B4-4F0D-AD7E-6580F56B2A8C}" type="slidenum">
              <a:rPr lang="en-US" altLang="zh-CN">
                <a:latin typeface="Verdana" panose="020B0604030504040204" pitchFamily="34" charset="0"/>
              </a:rPr>
              <a:pPr eaLnBrk="1" hangingPunct="1"/>
              <a:t>26</a:t>
            </a:fld>
            <a:endParaRPr lang="en-US" altLang="zh-CN">
              <a:latin typeface="Verdana" panose="020B0604030504040204" pitchFamily="34" charset="0"/>
            </a:endParaRPr>
          </a:p>
        </p:txBody>
      </p:sp>
      <p:sp>
        <p:nvSpPr>
          <p:cNvPr id="22531" name="Rectangle 2"/>
          <p:cNvSpPr>
            <a:spLocks noGrp="1" noChangeArrowheads="1"/>
          </p:cNvSpPr>
          <p:nvPr>
            <p:ph type="title"/>
          </p:nvPr>
        </p:nvSpPr>
        <p:spPr/>
        <p:txBody>
          <a:bodyPr/>
          <a:lstStyle/>
          <a:p>
            <a:r>
              <a:rPr lang="en-US" altLang="zh-CN" sz="3200" smtClean="0">
                <a:latin typeface="Times New Roman" panose="02020603050405020304" pitchFamily="18" charset="0"/>
              </a:rPr>
              <a:t>3 </a:t>
            </a:r>
            <a:r>
              <a:rPr lang="zh-CN" altLang="en-US" sz="3200" smtClean="0">
                <a:latin typeface="Times New Roman" panose="02020603050405020304" pitchFamily="18" charset="0"/>
              </a:rPr>
              <a:t>降用</a:t>
            </a:r>
          </a:p>
        </p:txBody>
      </p:sp>
      <p:sp>
        <p:nvSpPr>
          <p:cNvPr id="22532" name="Rectangle 3"/>
          <p:cNvSpPr>
            <a:spLocks noGrp="1" noChangeArrowheads="1"/>
          </p:cNvSpPr>
          <p:nvPr>
            <p:ph type="body" idx="1"/>
          </p:nvPr>
        </p:nvSpPr>
        <p:spPr>
          <a:xfrm>
            <a:off x="566738" y="1752600"/>
            <a:ext cx="8291512" cy="4267200"/>
          </a:xfrm>
        </p:spPr>
        <p:txBody>
          <a:bodyPr/>
          <a:lstStyle/>
          <a:p>
            <a:r>
              <a:rPr lang="zh-CN" altLang="en-US" dirty="0" smtClean="0"/>
              <a:t>故意违反质量原则，用语义所指对象较庄重、正式的词用于琐小一般的事物上</a:t>
            </a:r>
            <a:r>
              <a:rPr lang="en-US" altLang="zh-CN" dirty="0" smtClean="0">
                <a:latin typeface="Arial" panose="020B0604020202020204" pitchFamily="34" charset="0"/>
              </a:rPr>
              <a:t>——</a:t>
            </a:r>
            <a:r>
              <a:rPr lang="zh-CN" altLang="en-US" dirty="0" smtClean="0"/>
              <a:t>大词小用，来显示一种言外之意</a:t>
            </a:r>
            <a:r>
              <a:rPr lang="en-US" altLang="zh-CN" dirty="0" smtClean="0">
                <a:latin typeface="Arial" panose="020B0604020202020204" pitchFamily="34" charset="0"/>
              </a:rPr>
              <a:t>——</a:t>
            </a:r>
            <a:r>
              <a:rPr lang="zh-CN" altLang="en-US" dirty="0" smtClean="0"/>
              <a:t>幽默、讽刺。</a:t>
            </a:r>
            <a:endParaRPr lang="en-US" altLang="zh-CN" dirty="0" smtClean="0"/>
          </a:p>
          <a:p>
            <a:endParaRPr lang="en-US" altLang="zh-CN" dirty="0" smtClean="0"/>
          </a:p>
          <a:p>
            <a:pPr lvl="1"/>
            <a:r>
              <a:rPr lang="zh-CN" altLang="en-US" sz="2200" dirty="0" smtClean="0">
                <a:latin typeface="楷体" pitchFamily="49" charset="-122"/>
                <a:ea typeface="楷体" pitchFamily="49" charset="-122"/>
              </a:rPr>
              <a:t>酒店里的人大笑了，阿</a:t>
            </a:r>
            <a:r>
              <a:rPr lang="en-US" altLang="zh-CN" sz="2200" dirty="0" smtClean="0">
                <a:latin typeface="楷体" pitchFamily="49" charset="-122"/>
                <a:ea typeface="楷体" pitchFamily="49" charset="-122"/>
              </a:rPr>
              <a:t>Q</a:t>
            </a:r>
            <a:r>
              <a:rPr lang="zh-CN" altLang="en-US" sz="2200" dirty="0" smtClean="0">
                <a:latin typeface="楷体" pitchFamily="49" charset="-122"/>
                <a:ea typeface="楷体" pitchFamily="49" charset="-122"/>
              </a:rPr>
              <a:t>看见自己的勋业得到了赏识，便愈加兴高采烈起来：“和尚动得，我动不得？”他扭住了伊的两颊。（鲁迅</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阿</a:t>
            </a:r>
            <a:r>
              <a:rPr lang="en-US" altLang="zh-CN" sz="2200" dirty="0" smtClean="0">
                <a:latin typeface="楷体" pitchFamily="49" charset="-122"/>
                <a:ea typeface="楷体" pitchFamily="49" charset="-122"/>
              </a:rPr>
              <a:t>Q</a:t>
            </a:r>
            <a:r>
              <a:rPr lang="zh-CN" altLang="en-US" sz="2200" dirty="0" smtClean="0">
                <a:latin typeface="楷体" pitchFamily="49" charset="-122"/>
                <a:ea typeface="楷体" pitchFamily="49" charset="-122"/>
              </a:rPr>
              <a:t>正传</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a:t>
            </a:r>
          </a:p>
          <a:p>
            <a:endParaRPr lang="zh-CN" altLang="en-US" dirty="0" smtClean="0"/>
          </a:p>
        </p:txBody>
      </p:sp>
    </p:spTree>
    <p:extLst>
      <p:ext uri="{BB962C8B-B14F-4D97-AF65-F5344CB8AC3E}">
        <p14:creationId xmlns="" xmlns:p14="http://schemas.microsoft.com/office/powerpoint/2010/main" val="4225644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335CFCA2-85CE-4AA8-B9EA-5AB0FFF31AB2}" type="slidenum">
              <a:rPr lang="en-US" altLang="zh-CN">
                <a:latin typeface="Verdana" panose="020B0604030504040204" pitchFamily="34" charset="0"/>
              </a:rPr>
              <a:pPr eaLnBrk="1" hangingPunct="1"/>
              <a:t>27</a:t>
            </a:fld>
            <a:endParaRPr lang="en-US" altLang="zh-CN">
              <a:latin typeface="Verdana" panose="020B0604030504040204" pitchFamily="34" charset="0"/>
            </a:endParaRPr>
          </a:p>
        </p:txBody>
      </p:sp>
      <p:sp>
        <p:nvSpPr>
          <p:cNvPr id="23555" name="Rectangle 2"/>
          <p:cNvSpPr>
            <a:spLocks noGrp="1" noChangeArrowheads="1"/>
          </p:cNvSpPr>
          <p:nvPr>
            <p:ph type="title"/>
          </p:nvPr>
        </p:nvSpPr>
        <p:spPr/>
        <p:txBody>
          <a:bodyPr/>
          <a:lstStyle/>
          <a:p>
            <a:r>
              <a:rPr lang="en-US" altLang="zh-CN" sz="3200" smtClean="0">
                <a:latin typeface="Times New Roman" panose="02020603050405020304" pitchFamily="18" charset="0"/>
              </a:rPr>
              <a:t>4 </a:t>
            </a:r>
            <a:r>
              <a:rPr lang="zh-CN" altLang="en-US" sz="3200" smtClean="0">
                <a:latin typeface="Times New Roman" panose="02020603050405020304" pitchFamily="18" charset="0"/>
              </a:rPr>
              <a:t>反语</a:t>
            </a:r>
          </a:p>
        </p:txBody>
      </p:sp>
      <p:sp>
        <p:nvSpPr>
          <p:cNvPr id="23556" name="Rectangle 3"/>
          <p:cNvSpPr>
            <a:spLocks noGrp="1" noChangeArrowheads="1"/>
          </p:cNvSpPr>
          <p:nvPr>
            <p:ph type="body" idx="1"/>
          </p:nvPr>
        </p:nvSpPr>
        <p:spPr>
          <a:xfrm>
            <a:off x="566738" y="1752600"/>
            <a:ext cx="8220075" cy="4267200"/>
          </a:xfrm>
        </p:spPr>
        <p:txBody>
          <a:bodyPr/>
          <a:lstStyle/>
          <a:p>
            <a:r>
              <a:rPr lang="zh-CN" altLang="en-US" dirty="0" smtClean="0"/>
              <a:t>说反话，故意违背质量准则，把好的说成坏的，把坏的说成好的，来显示一种言外之意</a:t>
            </a:r>
            <a:r>
              <a:rPr lang="en-US" altLang="zh-CN" dirty="0" smtClean="0">
                <a:latin typeface="Arial" panose="020B0604020202020204" pitchFamily="34" charset="0"/>
              </a:rPr>
              <a:t>——</a:t>
            </a:r>
            <a:r>
              <a:rPr lang="zh-CN" altLang="en-US" dirty="0" smtClean="0"/>
              <a:t>特定的感情评价态度和写说者的复杂心理。</a:t>
            </a:r>
            <a:endParaRPr lang="en-US" altLang="zh-CN" dirty="0" smtClean="0"/>
          </a:p>
          <a:p>
            <a:endParaRPr lang="en-US" altLang="zh-CN" dirty="0" smtClean="0"/>
          </a:p>
          <a:p>
            <a:pPr lvl="1"/>
            <a:r>
              <a:rPr lang="zh-CN" altLang="en-US" sz="2200" dirty="0" smtClean="0">
                <a:latin typeface="楷体" pitchFamily="49" charset="-122"/>
                <a:ea typeface="楷体" pitchFamily="49" charset="-122"/>
              </a:rPr>
              <a:t>最后张腊月无可奈何地笑骂道：“我现在才认识你是个顶坏顶坏的女人啊！”她们两人，虽说显示相处了一天，可她们的友谊是那么地诚挚深厚。（王汶石</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新结识的伙伴</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a:t>
            </a:r>
          </a:p>
          <a:p>
            <a:endParaRPr lang="zh-CN" altLang="en-US" dirty="0" smtClean="0"/>
          </a:p>
        </p:txBody>
      </p:sp>
    </p:spTree>
    <p:extLst>
      <p:ext uri="{BB962C8B-B14F-4D97-AF65-F5344CB8AC3E}">
        <p14:creationId xmlns="" xmlns:p14="http://schemas.microsoft.com/office/powerpoint/2010/main" val="1928133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2E599A35-B9E8-4C68-9EA6-51B894B64288}" type="slidenum">
              <a:rPr lang="en-US" altLang="zh-CN">
                <a:latin typeface="Verdana" panose="020B0604030504040204" pitchFamily="34" charset="0"/>
              </a:rPr>
              <a:pPr eaLnBrk="1" hangingPunct="1"/>
              <a:t>28</a:t>
            </a:fld>
            <a:endParaRPr lang="en-US" altLang="zh-CN">
              <a:latin typeface="Verdana" panose="020B0604030504040204" pitchFamily="34" charset="0"/>
            </a:endParaRPr>
          </a:p>
        </p:txBody>
      </p:sp>
      <p:sp>
        <p:nvSpPr>
          <p:cNvPr id="24579" name="Rectangle 2"/>
          <p:cNvSpPr>
            <a:spLocks noGrp="1" noChangeArrowheads="1"/>
          </p:cNvSpPr>
          <p:nvPr>
            <p:ph type="title"/>
          </p:nvPr>
        </p:nvSpPr>
        <p:spPr/>
        <p:txBody>
          <a:bodyPr/>
          <a:lstStyle/>
          <a:p>
            <a:r>
              <a:rPr lang="zh-CN" altLang="en-US" sz="3200" smtClean="0"/>
              <a:t>数量准则的突破</a:t>
            </a:r>
          </a:p>
        </p:txBody>
      </p:sp>
      <p:sp>
        <p:nvSpPr>
          <p:cNvPr id="24580" name="Rectangle 3"/>
          <p:cNvSpPr>
            <a:spLocks noGrp="1" noChangeArrowheads="1"/>
          </p:cNvSpPr>
          <p:nvPr>
            <p:ph type="body" idx="1"/>
          </p:nvPr>
        </p:nvSpPr>
        <p:spPr/>
        <p:txBody>
          <a:bodyPr/>
          <a:lstStyle/>
          <a:p>
            <a:r>
              <a:rPr lang="en-US" altLang="zh-CN" smtClean="0">
                <a:latin typeface="Times New Roman" panose="02020603050405020304" pitchFamily="18" charset="0"/>
              </a:rPr>
              <a:t>5 </a:t>
            </a:r>
            <a:r>
              <a:rPr lang="zh-CN" altLang="en-US" smtClean="0">
                <a:latin typeface="Times New Roman" panose="02020603050405020304" pitchFamily="18" charset="0"/>
              </a:rPr>
              <a:t>反复</a:t>
            </a:r>
          </a:p>
          <a:p>
            <a:r>
              <a:rPr lang="zh-CN" altLang="en-US" smtClean="0">
                <a:latin typeface="Times New Roman" panose="02020603050405020304" pitchFamily="18" charset="0"/>
              </a:rPr>
              <a:t>故意违背数量准则，重复地说明陈述，提供多余信息，以显示一种言外之意：表示写说者的某种强烈感情。</a:t>
            </a:r>
          </a:p>
        </p:txBody>
      </p:sp>
    </p:spTree>
    <p:extLst>
      <p:ext uri="{BB962C8B-B14F-4D97-AF65-F5344CB8AC3E}">
        <p14:creationId xmlns="" xmlns:p14="http://schemas.microsoft.com/office/powerpoint/2010/main" val="415783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35180FE7-4255-4BCD-8A2B-B730B41BE3C0}" type="slidenum">
              <a:rPr lang="en-US" altLang="zh-CN">
                <a:latin typeface="Verdana" panose="020B0604030504040204" pitchFamily="34" charset="0"/>
              </a:rPr>
              <a:pPr eaLnBrk="1" hangingPunct="1"/>
              <a:t>29</a:t>
            </a:fld>
            <a:endParaRPr lang="en-US" altLang="zh-CN">
              <a:latin typeface="Verdana" panose="020B0604030504040204" pitchFamily="34" charset="0"/>
            </a:endParaRPr>
          </a:p>
        </p:txBody>
      </p:sp>
      <p:sp>
        <p:nvSpPr>
          <p:cNvPr id="25603" name="Rectangle 2"/>
          <p:cNvSpPr>
            <a:spLocks noGrp="1" noChangeArrowheads="1"/>
          </p:cNvSpPr>
          <p:nvPr>
            <p:ph type="title"/>
          </p:nvPr>
        </p:nvSpPr>
        <p:spPr/>
        <p:txBody>
          <a:bodyPr/>
          <a:lstStyle/>
          <a:p>
            <a:r>
              <a:rPr lang="zh-CN" altLang="en-US" sz="3200" smtClean="0"/>
              <a:t>例子</a:t>
            </a:r>
          </a:p>
        </p:txBody>
      </p:sp>
      <p:sp>
        <p:nvSpPr>
          <p:cNvPr id="25604" name="Rectangle 3"/>
          <p:cNvSpPr>
            <a:spLocks noGrp="1" noChangeArrowheads="1"/>
          </p:cNvSpPr>
          <p:nvPr>
            <p:ph type="body" idx="1"/>
          </p:nvPr>
        </p:nvSpPr>
        <p:spPr/>
        <p:txBody>
          <a:bodyPr/>
          <a:lstStyle/>
          <a:p>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晨上散关山，此道当何难。</a:t>
            </a:r>
          </a:p>
          <a:p>
            <a:pPr>
              <a:buFont typeface="Wingdings" panose="05000000000000000000" pitchFamily="2" charset="2"/>
              <a:buNone/>
            </a:pPr>
            <a:r>
              <a:rPr lang="zh-CN" altLang="en-US" sz="2600" dirty="0" smtClean="0">
                <a:latin typeface="楷体" pitchFamily="49" charset="-122"/>
                <a:ea typeface="楷体" pitchFamily="49" charset="-122"/>
              </a:rPr>
              <a:t>    晨上散关山，此道当何难。</a:t>
            </a:r>
          </a:p>
          <a:p>
            <a:pPr>
              <a:buFont typeface="Wingdings" panose="05000000000000000000" pitchFamily="2" charset="2"/>
              <a:buNone/>
            </a:pPr>
            <a:r>
              <a:rPr lang="zh-CN" altLang="en-US" sz="2600" dirty="0" smtClean="0">
                <a:latin typeface="楷体" pitchFamily="49" charset="-122"/>
                <a:ea typeface="楷体" pitchFamily="49" charset="-122"/>
              </a:rPr>
              <a:t>    牛顿不起，车堕期间。（曹操</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秋胡行</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a:t>
            </a:r>
          </a:p>
          <a:p>
            <a:pPr>
              <a:buFont typeface="Wingdings" panose="05000000000000000000" pitchFamily="2" charset="2"/>
              <a:buNone/>
            </a:pPr>
            <a:endParaRPr lang="zh-CN" altLang="en-US" sz="2600" dirty="0" smtClean="0"/>
          </a:p>
        </p:txBody>
      </p:sp>
    </p:spTree>
    <p:extLst>
      <p:ext uri="{BB962C8B-B14F-4D97-AF65-F5344CB8AC3E}">
        <p14:creationId xmlns="" xmlns:p14="http://schemas.microsoft.com/office/powerpoint/2010/main" val="228978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n"/>
            </a:pPr>
            <a:r>
              <a:rPr lang="zh-CN" altLang="en-US" sz="2400" dirty="0" smtClean="0"/>
              <a:t>同一个句子在不同的对话环境中所产生的“言外之意”常常不同</a:t>
            </a:r>
            <a:endParaRPr lang="en-US" altLang="zh-CN" sz="2400" dirty="0" smtClean="0"/>
          </a:p>
          <a:p>
            <a:pPr>
              <a:buFont typeface="Wingdings" pitchFamily="2" charset="2"/>
              <a:buChar char="n"/>
            </a:pPr>
            <a:r>
              <a:rPr lang="zh-CN" altLang="en-US" sz="2400" dirty="0" smtClean="0"/>
              <a:t>外面下雨了。</a:t>
            </a:r>
            <a:endParaRPr lang="en-US" altLang="zh-CN" sz="2400" dirty="0" smtClean="0"/>
          </a:p>
          <a:p>
            <a:pPr marL="702000">
              <a:spcBef>
                <a:spcPts val="600"/>
              </a:spcBef>
              <a:buFont typeface="Arial" pitchFamily="34" charset="0"/>
              <a:buChar char="•"/>
            </a:pPr>
            <a:r>
              <a:rPr lang="zh-CN" altLang="en-US" sz="2000" dirty="0" smtClean="0">
                <a:latin typeface="仿宋" pitchFamily="49" charset="-122"/>
                <a:ea typeface="仿宋" pitchFamily="49" charset="-122"/>
              </a:rPr>
              <a:t>向听话人报告所看到的情况</a:t>
            </a:r>
            <a:endParaRPr lang="en-US" altLang="zh-CN" sz="2000" dirty="0" smtClean="0">
              <a:latin typeface="仿宋" pitchFamily="49" charset="-122"/>
              <a:ea typeface="仿宋" pitchFamily="49" charset="-122"/>
            </a:endParaRPr>
          </a:p>
          <a:p>
            <a:pPr marL="702000">
              <a:spcBef>
                <a:spcPts val="600"/>
              </a:spcBef>
              <a:buFont typeface="Arial" pitchFamily="34" charset="0"/>
              <a:buChar char="•"/>
            </a:pPr>
            <a:r>
              <a:rPr lang="zh-CN" altLang="en-US" sz="2000" dirty="0" smtClean="0">
                <a:latin typeface="仿宋" pitchFamily="49" charset="-122"/>
                <a:ea typeface="仿宋" pitchFamily="49" charset="-122"/>
              </a:rPr>
              <a:t>提醒听话人带上伞</a:t>
            </a:r>
            <a:endParaRPr lang="en-US" altLang="zh-CN" sz="2000" dirty="0" smtClean="0">
              <a:latin typeface="仿宋" pitchFamily="49" charset="-122"/>
              <a:ea typeface="仿宋" pitchFamily="49" charset="-122"/>
            </a:endParaRPr>
          </a:p>
          <a:p>
            <a:pPr marL="702000">
              <a:spcBef>
                <a:spcPts val="600"/>
              </a:spcBef>
              <a:buFont typeface="Arial" pitchFamily="34" charset="0"/>
              <a:buChar char="•"/>
            </a:pPr>
            <a:r>
              <a:rPr lang="zh-CN" altLang="en-US" sz="2000" dirty="0" smtClean="0">
                <a:latin typeface="仿宋" pitchFamily="49" charset="-122"/>
                <a:ea typeface="仿宋" pitchFamily="49" charset="-122"/>
              </a:rPr>
              <a:t>劝阻听话人先不要离开</a:t>
            </a:r>
            <a:endParaRPr lang="en-US" altLang="zh-CN" sz="2000" dirty="0" smtClean="0">
              <a:latin typeface="仿宋" pitchFamily="49" charset="-122"/>
              <a:ea typeface="仿宋" pitchFamily="49" charset="-122"/>
            </a:endParaRPr>
          </a:p>
          <a:p>
            <a:pPr marL="702000">
              <a:spcBef>
                <a:spcPts val="600"/>
              </a:spcBef>
              <a:buFont typeface="Arial" pitchFamily="34" charset="0"/>
              <a:buChar char="•"/>
            </a:pPr>
            <a:r>
              <a:rPr lang="zh-CN" altLang="en-US" sz="2000" dirty="0" smtClean="0">
                <a:latin typeface="仿宋" pitchFamily="49" charset="-122"/>
                <a:ea typeface="仿宋" pitchFamily="49" charset="-122"/>
              </a:rPr>
              <a:t>告诉听话人天气预报错了</a:t>
            </a:r>
            <a:endParaRPr lang="en-US" altLang="zh-CN" sz="2000" dirty="0" smtClean="0">
              <a:latin typeface="仿宋" pitchFamily="49" charset="-122"/>
              <a:ea typeface="仿宋" pitchFamily="49" charset="-122"/>
            </a:endParaRPr>
          </a:p>
          <a:p>
            <a:pPr marL="702000">
              <a:spcBef>
                <a:spcPts val="600"/>
              </a:spcBef>
              <a:buFont typeface="Arial" pitchFamily="34" charset="0"/>
              <a:buChar char="•"/>
            </a:pPr>
            <a:r>
              <a:rPr lang="en-US" altLang="zh-CN" sz="2000" dirty="0" smtClean="0">
                <a:latin typeface="仿宋" pitchFamily="49" charset="-122"/>
                <a:ea typeface="仿宋" pitchFamily="49" charset="-122"/>
              </a:rPr>
              <a:t>……</a:t>
            </a:r>
          </a:p>
          <a:p>
            <a:pPr marL="342000">
              <a:spcBef>
                <a:spcPts val="600"/>
              </a:spcBef>
              <a:buFont typeface="Wingdings" pitchFamily="2" charset="2"/>
              <a:buChar char="n"/>
            </a:pPr>
            <a:r>
              <a:rPr lang="zh-CN" altLang="en-US" sz="2400" dirty="0" smtClean="0"/>
              <a:t>今天有点冷；你不戴眼镜的时候很漂亮。</a:t>
            </a:r>
            <a:endParaRPr lang="en-US" altLang="zh-CN" sz="2400" dirty="0" smtClean="0"/>
          </a:p>
          <a:p>
            <a:pPr marL="342000">
              <a:spcBef>
                <a:spcPts val="600"/>
              </a:spcBef>
              <a:buFont typeface="Wingdings" pitchFamily="2" charset="2"/>
              <a:buChar char="ü"/>
            </a:pPr>
            <a:r>
              <a:rPr lang="zh-CN" altLang="en-US" sz="2400" dirty="0" smtClean="0">
                <a:solidFill>
                  <a:srgbClr val="0000FF"/>
                </a:solidFill>
                <a:latin typeface="楷体" pitchFamily="49" charset="-122"/>
                <a:ea typeface="楷体" pitchFamily="49" charset="-122"/>
              </a:rPr>
              <a:t>一个句子可有如此多的解读方式，人们怎样在具体场合理解到说话人的真实意图呢？</a:t>
            </a:r>
            <a:endParaRPr lang="en-US" altLang="zh-CN" sz="2400" dirty="0" smtClean="0">
              <a:solidFill>
                <a:srgbClr val="0000FF"/>
              </a:solidFill>
              <a:latin typeface="楷体" pitchFamily="49" charset="-122"/>
              <a:ea typeface="楷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D34BCC98-243D-4EBF-BA28-A049EC0851D6}" type="slidenum">
              <a:rPr lang="en-US" altLang="zh-CN">
                <a:latin typeface="Verdana" panose="020B0604030504040204" pitchFamily="34" charset="0"/>
              </a:rPr>
              <a:pPr eaLnBrk="1" hangingPunct="1"/>
              <a:t>30</a:t>
            </a:fld>
            <a:endParaRPr lang="en-US" altLang="zh-CN">
              <a:latin typeface="Verdana" panose="020B0604030504040204" pitchFamily="34" charset="0"/>
            </a:endParaRPr>
          </a:p>
        </p:txBody>
      </p:sp>
      <p:sp>
        <p:nvSpPr>
          <p:cNvPr id="27651" name="Rectangle 2"/>
          <p:cNvSpPr>
            <a:spLocks noGrp="1" noChangeArrowheads="1"/>
          </p:cNvSpPr>
          <p:nvPr>
            <p:ph type="title"/>
          </p:nvPr>
        </p:nvSpPr>
        <p:spPr/>
        <p:txBody>
          <a:bodyPr/>
          <a:lstStyle/>
          <a:p>
            <a:r>
              <a:rPr lang="en-US" altLang="zh-CN" sz="3200" smtClean="0">
                <a:latin typeface="Times New Roman" panose="02020603050405020304" pitchFamily="18" charset="0"/>
              </a:rPr>
              <a:t>6 </a:t>
            </a:r>
            <a:r>
              <a:rPr lang="zh-CN" altLang="en-US" sz="3200" smtClean="0">
                <a:latin typeface="Times New Roman" panose="02020603050405020304" pitchFamily="18" charset="0"/>
              </a:rPr>
              <a:t>同语</a:t>
            </a:r>
          </a:p>
        </p:txBody>
      </p:sp>
      <p:sp>
        <p:nvSpPr>
          <p:cNvPr id="27652" name="Rectangle 3"/>
          <p:cNvSpPr>
            <a:spLocks noGrp="1" noChangeArrowheads="1"/>
          </p:cNvSpPr>
          <p:nvPr>
            <p:ph type="body" idx="1"/>
          </p:nvPr>
        </p:nvSpPr>
        <p:spPr/>
        <p:txBody>
          <a:bodyPr/>
          <a:lstStyle/>
          <a:p>
            <a:r>
              <a:rPr lang="zh-CN" altLang="en-US" dirty="0" smtClean="0"/>
              <a:t>话题和述题重复，提供多余信息，甚至是说废话，以表示言外之意：突出某种事理或感情。</a:t>
            </a:r>
          </a:p>
          <a:p>
            <a:endParaRPr lang="zh-CN" altLang="en-US" dirty="0" smtClean="0"/>
          </a:p>
          <a:p>
            <a:pPr marL="365760" lvl="1" indent="-256032">
              <a:spcBef>
                <a:spcPts val="400"/>
              </a:spcBef>
              <a:buSzPct val="68000"/>
            </a:pPr>
            <a:r>
              <a:rPr lang="zh-CN" altLang="en-US" sz="2600" dirty="0" smtClean="0">
                <a:latin typeface="楷体" pitchFamily="49" charset="-122"/>
                <a:ea typeface="楷体" pitchFamily="49" charset="-122"/>
              </a:rPr>
              <a:t>知之为知之，不知为不知，是知也。</a:t>
            </a:r>
          </a:p>
          <a:p>
            <a:pPr marL="365760" lvl="1" indent="-256032">
              <a:spcBef>
                <a:spcPts val="400"/>
              </a:spcBef>
              <a:buSzPct val="68000"/>
            </a:pPr>
            <a:r>
              <a:rPr lang="en-US" altLang="zh-CN" sz="2600" dirty="0" smtClean="0">
                <a:latin typeface="楷体" pitchFamily="49" charset="-122"/>
                <a:ea typeface="楷体" pitchFamily="49" charset="-122"/>
              </a:rPr>
              <a:t>Women are women; War is war.</a:t>
            </a:r>
          </a:p>
        </p:txBody>
      </p:sp>
    </p:spTree>
    <p:extLst>
      <p:ext uri="{BB962C8B-B14F-4D97-AF65-F5344CB8AC3E}">
        <p14:creationId xmlns="" xmlns:p14="http://schemas.microsoft.com/office/powerpoint/2010/main" val="990824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CA475CA7-2FCD-499E-A2BA-5ADFA62F92A2}" type="slidenum">
              <a:rPr lang="en-US" altLang="zh-CN">
                <a:latin typeface="Verdana" panose="020B0604030504040204" pitchFamily="34" charset="0"/>
              </a:rPr>
              <a:pPr eaLnBrk="1" hangingPunct="1"/>
              <a:t>31</a:t>
            </a:fld>
            <a:endParaRPr lang="en-US" altLang="zh-CN">
              <a:latin typeface="Verdana" panose="020B0604030504040204" pitchFamily="34" charset="0"/>
            </a:endParaRPr>
          </a:p>
        </p:txBody>
      </p:sp>
      <p:sp>
        <p:nvSpPr>
          <p:cNvPr id="28675" name="Rectangle 2"/>
          <p:cNvSpPr>
            <a:spLocks noGrp="1" noChangeArrowheads="1"/>
          </p:cNvSpPr>
          <p:nvPr>
            <p:ph type="title"/>
          </p:nvPr>
        </p:nvSpPr>
        <p:spPr/>
        <p:txBody>
          <a:bodyPr/>
          <a:lstStyle/>
          <a:p>
            <a:r>
              <a:rPr lang="en-US" altLang="zh-CN" sz="3200" smtClean="0">
                <a:latin typeface="Times New Roman" panose="02020603050405020304" pitchFamily="18" charset="0"/>
              </a:rPr>
              <a:t>7 </a:t>
            </a:r>
            <a:r>
              <a:rPr lang="zh-CN" altLang="en-US" sz="3200" smtClean="0">
                <a:latin typeface="Times New Roman" panose="02020603050405020304" pitchFamily="18" charset="0"/>
              </a:rPr>
              <a:t>跳脱</a:t>
            </a:r>
          </a:p>
        </p:txBody>
      </p:sp>
      <p:sp>
        <p:nvSpPr>
          <p:cNvPr id="28676" name="Rectangle 3"/>
          <p:cNvSpPr>
            <a:spLocks noGrp="1" noChangeArrowheads="1"/>
          </p:cNvSpPr>
          <p:nvPr>
            <p:ph type="body" idx="1"/>
          </p:nvPr>
        </p:nvSpPr>
        <p:spPr/>
        <p:txBody>
          <a:bodyPr/>
          <a:lstStyle/>
          <a:p>
            <a:r>
              <a:rPr lang="zh-CN" altLang="en-US" smtClean="0"/>
              <a:t>说半截话，提供不充分信息，靠语境的指示和听读者的知识来领会言外之意</a:t>
            </a:r>
            <a:r>
              <a:rPr lang="en-US" altLang="zh-CN" smtClean="0">
                <a:latin typeface="Arial" panose="020B0604020202020204" pitchFamily="34" charset="0"/>
              </a:rPr>
              <a:t>——</a:t>
            </a:r>
            <a:r>
              <a:rPr lang="zh-CN" altLang="en-US" smtClean="0"/>
              <a:t>应该说出的信息。</a:t>
            </a:r>
          </a:p>
          <a:p>
            <a:endParaRPr lang="zh-CN" altLang="en-US" smtClean="0"/>
          </a:p>
          <a:p>
            <a:pPr>
              <a:buFont typeface="Wingdings" panose="05000000000000000000" pitchFamily="2" charset="2"/>
              <a:buNone/>
            </a:pPr>
            <a:r>
              <a:rPr lang="zh-CN" altLang="en-US" smtClean="0"/>
              <a:t>     </a:t>
            </a:r>
          </a:p>
        </p:txBody>
      </p:sp>
    </p:spTree>
    <p:extLst>
      <p:ext uri="{BB962C8B-B14F-4D97-AF65-F5344CB8AC3E}">
        <p14:creationId xmlns="" xmlns:p14="http://schemas.microsoft.com/office/powerpoint/2010/main" val="3500772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FBC827BA-62C7-4804-AE45-D893CF9985CD}" type="slidenum">
              <a:rPr lang="en-US" altLang="zh-CN">
                <a:latin typeface="Verdana" panose="020B0604030504040204" pitchFamily="34" charset="0"/>
              </a:rPr>
              <a:pPr eaLnBrk="1" hangingPunct="1"/>
              <a:t>32</a:t>
            </a:fld>
            <a:endParaRPr lang="en-US" altLang="zh-CN">
              <a:latin typeface="Verdana" panose="020B0604030504040204" pitchFamily="34" charset="0"/>
            </a:endParaRPr>
          </a:p>
        </p:txBody>
      </p:sp>
      <p:sp>
        <p:nvSpPr>
          <p:cNvPr id="29699" name="Rectangle 2"/>
          <p:cNvSpPr>
            <a:spLocks noGrp="1" noChangeArrowheads="1"/>
          </p:cNvSpPr>
          <p:nvPr>
            <p:ph type="title"/>
          </p:nvPr>
        </p:nvSpPr>
        <p:spPr/>
        <p:txBody>
          <a:bodyPr/>
          <a:lstStyle/>
          <a:p>
            <a:r>
              <a:rPr lang="zh-CN" altLang="en-US" sz="3200" smtClean="0"/>
              <a:t>例子</a:t>
            </a:r>
          </a:p>
        </p:txBody>
      </p:sp>
      <p:sp>
        <p:nvSpPr>
          <p:cNvPr id="29700" name="Rectangle 3"/>
          <p:cNvSpPr>
            <a:spLocks noGrp="1" noChangeArrowheads="1"/>
          </p:cNvSpPr>
          <p:nvPr>
            <p:ph type="body" idx="1"/>
          </p:nvPr>
        </p:nvSpPr>
        <p:spPr/>
        <p:txBody>
          <a:bodyPr>
            <a:normAutofit/>
          </a:bodyPr>
          <a:lstStyle/>
          <a:p>
            <a:pPr>
              <a:lnSpc>
                <a:spcPct val="90000"/>
              </a:lnSpc>
            </a:pPr>
            <a:r>
              <a:rPr lang="en-US" altLang="zh-CN" sz="2600" dirty="0" smtClean="0">
                <a:latin typeface="楷体" pitchFamily="49" charset="-122"/>
                <a:ea typeface="楷体" pitchFamily="49" charset="-122"/>
              </a:rPr>
              <a:t>   </a:t>
            </a:r>
            <a:r>
              <a:rPr lang="zh-CN" altLang="zh-CN" sz="2600" dirty="0" smtClean="0">
                <a:latin typeface="楷体" pitchFamily="49" charset="-122"/>
                <a:ea typeface="楷体" pitchFamily="49" charset="-122"/>
              </a:rPr>
              <a:t>看见的人报告说，河里面上午就泊了一只白篷船，篷是全盖起来的，不知道什么人在里面，但事前也没有人去理会他。待到祥林嫂出来淘米，刚刚要跪下去，那船里便突然跳出两个男人来，像是山里人，一个抱住她，一个帮着，拖进船去了。祥林嫂还哭喊了几声，此后便再没有什么声息，大约给用什么堵住了罢。接着就走上两个女人来，一个不认识，一个就是卫婆子。窥探舱里，不很分明，她像是捆了躺在船板上。</a:t>
            </a:r>
            <a:endParaRPr lang="zh-CN" altLang="en-US" sz="2600" dirty="0" smtClean="0">
              <a:latin typeface="楷体" pitchFamily="49" charset="-122"/>
              <a:ea typeface="楷体" pitchFamily="49" charset="-122"/>
            </a:endParaRPr>
          </a:p>
          <a:p>
            <a:pPr>
              <a:lnSpc>
                <a:spcPct val="90000"/>
              </a:lnSpc>
              <a:buFont typeface="Wingdings" panose="05000000000000000000" pitchFamily="2" charset="2"/>
              <a:buNone/>
            </a:pPr>
            <a:r>
              <a:rPr lang="zh-CN" altLang="en-US" sz="2600" dirty="0" smtClean="0">
                <a:latin typeface="楷体" pitchFamily="49" charset="-122"/>
                <a:ea typeface="楷体" pitchFamily="49" charset="-122"/>
              </a:rPr>
              <a:t>            “可恶！然而</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四叔说。</a:t>
            </a:r>
          </a:p>
          <a:p>
            <a:pPr>
              <a:lnSpc>
                <a:spcPct val="90000"/>
              </a:lnSpc>
              <a:buFont typeface="Wingdings" panose="05000000000000000000" pitchFamily="2" charset="2"/>
              <a:buNone/>
            </a:pPr>
            <a:r>
              <a:rPr lang="zh-CN" altLang="en-US" sz="2600" dirty="0" smtClean="0">
                <a:latin typeface="楷体" pitchFamily="49" charset="-122"/>
                <a:ea typeface="楷体" pitchFamily="49" charset="-122"/>
              </a:rPr>
              <a:t>                                （鲁迅</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祝福</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a:t>
            </a:r>
          </a:p>
        </p:txBody>
      </p:sp>
    </p:spTree>
    <p:extLst>
      <p:ext uri="{BB962C8B-B14F-4D97-AF65-F5344CB8AC3E}">
        <p14:creationId xmlns="" xmlns:p14="http://schemas.microsoft.com/office/powerpoint/2010/main" val="3541700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2EF296D2-3A2A-427C-91B0-66A0C91FDD70}" type="slidenum">
              <a:rPr lang="en-US" altLang="zh-CN">
                <a:latin typeface="Verdana" panose="020B0604030504040204" pitchFamily="34" charset="0"/>
              </a:rPr>
              <a:pPr eaLnBrk="1" hangingPunct="1"/>
              <a:t>33</a:t>
            </a:fld>
            <a:endParaRPr lang="en-US" altLang="zh-CN">
              <a:latin typeface="Verdana" panose="020B0604030504040204" pitchFamily="34" charset="0"/>
            </a:endParaRPr>
          </a:p>
        </p:txBody>
      </p:sp>
      <p:sp>
        <p:nvSpPr>
          <p:cNvPr id="30723" name="Rectangle 2"/>
          <p:cNvSpPr>
            <a:spLocks noGrp="1" noChangeArrowheads="1"/>
          </p:cNvSpPr>
          <p:nvPr>
            <p:ph type="title"/>
          </p:nvPr>
        </p:nvSpPr>
        <p:spPr/>
        <p:txBody>
          <a:bodyPr/>
          <a:lstStyle/>
          <a:p>
            <a:r>
              <a:rPr lang="zh-CN" altLang="en-US" sz="3200" smtClean="0"/>
              <a:t>相关准则的突破</a:t>
            </a:r>
          </a:p>
        </p:txBody>
      </p:sp>
      <p:sp>
        <p:nvSpPr>
          <p:cNvPr id="30724" name="Rectangle 3"/>
          <p:cNvSpPr>
            <a:spLocks noGrp="1" noChangeArrowheads="1"/>
          </p:cNvSpPr>
          <p:nvPr>
            <p:ph type="body" idx="1"/>
          </p:nvPr>
        </p:nvSpPr>
        <p:spPr/>
        <p:txBody>
          <a:bodyPr/>
          <a:lstStyle/>
          <a:p>
            <a:r>
              <a:rPr lang="en-US" altLang="zh-CN" smtClean="0">
                <a:latin typeface="Times New Roman" panose="02020603050405020304" pitchFamily="18" charset="0"/>
              </a:rPr>
              <a:t>8 </a:t>
            </a:r>
            <a:r>
              <a:rPr lang="zh-CN" altLang="en-US" smtClean="0">
                <a:latin typeface="Times New Roman" panose="02020603050405020304" pitchFamily="18" charset="0"/>
              </a:rPr>
              <a:t>岔开：扯开去说些与本题无关的话，以示言外之意：由于某种原因而不愿说下去或暗中转换话题，以期蒙混过关</a:t>
            </a:r>
            <a:r>
              <a:rPr lang="zh-CN" altLang="en-US" smtClean="0"/>
              <a:t>。</a:t>
            </a:r>
          </a:p>
        </p:txBody>
      </p:sp>
    </p:spTree>
    <p:extLst>
      <p:ext uri="{BB962C8B-B14F-4D97-AF65-F5344CB8AC3E}">
        <p14:creationId xmlns="" xmlns:p14="http://schemas.microsoft.com/office/powerpoint/2010/main" val="70521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0DC42637-E418-477A-9037-9C246B1684A8}" type="slidenum">
              <a:rPr lang="en-US" altLang="zh-CN">
                <a:latin typeface="Verdana" panose="020B0604030504040204" pitchFamily="34" charset="0"/>
              </a:rPr>
              <a:pPr eaLnBrk="1" hangingPunct="1"/>
              <a:t>34</a:t>
            </a:fld>
            <a:endParaRPr lang="en-US" altLang="zh-CN">
              <a:latin typeface="Verdana" panose="020B0604030504040204" pitchFamily="34" charset="0"/>
            </a:endParaRPr>
          </a:p>
        </p:txBody>
      </p:sp>
      <p:sp>
        <p:nvSpPr>
          <p:cNvPr id="31747" name="Rectangle 2"/>
          <p:cNvSpPr>
            <a:spLocks noGrp="1" noChangeArrowheads="1"/>
          </p:cNvSpPr>
          <p:nvPr>
            <p:ph type="title"/>
          </p:nvPr>
        </p:nvSpPr>
        <p:spPr/>
        <p:txBody>
          <a:bodyPr/>
          <a:lstStyle/>
          <a:p>
            <a:r>
              <a:rPr lang="zh-CN" altLang="en-US" sz="3200" smtClean="0"/>
              <a:t>例子</a:t>
            </a:r>
          </a:p>
        </p:txBody>
      </p:sp>
      <p:sp>
        <p:nvSpPr>
          <p:cNvPr id="31748" name="Rectangle 3"/>
          <p:cNvSpPr>
            <a:spLocks noGrp="1" noChangeArrowheads="1"/>
          </p:cNvSpPr>
          <p:nvPr>
            <p:ph type="body" idx="1"/>
          </p:nvPr>
        </p:nvSpPr>
        <p:spPr/>
        <p:txBody>
          <a:bodyPr/>
          <a:lstStyle/>
          <a:p>
            <a:pPr>
              <a:lnSpc>
                <a:spcPct val="80000"/>
              </a:lnSpc>
            </a:pPr>
            <a:r>
              <a:rPr lang="zh-CN" altLang="en-US" sz="2600" dirty="0" smtClean="0">
                <a:latin typeface="楷体" pitchFamily="49" charset="-122"/>
                <a:ea typeface="楷体" pitchFamily="49" charset="-122"/>
              </a:rPr>
              <a:t>少年不知愁滋味</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爱上层楼</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爱上层楼</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为赋新诗强说愁</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而今识尽愁滋味，</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欲说还休</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欲说还休</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却道天凉好个秋</a:t>
            </a:r>
          </a:p>
          <a:p>
            <a:pPr>
              <a:lnSpc>
                <a:spcPct val="80000"/>
              </a:lnSpc>
              <a:buFont typeface="Wingdings" panose="05000000000000000000" pitchFamily="2" charset="2"/>
              <a:buNone/>
            </a:pPr>
            <a:r>
              <a:rPr lang="zh-CN" altLang="en-US" sz="2600" dirty="0" smtClean="0">
                <a:latin typeface="楷体" pitchFamily="49" charset="-122"/>
                <a:ea typeface="楷体" pitchFamily="49" charset="-122"/>
              </a:rPr>
              <a:t>                          （辛弃疾</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采桑子</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a:t>
            </a:r>
          </a:p>
        </p:txBody>
      </p:sp>
    </p:spTree>
    <p:extLst>
      <p:ext uri="{BB962C8B-B14F-4D97-AF65-F5344CB8AC3E}">
        <p14:creationId xmlns="" xmlns:p14="http://schemas.microsoft.com/office/powerpoint/2010/main" val="3044009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EB50489C-9CDB-47C2-A022-7A2169D826F3}" type="slidenum">
              <a:rPr lang="en-US" altLang="zh-CN">
                <a:latin typeface="Verdana" panose="020B0604030504040204" pitchFamily="34" charset="0"/>
              </a:rPr>
              <a:pPr eaLnBrk="1" hangingPunct="1"/>
              <a:t>35</a:t>
            </a:fld>
            <a:endParaRPr lang="en-US" altLang="zh-CN">
              <a:latin typeface="Verdana" panose="020B0604030504040204" pitchFamily="34" charset="0"/>
            </a:endParaRPr>
          </a:p>
        </p:txBody>
      </p:sp>
      <p:sp>
        <p:nvSpPr>
          <p:cNvPr id="32771" name="Rectangle 2"/>
          <p:cNvSpPr>
            <a:spLocks noGrp="1" noChangeArrowheads="1"/>
          </p:cNvSpPr>
          <p:nvPr>
            <p:ph type="title"/>
          </p:nvPr>
        </p:nvSpPr>
        <p:spPr/>
        <p:txBody>
          <a:bodyPr/>
          <a:lstStyle/>
          <a:p>
            <a:r>
              <a:rPr lang="zh-CN" altLang="en-US" sz="3200" smtClean="0"/>
              <a:t>例子</a:t>
            </a:r>
          </a:p>
        </p:txBody>
      </p:sp>
      <p:sp>
        <p:nvSpPr>
          <p:cNvPr id="32772" name="Rectangle 3"/>
          <p:cNvSpPr>
            <a:spLocks noGrp="1" noChangeArrowheads="1"/>
          </p:cNvSpPr>
          <p:nvPr>
            <p:ph type="body" idx="1"/>
          </p:nvPr>
        </p:nvSpPr>
        <p:spPr/>
        <p:txBody>
          <a:bodyPr/>
          <a:lstStyle/>
          <a:p>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果不出杨子荣的判断，这个凶恶的匪徒，眼光又凶又冷地盯着杨子荣冷冷地一笑，“好一个胡彪！你</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你</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你不是</a:t>
            </a:r>
            <a:r>
              <a:rPr lang="en-US" altLang="zh-CN" sz="2600" dirty="0" smtClean="0">
                <a:latin typeface="楷体" pitchFamily="49" charset="-122"/>
                <a:ea typeface="楷体" pitchFamily="49" charset="-122"/>
              </a:rPr>
              <a:t>……”</a:t>
            </a:r>
          </a:p>
          <a:p>
            <a:pPr>
              <a:buFont typeface="Wingdings" panose="05000000000000000000" pitchFamily="2" charset="2"/>
              <a:buNone/>
            </a:pP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什么我的不是，”杨子荣在这要紧关头摸了一下腰里的二十响，发出一句森严的怒吼，把话岔到题外，“我胡彪向来对朋友讲义气，不含糊，不是你姓栾的，当初在梨树沟你三舅家，我劝你投奔三爷，你却硬要拉我去投蝴蝶迷，这还能怨我胡彪不义气？如今怎么样？”</a:t>
            </a:r>
          </a:p>
          <a:p>
            <a:pPr>
              <a:buFont typeface="Wingdings" panose="05000000000000000000" pitchFamily="2" charset="2"/>
              <a:buNone/>
            </a:pPr>
            <a:r>
              <a:rPr lang="zh-CN" altLang="en-US" sz="2600" dirty="0" smtClean="0">
                <a:latin typeface="楷体" pitchFamily="49" charset="-122"/>
                <a:ea typeface="楷体" pitchFamily="49" charset="-122"/>
              </a:rPr>
              <a:t>             （曲波</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林海雪原</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a:t>
            </a:r>
          </a:p>
        </p:txBody>
      </p:sp>
    </p:spTree>
    <p:extLst>
      <p:ext uri="{BB962C8B-B14F-4D97-AF65-F5344CB8AC3E}">
        <p14:creationId xmlns="" xmlns:p14="http://schemas.microsoft.com/office/powerpoint/2010/main" val="709550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7EA9A513-CD49-4BA6-931D-E79A0556161C}" type="slidenum">
              <a:rPr lang="en-US" altLang="zh-CN">
                <a:latin typeface="Verdana" panose="020B0604030504040204" pitchFamily="34" charset="0"/>
              </a:rPr>
              <a:pPr eaLnBrk="1" hangingPunct="1"/>
              <a:t>36</a:t>
            </a:fld>
            <a:endParaRPr lang="en-US" altLang="zh-CN">
              <a:latin typeface="Verdana" panose="020B0604030504040204" pitchFamily="34" charset="0"/>
            </a:endParaRPr>
          </a:p>
        </p:txBody>
      </p:sp>
      <p:sp>
        <p:nvSpPr>
          <p:cNvPr id="33795" name="Rectangle 2"/>
          <p:cNvSpPr>
            <a:spLocks noGrp="1" noChangeArrowheads="1"/>
          </p:cNvSpPr>
          <p:nvPr>
            <p:ph type="title"/>
          </p:nvPr>
        </p:nvSpPr>
        <p:spPr/>
        <p:txBody>
          <a:bodyPr/>
          <a:lstStyle/>
          <a:p>
            <a:r>
              <a:rPr lang="zh-CN" altLang="en-US" sz="3200" smtClean="0"/>
              <a:t>方式准则的突破</a:t>
            </a:r>
          </a:p>
        </p:txBody>
      </p:sp>
      <p:sp>
        <p:nvSpPr>
          <p:cNvPr id="33796" name="Rectangle 3"/>
          <p:cNvSpPr>
            <a:spLocks noGrp="1" noChangeArrowheads="1"/>
          </p:cNvSpPr>
          <p:nvPr>
            <p:ph type="body" idx="1"/>
          </p:nvPr>
        </p:nvSpPr>
        <p:spPr/>
        <p:txBody>
          <a:bodyPr/>
          <a:lstStyle/>
          <a:p>
            <a:r>
              <a:rPr lang="en-US" altLang="zh-CN" sz="2600" dirty="0" smtClean="0">
                <a:latin typeface="Times New Roman" panose="02020603050405020304" pitchFamily="18" charset="0"/>
              </a:rPr>
              <a:t>9 </a:t>
            </a:r>
            <a:r>
              <a:rPr lang="zh-CN" altLang="en-US" sz="2600" dirty="0" smtClean="0">
                <a:latin typeface="Times New Roman" panose="02020603050405020304" pitchFamily="18" charset="0"/>
              </a:rPr>
              <a:t>婉曲：不是简单明白，直截了当地说，而是通过其他事物来烘托暗示。</a:t>
            </a:r>
          </a:p>
          <a:p>
            <a:endParaRPr lang="zh-CN" altLang="en-US" sz="2600" dirty="0" smtClean="0">
              <a:latin typeface="Times New Roman" panose="02020603050405020304" pitchFamily="18" charset="0"/>
            </a:endParaRPr>
          </a:p>
          <a:p>
            <a:r>
              <a:rPr lang="zh-CN" altLang="en-US" sz="2600" dirty="0" smtClean="0">
                <a:latin typeface="楷体" pitchFamily="49" charset="-122"/>
                <a:ea typeface="楷体" pitchFamily="49" charset="-122"/>
              </a:rPr>
              <a:t>背后敌人的吆喝声越来越近，越来越高，不能再犹豫了。我停住脚，放下担子，一把抱住了儿子。</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我咬着牙说：</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孩子，把筐子给我，你，你顺这山坡往西</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跑，跑，跑吧！</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孩子跑了。他顺着山坡跑了。</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当我踏上小路的时候，在我儿子跑去的方向，我听到一阵杂乱的枪声。（王愿坚</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粮食的故事</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a:t>
            </a:r>
          </a:p>
        </p:txBody>
      </p:sp>
    </p:spTree>
    <p:extLst>
      <p:ext uri="{BB962C8B-B14F-4D97-AF65-F5344CB8AC3E}">
        <p14:creationId xmlns="" xmlns:p14="http://schemas.microsoft.com/office/powerpoint/2010/main" val="26091243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81B3F125-7DF8-4E65-B6EE-D58A40692C3E}" type="slidenum">
              <a:rPr lang="en-US" altLang="zh-CN">
                <a:latin typeface="Verdana" panose="020B0604030504040204" pitchFamily="34" charset="0"/>
              </a:rPr>
              <a:pPr eaLnBrk="1" hangingPunct="1"/>
              <a:t>37</a:t>
            </a:fld>
            <a:endParaRPr lang="en-US" altLang="zh-CN">
              <a:latin typeface="Verdana" panose="020B0604030504040204" pitchFamily="34" charset="0"/>
            </a:endParaRPr>
          </a:p>
        </p:txBody>
      </p:sp>
      <p:sp>
        <p:nvSpPr>
          <p:cNvPr id="34819" name="Rectangle 2"/>
          <p:cNvSpPr>
            <a:spLocks noGrp="1" noChangeArrowheads="1"/>
          </p:cNvSpPr>
          <p:nvPr>
            <p:ph type="title"/>
          </p:nvPr>
        </p:nvSpPr>
        <p:spPr/>
        <p:txBody>
          <a:bodyPr/>
          <a:lstStyle/>
          <a:p>
            <a:r>
              <a:rPr lang="en-US" altLang="zh-CN" sz="3200" dirty="0" smtClean="0">
                <a:latin typeface="Times New Roman" panose="02020603050405020304" pitchFamily="18" charset="0"/>
              </a:rPr>
              <a:t>10 </a:t>
            </a:r>
            <a:r>
              <a:rPr lang="zh-CN" altLang="en-US" sz="3200" dirty="0" smtClean="0">
                <a:latin typeface="Times New Roman" panose="02020603050405020304" pitchFamily="18" charset="0"/>
              </a:rPr>
              <a:t>讳饰</a:t>
            </a:r>
          </a:p>
        </p:txBody>
      </p:sp>
      <p:sp>
        <p:nvSpPr>
          <p:cNvPr id="34820" name="Rectangle 3"/>
          <p:cNvSpPr>
            <a:spLocks noGrp="1" noChangeArrowheads="1"/>
          </p:cNvSpPr>
          <p:nvPr>
            <p:ph type="body" idx="1"/>
          </p:nvPr>
        </p:nvSpPr>
        <p:spPr/>
        <p:txBody>
          <a:bodyPr/>
          <a:lstStyle/>
          <a:p>
            <a:r>
              <a:rPr lang="zh-CN" altLang="en-US" dirty="0" smtClean="0"/>
              <a:t>当说不吉利或其他忌讳事物时，故意违背风格准则，不直截了当地说出，而是用其他词语替代，以表示自己的感情。</a:t>
            </a:r>
          </a:p>
        </p:txBody>
      </p:sp>
    </p:spTree>
    <p:extLst>
      <p:ext uri="{BB962C8B-B14F-4D97-AF65-F5344CB8AC3E}">
        <p14:creationId xmlns="" xmlns:p14="http://schemas.microsoft.com/office/powerpoint/2010/main" val="1274289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637F2CC0-76E4-431A-8F47-288688E17A02}" type="slidenum">
              <a:rPr lang="en-US" altLang="zh-CN">
                <a:latin typeface="Verdana" panose="020B0604030504040204" pitchFamily="34" charset="0"/>
              </a:rPr>
              <a:pPr eaLnBrk="1" hangingPunct="1"/>
              <a:t>38</a:t>
            </a:fld>
            <a:endParaRPr lang="en-US" altLang="zh-CN">
              <a:latin typeface="Verdana" panose="020B0604030504040204" pitchFamily="34" charset="0"/>
            </a:endParaRPr>
          </a:p>
        </p:txBody>
      </p:sp>
      <p:sp>
        <p:nvSpPr>
          <p:cNvPr id="35843" name="Rectangle 2"/>
          <p:cNvSpPr>
            <a:spLocks noGrp="1" noChangeArrowheads="1"/>
          </p:cNvSpPr>
          <p:nvPr>
            <p:ph type="title"/>
          </p:nvPr>
        </p:nvSpPr>
        <p:spPr/>
        <p:txBody>
          <a:bodyPr/>
          <a:lstStyle/>
          <a:p>
            <a:r>
              <a:rPr lang="zh-CN" altLang="en-US" sz="3200" smtClean="0"/>
              <a:t>例子</a:t>
            </a:r>
          </a:p>
        </p:txBody>
      </p:sp>
      <p:sp>
        <p:nvSpPr>
          <p:cNvPr id="35844" name="Rectangle 3"/>
          <p:cNvSpPr>
            <a:spLocks noGrp="1" noChangeArrowheads="1"/>
          </p:cNvSpPr>
          <p:nvPr>
            <p:ph type="body" idx="1"/>
          </p:nvPr>
        </p:nvSpPr>
        <p:spPr>
          <a:xfrm>
            <a:off x="566738" y="1752600"/>
            <a:ext cx="8148637" cy="4267200"/>
          </a:xfrm>
        </p:spPr>
        <p:txBody>
          <a:bodyPr/>
          <a:lstStyle/>
          <a:p>
            <a:r>
              <a:rPr lang="zh-CN" altLang="en-US" dirty="0" smtClean="0">
                <a:latin typeface="楷体" pitchFamily="49" charset="-122"/>
                <a:ea typeface="楷体" pitchFamily="49" charset="-122"/>
              </a:rPr>
              <a:t>凤姐儿低了半日头，说道：“这实在没法儿了．你也该将一应的后事用的东西给他料理料理，冲一冲也好。”尤氏道：“我也叫人暗暗的预备了．就是那件东西不得好木头，暂且慢慢的办罢。” （曹雪芹</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红楼梦</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p>
        </p:txBody>
      </p:sp>
    </p:spTree>
    <p:extLst>
      <p:ext uri="{BB962C8B-B14F-4D97-AF65-F5344CB8AC3E}">
        <p14:creationId xmlns="" xmlns:p14="http://schemas.microsoft.com/office/powerpoint/2010/main" val="1061450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50585C81-68E2-4EEF-8CAB-1CF13128154E}" type="slidenum">
              <a:rPr lang="en-US" altLang="zh-CN">
                <a:latin typeface="Verdana" panose="020B0604030504040204" pitchFamily="34" charset="0"/>
              </a:rPr>
              <a:pPr eaLnBrk="1" hangingPunct="1"/>
              <a:t>39</a:t>
            </a:fld>
            <a:endParaRPr lang="en-US" altLang="zh-CN">
              <a:latin typeface="Verdana" panose="020B0604030504040204" pitchFamily="34" charset="0"/>
            </a:endParaRPr>
          </a:p>
        </p:txBody>
      </p:sp>
      <p:sp>
        <p:nvSpPr>
          <p:cNvPr id="36867" name="Rectangle 2"/>
          <p:cNvSpPr>
            <a:spLocks noGrp="1" noChangeArrowheads="1"/>
          </p:cNvSpPr>
          <p:nvPr>
            <p:ph type="title"/>
          </p:nvPr>
        </p:nvSpPr>
        <p:spPr/>
        <p:txBody>
          <a:bodyPr/>
          <a:lstStyle/>
          <a:p>
            <a:r>
              <a:rPr lang="zh-CN" altLang="en-US" sz="3200" smtClean="0"/>
              <a:t>各种辞格与语境的关系</a:t>
            </a:r>
          </a:p>
        </p:txBody>
      </p:sp>
      <p:sp>
        <p:nvSpPr>
          <p:cNvPr id="36868" name="Rectangle 3"/>
          <p:cNvSpPr>
            <a:spLocks noGrp="1" noChangeArrowheads="1"/>
          </p:cNvSpPr>
          <p:nvPr>
            <p:ph type="body" idx="1"/>
          </p:nvPr>
        </p:nvSpPr>
        <p:spPr/>
        <p:txBody>
          <a:bodyPr/>
          <a:lstStyle/>
          <a:p>
            <a:r>
              <a:rPr lang="zh-CN" altLang="en-US" smtClean="0"/>
              <a:t>不同修辞格的言外之意跟它对语用常规的偏离程度与它对语境的依赖程度成正比。</a:t>
            </a:r>
          </a:p>
          <a:p>
            <a:pPr lvl="1"/>
            <a:r>
              <a:rPr lang="zh-CN" altLang="en-US" smtClean="0"/>
              <a:t>偏离度越大，依赖性越高，言外之意越丰富</a:t>
            </a:r>
          </a:p>
        </p:txBody>
      </p:sp>
    </p:spTree>
    <p:extLst>
      <p:ext uri="{BB962C8B-B14F-4D97-AF65-F5344CB8AC3E}">
        <p14:creationId xmlns="" xmlns:p14="http://schemas.microsoft.com/office/powerpoint/2010/main" val="1051919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1200"/>
              </a:spcBef>
              <a:buFont typeface="Wingdings" pitchFamily="2" charset="2"/>
              <a:buChar char="n"/>
            </a:pPr>
            <a:r>
              <a:rPr lang="zh-CN" altLang="en-US" dirty="0" smtClean="0">
                <a:latin typeface="Times New Roman" pitchFamily="18" charset="0"/>
              </a:rPr>
              <a:t>“语用”的研究为上述问题提供答案。</a:t>
            </a:r>
            <a:endParaRPr lang="en-US" altLang="zh-CN" dirty="0" smtClean="0">
              <a:latin typeface="Times New Roman" pitchFamily="18" charset="0"/>
            </a:endParaRPr>
          </a:p>
          <a:p>
            <a:pPr>
              <a:spcBef>
                <a:spcPts val="1200"/>
              </a:spcBef>
              <a:buFont typeface="Wingdings" pitchFamily="2" charset="2"/>
              <a:buChar char="n"/>
            </a:pPr>
            <a:r>
              <a:rPr lang="zh-CN" altLang="en-US" dirty="0" smtClean="0">
                <a:latin typeface="Times New Roman" pitchFamily="18" charset="0"/>
              </a:rPr>
              <a:t>语言的运用（交流），关注：</a:t>
            </a:r>
            <a:endParaRPr lang="en-US" altLang="zh-CN" dirty="0" smtClean="0">
              <a:latin typeface="Times New Roman" pitchFamily="18" charset="0"/>
            </a:endParaRPr>
          </a:p>
          <a:p>
            <a:pPr marL="720000" indent="-514350">
              <a:spcBef>
                <a:spcPts val="600"/>
              </a:spcBef>
              <a:buFont typeface="+mj-lt"/>
              <a:buAutoNum type="alphaLcPeriod"/>
            </a:pPr>
            <a:r>
              <a:rPr lang="zh-CN" altLang="en-US" sz="2400" dirty="0" smtClean="0">
                <a:latin typeface="仿宋" pitchFamily="49" charset="-122"/>
                <a:ea typeface="仿宋" pitchFamily="49" charset="-122"/>
              </a:rPr>
              <a:t>对话环境如何影响语句的含义；</a:t>
            </a:r>
            <a:endParaRPr lang="en-US" altLang="zh-CN" sz="2400" dirty="0" smtClean="0">
              <a:latin typeface="仿宋" pitchFamily="49" charset="-122"/>
              <a:ea typeface="仿宋" pitchFamily="49" charset="-122"/>
            </a:endParaRPr>
          </a:p>
          <a:p>
            <a:pPr marL="720000" indent="-514350">
              <a:spcBef>
                <a:spcPts val="600"/>
              </a:spcBef>
              <a:buFont typeface="+mj-lt"/>
              <a:buAutoNum type="alphaLcPeriod"/>
            </a:pPr>
            <a:r>
              <a:rPr lang="zh-CN" altLang="en-US" sz="2400" dirty="0" smtClean="0">
                <a:latin typeface="仿宋" pitchFamily="49" charset="-122"/>
                <a:ea typeface="仿宋" pitchFamily="49" charset="-122"/>
              </a:rPr>
              <a:t>人们如何通过字面义解读出其他意义，或曰，字面义之外的意义如何产生的。</a:t>
            </a:r>
            <a:endParaRPr lang="en-US" altLang="zh-CN" sz="2400" dirty="0" smtClean="0">
              <a:latin typeface="仿宋" pitchFamily="49" charset="-122"/>
              <a:ea typeface="仿宋" pitchFamily="49" charset="-122"/>
            </a:endParaRPr>
          </a:p>
          <a:p>
            <a:pPr marL="720000" indent="-514350">
              <a:spcBef>
                <a:spcPts val="600"/>
              </a:spcBef>
              <a:buFont typeface="+mj-lt"/>
              <a:buAutoNum type="alphaLcPeriod"/>
            </a:pPr>
            <a:r>
              <a:rPr lang="zh-CN" altLang="en-US" sz="2400" dirty="0" smtClean="0">
                <a:latin typeface="仿宋" pitchFamily="49" charset="-122"/>
                <a:ea typeface="仿宋" pitchFamily="49" charset="-122"/>
              </a:rPr>
              <a:t>语句的发生者和理解者（说话人和听话人）</a:t>
            </a:r>
          </a:p>
          <a:p>
            <a:pPr marL="720000" indent="-514350">
              <a:spcBef>
                <a:spcPts val="600"/>
              </a:spcBef>
              <a:buFont typeface="+mj-lt"/>
              <a:buAutoNum type="alphaLcPeriod"/>
            </a:pPr>
            <a:endParaRPr lang="en-US" altLang="zh-CN" sz="2400" dirty="0" smtClean="0">
              <a:latin typeface="仿宋" pitchFamily="49" charset="-122"/>
              <a:ea typeface="仿宋"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CA772AB7-FC49-4766-824A-1499D40492A8}" type="slidenum">
              <a:rPr lang="en-US" altLang="zh-CN">
                <a:latin typeface="Verdana" panose="020B0604030504040204" pitchFamily="34" charset="0"/>
              </a:rPr>
              <a:pPr eaLnBrk="1" hangingPunct="1"/>
              <a:t>40</a:t>
            </a:fld>
            <a:endParaRPr lang="en-US" altLang="zh-CN">
              <a:latin typeface="Verdana" panose="020B0604030504040204" pitchFamily="34" charset="0"/>
            </a:endParaRPr>
          </a:p>
        </p:txBody>
      </p:sp>
      <p:sp>
        <p:nvSpPr>
          <p:cNvPr id="37891" name="Rectangle 3"/>
          <p:cNvSpPr>
            <a:spLocks noGrp="1" noChangeArrowheads="1"/>
          </p:cNvSpPr>
          <p:nvPr>
            <p:ph type="body" idx="1"/>
          </p:nvPr>
        </p:nvSpPr>
        <p:spPr/>
        <p:txBody>
          <a:bodyPr/>
          <a:lstStyle/>
          <a:p>
            <a:r>
              <a:rPr lang="zh-CN" altLang="en-US" smtClean="0"/>
              <a:t>顺向偏离</a:t>
            </a:r>
          </a:p>
          <a:p>
            <a:pPr lvl="1"/>
            <a:r>
              <a:rPr lang="zh-CN" altLang="en-US" smtClean="0"/>
              <a:t>夸张</a:t>
            </a:r>
          </a:p>
          <a:p>
            <a:pPr lvl="1"/>
            <a:r>
              <a:rPr lang="zh-CN" altLang="en-US" smtClean="0"/>
              <a:t>降用</a:t>
            </a:r>
          </a:p>
          <a:p>
            <a:endParaRPr lang="zh-CN" altLang="en-US" smtClean="0"/>
          </a:p>
          <a:p>
            <a:r>
              <a:rPr lang="zh-CN" altLang="en-US" smtClean="0"/>
              <a:t>逆向偏离</a:t>
            </a:r>
          </a:p>
          <a:p>
            <a:pPr lvl="1"/>
            <a:r>
              <a:rPr lang="zh-CN" altLang="en-US" smtClean="0"/>
              <a:t>反语</a:t>
            </a:r>
          </a:p>
          <a:p>
            <a:pPr lvl="1"/>
            <a:r>
              <a:rPr lang="zh-CN" altLang="en-US" smtClean="0"/>
              <a:t>易色</a:t>
            </a:r>
          </a:p>
        </p:txBody>
      </p:sp>
    </p:spTree>
    <p:extLst>
      <p:ext uri="{BB962C8B-B14F-4D97-AF65-F5344CB8AC3E}">
        <p14:creationId xmlns="" xmlns:p14="http://schemas.microsoft.com/office/powerpoint/2010/main" val="1729016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楷体" pitchFamily="49" charset="-122"/>
                <a:ea typeface="楷体" pitchFamily="49" charset="-122"/>
              </a:rPr>
              <a:t>三、普通话与书面语</a:t>
            </a:r>
            <a:endParaRPr lang="zh-CN" altLang="en-US" b="1" dirty="0">
              <a:latin typeface="楷体" pitchFamily="49" charset="-122"/>
              <a:ea typeface="楷体" pitchFamily="49" charset="-122"/>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普通话</a:t>
            </a:r>
            <a:endParaRPr lang="zh-CN" altLang="en-US"/>
          </a:p>
        </p:txBody>
      </p:sp>
      <p:sp>
        <p:nvSpPr>
          <p:cNvPr id="3" name="内容占位符 2"/>
          <p:cNvSpPr>
            <a:spLocks noGrp="1"/>
          </p:cNvSpPr>
          <p:nvPr>
            <p:ph idx="1"/>
          </p:nvPr>
        </p:nvSpPr>
        <p:spPr/>
        <p:txBody>
          <a:bodyPr/>
          <a:lstStyle/>
          <a:p>
            <a:pPr>
              <a:buFont typeface="Wingdings" pitchFamily="2" charset="2"/>
              <a:buChar char="p"/>
            </a:pPr>
            <a:r>
              <a:rPr lang="zh-CN" altLang="en-US" dirty="0" smtClean="0"/>
              <a:t>一个特殊的“汉语变体”：共同语</a:t>
            </a:r>
            <a:endParaRPr lang="en-US" altLang="zh-CN" dirty="0" smtClean="0"/>
          </a:p>
          <a:p>
            <a:pPr marL="702000" eaLnBrk="1" hangingPunct="1">
              <a:lnSpc>
                <a:spcPct val="90000"/>
              </a:lnSpc>
              <a:buFont typeface="Arial" pitchFamily="34" charset="0"/>
              <a:buChar char="•"/>
            </a:pPr>
            <a:r>
              <a:rPr lang="zh-CN" altLang="en-US" sz="2800" dirty="0" smtClean="0">
                <a:latin typeface="仿宋" pitchFamily="49" charset="-122"/>
                <a:ea typeface="仿宋" pitchFamily="49" charset="-122"/>
              </a:rPr>
              <a:t>北京语音为标准音</a:t>
            </a:r>
            <a:endParaRPr lang="en-US" altLang="zh-CN" sz="2800" dirty="0" smtClean="0">
              <a:latin typeface="仿宋" pitchFamily="49" charset="-122"/>
              <a:ea typeface="仿宋" pitchFamily="49" charset="-122"/>
            </a:endParaRPr>
          </a:p>
          <a:p>
            <a:pPr marL="702000" eaLnBrk="1" hangingPunct="1">
              <a:lnSpc>
                <a:spcPct val="90000"/>
              </a:lnSpc>
              <a:buFont typeface="Arial" pitchFamily="34" charset="0"/>
              <a:buChar char="•"/>
            </a:pPr>
            <a:r>
              <a:rPr lang="zh-CN" altLang="en-US" sz="2800" dirty="0" smtClean="0">
                <a:latin typeface="仿宋" pitchFamily="49" charset="-122"/>
                <a:ea typeface="仿宋" pitchFamily="49" charset="-122"/>
              </a:rPr>
              <a:t>北方话（东北、冀鲁、中原）为基础方言</a:t>
            </a:r>
            <a:endParaRPr lang="en-US" altLang="zh-CN" sz="2800" dirty="0" smtClean="0">
              <a:latin typeface="仿宋" pitchFamily="49" charset="-122"/>
              <a:ea typeface="仿宋" pitchFamily="49" charset="-122"/>
            </a:endParaRPr>
          </a:p>
          <a:p>
            <a:pPr marL="702000" eaLnBrk="1" hangingPunct="1">
              <a:lnSpc>
                <a:spcPct val="90000"/>
              </a:lnSpc>
              <a:buFont typeface="Arial" pitchFamily="34" charset="0"/>
              <a:buChar char="•"/>
            </a:pPr>
            <a:r>
              <a:rPr lang="zh-CN" altLang="en-US" sz="2800" dirty="0" smtClean="0">
                <a:latin typeface="仿宋" pitchFamily="49" charset="-122"/>
                <a:ea typeface="仿宋" pitchFamily="49" charset="-122"/>
              </a:rPr>
              <a:t>以典范的现代白话文著作为语法规范。</a:t>
            </a:r>
            <a:endParaRPr lang="en-US" altLang="zh-CN" sz="2800" dirty="0" smtClean="0">
              <a:latin typeface="仿宋" pitchFamily="49" charset="-122"/>
              <a:ea typeface="仿宋" pitchFamily="49" charset="-122"/>
            </a:endParaRPr>
          </a:p>
          <a:p>
            <a:pPr marL="342000" eaLnBrk="1" hangingPunct="1">
              <a:lnSpc>
                <a:spcPct val="90000"/>
              </a:lnSpc>
              <a:spcBef>
                <a:spcPts val="1200"/>
              </a:spcBef>
              <a:buFont typeface="Wingdings" pitchFamily="2" charset="2"/>
              <a:buChar char="p"/>
            </a:pPr>
            <a:r>
              <a:rPr lang="zh-CN" altLang="en-US" dirty="0" smtClean="0"/>
              <a:t>各地方言的最大公约数</a:t>
            </a:r>
            <a:r>
              <a:rPr lang="en-US" altLang="zh-CN" dirty="0" smtClean="0"/>
              <a:t>(</a:t>
            </a:r>
            <a:r>
              <a:rPr lang="zh-CN" altLang="en-US" dirty="0" smtClean="0"/>
              <a:t>兼容南北之特色</a:t>
            </a:r>
            <a:r>
              <a:rPr lang="en-US" altLang="zh-CN" dirty="0" smtClean="0"/>
              <a:t>)</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然而，普通话也有变体</a:t>
            </a:r>
            <a:endParaRPr lang="zh-CN" altLang="en-US"/>
          </a:p>
        </p:txBody>
      </p:sp>
      <p:sp>
        <p:nvSpPr>
          <p:cNvPr id="3" name="副标题 2"/>
          <p:cNvSpPr>
            <a:spLocks noGrp="1"/>
          </p:cNvSpPr>
          <p:nvPr>
            <p:ph type="subTitle" idx="1"/>
          </p:nvPr>
        </p:nvSpPr>
        <p:spPr/>
        <p:txBody>
          <a:bodyPr/>
          <a:lstStyle/>
          <a:p>
            <a:r>
              <a:rPr lang="zh-CN" altLang="en-US" smtClean="0"/>
              <a:t>口语 </a:t>
            </a:r>
            <a:r>
              <a:rPr lang="en-US" altLang="zh-CN" smtClean="0"/>
              <a:t>vs </a:t>
            </a:r>
            <a:r>
              <a:rPr lang="zh-CN" altLang="en-US" smtClean="0"/>
              <a:t>书面语</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4188559-C906-40A1-9D1E-B07EA18005C1}" type="slidenum">
              <a:rPr lang="en-US" altLang="zh-CN"/>
              <a:pPr>
                <a:defRPr/>
              </a:pPr>
              <a:t>44</a:t>
            </a:fld>
            <a:endParaRPr lang="en-US" altLang="zh-CN"/>
          </a:p>
        </p:txBody>
      </p:sp>
      <p:sp>
        <p:nvSpPr>
          <p:cNvPr id="31747" name="Rectangle 2"/>
          <p:cNvSpPr>
            <a:spLocks noGrp="1" noChangeArrowheads="1"/>
          </p:cNvSpPr>
          <p:nvPr>
            <p:ph type="title"/>
          </p:nvPr>
        </p:nvSpPr>
        <p:spPr/>
        <p:txBody>
          <a:bodyPr/>
          <a:lstStyle/>
          <a:p>
            <a:pPr eaLnBrk="1" hangingPunct="1"/>
            <a:r>
              <a:rPr lang="zh-CN" altLang="en-US" sz="3200" dirty="0" smtClean="0"/>
              <a:t>书面形式和口头形式</a:t>
            </a:r>
            <a:endParaRPr lang="zh-CN" altLang="en-US" dirty="0" smtClean="0"/>
          </a:p>
        </p:txBody>
      </p:sp>
      <p:sp>
        <p:nvSpPr>
          <p:cNvPr id="31748" name="Rectangle 3"/>
          <p:cNvSpPr>
            <a:spLocks noGrp="1" noChangeArrowheads="1"/>
          </p:cNvSpPr>
          <p:nvPr>
            <p:ph type="body" idx="1"/>
          </p:nvPr>
        </p:nvSpPr>
        <p:spPr/>
        <p:txBody>
          <a:bodyPr/>
          <a:lstStyle/>
          <a:p>
            <a:pPr eaLnBrk="1" hangingPunct="1">
              <a:lnSpc>
                <a:spcPct val="90000"/>
              </a:lnSpc>
              <a:buFont typeface="Wingdings" pitchFamily="2" charset="2"/>
              <a:buChar char="n"/>
            </a:pPr>
            <a:r>
              <a:rPr lang="zh-CN" altLang="en-US" sz="2800" dirty="0" smtClean="0">
                <a:latin typeface="Times New Roman" pitchFamily="18" charset="0"/>
              </a:rPr>
              <a:t>“语文能力”包含两个方面：</a:t>
            </a:r>
            <a:r>
              <a:rPr lang="en-US" altLang="zh-CN" sz="2800" dirty="0" smtClean="0">
                <a:latin typeface="Times New Roman" pitchFamily="18" charset="0"/>
              </a:rPr>
              <a:t/>
            </a:r>
            <a:br>
              <a:rPr lang="en-US" altLang="zh-CN" sz="2800" dirty="0" smtClean="0">
                <a:latin typeface="Times New Roman" pitchFamily="18" charset="0"/>
              </a:rPr>
            </a:br>
            <a:r>
              <a:rPr lang="en-US" altLang="zh-CN" sz="2800" dirty="0" smtClean="0">
                <a:latin typeface="仿宋" pitchFamily="49" charset="-122"/>
                <a:ea typeface="仿宋" pitchFamily="49" charset="-122"/>
              </a:rPr>
              <a:t>1 </a:t>
            </a:r>
            <a:r>
              <a:rPr lang="zh-CN" altLang="en-US" sz="2800" dirty="0" smtClean="0">
                <a:latin typeface="仿宋" pitchFamily="49" charset="-122"/>
                <a:ea typeface="仿宋" pitchFamily="49" charset="-122"/>
              </a:rPr>
              <a:t>语的能力； </a:t>
            </a:r>
            <a:r>
              <a:rPr lang="en-US" altLang="zh-CN" sz="2800" dirty="0" smtClean="0">
                <a:latin typeface="仿宋" pitchFamily="49" charset="-122"/>
                <a:ea typeface="仿宋" pitchFamily="49" charset="-122"/>
              </a:rPr>
              <a:t>2 </a:t>
            </a:r>
            <a:r>
              <a:rPr lang="zh-CN" altLang="en-US" sz="2800" dirty="0" smtClean="0">
                <a:latin typeface="仿宋" pitchFamily="49" charset="-122"/>
                <a:ea typeface="仿宋" pitchFamily="49" charset="-122"/>
              </a:rPr>
              <a:t>文的能力。</a:t>
            </a:r>
            <a:r>
              <a:rPr lang="en-US" altLang="zh-CN" sz="2800" dirty="0" smtClean="0">
                <a:latin typeface="仿宋" pitchFamily="49" charset="-122"/>
                <a:ea typeface="仿宋" pitchFamily="49" charset="-122"/>
              </a:rPr>
              <a:t/>
            </a:r>
            <a:br>
              <a:rPr lang="en-US" altLang="zh-CN" sz="2800" dirty="0" smtClean="0">
                <a:latin typeface="仿宋" pitchFamily="49" charset="-122"/>
                <a:ea typeface="仿宋" pitchFamily="49" charset="-122"/>
              </a:rPr>
            </a:br>
            <a:r>
              <a:rPr lang="zh-CN" altLang="en-US" sz="2800" dirty="0" smtClean="0">
                <a:latin typeface="仿宋" pitchFamily="49" charset="-122"/>
                <a:ea typeface="仿宋" pitchFamily="49" charset="-122"/>
              </a:rPr>
              <a:t>也就是普通话口语和书面语的表达能力。</a:t>
            </a:r>
            <a:r>
              <a:rPr lang="en-US" altLang="zh-CN" sz="2800" dirty="0" smtClean="0">
                <a:latin typeface="仿宋" pitchFamily="49" charset="-122"/>
                <a:ea typeface="仿宋" pitchFamily="49" charset="-122"/>
              </a:rPr>
              <a:t/>
            </a:r>
            <a:br>
              <a:rPr lang="en-US" altLang="zh-CN" sz="2800" dirty="0" smtClean="0">
                <a:latin typeface="仿宋" pitchFamily="49" charset="-122"/>
                <a:ea typeface="仿宋" pitchFamily="49" charset="-122"/>
              </a:rPr>
            </a:br>
            <a:r>
              <a:rPr lang="zh-CN" altLang="en-US" sz="2800" dirty="0" smtClean="0">
                <a:latin typeface="仿宋" pitchFamily="49" charset="-122"/>
                <a:ea typeface="仿宋" pitchFamily="49" charset="-122"/>
              </a:rPr>
              <a:t>使用</a:t>
            </a:r>
            <a:r>
              <a:rPr lang="zh-CN" altLang="en-US" sz="2800" dirty="0" smtClean="0">
                <a:solidFill>
                  <a:schemeClr val="accent2"/>
                </a:solidFill>
                <a:latin typeface="仿宋" pitchFamily="49" charset="-122"/>
                <a:ea typeface="仿宋" pitchFamily="49" charset="-122"/>
              </a:rPr>
              <a:t>普通话口语系统</a:t>
            </a:r>
            <a:r>
              <a:rPr lang="zh-CN" altLang="en-US" sz="2800" dirty="0" smtClean="0">
                <a:latin typeface="仿宋" pitchFamily="49" charset="-122"/>
                <a:ea typeface="仿宋" pitchFamily="49" charset="-122"/>
              </a:rPr>
              <a:t>和</a:t>
            </a:r>
            <a:r>
              <a:rPr lang="zh-CN" altLang="en-US" sz="2800" dirty="0" smtClean="0">
                <a:solidFill>
                  <a:schemeClr val="accent2"/>
                </a:solidFill>
                <a:latin typeface="仿宋" pitchFamily="49" charset="-122"/>
                <a:ea typeface="仿宋" pitchFamily="49" charset="-122"/>
              </a:rPr>
              <a:t>书面系统</a:t>
            </a:r>
            <a:r>
              <a:rPr lang="zh-CN" altLang="en-US" sz="2800" dirty="0" smtClean="0">
                <a:latin typeface="仿宋" pitchFamily="49" charset="-122"/>
                <a:ea typeface="仿宋" pitchFamily="49" charset="-122"/>
              </a:rPr>
              <a:t>的能力。</a:t>
            </a:r>
            <a:endParaRPr lang="en-US" altLang="zh-CN" sz="2800" dirty="0" smtClean="0">
              <a:latin typeface="仿宋" pitchFamily="49" charset="-122"/>
              <a:ea typeface="仿宋" pitchFamily="49" charset="-122"/>
            </a:endParaRPr>
          </a:p>
          <a:p>
            <a:pPr eaLnBrk="1" hangingPunct="1">
              <a:lnSpc>
                <a:spcPct val="90000"/>
              </a:lnSpc>
              <a:spcBef>
                <a:spcPts val="1200"/>
              </a:spcBef>
              <a:buFont typeface="Wingdings" pitchFamily="2" charset="2"/>
              <a:buChar char="n"/>
            </a:pPr>
            <a:r>
              <a:rPr lang="zh-CN" altLang="en-US" sz="2800" dirty="0" smtClean="0">
                <a:latin typeface="宋体" pitchFamily="2" charset="-122"/>
                <a:ea typeface="宋体" pitchFamily="2" charset="-122"/>
              </a:rPr>
              <a:t>语文教育</a:t>
            </a:r>
            <a:r>
              <a:rPr lang="zh-CN" altLang="en-US" sz="2800" dirty="0" smtClean="0">
                <a:latin typeface="仿宋" pitchFamily="49" charset="-122"/>
                <a:ea typeface="仿宋" pitchFamily="49" charset="-122"/>
              </a:rPr>
              <a:t>：书面语的运用能力</a:t>
            </a:r>
            <a:endParaRPr lang="en-US" altLang="zh-CN" sz="2800" dirty="0" smtClean="0">
              <a:latin typeface="仿宋" pitchFamily="49" charset="-122"/>
              <a:ea typeface="仿宋" pitchFamily="49" charset="-122"/>
            </a:endParaRPr>
          </a:p>
          <a:p>
            <a:pPr eaLnBrk="1" hangingPunct="1">
              <a:lnSpc>
                <a:spcPct val="90000"/>
              </a:lnSpc>
              <a:spcBef>
                <a:spcPts val="1200"/>
              </a:spcBef>
              <a:buFont typeface="Wingdings" pitchFamily="2" charset="2"/>
              <a:buChar char="n"/>
            </a:pPr>
            <a:r>
              <a:rPr lang="zh-CN" altLang="en-US" sz="2800" dirty="0" smtClean="0">
                <a:latin typeface="Times New Roman" pitchFamily="18" charset="0"/>
              </a:rPr>
              <a:t>使用场合：</a:t>
            </a:r>
            <a:endParaRPr lang="en-US" altLang="zh-CN" sz="2800" dirty="0" smtClean="0">
              <a:latin typeface="Times New Roman" pitchFamily="18" charset="0"/>
            </a:endParaRPr>
          </a:p>
          <a:p>
            <a:pPr marL="702000" eaLnBrk="1" hangingPunct="1">
              <a:lnSpc>
                <a:spcPct val="90000"/>
              </a:lnSpc>
              <a:buFont typeface="Arial" pitchFamily="34" charset="0"/>
              <a:buChar char="•"/>
            </a:pPr>
            <a:r>
              <a:rPr lang="zh-CN" altLang="en-US" sz="2800" dirty="0" smtClean="0">
                <a:latin typeface="仿宋" pitchFamily="49" charset="-122"/>
                <a:ea typeface="仿宋" pitchFamily="49" charset="-122"/>
              </a:rPr>
              <a:t>政府文件、报刊社论、公司合同</a:t>
            </a:r>
            <a:endParaRPr lang="en-US" altLang="zh-CN" sz="2800" dirty="0" smtClean="0">
              <a:latin typeface="仿宋" pitchFamily="49" charset="-122"/>
              <a:ea typeface="仿宋" pitchFamily="49" charset="-122"/>
            </a:endParaRPr>
          </a:p>
          <a:p>
            <a:pPr marL="702000" eaLnBrk="1" hangingPunct="1">
              <a:lnSpc>
                <a:spcPct val="90000"/>
              </a:lnSpc>
              <a:buFont typeface="Arial" pitchFamily="34" charset="0"/>
              <a:buChar char="•"/>
            </a:pPr>
            <a:r>
              <a:rPr lang="zh-CN" altLang="en-US" sz="2800" dirty="0" smtClean="0">
                <a:latin typeface="仿宋" pitchFamily="49" charset="-122"/>
                <a:ea typeface="仿宋" pitchFamily="49" charset="-122"/>
              </a:rPr>
              <a:t>学术著作、</a:t>
            </a:r>
            <a:r>
              <a:rPr lang="zh-CN" altLang="en-US" sz="2800" dirty="0" smtClean="0">
                <a:solidFill>
                  <a:srgbClr val="0000FF"/>
                </a:solidFill>
                <a:latin typeface="仿宋" pitchFamily="49" charset="-122"/>
                <a:ea typeface="仿宋" pitchFamily="49" charset="-122"/>
              </a:rPr>
              <a:t>往来信件（推荐信</a:t>
            </a:r>
            <a:r>
              <a:rPr lang="zh-CN" altLang="en-US" sz="2800" dirty="0" smtClean="0">
                <a:latin typeface="仿宋" pitchFamily="49" charset="-122"/>
                <a:ea typeface="仿宋" pitchFamily="49" charset="-122"/>
              </a:rPr>
              <a:t>）、</a:t>
            </a:r>
            <a:r>
              <a:rPr lang="zh-CN" altLang="en-US" sz="2800" dirty="0" smtClean="0">
                <a:solidFill>
                  <a:srgbClr val="0000FF"/>
                </a:solidFill>
                <a:latin typeface="仿宋" pitchFamily="49" charset="-122"/>
                <a:ea typeface="仿宋" pitchFamily="49" charset="-122"/>
              </a:rPr>
              <a:t>讲话报告</a:t>
            </a:r>
            <a:endParaRPr lang="en-US" altLang="zh-CN" sz="2800" dirty="0" smtClean="0">
              <a:solidFill>
                <a:srgbClr val="0000FF"/>
              </a:solidFill>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animEffect transition="in" filter="fade">
                                      <p:cBhvr>
                                        <p:cTn id="7" dur="500"/>
                                        <p:tgtEl>
                                          <p:spTgt spid="3174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8">
                                            <p:txEl>
                                              <p:pRg st="2" end="2"/>
                                            </p:txEl>
                                          </p:spTgt>
                                        </p:tgtEl>
                                        <p:attrNameLst>
                                          <p:attrName>style.visibility</p:attrName>
                                        </p:attrNameLst>
                                      </p:cBhvr>
                                      <p:to>
                                        <p:strVal val="visible"/>
                                      </p:to>
                                    </p:set>
                                    <p:animEffect transition="in" filter="fade">
                                      <p:cBhvr>
                                        <p:cTn id="10" dur="500"/>
                                        <p:tgtEl>
                                          <p:spTgt spid="3174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8">
                                            <p:txEl>
                                              <p:pRg st="3" end="3"/>
                                            </p:txEl>
                                          </p:spTgt>
                                        </p:tgtEl>
                                        <p:attrNameLst>
                                          <p:attrName>style.visibility</p:attrName>
                                        </p:attrNameLst>
                                      </p:cBhvr>
                                      <p:to>
                                        <p:strVal val="visible"/>
                                      </p:to>
                                    </p:set>
                                    <p:animEffect transition="in" filter="fade">
                                      <p:cBhvr>
                                        <p:cTn id="13" dur="500"/>
                                        <p:tgtEl>
                                          <p:spTgt spid="3174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8">
                                            <p:txEl>
                                              <p:pRg st="4" end="4"/>
                                            </p:txEl>
                                          </p:spTgt>
                                        </p:tgtEl>
                                        <p:attrNameLst>
                                          <p:attrName>style.visibility</p:attrName>
                                        </p:attrNameLst>
                                      </p:cBhvr>
                                      <p:to>
                                        <p:strVal val="visible"/>
                                      </p:to>
                                    </p:set>
                                    <p:animEffect transition="in" filter="fade">
                                      <p:cBhvr>
                                        <p:cTn id="16"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0129" y="500042"/>
            <a:ext cx="7771960" cy="1143008"/>
          </a:xfrm>
        </p:spPr>
        <p:txBody>
          <a:bodyPr/>
          <a:lstStyle/>
          <a:p>
            <a:r>
              <a:rPr lang="zh-CN" altLang="en-US" sz="4000" smtClean="0">
                <a:latin typeface="楷体" pitchFamily="49" charset="-122"/>
                <a:ea typeface="楷体" pitchFamily="49" charset="-122"/>
              </a:rPr>
              <a:t>书面语与口语之别</a:t>
            </a:r>
            <a:endParaRPr lang="zh-CN" altLang="en-US" sz="4000">
              <a:latin typeface="楷体" pitchFamily="49" charset="-122"/>
              <a:ea typeface="楷体" pitchFamily="49" charset="-122"/>
            </a:endParaRPr>
          </a:p>
        </p:txBody>
      </p:sp>
      <p:sp>
        <p:nvSpPr>
          <p:cNvPr id="3" name="内容占位符 2"/>
          <p:cNvSpPr>
            <a:spLocks noGrp="1"/>
          </p:cNvSpPr>
          <p:nvPr>
            <p:ph idx="1"/>
          </p:nvPr>
        </p:nvSpPr>
        <p:spPr>
          <a:xfrm>
            <a:off x="482237" y="1928802"/>
            <a:ext cx="8245489" cy="4567248"/>
          </a:xfrm>
        </p:spPr>
        <p:txBody>
          <a:bodyPr/>
          <a:lstStyle/>
          <a:p>
            <a:pPr>
              <a:buFont typeface="Wingdings" pitchFamily="2" charset="2"/>
              <a:buChar char="n"/>
            </a:pPr>
            <a:r>
              <a:rPr lang="zh-CN" altLang="en-US" dirty="0" smtClean="0"/>
              <a:t>美国政府给中国政府写信，就某一件事说：</a:t>
            </a:r>
            <a:endParaRPr lang="en-US" altLang="zh-CN" dirty="0" smtClean="0"/>
          </a:p>
          <a:p>
            <a:pPr marL="702000">
              <a:buFont typeface="Arial" pitchFamily="34" charset="0"/>
              <a:buChar char="•"/>
            </a:pPr>
            <a:r>
              <a:rPr lang="zh-CN" altLang="en-US" sz="2800" b="1" dirty="0" smtClean="0">
                <a:latin typeface="仿宋" pitchFamily="49" charset="-122"/>
                <a:ea typeface="仿宋" pitchFamily="49" charset="-122"/>
              </a:rPr>
              <a:t>我国政府出于相同的考虑，认为不宜前往。</a:t>
            </a:r>
            <a:endParaRPr lang="en-US" altLang="zh-CN" sz="2800" b="1" dirty="0" smtClean="0">
              <a:latin typeface="仿宋" pitchFamily="49" charset="-122"/>
              <a:ea typeface="仿宋" pitchFamily="49" charset="-122"/>
            </a:endParaRPr>
          </a:p>
          <a:p>
            <a:pPr marL="702000">
              <a:buFont typeface="Arial" pitchFamily="34" charset="0"/>
              <a:buChar char="•"/>
            </a:pPr>
            <a:r>
              <a:rPr lang="zh-CN" altLang="en-US" sz="2800" b="1" dirty="0" smtClean="0">
                <a:latin typeface="仿宋" pitchFamily="49" charset="-122"/>
                <a:ea typeface="仿宋" pitchFamily="49" charset="-122"/>
              </a:rPr>
              <a:t>咱想的跟您一样，就甭去啦！</a:t>
            </a:r>
            <a:endParaRPr lang="en-US" altLang="zh-CN" sz="2800" b="1" dirty="0" smtClean="0">
              <a:latin typeface="仿宋" pitchFamily="49" charset="-122"/>
              <a:ea typeface="仿宋" pitchFamily="49" charset="-122"/>
            </a:endParaRPr>
          </a:p>
          <a:p>
            <a:pPr>
              <a:buFont typeface="Wingdings" pitchFamily="2" charset="2"/>
              <a:buChar char="n"/>
            </a:pPr>
            <a:endParaRPr lang="en-US" altLang="zh-CN" dirty="0" smtClean="0"/>
          </a:p>
          <a:p>
            <a:pPr>
              <a:buFont typeface="Wingdings" pitchFamily="2" charset="2"/>
              <a:buChar char="n"/>
            </a:pPr>
            <a:r>
              <a:rPr lang="zh-CN" altLang="en-US" dirty="0" smtClean="0"/>
              <a:t>“雅俗有别”，别在何处？</a:t>
            </a:r>
            <a:endParaRPr lang="en-US" altLang="zh-CN" dirty="0" smtClean="0"/>
          </a:p>
          <a:p>
            <a:pPr>
              <a:buFont typeface="Wingdings" pitchFamily="2" charset="2"/>
              <a:buChar char="n"/>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020" y="609600"/>
            <a:ext cx="7771960" cy="176194"/>
          </a:xfrm>
        </p:spPr>
        <p:txBody>
          <a:bodyPr>
            <a:normAutofit fontScale="90000"/>
          </a:bodyPr>
          <a:lstStyle/>
          <a:p>
            <a:endParaRPr lang="zh-CN" altLang="en-US"/>
          </a:p>
        </p:txBody>
      </p:sp>
      <p:sp>
        <p:nvSpPr>
          <p:cNvPr id="3" name="内容占位符 2"/>
          <p:cNvSpPr>
            <a:spLocks noGrp="1"/>
          </p:cNvSpPr>
          <p:nvPr>
            <p:ph idx="1"/>
          </p:nvPr>
        </p:nvSpPr>
        <p:spPr>
          <a:xfrm>
            <a:off x="482237" y="1000108"/>
            <a:ext cx="8113561" cy="5495942"/>
          </a:xfrm>
        </p:spPr>
        <p:txBody>
          <a:bodyPr>
            <a:normAutofit lnSpcReduction="10000"/>
          </a:bodyPr>
          <a:lstStyle/>
          <a:p>
            <a:pPr>
              <a:buFont typeface="Wingdings" pitchFamily="2" charset="2"/>
              <a:buChar char="n"/>
            </a:pPr>
            <a:r>
              <a:rPr lang="zh-CN" altLang="en-US" sz="2600" smtClean="0">
                <a:latin typeface="仿宋" pitchFamily="49" charset="-122"/>
                <a:ea typeface="仿宋" pitchFamily="49" charset="-122"/>
              </a:rPr>
              <a:t>北大</a:t>
            </a:r>
            <a:r>
              <a:rPr lang="en-US" altLang="zh-CN" sz="2600" smtClean="0">
                <a:solidFill>
                  <a:srgbClr val="0000FF"/>
                </a:solidFill>
                <a:latin typeface="仿宋" pitchFamily="49" charset="-122"/>
                <a:ea typeface="仿宋" pitchFamily="49" charset="-122"/>
              </a:rPr>
              <a:t>()</a:t>
            </a:r>
            <a:r>
              <a:rPr lang="zh-CN" altLang="en-US" sz="2600" smtClean="0">
                <a:solidFill>
                  <a:srgbClr val="0000FF"/>
                </a:solidFill>
                <a:latin typeface="仿宋" pitchFamily="49" charset="-122"/>
                <a:ea typeface="仿宋" pitchFamily="49" charset="-122"/>
              </a:rPr>
              <a:t>各位师友同仁：</a:t>
            </a:r>
            <a:r>
              <a:rPr lang="en-US" altLang="zh-CN" sz="2600" smtClean="0">
                <a:solidFill>
                  <a:srgbClr val="0000FF"/>
                </a:solidFill>
                <a:latin typeface="仿宋" pitchFamily="49" charset="-122"/>
                <a:ea typeface="仿宋" pitchFamily="49" charset="-122"/>
              </a:rPr>
              <a:t/>
            </a:r>
            <a:br>
              <a:rPr lang="en-US" altLang="zh-CN" sz="2600" smtClean="0">
                <a:solidFill>
                  <a:srgbClr val="0000FF"/>
                </a:solidFill>
                <a:latin typeface="仿宋" pitchFamily="49" charset="-122"/>
                <a:ea typeface="仿宋" pitchFamily="49" charset="-122"/>
              </a:rPr>
            </a:br>
            <a:r>
              <a:rPr lang="zh-CN" altLang="en-US" sz="2600" smtClean="0">
                <a:solidFill>
                  <a:srgbClr val="0000FF"/>
                </a:solidFill>
                <a:latin typeface="仿宋" pitchFamily="49" charset="-122"/>
                <a:ea typeface="仿宋" pitchFamily="49" charset="-122"/>
              </a:rPr>
              <a:t>欣悉</a:t>
            </a:r>
            <a:r>
              <a:rPr lang="zh-CN" altLang="en-US" sz="2600" smtClean="0">
                <a:latin typeface="仿宋" pitchFamily="49" charset="-122"/>
                <a:ea typeface="仿宋" pitchFamily="49" charset="-122"/>
              </a:rPr>
              <a:t>母校</a:t>
            </a:r>
            <a:r>
              <a:rPr lang="zh-CN" altLang="en-US" sz="2600" smtClean="0">
                <a:solidFill>
                  <a:srgbClr val="0000FF"/>
                </a:solidFill>
                <a:latin typeface="仿宋" pitchFamily="49" charset="-122"/>
                <a:ea typeface="仿宋" pitchFamily="49" charset="-122"/>
              </a:rPr>
              <a:t>近期拟</a:t>
            </a:r>
            <a:r>
              <a:rPr lang="zh-CN" altLang="en-US" sz="2600" smtClean="0">
                <a:latin typeface="仿宋" pitchFamily="49" charset="-122"/>
                <a:ea typeface="仿宋" pitchFamily="49" charset="-122"/>
              </a:rPr>
              <a:t>招聘青年教师，</a:t>
            </a:r>
            <a:r>
              <a:rPr lang="zh-CN" altLang="en-US" sz="2600" smtClean="0">
                <a:solidFill>
                  <a:srgbClr val="0000FF"/>
                </a:solidFill>
                <a:latin typeface="仿宋" pitchFamily="49" charset="-122"/>
                <a:ea typeface="仿宋" pitchFamily="49" charset="-122"/>
              </a:rPr>
              <a:t>愿</a:t>
            </a:r>
            <a:r>
              <a:rPr lang="zh-CN" altLang="en-US" sz="2600" smtClean="0">
                <a:latin typeface="仿宋" pitchFamily="49" charset="-122"/>
                <a:ea typeface="仿宋" pitchFamily="49" charset="-122"/>
              </a:rPr>
              <a:t>藉</a:t>
            </a:r>
            <a:r>
              <a:rPr lang="zh-CN" altLang="en-US" sz="2600" smtClean="0">
                <a:solidFill>
                  <a:srgbClr val="0000FF"/>
                </a:solidFill>
                <a:latin typeface="仿宋" pitchFamily="49" charset="-122"/>
                <a:ea typeface="仿宋" pitchFamily="49" charset="-122"/>
              </a:rPr>
              <a:t>此</a:t>
            </a:r>
            <a:r>
              <a:rPr lang="zh-CN" altLang="en-US" sz="2600" smtClean="0">
                <a:latin typeface="仿宋" pitchFamily="49" charset="-122"/>
                <a:ea typeface="仿宋" pitchFamily="49" charset="-122"/>
              </a:rPr>
              <a:t>机会向各位隆重推荐王宁博士。</a:t>
            </a:r>
            <a:r>
              <a:rPr lang="zh-CN" altLang="en-US" sz="2600" smtClean="0">
                <a:solidFill>
                  <a:srgbClr val="0000FF"/>
                </a:solidFill>
                <a:latin typeface="仿宋" pitchFamily="49" charset="-122"/>
                <a:ea typeface="仿宋" pitchFamily="49" charset="-122"/>
              </a:rPr>
              <a:t>有鉴于</a:t>
            </a:r>
            <a:r>
              <a:rPr lang="zh-CN" altLang="en-US" sz="2600" smtClean="0">
                <a:latin typeface="仿宋" pitchFamily="49" charset="-122"/>
                <a:ea typeface="仿宋" pitchFamily="49" charset="-122"/>
              </a:rPr>
              <a:t>王宁与我</a:t>
            </a:r>
            <a:r>
              <a:rPr lang="zh-CN" altLang="en-US" sz="2600" smtClean="0">
                <a:solidFill>
                  <a:srgbClr val="0000FF"/>
                </a:solidFill>
                <a:latin typeface="仿宋" pitchFamily="49" charset="-122"/>
                <a:ea typeface="仿宋" pitchFamily="49" charset="-122"/>
              </a:rPr>
              <a:t>均为</a:t>
            </a:r>
            <a:r>
              <a:rPr lang="zh-CN" altLang="en-US" sz="2600" smtClean="0">
                <a:latin typeface="仿宋" pitchFamily="49" charset="-122"/>
                <a:ea typeface="仿宋" pitchFamily="49" charset="-122"/>
              </a:rPr>
              <a:t>北大</a:t>
            </a:r>
            <a:r>
              <a:rPr lang="zh-CN" altLang="en-US" sz="2600" smtClean="0">
                <a:solidFill>
                  <a:srgbClr val="0000FF"/>
                </a:solidFill>
                <a:latin typeface="仿宋" pitchFamily="49" charset="-122"/>
                <a:ea typeface="仿宋" pitchFamily="49" charset="-122"/>
              </a:rPr>
              <a:t>出品</a:t>
            </a:r>
            <a:r>
              <a:rPr lang="zh-CN" altLang="en-US" sz="2600" smtClean="0">
                <a:latin typeface="仿宋" pitchFamily="49" charset="-122"/>
                <a:ea typeface="仿宋" pitchFamily="49" charset="-122"/>
              </a:rPr>
              <a:t>，更</a:t>
            </a:r>
            <a:r>
              <a:rPr lang="zh-CN" altLang="en-US" sz="2600" smtClean="0">
                <a:solidFill>
                  <a:srgbClr val="0000FF"/>
                </a:solidFill>
                <a:latin typeface="仿宋" pitchFamily="49" charset="-122"/>
                <a:ea typeface="仿宋" pitchFamily="49" charset="-122"/>
              </a:rPr>
              <a:t>为</a:t>
            </a:r>
            <a:r>
              <a:rPr lang="zh-CN" altLang="en-US" sz="2600" smtClean="0">
                <a:latin typeface="仿宋" pitchFamily="49" charset="-122"/>
                <a:ea typeface="仿宋" pitchFamily="49" charset="-122"/>
              </a:rPr>
              <a:t>节约各位师友</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宝贵时间，</a:t>
            </a:r>
            <a:r>
              <a:rPr lang="zh-CN" altLang="en-US" sz="2600" smtClean="0">
                <a:solidFill>
                  <a:srgbClr val="0000FF"/>
                </a:solidFill>
                <a:latin typeface="仿宋" pitchFamily="49" charset="-122"/>
                <a:ea typeface="仿宋" pitchFamily="49" charset="-122"/>
              </a:rPr>
              <a:t>故此</a:t>
            </a:r>
            <a:r>
              <a:rPr lang="zh-CN" altLang="en-US" sz="2600" smtClean="0">
                <a:latin typeface="仿宋" pitchFamily="49" charset="-122"/>
                <a:ea typeface="仿宋" pitchFamily="49" charset="-122"/>
              </a:rPr>
              <a:t>信</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写法</a:t>
            </a:r>
            <a:r>
              <a:rPr lang="zh-CN" altLang="en-US" sz="2600" smtClean="0">
                <a:solidFill>
                  <a:srgbClr val="0000FF"/>
                </a:solidFill>
                <a:latin typeface="仿宋" pitchFamily="49" charset="-122"/>
                <a:ea typeface="仿宋" pitchFamily="49" charset="-122"/>
              </a:rPr>
              <a:t>有所不同</a:t>
            </a:r>
            <a:r>
              <a:rPr lang="zh-CN" altLang="en-US" sz="2600" smtClean="0">
                <a:latin typeface="仿宋" pitchFamily="49" charset="-122"/>
                <a:ea typeface="仿宋" pitchFamily="49" charset="-122"/>
              </a:rPr>
              <a:t>，</a:t>
            </a:r>
            <a:r>
              <a:rPr lang="zh-CN" altLang="en-US" sz="2600" smtClean="0">
                <a:solidFill>
                  <a:srgbClr val="0000FF"/>
                </a:solidFill>
                <a:latin typeface="仿宋" pitchFamily="49" charset="-122"/>
                <a:ea typeface="仿宋" pitchFamily="49" charset="-122"/>
              </a:rPr>
              <a:t>虚应文字一概免省</a:t>
            </a:r>
            <a:r>
              <a:rPr lang="zh-CN" altLang="en-US" sz="2600" smtClean="0">
                <a:latin typeface="仿宋" pitchFamily="49" charset="-122"/>
                <a:ea typeface="仿宋" pitchFamily="49" charset="-122"/>
              </a:rPr>
              <a:t>，</a:t>
            </a:r>
            <a:r>
              <a:rPr lang="zh-CN" altLang="en-US" sz="2600" smtClean="0">
                <a:solidFill>
                  <a:srgbClr val="0000FF"/>
                </a:solidFill>
                <a:latin typeface="仿宋" pitchFamily="49" charset="-122"/>
                <a:ea typeface="仿宋" pitchFamily="49" charset="-122"/>
              </a:rPr>
              <a:t>仅</a:t>
            </a:r>
            <a:r>
              <a:rPr lang="zh-CN" altLang="en-US" sz="2600" smtClean="0">
                <a:latin typeface="仿宋" pitchFamily="49" charset="-122"/>
                <a:ea typeface="仿宋" pitchFamily="49" charset="-122"/>
              </a:rPr>
              <a:t>向各位交代本人</a:t>
            </a:r>
            <a:r>
              <a:rPr lang="zh-CN" altLang="en-US" sz="2600" smtClean="0">
                <a:solidFill>
                  <a:srgbClr val="0000FF"/>
                </a:solidFill>
                <a:latin typeface="仿宋" pitchFamily="49" charset="-122"/>
                <a:ea typeface="仿宋" pitchFamily="49" charset="-122"/>
              </a:rPr>
              <a:t>力荐</a:t>
            </a:r>
            <a:r>
              <a:rPr lang="zh-CN" altLang="en-US" sz="2600" smtClean="0">
                <a:latin typeface="仿宋" pitchFamily="49" charset="-122"/>
                <a:ea typeface="仿宋" pitchFamily="49" charset="-122"/>
              </a:rPr>
              <a:t>王宁博士</a:t>
            </a:r>
            <a:r>
              <a:rPr lang="zh-CN" altLang="en-US" sz="2600" smtClean="0">
                <a:solidFill>
                  <a:srgbClr val="0000FF"/>
                </a:solidFill>
                <a:latin typeface="仿宋" pitchFamily="49" charset="-122"/>
                <a:ea typeface="仿宋" pitchFamily="49" charset="-122"/>
              </a:rPr>
              <a:t>回归</a:t>
            </a:r>
            <a:r>
              <a:rPr lang="zh-CN" altLang="en-US" sz="2600" smtClean="0">
                <a:latin typeface="仿宋" pitchFamily="49" charset="-122"/>
                <a:ea typeface="仿宋" pitchFamily="49" charset="-122"/>
              </a:rPr>
              <a:t>母校的切实理由。</a:t>
            </a:r>
            <a:r>
              <a:rPr lang="en-US" altLang="zh-CN" sz="2600" smtClean="0">
                <a:latin typeface="仿宋" pitchFamily="49" charset="-122"/>
                <a:ea typeface="仿宋" pitchFamily="49" charset="-122"/>
              </a:rPr>
              <a:t/>
            </a:r>
            <a:br>
              <a:rPr lang="en-US" altLang="zh-CN" sz="2600" smtClean="0">
                <a:latin typeface="仿宋" pitchFamily="49" charset="-122"/>
                <a:ea typeface="仿宋" pitchFamily="49" charset="-122"/>
              </a:rPr>
            </a:br>
            <a:r>
              <a:rPr lang="en-US" altLang="zh-CN" sz="2600" smtClean="0">
                <a:latin typeface="仿宋" pitchFamily="49" charset="-122"/>
                <a:ea typeface="仿宋" pitchFamily="49" charset="-122"/>
              </a:rPr>
              <a:t>    </a:t>
            </a:r>
            <a:r>
              <a:rPr lang="zh-CN" altLang="en-US" sz="2600" smtClean="0">
                <a:solidFill>
                  <a:srgbClr val="0000FF"/>
                </a:solidFill>
                <a:latin typeface="仿宋" pitchFamily="49" charset="-122"/>
                <a:ea typeface="仿宋" pitchFamily="49" charset="-122"/>
              </a:rPr>
              <a:t>一言以蔽之</a:t>
            </a:r>
            <a:r>
              <a:rPr lang="zh-CN" altLang="en-US" sz="2600" smtClean="0">
                <a:latin typeface="仿宋" pitchFamily="49" charset="-122"/>
                <a:ea typeface="仿宋" pitchFamily="49" charset="-122"/>
              </a:rPr>
              <a:t>，王宁博士是</a:t>
            </a:r>
            <a:r>
              <a:rPr lang="zh-CN" altLang="en-US" sz="2600" smtClean="0">
                <a:solidFill>
                  <a:srgbClr val="0000FF"/>
                </a:solidFill>
                <a:latin typeface="仿宋" pitchFamily="49" charset="-122"/>
                <a:ea typeface="仿宋" pitchFamily="49" charset="-122"/>
              </a:rPr>
              <a:t>本人</a:t>
            </a:r>
            <a:r>
              <a:rPr lang="zh-CN" altLang="en-US" sz="2600" smtClean="0">
                <a:latin typeface="仿宋" pitchFamily="49" charset="-122"/>
                <a:ea typeface="仿宋" pitchFamily="49" charset="-122"/>
              </a:rPr>
              <a:t>教学生涯中</a:t>
            </a:r>
            <a:r>
              <a:rPr lang="zh-CN" altLang="en-US" sz="2600" smtClean="0">
                <a:solidFill>
                  <a:srgbClr val="0000FF"/>
                </a:solidFill>
                <a:latin typeface="仿宋" pitchFamily="49" charset="-122"/>
                <a:ea typeface="仿宋" pitchFamily="49" charset="-122"/>
              </a:rPr>
              <a:t>所</a:t>
            </a:r>
            <a:r>
              <a:rPr lang="zh-CN" altLang="en-US" sz="2600" smtClean="0">
                <a:latin typeface="仿宋" pitchFamily="49" charset="-122"/>
                <a:ea typeface="仿宋" pitchFamily="49" charset="-122"/>
              </a:rPr>
              <a:t>教过</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最优秀，也是</a:t>
            </a:r>
            <a:r>
              <a:rPr lang="zh-CN" altLang="en-US" sz="2600" smtClean="0">
                <a:solidFill>
                  <a:srgbClr val="0000FF"/>
                </a:solidFill>
                <a:latin typeface="仿宋" pitchFamily="49" charset="-122"/>
                <a:ea typeface="仿宋" pitchFamily="49" charset="-122"/>
              </a:rPr>
              <a:t>最为</a:t>
            </a:r>
            <a:r>
              <a:rPr lang="zh-CN" altLang="en-US" sz="2600" smtClean="0">
                <a:latin typeface="仿宋" pitchFamily="49" charset="-122"/>
                <a:ea typeface="仿宋" pitchFamily="49" charset="-122"/>
              </a:rPr>
              <a:t>看好</a:t>
            </a:r>
            <a:r>
              <a:rPr lang="zh-CN" altLang="en-US" sz="2600" smtClean="0">
                <a:solidFill>
                  <a:srgbClr val="0000FF"/>
                </a:solidFill>
                <a:latin typeface="仿宋" pitchFamily="49" charset="-122"/>
                <a:ea typeface="仿宋" pitchFamily="49" charset="-122"/>
              </a:rPr>
              <a:t>其</a:t>
            </a:r>
            <a:r>
              <a:rPr lang="zh-CN" altLang="en-US" sz="2600" smtClean="0">
                <a:latin typeface="仿宋" pitchFamily="49" charset="-122"/>
                <a:ea typeface="仿宋" pitchFamily="49" charset="-122"/>
              </a:rPr>
              <a:t>学术前景的两位学生</a:t>
            </a:r>
            <a:r>
              <a:rPr lang="zh-CN" altLang="en-US" sz="2600" smtClean="0">
                <a:solidFill>
                  <a:srgbClr val="0000FF"/>
                </a:solidFill>
                <a:latin typeface="仿宋" pitchFamily="49" charset="-122"/>
                <a:ea typeface="仿宋" pitchFamily="49" charset="-122"/>
              </a:rPr>
              <a:t>之一</a:t>
            </a:r>
            <a:r>
              <a:rPr lang="zh-CN" altLang="en-US" sz="2600" smtClean="0">
                <a:latin typeface="仿宋" pitchFamily="49" charset="-122"/>
                <a:ea typeface="仿宋" pitchFamily="49" charset="-122"/>
              </a:rPr>
              <a:t>（另一位</a:t>
            </a:r>
            <a:r>
              <a:rPr lang="zh-CN" altLang="en-US" sz="2600" smtClean="0">
                <a:solidFill>
                  <a:srgbClr val="0000FF"/>
                </a:solidFill>
                <a:latin typeface="仿宋" pitchFamily="49" charset="-122"/>
                <a:ea typeface="仿宋" pitchFamily="49" charset="-122"/>
              </a:rPr>
              <a:t>已在</a:t>
            </a:r>
            <a:r>
              <a:rPr lang="zh-CN" altLang="en-US" sz="2600" smtClean="0">
                <a:latin typeface="仿宋" pitchFamily="49" charset="-122"/>
                <a:ea typeface="仿宋" pitchFamily="49" charset="-122"/>
              </a:rPr>
              <a:t>香港理工大学</a:t>
            </a:r>
            <a:r>
              <a:rPr lang="zh-CN" altLang="en-US" sz="2600" smtClean="0">
                <a:solidFill>
                  <a:srgbClr val="0000FF"/>
                </a:solidFill>
                <a:latin typeface="仿宋" pitchFamily="49" charset="-122"/>
                <a:ea typeface="仿宋" pitchFamily="49" charset="-122"/>
              </a:rPr>
              <a:t>及</a:t>
            </a:r>
            <a:r>
              <a:rPr lang="zh-CN" altLang="en-US" sz="2600" smtClean="0">
                <a:latin typeface="仿宋" pitchFamily="49" charset="-122"/>
                <a:ea typeface="仿宋" pitchFamily="49" charset="-122"/>
              </a:rPr>
              <a:t>新加坡国立大学</a:t>
            </a:r>
            <a:r>
              <a:rPr lang="zh-CN" altLang="en-US" sz="2600" smtClean="0">
                <a:solidFill>
                  <a:srgbClr val="0000FF"/>
                </a:solidFill>
                <a:latin typeface="仿宋" pitchFamily="49" charset="-122"/>
                <a:ea typeface="仿宋" pitchFamily="49" charset="-122"/>
              </a:rPr>
              <a:t>两度</a:t>
            </a:r>
            <a:r>
              <a:rPr lang="zh-CN" altLang="en-US" sz="2600" smtClean="0">
                <a:latin typeface="仿宋" pitchFamily="49" charset="-122"/>
                <a:ea typeface="仿宋" pitchFamily="49" charset="-122"/>
              </a:rPr>
              <a:t>获得终生教职</a:t>
            </a:r>
            <a:r>
              <a:rPr lang="zh-CN" altLang="en-US" sz="2600" smtClean="0">
                <a:solidFill>
                  <a:srgbClr val="0000FF"/>
                </a:solidFill>
                <a:latin typeface="仿宋" pitchFamily="49" charset="-122"/>
                <a:ea typeface="仿宋" pitchFamily="49" charset="-122"/>
              </a:rPr>
              <a:t>亦即所谓</a:t>
            </a:r>
            <a:r>
              <a:rPr lang="en-US" altLang="zh-CN" sz="2600" smtClean="0">
                <a:latin typeface="仿宋" pitchFamily="49" charset="-122"/>
                <a:ea typeface="仿宋" pitchFamily="49" charset="-122"/>
              </a:rPr>
              <a:t>tenure</a:t>
            </a:r>
            <a:r>
              <a:rPr lang="zh-CN" altLang="en-US" sz="2600" smtClean="0">
                <a:latin typeface="仿宋" pitchFamily="49" charset="-122"/>
                <a:ea typeface="仿宋" pitchFamily="49" charset="-122"/>
              </a:rPr>
              <a:t>）。此外，在本人</a:t>
            </a:r>
            <a:r>
              <a:rPr lang="zh-CN" altLang="en-US" sz="2600" smtClean="0">
                <a:solidFill>
                  <a:srgbClr val="0000FF"/>
                </a:solidFill>
                <a:latin typeface="仿宋" pitchFamily="49" charset="-122"/>
                <a:ea typeface="仿宋" pitchFamily="49" charset="-122"/>
              </a:rPr>
              <a:t>二十余年</a:t>
            </a:r>
            <a:r>
              <a:rPr lang="zh-CN" altLang="en-US" sz="2600" smtClean="0">
                <a:latin typeface="仿宋" pitchFamily="49" charset="-122"/>
                <a:ea typeface="仿宋" pitchFamily="49" charset="-122"/>
              </a:rPr>
              <a:t>所接触到的大中华、北美、欧洲等地</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青年</a:t>
            </a:r>
            <a:r>
              <a:rPr lang="zh-CN" altLang="en-US" sz="2600" smtClean="0">
                <a:solidFill>
                  <a:srgbClr val="0000FF"/>
                </a:solidFill>
                <a:latin typeface="仿宋" pitchFamily="49" charset="-122"/>
                <a:ea typeface="仿宋" pitchFamily="49" charset="-122"/>
              </a:rPr>
              <a:t>学术翘楚</a:t>
            </a:r>
            <a:r>
              <a:rPr lang="zh-CN" altLang="en-US" sz="2600" smtClean="0">
                <a:latin typeface="仿宋" pitchFamily="49" charset="-122"/>
                <a:ea typeface="仿宋" pitchFamily="49" charset="-122"/>
              </a:rPr>
              <a:t>中，与王宁</a:t>
            </a:r>
            <a:r>
              <a:rPr lang="zh-CN" altLang="en-US" sz="2600" smtClean="0">
                <a:solidFill>
                  <a:srgbClr val="0000FF"/>
                </a:solidFill>
                <a:latin typeface="仿宋" pitchFamily="49" charset="-122"/>
                <a:ea typeface="仿宋" pitchFamily="49" charset="-122"/>
              </a:rPr>
              <a:t>同年龄层</a:t>
            </a:r>
            <a:r>
              <a:rPr lang="zh-CN" altLang="en-US" sz="2600" smtClean="0">
                <a:latin typeface="仿宋" pitchFamily="49" charset="-122"/>
                <a:ea typeface="仿宋" pitchFamily="49" charset="-122"/>
              </a:rPr>
              <a:t>、</a:t>
            </a:r>
            <a:r>
              <a:rPr lang="zh-CN" altLang="en-US" sz="2600" smtClean="0">
                <a:solidFill>
                  <a:srgbClr val="0000FF"/>
                </a:solidFill>
                <a:latin typeface="仿宋" pitchFamily="49" charset="-122"/>
                <a:ea typeface="仿宋" pitchFamily="49" charset="-122"/>
              </a:rPr>
              <a:t>同</a:t>
            </a:r>
            <a:r>
              <a:rPr lang="zh-CN" altLang="en-US" sz="2600" smtClean="0">
                <a:latin typeface="仿宋" pitchFamily="49" charset="-122"/>
                <a:ea typeface="仿宋" pitchFamily="49" charset="-122"/>
              </a:rPr>
              <a:t>专业</a:t>
            </a:r>
            <a:r>
              <a:rPr lang="zh-CN" altLang="en-US" sz="2600" smtClean="0">
                <a:solidFill>
                  <a:srgbClr val="0000FF"/>
                </a:solidFill>
                <a:latin typeface="仿宋" pitchFamily="49" charset="-122"/>
                <a:ea typeface="仿宋" pitchFamily="49" charset="-122"/>
              </a:rPr>
              <a:t>者</a:t>
            </a:r>
            <a:r>
              <a:rPr lang="zh-CN" altLang="en-US" sz="2600" smtClean="0">
                <a:latin typeface="仿宋" pitchFamily="49" charset="-122"/>
                <a:ea typeface="仿宋" pitchFamily="49" charset="-122"/>
              </a:rPr>
              <a:t>，</a:t>
            </a:r>
            <a:r>
              <a:rPr lang="zh-CN" altLang="en-US" sz="2600" smtClean="0">
                <a:solidFill>
                  <a:srgbClr val="0000FF"/>
                </a:solidFill>
                <a:latin typeface="仿宋" pitchFamily="49" charset="-122"/>
                <a:ea typeface="仿宋" pitchFamily="49" charset="-122"/>
              </a:rPr>
              <a:t>就</a:t>
            </a:r>
            <a:r>
              <a:rPr lang="zh-CN" altLang="en-US" sz="2600" smtClean="0">
                <a:latin typeface="仿宋" pitchFamily="49" charset="-122"/>
                <a:ea typeface="仿宋" pitchFamily="49" charset="-122"/>
              </a:rPr>
              <a:t>学术训练</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全面性、研究能力、素质及产能</a:t>
            </a:r>
            <a:r>
              <a:rPr lang="zh-CN" altLang="en-US" sz="2600" smtClean="0">
                <a:solidFill>
                  <a:srgbClr val="0000FF"/>
                </a:solidFill>
                <a:latin typeface="仿宋" pitchFamily="49" charset="-122"/>
                <a:ea typeface="仿宋" pitchFamily="49" charset="-122"/>
              </a:rPr>
              <a:t>而言</a:t>
            </a:r>
            <a:r>
              <a:rPr lang="zh-CN" altLang="en-US" sz="2600" smtClean="0">
                <a:latin typeface="仿宋" pitchFamily="49" charset="-122"/>
                <a:ea typeface="仿宋" pitchFamily="49" charset="-122"/>
              </a:rPr>
              <a:t>，</a:t>
            </a:r>
            <a:r>
              <a:rPr lang="zh-CN" altLang="en-US" sz="2600" smtClean="0">
                <a:solidFill>
                  <a:srgbClr val="0000FF"/>
                </a:solidFill>
                <a:latin typeface="仿宋" pitchFamily="49" charset="-122"/>
                <a:ea typeface="仿宋" pitchFamily="49" charset="-122"/>
              </a:rPr>
              <a:t>亦鲜见出其右者</a:t>
            </a:r>
            <a:r>
              <a:rPr lang="zh-CN" altLang="en-US" sz="2600" smtClean="0">
                <a:latin typeface="仿宋" pitchFamily="49" charset="-122"/>
                <a:ea typeface="仿宋" pitchFamily="49" charset="-122"/>
              </a:rPr>
              <a:t>。</a:t>
            </a:r>
            <a:endParaRPr lang="en-US" altLang="zh-CN" sz="2600" smtClean="0">
              <a:latin typeface="仿宋" pitchFamily="49" charset="-122"/>
              <a:ea typeface="仿宋" pitchFamily="49" charset="-122"/>
            </a:endParaRPr>
          </a:p>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3200" smtClean="0"/>
              <a:t>词汇不同</a:t>
            </a:r>
          </a:p>
        </p:txBody>
      </p:sp>
      <p:sp>
        <p:nvSpPr>
          <p:cNvPr id="33795" name="内容占位符 2"/>
          <p:cNvSpPr>
            <a:spLocks noGrp="1"/>
          </p:cNvSpPr>
          <p:nvPr>
            <p:ph idx="1"/>
          </p:nvPr>
        </p:nvSpPr>
        <p:spPr/>
        <p:txBody>
          <a:bodyPr/>
          <a:lstStyle/>
          <a:p>
            <a:pPr>
              <a:buFont typeface="Arial" pitchFamily="34" charset="0"/>
              <a:buChar char="•"/>
            </a:pPr>
            <a:r>
              <a:rPr lang="zh-CN" altLang="en-US" sz="2400" dirty="0" smtClean="0"/>
              <a:t>爸爸、官儿、同学、不同、选择、我、你、什么</a:t>
            </a:r>
            <a:endParaRPr lang="en-US" altLang="zh-CN" sz="2400" dirty="0" smtClean="0"/>
          </a:p>
          <a:p>
            <a:pPr>
              <a:buFont typeface="Arial" pitchFamily="34" charset="0"/>
              <a:buChar char="•"/>
            </a:pPr>
            <a:r>
              <a:rPr lang="zh-CN" altLang="en-US" sz="2400" dirty="0" smtClean="0">
                <a:latin typeface="仿宋" pitchFamily="49" charset="-122"/>
                <a:ea typeface="仿宋" pitchFamily="49" charset="-122"/>
              </a:rPr>
              <a:t>父亲、官员、同窗、差异、抉择、本、贵、何</a:t>
            </a:r>
            <a:endParaRPr lang="en-US" altLang="zh-CN" sz="2400" dirty="0" smtClean="0">
              <a:latin typeface="仿宋" pitchFamily="49" charset="-122"/>
              <a:ea typeface="仿宋" pitchFamily="49" charset="-122"/>
            </a:endParaRPr>
          </a:p>
          <a:p>
            <a:pPr>
              <a:buFont typeface="Arial" pitchFamily="34" charset="0"/>
              <a:buChar char="•"/>
            </a:pPr>
            <a:endParaRPr lang="en-US" altLang="zh-CN" sz="2400" dirty="0" smtClean="0"/>
          </a:p>
          <a:p>
            <a:pPr>
              <a:buFont typeface="Arial" pitchFamily="34" charset="0"/>
              <a:buChar char="•"/>
            </a:pPr>
            <a:r>
              <a:rPr lang="zh-CN" altLang="en-US" sz="2400" dirty="0" smtClean="0"/>
              <a:t>去、写、丢、找、到；怕</a:t>
            </a:r>
            <a:r>
              <a:rPr lang="zh-CN" altLang="en-US" sz="2400" dirty="0"/>
              <a:t>、小、好</a:t>
            </a:r>
            <a:endParaRPr lang="en-US" altLang="zh-CN" sz="2400" dirty="0" smtClean="0"/>
          </a:p>
          <a:p>
            <a:pPr>
              <a:buFont typeface="Arial" pitchFamily="34" charset="0"/>
              <a:buChar char="•"/>
            </a:pPr>
            <a:r>
              <a:rPr lang="zh-CN" altLang="en-US" sz="2400" dirty="0" smtClean="0">
                <a:latin typeface="仿宋" pitchFamily="49" charset="-122"/>
                <a:ea typeface="仿宋" pitchFamily="49" charset="-122"/>
              </a:rPr>
              <a:t>往、书、失、觅、抵；惮</a:t>
            </a:r>
            <a:r>
              <a:rPr lang="zh-CN" altLang="en-US" sz="2400" dirty="0">
                <a:latin typeface="仿宋" pitchFamily="49" charset="-122"/>
                <a:ea typeface="仿宋" pitchFamily="49" charset="-122"/>
              </a:rPr>
              <a:t>、微、佳</a:t>
            </a:r>
            <a:endParaRPr lang="en-US" altLang="zh-CN" sz="2400" dirty="0" smtClean="0">
              <a:latin typeface="仿宋" pitchFamily="49" charset="-122"/>
              <a:ea typeface="仿宋" pitchFamily="49" charset="-122"/>
            </a:endParaRPr>
          </a:p>
          <a:p>
            <a:pPr>
              <a:buFont typeface="Arial" pitchFamily="34" charset="0"/>
              <a:buChar char="•"/>
            </a:pPr>
            <a:endParaRPr lang="en-US" altLang="zh-CN" sz="2400" dirty="0" smtClean="0"/>
          </a:p>
          <a:p>
            <a:pPr>
              <a:buFont typeface="Arial" pitchFamily="34" charset="0"/>
              <a:buChar char="•"/>
            </a:pPr>
            <a:r>
              <a:rPr lang="zh-CN" altLang="en-US" sz="2400" dirty="0" smtClean="0"/>
              <a:t>特别、不、有些；应当、不能；跟，而且</a:t>
            </a:r>
            <a:endParaRPr lang="en-US" altLang="zh-CN" sz="2400" dirty="0" smtClean="0"/>
          </a:p>
          <a:p>
            <a:pPr>
              <a:buFont typeface="Arial" pitchFamily="34" charset="0"/>
              <a:buChar char="•"/>
            </a:pPr>
            <a:r>
              <a:rPr lang="zh-CN" altLang="en-US" sz="2400" dirty="0" smtClean="0">
                <a:latin typeface="仿宋" pitchFamily="49" charset="-122"/>
                <a:ea typeface="仿宋" pitchFamily="49" charset="-122"/>
              </a:rPr>
              <a:t>甚</a:t>
            </a:r>
            <a:r>
              <a:rPr lang="zh-CN" altLang="en-US" sz="2400" smtClean="0">
                <a:latin typeface="仿宋" pitchFamily="49" charset="-122"/>
                <a:ea typeface="仿宋" pitchFamily="49" charset="-122"/>
              </a:rPr>
              <a:t>、  未</a:t>
            </a:r>
            <a:r>
              <a:rPr lang="zh-CN" altLang="en-US" sz="2400" dirty="0" smtClean="0">
                <a:latin typeface="仿宋" pitchFamily="49" charset="-122"/>
                <a:ea typeface="仿宋" pitchFamily="49" charset="-122"/>
              </a:rPr>
              <a:t>、略</a:t>
            </a:r>
            <a:r>
              <a:rPr lang="zh-CN" altLang="en-US" sz="2400" smtClean="0">
                <a:latin typeface="仿宋" pitchFamily="49" charset="-122"/>
                <a:ea typeface="仿宋" pitchFamily="49" charset="-122"/>
              </a:rPr>
              <a:t>；  当、  不</a:t>
            </a:r>
            <a:r>
              <a:rPr lang="zh-CN" altLang="en-US" sz="2400" dirty="0" smtClean="0">
                <a:latin typeface="仿宋" pitchFamily="49" charset="-122"/>
                <a:ea typeface="仿宋" pitchFamily="49" charset="-122"/>
              </a:rPr>
              <a:t>得；与，且</a:t>
            </a:r>
          </a:p>
        </p:txBody>
      </p:sp>
      <p:sp>
        <p:nvSpPr>
          <p:cNvPr id="4" name="灯片编号占位符 3"/>
          <p:cNvSpPr>
            <a:spLocks noGrp="1"/>
          </p:cNvSpPr>
          <p:nvPr>
            <p:ph type="sldNum" sz="quarter" idx="12"/>
          </p:nvPr>
        </p:nvSpPr>
        <p:spPr/>
        <p:txBody>
          <a:bodyPr/>
          <a:lstStyle/>
          <a:p>
            <a:pPr>
              <a:defRPr/>
            </a:pPr>
            <a:fld id="{A26B84A0-857A-432E-AF90-98A2F683C86C}" type="slidenum">
              <a:rPr lang="en-US" altLang="zh-CN" smtClean="0"/>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fade">
                                      <p:cBhvr>
                                        <p:cTn id="10" dur="500"/>
                                        <p:tgtEl>
                                          <p:spTgt spid="337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animEffect transition="in" filter="fade">
                                      <p:cBhvr>
                                        <p:cTn id="15" dur="500"/>
                                        <p:tgtEl>
                                          <p:spTgt spid="3379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fade">
                                      <p:cBhvr>
                                        <p:cTn id="18" dur="500"/>
                                        <p:tgtEl>
                                          <p:spTgt spid="3379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795">
                                            <p:txEl>
                                              <p:pRg st="6" end="6"/>
                                            </p:txEl>
                                          </p:spTgt>
                                        </p:tgtEl>
                                        <p:attrNameLst>
                                          <p:attrName>style.visibility</p:attrName>
                                        </p:attrNameLst>
                                      </p:cBhvr>
                                      <p:to>
                                        <p:strVal val="visible"/>
                                      </p:to>
                                    </p:set>
                                    <p:animEffect transition="in" filter="fade">
                                      <p:cBhvr>
                                        <p:cTn id="23" dur="500"/>
                                        <p:tgtEl>
                                          <p:spTgt spid="3379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795">
                                            <p:txEl>
                                              <p:pRg st="7" end="7"/>
                                            </p:txEl>
                                          </p:spTgt>
                                        </p:tgtEl>
                                        <p:attrNameLst>
                                          <p:attrName>style.visibility</p:attrName>
                                        </p:attrNameLst>
                                      </p:cBhvr>
                                      <p:to>
                                        <p:strVal val="visible"/>
                                      </p:to>
                                    </p:set>
                                    <p:animEffect transition="in" filter="fade">
                                      <p:cBhvr>
                                        <p:cTn id="26"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86020" y="609600"/>
            <a:ext cx="7771960" cy="962012"/>
          </a:xfrm>
        </p:spPr>
        <p:txBody>
          <a:bodyPr/>
          <a:lstStyle/>
          <a:p>
            <a:r>
              <a:rPr lang="zh-CN" altLang="en-US" sz="3600" smtClean="0">
                <a:latin typeface="楷体" pitchFamily="49" charset="-122"/>
                <a:ea typeface="楷体" pitchFamily="49" charset="-122"/>
              </a:rPr>
              <a:t>书面语词汇：常使表达简洁</a:t>
            </a:r>
            <a:endParaRPr lang="zh-CN" altLang="en-US" sz="3600">
              <a:latin typeface="楷体" pitchFamily="49" charset="-122"/>
              <a:ea typeface="楷体" pitchFamily="49" charset="-122"/>
            </a:endParaRPr>
          </a:p>
        </p:txBody>
      </p:sp>
      <p:sp>
        <p:nvSpPr>
          <p:cNvPr id="3" name="内容占位符 2"/>
          <p:cNvSpPr>
            <a:spLocks noGrp="1"/>
          </p:cNvSpPr>
          <p:nvPr>
            <p:ph idx="1"/>
          </p:nvPr>
        </p:nvSpPr>
        <p:spPr>
          <a:xfrm>
            <a:off x="703611" y="1714488"/>
            <a:ext cx="7771960" cy="4781562"/>
          </a:xfrm>
        </p:spPr>
        <p:txBody>
          <a:bodyPr/>
          <a:lstStyle/>
          <a:p>
            <a:pPr>
              <a:buFont typeface="Arial" pitchFamily="34" charset="0"/>
              <a:buChar char="•"/>
            </a:pPr>
            <a:r>
              <a:rPr lang="zh-CN" altLang="en-US" sz="2400" dirty="0" smtClean="0"/>
              <a:t>她偷偷地爱班长爱了好长时间，可是一直不敢跟他说。</a:t>
            </a:r>
            <a:endParaRPr lang="en-US" altLang="zh-CN" sz="2400" dirty="0" smtClean="0"/>
          </a:p>
          <a:p>
            <a:pPr>
              <a:buFont typeface="Arial" pitchFamily="34" charset="0"/>
              <a:buChar char="•"/>
            </a:pPr>
            <a:r>
              <a:rPr lang="zh-CN" altLang="en-US" sz="2400" dirty="0" smtClean="0">
                <a:latin typeface="仿宋" pitchFamily="49" charset="-122"/>
                <a:ea typeface="仿宋" pitchFamily="49" charset="-122"/>
              </a:rPr>
              <a:t>她</a:t>
            </a:r>
            <a:r>
              <a:rPr lang="zh-CN" altLang="en-US" sz="2400" u="sng" dirty="0" smtClean="0">
                <a:solidFill>
                  <a:srgbClr val="FF0000"/>
                </a:solidFill>
                <a:latin typeface="仿宋" pitchFamily="49" charset="-122"/>
                <a:ea typeface="仿宋" pitchFamily="49" charset="-122"/>
              </a:rPr>
              <a:t>暗恋</a:t>
            </a:r>
            <a:r>
              <a:rPr lang="zh-CN" altLang="en-US" sz="2400" dirty="0" smtClean="0">
                <a:latin typeface="仿宋" pitchFamily="49" charset="-122"/>
                <a:ea typeface="仿宋" pitchFamily="49" charset="-122"/>
              </a:rPr>
              <a:t>班长</a:t>
            </a:r>
            <a:r>
              <a:rPr lang="zh-CN" altLang="en-US" sz="2400" u="sng" dirty="0" smtClean="0">
                <a:solidFill>
                  <a:srgbClr val="0000FF"/>
                </a:solidFill>
                <a:latin typeface="仿宋" pitchFamily="49" charset="-122"/>
                <a:ea typeface="仿宋" pitchFamily="49" charset="-122"/>
              </a:rPr>
              <a:t>已有多年</a:t>
            </a:r>
            <a:r>
              <a:rPr lang="zh-CN" altLang="en-US" sz="2400" dirty="0" smtClean="0">
                <a:latin typeface="仿宋" pitchFamily="49" charset="-122"/>
                <a:ea typeface="仿宋" pitchFamily="49" charset="-122"/>
              </a:rPr>
              <a:t>，但</a:t>
            </a:r>
            <a:r>
              <a:rPr lang="zh-CN" altLang="en-US" sz="2400" u="sng" dirty="0" smtClean="0">
                <a:solidFill>
                  <a:srgbClr val="FF0000"/>
                </a:solidFill>
                <a:latin typeface="仿宋" pitchFamily="49" charset="-122"/>
                <a:ea typeface="仿宋" pitchFamily="49" charset="-122"/>
              </a:rPr>
              <a:t>始终</a:t>
            </a:r>
            <a:r>
              <a:rPr lang="zh-CN" altLang="en-US" sz="2400" dirty="0" smtClean="0">
                <a:latin typeface="仿宋" pitchFamily="49" charset="-122"/>
                <a:ea typeface="仿宋" pitchFamily="49" charset="-122"/>
              </a:rPr>
              <a:t>不敢</a:t>
            </a:r>
            <a:r>
              <a:rPr lang="zh-CN" altLang="en-US" sz="2400" u="sng" dirty="0" smtClean="0">
                <a:solidFill>
                  <a:srgbClr val="FF0000"/>
                </a:solidFill>
                <a:latin typeface="仿宋" pitchFamily="49" charset="-122"/>
                <a:ea typeface="仿宋" pitchFamily="49" charset="-122"/>
              </a:rPr>
              <a:t>明言</a:t>
            </a:r>
            <a:r>
              <a:rPr lang="zh-CN" altLang="en-US" sz="2400" dirty="0" smtClean="0"/>
              <a:t>。</a:t>
            </a:r>
            <a:endParaRPr lang="en-US" altLang="zh-CN" sz="2400" dirty="0" smtClean="0"/>
          </a:p>
          <a:p>
            <a:pPr>
              <a:buFont typeface="Arial" pitchFamily="34" charset="0"/>
              <a:buChar char="•"/>
            </a:pPr>
            <a:endParaRPr lang="en-US" altLang="zh-CN" sz="2400" dirty="0" smtClean="0">
              <a:solidFill>
                <a:srgbClr val="FF0000"/>
              </a:solidFill>
            </a:endParaRPr>
          </a:p>
          <a:p>
            <a:pPr>
              <a:buFont typeface="Arial" pitchFamily="34" charset="0"/>
              <a:buChar char="•"/>
            </a:pPr>
            <a:r>
              <a:rPr lang="zh-CN" altLang="en-US" sz="2400" dirty="0" smtClean="0"/>
              <a:t>数量少，质量也好；</a:t>
            </a:r>
            <a:endParaRPr lang="en-US" altLang="zh-CN" sz="2400" dirty="0" smtClean="0"/>
          </a:p>
          <a:p>
            <a:pPr>
              <a:buFont typeface="Arial" pitchFamily="34" charset="0"/>
              <a:buChar char="•"/>
            </a:pPr>
            <a:r>
              <a:rPr lang="zh-CN" altLang="en-US" sz="2400" dirty="0" smtClean="0">
                <a:solidFill>
                  <a:srgbClr val="FF0000"/>
                </a:solidFill>
                <a:latin typeface="仿宋" pitchFamily="49" charset="-122"/>
                <a:ea typeface="仿宋" pitchFamily="49" charset="-122"/>
              </a:rPr>
              <a:t>少</a:t>
            </a:r>
            <a:r>
              <a:rPr lang="zh-CN" altLang="en-US" sz="2400" dirty="0" smtClean="0">
                <a:latin typeface="仿宋" pitchFamily="49" charset="-122"/>
                <a:ea typeface="仿宋" pitchFamily="49" charset="-122"/>
              </a:rPr>
              <a:t>而</a:t>
            </a:r>
            <a:r>
              <a:rPr lang="zh-CN" altLang="en-US" sz="2400" dirty="0" smtClean="0">
                <a:solidFill>
                  <a:srgbClr val="FF0000"/>
                </a:solidFill>
                <a:latin typeface="仿宋" pitchFamily="49" charset="-122"/>
                <a:ea typeface="仿宋" pitchFamily="49" charset="-122"/>
              </a:rPr>
              <a:t>精</a:t>
            </a:r>
            <a:endParaRPr lang="en-US" altLang="zh-CN" sz="2400" dirty="0" smtClean="0">
              <a:latin typeface="仿宋" pitchFamily="49" charset="-122"/>
              <a:ea typeface="仿宋" pitchFamily="49" charset="-122"/>
            </a:endParaRPr>
          </a:p>
          <a:p>
            <a:pPr>
              <a:buFont typeface="Arial" pitchFamily="34" charset="0"/>
              <a:buChar char="•"/>
            </a:pPr>
            <a:endParaRPr lang="en-US" altLang="zh-CN" sz="2400" dirty="0" smtClean="0"/>
          </a:p>
          <a:p>
            <a:pPr>
              <a:buFont typeface="Arial" pitchFamily="34" charset="0"/>
              <a:buChar char="•"/>
            </a:pPr>
            <a:r>
              <a:rPr lang="zh-CN" altLang="en-US" sz="2400" dirty="0" smtClean="0"/>
              <a:t>面对这种</a:t>
            </a:r>
            <a:r>
              <a:rPr lang="zh-CN" altLang="en-US" sz="2400" u="sng" dirty="0" smtClean="0"/>
              <a:t>古代和现代</a:t>
            </a:r>
            <a:r>
              <a:rPr lang="en-US" altLang="zh-CN" sz="2400" u="sng" dirty="0" smtClean="0"/>
              <a:t>(</a:t>
            </a:r>
            <a:r>
              <a:rPr lang="zh-CN" altLang="en-US" sz="2400" u="sng" dirty="0" smtClean="0"/>
              <a:t>词汇</a:t>
            </a:r>
            <a:r>
              <a:rPr lang="en-US" altLang="zh-CN" sz="2400" u="sng" dirty="0" smtClean="0"/>
              <a:t>)</a:t>
            </a:r>
            <a:r>
              <a:rPr lang="zh-CN" altLang="en-US" sz="2400" u="sng" dirty="0" smtClean="0"/>
              <a:t>混在一起</a:t>
            </a:r>
            <a:r>
              <a:rPr lang="zh-CN" altLang="en-US" sz="2400" dirty="0" smtClean="0"/>
              <a:t>的现象，</a:t>
            </a:r>
            <a:r>
              <a:rPr lang="zh-CN" altLang="en-US" sz="2400" u="sng" dirty="0" smtClean="0"/>
              <a:t>如果</a:t>
            </a:r>
            <a:r>
              <a:rPr lang="zh-CN" altLang="en-US" sz="2400" dirty="0" smtClean="0"/>
              <a:t>不从训诂的角度</a:t>
            </a:r>
            <a:r>
              <a:rPr lang="zh-CN" altLang="en-US" sz="2400" u="sng" dirty="0" smtClean="0"/>
              <a:t>区分</a:t>
            </a:r>
            <a:r>
              <a:rPr lang="zh-CN" altLang="en-US" sz="2400" dirty="0" smtClean="0"/>
              <a:t>，</a:t>
            </a:r>
            <a:r>
              <a:rPr lang="zh-CN" altLang="en-US" sz="2400" u="sng" dirty="0" smtClean="0"/>
              <a:t>就不知道什么是古代的、什么是现代的</a:t>
            </a:r>
            <a:r>
              <a:rPr lang="zh-CN" altLang="en-US" sz="2400" dirty="0" smtClean="0"/>
              <a:t>，</a:t>
            </a:r>
            <a:r>
              <a:rPr lang="zh-CN" altLang="en-US" sz="2400" u="sng" dirty="0" smtClean="0"/>
              <a:t>更不要</a:t>
            </a:r>
            <a:r>
              <a:rPr lang="zh-CN" altLang="en-US" sz="2400" dirty="0" smtClean="0"/>
              <a:t>说它们之间的区别了。</a:t>
            </a:r>
            <a:endParaRPr lang="en-US" altLang="zh-CN" sz="2400" dirty="0" smtClean="0"/>
          </a:p>
          <a:p>
            <a:pPr>
              <a:buFont typeface="Arial" pitchFamily="34" charset="0"/>
              <a:buChar char="•"/>
            </a:pPr>
            <a:r>
              <a:rPr lang="zh-CN" altLang="en-US" sz="2400" dirty="0" smtClean="0">
                <a:latin typeface="仿宋" pitchFamily="49" charset="-122"/>
                <a:ea typeface="仿宋" pitchFamily="49" charset="-122"/>
              </a:rPr>
              <a:t>面对这种</a:t>
            </a:r>
            <a:r>
              <a:rPr lang="zh-CN" altLang="en-US" sz="2400" dirty="0" smtClean="0">
                <a:solidFill>
                  <a:srgbClr val="FF0000"/>
                </a:solidFill>
                <a:latin typeface="仿宋" pitchFamily="49" charset="-122"/>
                <a:ea typeface="仿宋" pitchFamily="49" charset="-122"/>
              </a:rPr>
              <a:t>古今杂糅</a:t>
            </a:r>
            <a:r>
              <a:rPr lang="zh-CN" altLang="en-US" sz="2400" dirty="0" smtClean="0">
                <a:latin typeface="仿宋" pitchFamily="49" charset="-122"/>
                <a:ea typeface="仿宋" pitchFamily="49" charset="-122"/>
              </a:rPr>
              <a:t>的局面，</a:t>
            </a:r>
            <a:r>
              <a:rPr lang="zh-CN" altLang="en-US" sz="2400" dirty="0" smtClean="0">
                <a:solidFill>
                  <a:srgbClr val="FF0000"/>
                </a:solidFill>
                <a:latin typeface="仿宋" pitchFamily="49" charset="-122"/>
                <a:ea typeface="仿宋" pitchFamily="49" charset="-122"/>
              </a:rPr>
              <a:t>若</a:t>
            </a:r>
            <a:r>
              <a:rPr lang="zh-CN" altLang="en-US" sz="2400" dirty="0" smtClean="0">
                <a:latin typeface="仿宋" pitchFamily="49" charset="-122"/>
                <a:ea typeface="仿宋" pitchFamily="49" charset="-122"/>
              </a:rPr>
              <a:t>不从训诂的角度来</a:t>
            </a:r>
            <a:r>
              <a:rPr lang="zh-CN" altLang="en-US" sz="2400" dirty="0" smtClean="0">
                <a:solidFill>
                  <a:srgbClr val="FF0000"/>
                </a:solidFill>
                <a:latin typeface="仿宋" pitchFamily="49" charset="-122"/>
                <a:ea typeface="仿宋" pitchFamily="49" charset="-122"/>
              </a:rPr>
              <a:t>分辨</a:t>
            </a:r>
            <a:r>
              <a:rPr lang="zh-CN" altLang="en-US" sz="2400" dirty="0" smtClean="0">
                <a:latin typeface="仿宋" pitchFamily="49" charset="-122"/>
                <a:ea typeface="仿宋" pitchFamily="49" charset="-122"/>
              </a:rPr>
              <a:t>，</a:t>
            </a:r>
            <a:r>
              <a:rPr lang="zh-CN" altLang="en-US" sz="2400" dirty="0" smtClean="0">
                <a:solidFill>
                  <a:srgbClr val="FF0000"/>
                </a:solidFill>
                <a:latin typeface="仿宋" pitchFamily="49" charset="-122"/>
                <a:ea typeface="仿宋" pitchFamily="49" charset="-122"/>
              </a:rPr>
              <a:t>则不知何为古、孰为今</a:t>
            </a:r>
            <a:r>
              <a:rPr lang="zh-CN" altLang="en-US" sz="2400" dirty="0" smtClean="0">
                <a:latin typeface="仿宋" pitchFamily="49" charset="-122"/>
                <a:ea typeface="仿宋" pitchFamily="49" charset="-122"/>
              </a:rPr>
              <a:t>，</a:t>
            </a:r>
            <a:r>
              <a:rPr lang="zh-CN" altLang="en-US" sz="2400" dirty="0" smtClean="0">
                <a:solidFill>
                  <a:srgbClr val="FF0000"/>
                </a:solidFill>
                <a:latin typeface="仿宋" pitchFamily="49" charset="-122"/>
                <a:ea typeface="仿宋" pitchFamily="49" charset="-122"/>
              </a:rPr>
              <a:t>遑论</a:t>
            </a:r>
            <a:r>
              <a:rPr lang="zh-CN" altLang="en-US" sz="2400" dirty="0" smtClean="0">
                <a:latin typeface="仿宋" pitchFamily="49" charset="-122"/>
                <a:ea typeface="仿宋" pitchFamily="49" charset="-122"/>
              </a:rPr>
              <a:t>它们彼此之间的</a:t>
            </a:r>
            <a:r>
              <a:rPr lang="zh-CN" altLang="en-US" sz="2400" dirty="0" smtClean="0">
                <a:solidFill>
                  <a:srgbClr val="FF0000"/>
                </a:solidFill>
                <a:latin typeface="仿宋" pitchFamily="49" charset="-122"/>
                <a:ea typeface="仿宋" pitchFamily="49" charset="-122"/>
              </a:rPr>
              <a:t>区别</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80129" y="357166"/>
            <a:ext cx="7771960" cy="819136"/>
          </a:xfrm>
        </p:spPr>
        <p:txBody>
          <a:bodyPr/>
          <a:lstStyle/>
          <a:p>
            <a:r>
              <a:rPr lang="zh-CN" altLang="en-US" sz="3200" smtClean="0"/>
              <a:t>句式不同</a:t>
            </a:r>
          </a:p>
        </p:txBody>
      </p:sp>
      <p:sp>
        <p:nvSpPr>
          <p:cNvPr id="34819" name="内容占位符 2"/>
          <p:cNvSpPr>
            <a:spLocks noGrp="1"/>
          </p:cNvSpPr>
          <p:nvPr>
            <p:ph idx="1"/>
          </p:nvPr>
        </p:nvSpPr>
        <p:spPr>
          <a:xfrm>
            <a:off x="680129" y="1285860"/>
            <a:ext cx="7771960" cy="4929222"/>
          </a:xfrm>
        </p:spPr>
        <p:txBody>
          <a:bodyPr/>
          <a:lstStyle/>
          <a:p>
            <a:pPr>
              <a:buFont typeface="Arial" pitchFamily="34" charset="0"/>
              <a:buChar char="•"/>
            </a:pPr>
            <a:r>
              <a:rPr lang="zh-CN" altLang="en-US" sz="2400" dirty="0" smtClean="0"/>
              <a:t>他</a:t>
            </a:r>
            <a:r>
              <a:rPr lang="zh-CN" altLang="en-US" sz="2400" dirty="0" smtClean="0">
                <a:solidFill>
                  <a:srgbClr val="0000FF"/>
                </a:solidFill>
              </a:rPr>
              <a:t>在写作方面</a:t>
            </a:r>
            <a:r>
              <a:rPr lang="zh-CN" altLang="en-US" sz="2400" dirty="0" smtClean="0"/>
              <a:t>很有才能</a:t>
            </a:r>
            <a:endParaRPr lang="en-US" altLang="zh-CN" sz="2400" dirty="0" smtClean="0"/>
          </a:p>
          <a:p>
            <a:pPr>
              <a:buFont typeface="Arial" pitchFamily="34" charset="0"/>
              <a:buChar char="•"/>
            </a:pPr>
            <a:r>
              <a:rPr lang="zh-CN" altLang="en-US" sz="2400" dirty="0" smtClean="0"/>
              <a:t>他</a:t>
            </a:r>
            <a:r>
              <a:rPr lang="zh-CN" altLang="en-US" sz="2400" u="sng" dirty="0" smtClean="0"/>
              <a:t>善于</a:t>
            </a:r>
            <a:r>
              <a:rPr lang="zh-CN" altLang="en-US" sz="2400" dirty="0" smtClean="0">
                <a:solidFill>
                  <a:srgbClr val="0000FF"/>
                </a:solidFill>
              </a:rPr>
              <a:t>写作</a:t>
            </a:r>
            <a:endParaRPr lang="en-US" altLang="zh-CN" sz="2400" dirty="0" smtClean="0">
              <a:solidFill>
                <a:srgbClr val="0000FF"/>
              </a:solidFill>
            </a:endParaRPr>
          </a:p>
          <a:p>
            <a:pPr>
              <a:buFont typeface="Arial" pitchFamily="34" charset="0"/>
              <a:buChar char="•"/>
            </a:pPr>
            <a:endParaRPr lang="en-US" altLang="zh-CN" sz="2400" dirty="0" smtClean="0">
              <a:solidFill>
                <a:srgbClr val="0000FF"/>
              </a:solidFill>
            </a:endParaRPr>
          </a:p>
          <a:p>
            <a:pPr>
              <a:buFont typeface="Arial" pitchFamily="34" charset="0"/>
              <a:buChar char="•"/>
            </a:pPr>
            <a:r>
              <a:rPr lang="zh-CN" altLang="en-US" sz="2400" dirty="0" smtClean="0"/>
              <a:t>品味</a:t>
            </a:r>
            <a:r>
              <a:rPr lang="zh-CN" altLang="en-US" sz="2400" dirty="0" smtClean="0">
                <a:solidFill>
                  <a:srgbClr val="0000FF"/>
                </a:solidFill>
              </a:rPr>
              <a:t>在细微的地方</a:t>
            </a:r>
            <a:r>
              <a:rPr lang="zh-CN" altLang="en-US" sz="2400" dirty="0" smtClean="0"/>
              <a:t>表现出来</a:t>
            </a:r>
            <a:endParaRPr lang="en-US" altLang="zh-CN" sz="2400" dirty="0" smtClean="0"/>
          </a:p>
          <a:p>
            <a:pPr>
              <a:buFont typeface="Arial" pitchFamily="34" charset="0"/>
              <a:buChar char="•"/>
            </a:pPr>
            <a:r>
              <a:rPr lang="zh-CN" altLang="en-US" sz="2400" dirty="0" smtClean="0"/>
              <a:t>品味</a:t>
            </a:r>
            <a:r>
              <a:rPr lang="zh-CN" altLang="en-US" sz="2400" u="sng" dirty="0" smtClean="0"/>
              <a:t>见之于</a:t>
            </a:r>
            <a:r>
              <a:rPr lang="zh-CN" altLang="en-US" sz="2400" dirty="0" smtClean="0">
                <a:solidFill>
                  <a:srgbClr val="0000FF"/>
                </a:solidFill>
              </a:rPr>
              <a:t>细微之处</a:t>
            </a:r>
            <a:endParaRPr lang="en-US" altLang="zh-CN" sz="2400" dirty="0" smtClean="0">
              <a:solidFill>
                <a:srgbClr val="0000FF"/>
              </a:solidFill>
            </a:endParaRPr>
          </a:p>
          <a:p>
            <a:pPr>
              <a:buFont typeface="Arial" pitchFamily="34" charset="0"/>
              <a:buChar char="•"/>
            </a:pPr>
            <a:endParaRPr lang="en-US" altLang="zh-CN" sz="2400" dirty="0" smtClean="0"/>
          </a:p>
          <a:p>
            <a:pPr>
              <a:buFont typeface="Arial" pitchFamily="34" charset="0"/>
              <a:buChar char="•"/>
            </a:pPr>
            <a:r>
              <a:rPr lang="zh-CN" altLang="en-US" sz="2400" dirty="0" smtClean="0">
                <a:solidFill>
                  <a:srgbClr val="0000FF"/>
                </a:solidFill>
              </a:rPr>
              <a:t>从美国</a:t>
            </a:r>
            <a:r>
              <a:rPr lang="zh-CN" altLang="en-US" sz="2400" dirty="0" smtClean="0"/>
              <a:t>过境；</a:t>
            </a:r>
            <a:r>
              <a:rPr lang="zh-CN" altLang="en-US" sz="2400" dirty="0" smtClean="0">
                <a:solidFill>
                  <a:srgbClr val="0000FF"/>
                </a:solidFill>
              </a:rPr>
              <a:t>在中南海</a:t>
            </a:r>
            <a:r>
              <a:rPr lang="zh-CN" altLang="en-US" sz="2400" dirty="0" smtClean="0"/>
              <a:t>讲学；</a:t>
            </a:r>
            <a:r>
              <a:rPr lang="zh-CN" altLang="en-US" sz="2400" dirty="0" smtClean="0">
                <a:solidFill>
                  <a:srgbClr val="0000FF"/>
                </a:solidFill>
              </a:rPr>
              <a:t>与美国队</a:t>
            </a:r>
            <a:r>
              <a:rPr lang="zh-CN" altLang="en-US" sz="2400" dirty="0" smtClean="0"/>
              <a:t>激战</a:t>
            </a:r>
            <a:endParaRPr lang="en-US" altLang="zh-CN" sz="2400" dirty="0" smtClean="0"/>
          </a:p>
          <a:p>
            <a:pPr>
              <a:buFont typeface="Arial" pitchFamily="34" charset="0"/>
              <a:buChar char="•"/>
            </a:pPr>
            <a:r>
              <a:rPr lang="zh-CN" altLang="en-US" sz="2400" dirty="0" smtClean="0"/>
              <a:t>过境</a:t>
            </a:r>
            <a:r>
              <a:rPr lang="zh-CN" altLang="en-US" sz="2400" dirty="0" smtClean="0">
                <a:solidFill>
                  <a:srgbClr val="0000FF"/>
                </a:solidFill>
              </a:rPr>
              <a:t>美国</a:t>
            </a:r>
            <a:r>
              <a:rPr lang="zh-CN" altLang="en-US" sz="2400" dirty="0" smtClean="0"/>
              <a:t>；讲学</a:t>
            </a:r>
            <a:r>
              <a:rPr lang="zh-CN" altLang="en-US" sz="2400" dirty="0" smtClean="0">
                <a:solidFill>
                  <a:srgbClr val="0000FF"/>
                </a:solidFill>
              </a:rPr>
              <a:t>中南海</a:t>
            </a:r>
            <a:r>
              <a:rPr lang="zh-CN" altLang="en-US" sz="2400" dirty="0" smtClean="0"/>
              <a:t>；激战</a:t>
            </a:r>
            <a:r>
              <a:rPr lang="zh-CN" altLang="en-US" sz="2400" dirty="0" smtClean="0">
                <a:solidFill>
                  <a:srgbClr val="0000FF"/>
                </a:solidFill>
              </a:rPr>
              <a:t>美国队</a:t>
            </a:r>
            <a:endParaRPr lang="en-US" altLang="zh-CN" sz="2400" dirty="0" smtClean="0">
              <a:solidFill>
                <a:srgbClr val="0000FF"/>
              </a:solidFill>
            </a:endParaRPr>
          </a:p>
          <a:p>
            <a:pPr>
              <a:buFont typeface="Arial" pitchFamily="34" charset="0"/>
              <a:buChar char="•"/>
            </a:pPr>
            <a:endParaRPr lang="en-US" altLang="zh-CN" sz="2400" dirty="0" smtClean="0">
              <a:solidFill>
                <a:srgbClr val="0000FF"/>
              </a:solidFill>
            </a:endParaRPr>
          </a:p>
          <a:p>
            <a:pPr>
              <a:buFont typeface="Arial" pitchFamily="34" charset="0"/>
              <a:buChar char="•"/>
            </a:pPr>
            <a:r>
              <a:rPr lang="zh-CN" altLang="en-US" sz="2400" dirty="0" smtClean="0"/>
              <a:t>他的目标是</a:t>
            </a:r>
            <a:r>
              <a:rPr lang="zh-CN" altLang="en-US" sz="2400" dirty="0" smtClean="0">
                <a:solidFill>
                  <a:srgbClr val="0000FF"/>
                </a:solidFill>
              </a:rPr>
              <a:t>把</a:t>
            </a:r>
            <a:r>
              <a:rPr lang="zh-CN" altLang="en-US" sz="2400" dirty="0" smtClean="0"/>
              <a:t>农业工具</a:t>
            </a:r>
            <a:r>
              <a:rPr lang="zh-CN" altLang="en-US" sz="2400" dirty="0" smtClean="0">
                <a:solidFill>
                  <a:srgbClr val="0000FF"/>
                </a:solidFill>
              </a:rPr>
              <a:t>变成现代的形式</a:t>
            </a:r>
            <a:endParaRPr lang="en-US" altLang="zh-CN" sz="2400" dirty="0" smtClean="0">
              <a:solidFill>
                <a:srgbClr val="0000FF"/>
              </a:solidFill>
            </a:endParaRPr>
          </a:p>
          <a:p>
            <a:pPr>
              <a:buFont typeface="Arial" pitchFamily="34" charset="0"/>
              <a:buChar char="•"/>
            </a:pPr>
            <a:r>
              <a:rPr lang="zh-CN" altLang="en-US" sz="2400" dirty="0" smtClean="0"/>
              <a:t>他的目标是</a:t>
            </a:r>
            <a:r>
              <a:rPr lang="zh-CN" altLang="en-US" sz="2400" dirty="0" smtClean="0">
                <a:solidFill>
                  <a:srgbClr val="0000FF"/>
                </a:solidFill>
              </a:rPr>
              <a:t>将</a:t>
            </a:r>
            <a:r>
              <a:rPr lang="zh-CN" altLang="en-US" sz="2400" dirty="0" smtClean="0"/>
              <a:t>农业工具</a:t>
            </a:r>
            <a:r>
              <a:rPr lang="zh-CN" altLang="en-US" sz="2400" dirty="0" smtClean="0">
                <a:solidFill>
                  <a:srgbClr val="0000FF"/>
                </a:solidFill>
              </a:rPr>
              <a:t>现代化</a:t>
            </a:r>
            <a:r>
              <a:rPr lang="zh-CN" altLang="en-US" sz="2400" dirty="0" smtClean="0"/>
              <a:t>。</a:t>
            </a:r>
            <a:endParaRPr lang="en-US" altLang="zh-CN" sz="2400" dirty="0" smtClean="0"/>
          </a:p>
          <a:p>
            <a:pPr>
              <a:buFont typeface="Arial" pitchFamily="34" charset="0"/>
              <a:buChar char="•"/>
            </a:pPr>
            <a:endParaRPr lang="en-US" altLang="zh-CN" sz="2400" dirty="0" smtClean="0"/>
          </a:p>
          <a:p>
            <a:endParaRPr lang="en-US" altLang="zh-CN" sz="2000" dirty="0" smtClean="0"/>
          </a:p>
          <a:p>
            <a:endParaRPr lang="en-US" altLang="zh-CN" sz="2000" dirty="0" smtClean="0"/>
          </a:p>
          <a:p>
            <a:endParaRPr lang="zh-CN" altLang="en-US" dirty="0" smtClean="0"/>
          </a:p>
        </p:txBody>
      </p:sp>
      <p:sp>
        <p:nvSpPr>
          <p:cNvPr id="4" name="灯片编号占位符 3"/>
          <p:cNvSpPr>
            <a:spLocks noGrp="1"/>
          </p:cNvSpPr>
          <p:nvPr>
            <p:ph type="sldNum" sz="quarter" idx="12"/>
          </p:nvPr>
        </p:nvSpPr>
        <p:spPr/>
        <p:txBody>
          <a:bodyPr/>
          <a:lstStyle/>
          <a:p>
            <a:pPr>
              <a:defRPr/>
            </a:pPr>
            <a:fld id="{3E18FE80-6862-4FF4-A751-2CF3DFB33B16}" type="slidenum">
              <a:rPr lang="en-US" altLang="zh-CN"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4819">
                                            <p:txEl>
                                              <p:pRg st="3" end="3"/>
                                            </p:txEl>
                                          </p:spTgt>
                                        </p:tgtEl>
                                        <p:attrNameLst>
                                          <p:attrName>style.visibility</p:attrName>
                                        </p:attrNameLst>
                                      </p:cBhvr>
                                      <p:to>
                                        <p:strVal val="visible"/>
                                      </p:to>
                                    </p:set>
                                    <p:animEffect transition="in" filter="fade">
                                      <p:cBhvr>
                                        <p:cTn id="10" dur="500"/>
                                        <p:tgtEl>
                                          <p:spTgt spid="3481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animEffect transition="in" filter="fade">
                                      <p:cBhvr>
                                        <p:cTn id="15" dur="500"/>
                                        <p:tgtEl>
                                          <p:spTgt spid="3481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4819">
                                            <p:txEl>
                                              <p:pRg st="4" end="4"/>
                                            </p:txEl>
                                          </p:spTgt>
                                        </p:tgtEl>
                                        <p:attrNameLst>
                                          <p:attrName>style.visibility</p:attrName>
                                        </p:attrNameLst>
                                      </p:cBhvr>
                                      <p:to>
                                        <p:strVal val="visible"/>
                                      </p:to>
                                    </p:set>
                                    <p:animEffect transition="in" filter="fade">
                                      <p:cBhvr>
                                        <p:cTn id="18" dur="500"/>
                                        <p:tgtEl>
                                          <p:spTgt spid="3481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animEffect transition="in" filter="fade">
                                      <p:cBhvr>
                                        <p:cTn id="23" dur="500"/>
                                        <p:tgtEl>
                                          <p:spTgt spid="34819">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819">
                                            <p:txEl>
                                              <p:pRg st="7" end="7"/>
                                            </p:txEl>
                                          </p:spTgt>
                                        </p:tgtEl>
                                        <p:attrNameLst>
                                          <p:attrName>style.visibility</p:attrName>
                                        </p:attrNameLst>
                                      </p:cBhvr>
                                      <p:to>
                                        <p:strVal val="visible"/>
                                      </p:to>
                                    </p:set>
                                    <p:animEffect transition="in" filter="fade">
                                      <p:cBhvr>
                                        <p:cTn id="28" dur="500"/>
                                        <p:tgtEl>
                                          <p:spTgt spid="3481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4819">
                                            <p:txEl>
                                              <p:pRg st="9" end="9"/>
                                            </p:txEl>
                                          </p:spTgt>
                                        </p:tgtEl>
                                        <p:attrNameLst>
                                          <p:attrName>style.visibility</p:attrName>
                                        </p:attrNameLst>
                                      </p:cBhvr>
                                      <p:to>
                                        <p:strVal val="visible"/>
                                      </p:to>
                                    </p:set>
                                    <p:animEffect transition="in" filter="fade">
                                      <p:cBhvr>
                                        <p:cTn id="33" dur="500"/>
                                        <p:tgtEl>
                                          <p:spTgt spid="34819">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819">
                                            <p:txEl>
                                              <p:pRg st="10" end="10"/>
                                            </p:txEl>
                                          </p:spTgt>
                                        </p:tgtEl>
                                        <p:attrNameLst>
                                          <p:attrName>style.visibility</p:attrName>
                                        </p:attrNameLst>
                                      </p:cBhvr>
                                      <p:to>
                                        <p:strVal val="visible"/>
                                      </p:to>
                                    </p:set>
                                    <p:animEffect transition="in" filter="fade">
                                      <p:cBhvr>
                                        <p:cTn id="38" dur="500"/>
                                        <p:tgtEl>
                                          <p:spTgt spid="34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sz="4000" dirty="0" smtClean="0"/>
              <a:t>句义之外的三种意义：</a:t>
            </a:r>
            <a:endParaRPr lang="en-US" altLang="zh-CN" sz="4000" dirty="0" smtClean="0"/>
          </a:p>
          <a:p>
            <a:pPr>
              <a:buNone/>
            </a:pPr>
            <a:r>
              <a:rPr lang="zh-CN" altLang="en-US" sz="4000" dirty="0" smtClean="0"/>
              <a:t>预设义、衍推义、隐含义</a:t>
            </a:r>
            <a:endParaRPr lang="zh-CN" altLang="en-US" sz="4000"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686020" y="609600"/>
            <a:ext cx="7771960" cy="676260"/>
          </a:xfrm>
        </p:spPr>
        <p:txBody>
          <a:bodyPr/>
          <a:lstStyle/>
          <a:p>
            <a:r>
              <a:rPr lang="zh-CN" altLang="en-US" sz="3200" smtClean="0"/>
              <a:t>音节模式不同</a:t>
            </a:r>
          </a:p>
        </p:txBody>
      </p:sp>
      <p:sp>
        <p:nvSpPr>
          <p:cNvPr id="37891" name="内容占位符 2"/>
          <p:cNvSpPr>
            <a:spLocks noGrp="1"/>
          </p:cNvSpPr>
          <p:nvPr>
            <p:ph idx="1"/>
          </p:nvPr>
        </p:nvSpPr>
        <p:spPr>
          <a:xfrm>
            <a:off x="703611" y="1357298"/>
            <a:ext cx="7771960" cy="5138752"/>
          </a:xfrm>
        </p:spPr>
        <p:txBody>
          <a:bodyPr/>
          <a:lstStyle/>
          <a:p>
            <a:pPr>
              <a:buFont typeface="Arial" pitchFamily="34" charset="0"/>
              <a:buChar char="•"/>
            </a:pPr>
            <a:r>
              <a:rPr lang="zh-CN" altLang="en-US" sz="2200" dirty="0" smtClean="0">
                <a:solidFill>
                  <a:srgbClr val="FF0000"/>
                </a:solidFill>
              </a:rPr>
              <a:t>进行批评；加以研究；日益猖獗</a:t>
            </a:r>
            <a:endParaRPr lang="en-US" altLang="zh-CN" sz="2200" dirty="0" smtClean="0">
              <a:solidFill>
                <a:srgbClr val="FF0000"/>
              </a:solidFill>
            </a:endParaRPr>
          </a:p>
          <a:p>
            <a:pPr>
              <a:buFont typeface="Arial" pitchFamily="34" charset="0"/>
              <a:buChar char="•"/>
            </a:pPr>
            <a:r>
              <a:rPr lang="zh-CN" altLang="en-US" sz="2200" dirty="0" smtClean="0">
                <a:solidFill>
                  <a:srgbClr val="FF0000"/>
                </a:solidFill>
              </a:rPr>
              <a:t>品种之多</a:t>
            </a:r>
            <a:r>
              <a:rPr lang="zh-CN" altLang="en-US" sz="2200" dirty="0" smtClean="0"/>
              <a:t>，是近年来少有的？</a:t>
            </a:r>
            <a:endParaRPr lang="en-US" altLang="zh-CN" sz="2200" dirty="0" smtClean="0"/>
          </a:p>
          <a:p>
            <a:pPr>
              <a:buFont typeface="Wingdings" pitchFamily="2" charset="2"/>
              <a:buChar char="Ø"/>
            </a:pPr>
            <a:endParaRPr lang="en-US" altLang="zh-CN" sz="2000" dirty="0">
              <a:latin typeface="仿宋" pitchFamily="49" charset="-122"/>
              <a:ea typeface="仿宋" pitchFamily="49" charset="-122"/>
            </a:endParaRPr>
          </a:p>
          <a:p>
            <a:pPr>
              <a:buFont typeface="Wingdings" pitchFamily="2" charset="2"/>
              <a:buChar char="n"/>
            </a:pPr>
            <a:r>
              <a:rPr lang="zh-CN" altLang="en-US" sz="2400" dirty="0">
                <a:latin typeface="宋体" pitchFamily="2" charset="-122"/>
                <a:ea typeface="宋体" pitchFamily="2" charset="-122"/>
              </a:rPr>
              <a:t>书面语</a:t>
            </a:r>
            <a:r>
              <a:rPr lang="zh-CN" altLang="en-US" sz="2400" dirty="0" smtClean="0">
                <a:latin typeface="宋体" pitchFamily="2" charset="-122"/>
                <a:ea typeface="宋体" pitchFamily="2" charset="-122"/>
              </a:rPr>
              <a:t>词汇多双音节：</a:t>
            </a:r>
            <a:r>
              <a:rPr lang="zh-CN" altLang="en-US" sz="2400" b="1" dirty="0">
                <a:solidFill>
                  <a:srgbClr val="0000FF"/>
                </a:solidFill>
                <a:latin typeface="宋体" pitchFamily="2" charset="-122"/>
                <a:ea typeface="宋体" pitchFamily="2" charset="-122"/>
              </a:rPr>
              <a:t>话要典雅必双</a:t>
            </a:r>
            <a:endParaRPr lang="en-US" altLang="zh-CN" sz="2400" b="1" dirty="0">
              <a:solidFill>
                <a:srgbClr val="0000FF"/>
              </a:solidFill>
              <a:latin typeface="宋体" pitchFamily="2" charset="-122"/>
              <a:ea typeface="宋体" pitchFamily="2" charset="-122"/>
            </a:endParaRPr>
          </a:p>
          <a:p>
            <a:pPr marL="702000">
              <a:buFont typeface="Arial" pitchFamily="34" charset="0"/>
              <a:buChar char="•"/>
            </a:pPr>
            <a:r>
              <a:rPr lang="zh-CN" altLang="en-US" sz="2000" dirty="0">
                <a:latin typeface="仿宋" pitchFamily="49" charset="-122"/>
                <a:ea typeface="仿宋" pitchFamily="49" charset="-122"/>
              </a:rPr>
              <a:t>走</a:t>
            </a:r>
            <a:r>
              <a:rPr lang="en-US" altLang="zh-CN" sz="2000" dirty="0">
                <a:latin typeface="仿宋" pitchFamily="49" charset="-122"/>
                <a:ea typeface="仿宋" pitchFamily="49" charset="-122"/>
              </a:rPr>
              <a:t>-</a:t>
            </a:r>
            <a:r>
              <a:rPr lang="zh-CN" altLang="en-US" sz="2000" dirty="0">
                <a:latin typeface="仿宋" pitchFamily="49" charset="-122"/>
                <a:ea typeface="仿宋" pitchFamily="49" charset="-122"/>
              </a:rPr>
              <a:t>行走，偷</a:t>
            </a:r>
            <a:r>
              <a:rPr lang="en-US" altLang="zh-CN" sz="2000" dirty="0">
                <a:latin typeface="仿宋" pitchFamily="49" charset="-122"/>
                <a:ea typeface="仿宋" pitchFamily="49" charset="-122"/>
              </a:rPr>
              <a:t>-</a:t>
            </a:r>
            <a:r>
              <a:rPr lang="zh-CN" altLang="en-US" sz="2000" dirty="0">
                <a:latin typeface="仿宋" pitchFamily="49" charset="-122"/>
                <a:ea typeface="仿宋" pitchFamily="49" charset="-122"/>
              </a:rPr>
              <a:t>偷窃，住</a:t>
            </a:r>
            <a:r>
              <a:rPr lang="en-US" altLang="zh-CN" sz="2000" dirty="0">
                <a:latin typeface="仿宋" pitchFamily="49" charset="-122"/>
                <a:ea typeface="仿宋" pitchFamily="49" charset="-122"/>
              </a:rPr>
              <a:t>-</a:t>
            </a:r>
            <a:r>
              <a:rPr lang="zh-CN" altLang="en-US" sz="2000" dirty="0">
                <a:latin typeface="仿宋" pitchFamily="49" charset="-122"/>
                <a:ea typeface="仿宋" pitchFamily="49" charset="-122"/>
              </a:rPr>
              <a:t>居住，跑</a:t>
            </a:r>
            <a:r>
              <a:rPr lang="en-US" altLang="zh-CN" sz="2000" dirty="0">
                <a:latin typeface="仿宋" pitchFamily="49" charset="-122"/>
                <a:ea typeface="仿宋" pitchFamily="49" charset="-122"/>
              </a:rPr>
              <a:t>-</a:t>
            </a:r>
            <a:r>
              <a:rPr lang="zh-CN" altLang="en-US" sz="2000" dirty="0">
                <a:latin typeface="仿宋" pitchFamily="49" charset="-122"/>
                <a:ea typeface="仿宋" pitchFamily="49" charset="-122"/>
              </a:rPr>
              <a:t>奔跑，买</a:t>
            </a:r>
            <a:r>
              <a:rPr lang="en-US" altLang="zh-CN" sz="2000" dirty="0">
                <a:latin typeface="仿宋" pitchFamily="49" charset="-122"/>
                <a:ea typeface="仿宋" pitchFamily="49" charset="-122"/>
              </a:rPr>
              <a:t>-</a:t>
            </a:r>
            <a:r>
              <a:rPr lang="zh-CN" altLang="en-US" sz="2000" dirty="0" smtClean="0">
                <a:latin typeface="仿宋" pitchFamily="49" charset="-122"/>
                <a:ea typeface="仿宋" pitchFamily="49" charset="-122"/>
              </a:rPr>
              <a:t>购买</a:t>
            </a:r>
            <a:endParaRPr lang="en-US" altLang="zh-CN" sz="2200" dirty="0" smtClean="0"/>
          </a:p>
          <a:p>
            <a:pPr>
              <a:buFont typeface="Wingdings" pitchFamily="2" charset="2"/>
              <a:buChar char="n"/>
            </a:pPr>
            <a:r>
              <a:rPr lang="zh-CN" altLang="en-US" sz="2400" dirty="0" smtClean="0">
                <a:latin typeface="宋体" pitchFamily="2" charset="-122"/>
                <a:ea typeface="宋体" pitchFamily="2" charset="-122"/>
              </a:rPr>
              <a:t>也用单音词，但单音</a:t>
            </a:r>
            <a:r>
              <a:rPr lang="zh-CN" altLang="en-US" sz="2400" smtClean="0">
                <a:latin typeface="宋体" pitchFamily="2" charset="-122"/>
                <a:ea typeface="宋体" pitchFamily="2" charset="-122"/>
              </a:rPr>
              <a:t>词所出现的格</a:t>
            </a:r>
            <a:r>
              <a:rPr lang="zh-CN" altLang="en-US" sz="2400" dirty="0" smtClean="0">
                <a:latin typeface="宋体" pitchFamily="2" charset="-122"/>
                <a:ea typeface="宋体" pitchFamily="2" charset="-122"/>
              </a:rPr>
              <a:t>式有限制</a:t>
            </a:r>
            <a:endParaRPr lang="en-US" altLang="zh-CN" sz="2400" dirty="0" smtClean="0">
              <a:latin typeface="宋体" pitchFamily="2" charset="-122"/>
              <a:ea typeface="宋体" pitchFamily="2" charset="-122"/>
            </a:endParaRPr>
          </a:p>
          <a:p>
            <a:pPr marL="702000">
              <a:buFont typeface="Arial" pitchFamily="34" charset="0"/>
              <a:buChar char="•"/>
            </a:pPr>
            <a:r>
              <a:rPr lang="zh-CN" altLang="en-US" sz="2200" dirty="0" smtClean="0">
                <a:latin typeface="仿宋" pitchFamily="49" charset="-122"/>
                <a:ea typeface="仿宋" pitchFamily="49" charset="-122"/>
              </a:rPr>
              <a:t>*他想</a:t>
            </a:r>
            <a:r>
              <a:rPr lang="zh-CN" altLang="en-US" sz="2200" u="sng" dirty="0" smtClean="0">
                <a:latin typeface="仿宋" pitchFamily="49" charset="-122"/>
                <a:ea typeface="仿宋" pitchFamily="49" charset="-122"/>
              </a:rPr>
              <a:t>访</a:t>
            </a:r>
            <a:r>
              <a:rPr lang="zh-CN" altLang="en-US" sz="2200" dirty="0" smtClean="0">
                <a:latin typeface="仿宋" pitchFamily="49" charset="-122"/>
                <a:ea typeface="仿宋" pitchFamily="49" charset="-122"/>
              </a:rPr>
              <a:t>著名学者。</a:t>
            </a:r>
            <a:endParaRPr lang="en-US" altLang="zh-CN" sz="2200" dirty="0" smtClean="0">
              <a:latin typeface="仿宋" pitchFamily="49" charset="-122"/>
              <a:ea typeface="仿宋" pitchFamily="49" charset="-122"/>
            </a:endParaRPr>
          </a:p>
          <a:p>
            <a:pPr marL="702000">
              <a:buFont typeface="Arial" pitchFamily="34" charset="0"/>
              <a:buChar char="•"/>
            </a:pPr>
            <a:r>
              <a:rPr lang="zh-CN" altLang="en-US" sz="2200" dirty="0" smtClean="0">
                <a:latin typeface="仿宋" pitchFamily="49" charset="-122"/>
                <a:ea typeface="仿宋" pitchFamily="49" charset="-122"/>
              </a:rPr>
              <a:t>*您的</a:t>
            </a:r>
            <a:r>
              <a:rPr lang="zh-CN" altLang="en-US" sz="2200" u="sng" dirty="0" smtClean="0">
                <a:latin typeface="仿宋" pitchFamily="49" charset="-122"/>
                <a:ea typeface="仿宋" pitchFamily="49" charset="-122"/>
              </a:rPr>
              <a:t>友</a:t>
            </a:r>
            <a:r>
              <a:rPr lang="zh-CN" altLang="en-US" sz="2200" dirty="0" smtClean="0">
                <a:latin typeface="仿宋" pitchFamily="49" charset="-122"/>
                <a:ea typeface="仿宋" pitchFamily="49" charset="-122"/>
              </a:rPr>
              <a:t>来这儿，我一定热情招待。</a:t>
            </a:r>
            <a:endParaRPr lang="en-US" altLang="zh-CN" sz="2200" dirty="0" smtClean="0">
              <a:latin typeface="仿宋" pitchFamily="49" charset="-122"/>
              <a:ea typeface="仿宋" pitchFamily="49" charset="-122"/>
            </a:endParaRPr>
          </a:p>
          <a:p>
            <a:pPr marL="702000">
              <a:buFont typeface="Arial" pitchFamily="34" charset="0"/>
              <a:buChar char="•"/>
            </a:pPr>
            <a:r>
              <a:rPr lang="zh-CN" altLang="en-US" sz="2200" dirty="0" smtClean="0">
                <a:latin typeface="仿宋" pitchFamily="49" charset="-122"/>
                <a:ea typeface="仿宋" pitchFamily="49" charset="-122"/>
              </a:rPr>
              <a:t>*我们</a:t>
            </a:r>
            <a:r>
              <a:rPr lang="zh-CN" altLang="en-US" sz="2200" u="sng" dirty="0" smtClean="0">
                <a:latin typeface="仿宋" pitchFamily="49" charset="-122"/>
                <a:ea typeface="仿宋" pitchFamily="49" charset="-122"/>
              </a:rPr>
              <a:t>校</a:t>
            </a:r>
            <a:r>
              <a:rPr lang="zh-CN" altLang="en-US" sz="2200" dirty="0" smtClean="0">
                <a:latin typeface="仿宋" pitchFamily="49" charset="-122"/>
                <a:ea typeface="仿宋" pitchFamily="49" charset="-122"/>
              </a:rPr>
              <a:t>的老师都很有名。</a:t>
            </a:r>
            <a:endParaRPr lang="en-US" altLang="zh-CN" sz="2200" dirty="0" smtClean="0">
              <a:latin typeface="仿宋" pitchFamily="49" charset="-122"/>
              <a:ea typeface="仿宋" pitchFamily="49" charset="-122"/>
            </a:endParaRPr>
          </a:p>
          <a:p>
            <a:pPr marL="702000">
              <a:buFont typeface="Wingdings" pitchFamily="2" charset="2"/>
              <a:buChar char="Ø"/>
            </a:pPr>
            <a:r>
              <a:rPr lang="zh-CN" altLang="en-US" sz="2200" dirty="0" smtClean="0">
                <a:latin typeface="仿宋" pitchFamily="49" charset="-122"/>
                <a:ea typeface="仿宋" pitchFamily="49" charset="-122"/>
              </a:rPr>
              <a:t>他想</a:t>
            </a:r>
            <a:r>
              <a:rPr lang="zh-CN" altLang="en-US" sz="2200" u="sng" dirty="0" smtClean="0">
                <a:solidFill>
                  <a:srgbClr val="0000FF"/>
                </a:solidFill>
                <a:latin typeface="仿宋" pitchFamily="49" charset="-122"/>
                <a:ea typeface="仿宋" pitchFamily="49" charset="-122"/>
              </a:rPr>
              <a:t>遍访</a:t>
            </a:r>
            <a:r>
              <a:rPr lang="zh-CN" altLang="en-US" sz="2200" dirty="0" smtClean="0">
                <a:latin typeface="仿宋" pitchFamily="49" charset="-122"/>
                <a:ea typeface="仿宋" pitchFamily="49" charset="-122"/>
              </a:rPr>
              <a:t>著名学者。</a:t>
            </a:r>
            <a:endParaRPr lang="en-US" altLang="zh-CN" sz="2200" dirty="0" smtClean="0">
              <a:latin typeface="仿宋" pitchFamily="49" charset="-122"/>
              <a:ea typeface="仿宋" pitchFamily="49" charset="-122"/>
            </a:endParaRPr>
          </a:p>
          <a:p>
            <a:pPr marL="702000">
              <a:buFont typeface="Wingdings" pitchFamily="2" charset="2"/>
              <a:buChar char="Ø"/>
            </a:pPr>
            <a:r>
              <a:rPr lang="zh-CN" altLang="en-US" sz="2200" u="sng" dirty="0" smtClean="0">
                <a:solidFill>
                  <a:srgbClr val="0000FF"/>
                </a:solidFill>
                <a:latin typeface="仿宋" pitchFamily="49" charset="-122"/>
                <a:ea typeface="仿宋" pitchFamily="49" charset="-122"/>
              </a:rPr>
              <a:t>贵友</a:t>
            </a:r>
            <a:r>
              <a:rPr lang="zh-CN" altLang="en-US" sz="2200" dirty="0" smtClean="0">
                <a:latin typeface="仿宋" pitchFamily="49" charset="-122"/>
                <a:ea typeface="仿宋" pitchFamily="49" charset="-122"/>
              </a:rPr>
              <a:t>来此，定热情招待。</a:t>
            </a:r>
            <a:endParaRPr lang="en-US" altLang="zh-CN" sz="2200" dirty="0" smtClean="0">
              <a:latin typeface="仿宋" pitchFamily="49" charset="-122"/>
              <a:ea typeface="仿宋" pitchFamily="49" charset="-122"/>
            </a:endParaRPr>
          </a:p>
          <a:p>
            <a:pPr marL="702000">
              <a:buFont typeface="Wingdings" pitchFamily="2" charset="2"/>
              <a:buChar char="Ø"/>
            </a:pPr>
            <a:r>
              <a:rPr lang="zh-CN" altLang="en-US" sz="2200" u="sng" dirty="0" smtClean="0">
                <a:solidFill>
                  <a:srgbClr val="0000FF"/>
                </a:solidFill>
                <a:latin typeface="仿宋" pitchFamily="49" charset="-122"/>
                <a:ea typeface="仿宋" pitchFamily="49" charset="-122"/>
              </a:rPr>
              <a:t>我校</a:t>
            </a:r>
            <a:r>
              <a:rPr lang="zh-CN" altLang="en-US" sz="2200" u="sng" dirty="0" smtClean="0">
                <a:latin typeface="仿宋" pitchFamily="49" charset="-122"/>
                <a:ea typeface="仿宋" pitchFamily="49" charset="-122"/>
              </a:rPr>
              <a:t>老师</a:t>
            </a:r>
            <a:r>
              <a:rPr lang="zh-CN" altLang="en-US" sz="2200" dirty="0" smtClean="0">
                <a:latin typeface="仿宋" pitchFamily="49" charset="-122"/>
                <a:ea typeface="仿宋" pitchFamily="49" charset="-122"/>
              </a:rPr>
              <a:t>都很有名。</a:t>
            </a:r>
            <a:endParaRPr lang="en-US" altLang="zh-CN" sz="2200" dirty="0" smtClean="0">
              <a:latin typeface="仿宋" pitchFamily="49" charset="-122"/>
              <a:ea typeface="仿宋" pitchFamily="49" charset="-122"/>
            </a:endParaRPr>
          </a:p>
        </p:txBody>
      </p:sp>
      <p:sp>
        <p:nvSpPr>
          <p:cNvPr id="4" name="灯片编号占位符 3"/>
          <p:cNvSpPr>
            <a:spLocks noGrp="1"/>
          </p:cNvSpPr>
          <p:nvPr>
            <p:ph type="sldNum" sz="quarter" idx="12"/>
          </p:nvPr>
        </p:nvSpPr>
        <p:spPr/>
        <p:txBody>
          <a:bodyPr/>
          <a:lstStyle/>
          <a:p>
            <a:pPr>
              <a:defRPr/>
            </a:pPr>
            <a:fld id="{3FF4B5DD-DBD4-4BED-AFDC-6D8AC1A762CE}" type="slidenum">
              <a:rPr lang="en-US" altLang="zh-CN" smtClean="0"/>
              <a:pPr>
                <a:defRPr/>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fade">
                                      <p:cBhvr>
                                        <p:cTn id="10" dur="500"/>
                                        <p:tgtEl>
                                          <p:spTgt spid="378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animEffect transition="in" filter="fade">
                                      <p:cBhvr>
                                        <p:cTn id="15" dur="500"/>
                                        <p:tgtEl>
                                          <p:spTgt spid="3789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891">
                                            <p:txEl>
                                              <p:pRg st="4" end="4"/>
                                            </p:txEl>
                                          </p:spTgt>
                                        </p:tgtEl>
                                        <p:attrNameLst>
                                          <p:attrName>style.visibility</p:attrName>
                                        </p:attrNameLst>
                                      </p:cBhvr>
                                      <p:to>
                                        <p:strVal val="visible"/>
                                      </p:to>
                                    </p:set>
                                    <p:animEffect transition="in" filter="fade">
                                      <p:cBhvr>
                                        <p:cTn id="18" dur="500"/>
                                        <p:tgtEl>
                                          <p:spTgt spid="3789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animEffect transition="in" filter="fade">
                                      <p:cBhvr>
                                        <p:cTn id="23" dur="500"/>
                                        <p:tgtEl>
                                          <p:spTgt spid="3789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891">
                                            <p:txEl>
                                              <p:pRg st="6" end="6"/>
                                            </p:txEl>
                                          </p:spTgt>
                                        </p:tgtEl>
                                        <p:attrNameLst>
                                          <p:attrName>style.visibility</p:attrName>
                                        </p:attrNameLst>
                                      </p:cBhvr>
                                      <p:to>
                                        <p:strVal val="visible"/>
                                      </p:to>
                                    </p:set>
                                    <p:animEffect transition="in" filter="fade">
                                      <p:cBhvr>
                                        <p:cTn id="28" dur="500"/>
                                        <p:tgtEl>
                                          <p:spTgt spid="37891">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7891">
                                            <p:txEl>
                                              <p:pRg st="7" end="7"/>
                                            </p:txEl>
                                          </p:spTgt>
                                        </p:tgtEl>
                                        <p:attrNameLst>
                                          <p:attrName>style.visibility</p:attrName>
                                        </p:attrNameLst>
                                      </p:cBhvr>
                                      <p:to>
                                        <p:strVal val="visible"/>
                                      </p:to>
                                    </p:set>
                                    <p:animEffect transition="in" filter="fade">
                                      <p:cBhvr>
                                        <p:cTn id="31" dur="500"/>
                                        <p:tgtEl>
                                          <p:spTgt spid="37891">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7891">
                                            <p:txEl>
                                              <p:pRg st="8" end="8"/>
                                            </p:txEl>
                                          </p:spTgt>
                                        </p:tgtEl>
                                        <p:attrNameLst>
                                          <p:attrName>style.visibility</p:attrName>
                                        </p:attrNameLst>
                                      </p:cBhvr>
                                      <p:to>
                                        <p:strVal val="visible"/>
                                      </p:to>
                                    </p:set>
                                    <p:animEffect transition="in" filter="fade">
                                      <p:cBhvr>
                                        <p:cTn id="34" dur="500"/>
                                        <p:tgtEl>
                                          <p:spTgt spid="37891">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891">
                                            <p:txEl>
                                              <p:pRg st="9" end="9"/>
                                            </p:txEl>
                                          </p:spTgt>
                                        </p:tgtEl>
                                        <p:attrNameLst>
                                          <p:attrName>style.visibility</p:attrName>
                                        </p:attrNameLst>
                                      </p:cBhvr>
                                      <p:to>
                                        <p:strVal val="visible"/>
                                      </p:to>
                                    </p:set>
                                    <p:animEffect transition="in" filter="fade">
                                      <p:cBhvr>
                                        <p:cTn id="39" dur="500"/>
                                        <p:tgtEl>
                                          <p:spTgt spid="37891">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7891">
                                            <p:txEl>
                                              <p:pRg st="10" end="10"/>
                                            </p:txEl>
                                          </p:spTgt>
                                        </p:tgtEl>
                                        <p:attrNameLst>
                                          <p:attrName>style.visibility</p:attrName>
                                        </p:attrNameLst>
                                      </p:cBhvr>
                                      <p:to>
                                        <p:strVal val="visible"/>
                                      </p:to>
                                    </p:set>
                                    <p:animEffect transition="in" filter="fade">
                                      <p:cBhvr>
                                        <p:cTn id="42" dur="500"/>
                                        <p:tgtEl>
                                          <p:spTgt spid="37891">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7891">
                                            <p:txEl>
                                              <p:pRg st="11" end="11"/>
                                            </p:txEl>
                                          </p:spTgt>
                                        </p:tgtEl>
                                        <p:attrNameLst>
                                          <p:attrName>style.visibility</p:attrName>
                                        </p:attrNameLst>
                                      </p:cBhvr>
                                      <p:to>
                                        <p:strVal val="visible"/>
                                      </p:to>
                                    </p:set>
                                    <p:animEffect transition="in" filter="fade">
                                      <p:cBhvr>
                                        <p:cTn id="45" dur="500"/>
                                        <p:tgtEl>
                                          <p:spTgt spid="378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典雅的书面语</a:t>
            </a:r>
            <a:endParaRPr lang="zh-CN" altLang="en-US"/>
          </a:p>
        </p:txBody>
      </p:sp>
      <p:sp>
        <p:nvSpPr>
          <p:cNvPr id="3" name="内容占位符 2"/>
          <p:cNvSpPr>
            <a:spLocks noGrp="1"/>
          </p:cNvSpPr>
          <p:nvPr>
            <p:ph idx="1"/>
          </p:nvPr>
        </p:nvSpPr>
        <p:spPr/>
        <p:txBody>
          <a:bodyPr/>
          <a:lstStyle/>
          <a:p>
            <a:pPr>
              <a:buFont typeface="Wingdings" pitchFamily="2" charset="2"/>
              <a:buChar char="n"/>
            </a:pPr>
            <a:r>
              <a:rPr lang="zh-CN" altLang="en-US" smtClean="0"/>
              <a:t>运用文言词汇</a:t>
            </a:r>
            <a:endParaRPr lang="en-US" altLang="zh-CN" smtClean="0"/>
          </a:p>
          <a:p>
            <a:pPr>
              <a:buFont typeface="Wingdings" pitchFamily="2" charset="2"/>
              <a:buChar char="n"/>
            </a:pPr>
            <a:r>
              <a:rPr lang="zh-CN" altLang="en-US" smtClean="0"/>
              <a:t>运用文言句式</a:t>
            </a:r>
            <a:endParaRPr lang="en-US" altLang="zh-CN" smtClean="0"/>
          </a:p>
          <a:p>
            <a:pPr>
              <a:buFont typeface="Wingdings" pitchFamily="2" charset="2"/>
              <a:buChar char="n"/>
            </a:pPr>
            <a:r>
              <a:rPr lang="zh-CN" altLang="en-US" smtClean="0"/>
              <a:t>双音节的韵律模式（故多“四字格”）</a:t>
            </a:r>
            <a:endParaRPr lang="en-US" altLang="zh-CN" smtClean="0"/>
          </a:p>
          <a:p>
            <a:pPr>
              <a:buFont typeface="Wingdings" pitchFamily="2" charset="2"/>
              <a:buChar char="n"/>
            </a:pPr>
            <a:r>
              <a:rPr lang="zh-CN" altLang="en-US" smtClean="0"/>
              <a:t>少用虚词（的、了）</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3200" smtClean="0"/>
              <a:t>现代汉语书面语</a:t>
            </a:r>
          </a:p>
        </p:txBody>
      </p:sp>
      <p:sp>
        <p:nvSpPr>
          <p:cNvPr id="4" name="灯片编号占位符 3"/>
          <p:cNvSpPr>
            <a:spLocks noGrp="1"/>
          </p:cNvSpPr>
          <p:nvPr>
            <p:ph type="sldNum" sz="quarter" idx="12"/>
          </p:nvPr>
        </p:nvSpPr>
        <p:spPr/>
        <p:txBody>
          <a:bodyPr/>
          <a:lstStyle/>
          <a:p>
            <a:pPr>
              <a:defRPr/>
            </a:pPr>
            <a:fld id="{2A321DCE-E7BD-4ACC-8B28-427BF4D3D718}" type="slidenum">
              <a:rPr lang="en-US" altLang="zh-CN" smtClean="0"/>
              <a:pPr>
                <a:defRPr/>
              </a:pPr>
              <a:t>52</a:t>
            </a:fld>
            <a:endParaRPr lang="en-US" altLang="zh-CN"/>
          </a:p>
        </p:txBody>
      </p:sp>
      <p:pic>
        <p:nvPicPr>
          <p:cNvPr id="32773" name="Picture 4" descr="C:\Users\pku\Desktop\现代汉语正式语体.jpg"/>
          <p:cNvPicPr>
            <a:picLocks noChangeAspect="1" noChangeArrowheads="1"/>
          </p:cNvPicPr>
          <p:nvPr/>
        </p:nvPicPr>
        <p:blipFill>
          <a:blip r:embed="rId2"/>
          <a:srcRect/>
          <a:stretch>
            <a:fillRect/>
          </a:stretch>
        </p:blipFill>
        <p:spPr bwMode="auto">
          <a:xfrm>
            <a:off x="1933444" y="1571613"/>
            <a:ext cx="5645150"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020" y="609600"/>
            <a:ext cx="7771960" cy="962012"/>
          </a:xfrm>
        </p:spPr>
        <p:txBody>
          <a:bodyPr/>
          <a:lstStyle/>
          <a:p>
            <a:r>
              <a:rPr lang="zh-CN" altLang="en-US" smtClean="0">
                <a:latin typeface="楷体" pitchFamily="49" charset="-122"/>
                <a:ea typeface="楷体" pitchFamily="49" charset="-122"/>
              </a:rPr>
              <a:t>书面语表达的三个境界</a:t>
            </a:r>
            <a:endParaRPr lang="zh-CN" altLang="en-US">
              <a:latin typeface="楷体" pitchFamily="49" charset="-122"/>
              <a:ea typeface="楷体" pitchFamily="49" charset="-122"/>
            </a:endParaRPr>
          </a:p>
        </p:txBody>
      </p:sp>
      <p:sp>
        <p:nvSpPr>
          <p:cNvPr id="3" name="内容占位符 2"/>
          <p:cNvSpPr>
            <a:spLocks noGrp="1"/>
          </p:cNvSpPr>
          <p:nvPr>
            <p:ph idx="1"/>
          </p:nvPr>
        </p:nvSpPr>
        <p:spPr>
          <a:xfrm>
            <a:off x="703611" y="1643050"/>
            <a:ext cx="7771960" cy="4853000"/>
          </a:xfrm>
        </p:spPr>
        <p:txBody>
          <a:bodyPr/>
          <a:lstStyle/>
          <a:p>
            <a:pPr>
              <a:buFont typeface="Wingdings" pitchFamily="2" charset="2"/>
              <a:buChar char="n"/>
            </a:pPr>
            <a:r>
              <a:rPr lang="zh-CN" altLang="en-US" smtClean="0"/>
              <a:t>通顺</a:t>
            </a:r>
            <a:endParaRPr lang="en-US" altLang="zh-CN" smtClean="0"/>
          </a:p>
          <a:p>
            <a:pPr>
              <a:buFont typeface="Wingdings" pitchFamily="2" charset="2"/>
              <a:buChar char="n"/>
            </a:pPr>
            <a:r>
              <a:rPr lang="zh-CN" altLang="en-US" smtClean="0"/>
              <a:t>明白</a:t>
            </a:r>
            <a:endParaRPr lang="en-US" altLang="zh-CN" smtClean="0"/>
          </a:p>
          <a:p>
            <a:pPr>
              <a:buFont typeface="Wingdings" pitchFamily="2" charset="2"/>
              <a:buChar char="n"/>
            </a:pPr>
            <a:r>
              <a:rPr lang="zh-CN" altLang="en-US" smtClean="0"/>
              <a:t>典雅</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020" y="609600"/>
            <a:ext cx="7771960" cy="819136"/>
          </a:xfrm>
        </p:spPr>
        <p:txBody>
          <a:bodyPr/>
          <a:lstStyle/>
          <a:p>
            <a:r>
              <a:rPr lang="zh-CN" altLang="en-US" sz="3600" smtClean="0"/>
              <a:t>如何让你的书面语写作“典雅”？</a:t>
            </a:r>
            <a:endParaRPr lang="zh-CN" altLang="en-US" sz="3600"/>
          </a:p>
        </p:txBody>
      </p:sp>
      <p:sp>
        <p:nvSpPr>
          <p:cNvPr id="3" name="内容占位符 2"/>
          <p:cNvSpPr>
            <a:spLocks noGrp="1"/>
          </p:cNvSpPr>
          <p:nvPr>
            <p:ph idx="1"/>
          </p:nvPr>
        </p:nvSpPr>
        <p:spPr>
          <a:xfrm>
            <a:off x="548201" y="1571612"/>
            <a:ext cx="8179525" cy="4924438"/>
          </a:xfrm>
        </p:spPr>
        <p:txBody>
          <a:bodyPr/>
          <a:lstStyle/>
          <a:p>
            <a:pPr>
              <a:buFont typeface="Wingdings" pitchFamily="2" charset="2"/>
              <a:buChar char="n"/>
            </a:pPr>
            <a:r>
              <a:rPr lang="zh-CN" altLang="en-US" sz="2800" dirty="0" smtClean="0"/>
              <a:t>典雅度：</a:t>
            </a:r>
            <a:r>
              <a:rPr lang="en-US" altLang="zh-CN" sz="2800" dirty="0" smtClean="0"/>
              <a:t/>
            </a:r>
            <a:br>
              <a:rPr lang="en-US" altLang="zh-CN" sz="2800" dirty="0" smtClean="0"/>
            </a:br>
            <a:r>
              <a:rPr lang="zh-CN" altLang="en-US" sz="2800" dirty="0" smtClean="0">
                <a:latin typeface="仿宋" pitchFamily="49" charset="-122"/>
                <a:ea typeface="仿宋" pitchFamily="49" charset="-122"/>
              </a:rPr>
              <a:t>表达要采用一些文言词汇和句式，注意韵律</a:t>
            </a:r>
            <a:endParaRPr lang="en-US" altLang="zh-CN" sz="2800" dirty="0" smtClean="0">
              <a:latin typeface="仿宋" pitchFamily="49" charset="-122"/>
              <a:ea typeface="仿宋" pitchFamily="49" charset="-122"/>
            </a:endParaRPr>
          </a:p>
          <a:p>
            <a:pPr>
              <a:buFont typeface="Wingdings" pitchFamily="2" charset="2"/>
              <a:buChar char="n"/>
            </a:pPr>
            <a:r>
              <a:rPr lang="zh-CN" altLang="en-US" sz="2800" dirty="0" smtClean="0"/>
              <a:t>文白交替：</a:t>
            </a:r>
            <a:endParaRPr lang="en-US" altLang="zh-CN" sz="2800" dirty="0" smtClean="0"/>
          </a:p>
          <a:p>
            <a:pPr marL="702000">
              <a:buFont typeface="Arial" pitchFamily="34" charset="0"/>
              <a:buChar char="•"/>
            </a:pPr>
            <a:r>
              <a:rPr lang="zh-CN" altLang="en-US" sz="2400" dirty="0" smtClean="0">
                <a:latin typeface="仿宋" pitchFamily="49" charset="-122"/>
                <a:ea typeface="仿宋" pitchFamily="49" charset="-122"/>
              </a:rPr>
              <a:t>句子中，文言词和白话词并用</a:t>
            </a:r>
            <a:endParaRPr lang="en-US" altLang="zh-CN" sz="2400" dirty="0" smtClean="0">
              <a:latin typeface="仿宋" pitchFamily="49" charset="-122"/>
              <a:ea typeface="仿宋" pitchFamily="49" charset="-122"/>
            </a:endParaRPr>
          </a:p>
          <a:p>
            <a:pPr marL="702000">
              <a:buFont typeface="Arial" pitchFamily="34" charset="0"/>
              <a:buChar char="•"/>
            </a:pPr>
            <a:r>
              <a:rPr lang="zh-CN" altLang="en-US" sz="2400" dirty="0" smtClean="0">
                <a:latin typeface="仿宋" pitchFamily="49" charset="-122"/>
                <a:ea typeface="仿宋" pitchFamily="49" charset="-122"/>
              </a:rPr>
              <a:t>语段中，文雅句和白话句之间的交替使用</a:t>
            </a:r>
            <a:endParaRPr lang="en-US" altLang="zh-CN" sz="2400" dirty="0" smtClean="0">
              <a:latin typeface="仿宋" pitchFamily="49" charset="-122"/>
              <a:ea typeface="仿宋" pitchFamily="49" charset="-122"/>
            </a:endParaRPr>
          </a:p>
          <a:p>
            <a:pPr marL="702000">
              <a:buFont typeface="Arial" pitchFamily="34" charset="0"/>
              <a:buChar char="•"/>
            </a:pPr>
            <a:r>
              <a:rPr lang="zh-CN" altLang="en-US" sz="2400" b="1" dirty="0" smtClean="0">
                <a:latin typeface="宋体" pitchFamily="2" charset="-122"/>
                <a:ea typeface="宋体" pitchFamily="2" charset="-122"/>
              </a:rPr>
              <a:t>三两结伴，交替而行</a:t>
            </a:r>
            <a:r>
              <a:rPr lang="zh-CN" altLang="en-US" sz="2400" dirty="0" smtClean="0">
                <a:latin typeface="宋体" pitchFamily="2" charset="-122"/>
                <a:ea typeface="宋体" pitchFamily="2" charset="-122"/>
              </a:rPr>
              <a:t>：三四句白话接两三句雅语</a:t>
            </a:r>
            <a:endParaRPr lang="en-US" altLang="zh-CN" sz="2400" b="1" dirty="0" smtClean="0">
              <a:latin typeface="宋体" pitchFamily="2" charset="-122"/>
              <a:ea typeface="宋体" pitchFamily="2" charset="-122"/>
            </a:endParaRPr>
          </a:p>
          <a:p>
            <a:pPr>
              <a:buFont typeface="Wingdings" pitchFamily="2" charset="2"/>
              <a:buChar char="n"/>
            </a:pPr>
            <a:r>
              <a:rPr lang="zh-CN" altLang="en-US" sz="2400" dirty="0" smtClean="0">
                <a:latin typeface="仿宋" pitchFamily="49" charset="-122"/>
                <a:ea typeface="仿宋" pitchFamily="49" charset="-122"/>
              </a:rPr>
              <a:t>吝啬的人，我们说他小气；妒忌的人，我们也说也说他小气。小气，</a:t>
            </a:r>
            <a:r>
              <a:rPr lang="zh-CN" altLang="en-US" sz="2400" dirty="0" smtClean="0">
                <a:solidFill>
                  <a:srgbClr val="0000FF"/>
                </a:solidFill>
                <a:latin typeface="仿宋" pitchFamily="49" charset="-122"/>
                <a:ea typeface="仿宋" pitchFamily="49" charset="-122"/>
              </a:rPr>
              <a:t>自然不够伟大</a:t>
            </a:r>
            <a:r>
              <a:rPr lang="zh-CN" altLang="en-US" sz="2400" dirty="0" smtClean="0">
                <a:latin typeface="仿宋" pitchFamily="49" charset="-122"/>
                <a:ea typeface="仿宋" pitchFamily="49" charset="-122"/>
              </a:rPr>
              <a:t>；</a:t>
            </a:r>
            <a:r>
              <a:rPr lang="zh-CN" altLang="en-US" sz="2400" dirty="0" smtClean="0">
                <a:solidFill>
                  <a:srgbClr val="0000FF"/>
                </a:solidFill>
                <a:latin typeface="仿宋" pitchFamily="49" charset="-122"/>
                <a:ea typeface="仿宋" pitchFamily="49" charset="-122"/>
              </a:rPr>
              <a:t>即使</a:t>
            </a:r>
            <a:r>
              <a:rPr lang="zh-CN" altLang="en-US" sz="2400" dirty="0" smtClean="0">
                <a:latin typeface="仿宋" pitchFamily="49" charset="-122"/>
                <a:ea typeface="仿宋" pitchFamily="49" charset="-122"/>
              </a:rPr>
              <a:t>不是</a:t>
            </a:r>
            <a:r>
              <a:rPr lang="zh-CN" altLang="en-US" sz="2400" dirty="0" smtClean="0">
                <a:solidFill>
                  <a:srgbClr val="0000FF"/>
                </a:solidFill>
                <a:latin typeface="仿宋" pitchFamily="49" charset="-122"/>
                <a:ea typeface="仿宋" pitchFamily="49" charset="-122"/>
              </a:rPr>
              <a:t>十足</a:t>
            </a:r>
            <a:r>
              <a:rPr lang="zh-CN" altLang="en-US" sz="2400" dirty="0" smtClean="0">
                <a:latin typeface="仿宋" pitchFamily="49" charset="-122"/>
                <a:ea typeface="仿宋" pitchFamily="49" charset="-122"/>
              </a:rPr>
              <a:t>的小人，至少</a:t>
            </a:r>
            <a:r>
              <a:rPr lang="zh-CN" altLang="en-US" sz="2400" dirty="0" smtClean="0">
                <a:solidFill>
                  <a:srgbClr val="0000FF"/>
                </a:solidFill>
                <a:latin typeface="仿宋" pitchFamily="49" charset="-122"/>
                <a:ea typeface="仿宋" pitchFamily="49" charset="-122"/>
              </a:rPr>
              <a:t>该说</a:t>
            </a:r>
            <a:r>
              <a:rPr lang="zh-CN" altLang="en-US" sz="2400" dirty="0" smtClean="0">
                <a:latin typeface="仿宋" pitchFamily="49" charset="-122"/>
                <a:ea typeface="仿宋" pitchFamily="49" charset="-122"/>
              </a:rPr>
              <a:t>是具</a:t>
            </a:r>
            <a:r>
              <a:rPr lang="zh-CN" altLang="en-US" sz="2400" dirty="0" smtClean="0">
                <a:solidFill>
                  <a:srgbClr val="0000FF"/>
                </a:solidFill>
                <a:latin typeface="仿宋" pitchFamily="49" charset="-122"/>
                <a:ea typeface="仿宋" pitchFamily="49" charset="-122"/>
              </a:rPr>
              <a:t>体而微</a:t>
            </a:r>
            <a:r>
              <a:rPr lang="zh-CN" altLang="en-US" sz="2400" dirty="0" smtClean="0">
                <a:latin typeface="仿宋" pitchFamily="49" charset="-122"/>
                <a:ea typeface="仿宋" pitchFamily="49" charset="-122"/>
              </a:rPr>
              <a:t>的小人。但是，如果小气的人就算是小人</a:t>
            </a:r>
            <a:r>
              <a:rPr lang="zh-CN" altLang="en-US" sz="2400" dirty="0" smtClean="0">
                <a:solidFill>
                  <a:srgbClr val="0000FF"/>
                </a:solidFill>
                <a:latin typeface="仿宋" pitchFamily="49" charset="-122"/>
                <a:ea typeface="仿宋" pitchFamily="49" charset="-122"/>
              </a:rPr>
              <a:t>之一种</a:t>
            </a:r>
            <a:r>
              <a:rPr lang="zh-CN" altLang="en-US" sz="2400" dirty="0" smtClean="0">
                <a:latin typeface="仿宋" pitchFamily="49" charset="-122"/>
                <a:ea typeface="仿宋" pitchFamily="49" charset="-122"/>
              </a:rPr>
              <a:t>，</a:t>
            </a:r>
            <a:r>
              <a:rPr lang="zh-CN" altLang="en-US" sz="2400" dirty="0" smtClean="0">
                <a:solidFill>
                  <a:srgbClr val="0000FF"/>
                </a:solidFill>
                <a:latin typeface="仿宋" pitchFamily="49" charset="-122"/>
                <a:ea typeface="仿宋" pitchFamily="49" charset="-122"/>
              </a:rPr>
              <a:t>则</a:t>
            </a:r>
            <a:r>
              <a:rPr lang="zh-CN" altLang="en-US" sz="2400" dirty="0" smtClean="0">
                <a:latin typeface="仿宋" pitchFamily="49" charset="-122"/>
                <a:ea typeface="仿宋" pitchFamily="49" charset="-122"/>
              </a:rPr>
              <a:t>小人</a:t>
            </a:r>
            <a:r>
              <a:rPr lang="zh-CN" altLang="en-US" sz="2400" dirty="0" smtClean="0">
                <a:solidFill>
                  <a:srgbClr val="0000FF"/>
                </a:solidFill>
                <a:latin typeface="仿宋" pitchFamily="49" charset="-122"/>
                <a:ea typeface="仿宋" pitchFamily="49" charset="-122"/>
              </a:rPr>
              <a:t>满天下</a:t>
            </a:r>
            <a:r>
              <a:rPr lang="zh-CN" altLang="en-US" sz="2400" dirty="0" smtClean="0">
                <a:latin typeface="仿宋" pitchFamily="49" charset="-122"/>
                <a:ea typeface="仿宋" pitchFamily="49" charset="-122"/>
              </a:rPr>
              <a:t>，</a:t>
            </a:r>
            <a:r>
              <a:rPr lang="zh-CN" altLang="en-US" sz="2400" dirty="0" smtClean="0">
                <a:solidFill>
                  <a:srgbClr val="0000FF"/>
                </a:solidFill>
                <a:latin typeface="仿宋" pitchFamily="49" charset="-122"/>
                <a:ea typeface="仿宋" pitchFamily="49" charset="-122"/>
              </a:rPr>
              <a:t>而足称为君子者</a:t>
            </a:r>
            <a:r>
              <a:rPr lang="zh-CN" altLang="en-US" sz="2400" dirty="0" smtClean="0">
                <a:latin typeface="仿宋" pitchFamily="49" charset="-122"/>
                <a:ea typeface="仿宋" pitchFamily="49" charset="-122"/>
              </a:rPr>
              <a:t>，实在太少了。</a:t>
            </a:r>
            <a:endParaRPr lang="zh-CN" altLang="en-US" sz="2400" dirty="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0129" y="357166"/>
            <a:ext cx="7771960" cy="890574"/>
          </a:xfrm>
        </p:spPr>
        <p:txBody>
          <a:bodyPr/>
          <a:lstStyle/>
          <a:p>
            <a:r>
              <a:rPr lang="zh-CN" altLang="en-US" sz="4000" smtClean="0"/>
              <a:t>文白转换</a:t>
            </a:r>
            <a:r>
              <a:rPr lang="en-US" altLang="zh-CN" sz="4000" smtClean="0"/>
              <a:t>.</a:t>
            </a:r>
            <a:r>
              <a:rPr lang="zh-CN" altLang="en-US" sz="4000" smtClean="0"/>
              <a:t>练习</a:t>
            </a:r>
            <a:endParaRPr lang="zh-CN" altLang="en-US" sz="4000"/>
          </a:p>
        </p:txBody>
      </p:sp>
      <p:sp>
        <p:nvSpPr>
          <p:cNvPr id="3" name="内容占位符 2"/>
          <p:cNvSpPr>
            <a:spLocks noGrp="1"/>
          </p:cNvSpPr>
          <p:nvPr>
            <p:ph idx="1"/>
          </p:nvPr>
        </p:nvSpPr>
        <p:spPr>
          <a:xfrm>
            <a:off x="703611" y="1500174"/>
            <a:ext cx="7771960" cy="4995876"/>
          </a:xfrm>
        </p:spPr>
        <p:txBody>
          <a:bodyPr/>
          <a:lstStyle/>
          <a:p>
            <a:pPr marL="457200" indent="-457200">
              <a:buFont typeface="+mj-lt"/>
              <a:buAutoNum type="arabicPeriod"/>
            </a:pPr>
            <a:r>
              <a:rPr lang="zh-CN" altLang="en-US" sz="2400" dirty="0" smtClean="0"/>
              <a:t>孔子以后，历史的记载越来越盛行</a:t>
            </a:r>
            <a:endParaRPr lang="en-US" altLang="zh-CN" sz="2400" dirty="0" smtClean="0"/>
          </a:p>
          <a:p>
            <a:pPr marL="702000"/>
            <a:r>
              <a:rPr lang="zh-CN" altLang="en-US" sz="2400" dirty="0" smtClean="0">
                <a:latin typeface="仿宋" pitchFamily="49" charset="-122"/>
                <a:ea typeface="仿宋" pitchFamily="49" charset="-122"/>
              </a:rPr>
              <a:t>孔子以后，历史记载</a:t>
            </a:r>
            <a:r>
              <a:rPr lang="zh-CN" altLang="en-US" sz="2400" b="1" u="sng" dirty="0" smtClean="0">
                <a:solidFill>
                  <a:srgbClr val="0000FF"/>
                </a:solidFill>
                <a:latin typeface="仿宋" pitchFamily="49" charset="-122"/>
                <a:ea typeface="仿宋" pitchFamily="49" charset="-122"/>
              </a:rPr>
              <a:t>益见</a:t>
            </a:r>
            <a:r>
              <a:rPr lang="zh-CN" altLang="en-US" sz="2400" dirty="0" smtClean="0">
                <a:latin typeface="仿宋" pitchFamily="49" charset="-122"/>
                <a:ea typeface="仿宋" pitchFamily="49" charset="-122"/>
              </a:rPr>
              <a:t>盛行</a:t>
            </a:r>
            <a:r>
              <a:rPr lang="zh-CN" altLang="en-US" sz="2400" dirty="0" smtClean="0"/>
              <a:t>。</a:t>
            </a:r>
            <a:endParaRPr lang="en-US" altLang="zh-CN" sz="2400" dirty="0" smtClean="0"/>
          </a:p>
          <a:p>
            <a:pPr marL="457200" indent="-457200">
              <a:spcBef>
                <a:spcPts val="1200"/>
              </a:spcBef>
              <a:buFont typeface="+mj-lt"/>
              <a:buAutoNum type="arabicPeriod" startAt="2"/>
            </a:pPr>
            <a:r>
              <a:rPr lang="zh-CN" altLang="en-US" sz="2400" dirty="0" smtClean="0"/>
              <a:t>他的错误纯粹是他的无知造成的。</a:t>
            </a:r>
            <a:endParaRPr lang="en-US" altLang="zh-CN" sz="2400" dirty="0" smtClean="0"/>
          </a:p>
          <a:p>
            <a:pPr marL="702000"/>
            <a:r>
              <a:rPr lang="zh-CN" altLang="en-US" sz="2400" dirty="0" smtClean="0">
                <a:latin typeface="仿宋" pitchFamily="49" charset="-122"/>
                <a:ea typeface="仿宋" pitchFamily="49" charset="-122"/>
              </a:rPr>
              <a:t>他的错误纯粹</a:t>
            </a:r>
            <a:r>
              <a:rPr lang="zh-CN" altLang="en-US" sz="2400" b="1" u="sng" dirty="0">
                <a:solidFill>
                  <a:srgbClr val="0000FF"/>
                </a:solidFill>
                <a:latin typeface="仿宋" pitchFamily="49" charset="-122"/>
                <a:ea typeface="仿宋" pitchFamily="49" charset="-122"/>
              </a:rPr>
              <a:t>系于</a:t>
            </a:r>
            <a:r>
              <a:rPr lang="zh-CN" altLang="en-US" sz="2400" dirty="0" smtClean="0">
                <a:latin typeface="仿宋" pitchFamily="49" charset="-122"/>
                <a:ea typeface="仿宋" pitchFamily="49" charset="-122"/>
              </a:rPr>
              <a:t>无知。</a:t>
            </a:r>
            <a:endParaRPr lang="en-US" altLang="zh-CN" sz="2400" dirty="0" smtClean="0">
              <a:latin typeface="仿宋" pitchFamily="49" charset="-122"/>
              <a:ea typeface="仿宋" pitchFamily="49" charset="-122"/>
            </a:endParaRPr>
          </a:p>
          <a:p>
            <a:pPr marL="457200" indent="-457200">
              <a:spcBef>
                <a:spcPts val="1200"/>
              </a:spcBef>
              <a:buFont typeface="+mj-lt"/>
              <a:buAutoNum type="arabicPeriod" startAt="3"/>
            </a:pPr>
            <a:r>
              <a:rPr lang="zh-CN" altLang="en-US" sz="2400" dirty="0" smtClean="0"/>
              <a:t>利用行文的方便，把这个问题稍微作一些阐述。</a:t>
            </a:r>
            <a:endParaRPr lang="en-US" altLang="zh-CN" sz="2400" dirty="0" smtClean="0"/>
          </a:p>
          <a:p>
            <a:pPr marL="702000"/>
            <a:r>
              <a:rPr lang="zh-CN" altLang="en-US" sz="2400" b="1" u="sng" dirty="0">
                <a:solidFill>
                  <a:srgbClr val="0000FF"/>
                </a:solidFill>
                <a:latin typeface="仿宋" pitchFamily="49" charset="-122"/>
                <a:ea typeface="仿宋" pitchFamily="49" charset="-122"/>
              </a:rPr>
              <a:t>因</a:t>
            </a:r>
            <a:r>
              <a:rPr lang="zh-CN" altLang="en-US" sz="2400" dirty="0" smtClean="0">
                <a:latin typeface="仿宋" pitchFamily="49" charset="-122"/>
                <a:ea typeface="仿宋" pitchFamily="49" charset="-122"/>
              </a:rPr>
              <a:t>行文</a:t>
            </a:r>
            <a:r>
              <a:rPr lang="zh-CN" altLang="en-US" sz="2400" b="1" u="sng" dirty="0">
                <a:solidFill>
                  <a:srgbClr val="0000FF"/>
                </a:solidFill>
                <a:latin typeface="仿宋" pitchFamily="49" charset="-122"/>
                <a:ea typeface="仿宋" pitchFamily="49" charset="-122"/>
              </a:rPr>
              <a:t>之便</a:t>
            </a:r>
            <a:r>
              <a:rPr lang="zh-CN" altLang="en-US" sz="2400" dirty="0" smtClean="0">
                <a:latin typeface="仿宋" pitchFamily="49" charset="-122"/>
                <a:ea typeface="仿宋" pitchFamily="49" charset="-122"/>
              </a:rPr>
              <a:t>，将此问题</a:t>
            </a:r>
            <a:r>
              <a:rPr lang="zh-CN" altLang="en-US" sz="2400" b="1" u="sng" dirty="0">
                <a:solidFill>
                  <a:srgbClr val="0000FF"/>
                </a:solidFill>
                <a:latin typeface="仿宋" pitchFamily="49" charset="-122"/>
                <a:ea typeface="仿宋" pitchFamily="49" charset="-122"/>
              </a:rPr>
              <a:t>略作</a:t>
            </a:r>
            <a:r>
              <a:rPr lang="zh-CN" altLang="en-US" sz="2400" dirty="0" smtClean="0">
                <a:latin typeface="仿宋" pitchFamily="49" charset="-122"/>
                <a:ea typeface="仿宋" pitchFamily="49" charset="-122"/>
              </a:rPr>
              <a:t>阐述</a:t>
            </a:r>
            <a:endParaRPr lang="en-US" altLang="zh-CN" sz="2400" dirty="0" smtClean="0">
              <a:latin typeface="仿宋" pitchFamily="49" charset="-122"/>
              <a:ea typeface="仿宋" pitchFamily="49" charset="-122"/>
            </a:endParaRPr>
          </a:p>
          <a:p>
            <a:pPr marL="457200" indent="-457200">
              <a:spcBef>
                <a:spcPts val="1200"/>
              </a:spcBef>
              <a:buFont typeface="+mj-lt"/>
              <a:buAutoNum type="arabicPeriod" startAt="4"/>
            </a:pPr>
            <a:r>
              <a:rPr lang="zh-CN" altLang="en-US" sz="2400" dirty="0" smtClean="0"/>
              <a:t>本文讨论的内容只在当代的范围里，和古代没关系</a:t>
            </a:r>
            <a:endParaRPr lang="en-US" altLang="zh-CN" sz="2400" dirty="0" smtClean="0"/>
          </a:p>
          <a:p>
            <a:pPr marL="702000"/>
            <a:r>
              <a:rPr lang="zh-CN" altLang="en-US" sz="2400" dirty="0" smtClean="0">
                <a:latin typeface="仿宋" pitchFamily="49" charset="-122"/>
                <a:ea typeface="仿宋" pitchFamily="49" charset="-122"/>
              </a:rPr>
              <a:t>本文</a:t>
            </a:r>
            <a:r>
              <a:rPr lang="zh-CN" altLang="en-US" sz="2400" b="1" u="sng" dirty="0">
                <a:solidFill>
                  <a:srgbClr val="0000FF"/>
                </a:solidFill>
                <a:latin typeface="仿宋" pitchFamily="49" charset="-122"/>
                <a:ea typeface="仿宋" pitchFamily="49" charset="-122"/>
              </a:rPr>
              <a:t>所论</a:t>
            </a:r>
            <a:r>
              <a:rPr lang="zh-CN" altLang="en-US" sz="2400" i="1" dirty="0" smtClean="0">
                <a:latin typeface="仿宋" pitchFamily="49" charset="-122"/>
                <a:ea typeface="仿宋" pitchFamily="49" charset="-122"/>
              </a:rPr>
              <a:t> </a:t>
            </a:r>
            <a:r>
              <a:rPr lang="zh-CN" altLang="en-US" sz="2400" b="1" u="sng" dirty="0">
                <a:solidFill>
                  <a:srgbClr val="0000FF"/>
                </a:solidFill>
                <a:latin typeface="仿宋" pitchFamily="49" charset="-122"/>
                <a:ea typeface="仿宋" pitchFamily="49" charset="-122"/>
              </a:rPr>
              <a:t>仅限于</a:t>
            </a:r>
            <a:r>
              <a:rPr lang="zh-CN" altLang="en-US" sz="2400" dirty="0" smtClean="0">
                <a:latin typeface="仿宋" pitchFamily="49" charset="-122"/>
                <a:ea typeface="仿宋" pitchFamily="49" charset="-122"/>
              </a:rPr>
              <a:t>当代，与古代无关。</a:t>
            </a:r>
            <a:endParaRPr lang="en-US" altLang="zh-CN" sz="2400" dirty="0" smtClean="0">
              <a:latin typeface="仿宋" pitchFamily="49" charset="-122"/>
              <a:ea typeface="仿宋" pitchFamily="49" charset="-122"/>
            </a:endParaRPr>
          </a:p>
          <a:p>
            <a:pPr marL="457200" indent="-457200">
              <a:spcBef>
                <a:spcPts val="1200"/>
              </a:spcBef>
              <a:buFont typeface="+mj-lt"/>
              <a:buAutoNum type="arabicPeriod" startAt="5"/>
            </a:pPr>
            <a:r>
              <a:rPr lang="zh-CN" altLang="en-US" sz="2400" dirty="0" smtClean="0"/>
              <a:t>像孔子那样 爱学习的人，一天比一天少了。</a:t>
            </a:r>
            <a:endParaRPr lang="en-US" altLang="zh-CN" sz="2400" dirty="0" smtClean="0"/>
          </a:p>
          <a:p>
            <a:pPr marL="702000"/>
            <a:r>
              <a:rPr lang="zh-CN" altLang="en-US" sz="2400" dirty="0" smtClean="0">
                <a:latin typeface="仿宋" pitchFamily="49" charset="-122"/>
                <a:ea typeface="仿宋" pitchFamily="49" charset="-122"/>
              </a:rPr>
              <a:t>好学</a:t>
            </a:r>
            <a:r>
              <a:rPr lang="zh-CN" altLang="en-US" sz="2400" b="1" u="sng" dirty="0">
                <a:solidFill>
                  <a:srgbClr val="0000FF"/>
                </a:solidFill>
                <a:latin typeface="仿宋" pitchFamily="49" charset="-122"/>
                <a:ea typeface="仿宋" pitchFamily="49" charset="-122"/>
              </a:rPr>
              <a:t>如</a:t>
            </a:r>
            <a:r>
              <a:rPr lang="zh-CN" altLang="en-US" sz="2400" dirty="0" smtClean="0">
                <a:latin typeface="仿宋" pitchFamily="49" charset="-122"/>
                <a:ea typeface="仿宋" pitchFamily="49" charset="-122"/>
              </a:rPr>
              <a:t>孔子</a:t>
            </a:r>
            <a:r>
              <a:rPr lang="zh-CN" altLang="en-US" sz="2400" b="1" u="sng" dirty="0">
                <a:solidFill>
                  <a:srgbClr val="0000FF"/>
                </a:solidFill>
                <a:latin typeface="仿宋" pitchFamily="49" charset="-122"/>
                <a:ea typeface="仿宋" pitchFamily="49" charset="-122"/>
              </a:rPr>
              <a:t>者</a:t>
            </a:r>
            <a:r>
              <a:rPr lang="zh-CN" altLang="en-US" sz="2400" dirty="0" smtClean="0">
                <a:latin typeface="仿宋" pitchFamily="49" charset="-122"/>
                <a:ea typeface="仿宋" pitchFamily="49" charset="-122"/>
              </a:rPr>
              <a:t>，</a:t>
            </a:r>
            <a:r>
              <a:rPr lang="zh-CN" altLang="en-US" sz="2400" b="1" u="sng" dirty="0">
                <a:solidFill>
                  <a:srgbClr val="0000FF"/>
                </a:solidFill>
                <a:latin typeface="仿宋" pitchFamily="49" charset="-122"/>
                <a:ea typeface="仿宋" pitchFamily="49" charset="-122"/>
              </a:rPr>
              <a:t>日见</a:t>
            </a:r>
            <a:r>
              <a:rPr lang="zh-CN" altLang="en-US" sz="2400" dirty="0" smtClean="0">
                <a:latin typeface="仿宋" pitchFamily="49" charset="-122"/>
                <a:ea typeface="仿宋" pitchFamily="49" charset="-122"/>
              </a:rPr>
              <a:t>其少。</a:t>
            </a:r>
            <a:endParaRPr lang="zh-CN" altLang="en-US" sz="2400" dirty="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3200" smtClean="0"/>
              <a:t>文言句式索引</a:t>
            </a:r>
          </a:p>
        </p:txBody>
      </p:sp>
      <p:sp>
        <p:nvSpPr>
          <p:cNvPr id="4" name="灯片编号占位符 3"/>
          <p:cNvSpPr>
            <a:spLocks noGrp="1"/>
          </p:cNvSpPr>
          <p:nvPr>
            <p:ph type="sldNum" sz="quarter" idx="12"/>
          </p:nvPr>
        </p:nvSpPr>
        <p:spPr/>
        <p:txBody>
          <a:bodyPr/>
          <a:lstStyle/>
          <a:p>
            <a:pPr>
              <a:defRPr/>
            </a:pPr>
            <a:fld id="{B5413F8E-39AA-4765-8EE7-37DED961E1AC}" type="slidenum">
              <a:rPr lang="en-US" altLang="zh-CN" smtClean="0"/>
              <a:pPr>
                <a:defRPr/>
              </a:pPr>
              <a:t>56</a:t>
            </a:fld>
            <a:endParaRPr lang="en-US" altLang="zh-CN"/>
          </a:p>
        </p:txBody>
      </p:sp>
      <p:pic>
        <p:nvPicPr>
          <p:cNvPr id="39940" name="Picture 5" descr="C:\Users\pku\Desktop\书面语研究\2014-05-20 shumian\____1.jpg"/>
          <p:cNvPicPr>
            <a:picLocks noGrp="1" noChangeAspect="1" noChangeArrowheads="1"/>
          </p:cNvPicPr>
          <p:nvPr>
            <p:ph idx="1"/>
          </p:nvPr>
        </p:nvPicPr>
        <p:blipFill>
          <a:blip r:embed="rId2" cstate="print"/>
          <a:srcRect/>
          <a:stretch>
            <a:fillRect/>
          </a:stretch>
        </p:blipFill>
        <p:spPr>
          <a:xfrm>
            <a:off x="4308144" y="142853"/>
            <a:ext cx="4319588" cy="6530975"/>
          </a:xfrm>
          <a:noFill/>
        </p:spPr>
      </p:pic>
      <p:pic>
        <p:nvPicPr>
          <p:cNvPr id="5" name="Picture 2" descr="C:\Users\pku\Desktop\书面语初编.jpg"/>
          <p:cNvPicPr>
            <a:picLocks noChangeAspect="1" noChangeArrowheads="1"/>
          </p:cNvPicPr>
          <p:nvPr/>
        </p:nvPicPr>
        <p:blipFill>
          <a:blip r:embed="rId3"/>
          <a:srcRect/>
          <a:stretch>
            <a:fillRect/>
          </a:stretch>
        </p:blipFill>
        <p:spPr bwMode="auto">
          <a:xfrm>
            <a:off x="659032" y="1928803"/>
            <a:ext cx="2107981" cy="28749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093" y="571480"/>
            <a:ext cx="7771960" cy="819136"/>
          </a:xfrm>
        </p:spPr>
        <p:txBody>
          <a:bodyPr/>
          <a:lstStyle/>
          <a:p>
            <a:r>
              <a:rPr lang="zh-CN" altLang="en-US" sz="4000" smtClean="0"/>
              <a:t>预设</a:t>
            </a:r>
            <a:r>
              <a:rPr lang="en-US" altLang="zh-CN" sz="4000" smtClean="0"/>
              <a:t>presupposition</a:t>
            </a:r>
            <a:endParaRPr lang="zh-CN" altLang="en-US" sz="4000"/>
          </a:p>
        </p:txBody>
      </p:sp>
      <p:sp>
        <p:nvSpPr>
          <p:cNvPr id="3" name="内容占位符 2"/>
          <p:cNvSpPr>
            <a:spLocks noGrp="1"/>
          </p:cNvSpPr>
          <p:nvPr>
            <p:ph idx="1"/>
          </p:nvPr>
        </p:nvSpPr>
        <p:spPr>
          <a:xfrm>
            <a:off x="614165" y="1571612"/>
            <a:ext cx="7861406" cy="4924438"/>
          </a:xfrm>
        </p:spPr>
        <p:txBody>
          <a:bodyPr/>
          <a:lstStyle/>
          <a:p>
            <a:pPr>
              <a:buFont typeface="Wingdings" pitchFamily="2" charset="2"/>
              <a:buChar char="n"/>
            </a:pPr>
            <a:r>
              <a:rPr lang="zh-CN" altLang="en-US" sz="2800" b="1" dirty="0" smtClean="0"/>
              <a:t>使一个句子成立的先决条件（前提）</a:t>
            </a:r>
            <a:endParaRPr lang="en-US" altLang="zh-CN" sz="2800" b="1" dirty="0" smtClean="0"/>
          </a:p>
          <a:p>
            <a:pPr>
              <a:buFont typeface="Wingdings" pitchFamily="2" charset="2"/>
              <a:buChar char="n"/>
            </a:pPr>
            <a:r>
              <a:rPr lang="en-US" altLang="zh-CN" sz="2800" b="1" dirty="0" smtClean="0"/>
              <a:t>A</a:t>
            </a:r>
            <a:r>
              <a:rPr lang="zh-CN" altLang="en-US" sz="2800" b="1" dirty="0" smtClean="0"/>
              <a:t>的预设是</a:t>
            </a:r>
            <a:r>
              <a:rPr lang="en-US" altLang="zh-CN" sz="2800" b="1" dirty="0" smtClean="0"/>
              <a:t>B</a:t>
            </a:r>
            <a:r>
              <a:rPr lang="zh-CN" altLang="en-US" sz="2800" b="1" dirty="0" smtClean="0"/>
              <a:t>：当且仅当</a:t>
            </a:r>
            <a:r>
              <a:rPr lang="en-US" altLang="zh-CN" sz="2800" b="1" dirty="0" smtClean="0"/>
              <a:t>B</a:t>
            </a:r>
            <a:r>
              <a:rPr lang="zh-CN" altLang="en-US" sz="2800" b="1" dirty="0" smtClean="0"/>
              <a:t>为真时，谈论</a:t>
            </a:r>
            <a:r>
              <a:rPr lang="en-US" altLang="zh-CN" sz="2800" b="1" dirty="0" smtClean="0"/>
              <a:t>A</a:t>
            </a:r>
            <a:r>
              <a:rPr lang="zh-CN" altLang="en-US" sz="2800" b="1" dirty="0" smtClean="0"/>
              <a:t>的意义才是合适的。</a:t>
            </a:r>
            <a:endParaRPr lang="en-US" altLang="zh-CN" sz="2800" b="1" dirty="0" smtClean="0"/>
          </a:p>
          <a:p>
            <a:pPr marL="702000">
              <a:buFont typeface="Arial" pitchFamily="34" charset="0"/>
              <a:buChar char="•"/>
            </a:pPr>
            <a:r>
              <a:rPr lang="zh-CN" altLang="en-US" sz="2400" b="1" dirty="0" smtClean="0">
                <a:latin typeface="仿宋" pitchFamily="49" charset="-122"/>
                <a:ea typeface="仿宋" pitchFamily="49" charset="-122"/>
              </a:rPr>
              <a:t>张三有三头牛。</a:t>
            </a:r>
            <a:endParaRPr lang="en-US" altLang="zh-CN" sz="2400" b="1" dirty="0" smtClean="0">
              <a:latin typeface="仿宋" pitchFamily="49" charset="-122"/>
              <a:ea typeface="仿宋" pitchFamily="49" charset="-122"/>
            </a:endParaRPr>
          </a:p>
          <a:p>
            <a:pPr marL="702000">
              <a:buFont typeface="Arial" pitchFamily="34" charset="0"/>
              <a:buChar char="•"/>
            </a:pPr>
            <a:r>
              <a:rPr lang="zh-CN" altLang="en-US" sz="2400" b="1" dirty="0" smtClean="0">
                <a:latin typeface="仿宋" pitchFamily="49" charset="-122"/>
                <a:ea typeface="仿宋" pitchFamily="49" charset="-122"/>
              </a:rPr>
              <a:t>张三没有三头牛</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预设：有一个人叫张三</a:t>
            </a:r>
            <a:endParaRPr lang="en-US" altLang="zh-CN" sz="2400" dirty="0" smtClean="0">
              <a:latin typeface="仿宋" pitchFamily="49" charset="-122"/>
              <a:ea typeface="仿宋" pitchFamily="49" charset="-122"/>
            </a:endParaRPr>
          </a:p>
          <a:p>
            <a:pPr>
              <a:buFont typeface="Wingdings" pitchFamily="2" charset="2"/>
              <a:buChar char="n"/>
            </a:pPr>
            <a:r>
              <a:rPr lang="zh-CN" altLang="en-US" sz="2800" b="1" dirty="0" smtClean="0"/>
              <a:t>对比：</a:t>
            </a:r>
            <a:r>
              <a:rPr lang="zh-CN" altLang="en-US" sz="2800" dirty="0" smtClean="0">
                <a:latin typeface="仿宋" pitchFamily="49" charset="-122"/>
                <a:ea typeface="仿宋" pitchFamily="49" charset="-122"/>
              </a:rPr>
              <a:t>现在的美国皇帝是个秃子</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020" y="609600"/>
            <a:ext cx="7771960" cy="890574"/>
          </a:xfrm>
        </p:spPr>
        <p:txBody>
          <a:bodyPr/>
          <a:lstStyle/>
          <a:p>
            <a:endParaRPr lang="zh-CN" altLang="en-US" dirty="0"/>
          </a:p>
        </p:txBody>
      </p:sp>
      <p:sp>
        <p:nvSpPr>
          <p:cNvPr id="3" name="内容占位符 2"/>
          <p:cNvSpPr>
            <a:spLocks noGrp="1"/>
          </p:cNvSpPr>
          <p:nvPr>
            <p:ph idx="1"/>
          </p:nvPr>
        </p:nvSpPr>
        <p:spPr>
          <a:xfrm>
            <a:off x="703611" y="1714488"/>
            <a:ext cx="7771960" cy="4071966"/>
          </a:xfrm>
        </p:spPr>
        <p:txBody>
          <a:bodyPr/>
          <a:lstStyle/>
          <a:p>
            <a:pPr>
              <a:buFont typeface="Wingdings" pitchFamily="2" charset="2"/>
              <a:buChar char="p"/>
            </a:pPr>
            <a:r>
              <a:rPr lang="zh-CN" altLang="en-US" sz="3600" b="1" dirty="0" smtClean="0"/>
              <a:t>“利用”预设</a:t>
            </a:r>
            <a:endParaRPr lang="en-US" altLang="zh-CN" sz="3600" b="1" dirty="0" smtClean="0"/>
          </a:p>
          <a:p>
            <a:pPr marL="702000">
              <a:spcBef>
                <a:spcPts val="600"/>
              </a:spcBef>
            </a:pPr>
            <a:r>
              <a:rPr lang="zh-CN" altLang="en-US" sz="2800" dirty="0" smtClean="0">
                <a:latin typeface="仿宋" pitchFamily="49" charset="-122"/>
                <a:ea typeface="仿宋" pitchFamily="49" charset="-122"/>
              </a:rPr>
              <a:t>你停止打老婆了吗？</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是</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否</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a:t>
            </a:r>
          </a:p>
          <a:p>
            <a:pPr marL="702000">
              <a:spcBef>
                <a:spcPts val="600"/>
              </a:spcBef>
              <a:buFont typeface="Wingdings" pitchFamily="2" charset="2"/>
              <a:buChar char="Ø"/>
            </a:pPr>
            <a:r>
              <a:rPr lang="zh-CN" altLang="en-US" sz="2800" dirty="0" smtClean="0">
                <a:latin typeface="仿宋" pitchFamily="49" charset="-122"/>
                <a:ea typeface="仿宋" pitchFamily="49" charset="-122"/>
              </a:rPr>
              <a:t>预设：你以前一直打老婆</a:t>
            </a:r>
            <a:r>
              <a:rPr lang="en-US" altLang="zh-CN" sz="2800" dirty="0" smtClean="0">
                <a:latin typeface="仿宋" pitchFamily="49" charset="-122"/>
                <a:ea typeface="仿宋" pitchFamily="49" charset="-122"/>
              </a:rPr>
              <a:t/>
            </a:r>
            <a:br>
              <a:rPr lang="en-US" altLang="zh-CN" sz="2800" dirty="0" smtClean="0">
                <a:latin typeface="仿宋" pitchFamily="49" charset="-122"/>
                <a:ea typeface="仿宋" pitchFamily="49" charset="-122"/>
              </a:rPr>
            </a:br>
            <a:endParaRPr lang="en-US" altLang="zh-CN" sz="2800" dirty="0" smtClean="0">
              <a:latin typeface="仿宋" pitchFamily="49" charset="-122"/>
              <a:ea typeface="仿宋" pitchFamily="49" charset="-122"/>
            </a:endParaRPr>
          </a:p>
          <a:p>
            <a:pPr marL="702000">
              <a:spcBef>
                <a:spcPts val="600"/>
              </a:spcBef>
            </a:pPr>
            <a:r>
              <a:rPr lang="zh-CN" altLang="en-US" sz="2800" dirty="0" smtClean="0">
                <a:effectLst>
                  <a:outerShdw blurRad="38100" dist="38100" dir="2700000" algn="tl">
                    <a:srgbClr val="C0C0C0"/>
                  </a:outerShdw>
                </a:effectLst>
                <a:ea typeface="新細明體" pitchFamily="18" charset="-120"/>
              </a:rPr>
              <a:t>广告词</a:t>
            </a:r>
            <a:r>
              <a:rPr lang="zh-CN" altLang="en-US" sz="2800" i="1" dirty="0" smtClean="0">
                <a:effectLst>
                  <a:outerShdw blurRad="38100" dist="38100" dir="2700000" algn="tl">
                    <a:srgbClr val="C0C0C0"/>
                  </a:outerShdw>
                </a:effectLst>
                <a:ea typeface="新細明體" pitchFamily="18" charset="-120"/>
              </a:rPr>
              <a:t>：</a:t>
            </a:r>
            <a:r>
              <a:rPr lang="en-US" altLang="zh-TW" sz="2800" i="1" dirty="0" smtClean="0">
                <a:effectLst>
                  <a:outerShdw blurRad="38100" dist="38100" dir="2700000" algn="tl">
                    <a:srgbClr val="C0C0C0"/>
                  </a:outerShdw>
                </a:effectLst>
                <a:ea typeface="新細明體" pitchFamily="18" charset="-120"/>
              </a:rPr>
              <a:t>We are working to keep your trust</a:t>
            </a:r>
            <a:r>
              <a:rPr lang="en-US" altLang="zh-TW" sz="2800" dirty="0" smtClean="0">
                <a:effectLst>
                  <a:outerShdw blurRad="38100" dist="38100" dir="2700000" algn="tl">
                    <a:srgbClr val="C0C0C0"/>
                  </a:outerShdw>
                </a:effectLst>
                <a:ea typeface="新細明體" pitchFamily="18" charset="-120"/>
              </a:rPr>
              <a:t>!</a:t>
            </a:r>
          </a:p>
          <a:p>
            <a:pPr marL="702000">
              <a:spcBef>
                <a:spcPts val="600"/>
              </a:spcBef>
              <a:buFont typeface="Wingdings" pitchFamily="2" charset="2"/>
              <a:buChar char="Ø"/>
            </a:pPr>
            <a:r>
              <a:rPr lang="zh-CN" altLang="en-US" sz="2800" dirty="0" smtClean="0">
                <a:effectLst>
                  <a:outerShdw blurRad="38100" dist="38100" dir="2700000" algn="tl">
                    <a:srgbClr val="C0C0C0"/>
                  </a:outerShdw>
                </a:effectLst>
                <a:ea typeface="新細明體" pitchFamily="18" charset="-120"/>
              </a:rPr>
              <a:t>预设：</a:t>
            </a:r>
            <a:r>
              <a:rPr lang="en-US" altLang="zh-TW" sz="2800" dirty="0" smtClean="0">
                <a:effectLst>
                  <a:outerShdw blurRad="38100" dist="38100" dir="2700000" algn="tl">
                    <a:srgbClr val="C0C0C0"/>
                  </a:outerShdw>
                </a:effectLst>
                <a:ea typeface="新細明體" pitchFamily="18" charset="-120"/>
              </a:rPr>
              <a:t>We have your trust.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721431"/>
          </a:xfrm>
        </p:spPr>
        <p:txBody>
          <a:bodyPr/>
          <a:lstStyle/>
          <a:p>
            <a:endParaRPr lang="en-US" altLang="zh-CN" dirty="0" smtClean="0"/>
          </a:p>
          <a:p>
            <a:pPr>
              <a:buNone/>
            </a:pPr>
            <a:r>
              <a:rPr lang="en-US" altLang="zh-CN" dirty="0" smtClean="0"/>
              <a:t>                                 </a:t>
            </a:r>
            <a:r>
              <a:rPr lang="zh-CN" altLang="en-US" dirty="0" smtClean="0"/>
              <a:t>蕴含义</a:t>
            </a:r>
            <a:r>
              <a:rPr lang="en-US" altLang="zh-CN" dirty="0" smtClean="0"/>
              <a:t>       </a:t>
            </a:r>
          </a:p>
          <a:p>
            <a:r>
              <a:rPr lang="zh-CN" altLang="en-US" dirty="0" smtClean="0"/>
              <a:t>老郭有三个儿子   （老郭有儿子）</a:t>
            </a:r>
            <a:endParaRPr lang="en-US" altLang="zh-CN" dirty="0" smtClean="0"/>
          </a:p>
          <a:p>
            <a:r>
              <a:rPr lang="zh-CN" altLang="en-US" dirty="0" smtClean="0"/>
              <a:t>他踢了小张的腿   （他踢了小张）</a:t>
            </a:r>
            <a:endParaRPr lang="en-US" altLang="zh-CN" dirty="0" smtClean="0"/>
          </a:p>
          <a:p>
            <a:endParaRPr lang="en-US" altLang="zh-CN" dirty="0" smtClean="0"/>
          </a:p>
          <a:p>
            <a:r>
              <a:rPr lang="zh-CN" altLang="en-US" dirty="0" smtClean="0"/>
              <a:t>蕴含义又分为两种：衍推义</a:t>
            </a:r>
            <a:r>
              <a:rPr lang="en-US" altLang="zh-CN" dirty="0" smtClean="0"/>
              <a:t>+</a:t>
            </a:r>
            <a:r>
              <a:rPr lang="zh-CN" altLang="en-US" dirty="0" smtClean="0"/>
              <a:t>隐含义</a:t>
            </a:r>
            <a:endParaRPr lang="zh-CN" altLang="en-US" dirty="0"/>
          </a:p>
        </p:txBody>
      </p:sp>
      <p:sp>
        <p:nvSpPr>
          <p:cNvPr id="3" name="标题 2"/>
          <p:cNvSpPr>
            <a:spLocks noGrp="1"/>
          </p:cNvSpPr>
          <p:nvPr>
            <p:ph type="title"/>
          </p:nvPr>
        </p:nvSpPr>
        <p:spPr/>
        <p:txBody>
          <a:bodyPr/>
          <a:lstStyle/>
          <a:p>
            <a:r>
              <a:rPr lang="zh-CN" altLang="en-US" dirty="0" smtClean="0"/>
              <a:t>蕴含义</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020" y="609600"/>
            <a:ext cx="7771960" cy="747698"/>
          </a:xfrm>
        </p:spPr>
        <p:txBody>
          <a:bodyPr/>
          <a:lstStyle/>
          <a:p>
            <a:r>
              <a:rPr lang="zh-CN" altLang="en-US" sz="4000" smtClean="0"/>
              <a:t>衍推义</a:t>
            </a:r>
            <a:r>
              <a:rPr lang="en-US" altLang="zh-CN" sz="4000" smtClean="0"/>
              <a:t>entailment</a:t>
            </a:r>
            <a:endParaRPr lang="zh-CN" altLang="en-US" sz="4000"/>
          </a:p>
        </p:txBody>
      </p:sp>
      <p:sp>
        <p:nvSpPr>
          <p:cNvPr id="3" name="内容占位符 2"/>
          <p:cNvSpPr>
            <a:spLocks noGrp="1"/>
          </p:cNvSpPr>
          <p:nvPr>
            <p:ph idx="1"/>
          </p:nvPr>
        </p:nvSpPr>
        <p:spPr>
          <a:xfrm>
            <a:off x="548202" y="1571612"/>
            <a:ext cx="7927369" cy="4924438"/>
          </a:xfrm>
        </p:spPr>
        <p:txBody>
          <a:bodyPr/>
          <a:lstStyle/>
          <a:p>
            <a:pPr>
              <a:buFont typeface="Wingdings" pitchFamily="2" charset="2"/>
              <a:buChar char="n"/>
            </a:pPr>
            <a:r>
              <a:rPr lang="zh-CN" altLang="en-US" sz="2800" dirty="0" smtClean="0"/>
              <a:t>句义逻辑上蕴涵的意义，是句子意义的一部分</a:t>
            </a:r>
            <a:endParaRPr lang="en-US" altLang="zh-CN" sz="2800" dirty="0" smtClean="0"/>
          </a:p>
          <a:p>
            <a:pPr>
              <a:buFont typeface="Wingdings" pitchFamily="2" charset="2"/>
              <a:buChar char="n"/>
            </a:pPr>
            <a:r>
              <a:rPr lang="en-US" altLang="zh-CN" sz="2800" dirty="0" smtClean="0"/>
              <a:t>A</a:t>
            </a:r>
            <a:r>
              <a:rPr lang="zh-CN" altLang="en-US" sz="2800" dirty="0" smtClean="0"/>
              <a:t>衍推</a:t>
            </a:r>
            <a:r>
              <a:rPr lang="en-US" altLang="zh-CN" sz="2800" dirty="0" smtClean="0"/>
              <a:t>B</a:t>
            </a:r>
            <a:r>
              <a:rPr lang="zh-CN" altLang="en-US" sz="2800" dirty="0" smtClean="0"/>
              <a:t>：当且仅当</a:t>
            </a:r>
            <a:r>
              <a:rPr lang="en-US" altLang="zh-CN" sz="2800" dirty="0" smtClean="0"/>
              <a:t>A</a:t>
            </a:r>
            <a:r>
              <a:rPr lang="zh-CN" altLang="en-US" sz="2800" dirty="0" smtClean="0"/>
              <a:t>为真时，</a:t>
            </a:r>
            <a:r>
              <a:rPr lang="en-US" altLang="zh-CN" sz="2800" dirty="0" smtClean="0"/>
              <a:t>B</a:t>
            </a:r>
            <a:r>
              <a:rPr lang="zh-CN" altLang="en-US" sz="2800" dirty="0" smtClean="0"/>
              <a:t>必为真</a:t>
            </a:r>
            <a:endParaRPr lang="en-US" altLang="zh-CN" sz="2800" dirty="0" smtClean="0"/>
          </a:p>
          <a:p>
            <a:pPr marL="702000">
              <a:buFont typeface="Arial" pitchFamily="34" charset="0"/>
              <a:buChar char="•"/>
            </a:pPr>
            <a:r>
              <a:rPr lang="zh-CN" altLang="en-US" sz="2400" b="1" dirty="0" smtClean="0">
                <a:latin typeface="仿宋" pitchFamily="49" charset="-122"/>
                <a:ea typeface="仿宋" pitchFamily="49" charset="-122"/>
              </a:rPr>
              <a:t>张三有三头牛</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张三有两头牛。</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张三有牛。</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张三有牲口。</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某个人有三头牛</a:t>
            </a:r>
            <a:r>
              <a:rPr lang="en-US" altLang="zh-CN" sz="2400" dirty="0" smtClean="0">
                <a:latin typeface="仿宋" pitchFamily="49" charset="-122"/>
                <a:ea typeface="仿宋" pitchFamily="49" charset="-122"/>
              </a:rPr>
              <a:t>/</a:t>
            </a:r>
            <a:r>
              <a:rPr lang="zh-CN" altLang="en-US" sz="2400" dirty="0" smtClean="0">
                <a:latin typeface="仿宋" pitchFamily="49" charset="-122"/>
                <a:ea typeface="仿宋" pitchFamily="49" charset="-122"/>
              </a:rPr>
              <a:t>有牛。</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t>由大到小排列的量级</a:t>
            </a:r>
            <a:r>
              <a:rPr lang="en-US" altLang="zh-CN" sz="2400" dirty="0" smtClean="0"/>
              <a:t>〈</a:t>
            </a:r>
            <a:r>
              <a:rPr lang="en-US" sz="2400" dirty="0" smtClean="0"/>
              <a:t>X1</a:t>
            </a:r>
            <a:r>
              <a:rPr lang="zh-CN" altLang="en-US" sz="2400" dirty="0" smtClean="0"/>
              <a:t>，</a:t>
            </a:r>
            <a:r>
              <a:rPr lang="en-US" sz="2400" dirty="0" smtClean="0"/>
              <a:t>X2</a:t>
            </a:r>
            <a:r>
              <a:rPr lang="zh-CN" altLang="en-US" sz="2400" dirty="0" smtClean="0"/>
              <a:t>，</a:t>
            </a:r>
            <a:r>
              <a:rPr lang="en-US" sz="2400" dirty="0" smtClean="0"/>
              <a:t>X3</a:t>
            </a:r>
            <a:r>
              <a:rPr lang="zh-CN" altLang="en-US" sz="2400" dirty="0" smtClean="0"/>
              <a:t>，</a:t>
            </a:r>
            <a:r>
              <a:rPr lang="en-US" altLang="zh-CN" sz="2400" dirty="0" smtClean="0"/>
              <a:t>……</a:t>
            </a:r>
            <a:r>
              <a:rPr lang="en-US" sz="2400" dirty="0" err="1" smtClean="0"/>
              <a:t>Xn</a:t>
            </a:r>
            <a:r>
              <a:rPr lang="en-US" altLang="zh-CN" sz="2400" dirty="0" smtClean="0"/>
              <a:t>〉</a:t>
            </a:r>
          </a:p>
          <a:p>
            <a:pPr>
              <a:buFont typeface="Wingdings" pitchFamily="2" charset="2"/>
              <a:buChar char="n"/>
            </a:pPr>
            <a:r>
              <a:rPr lang="zh-CN" altLang="en-US" sz="2800" dirty="0"/>
              <a:t>衍推义不可取消</a:t>
            </a:r>
            <a:endParaRPr lang="en-US" altLang="zh-CN" sz="2800" dirty="0"/>
          </a:p>
          <a:p>
            <a:pPr marL="702000">
              <a:buFont typeface="Wingdings" pitchFamily="2" charset="2"/>
              <a:buChar char="Ø"/>
            </a:pPr>
            <a:r>
              <a:rPr lang="zh-CN" altLang="en-US" sz="2400" dirty="0">
                <a:latin typeface="仿宋" pitchFamily="49" charset="-122"/>
                <a:ea typeface="仿宋" pitchFamily="49" charset="-122"/>
              </a:rPr>
              <a:t>张三有三头牛，*但是张三没有牲口。</a:t>
            </a:r>
            <a:endParaRPr lang="en-US" altLang="zh-CN" sz="2400" dirty="0">
              <a:latin typeface="仿宋" pitchFamily="49" charset="-122"/>
              <a:ea typeface="仿宋" pitchFamily="49" charset="-122"/>
            </a:endParaRPr>
          </a:p>
          <a:p>
            <a:pPr marL="702000">
              <a:buFont typeface="Wingdings" pitchFamily="2" charset="2"/>
              <a:buChar char="Ø"/>
            </a:pPr>
            <a:endParaRPr lang="en-US" altLang="zh-CN" sz="2400"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679</TotalTime>
  <Words>2794</Words>
  <Application>Microsoft Office PowerPoint</Application>
  <PresentationFormat>全屏显示(4:3)</PresentationFormat>
  <Paragraphs>345</Paragraphs>
  <Slides>58</Slides>
  <Notes>2</Notes>
  <HiddenSlides>1</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聚合</vt:lpstr>
      <vt:lpstr>语言的运用——语用·修辞</vt:lpstr>
      <vt:lpstr>思考</vt:lpstr>
      <vt:lpstr>幻灯片 3</vt:lpstr>
      <vt:lpstr>幻灯片 4</vt:lpstr>
      <vt:lpstr>幻灯片 5</vt:lpstr>
      <vt:lpstr>预设presupposition</vt:lpstr>
      <vt:lpstr>幻灯片 7</vt:lpstr>
      <vt:lpstr>蕴含义</vt:lpstr>
      <vt:lpstr>衍推义entailment</vt:lpstr>
      <vt:lpstr>隐含义implicature</vt:lpstr>
      <vt:lpstr>思考：</vt:lpstr>
      <vt:lpstr>美国前国务卿鲍威尔 “急事慢慢地说，没把握的事小心地说，做不到的事不乱说，    伤害人的话绝不说，没有发生的事不胡说”                                会话要遵守的准则</vt:lpstr>
      <vt:lpstr>合作原则</vt:lpstr>
      <vt:lpstr>礼貌原则</vt:lpstr>
      <vt:lpstr>公开违反会话准则</vt:lpstr>
      <vt:lpstr>幻灯片 16</vt:lpstr>
      <vt:lpstr>幻灯片 17</vt:lpstr>
      <vt:lpstr>幻灯片 18</vt:lpstr>
      <vt:lpstr>幻灯片 19</vt:lpstr>
      <vt:lpstr>幻灯片 20</vt:lpstr>
      <vt:lpstr>广告词的“玄机”</vt:lpstr>
      <vt:lpstr>笑话的笑点&amp;脑筋急转弯</vt:lpstr>
      <vt:lpstr>修辞效果</vt:lpstr>
      <vt:lpstr>一 质量准则的突破</vt:lpstr>
      <vt:lpstr>2 易色</vt:lpstr>
      <vt:lpstr>3 降用</vt:lpstr>
      <vt:lpstr>4 反语</vt:lpstr>
      <vt:lpstr>数量准则的突破</vt:lpstr>
      <vt:lpstr>例子</vt:lpstr>
      <vt:lpstr>6 同语</vt:lpstr>
      <vt:lpstr>7 跳脱</vt:lpstr>
      <vt:lpstr>例子</vt:lpstr>
      <vt:lpstr>相关准则的突破</vt:lpstr>
      <vt:lpstr>例子</vt:lpstr>
      <vt:lpstr>例子</vt:lpstr>
      <vt:lpstr>方式准则的突破</vt:lpstr>
      <vt:lpstr>10 讳饰</vt:lpstr>
      <vt:lpstr>例子</vt:lpstr>
      <vt:lpstr>各种辞格与语境的关系</vt:lpstr>
      <vt:lpstr>幻灯片 40</vt:lpstr>
      <vt:lpstr>三、普通话与书面语</vt:lpstr>
      <vt:lpstr>普通话</vt:lpstr>
      <vt:lpstr>然而，普通话也有变体</vt:lpstr>
      <vt:lpstr>书面形式和口头形式</vt:lpstr>
      <vt:lpstr>书面语与口语之别</vt:lpstr>
      <vt:lpstr>幻灯片 46</vt:lpstr>
      <vt:lpstr>词汇不同</vt:lpstr>
      <vt:lpstr>书面语词汇：常使表达简洁</vt:lpstr>
      <vt:lpstr>句式不同</vt:lpstr>
      <vt:lpstr>音节模式不同</vt:lpstr>
      <vt:lpstr>典雅的书面语</vt:lpstr>
      <vt:lpstr>现代汉语书面语</vt:lpstr>
      <vt:lpstr>书面语表达的三个境界</vt:lpstr>
      <vt:lpstr>如何让你的书面语写作“典雅”？</vt:lpstr>
      <vt:lpstr>文白转换.练习</vt:lpstr>
      <vt:lpstr>文言句式索引</vt:lpstr>
      <vt:lpstr>幻灯片 57</vt:lpstr>
      <vt:lpstr>幻灯片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语言的运用——语用·修辞</dc:title>
  <dc:creator>wxx</dc:creator>
  <cp:lastModifiedBy>dell</cp:lastModifiedBy>
  <cp:revision>87</cp:revision>
  <dcterms:created xsi:type="dcterms:W3CDTF">2015-10-20T03:09:59Z</dcterms:created>
  <dcterms:modified xsi:type="dcterms:W3CDTF">2015-10-29T05:23:46Z</dcterms:modified>
</cp:coreProperties>
</file>