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95" r:id="rId6"/>
    <p:sldId id="294" r:id="rId7"/>
    <p:sldId id="292" r:id="rId8"/>
    <p:sldId id="29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erpetua"/>
        <a:ea typeface="Perpetua"/>
        <a:cs typeface="Perpetua"/>
        <a:sym typeface="Perpetu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FCECA"/>
          </a:solidFill>
        </a:fill>
      </a:tcStyle>
    </a:wholeTbl>
    <a:band2H>
      <a:tcTxStyle/>
      <a:tcStyle>
        <a:tcBdr/>
        <a:fill>
          <a:solidFill>
            <a:srgbClr val="F7E8E7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DAD3"/>
          </a:solidFill>
        </a:fill>
      </a:tcStyle>
    </a:wholeTbl>
    <a:band2H>
      <a:tcTxStyle/>
      <a:tcStyle>
        <a:tcBdr/>
        <a:fill>
          <a:solidFill>
            <a:srgbClr val="F0EDEA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8D1D1"/>
          </a:solidFill>
        </a:fill>
      </a:tcStyle>
    </a:wholeTbl>
    <a:band2H>
      <a:tcTxStyle/>
      <a:tcStyle>
        <a:tcBdr/>
        <a:fill>
          <a:solidFill>
            <a:srgbClr val="EDE9E9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018660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7BB-60FE-45F7-BCA2-3712351F8375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7BB-60FE-45F7-BCA2-3712351F8375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7BB-60FE-45F7-BCA2-3712351F8375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7BB-60FE-45F7-BCA2-3712351F8375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7BB-60FE-45F7-BCA2-3712351F8375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7BB-60FE-45F7-BCA2-3712351F8375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7BB-60FE-45F7-BCA2-3712351F8375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7BB-60FE-45F7-BCA2-3712351F8375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7BB-60FE-45F7-BCA2-3712351F8375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7BB-60FE-45F7-BCA2-3712351F8375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27BB-60FE-45F7-BCA2-3712351F8375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40327BB-60FE-45F7-BCA2-3712351F8375}" type="datetimeFigureOut">
              <a:rPr lang="zh-CN" altLang="en-US" smtClean="0"/>
              <a:pPr/>
              <a:t>2015/11/4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王小溪</a:t>
            </a:r>
          </a:p>
          <a:p>
            <a:r>
              <a:t>wxx@pku.edu.cn</a:t>
            </a:r>
          </a:p>
        </p:txBody>
      </p:sp>
      <p:sp>
        <p:nvSpPr>
          <p:cNvPr id="127" name="Shape 127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第4讲：语言的演变与发展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sz="quarter" idx="1"/>
          </p:nvPr>
        </p:nvSpPr>
        <p:spPr>
          <a:xfrm>
            <a:off x="452437" y="1208013"/>
            <a:ext cx="8229601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dirty="0"/>
              <a:t>语言产生的方式的假说   </a:t>
            </a:r>
            <a:r>
              <a:rPr dirty="0" smtClean="0"/>
              <a:t>涌现现象</a:t>
            </a:r>
            <a:endParaRPr lang="en-US" dirty="0" smtClean="0"/>
          </a:p>
          <a:p>
            <a:pPr algn="ctr">
              <a:buNone/>
            </a:pP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王士元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000" dirty="0" smtClean="0">
                <a:latin typeface="华文楷体" pitchFamily="2" charset="-122"/>
                <a:ea typeface="华文楷体" pitchFamily="2" charset="-122"/>
              </a:rPr>
              <a:t>演化语言学中的计算机建模</a:t>
            </a:r>
            <a:r>
              <a:rPr lang="en-US" altLang="zh-CN" sz="2000" dirty="0" smtClean="0">
                <a:latin typeface="华文楷体" pitchFamily="2" charset="-122"/>
                <a:ea typeface="华文楷体" pitchFamily="2" charset="-122"/>
              </a:rPr>
              <a:t>》</a:t>
            </a:r>
            <a:endParaRPr sz="20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14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9458" y="2276872"/>
            <a:ext cx="4295776" cy="3381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r>
              <a:rPr dirty="0"/>
              <a:t>语言的发展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548640" lvl="1" indent="-228600">
              <a:spcBef>
                <a:spcPts val="300"/>
              </a:spcBef>
              <a:buClr>
                <a:schemeClr val="accent2"/>
              </a:buClr>
              <a:buFont typeface="Arial"/>
              <a:buChar char="•"/>
              <a:defRPr sz="2400"/>
            </a:pPr>
            <a:r>
              <a:rPr dirty="0">
                <a:latin typeface="楷体"/>
                <a:ea typeface="楷体"/>
                <a:cs typeface="楷体"/>
                <a:sym typeface="楷体"/>
              </a:rPr>
              <a:t>古今言殊：语言的历时变化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古今言殊</a:t>
            </a:r>
          </a:p>
        </p:txBody>
      </p:sp>
      <p:sp>
        <p:nvSpPr>
          <p:cNvPr id="149" name="Shape 149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2374" indent="-252374" defTabSz="841247">
              <a:spcBef>
                <a:spcPts val="400"/>
              </a:spcBef>
              <a:buFont typeface="Wingdings" pitchFamily="2" charset="2"/>
              <a:buChar char="p"/>
              <a:defRPr sz="2392"/>
            </a:pPr>
            <a:r>
              <a:rPr dirty="0" err="1"/>
              <a:t>语音的演变</a:t>
            </a:r>
            <a:r>
              <a:rPr dirty="0"/>
              <a:t>：</a:t>
            </a:r>
          </a:p>
          <a:p>
            <a:pPr marL="252374" indent="-252374" defTabSz="841247">
              <a:spcBef>
                <a:spcPts val="400"/>
              </a:spcBef>
              <a:defRPr sz="2392"/>
            </a:pPr>
            <a:endParaRPr dirty="0"/>
          </a:p>
          <a:p>
            <a:pPr marL="0" indent="0" defTabSz="841247">
              <a:spcBef>
                <a:spcPts val="400"/>
              </a:spcBef>
              <a:buSzTx/>
              <a:buNone/>
              <a:defRPr sz="2392"/>
            </a:pPr>
            <a:r>
              <a:rPr dirty="0"/>
              <a:t>      </a:t>
            </a:r>
            <a:r>
              <a:rPr dirty="0" err="1"/>
              <a:t>英语：knot</a:t>
            </a:r>
            <a:r>
              <a:rPr dirty="0"/>
              <a:t>(</a:t>
            </a:r>
            <a:r>
              <a:rPr dirty="0" err="1"/>
              <a:t>结合</a:t>
            </a:r>
            <a:r>
              <a:rPr dirty="0"/>
              <a:t>)   knight(</a:t>
            </a:r>
            <a:r>
              <a:rPr dirty="0" err="1"/>
              <a:t>武士</a:t>
            </a:r>
            <a:r>
              <a:rPr dirty="0"/>
              <a:t>) gnash(</a:t>
            </a:r>
            <a:r>
              <a:rPr dirty="0" err="1"/>
              <a:t>咬牙</a:t>
            </a:r>
            <a:r>
              <a:rPr dirty="0"/>
              <a:t>)</a:t>
            </a:r>
          </a:p>
          <a:p>
            <a:pPr marL="0" indent="0" defTabSz="841247">
              <a:spcBef>
                <a:spcPts val="400"/>
              </a:spcBef>
              <a:buSzTx/>
              <a:buNone/>
              <a:defRPr sz="2392"/>
            </a:pPr>
            <a:endParaRPr dirty="0"/>
          </a:p>
          <a:p>
            <a:pPr marL="0" indent="0" defTabSz="841247">
              <a:spcBef>
                <a:spcPts val="400"/>
              </a:spcBef>
              <a:buSzTx/>
              <a:buNone/>
              <a:defRPr sz="2392"/>
            </a:pPr>
            <a:r>
              <a:rPr dirty="0"/>
              <a:t>      </a:t>
            </a:r>
            <a:r>
              <a:rPr dirty="0" err="1"/>
              <a:t>汉语</a:t>
            </a:r>
            <a:r>
              <a:rPr dirty="0"/>
              <a:t>：</a:t>
            </a:r>
          </a:p>
          <a:p>
            <a:pPr marL="0" indent="0" defTabSz="841247">
              <a:spcBef>
                <a:spcPts val="400"/>
              </a:spcBef>
              <a:buSzTx/>
              <a:buNone/>
              <a:defRPr sz="2392"/>
            </a:pPr>
            <a:endParaRPr dirty="0"/>
          </a:p>
          <a:p>
            <a:pPr marL="0" indent="0" defTabSz="841247">
              <a:spcBef>
                <a:spcPts val="400"/>
              </a:spcBef>
              <a:buSzTx/>
              <a:buNone/>
              <a:defRPr sz="2392"/>
            </a:pPr>
            <a:r>
              <a:rPr dirty="0"/>
              <a:t>           </a:t>
            </a:r>
            <a:r>
              <a:rPr dirty="0" err="1">
                <a:latin typeface="华文楷体"/>
                <a:ea typeface="华文楷体"/>
                <a:cs typeface="华文楷体"/>
                <a:sym typeface="Kaiti SC Regular"/>
              </a:rPr>
              <a:t>远上寒山石径</a:t>
            </a:r>
            <a:r>
              <a:rPr dirty="0" err="1">
                <a:solidFill>
                  <a:srgbClr val="FFC000"/>
                </a:solidFill>
                <a:latin typeface="华文楷体"/>
                <a:ea typeface="华文楷体"/>
                <a:cs typeface="华文楷体"/>
                <a:sym typeface="Kaiti SC Regular"/>
              </a:rPr>
              <a:t>斜</a:t>
            </a:r>
            <a:r>
              <a:rPr dirty="0" err="1">
                <a:latin typeface="华文楷体"/>
                <a:ea typeface="华文楷体"/>
                <a:cs typeface="华文楷体"/>
                <a:sym typeface="Kaiti SC Regular"/>
              </a:rPr>
              <a:t>，白云深处有人家</a:t>
            </a:r>
            <a:r>
              <a:rPr dirty="0">
                <a:latin typeface="华文楷体"/>
                <a:ea typeface="华文楷体"/>
                <a:cs typeface="华文楷体"/>
                <a:sym typeface="Kaiti SC Regular"/>
              </a:rPr>
              <a:t>。</a:t>
            </a:r>
          </a:p>
          <a:p>
            <a:pPr marL="0" indent="0" defTabSz="841247">
              <a:spcBef>
                <a:spcPts val="400"/>
              </a:spcBef>
              <a:buSzTx/>
              <a:buNone/>
              <a:defRPr sz="2392"/>
            </a:pPr>
            <a:r>
              <a:rPr dirty="0">
                <a:latin typeface="华文楷体"/>
                <a:ea typeface="华文楷体"/>
                <a:cs typeface="华文楷体"/>
                <a:sym typeface="Kaiti SC Regular"/>
              </a:rPr>
              <a:t>           </a:t>
            </a:r>
            <a:r>
              <a:rPr dirty="0" err="1">
                <a:latin typeface="华文楷体"/>
                <a:ea typeface="华文楷体"/>
                <a:cs typeface="华文楷体"/>
                <a:sym typeface="Kaiti SC Regular"/>
              </a:rPr>
              <a:t>停车坐爱枫林晚，霜叶红于二月花</a:t>
            </a:r>
            <a:r>
              <a:rPr dirty="0">
                <a:latin typeface="Kaiti SC Regular"/>
                <a:ea typeface="Kaiti SC Regular"/>
                <a:cs typeface="Kaiti SC Regular"/>
                <a:sym typeface="Kaiti SC Regular"/>
              </a:rPr>
              <a:t>。</a:t>
            </a:r>
          </a:p>
          <a:p>
            <a:pPr marL="0" indent="0" defTabSz="841247">
              <a:spcBef>
                <a:spcPts val="400"/>
              </a:spcBef>
              <a:buSzTx/>
              <a:buNone/>
              <a:defRPr sz="2392"/>
            </a:pPr>
            <a:endParaRPr dirty="0">
              <a:latin typeface="华文楷体"/>
              <a:ea typeface="华文楷体"/>
              <a:cs typeface="华文楷体"/>
              <a:sym typeface="Kaiti SC Regular"/>
            </a:endParaRPr>
          </a:p>
          <a:p>
            <a:pPr marL="0" indent="0" defTabSz="841247">
              <a:spcBef>
                <a:spcPts val="400"/>
              </a:spcBef>
              <a:buSzTx/>
              <a:buNone/>
              <a:defRPr sz="2392"/>
            </a:pPr>
            <a:r>
              <a:rPr dirty="0"/>
              <a:t>      </a:t>
            </a:r>
            <a:r>
              <a:rPr dirty="0" err="1"/>
              <a:t>北京话：</a:t>
            </a:r>
            <a:r>
              <a:rPr dirty="0" err="1">
                <a:latin typeface="华文楷体"/>
                <a:ea typeface="华文楷体"/>
                <a:cs typeface="华文楷体"/>
              </a:rPr>
              <a:t>七</a:t>
            </a:r>
            <a:r>
              <a:rPr dirty="0">
                <a:latin typeface="华文楷体"/>
                <a:ea typeface="华文楷体"/>
                <a:cs typeface="华文楷体"/>
              </a:rPr>
              <a:t>   八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音节模式的变化</a:t>
            </a:r>
          </a:p>
        </p:txBody>
      </p:sp>
      <p:sp>
        <p:nvSpPr>
          <p:cNvPr id="152" name="Shape 152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000">
              <a:buFont typeface="Wingdings"/>
              <a:buChar char="p"/>
            </a:pPr>
            <a:endParaRPr dirty="0"/>
          </a:p>
          <a:p>
            <a:pPr marL="342000">
              <a:buFont typeface="Wingdings"/>
              <a:buChar char="p"/>
            </a:pPr>
            <a:endParaRPr dirty="0"/>
          </a:p>
          <a:p>
            <a:pPr marL="342000">
              <a:buFont typeface="Wingdings"/>
              <a:buChar char="p"/>
            </a:pPr>
            <a:r>
              <a:rPr dirty="0"/>
              <a:t>词语的双音节化：</a:t>
            </a:r>
          </a:p>
          <a:p>
            <a:pPr marL="701999" indent="-274319">
              <a:buFont typeface="Wingdings" pitchFamily="2" charset="2"/>
              <a:buChar char="ü"/>
            </a:pPr>
            <a:r>
              <a:rPr dirty="0">
                <a:latin typeface="仿宋"/>
                <a:ea typeface="仿宋"/>
                <a:cs typeface="仿宋"/>
                <a:sym typeface="仿宋"/>
              </a:rPr>
              <a:t>耳朵、鼻子、眉毛</a:t>
            </a:r>
          </a:p>
          <a:p>
            <a:pPr marL="342000">
              <a:buFont typeface="Wingdings"/>
              <a:buChar char="p"/>
            </a:pPr>
            <a:r>
              <a:rPr dirty="0"/>
              <a:t>词语的语音减缩</a:t>
            </a:r>
          </a:p>
          <a:p>
            <a:pPr marL="701999" indent="-274319">
              <a:buFont typeface="Wingdings" pitchFamily="2" charset="2"/>
              <a:buChar char="ü"/>
            </a:pPr>
            <a:r>
              <a:rPr dirty="0">
                <a:latin typeface="仿宋"/>
                <a:ea typeface="仿宋"/>
                <a:cs typeface="仿宋"/>
                <a:sym typeface="仿宋"/>
              </a:rPr>
              <a:t>甭（不用）、覅（勿要）</a:t>
            </a:r>
          </a:p>
          <a:p>
            <a:pPr marL="701999" indent="-274319">
              <a:buFont typeface="Wingdings" pitchFamily="2" charset="2"/>
              <a:buChar char="ü"/>
            </a:pPr>
            <a:r>
              <a:rPr dirty="0">
                <a:latin typeface="仿宋"/>
                <a:ea typeface="仿宋"/>
                <a:cs typeface="仿宋"/>
                <a:sym typeface="仿宋"/>
              </a:rPr>
              <a:t>酱紫（这样子</a:t>
            </a:r>
            <a:r>
              <a:rPr dirty="0" smtClean="0">
                <a:latin typeface="仿宋"/>
                <a:ea typeface="仿宋"/>
                <a:cs typeface="仿宋"/>
                <a:sym typeface="仿宋"/>
              </a:rPr>
              <a:t>）</a:t>
            </a:r>
            <a:endParaRPr dirty="0">
              <a:latin typeface="仿宋"/>
              <a:ea typeface="仿宋"/>
              <a:cs typeface="仿宋"/>
              <a:sym typeface="仿宋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语汇的变化</a:t>
            </a:r>
          </a:p>
        </p:txBody>
      </p:sp>
      <p:sp>
        <p:nvSpPr>
          <p:cNvPr id="155" name="Shape 155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■"/>
            </a:pPr>
            <a:r>
              <a:rPr dirty="0"/>
              <a:t>古语消失</a:t>
            </a:r>
          </a:p>
          <a:p>
            <a:pPr marL="548640" lvl="1" indent="-228600">
              <a:spcBef>
                <a:spcPts val="300"/>
              </a:spcBef>
              <a:buClr>
                <a:schemeClr val="accent2"/>
              </a:buClr>
              <a:buFont typeface="Wingdings"/>
              <a:buChar char="p"/>
              <a:defRPr sz="2400"/>
            </a:pPr>
            <a:r>
              <a:rPr dirty="0"/>
              <a:t>《诗经·鲁颂》-《駉》[jiōng] (马的名称)</a:t>
            </a:r>
          </a:p>
          <a:p>
            <a:pPr marL="510540" lvl="1" indent="-190500">
              <a:spcBef>
                <a:spcPts val="300"/>
              </a:spcBef>
              <a:buClr>
                <a:schemeClr val="accent2"/>
              </a:buClr>
              <a:buFont typeface="Arial"/>
              <a:buChar char="•"/>
              <a:defRPr sz="2400"/>
            </a:pPr>
            <a:r>
              <a:rPr sz="2000" dirty="0"/>
              <a:t>“驈”（yù，身子黑而跨下白的），“皇”（黄白相间的），“骊”（lí，纯黑色的），“黄”（黄而杂红的），“骓”（zhuī，青白杂的），“駓”（pī，黄白杂的），“骍”（xīng，红黄色的），“骐”（qí，青黑成纹象棋道的），“驒”（tuó，青黑色而有斑象鱼鳞的），“骆”（luò，白马黑鬃），駠（liú，红马黑鬃），“雒”（luò，黑马白鬃），“骃”（yīn，灰色有杂毛的），“騢”（xiá，红白杂毛的），“驔”（tǎn，小腿长白毛的），“鱼”（两眼旁边毛色白的）。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词义的变化</a:t>
            </a:r>
          </a:p>
        </p:txBody>
      </p:sp>
      <p:sp>
        <p:nvSpPr>
          <p:cNvPr id="158" name="Shape 158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/>
              <a:buChar char="■"/>
            </a:pPr>
            <a:r>
              <a:rPr dirty="0"/>
              <a:t>扩大</a:t>
            </a:r>
          </a:p>
          <a:p>
            <a:pPr marL="701999" indent="-274319">
              <a:buFont typeface="Wingdings" pitchFamily="2" charset="2"/>
              <a:buChar char="ü"/>
            </a:pPr>
            <a:r>
              <a:rPr dirty="0">
                <a:latin typeface="仿宋"/>
                <a:ea typeface="仿宋"/>
                <a:cs typeface="仿宋"/>
                <a:sym typeface="仿宋"/>
              </a:rPr>
              <a:t>江（长江）、河（</a:t>
            </a:r>
            <a:r>
              <a:rPr dirty="0" smtClean="0">
                <a:latin typeface="仿宋"/>
                <a:ea typeface="仿宋"/>
                <a:cs typeface="仿宋"/>
                <a:sym typeface="仿宋"/>
              </a:rPr>
              <a:t>黄河）</a:t>
            </a:r>
            <a:endParaRPr dirty="0">
              <a:latin typeface="仿宋"/>
              <a:ea typeface="仿宋"/>
              <a:cs typeface="仿宋"/>
              <a:sym typeface="仿宋"/>
            </a:endParaRPr>
          </a:p>
          <a:p>
            <a:pPr>
              <a:buFont typeface="Wingdings"/>
              <a:buChar char="■"/>
            </a:pPr>
            <a:r>
              <a:rPr dirty="0"/>
              <a:t>缩小</a:t>
            </a:r>
          </a:p>
          <a:p>
            <a:pPr marL="701999" indent="-274319">
              <a:buFont typeface="Wingdings" pitchFamily="2" charset="2"/>
              <a:buChar char="ü"/>
            </a:pPr>
            <a:r>
              <a:rPr dirty="0"/>
              <a:t>臭</a:t>
            </a:r>
            <a:r>
              <a:rPr dirty="0">
                <a:latin typeface="仿宋"/>
                <a:ea typeface="仿宋"/>
                <a:cs typeface="仿宋"/>
                <a:sym typeface="仿宋"/>
              </a:rPr>
              <a:t>（气味）、朕（任何人的自称）</a:t>
            </a:r>
          </a:p>
          <a:p>
            <a:pPr>
              <a:buFont typeface="Wingdings"/>
              <a:buChar char="■"/>
            </a:pPr>
            <a:r>
              <a:rPr dirty="0"/>
              <a:t>转移：指相关或相似的事物</a:t>
            </a:r>
          </a:p>
          <a:p>
            <a:pPr marL="701999" indent="-274319">
              <a:buFont typeface="Wingdings" pitchFamily="2" charset="2"/>
              <a:buChar char="ü"/>
            </a:pPr>
            <a:r>
              <a:rPr dirty="0">
                <a:latin typeface="仿宋"/>
                <a:ea typeface="仿宋"/>
                <a:cs typeface="仿宋"/>
                <a:sym typeface="仿宋"/>
              </a:rPr>
              <a:t>钟（一种乐器）、涕（眼泪）、书（信）</a:t>
            </a:r>
          </a:p>
          <a:p>
            <a:pPr marL="701999" indent="-274319">
              <a:buFont typeface="Wingdings" pitchFamily="2" charset="2"/>
              <a:buChar char="ü"/>
            </a:pPr>
            <a:r>
              <a:rPr dirty="0" smtClean="0">
                <a:latin typeface="仿宋"/>
                <a:ea typeface="仿宋"/>
                <a:cs typeface="仿宋"/>
                <a:sym typeface="仿宋"/>
              </a:rPr>
              <a:t>闻</a:t>
            </a:r>
            <a:r>
              <a:rPr lang="zh-CN" altLang="en-US" dirty="0" smtClean="0">
                <a:latin typeface="仿宋"/>
                <a:ea typeface="仿宋"/>
                <a:cs typeface="仿宋"/>
                <a:sym typeface="仿宋"/>
              </a:rPr>
              <a:t>（听）</a:t>
            </a:r>
            <a:endParaRPr dirty="0">
              <a:latin typeface="仿宋"/>
              <a:ea typeface="仿宋"/>
              <a:cs typeface="仿宋"/>
              <a:sym typeface="仿宋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语法的变化</a:t>
            </a:r>
          </a:p>
        </p:txBody>
      </p:sp>
      <p:sp>
        <p:nvSpPr>
          <p:cNvPr id="161" name="Shape 161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p"/>
              <a:defRPr sz="2400"/>
            </a:pPr>
            <a:r>
              <a:rPr dirty="0"/>
              <a:t>邹忌修八尺有余，而形貌昳丽。朝服衣冠，窥镜，谓其妻曰：“我孰与城北徐公美？” 其妻曰：“君美甚，徐公何能及君也？”城北徐公，齐国之美丽者也。忌不自信……旦日，客从外来，与坐谈，问之：“吾与徐公孰美？”客曰：“徐公不若君之美也。”</a:t>
            </a:r>
          </a:p>
          <a:p>
            <a:pPr marL="701999" indent="-274319">
              <a:buFont typeface="Wingdings" pitchFamily="2" charset="2"/>
              <a:buChar char="ü"/>
              <a:defRPr sz="2400"/>
            </a:pPr>
            <a:r>
              <a:rPr dirty="0"/>
              <a:t>1、</a:t>
            </a:r>
            <a:r>
              <a:rPr dirty="0">
                <a:latin typeface="仿宋"/>
                <a:ea typeface="仿宋"/>
                <a:cs typeface="仿宋"/>
                <a:sym typeface="仿宋"/>
              </a:rPr>
              <a:t>疑问词提前：我</a:t>
            </a:r>
            <a:r>
              <a:rPr b="1" u="sng" dirty="0">
                <a:solidFill>
                  <a:srgbClr val="0000FF"/>
                </a:solidFill>
                <a:latin typeface="仿宋"/>
                <a:ea typeface="仿宋"/>
                <a:cs typeface="仿宋"/>
                <a:sym typeface="仿宋"/>
              </a:rPr>
              <a:t>孰</a:t>
            </a:r>
            <a:r>
              <a:rPr dirty="0">
                <a:latin typeface="仿宋"/>
                <a:ea typeface="仿宋"/>
                <a:cs typeface="仿宋"/>
                <a:sym typeface="仿宋"/>
              </a:rPr>
              <a:t>与城北徐公美</a:t>
            </a:r>
          </a:p>
          <a:p>
            <a:pPr marL="701999" indent="-274319">
              <a:buFont typeface="Wingdings" pitchFamily="2" charset="2"/>
              <a:buChar char="ü"/>
              <a:defRPr sz="2400"/>
            </a:pPr>
            <a:r>
              <a:rPr dirty="0">
                <a:latin typeface="仿宋"/>
                <a:ea typeface="仿宋"/>
                <a:cs typeface="仿宋"/>
                <a:sym typeface="仿宋"/>
              </a:rPr>
              <a:t>2、宾语提前：忌不</a:t>
            </a:r>
            <a:r>
              <a:rPr b="1" u="sng" dirty="0">
                <a:solidFill>
                  <a:srgbClr val="0000FF"/>
                </a:solidFill>
                <a:latin typeface="仿宋"/>
                <a:ea typeface="仿宋"/>
                <a:cs typeface="仿宋"/>
                <a:sym typeface="仿宋"/>
              </a:rPr>
              <a:t>自</a:t>
            </a:r>
            <a:r>
              <a:rPr dirty="0">
                <a:latin typeface="仿宋"/>
                <a:ea typeface="仿宋"/>
                <a:cs typeface="仿宋"/>
                <a:sym typeface="仿宋"/>
              </a:rPr>
              <a:t>信</a:t>
            </a:r>
          </a:p>
          <a:p>
            <a:pPr marL="701999" indent="-274319">
              <a:buFont typeface="Wingdings" pitchFamily="2" charset="2"/>
              <a:buChar char="ü"/>
              <a:defRPr sz="2400"/>
            </a:pPr>
            <a:r>
              <a:rPr dirty="0">
                <a:latin typeface="仿宋"/>
                <a:ea typeface="仿宋"/>
                <a:cs typeface="仿宋"/>
                <a:sym typeface="仿宋"/>
              </a:rPr>
              <a:t>3、介词后省略宾语：与</a:t>
            </a:r>
            <a:r>
              <a:rPr b="1" dirty="0">
                <a:solidFill>
                  <a:srgbClr val="0000FF"/>
                </a:solidFill>
                <a:latin typeface="仿宋"/>
                <a:ea typeface="仿宋"/>
                <a:cs typeface="仿宋"/>
                <a:sym typeface="仿宋"/>
              </a:rPr>
              <a:t>()</a:t>
            </a:r>
            <a:r>
              <a:rPr dirty="0">
                <a:latin typeface="仿宋"/>
                <a:ea typeface="仿宋"/>
                <a:cs typeface="仿宋"/>
                <a:sym typeface="仿宋"/>
              </a:rPr>
              <a:t>坐谈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r>
              <a:rPr sz="3600" dirty="0" err="1" smtClean="0"/>
              <a:t>语言的发展演变有哪些特点</a:t>
            </a:r>
            <a:r>
              <a:rPr lang="zh-CN" altLang="en-US" sz="3600" dirty="0" smtClean="0"/>
              <a:t>？</a:t>
            </a:r>
            <a:endParaRPr sz="3600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p"/>
            </a:pPr>
            <a:r>
              <a:rPr dirty="0" err="1" smtClean="0"/>
              <a:t>渐变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endParaRPr lang="en-US" dirty="0"/>
          </a:p>
          <a:p>
            <a:endParaRPr dirty="0"/>
          </a:p>
          <a:p>
            <a:pPr>
              <a:buFont typeface="Wingdings" pitchFamily="2" charset="2"/>
              <a:buChar char="p"/>
            </a:pPr>
            <a:r>
              <a:rPr dirty="0"/>
              <a:t>不平衡性</a:t>
            </a:r>
            <a:r>
              <a:rPr dirty="0" smtClean="0"/>
              <a:t>：</a:t>
            </a:r>
            <a:r>
              <a:rPr lang="zh-CN" altLang="en-US" dirty="0" smtClean="0"/>
              <a:t>在语言内部的不同组成部分之间，以及在不同的地域之间，语言发展演变的速度和方向是不一致的。</a:t>
            </a:r>
            <a:endParaRPr lang="en-US" altLang="zh-CN" dirty="0" smtClean="0"/>
          </a:p>
          <a:p>
            <a:pPr>
              <a:buFont typeface="Wingdings" pitchFamily="2" charset="2"/>
              <a:buChar char="p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dirty="0" smtClean="0"/>
              <a:t>词汇最快</a:t>
            </a:r>
            <a:r>
              <a:rPr dirty="0"/>
              <a:t>，语音其次，</a:t>
            </a:r>
            <a:r>
              <a:rPr dirty="0" smtClean="0"/>
              <a:t>语法最慢</a:t>
            </a:r>
            <a:endParaRPr dirty="0"/>
          </a:p>
          <a:p>
            <a:pPr marL="0" indent="0">
              <a:buSzTx/>
              <a:buNone/>
              <a:defRPr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盖帽儿” “盖子、钙、草帽儿”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Font typeface="Wingdings" pitchFamily="2" charset="2"/>
              <a:buChar char="ü"/>
            </a:pPr>
            <a:r>
              <a:rPr dirty="0" smtClean="0"/>
              <a:t>在不同地域发展并不一致：</a:t>
            </a:r>
            <a:endParaRPr lang="en-US" dirty="0" smtClean="0"/>
          </a:p>
          <a:p>
            <a:pPr marL="0" indent="0">
              <a:buSzTx/>
              <a:buNone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 </a:t>
            </a: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    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量词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“粒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”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在广东话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Kaiti SC Regular"/>
              <a:sym typeface="HanziPen SC Regular"/>
            </a:endParaRPr>
          </a:p>
          <a:p>
            <a:pPr marL="0" indent="0">
              <a:buSzTx/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             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大陆：窝心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            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感冒</a:t>
            </a:r>
            <a:endParaRPr sz="2400" dirty="0">
              <a:latin typeface="楷体" panose="02010609060101010101" pitchFamily="49" charset="-122"/>
              <a:ea typeface="楷体" panose="02010609060101010101" pitchFamily="49" charset="-122"/>
              <a:cs typeface="Kaiti SC Regular"/>
              <a:sym typeface="HanziPen SC Regular"/>
            </a:endParaRPr>
          </a:p>
          <a:p>
            <a:pPr marL="0" indent="0">
              <a:buSzTx/>
              <a:buNone/>
            </a:pP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             台湾：窝心（贴心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）</a:t>
            </a: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    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感冒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Kaiti SC Regular"/>
                <a:sym typeface="HanziPen SC Regular"/>
              </a:rPr>
              <a:t>（不认同）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3、语言的分化和统一</a:t>
            </a:r>
          </a:p>
        </p:txBody>
      </p:sp>
      <p:sp>
        <p:nvSpPr>
          <p:cNvPr id="170" name="Shape 170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Font typeface="Wingdings" pitchFamily="2" charset="2"/>
              <a:buChar char="p"/>
            </a:pPr>
            <a:r>
              <a:rPr lang="en-US" dirty="0" smtClean="0"/>
              <a:t>  </a:t>
            </a:r>
            <a:r>
              <a:rPr dirty="0" smtClean="0"/>
              <a:t>语言随着社会的分化而分化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Font typeface="Wingdings" pitchFamily="2" charset="2"/>
              <a:buChar char="ü"/>
            </a:pPr>
            <a:r>
              <a:rPr dirty="0" err="1"/>
              <a:t>社会的地域分化</a:t>
            </a:r>
            <a:r>
              <a:rPr dirty="0"/>
              <a:t>        </a:t>
            </a:r>
            <a:r>
              <a:rPr dirty="0" err="1"/>
              <a:t>地域方言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                                   </a:t>
            </a:r>
            <a:r>
              <a:rPr lang="en-US" dirty="0" smtClean="0"/>
              <a:t>   </a:t>
            </a:r>
            <a:r>
              <a:rPr dirty="0" smtClean="0"/>
              <a:t> </a:t>
            </a:r>
            <a:r>
              <a:rPr lang="en-US" dirty="0" smtClean="0"/>
              <a:t>   </a:t>
            </a:r>
            <a:r>
              <a:rPr dirty="0" smtClean="0"/>
              <a:t>亲属语言</a:t>
            </a:r>
            <a:endParaRPr dirty="0"/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Font typeface="Wingdings" pitchFamily="2" charset="2"/>
              <a:buChar char="ü"/>
            </a:pPr>
            <a:r>
              <a:rPr dirty="0" err="1"/>
              <a:t>社会的社群分化</a:t>
            </a:r>
            <a:r>
              <a:rPr dirty="0"/>
              <a:t>        </a:t>
            </a:r>
            <a:r>
              <a:rPr dirty="0" err="1"/>
              <a:t>社会方言</a:t>
            </a:r>
            <a:endParaRPr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569677" y="3059722"/>
            <a:ext cx="465992" cy="1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555023" y="4495800"/>
            <a:ext cx="465992" cy="17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H="1">
            <a:off x="3582869" y="3099291"/>
            <a:ext cx="430820" cy="386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dirty="0" smtClean="0">
                <a:solidFill>
                  <a:srgbClr val="0000FF"/>
                </a:solidFill>
              </a:rPr>
              <a:t>提要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p"/>
            </a:pPr>
            <a:endParaRPr dirty="0">
              <a:solidFill>
                <a:srgbClr val="0000FF"/>
              </a:solidFill>
            </a:endParaRPr>
          </a:p>
          <a:p>
            <a:pPr>
              <a:buSzTx/>
              <a:buNone/>
            </a:pPr>
            <a:r>
              <a:rPr dirty="0"/>
              <a:t>1、</a:t>
            </a:r>
            <a:r>
              <a:rPr dirty="0" smtClean="0"/>
              <a:t>语言</a:t>
            </a:r>
            <a:r>
              <a:rPr lang="zh-CN" altLang="en-US" dirty="0" smtClean="0"/>
              <a:t>最初是怎么产生和形成的？</a:t>
            </a:r>
            <a:endParaRPr lang="en-US" altLang="zh-CN" dirty="0" smtClean="0"/>
          </a:p>
          <a:p>
            <a:pPr>
              <a:buSzTx/>
              <a:buNone/>
            </a:pPr>
            <a:endParaRPr dirty="0"/>
          </a:p>
          <a:p>
            <a:pPr>
              <a:buSzTx/>
              <a:buNone/>
            </a:pPr>
            <a:r>
              <a:rPr dirty="0"/>
              <a:t>2、</a:t>
            </a:r>
            <a:r>
              <a:rPr dirty="0" smtClean="0"/>
              <a:t>语言</a:t>
            </a:r>
            <a:r>
              <a:rPr lang="zh-CN" altLang="en-US" dirty="0" smtClean="0"/>
              <a:t>后来是怎么发展和演变的？有何特点？</a:t>
            </a:r>
            <a:endParaRPr lang="en-US" altLang="zh-CN" dirty="0" smtClean="0"/>
          </a:p>
          <a:p>
            <a:pPr>
              <a:buSzTx/>
              <a:buNone/>
            </a:pPr>
            <a:endParaRPr dirty="0"/>
          </a:p>
          <a:p>
            <a:pPr>
              <a:buSzTx/>
              <a:buNone/>
            </a:pPr>
            <a:r>
              <a:rPr dirty="0"/>
              <a:t>3、</a:t>
            </a:r>
            <a:r>
              <a:rPr dirty="0" smtClean="0"/>
              <a:t>语言</a:t>
            </a:r>
            <a:r>
              <a:rPr lang="zh-CN" altLang="en-US" dirty="0" smtClean="0"/>
              <a:t>随着社会的分化而分化</a:t>
            </a:r>
            <a:endParaRPr lang="en-US" altLang="zh-CN" dirty="0" smtClean="0"/>
          </a:p>
          <a:p>
            <a:pPr>
              <a:buSzTx/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</a:t>
            </a:r>
            <a:r>
              <a:rPr lang="zh-CN" altLang="en-US" dirty="0" smtClean="0"/>
              <a:t>随着社会的统一而统一</a:t>
            </a:r>
            <a:endParaRPr dirty="0"/>
          </a:p>
          <a:p>
            <a:pPr>
              <a:buSzTx/>
              <a:buNone/>
            </a:pPr>
            <a:endParaRPr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地域方言</a:t>
            </a:r>
          </a:p>
        </p:txBody>
      </p:sp>
      <p:sp>
        <p:nvSpPr>
          <p:cNvPr id="173" name="Shape 173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42646" indent="-142646" defTabSz="475487">
              <a:spcBef>
                <a:spcPts val="200"/>
              </a:spcBef>
              <a:buFont typeface="Wingdings" pitchFamily="2" charset="2"/>
              <a:buChar char="p"/>
              <a:defRPr sz="1352"/>
            </a:pPr>
            <a:r>
              <a:rPr dirty="0"/>
              <a:t>北京话、广东话、上海话、长沙话、厦门话……</a:t>
            </a:r>
          </a:p>
          <a:p>
            <a:pPr marL="142646" indent="-142646" defTabSz="475487">
              <a:spcBef>
                <a:spcPts val="200"/>
              </a:spcBef>
              <a:defRPr sz="1352"/>
            </a:pPr>
            <a:endParaRPr dirty="0"/>
          </a:p>
          <a:p>
            <a:pPr marL="156019" indent="-156019" defTabSz="475487">
              <a:spcBef>
                <a:spcPts val="300"/>
              </a:spcBef>
              <a:buClr>
                <a:srgbClr val="FFCC00"/>
              </a:buClr>
              <a:buSzPct val="100000"/>
              <a:buFont typeface="Wingdings"/>
              <a:buChar char="■"/>
              <a:defRPr sz="16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56" dirty="0"/>
              <a:t>词汇：</a:t>
            </a:r>
            <a:br>
              <a:rPr sz="1456" dirty="0"/>
            </a:br>
            <a:r>
              <a:rPr sz="1456" dirty="0"/>
              <a:t>家具（北京话）—家私（广州话）</a:t>
            </a:r>
          </a:p>
          <a:p>
            <a:pPr marL="156019" indent="-156019" defTabSz="475487">
              <a:spcBef>
                <a:spcPts val="300"/>
              </a:spcBef>
              <a:buClr>
                <a:srgbClr val="FFCC00"/>
              </a:buClr>
              <a:buSzPct val="100000"/>
              <a:buFont typeface="Wingdings"/>
              <a:buChar char="■"/>
              <a:defRPr sz="16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56" dirty="0"/>
              <a:t>萤火虫（北京话）—游火虫（上海、苏州话）—夜火虫（南昌话）—亮火虫（成都话）—火兰虫（广东梅县话）—火金姑（厦门话）—</a:t>
            </a:r>
            <a:r>
              <a:rPr sz="1456" dirty="0" smtClean="0"/>
              <a:t>火夜姑</a:t>
            </a:r>
            <a:r>
              <a:rPr lang="zh-CN" altLang="en-US" sz="1456" dirty="0" smtClean="0"/>
              <a:t>（潮州话）</a:t>
            </a:r>
            <a:r>
              <a:rPr sz="1456" dirty="0" smtClean="0"/>
              <a:t>—</a:t>
            </a:r>
            <a:r>
              <a:rPr sz="1456" dirty="0"/>
              <a:t>兰尾星（福州话）</a:t>
            </a:r>
          </a:p>
          <a:p>
            <a:pPr marL="156019" indent="-156019" defTabSz="475487">
              <a:spcBef>
                <a:spcPts val="300"/>
              </a:spcBef>
              <a:buClr>
                <a:srgbClr val="FFCC00"/>
              </a:buClr>
              <a:buSzPct val="100000"/>
              <a:buFont typeface="Wingdings"/>
              <a:buChar char="■"/>
              <a:defRPr sz="16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56" dirty="0">
                <a:latin typeface="楷体"/>
                <a:ea typeface="楷体"/>
                <a:cs typeface="楷体"/>
                <a:sym typeface="楷体"/>
              </a:rPr>
              <a:t>他：</a:t>
            </a:r>
            <a:r>
              <a:rPr sz="1456" dirty="0">
                <a:latin typeface="仿宋"/>
                <a:ea typeface="仿宋"/>
                <a:cs typeface="仿宋"/>
                <a:sym typeface="仿宋"/>
              </a:rPr>
              <a:t>佢（粤语）-伊（闽语）</a:t>
            </a:r>
            <a:br>
              <a:rPr sz="1456" dirty="0">
                <a:latin typeface="仿宋"/>
                <a:ea typeface="仿宋"/>
                <a:cs typeface="仿宋"/>
                <a:sym typeface="仿宋"/>
              </a:rPr>
            </a:br>
            <a:r>
              <a:rPr sz="1456" dirty="0">
                <a:latin typeface="仿宋"/>
                <a:ea typeface="仿宋"/>
                <a:cs typeface="仿宋"/>
                <a:sym typeface="仿宋"/>
              </a:rPr>
              <a:t/>
            </a:r>
            <a:br>
              <a:rPr sz="1456" dirty="0">
                <a:latin typeface="仿宋"/>
                <a:ea typeface="仿宋"/>
                <a:cs typeface="仿宋"/>
                <a:sym typeface="仿宋"/>
              </a:rPr>
            </a:br>
            <a:r>
              <a:rPr sz="1456" dirty="0">
                <a:latin typeface="楷体"/>
                <a:ea typeface="楷体"/>
                <a:cs typeface="楷体"/>
                <a:sym typeface="楷体"/>
              </a:rPr>
              <a:t>给</a:t>
            </a:r>
            <a:r>
              <a:rPr sz="1456" dirty="0">
                <a:latin typeface="仿宋"/>
                <a:ea typeface="仿宋"/>
                <a:cs typeface="仿宋"/>
                <a:sym typeface="仿宋"/>
              </a:rPr>
              <a:t>：拿（湘语）-俾（粤语）-互（闽语）</a:t>
            </a:r>
          </a:p>
          <a:p>
            <a:pPr marL="178307" indent="-178307" defTabSz="475487">
              <a:spcBef>
                <a:spcPts val="300"/>
              </a:spcBef>
              <a:buClr>
                <a:srgbClr val="FFCC00"/>
              </a:buClr>
              <a:buSzPct val="100000"/>
              <a:buFont typeface="Wingdings"/>
              <a:buChar char="■"/>
              <a:defRPr sz="1664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456" dirty="0">
              <a:latin typeface="仿宋"/>
              <a:ea typeface="仿宋"/>
              <a:cs typeface="仿宋"/>
              <a:sym typeface="仿宋"/>
            </a:endParaRPr>
          </a:p>
          <a:p>
            <a:pPr marL="156019" indent="-156019" defTabSz="475487">
              <a:spcBef>
                <a:spcPts val="300"/>
              </a:spcBef>
              <a:buClr>
                <a:srgbClr val="FFCC00"/>
              </a:buClr>
              <a:buSzPct val="100000"/>
              <a:buFont typeface="Wingdings"/>
              <a:buChar char="■"/>
              <a:defRPr sz="16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56" dirty="0"/>
              <a:t>语法：主要是“语序”</a:t>
            </a:r>
          </a:p>
          <a:p>
            <a:pPr marL="342751" indent="-156019" defTabSz="475487">
              <a:spcBef>
                <a:spcPts val="300"/>
              </a:spcBef>
              <a:buClr>
                <a:srgbClr val="FFCC00"/>
              </a:buClr>
              <a:buSzPct val="100000"/>
              <a:buFont typeface="Arial"/>
              <a:buChar char="•"/>
              <a:defRPr sz="16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56" dirty="0">
                <a:latin typeface="楷体"/>
                <a:ea typeface="楷体"/>
                <a:cs typeface="楷体"/>
                <a:sym typeface="楷体"/>
              </a:rPr>
              <a:t>你</a:t>
            </a:r>
            <a:r>
              <a:rPr sz="1456" dirty="0">
                <a:solidFill>
                  <a:srgbClr val="0000FF"/>
                </a:solidFill>
                <a:latin typeface="楷体"/>
                <a:ea typeface="楷体"/>
                <a:cs typeface="楷体"/>
                <a:sym typeface="楷体"/>
              </a:rPr>
              <a:t>先</a:t>
            </a:r>
            <a:r>
              <a:rPr sz="1456" dirty="0">
                <a:latin typeface="楷体"/>
                <a:ea typeface="楷体"/>
                <a:cs typeface="楷体"/>
                <a:sym typeface="楷体"/>
              </a:rPr>
              <a:t>走。vs 你走</a:t>
            </a:r>
            <a:r>
              <a:rPr sz="1456" dirty="0">
                <a:solidFill>
                  <a:srgbClr val="0000FF"/>
                </a:solidFill>
                <a:latin typeface="楷体"/>
                <a:ea typeface="楷体"/>
                <a:cs typeface="楷体"/>
                <a:sym typeface="楷体"/>
              </a:rPr>
              <a:t>先。</a:t>
            </a:r>
          </a:p>
          <a:p>
            <a:pPr marL="342751" indent="-156019" defTabSz="475487">
              <a:spcBef>
                <a:spcPts val="300"/>
              </a:spcBef>
              <a:buClr>
                <a:srgbClr val="FFCC00"/>
              </a:buClr>
              <a:buSzPct val="100000"/>
              <a:buFont typeface="Arial"/>
              <a:buChar char="•"/>
              <a:defRPr sz="16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56" dirty="0">
                <a:latin typeface="楷体"/>
                <a:ea typeface="楷体"/>
                <a:cs typeface="楷体"/>
                <a:sym typeface="楷体"/>
              </a:rPr>
              <a:t>给他书。vs 俾书佢。</a:t>
            </a:r>
          </a:p>
          <a:p>
            <a:pPr marL="342751" indent="-156019" defTabSz="475487">
              <a:spcBef>
                <a:spcPts val="300"/>
              </a:spcBef>
              <a:buClr>
                <a:srgbClr val="FFCC00"/>
              </a:buClr>
              <a:buSzPct val="100000"/>
              <a:buFont typeface="Arial"/>
              <a:buChar char="•"/>
              <a:defRPr sz="16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56" dirty="0">
                <a:latin typeface="楷体"/>
                <a:ea typeface="楷体"/>
                <a:cs typeface="楷体"/>
                <a:sym typeface="楷体"/>
              </a:rPr>
              <a:t>量词：</a:t>
            </a:r>
          </a:p>
          <a:p>
            <a:pPr marL="342751" indent="-156019" defTabSz="475487">
              <a:spcBef>
                <a:spcPts val="300"/>
              </a:spcBef>
              <a:buClr>
                <a:srgbClr val="FFCC00"/>
              </a:buClr>
              <a:buSzPct val="100000"/>
              <a:buFont typeface="Arial"/>
              <a:buChar char="•"/>
              <a:defRPr sz="16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56" dirty="0">
                <a:latin typeface="楷体"/>
                <a:ea typeface="楷体"/>
                <a:cs typeface="楷体"/>
                <a:sym typeface="楷体"/>
              </a:rPr>
              <a:t>一把刀—一张刀（广州话）—一只刀（潮州话）</a:t>
            </a:r>
          </a:p>
          <a:p>
            <a:pPr marL="342751" indent="-156019" defTabSz="475487">
              <a:spcBef>
                <a:spcPts val="300"/>
              </a:spcBef>
              <a:buClr>
                <a:srgbClr val="FFCC00"/>
              </a:buClr>
              <a:buSzPct val="100000"/>
              <a:buFont typeface="Arial"/>
              <a:buChar char="•"/>
              <a:defRPr sz="166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56" dirty="0">
                <a:latin typeface="楷体"/>
                <a:ea typeface="楷体"/>
                <a:cs typeface="楷体"/>
                <a:sym typeface="楷体"/>
              </a:rPr>
              <a:t>一棵树—一坡树（广州话）—一丛树（厦门话）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地域方言的联系</a:t>
            </a:r>
          </a:p>
        </p:txBody>
      </p:sp>
      <p:sp>
        <p:nvSpPr>
          <p:cNvPr id="176" name="Shape 176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n"/>
            </a:pPr>
            <a:r>
              <a:rPr dirty="0" err="1"/>
              <a:t>语音上有规律的对应关系</a:t>
            </a:r>
            <a:r>
              <a:rPr dirty="0"/>
              <a:t> </a:t>
            </a:r>
            <a:endParaRPr lang="en-US" dirty="0" smtClean="0"/>
          </a:p>
          <a:p>
            <a:endParaRPr lang="en-US" dirty="0"/>
          </a:p>
          <a:p>
            <a:endParaRPr dirty="0"/>
          </a:p>
          <a:p>
            <a:pPr marL="0" indent="0">
              <a:buNone/>
            </a:pP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上海话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声母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北京话</a:t>
            </a:r>
            <a:r>
              <a:rPr lang="en-US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比、臂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</a:p>
          <a:p>
            <a:pPr marL="0" indent="0">
              <a:buNone/>
            </a:pP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’ </a:t>
            </a: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北京话</a:t>
            </a:r>
            <a:r>
              <a:rPr lang="en-US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’   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怕、派、炮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</a:p>
          <a:p>
            <a:pPr marL="0" indent="0"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        </a:t>
            </a:r>
            <a:r>
              <a:rPr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北京话</a:t>
            </a: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仄声字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“倍、避”</a:t>
            </a:r>
          </a:p>
          <a:p>
            <a:pPr marL="0" indent="0">
              <a:buNone/>
            </a:pP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</a:t>
            </a:r>
            <a:r>
              <a:rPr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北京话</a:t>
            </a:r>
            <a:r>
              <a:rPr lang="en-US"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’ </a:t>
            </a: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平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声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 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旁、袍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743200" y="3077308"/>
            <a:ext cx="509954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728546" y="3449516"/>
            <a:ext cx="509954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710962" y="3810000"/>
            <a:ext cx="509954" cy="8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716823" y="3824654"/>
            <a:ext cx="504092" cy="328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700"/>
              </a:spcBef>
              <a:buClr>
                <a:srgbClr val="FFCC00"/>
              </a:buClr>
              <a:buSzPct val="100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楷体"/>
                <a:ea typeface="楷体"/>
                <a:cs typeface="楷体"/>
                <a:sym typeface="楷体"/>
              </a:rPr>
              <a:t>方言区分的依据</a:t>
            </a:r>
          </a:p>
          <a:p>
            <a:pPr marL="702128" lvl="1" indent="-244928">
              <a:buClr>
                <a:srgbClr val="FFCC00"/>
              </a:buClr>
              <a:buSzPct val="100000"/>
              <a:buFont typeface="Wingdings"/>
              <a:buChar char="✓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/>
              <a:t>语音</a:t>
            </a:r>
          </a:p>
          <a:p>
            <a:pPr marL="702128" lvl="1" indent="-244928">
              <a:buClr>
                <a:srgbClr val="FFCC00"/>
              </a:buClr>
              <a:buSzPct val="100000"/>
              <a:buFont typeface="Wingdings"/>
              <a:buChar char="✓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/>
              <a:t>词汇</a:t>
            </a:r>
          </a:p>
          <a:p>
            <a:pPr marL="702128" lvl="1" indent="-244928">
              <a:buClr>
                <a:srgbClr val="FFCC00"/>
              </a:buClr>
              <a:buSzPct val="100000"/>
              <a:buFont typeface="Wingdings"/>
              <a:buChar char="✓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/>
              <a:t>语法</a:t>
            </a:r>
          </a:p>
          <a:p>
            <a:pPr marL="342900" indent="-342900">
              <a:spcBef>
                <a:spcPts val="700"/>
              </a:spcBef>
              <a:buClr>
                <a:srgbClr val="FFCC00"/>
              </a:buClr>
              <a:buSzPct val="100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楷体"/>
                <a:ea typeface="楷体"/>
                <a:cs typeface="楷体"/>
                <a:sym typeface="楷体"/>
              </a:rPr>
              <a:t>7-10个方言区</a:t>
            </a:r>
          </a:p>
          <a:p>
            <a:pPr marL="616274" indent="-257175">
              <a:buClr>
                <a:srgbClr val="FFCC00"/>
              </a:buClr>
              <a:buSzPct val="100000"/>
              <a:buFont typeface="Arial"/>
              <a:buChar char="•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>
                <a:latin typeface="楷体"/>
                <a:ea typeface="楷体"/>
                <a:cs typeface="楷体"/>
                <a:sym typeface="楷体"/>
              </a:rPr>
              <a:t>官话(北方、江淮、西南)</a:t>
            </a:r>
          </a:p>
          <a:p>
            <a:pPr marL="616274" indent="-257175">
              <a:buClr>
                <a:srgbClr val="FFCC00"/>
              </a:buClr>
              <a:buSzPct val="100000"/>
              <a:buFont typeface="Arial"/>
              <a:buChar char="•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>
                <a:latin typeface="楷体"/>
                <a:ea typeface="楷体"/>
                <a:cs typeface="楷体"/>
                <a:sym typeface="楷体"/>
              </a:rPr>
              <a:t>晋方言，湘方言，粤方言，吴方言，闽方言，客家方言，赣方言，平话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23</a:t>
            </a:fld>
            <a:endParaRPr/>
          </a:p>
        </p:txBody>
      </p:sp>
      <p:pic>
        <p:nvPicPr>
          <p:cNvPr id="193" name="image3.jpeg" descr="A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1925" y="-98425"/>
            <a:ext cx="10246675" cy="7056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96" name="Shape 196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sz="3600" dirty="0" smtClean="0"/>
          </a:p>
          <a:p>
            <a:endParaRPr lang="en-US" altLang="zh-CN" sz="3600" dirty="0"/>
          </a:p>
          <a:p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推广普通话是否意味着方言逐步消失？</a:t>
            </a:r>
            <a:r>
              <a:rPr lang="en-US" altLang="zh-CN" dirty="0" smtClean="0">
                <a:solidFill>
                  <a:srgbClr val="002060"/>
                </a:solidFill>
              </a:rPr>
              <a:t>……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                          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亲属语言</a:t>
            </a:r>
          </a:p>
        </p:txBody>
      </p:sp>
      <p:sp>
        <p:nvSpPr>
          <p:cNvPr id="199" name="Shape 199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2374" indent="-252374" defTabSz="841247">
              <a:spcBef>
                <a:spcPts val="400"/>
              </a:spcBef>
              <a:buFont typeface="Wingdings" pitchFamily="2" charset="2"/>
              <a:buChar char="n"/>
              <a:defRPr sz="2392"/>
            </a:pPr>
            <a:r>
              <a:rPr dirty="0" err="1"/>
              <a:t>当社会由不完全分化走向完全分化，那么一种语言的分支或地域变体就转变为各自独立的语言</a:t>
            </a:r>
            <a:r>
              <a:rPr dirty="0" smtClean="0"/>
              <a:t>。</a:t>
            </a:r>
            <a:endParaRPr lang="en-US" dirty="0" smtClean="0"/>
          </a:p>
          <a:p>
            <a:pPr marL="252374" indent="-252374" defTabSz="841247">
              <a:spcBef>
                <a:spcPts val="400"/>
              </a:spcBef>
              <a:defRPr sz="2392"/>
            </a:pPr>
            <a:endParaRPr dirty="0"/>
          </a:p>
          <a:p>
            <a:pPr marL="0" indent="0" defTabSz="841247">
              <a:spcBef>
                <a:spcPts val="400"/>
              </a:spcBef>
              <a:buNone/>
              <a:defRPr sz="2392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 sz="2000" dirty="0" err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拉丁语</a:t>
            </a:r>
            <a:r>
              <a:rPr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sz="20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sz="2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defTabSz="841247">
              <a:spcBef>
                <a:spcPts val="400"/>
              </a:spcBef>
              <a:buNone/>
              <a:defRPr sz="2392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sz="2000" dirty="0" err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法语、意大利语、西班牙语、葡萄牙语、</a:t>
            </a:r>
            <a:r>
              <a:rPr sz="2000" dirty="0" err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罗马尼亚语</a:t>
            </a:r>
            <a:endParaRPr lang="en-US" sz="20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defTabSz="841247">
              <a:spcBef>
                <a:spcPts val="400"/>
              </a:spcBef>
              <a:buNone/>
              <a:defRPr sz="2392">
                <a:latin typeface="Kaiti SC Regular"/>
                <a:ea typeface="Kaiti SC Regular"/>
                <a:cs typeface="Kaiti SC Regular"/>
                <a:sym typeface="Kaiti SC Regular"/>
              </a:defRPr>
            </a:pPr>
            <a:endParaRPr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2374" indent="-252374" defTabSz="841247">
              <a:spcBef>
                <a:spcPts val="400"/>
              </a:spcBef>
              <a:buFont typeface="Wingdings" pitchFamily="2" charset="2"/>
              <a:buChar char="ü"/>
              <a:defRPr sz="2392"/>
            </a:pPr>
            <a:r>
              <a:rPr dirty="0" err="1"/>
              <a:t>这些语言之间的历史同源关系就叫做亲属关系</a:t>
            </a:r>
            <a:r>
              <a:rPr dirty="0"/>
              <a:t>。</a:t>
            </a:r>
          </a:p>
          <a:p>
            <a:pPr marL="252374" indent="-252374" defTabSz="841247">
              <a:spcBef>
                <a:spcPts val="400"/>
              </a:spcBef>
              <a:buFont typeface="Wingdings" pitchFamily="2" charset="2"/>
              <a:buChar char="ü"/>
              <a:defRPr sz="2392"/>
            </a:pPr>
            <a:r>
              <a:rPr dirty="0" err="1"/>
              <a:t>他们在语音上也存在规律的对应关系</a:t>
            </a:r>
            <a:r>
              <a:rPr dirty="0"/>
              <a:t>。</a:t>
            </a:r>
          </a:p>
          <a:p>
            <a:pPr marL="252374" indent="-252374" defTabSz="841247">
              <a:spcBef>
                <a:spcPts val="400"/>
              </a:spcBef>
              <a:buFont typeface="Wingdings" pitchFamily="2" charset="2"/>
              <a:buChar char="ü"/>
              <a:defRPr sz="2392"/>
            </a:pPr>
            <a:r>
              <a:rPr dirty="0"/>
              <a:t>根据语言的亲属关系可以对世界上的语言进行分类，把有亲属关系的语言归在一起，把没有历史同源关系的语言互相分开，这就是</a:t>
            </a:r>
            <a:r>
              <a:rPr dirty="0">
                <a:solidFill>
                  <a:srgbClr val="0000FF"/>
                </a:solidFill>
              </a:rPr>
              <a:t>“语言的谱系分类”。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Shape 202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3" name="imag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512" y="1428736"/>
            <a:ext cx="7072363" cy="48274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社会方言</a:t>
            </a:r>
          </a:p>
        </p:txBody>
      </p:sp>
      <p:sp>
        <p:nvSpPr>
          <p:cNvPr id="206" name="Shape 206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>
              <a:buFont typeface="Wingdings" pitchFamily="2" charset="2"/>
              <a:buChar char="p"/>
            </a:pPr>
            <a:r>
              <a:rPr dirty="0"/>
              <a:t>同一个语言社会的同一个地区的人们说的话是不是就完全一样呢？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社会方言</a:t>
            </a:r>
          </a:p>
        </p:txBody>
      </p:sp>
      <p:sp>
        <p:nvSpPr>
          <p:cNvPr id="209" name="Shape 209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576" indent="-271576" defTabSz="905255">
              <a:spcBef>
                <a:spcPts val="400"/>
              </a:spcBef>
              <a:buFont typeface="Wingdings" pitchFamily="2" charset="2"/>
              <a:buChar char="p"/>
              <a:defRPr sz="2574"/>
            </a:pPr>
            <a:r>
              <a:rPr dirty="0" smtClean="0"/>
              <a:t>不同社会特征</a:t>
            </a:r>
            <a:endParaRPr dirty="0"/>
          </a:p>
          <a:p>
            <a:pPr marL="271576" indent="-271576" defTabSz="905255">
              <a:spcBef>
                <a:spcPts val="400"/>
              </a:spcBef>
              <a:defRPr sz="2574"/>
            </a:pPr>
            <a:endParaRPr dirty="0"/>
          </a:p>
          <a:p>
            <a:pPr marL="0" indent="0" defTabSz="905255">
              <a:spcBef>
                <a:spcPts val="400"/>
              </a:spcBef>
              <a:buNone/>
              <a:defRPr sz="2574"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哥儿们这就忒损了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marL="0" indent="0" defTabSz="905255">
              <a:spcBef>
                <a:spcPts val="400"/>
              </a:spcBef>
              <a:buNone/>
              <a:defRPr sz="2574"/>
            </a:pPr>
            <a:r>
              <a:rPr 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sz="24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你这样太不讲道德了</a:t>
            </a:r>
            <a:r>
              <a:rPr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1576" indent="-271576" defTabSz="905255">
              <a:spcBef>
                <a:spcPts val="400"/>
              </a:spcBef>
              <a:defRPr sz="2574"/>
            </a:pPr>
            <a:endParaRPr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71576" indent="-271576" defTabSz="905255">
              <a:spcBef>
                <a:spcPts val="400"/>
              </a:spcBef>
              <a:buFont typeface="Wingdings" pitchFamily="2" charset="2"/>
              <a:buChar char="p"/>
              <a:defRPr sz="2574"/>
            </a:pPr>
            <a:r>
              <a:rPr dirty="0" err="1"/>
              <a:t>阶层</a:t>
            </a:r>
            <a:r>
              <a:rPr dirty="0" smtClean="0"/>
              <a:t>：</a:t>
            </a:r>
            <a:endParaRPr lang="en-US" dirty="0" smtClean="0"/>
          </a:p>
          <a:p>
            <a:pPr marL="271576" indent="-271576" defTabSz="905255">
              <a:spcBef>
                <a:spcPts val="400"/>
              </a:spcBef>
              <a:defRPr sz="2574"/>
            </a:pPr>
            <a:endParaRPr dirty="0"/>
          </a:p>
          <a:p>
            <a:pPr marL="0" indent="0" defTabSz="905255">
              <a:spcBef>
                <a:spcPts val="400"/>
              </a:spcBef>
              <a:buNone/>
              <a:defRPr sz="2574"/>
            </a:pPr>
            <a:r>
              <a:rPr lang="en-US" sz="2000" dirty="0" smtClean="0"/>
              <a:t>      </a:t>
            </a:r>
            <a:r>
              <a:rPr sz="2000" dirty="0" err="1" smtClean="0"/>
              <a:t>白人</a:t>
            </a:r>
            <a:r>
              <a:rPr sz="2000" dirty="0" err="1"/>
              <a:t>、黑人</a:t>
            </a:r>
            <a:r>
              <a:rPr sz="2000" dirty="0"/>
              <a:t>——</a:t>
            </a:r>
            <a:r>
              <a:rPr sz="2000" dirty="0" err="1"/>
              <a:t>黑人英语</a:t>
            </a:r>
            <a:r>
              <a:rPr sz="2000" dirty="0"/>
              <a:t> （</a:t>
            </a:r>
            <a:r>
              <a:rPr sz="2000" dirty="0" err="1"/>
              <a:t>社会下层阶级的社会方言</a:t>
            </a:r>
            <a:r>
              <a:rPr sz="2000" dirty="0"/>
              <a:t>）</a:t>
            </a:r>
          </a:p>
          <a:p>
            <a:pPr marL="0" indent="0" defTabSz="905255">
              <a:spcBef>
                <a:spcPts val="400"/>
              </a:spcBef>
              <a:buNone/>
              <a:defRPr sz="2574"/>
            </a:pP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cart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运货马车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)car(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汽车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)　　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r不发音</a:t>
            </a:r>
            <a:endParaRPr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defTabSz="905255">
              <a:spcBef>
                <a:spcPts val="400"/>
              </a:spcBef>
              <a:buNone/>
              <a:defRPr sz="2574"/>
            </a:pPr>
            <a:r>
              <a:rPr lang="en-US"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sz="1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第三人称单数</a:t>
            </a:r>
            <a:r>
              <a:rPr sz="1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sz="1800" dirty="0" err="1">
                <a:latin typeface="楷体" panose="02010609060101010101" pitchFamily="49" charset="-122"/>
                <a:ea typeface="楷体" panose="02010609060101010101" pitchFamily="49" charset="-122"/>
              </a:rPr>
              <a:t>s常省略</a:t>
            </a:r>
            <a:r>
              <a:rPr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 like the book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社会方言</a:t>
            </a:r>
          </a:p>
        </p:txBody>
      </p:sp>
      <p:sp>
        <p:nvSpPr>
          <p:cNvPr id="212" name="Shape 212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2199" indent="-222199" defTabSz="740663">
              <a:spcBef>
                <a:spcPts val="400"/>
              </a:spcBef>
              <a:buFont typeface="Wingdings" pitchFamily="2" charset="2"/>
              <a:buChar char="p"/>
              <a:defRPr sz="2106"/>
            </a:pPr>
            <a:r>
              <a:rPr dirty="0" err="1"/>
              <a:t>职业</a:t>
            </a:r>
            <a:r>
              <a:rPr dirty="0"/>
              <a:t>：（</a:t>
            </a:r>
            <a:r>
              <a:rPr dirty="0" err="1"/>
              <a:t>行话</a:t>
            </a:r>
            <a:r>
              <a:rPr dirty="0"/>
              <a:t>）</a:t>
            </a:r>
          </a:p>
          <a:p>
            <a:pPr marL="0" indent="0" defTabSz="740663">
              <a:spcBef>
                <a:spcPts val="400"/>
              </a:spcBef>
              <a:buNone/>
              <a:defRPr sz="2106"/>
            </a:pP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码洋</a:t>
            </a:r>
            <a:r>
              <a:rPr dirty="0" err="1">
                <a:latin typeface="楷体" panose="02010609060101010101" pitchFamily="49" charset="-122"/>
                <a:ea typeface="楷体" panose="02010609060101010101" pitchFamily="49" charset="-122"/>
              </a:rPr>
              <a:t>、呆帐、红案、白案、教案、板书</a:t>
            </a:r>
            <a:endParaRPr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22199" indent="-222199" defTabSz="740663">
              <a:spcBef>
                <a:spcPts val="400"/>
              </a:spcBef>
              <a:defRPr sz="2106"/>
            </a:pPr>
            <a:endParaRPr dirty="0"/>
          </a:p>
          <a:p>
            <a:pPr marL="222199" indent="-222199" defTabSz="740663">
              <a:spcBef>
                <a:spcPts val="400"/>
              </a:spcBef>
              <a:buFont typeface="Wingdings" pitchFamily="2" charset="2"/>
              <a:buChar char="p"/>
              <a:defRPr sz="2106"/>
            </a:pPr>
            <a:r>
              <a:rPr lang="zh-CN" altLang="en-US" dirty="0" smtClean="0"/>
              <a:t>文化程度</a:t>
            </a:r>
            <a:r>
              <a:rPr dirty="0" smtClean="0"/>
              <a:t>：</a:t>
            </a:r>
            <a:endParaRPr dirty="0"/>
          </a:p>
          <a:p>
            <a:pPr marL="0" indent="0" defTabSz="740663">
              <a:spcBef>
                <a:spcPts val="400"/>
              </a:spcBef>
              <a:buNone/>
              <a:defRPr sz="2106"/>
            </a:pPr>
            <a:r>
              <a:rPr dirty="0"/>
              <a:t>     </a:t>
            </a:r>
            <a:r>
              <a:rPr sz="2106" dirty="0" err="1">
                <a:latin typeface="楷体" panose="02010609060101010101" pitchFamily="49" charset="-122"/>
                <a:ea typeface="楷体" panose="02010609060101010101" pitchFamily="49" charset="-122"/>
              </a:rPr>
              <a:t>肥皂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106" dirty="0" err="1">
                <a:latin typeface="楷体" panose="02010609060101010101" pitchFamily="49" charset="-122"/>
                <a:ea typeface="楷体" panose="02010609060101010101" pitchFamily="49" charset="-122"/>
              </a:rPr>
              <a:t>胰子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sz="2106" dirty="0" err="1">
                <a:latin typeface="楷体" panose="02010609060101010101" pitchFamily="49" charset="-122"/>
                <a:ea typeface="楷体" panose="02010609060101010101" pitchFamily="49" charset="-122"/>
              </a:rPr>
              <a:t>我们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sz="2106" dirty="0" err="1">
                <a:latin typeface="楷体" panose="02010609060101010101" pitchFamily="49" charset="-122"/>
                <a:ea typeface="楷体" panose="02010609060101010101" pitchFamily="49" charset="-122"/>
              </a:rPr>
              <a:t>姆末</a:t>
            </a:r>
            <a:endParaRPr sz="2106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22199" indent="-222199" defTabSz="740663">
              <a:spcBef>
                <a:spcPts val="400"/>
              </a:spcBef>
              <a:defRPr sz="2106"/>
            </a:pPr>
            <a:endParaRPr dirty="0"/>
          </a:p>
          <a:p>
            <a:pPr marL="222199" indent="-222199" defTabSz="740663">
              <a:spcBef>
                <a:spcPts val="400"/>
              </a:spcBef>
              <a:buFont typeface="Wingdings" pitchFamily="2" charset="2"/>
              <a:buChar char="p"/>
              <a:defRPr sz="2106"/>
            </a:pPr>
            <a:r>
              <a:rPr dirty="0" err="1"/>
              <a:t>性别</a:t>
            </a:r>
            <a:r>
              <a:rPr dirty="0"/>
              <a:t>：</a:t>
            </a:r>
          </a:p>
          <a:p>
            <a:pPr marL="0" indent="0" defTabSz="740663">
              <a:spcBef>
                <a:spcPts val="400"/>
              </a:spcBef>
              <a:buNone/>
              <a:defRPr sz="2106"/>
            </a:pPr>
            <a:r>
              <a:rPr dirty="0"/>
              <a:t>    </a:t>
            </a:r>
            <a:r>
              <a:rPr dirty="0" err="1"/>
              <a:t>女孩喜欢用：</a:t>
            </a:r>
            <a:r>
              <a:rPr sz="2106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adorable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sz="2106" dirty="0" err="1">
                <a:latin typeface="楷体" panose="02010609060101010101" pitchFamily="49" charset="-122"/>
                <a:ea typeface="楷体" panose="02010609060101010101" pitchFamily="49" charset="-122"/>
              </a:rPr>
              <a:t>极可爱的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sz="2106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charming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sz="2106" dirty="0" err="1">
                <a:latin typeface="楷体" panose="02010609060101010101" pitchFamily="49" charset="-122"/>
                <a:ea typeface="楷体" panose="02010609060101010101" pitchFamily="49" charset="-122"/>
              </a:rPr>
              <a:t>极好的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defTabSz="740663">
              <a:spcBef>
                <a:spcPts val="400"/>
              </a:spcBef>
              <a:buNone/>
              <a:defRPr sz="2106"/>
            </a:pPr>
            <a:r>
              <a:rPr lang="en-US" sz="2106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sz="2106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divine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sz="2106" dirty="0" err="1">
                <a:latin typeface="楷体" panose="02010609060101010101" pitchFamily="49" charset="-122"/>
                <a:ea typeface="楷体" panose="02010609060101010101" pitchFamily="49" charset="-122"/>
              </a:rPr>
              <a:t>好极了</a:t>
            </a:r>
            <a:r>
              <a:rPr sz="2106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sz="2106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sz="2106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lovely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sz="2106" dirty="0" err="1">
                <a:latin typeface="楷体" panose="02010609060101010101" pitchFamily="49" charset="-122"/>
                <a:ea typeface="楷体" panose="02010609060101010101" pitchFamily="49" charset="-122"/>
              </a:rPr>
              <a:t>令人愉快的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0" indent="0" defTabSz="740663">
              <a:spcBef>
                <a:spcPts val="400"/>
              </a:spcBef>
              <a:buSzTx/>
              <a:buFont typeface="Wingdings" pitchFamily="2" charset="2"/>
              <a:buChar char="p"/>
              <a:defRPr sz="2106"/>
            </a:pPr>
            <a:r>
              <a:rPr dirty="0" err="1"/>
              <a:t>秘密团体</a:t>
            </a:r>
            <a:r>
              <a:rPr dirty="0"/>
              <a:t>——</a:t>
            </a:r>
            <a:r>
              <a:rPr dirty="0" err="1"/>
              <a:t>黑话</a:t>
            </a:r>
            <a:endParaRPr dirty="0"/>
          </a:p>
          <a:p>
            <a:pPr marL="0" indent="0" defTabSz="740663">
              <a:spcBef>
                <a:spcPts val="400"/>
              </a:spcBef>
              <a:buSzTx/>
              <a:buNone/>
              <a:defRPr sz="2106"/>
            </a:pPr>
            <a:r>
              <a:rPr dirty="0"/>
              <a:t>      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票  </a:t>
            </a:r>
            <a:r>
              <a:rPr sz="2106" dirty="0" err="1">
                <a:latin typeface="楷体" panose="02010609060101010101" pitchFamily="49" charset="-122"/>
                <a:ea typeface="楷体" panose="02010609060101010101" pitchFamily="49" charset="-122"/>
              </a:rPr>
              <a:t>撕票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sz="2106" dirty="0" err="1">
                <a:latin typeface="楷体" panose="02010609060101010101" pitchFamily="49" charset="-122"/>
                <a:ea typeface="楷体" panose="02010609060101010101" pitchFamily="49" charset="-122"/>
              </a:rPr>
              <a:t>花票</a:t>
            </a:r>
            <a:r>
              <a:rPr sz="2106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sz="2106" dirty="0" err="1">
                <a:latin typeface="楷体" panose="02010609060101010101" pitchFamily="49" charset="-122"/>
                <a:ea typeface="楷体" panose="02010609060101010101" pitchFamily="49" charset="-122"/>
              </a:rPr>
              <a:t>票房</a:t>
            </a:r>
            <a:endParaRPr sz="2106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lang="zh-CN" altLang="en-US" b="0" dirty="0" smtClean="0"/>
              <a:t>语言的起源</a:t>
            </a:r>
            <a:r>
              <a:rPr lang="zh-CN" altLang="en-US" dirty="0" smtClean="0"/>
              <a:t>之谜</a:t>
            </a:r>
            <a:endParaRPr dirty="0"/>
          </a:p>
        </p:txBody>
      </p:sp>
      <p:sp>
        <p:nvSpPr>
          <p:cNvPr id="133" name="Shape 133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从古代到</a:t>
            </a:r>
            <a:r>
              <a:rPr lang="en-US" altLang="zh-CN" dirty="0" smtClean="0"/>
              <a:t>1930~</a:t>
            </a:r>
            <a:r>
              <a:rPr lang="zh-CN" altLang="en-US" dirty="0" smtClean="0"/>
              <a:t>年代，曾有过各种</a:t>
            </a:r>
            <a:r>
              <a:rPr dirty="0" smtClean="0"/>
              <a:t>不同的语言起源说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  </a:t>
            </a:r>
            <a:r>
              <a:rPr sz="2800" dirty="0"/>
              <a:t>神授说</a:t>
            </a:r>
            <a:r>
              <a:rPr dirty="0" smtClean="0"/>
              <a:t>：</a:t>
            </a:r>
            <a:r>
              <a:rPr lang="zh-CN" altLang="en-US" sz="2000" dirty="0" smtClean="0"/>
              <a:t>婆罗门教经书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吠陀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、</a:t>
            </a:r>
            <a:r>
              <a:rPr sz="2000" dirty="0" smtClean="0"/>
              <a:t>基督教的</a:t>
            </a:r>
            <a:r>
              <a:rPr sz="2000" dirty="0"/>
              <a:t>《圣经</a:t>
            </a:r>
            <a:r>
              <a:rPr sz="2000" dirty="0" smtClean="0"/>
              <a:t>》、</a:t>
            </a:r>
            <a:endParaRPr lang="en-US" sz="2000" dirty="0" smtClean="0"/>
          </a:p>
          <a:p>
            <a:pPr marL="0" indent="0">
              <a:buSzTx/>
              <a:buNone/>
            </a:pPr>
            <a:r>
              <a:rPr lang="en-US" sz="2000" dirty="0" smtClean="0"/>
              <a:t>                           </a:t>
            </a:r>
            <a:r>
              <a:rPr sz="2000" dirty="0" smtClean="0"/>
              <a:t>苗族的传说</a:t>
            </a:r>
            <a:endParaRPr sz="2000" dirty="0"/>
          </a:p>
          <a:p>
            <a:pPr marL="0" indent="0">
              <a:buSzTx/>
              <a:buNone/>
            </a:pPr>
            <a:r>
              <a:rPr dirty="0"/>
              <a:t>  </a:t>
            </a:r>
            <a:r>
              <a:rPr sz="2800" dirty="0"/>
              <a:t>人创说：</a:t>
            </a:r>
            <a:r>
              <a:rPr sz="1800" dirty="0"/>
              <a:t>“摹声说</a:t>
            </a:r>
            <a:r>
              <a:rPr sz="1800" dirty="0" smtClean="0"/>
              <a:t>”</a:t>
            </a:r>
            <a:r>
              <a:rPr lang="en-US" sz="1800" dirty="0" smtClean="0"/>
              <a:t> </a:t>
            </a:r>
            <a:r>
              <a:rPr sz="1800" dirty="0" smtClean="0"/>
              <a:t> </a:t>
            </a:r>
            <a:r>
              <a:rPr sz="1800" dirty="0"/>
              <a:t>“社会契约说” </a:t>
            </a:r>
            <a:r>
              <a:rPr lang="en-US" sz="1800" dirty="0" smtClean="0"/>
              <a:t> </a:t>
            </a:r>
            <a:r>
              <a:rPr sz="1800" dirty="0" smtClean="0"/>
              <a:t>“</a:t>
            </a:r>
            <a:r>
              <a:rPr sz="1800" dirty="0"/>
              <a:t>手势说” </a:t>
            </a:r>
            <a:r>
              <a:rPr lang="en-US" sz="1800" dirty="0" smtClean="0"/>
              <a:t> </a:t>
            </a:r>
            <a:r>
              <a:rPr sz="1800" dirty="0" smtClean="0"/>
              <a:t>“</a:t>
            </a:r>
            <a:r>
              <a:rPr sz="1800" dirty="0"/>
              <a:t>感叹说”</a:t>
            </a:r>
          </a:p>
          <a:p>
            <a:pPr marL="0" indent="0">
              <a:buSzTx/>
              <a:buNone/>
            </a:pPr>
            <a:endParaRPr sz="1800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语言的统一</a:t>
            </a:r>
          </a:p>
        </p:txBody>
      </p:sp>
      <p:sp>
        <p:nvSpPr>
          <p:cNvPr id="215" name="Shape 215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lang="en-US" dirty="0" smtClean="0"/>
          </a:p>
          <a:p>
            <a:pPr marL="0" indent="0">
              <a:buSzTx/>
              <a:buNone/>
            </a:pPr>
            <a:r>
              <a:rPr dirty="0" err="1" smtClean="0"/>
              <a:t>语言随着社会的统一而统一</a:t>
            </a:r>
            <a:endParaRPr dirty="0"/>
          </a:p>
          <a:p>
            <a:pPr marL="0" indent="0">
              <a:buSzTx/>
              <a:buNone/>
            </a:pPr>
            <a:r>
              <a:rPr dirty="0"/>
              <a:t>   </a:t>
            </a:r>
            <a:r>
              <a:rPr dirty="0" err="1"/>
              <a:t>统一的条件：社会在政治、经济、文化等方面统一程度不断提高</a:t>
            </a:r>
            <a:r>
              <a:rPr dirty="0"/>
              <a:t>。</a:t>
            </a:r>
          </a:p>
          <a:p>
            <a:pPr marL="0" indent="0">
              <a:buSzTx/>
              <a:buNone/>
            </a:pPr>
            <a:r>
              <a:rPr dirty="0"/>
              <a:t>   </a:t>
            </a:r>
            <a:endParaRPr lang="en-US" dirty="0" smtClean="0"/>
          </a:p>
          <a:p>
            <a:pPr marL="0" indent="0">
              <a:buSzTx/>
              <a:buNone/>
            </a:pPr>
            <a:r>
              <a:rPr dirty="0" smtClean="0"/>
              <a:t>统一的方式</a:t>
            </a:r>
            <a:r>
              <a:rPr dirty="0"/>
              <a:t>：选择一种方言作为各方言区之间的交际工具，将其称作</a:t>
            </a:r>
            <a:r>
              <a:rPr dirty="0">
                <a:solidFill>
                  <a:srgbClr val="0000FF"/>
                </a:solidFill>
              </a:rPr>
              <a:t>“</a:t>
            </a:r>
            <a:r>
              <a:rPr dirty="0" err="1">
                <a:solidFill>
                  <a:srgbClr val="0000FF"/>
                </a:solidFill>
              </a:rPr>
              <a:t>通用语</a:t>
            </a:r>
            <a:r>
              <a:rPr dirty="0">
                <a:solidFill>
                  <a:srgbClr val="0000FF"/>
                </a:solidFill>
              </a:rPr>
              <a:t>”。“</a:t>
            </a:r>
            <a:r>
              <a:rPr dirty="0" err="1">
                <a:solidFill>
                  <a:srgbClr val="0000FF"/>
                </a:solidFill>
              </a:rPr>
              <a:t>雅言、官话</a:t>
            </a:r>
            <a:r>
              <a:rPr dirty="0">
                <a:solidFill>
                  <a:srgbClr val="0000FF"/>
                </a:solidFill>
              </a:rPr>
              <a:t>”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语言的接触和影响</a:t>
            </a:r>
          </a:p>
        </p:txBody>
      </p:sp>
      <p:sp>
        <p:nvSpPr>
          <p:cNvPr id="218" name="Shape 218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lang="en-US" dirty="0" smtClean="0"/>
          </a:p>
          <a:p>
            <a:pPr marL="0" indent="0">
              <a:buSzTx/>
              <a:buNone/>
            </a:pPr>
            <a:r>
              <a:rPr dirty="0" smtClean="0"/>
              <a:t>1</a:t>
            </a:r>
            <a:r>
              <a:rPr dirty="0"/>
              <a:t>、语言的借用</a:t>
            </a:r>
          </a:p>
          <a:p>
            <a:pPr marL="0" indent="0">
              <a:buSzTx/>
              <a:buNone/>
            </a:pPr>
            <a:r>
              <a:rPr dirty="0"/>
              <a:t>2、语言的并存</a:t>
            </a:r>
          </a:p>
          <a:p>
            <a:pPr marL="0" indent="0">
              <a:buSzTx/>
              <a:buNone/>
            </a:pPr>
            <a:r>
              <a:rPr dirty="0"/>
              <a:t>3、语言的混合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Clr>
                <a:schemeClr val="accent1"/>
              </a:buClr>
              <a:buFont typeface="Wingdings 2"/>
              <a:defRPr sz="2600">
                <a:solidFill>
                  <a:srgbClr val="000000"/>
                </a:solidFill>
                <a:latin typeface="Perpetua"/>
                <a:ea typeface="Perpetua"/>
                <a:cs typeface="Perpetua"/>
                <a:sym typeface="Perpetua"/>
              </a:defRPr>
            </a:lvl1pPr>
          </a:lstStyle>
          <a:p>
            <a:r>
              <a:t>语言的“借用”</a:t>
            </a:r>
          </a:p>
        </p:txBody>
      </p:sp>
      <p:sp>
        <p:nvSpPr>
          <p:cNvPr id="221" name="Shape 221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我的语言用了你的语言中的成分，你的语言用了我的语言中的成分，这就是语言的“借用”。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r>
              <a:rPr dirty="0"/>
              <a:t>借词  外来语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buSzTx/>
              <a:buNone/>
            </a:pPr>
            <a:r>
              <a:rPr dirty="0"/>
              <a:t>     </a:t>
            </a:r>
            <a:r>
              <a:rPr dirty="0">
                <a:latin typeface="楷体" pitchFamily="49" charset="-122"/>
                <a:ea typeface="楷体" pitchFamily="49" charset="-122"/>
              </a:rPr>
              <a:t>吉普、沙发、尼龙、拷贝、雷达、扑克、克隆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语言的“并存”</a:t>
            </a:r>
          </a:p>
        </p:txBody>
      </p:sp>
      <p:sp>
        <p:nvSpPr>
          <p:cNvPr id="224" name="Shape 224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也就是双语现象，指某一言语社团使用两种或多种语言的一种社会现象。</a:t>
            </a:r>
          </a:p>
          <a:p>
            <a:pPr marL="0" indent="0">
              <a:buSzTx/>
              <a:buNone/>
            </a:pPr>
            <a:r>
              <a:t> </a:t>
            </a:r>
          </a:p>
          <a:p>
            <a:pPr marL="0" indent="0">
              <a:buSzTx/>
              <a:buNone/>
            </a:pPr>
            <a:r>
              <a:t>   云南西双版纳地区  基诺族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语言的“混合”</a:t>
            </a:r>
          </a:p>
        </p:txBody>
      </p:sp>
      <p:sp>
        <p:nvSpPr>
          <p:cNvPr id="227" name="Shape 227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在不同语言频繁接触的地区，来源于不同语言的成分可能混合在一起，产生一种与这些语言都不相同的新的交际工具，这就是“语言混合”现象。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有“洋泾浜语”和“克里奥尔语”两种类型。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语言的“混合”</a:t>
            </a:r>
          </a:p>
        </p:txBody>
      </p:sp>
      <p:sp>
        <p:nvSpPr>
          <p:cNvPr id="230" name="Shape 230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667512">
              <a:spcBef>
                <a:spcPts val="300"/>
              </a:spcBef>
              <a:buSzTx/>
              <a:buNone/>
              <a:defRPr sz="1898"/>
            </a:pPr>
            <a:r>
              <a:t>洋泾浜语</a:t>
            </a:r>
          </a:p>
          <a:p>
            <a:pPr marL="0" indent="0" defTabSz="667512">
              <a:spcBef>
                <a:spcPts val="300"/>
              </a:spcBef>
              <a:buSzTx/>
              <a:buNone/>
              <a:defRPr sz="1898"/>
            </a:pPr>
            <a:r>
              <a:t>   只用于口头交际，没有书面形式。</a:t>
            </a:r>
          </a:p>
          <a:p>
            <a:pPr marL="0" indent="0" defTabSz="667512">
              <a:spcBef>
                <a:spcPts val="300"/>
              </a:spcBef>
              <a:buSzTx/>
              <a:buNone/>
              <a:defRPr sz="1898"/>
            </a:pPr>
            <a:r>
              <a:t>   语音上夹有当地音，经过了当地语音系统的改造；</a:t>
            </a:r>
          </a:p>
          <a:p>
            <a:pPr marL="0" indent="0" defTabSz="667512">
              <a:spcBef>
                <a:spcPts val="300"/>
              </a:spcBef>
              <a:buSzTx/>
              <a:buNone/>
              <a:defRPr sz="1898"/>
            </a:pPr>
            <a:r>
              <a:t>    词汇上数量有限，来自外来语言；</a:t>
            </a:r>
          </a:p>
          <a:p>
            <a:pPr marL="0" indent="0" defTabSz="667512">
              <a:spcBef>
                <a:spcPts val="300"/>
              </a:spcBef>
              <a:buSzTx/>
              <a:buNone/>
              <a:defRPr sz="1898"/>
            </a:pPr>
            <a:r>
              <a:t>     语法上不同语言的混合，语法规则减少到最低限度</a:t>
            </a:r>
          </a:p>
          <a:p>
            <a:pPr marL="0" indent="0" defTabSz="667512">
              <a:spcBef>
                <a:spcPts val="300"/>
              </a:spcBef>
              <a:buSzTx/>
              <a:buNone/>
              <a:defRPr sz="1898"/>
            </a:pPr>
            <a:endParaRPr/>
          </a:p>
          <a:p>
            <a:pPr marL="0" indent="0" defTabSz="667512">
              <a:spcBef>
                <a:spcPts val="300"/>
              </a:spcBef>
              <a:buSzTx/>
              <a:buNone/>
              <a:defRPr sz="1898"/>
            </a:pPr>
            <a:r>
              <a:t>洋泾浜英语：</a:t>
            </a:r>
          </a:p>
          <a:p>
            <a:pPr marL="0" indent="0" defTabSz="667512">
              <a:spcBef>
                <a:spcPts val="300"/>
              </a:spcBef>
              <a:buSzTx/>
              <a:buNone/>
              <a:defRPr sz="1898"/>
            </a:pPr>
            <a:r>
              <a:t>     两本书    two  piece of book</a:t>
            </a:r>
          </a:p>
          <a:p>
            <a:pPr marL="0" indent="0" defTabSz="667512">
              <a:spcBef>
                <a:spcPts val="300"/>
              </a:spcBef>
              <a:buSzTx/>
              <a:buNone/>
              <a:defRPr sz="1898"/>
            </a:pPr>
            <a:r>
              <a:t>随着社会的发展，有的洋泾浜语消失；</a:t>
            </a:r>
          </a:p>
          <a:p>
            <a:pPr marL="0" indent="0" defTabSz="667512">
              <a:spcBef>
                <a:spcPts val="300"/>
              </a:spcBef>
              <a:buSzTx/>
              <a:buNone/>
              <a:defRPr sz="1898"/>
            </a:pPr>
            <a:r>
              <a:t>                                   有的发展成为一个国家或一个地区通用的交际工具</a:t>
            </a:r>
          </a:p>
          <a:p>
            <a:pPr marL="0" indent="0" defTabSz="667512">
              <a:spcBef>
                <a:spcPts val="300"/>
              </a:spcBef>
              <a:buSzTx/>
              <a:buNone/>
              <a:defRPr sz="1898"/>
            </a:pPr>
            <a:r>
              <a:t>                                        ——克里奥耳语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Clr>
                <a:schemeClr val="accent1"/>
              </a:buClr>
              <a:buFont typeface="Wingdings 2"/>
              <a:defRPr sz="2600">
                <a:solidFill>
                  <a:srgbClr val="000000"/>
                </a:solidFill>
                <a:latin typeface="Perpetua"/>
                <a:ea typeface="Perpetua"/>
                <a:cs typeface="Perpetua"/>
                <a:sym typeface="Perpetua"/>
              </a:defRPr>
            </a:lvl1pPr>
          </a:lstStyle>
          <a:p>
            <a:r>
              <a:t>克里奥耳语</a:t>
            </a:r>
          </a:p>
        </p:txBody>
      </p:sp>
      <p:sp>
        <p:nvSpPr>
          <p:cNvPr id="233" name="Shape 233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1041400" y="1574800"/>
            <a:ext cx="7772400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spcBef>
                <a:spcPts val="500"/>
              </a:spcBef>
              <a:buClr>
                <a:schemeClr val="accent1"/>
              </a:buClr>
              <a:buFont typeface="Wingdings 2"/>
              <a:defRPr sz="2600"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168400" y="1701800"/>
            <a:ext cx="7772400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spcBef>
                <a:spcPts val="500"/>
              </a:spcBef>
              <a:buClr>
                <a:schemeClr val="accent1"/>
              </a:buClr>
              <a:buFont typeface="Wingdings 2"/>
              <a:defRPr sz="2600"/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685800" y="1574800"/>
            <a:ext cx="7772400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defTabSz="850391">
              <a:spcBef>
                <a:spcPts val="400"/>
              </a:spcBef>
              <a:buClr>
                <a:schemeClr val="accent1"/>
              </a:buClr>
              <a:buFont typeface="Wingdings 2"/>
              <a:defRPr sz="2418"/>
            </a:pPr>
            <a:r>
              <a:t>新几内亚“新美拉尼西亚语”；加勒比海地区：以法语为基础；美洲大陆：以英语为基础。</a:t>
            </a:r>
          </a:p>
          <a:p>
            <a:pPr defTabSz="850391">
              <a:spcBef>
                <a:spcPts val="400"/>
              </a:spcBef>
              <a:buClr>
                <a:schemeClr val="accent1"/>
              </a:buClr>
              <a:buFont typeface="Wingdings 2"/>
              <a:defRPr sz="2418"/>
            </a:pPr>
            <a:endParaRPr/>
          </a:p>
          <a:p>
            <a:pPr defTabSz="850391">
              <a:spcBef>
                <a:spcPts val="400"/>
              </a:spcBef>
              <a:buClr>
                <a:schemeClr val="accent1"/>
              </a:buClr>
              <a:buFont typeface="Wingdings 2"/>
              <a:defRPr sz="2418"/>
            </a:pPr>
            <a:r>
              <a:t>以洋泾浜语座位共同交际工具的状况长期存在，新的一代人把洋泾浜语作为母语来学习，于是洋泾浜语就成为了他们的第一语言，这时洋泾浜语也就转变为克里奥耳语。</a:t>
            </a:r>
          </a:p>
          <a:p>
            <a:pPr defTabSz="850391">
              <a:spcBef>
                <a:spcPts val="400"/>
              </a:spcBef>
              <a:buClr>
                <a:schemeClr val="accent1"/>
              </a:buClr>
              <a:buFont typeface="Wingdings 2"/>
              <a:defRPr sz="2418"/>
            </a:pPr>
            <a:endParaRPr/>
          </a:p>
          <a:p>
            <a:pPr defTabSz="850391">
              <a:spcBef>
                <a:spcPts val="400"/>
              </a:spcBef>
              <a:buClr>
                <a:schemeClr val="accent1"/>
              </a:buClr>
              <a:buFont typeface="Wingdings 2"/>
              <a:defRPr sz="2418"/>
            </a:pPr>
            <a:r>
              <a:t>扩大语汇、完善语法、形成书面语体</a:t>
            </a:r>
          </a:p>
          <a:p>
            <a:pPr defTabSz="850391">
              <a:spcBef>
                <a:spcPts val="400"/>
              </a:spcBef>
              <a:buClr>
                <a:schemeClr val="accent1"/>
              </a:buClr>
              <a:buFont typeface="Wingdings 2"/>
              <a:defRPr sz="2418"/>
            </a:pPr>
            <a:r>
              <a:t> 也会更向基础语言靠拢，成为基础语言的一种变体。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lang="zh-CN" altLang="en-US" b="0" dirty="0" smtClean="0"/>
              <a:t>语言的起源</a:t>
            </a:r>
            <a:r>
              <a:rPr lang="zh-CN" altLang="en-US" dirty="0" smtClean="0"/>
              <a:t>之谜</a:t>
            </a:r>
            <a:endParaRPr b="1" dirty="0"/>
          </a:p>
        </p:txBody>
      </p:sp>
      <p:sp>
        <p:nvSpPr>
          <p:cNvPr id="136" name="Shape 136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52374" indent="-252374" defTabSz="841247">
              <a:spcBef>
                <a:spcPts val="400"/>
              </a:spcBef>
              <a:buFont typeface="Wingdings" pitchFamily="2" charset="2"/>
              <a:buChar char="p"/>
              <a:defRPr sz="2392"/>
            </a:pPr>
            <a:r>
              <a:rPr sz="3200" dirty="0" smtClean="0">
                <a:solidFill>
                  <a:srgbClr val="0000FF"/>
                </a:solidFill>
              </a:rPr>
              <a:t>现代科学的新视角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1950~</a:t>
            </a:r>
            <a:r>
              <a:rPr lang="zh-CN" altLang="en-US" dirty="0" smtClean="0"/>
              <a:t>年代之后 ）</a:t>
            </a:r>
            <a:endParaRPr dirty="0"/>
          </a:p>
          <a:p>
            <a:pPr marL="252374" indent="-252374" defTabSz="841247">
              <a:spcBef>
                <a:spcPts val="400"/>
              </a:spcBef>
              <a:buSzTx/>
              <a:buNone/>
              <a:defRPr sz="2392"/>
            </a:pPr>
            <a:r>
              <a:rPr dirty="0">
                <a:latin typeface="华文楷体"/>
                <a:ea typeface="华文楷体"/>
                <a:cs typeface="华文楷体"/>
                <a:sym typeface="华文楷体"/>
              </a:rPr>
              <a:t>（考古学、古人类学、遗传学、神经科学、心理学、计算机模拟科学以及语言学）</a:t>
            </a:r>
          </a:p>
          <a:p>
            <a:pPr marL="252374" indent="-252374" defTabSz="841247">
              <a:spcBef>
                <a:spcPts val="400"/>
              </a:spcBef>
              <a:buSzTx/>
              <a:buNone/>
              <a:defRPr sz="2392"/>
            </a:pPr>
            <a:endParaRPr dirty="0">
              <a:latin typeface="华文楷体"/>
              <a:ea typeface="华文楷体"/>
              <a:cs typeface="华文楷体"/>
              <a:sym typeface="华文楷体"/>
            </a:endParaRPr>
          </a:p>
          <a:p>
            <a:pPr marL="252374" indent="-252374" defTabSz="841247">
              <a:spcBef>
                <a:spcPts val="400"/>
              </a:spcBef>
              <a:buFont typeface="Wingdings" pitchFamily="2" charset="2"/>
              <a:buChar char="ü"/>
              <a:defRPr sz="2392"/>
            </a:pPr>
            <a:r>
              <a:rPr dirty="0"/>
              <a:t>历史语言学</a:t>
            </a:r>
            <a:r>
              <a:rPr dirty="0" smtClean="0"/>
              <a:t>：</a:t>
            </a:r>
            <a:r>
              <a:rPr lang="zh-CN" altLang="en-US" dirty="0" smtClean="0"/>
              <a:t>语言的</a:t>
            </a:r>
            <a:r>
              <a:rPr dirty="0" smtClean="0"/>
              <a:t>谱系</a:t>
            </a:r>
            <a:r>
              <a:rPr lang="zh-CN" altLang="en-US" dirty="0" smtClean="0"/>
              <a:t>图</a:t>
            </a:r>
            <a:r>
              <a:rPr lang="en-US" dirty="0" smtClean="0"/>
              <a:t>            </a:t>
            </a:r>
            <a:r>
              <a:rPr lang="zh-CN" altLang="en-US" sz="2392" dirty="0" smtClean="0">
                <a:latin typeface="华文楷体"/>
                <a:ea typeface="华文楷体"/>
                <a:cs typeface="华文楷体"/>
                <a:sym typeface="华文楷体"/>
              </a:rPr>
              <a:t>单源说</a:t>
            </a:r>
            <a:endParaRPr lang="en-US" sz="2392" dirty="0" smtClean="0">
              <a:latin typeface="华文楷体"/>
              <a:ea typeface="华文楷体"/>
              <a:cs typeface="华文楷体"/>
              <a:sym typeface="华文楷体"/>
            </a:endParaRPr>
          </a:p>
          <a:p>
            <a:pPr marL="252374" indent="-252374" defTabSz="841247">
              <a:spcBef>
                <a:spcPts val="400"/>
              </a:spcBef>
              <a:buFont typeface="Wingdings" pitchFamily="2" charset="2"/>
              <a:buChar char="p"/>
              <a:defRPr sz="2392"/>
            </a:pPr>
            <a:endParaRPr dirty="0"/>
          </a:p>
          <a:p>
            <a:pPr marL="252374" indent="-252374" defTabSz="841247">
              <a:spcBef>
                <a:spcPts val="400"/>
              </a:spcBef>
              <a:buFont typeface="Wingdings" pitchFamily="2" charset="2"/>
              <a:buChar char="ü"/>
              <a:defRPr sz="2392"/>
            </a:pPr>
            <a:r>
              <a:rPr dirty="0" smtClean="0"/>
              <a:t>考古学和古人类学</a:t>
            </a:r>
            <a:r>
              <a:rPr lang="zh-CN" altLang="en-US" dirty="0" smtClean="0"/>
              <a:t>：</a:t>
            </a:r>
            <a:r>
              <a:rPr lang="zh-CN" altLang="en-US" sz="1840" dirty="0" smtClean="0">
                <a:latin typeface="华文楷体"/>
                <a:ea typeface="华文楷体"/>
                <a:cs typeface="华文楷体"/>
                <a:sym typeface="华文楷体"/>
              </a:rPr>
              <a:t>人类大脑的容量</a:t>
            </a:r>
            <a:endParaRPr sz="1840" dirty="0">
              <a:latin typeface="华文楷体"/>
              <a:ea typeface="华文楷体"/>
              <a:cs typeface="华文楷体"/>
              <a:sym typeface="华文楷体"/>
            </a:endParaRPr>
          </a:p>
          <a:p>
            <a:pPr marL="252374" indent="-252374" defTabSz="841247">
              <a:spcBef>
                <a:spcPts val="400"/>
              </a:spcBef>
              <a:defRPr sz="2392"/>
            </a:pPr>
            <a:endParaRPr dirty="0"/>
          </a:p>
          <a:p>
            <a:pPr marL="252374" indent="-252374" defTabSz="841247">
              <a:spcBef>
                <a:spcPts val="400"/>
              </a:spcBef>
              <a:buFont typeface="Wingdings" pitchFamily="2" charset="2"/>
              <a:buChar char="ü"/>
              <a:defRPr sz="2392"/>
            </a:pPr>
            <a:r>
              <a:rPr lang="en-US" dirty="0" smtClean="0"/>
              <a:t>DNA</a:t>
            </a:r>
            <a:r>
              <a:rPr lang="zh-CN" altLang="en-US" dirty="0" smtClean="0"/>
              <a:t>线粒体：</a:t>
            </a:r>
            <a:r>
              <a:rPr sz="1840" dirty="0" smtClean="0">
                <a:latin typeface="华文楷体"/>
                <a:ea typeface="华文楷体"/>
                <a:cs typeface="华文楷体"/>
                <a:sym typeface="华文楷体"/>
              </a:rPr>
              <a:t>走出非洲的</a:t>
            </a:r>
            <a:r>
              <a:rPr sz="1840" dirty="0">
                <a:latin typeface="华文楷体"/>
                <a:ea typeface="华文楷体"/>
                <a:cs typeface="华文楷体"/>
                <a:sym typeface="华文楷体"/>
              </a:rPr>
              <a:t>“</a:t>
            </a:r>
            <a:r>
              <a:rPr sz="1840" dirty="0">
                <a:latin typeface="华文楷体"/>
                <a:ea typeface="华文楷体"/>
                <a:cs typeface="华文楷体"/>
                <a:sym typeface="华文楷体"/>
              </a:rPr>
              <a:t>非洲能人”      </a:t>
            </a:r>
            <a:r>
              <a:rPr lang="zh-CN" altLang="en-US" sz="2392" dirty="0" smtClean="0">
                <a:solidFill>
                  <a:srgbClr val="0000FF"/>
                </a:solidFill>
                <a:latin typeface="楷体"/>
                <a:ea typeface="楷体"/>
                <a:cs typeface="楷体"/>
                <a:sym typeface="华文楷体"/>
              </a:rPr>
              <a:t>单源</a:t>
            </a:r>
            <a:r>
              <a:rPr dirty="0" smtClean="0">
                <a:solidFill>
                  <a:srgbClr val="0000FF"/>
                </a:solidFill>
                <a:latin typeface="楷体"/>
                <a:ea typeface="楷体"/>
                <a:cs typeface="楷体"/>
                <a:sym typeface="楷体"/>
              </a:rPr>
              <a:t>说</a:t>
            </a:r>
            <a:r>
              <a:rPr dirty="0">
                <a:solidFill>
                  <a:srgbClr val="0000FF"/>
                </a:solidFill>
                <a:latin typeface="楷体"/>
                <a:ea typeface="楷体"/>
                <a:cs typeface="楷体"/>
                <a:sym typeface="楷体"/>
              </a:rPr>
              <a:t>vs</a:t>
            </a:r>
            <a:r>
              <a:rPr dirty="0" smtClean="0">
                <a:solidFill>
                  <a:srgbClr val="0000FF"/>
                </a:solidFill>
                <a:latin typeface="楷体"/>
                <a:ea typeface="楷体"/>
                <a:cs typeface="楷体"/>
                <a:sym typeface="楷体"/>
              </a:rPr>
              <a:t>多</a:t>
            </a:r>
            <a:r>
              <a:rPr lang="zh-CN" altLang="en-US" dirty="0" smtClean="0">
                <a:solidFill>
                  <a:srgbClr val="0000FF"/>
                </a:solidFill>
                <a:latin typeface="楷体"/>
                <a:ea typeface="楷体"/>
                <a:cs typeface="楷体"/>
                <a:sym typeface="楷体"/>
              </a:rPr>
              <a:t>源</a:t>
            </a:r>
            <a:r>
              <a:rPr dirty="0" smtClean="0">
                <a:solidFill>
                  <a:srgbClr val="0000FF"/>
                </a:solidFill>
                <a:latin typeface="楷体"/>
                <a:ea typeface="楷体"/>
                <a:cs typeface="楷体"/>
                <a:sym typeface="楷体"/>
              </a:rPr>
              <a:t>说</a:t>
            </a:r>
            <a:endParaRPr dirty="0">
              <a:solidFill>
                <a:srgbClr val="0000FF"/>
              </a:solidFill>
              <a:latin typeface="楷体"/>
              <a:ea typeface="楷体"/>
              <a:cs typeface="楷体"/>
              <a:sym typeface="楷体"/>
            </a:endParaRPr>
          </a:p>
          <a:p>
            <a:pPr marL="252374" indent="-252374" defTabSz="841247">
              <a:spcBef>
                <a:spcPts val="400"/>
              </a:spcBef>
              <a:buNone/>
              <a:defRPr sz="2392"/>
            </a:pPr>
            <a:r>
              <a:rPr lang="en-US" dirty="0" smtClean="0">
                <a:latin typeface="楷体"/>
                <a:ea typeface="楷体"/>
                <a:cs typeface="楷体"/>
                <a:sym typeface="楷体"/>
              </a:rPr>
              <a:t>                    </a:t>
            </a:r>
            <a:r>
              <a:rPr lang="en-US" dirty="0" smtClean="0">
                <a:latin typeface="Times New Roman" pitchFamily="18" charset="0"/>
                <a:ea typeface="楷体"/>
                <a:cs typeface="Times New Roman" pitchFamily="18" charset="0"/>
                <a:sym typeface="楷体"/>
              </a:rPr>
              <a:t>VS</a:t>
            </a:r>
            <a:r>
              <a:rPr lang="zh-CN" altLang="en-US" dirty="0" smtClean="0">
                <a:latin typeface="楷体"/>
                <a:ea typeface="楷体"/>
                <a:cs typeface="楷体"/>
                <a:sym typeface="楷体"/>
              </a:rPr>
              <a:t>最近的考古发现</a:t>
            </a:r>
            <a:endParaRPr dirty="0">
              <a:latin typeface="楷体"/>
              <a:ea typeface="楷体"/>
              <a:cs typeface="楷体"/>
              <a:sym typeface="楷体"/>
            </a:endParaRPr>
          </a:p>
          <a:p>
            <a:pPr marL="252374" indent="-252374" defTabSz="841247">
              <a:spcBef>
                <a:spcPts val="400"/>
              </a:spcBef>
              <a:buFont typeface="Wingdings" pitchFamily="2" charset="2"/>
              <a:buChar char="ü"/>
              <a:defRPr sz="2392"/>
            </a:pPr>
            <a:r>
              <a:rPr dirty="0"/>
              <a:t>神经科学和心理学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imgsrc.baidu.com/forum/pic/item/7ab7d543ad4bd113428881195eafa40f4bfb057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691" y="369278"/>
            <a:ext cx="8537331" cy="6154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 descr="http://image.club.china.com/twhb/1638757/2011/2/17/1297915488862_34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231" y="1151792"/>
            <a:ext cx="7666892" cy="46599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最新发现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中国科学院多位研究员今天在</a:t>
            </a:r>
            <a:r>
              <a:rPr lang="en-US" altLang="zh-CN" sz="1800" dirty="0" smtClean="0"/>
              <a:t>《</a:t>
            </a:r>
            <a:r>
              <a:rPr lang="zh-CN" altLang="en-US" sz="1800" dirty="0" smtClean="0"/>
              <a:t>自然</a:t>
            </a:r>
            <a:r>
              <a:rPr lang="en-US" altLang="zh-CN" sz="1800" dirty="0" smtClean="0"/>
              <a:t>》</a:t>
            </a:r>
            <a:r>
              <a:rPr lang="zh-CN" altLang="en-US" sz="1800" dirty="0" smtClean="0"/>
              <a:t>杂志发表论文，宣布在湖南省道县发现</a:t>
            </a:r>
            <a:r>
              <a:rPr lang="en-US" altLang="zh-CN" sz="1800" dirty="0" smtClean="0"/>
              <a:t>47</a:t>
            </a:r>
            <a:r>
              <a:rPr lang="zh-CN" altLang="en-US" sz="1800" dirty="0" smtClean="0"/>
              <a:t>枚具有完全现代人特征的人类牙齿化石，表明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万至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万年前，现代人在该地区已经出现，是目前已知最早的具有完全现代形态的人类。</a:t>
            </a:r>
            <a:endParaRPr lang="zh-CN" altLang="en-US" sz="1800" dirty="0"/>
          </a:p>
        </p:txBody>
      </p:sp>
      <p:pic>
        <p:nvPicPr>
          <p:cNvPr id="1026" name="Picture 2" descr="中科院在湖南道县发现迄今最早现代人类化石47枚人类牙齿化石 人类化石的研究47枚具有完全现代人特征的人类牙齿化石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1960" y="2903538"/>
            <a:ext cx="4762500" cy="2524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4400" dirty="0" smtClean="0"/>
              <a:t>演化语言学</a:t>
            </a:r>
            <a:endParaRPr lang="en-US" altLang="zh-CN" sz="4400" dirty="0" smtClean="0"/>
          </a:p>
          <a:p>
            <a:r>
              <a:rPr lang="zh-CN" altLang="en-US" sz="4000" dirty="0" smtClean="0"/>
              <a:t>王士元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 smtClean="0"/>
          </a:p>
          <a:p>
            <a:endParaRPr lang="en-US" altLang="zh-CN" sz="4000" dirty="0" smtClean="0"/>
          </a:p>
          <a:p>
            <a:r>
              <a:rPr lang="en-US" altLang="zh-CN" sz="4000" dirty="0" smtClean="0"/>
              <a:t>                                 </a:t>
            </a:r>
            <a:r>
              <a:rPr lang="zh-CN" altLang="en-US" sz="4000" dirty="0" smtClean="0"/>
              <a:t>单源还是多源？</a:t>
            </a:r>
            <a:endParaRPr lang="zh-CN" altLang="en-US" sz="4000" dirty="0"/>
          </a:p>
        </p:txBody>
      </p:sp>
      <p:pic>
        <p:nvPicPr>
          <p:cNvPr id="48130" name="Picture 2" descr="E:\中心\国际会议\2015\黉门对话\QQ图片201511021112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407" y="3270546"/>
            <a:ext cx="3879361" cy="2582199"/>
          </a:xfrm>
          <a:prstGeom prst="rect">
            <a:avLst/>
          </a:prstGeom>
          <a:noFill/>
        </p:spPr>
      </p:pic>
      <p:pic>
        <p:nvPicPr>
          <p:cNvPr id="48131" name="Picture 3" descr="E:\中心\讲座\讲座照片\20100410曾志朗、王士元\王士元获授北大荣誉教授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4236" y="615189"/>
            <a:ext cx="3779471" cy="3596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sz="3200" dirty="0" err="1"/>
              <a:t>语言产生的三个条件</a:t>
            </a:r>
            <a:r>
              <a:rPr sz="3200" dirty="0"/>
              <a:t>：</a:t>
            </a:r>
          </a:p>
          <a:p>
            <a:endParaRPr dirty="0"/>
          </a:p>
          <a:p>
            <a:pPr marL="0" indent="0">
              <a:buSzTx/>
              <a:buNone/>
            </a:pPr>
            <a:r>
              <a:rPr dirty="0"/>
              <a:t>1、心理条件：</a:t>
            </a:r>
            <a:r>
              <a:rPr dirty="0">
                <a:latin typeface="华文楷体"/>
                <a:ea typeface="华文楷体"/>
                <a:cs typeface="华文楷体"/>
                <a:sym typeface="华文楷体"/>
              </a:rPr>
              <a:t>思维能力发展到一定水平</a:t>
            </a:r>
          </a:p>
          <a:p>
            <a:pPr marL="0" indent="0">
              <a:buSzTx/>
              <a:buNone/>
            </a:pPr>
            <a:r>
              <a:rPr dirty="0">
                <a:solidFill>
                  <a:srgbClr val="0000FF"/>
                </a:solidFill>
              </a:rPr>
              <a:t>2、生理条件：</a:t>
            </a:r>
            <a:r>
              <a:rPr dirty="0">
                <a:solidFill>
                  <a:srgbClr val="0000FF"/>
                </a:solidFill>
                <a:latin typeface="华文楷体"/>
                <a:ea typeface="华文楷体"/>
                <a:cs typeface="华文楷体"/>
                <a:sym typeface="Kaiti SC Regular"/>
              </a:rPr>
              <a:t>人类的喉头、口腔声道进化到能够发出清晰的声音</a:t>
            </a:r>
          </a:p>
          <a:p>
            <a:pPr marL="0" indent="0">
              <a:buSzTx/>
              <a:buNone/>
            </a:pPr>
            <a:r>
              <a:rPr dirty="0"/>
              <a:t>3、</a:t>
            </a:r>
            <a:r>
              <a:rPr dirty="0" smtClean="0"/>
              <a:t>社会条件</a:t>
            </a:r>
            <a:r>
              <a:rPr lang="zh-CN" altLang="en-US" dirty="0" smtClean="0"/>
              <a:t>：</a:t>
            </a:r>
            <a:r>
              <a:rPr dirty="0" smtClean="0">
                <a:latin typeface="华文楷体"/>
                <a:ea typeface="华文楷体"/>
                <a:cs typeface="华文楷体"/>
                <a:sym typeface="Songti SC Regular"/>
              </a:rPr>
              <a:t>“</a:t>
            </a:r>
            <a:r>
              <a:rPr dirty="0">
                <a:latin typeface="华文楷体"/>
                <a:ea typeface="华文楷体"/>
                <a:cs typeface="华文楷体"/>
                <a:sym typeface="Songti SC Regular"/>
              </a:rPr>
              <a:t>已经到了彼此间有些什么非说不可的地步了。”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erpetua"/>
            <a:ea typeface="Perpetua"/>
            <a:cs typeface="Perpetua"/>
            <a:sym typeface="Perpetu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217</TotalTime>
  <Words>997</Words>
  <Application>Microsoft Office PowerPoint</Application>
  <PresentationFormat>全屏显示(4:3)</PresentationFormat>
  <Paragraphs>225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平衡</vt:lpstr>
      <vt:lpstr>第4讲：语言的演变与发展</vt:lpstr>
      <vt:lpstr>幻灯片 2</vt:lpstr>
      <vt:lpstr>语言的起源之谜</vt:lpstr>
      <vt:lpstr>语言的起源之谜</vt:lpstr>
      <vt:lpstr>幻灯片 5</vt:lpstr>
      <vt:lpstr>幻灯片 6</vt:lpstr>
      <vt:lpstr>最新发现</vt:lpstr>
      <vt:lpstr>幻灯片 8</vt:lpstr>
      <vt:lpstr>幻灯片 9</vt:lpstr>
      <vt:lpstr>幻灯片 10</vt:lpstr>
      <vt:lpstr>幻灯片 11</vt:lpstr>
      <vt:lpstr>古今言殊</vt:lpstr>
      <vt:lpstr>音节模式的变化</vt:lpstr>
      <vt:lpstr>语汇的变化</vt:lpstr>
      <vt:lpstr>词义的变化</vt:lpstr>
      <vt:lpstr>语法的变化</vt:lpstr>
      <vt:lpstr>幻灯片 17</vt:lpstr>
      <vt:lpstr>幻灯片 18</vt:lpstr>
      <vt:lpstr>3、语言的分化和统一</vt:lpstr>
      <vt:lpstr>地域方言</vt:lpstr>
      <vt:lpstr>地域方言的联系</vt:lpstr>
      <vt:lpstr>幻灯片 22</vt:lpstr>
      <vt:lpstr>幻灯片 23</vt:lpstr>
      <vt:lpstr>幻灯片 24</vt:lpstr>
      <vt:lpstr>亲属语言</vt:lpstr>
      <vt:lpstr>幻灯片 26</vt:lpstr>
      <vt:lpstr>社会方言</vt:lpstr>
      <vt:lpstr>社会方言</vt:lpstr>
      <vt:lpstr>社会方言</vt:lpstr>
      <vt:lpstr>语言的统一</vt:lpstr>
      <vt:lpstr>语言的接触和影响</vt:lpstr>
      <vt:lpstr>语言的“借用”</vt:lpstr>
      <vt:lpstr>语言的“并存”</vt:lpstr>
      <vt:lpstr>语言的“混合”</vt:lpstr>
      <vt:lpstr>语言的“混合”</vt:lpstr>
      <vt:lpstr>克里奥耳语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第4讲：语言的演变与发展</dc:title>
  <dc:creator>wxx</dc:creator>
  <cp:lastModifiedBy>dell</cp:lastModifiedBy>
  <cp:revision>37</cp:revision>
  <dcterms:modified xsi:type="dcterms:W3CDTF">2015-11-04T10:17:28Z</dcterms:modified>
</cp:coreProperties>
</file>