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88" r:id="rId2"/>
    <p:sldId id="472" r:id="rId3"/>
    <p:sldId id="522" r:id="rId4"/>
    <p:sldId id="521" r:id="rId5"/>
    <p:sldId id="524" r:id="rId6"/>
    <p:sldId id="525" r:id="rId7"/>
    <p:sldId id="533" r:id="rId8"/>
    <p:sldId id="526" r:id="rId9"/>
  </p:sldIdLst>
  <p:sldSz cx="9902825" cy="6858000"/>
  <p:notesSz cx="6864350" cy="9996488"/>
  <p:defaultTextStyle>
    <a:defPPr>
      <a:defRPr lang="en-GB"/>
    </a:defPPr>
    <a:lvl1pPr algn="r" rtl="0" eaLnBrk="0" fontAlgn="base" hangingPunct="0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1E1FF"/>
    <a:srgbClr val="CC0066"/>
    <a:srgbClr val="CC3300"/>
    <a:srgbClr val="33CC33"/>
    <a:srgbClr val="000099"/>
    <a:srgbClr val="FFEEA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118" autoAdjust="0"/>
  </p:normalViewPr>
  <p:slideViewPr>
    <p:cSldViewPr>
      <p:cViewPr varScale="1">
        <p:scale>
          <a:sx n="65" d="100"/>
          <a:sy n="65" d="100"/>
        </p:scale>
        <p:origin x="1147" y="58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36" tIns="46768" rIns="93536" bIns="4676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375" y="0"/>
            <a:ext cx="29749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36" tIns="46768" rIns="93536" bIns="4676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013"/>
            <a:ext cx="29749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36" tIns="46768" rIns="93536" bIns="4676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375" y="9498013"/>
            <a:ext cx="29749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36" tIns="46768" rIns="93536" bIns="4676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DE79E39-8512-4C0B-A2DB-9CE73A9F060B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39617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7229EF0-082C-4D3A-9A4B-3CAEBB752D27}" type="datetimeFigureOut">
              <a:rPr lang="zh-CN" altLang="en-US"/>
              <a:pPr>
                <a:defRPr/>
              </a:pPr>
              <a:t>2016/9/19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C4F1ED8-E7F4-40F4-8E83-2B587BBD01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89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44CF1A-F185-4892-A9EA-0C761AE593E6}" type="slidenum">
              <a:rPr lang="en-US" altLang="zh-TW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54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102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569C7-CE73-4D2A-8804-B6A06326059E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05906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C48E8-ACF9-4010-97FE-B1643B82377C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86379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0725" y="609600"/>
            <a:ext cx="210820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75375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F0334-BA91-4F33-9044-CF05CB57D82E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1148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52FF0-D18F-4876-9C82-5DABC7B5D3CA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07285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25E8D-0321-4E2B-B573-D318DB881BD4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54869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4132263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3" y="1981200"/>
            <a:ext cx="4132262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A6F93-E2AB-47BE-8153-17CAABD1C5C1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3021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C82FD-CCD3-4DA1-A3B8-982DC00FA84F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378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F0F48-A8BC-481E-9F90-AEAE3E2F2746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5644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085F2-F847-4231-97E5-0D284F02504E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5829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AC36D-CA9D-4740-98B6-DFDE33279F72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89459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45D98-7F94-4990-92EF-00D62DAACB5C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68670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169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84169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  <a:p>
            <a:pPr lvl="3"/>
            <a:r>
              <a:rPr lang="en-GB" altLang="zh-TW" smtClean="0"/>
              <a:t>Fourth level</a:t>
            </a:r>
          </a:p>
          <a:p>
            <a:pPr lvl="4"/>
            <a:r>
              <a:rPr lang="en-GB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2963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7713" y="6248400"/>
            <a:ext cx="206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3F7AE317-B026-46B7-9BE1-445C05F4A31C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2781300" y="6705600"/>
            <a:ext cx="7121525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0" y="0"/>
            <a:ext cx="7121525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1033" name="Rectangle 12"/>
          <p:cNvSpPr>
            <a:spLocks noChangeArrowheads="1"/>
          </p:cNvSpPr>
          <p:nvPr/>
        </p:nvSpPr>
        <p:spPr bwMode="auto">
          <a:xfrm rot="-5400000">
            <a:off x="-2779713" y="3925888"/>
            <a:ext cx="5711825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1034" name="Rectangle 14"/>
          <p:cNvSpPr>
            <a:spLocks noChangeArrowheads="1"/>
          </p:cNvSpPr>
          <p:nvPr/>
        </p:nvSpPr>
        <p:spPr bwMode="auto">
          <a:xfrm rot="-5400000">
            <a:off x="6999287" y="2751138"/>
            <a:ext cx="5654675" cy="1524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TW">
              <a:ea typeface="新細明體" pitchFamily="18" charset="-120"/>
            </a:endParaRPr>
          </a:p>
        </p:txBody>
      </p:sp>
      <p:pic>
        <p:nvPicPr>
          <p:cNvPr id="1035" name="Picture 20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7796" y="116633"/>
            <a:ext cx="1169416" cy="116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Monotype Sorts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Monotype Sort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Monotype Sorts" pitchFamily="2" charset="2"/>
        <a:buChar char="w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Monotype Sorts" pitchFamily="2" charset="2"/>
        <a:buChar char="w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Monotype Sorts" pitchFamily="2" charset="2"/>
        <a:buChar char="w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Monotype Sorts" pitchFamily="2" charset="2"/>
        <a:buChar char="w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Monotype Sorts" pitchFamily="2" charset="2"/>
        <a:buChar char="w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Monotype Sorts" pitchFamily="2" charset="2"/>
        <a:buChar char="w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oman_Jakob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一点题外话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再次思考语言符号“任意性”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570" y="357166"/>
            <a:ext cx="8416925" cy="819136"/>
          </a:xfrm>
        </p:spPr>
        <p:txBody>
          <a:bodyPr/>
          <a:lstStyle/>
          <a:p>
            <a:r>
              <a:rPr lang="en-US" altLang="zh-CN" sz="4000" smtClean="0"/>
              <a:t>1. </a:t>
            </a:r>
            <a:r>
              <a:rPr lang="zh-CN" altLang="en-US" sz="4000" smtClean="0"/>
              <a:t>词汇：</a:t>
            </a:r>
            <a:r>
              <a:rPr lang="en-US" altLang="zh-CN" sz="4000" smtClean="0"/>
              <a:t>Why mama and papa ?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19" y="1785926"/>
            <a:ext cx="3636497" cy="4710124"/>
          </a:xfrm>
        </p:spPr>
        <p:txBody>
          <a:bodyPr/>
          <a:lstStyle/>
          <a:p>
            <a:r>
              <a:rPr lang="zh-CN" altLang="en-US" dirty="0" smtClean="0"/>
              <a:t>妈妈：</a:t>
            </a:r>
            <a:r>
              <a:rPr lang="en-US" altLang="zh-CN" dirty="0" smtClean="0"/>
              <a:t>m-,n-,</a:t>
            </a:r>
          </a:p>
          <a:p>
            <a:r>
              <a:rPr lang="zh-CN" altLang="en-US" dirty="0" smtClean="0"/>
              <a:t>爸爸</a:t>
            </a:r>
            <a:r>
              <a:rPr lang="en-US" altLang="zh-CN" dirty="0" smtClean="0"/>
              <a:t>: p-,d-</a:t>
            </a:r>
          </a:p>
          <a:p>
            <a:r>
              <a:rPr lang="zh-CN" altLang="en-US" dirty="0" smtClean="0"/>
              <a:t>元音：</a:t>
            </a:r>
            <a:r>
              <a:rPr lang="en-US" altLang="zh-CN" dirty="0" smtClean="0"/>
              <a:t>a</a:t>
            </a:r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违反“任意性”？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1332" y="1142984"/>
            <a:ext cx="5431503" cy="547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008" y="357166"/>
            <a:ext cx="8416925" cy="890574"/>
          </a:xfrm>
        </p:spPr>
        <p:txBody>
          <a:bodyPr/>
          <a:lstStyle/>
          <a:p>
            <a:r>
              <a:rPr lang="en-US" u="sng" smtClean="0">
                <a:hlinkClick r:id="rId2"/>
              </a:rPr>
              <a:t>Roman Jakobson</a:t>
            </a:r>
            <a:r>
              <a:rPr lang="en-US" smtClean="0"/>
              <a:t>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570" y="1428736"/>
            <a:ext cx="8442355" cy="506731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婴儿学语：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1) 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咿呀期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; </a:t>
            </a:r>
            <a:r>
              <a:rPr lang="en-US" altLang="zh-CN" dirty="0" smtClean="0"/>
              <a:t>2)</a:t>
            </a: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音节期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 smtClean="0"/>
              <a:t> </a:t>
            </a:r>
            <a:r>
              <a:rPr lang="zh-CN" altLang="en-US" dirty="0" smtClean="0"/>
              <a:t>音节期，发音器官：嘴唇、舌头</a:t>
            </a:r>
            <a:endParaRPr lang="en-US" altLang="zh-CN" dirty="0" smtClean="0"/>
          </a:p>
          <a:p>
            <a:pPr marL="7020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元音中最易发的音：</a:t>
            </a:r>
            <a:r>
              <a:rPr lang="en-US" altLang="zh-CN" dirty="0" smtClean="0"/>
              <a:t>a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（发音省力）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7020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辅音中最易发的音：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2800" dirty="0" smtClean="0">
                <a:latin typeface="仿宋" pitchFamily="49" charset="-122"/>
                <a:ea typeface="仿宋" pitchFamily="49" charset="-122"/>
              </a:rPr>
            </a:br>
            <a:r>
              <a:rPr lang="en-US" altLang="zh-CN" dirty="0" smtClean="0"/>
              <a:t>m-, p- 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唇音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)</a:t>
            </a:r>
            <a:r>
              <a:rPr lang="en-US" altLang="zh-CN" sz="2800" dirty="0" smtClean="0">
                <a:latin typeface="+mn-ea"/>
              </a:rPr>
              <a:t>&gt; </a:t>
            </a:r>
            <a:r>
              <a:rPr lang="en-US" altLang="zh-CN" dirty="0" smtClean="0"/>
              <a:t>n-, d- 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舌尖音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汉语：父</a:t>
            </a:r>
            <a:r>
              <a:rPr lang="en-US" altLang="zh-CN" dirty="0" err="1" smtClean="0"/>
              <a:t>fu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母</a:t>
            </a:r>
            <a:r>
              <a:rPr lang="en-US" altLang="zh-CN" dirty="0" smtClean="0"/>
              <a:t>mu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虽有音变，各语言也会不断地生成类似</a:t>
            </a:r>
            <a:r>
              <a:rPr lang="en-US" altLang="zh-CN" dirty="0" smtClean="0"/>
              <a:t>mama, papa</a:t>
            </a:r>
            <a:r>
              <a:rPr lang="zh-CN" altLang="en-US" dirty="0" smtClean="0"/>
              <a:t>的亲昵称呼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16925" cy="747698"/>
          </a:xfrm>
        </p:spPr>
        <p:txBody>
          <a:bodyPr/>
          <a:lstStyle/>
          <a:p>
            <a:r>
              <a:rPr lang="en-US" altLang="zh-CN" sz="400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语调：高调与亲密</a:t>
            </a:r>
            <a:endParaRPr lang="zh-CN" altLang="en-US" sz="4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694" y="1571612"/>
            <a:ext cx="8858312" cy="49244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语言中有一系列用“高频声调”（高调）表达亲昵意义的现象</a:t>
            </a:r>
            <a:endParaRPr lang="en-US" altLang="zh-CN" dirty="0" smtClean="0"/>
          </a:p>
          <a:p>
            <a:pPr marL="720000">
              <a:buFont typeface="Arial" pitchFamily="34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北京话：好好儿的，慢慢儿的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720000">
              <a:buFont typeface="Arial" pitchFamily="34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台湾国语昵称（用升调，嗲气娇嗔）：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/>
            </a:r>
            <a:br>
              <a:rPr lang="en-US" altLang="zh-CN" sz="2400" dirty="0" smtClean="0">
                <a:latin typeface="仿宋" pitchFamily="49" charset="-122"/>
                <a:ea typeface="仿宋" pitchFamily="49" charset="-122"/>
              </a:rPr>
            </a:b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妈妈，爸爸，哥哥，妹妹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720000">
              <a:buFont typeface="Arial" pitchFamily="34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英语昵称</a:t>
            </a:r>
            <a:r>
              <a:rPr lang="en-US" altLang="zh-CN" sz="2400" dirty="0" smtClean="0"/>
              <a:t>[i]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mummy, </a:t>
            </a:r>
            <a:r>
              <a:rPr lang="en-US" altLang="zh-CN" sz="2400" dirty="0" err="1" smtClean="0"/>
              <a:t>dady</a:t>
            </a:r>
            <a:endParaRPr lang="en-US" altLang="zh-CN" sz="2400" dirty="0" smtClean="0"/>
          </a:p>
          <a:p>
            <a:pPr marL="720000">
              <a:buFont typeface="Arial" pitchFamily="34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英语女性名字</a:t>
            </a:r>
            <a:r>
              <a:rPr lang="en-US" altLang="zh-CN" sz="2400" dirty="0" smtClean="0"/>
              <a:t>[i] 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Nacy</a:t>
            </a:r>
            <a:r>
              <a:rPr lang="en-US" altLang="zh-CN" sz="2400" dirty="0" smtClean="0"/>
              <a:t>, Lucy, Lily, Sissy, </a:t>
            </a:r>
            <a:r>
              <a:rPr lang="en-US" altLang="zh-CN" sz="2400" dirty="0" err="1" smtClean="0"/>
              <a:t>Emy</a:t>
            </a:r>
            <a:endParaRPr lang="en-US" altLang="zh-CN" sz="2400" dirty="0" smtClean="0"/>
          </a:p>
          <a:p>
            <a:pPr marL="720000">
              <a:buFont typeface="Arial" pitchFamily="34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各语言的疑问句：用升调</a:t>
            </a:r>
          </a:p>
          <a:p>
            <a:pPr marL="720000">
              <a:buFont typeface="Arial" pitchFamily="34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男生谈恋爱：声音变尖细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570" y="428604"/>
            <a:ext cx="8416925" cy="819136"/>
          </a:xfrm>
        </p:spPr>
        <p:txBody>
          <a:bodyPr/>
          <a:lstStyle/>
          <a:p>
            <a:r>
              <a:rPr lang="en-US" altLang="zh-CN" smtClean="0"/>
              <a:t>Ohala 1984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256" y="1428736"/>
            <a:ext cx="9001188" cy="5067314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dirty="0" smtClean="0"/>
              <a:t>高调和细小、亲密间有天然联系：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跨语言，跨物种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高调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—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小体型发音者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小鸟、老鼠、猫 </a:t>
            </a:r>
            <a:r>
              <a:rPr lang="en-US" altLang="zh-CN" sz="2800" dirty="0" err="1" smtClean="0">
                <a:latin typeface="仿宋" pitchFamily="49" charset="-122"/>
                <a:ea typeface="仿宋" pitchFamily="49" charset="-122"/>
              </a:rPr>
              <a:t>vs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狮子、老虎、熊</a:t>
            </a:r>
          </a:p>
          <a:p>
            <a:pPr marL="702000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800" dirty="0" smtClean="0"/>
              <a:t>音高 </a:t>
            </a:r>
            <a:r>
              <a:rPr lang="en-US" altLang="zh-CN" sz="2800" dirty="0" smtClean="0"/>
              <a:t>– </a:t>
            </a:r>
            <a:r>
              <a:rPr lang="zh-CN" altLang="en-US" sz="2800" dirty="0" smtClean="0"/>
              <a:t>个头：反比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物理上，细小的物体振动频率高，故音高高</a:t>
            </a:r>
            <a:endParaRPr lang="en-US" altLang="zh-CN" sz="2800" dirty="0" smtClean="0"/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高调的含义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7020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弱势、下属、无威胁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7020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需要善待、亲昵、讨好、要求合作（拉近关系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7020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惹人怜爱、遭人轻蔑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16925" cy="676260"/>
          </a:xfrm>
        </p:spPr>
        <p:txBody>
          <a:bodyPr/>
          <a:lstStyle/>
          <a:p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解题</a:t>
            </a:r>
            <a:endParaRPr lang="zh-CN" altLang="en-US" sz="4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256" y="1571612"/>
            <a:ext cx="8656669" cy="492443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sz="2400" dirty="0" smtClean="0"/>
              <a:t>台湾国语比较软绵、亲切（“女性化”）：语调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声调的上扬</a:t>
            </a:r>
            <a:endParaRPr lang="en-US" altLang="zh-CN" sz="2400" dirty="0" smtClean="0"/>
          </a:p>
          <a:p>
            <a:pPr marL="702000">
              <a:buFont typeface="Arial" pitchFamily="34" charset="0"/>
              <a:buChar char="•"/>
            </a:pPr>
            <a:r>
              <a:rPr lang="zh-CN" altLang="en-US" sz="2400" dirty="0" smtClean="0"/>
              <a:t>多语气词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：去公园吗？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—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去。（北京）</a:t>
            </a:r>
            <a:r>
              <a:rPr lang="en-US" altLang="zh-CN" sz="2400" dirty="0" smtClean="0">
                <a:latin typeface="仿宋" pitchFamily="49" charset="-122"/>
                <a:ea typeface="仿宋" pitchFamily="49" charset="-122"/>
              </a:rPr>
              <a:t>/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去啊！（台北）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702000">
              <a:buFont typeface="Arial" pitchFamily="34" charset="0"/>
              <a:buChar char="•"/>
            </a:pPr>
            <a:r>
              <a:rPr lang="zh-CN" altLang="en-US" sz="2400" dirty="0" smtClean="0"/>
              <a:t>无轻声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：爸爸、妈妈、姐姐、妹妹（美眉）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400" dirty="0" smtClean="0"/>
              <a:t>汉语的儿语：重叠中后字不用轻声，用升调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姐姐、宝宝、狗狗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400" dirty="0" smtClean="0"/>
              <a:t>英语的儿语、女孩儿名字爱用</a:t>
            </a:r>
            <a:r>
              <a:rPr lang="en-US" altLang="zh-CN" sz="2400" dirty="0" smtClean="0"/>
              <a:t>[i]</a:t>
            </a:r>
          </a:p>
          <a:p>
            <a:pPr marL="702000">
              <a:buFont typeface="Arial" pitchFamily="34" charset="0"/>
              <a:buChar char="•"/>
            </a:pPr>
            <a:r>
              <a:rPr lang="en-US" altLang="zh-CN" sz="2400" dirty="0" smtClean="0"/>
              <a:t>[i]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开口度小，声学上比</a:t>
            </a:r>
            <a:r>
              <a:rPr lang="en-US" altLang="zh-CN" sz="2400" dirty="0" smtClean="0"/>
              <a:t>[a]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频率高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 marL="702000">
              <a:buFont typeface="Arial" pitchFamily="34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柔弱的</a:t>
            </a: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感觉，惹人怜爱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400" dirty="0" smtClean="0"/>
              <a:t>疑问句用升调：</a:t>
            </a:r>
            <a:endParaRPr lang="en-US" altLang="zh-CN" sz="2400" dirty="0" smtClean="0"/>
          </a:p>
          <a:p>
            <a:pPr marL="702000">
              <a:buFont typeface="Arial" pitchFamily="34" charset="0"/>
              <a:buChar char="•"/>
            </a:pPr>
            <a:r>
              <a:rPr lang="zh-CN" altLang="en-US" sz="2400" dirty="0" smtClean="0">
                <a:latin typeface="仿宋" pitchFamily="49" charset="-122"/>
                <a:ea typeface="仿宋" pitchFamily="49" charset="-122"/>
              </a:rPr>
              <a:t>要求合作（对方的回答）、拉近关系</a:t>
            </a:r>
            <a:endParaRPr lang="en-US" altLang="zh-CN" sz="2400" dirty="0" smtClean="0">
              <a:latin typeface="仿宋" pitchFamily="49" charset="-122"/>
              <a:ea typeface="仿宋" pitchFamily="49" charset="-122"/>
            </a:endParaRPr>
          </a:p>
          <a:p>
            <a:pPr>
              <a:buFont typeface="Wingdings" pitchFamily="2" charset="2"/>
              <a:buChar char="n"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915400" cy="815975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CN" sz="3600" smtClean="0"/>
              <a:t>3.</a:t>
            </a:r>
            <a:r>
              <a:rPr lang="zh-CN" altLang="en-US" sz="3600" b="1" smtClean="0">
                <a:latin typeface="楷体" pitchFamily="49" charset="-122"/>
                <a:ea typeface="楷体" pitchFamily="49" charset="-122"/>
              </a:rPr>
              <a:t>语序：主语</a:t>
            </a:r>
            <a:r>
              <a:rPr lang="en-US" altLang="zh-CN" sz="3600" b="1" smtClean="0">
                <a:latin typeface="楷体" pitchFamily="49" charset="-122"/>
                <a:ea typeface="楷体" pitchFamily="49" charset="-122"/>
              </a:rPr>
              <a:t>(S)</a:t>
            </a:r>
            <a:r>
              <a:rPr lang="zh-CN" altLang="en-US" sz="3600" b="1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b="1" smtClean="0">
                <a:latin typeface="楷体" pitchFamily="49" charset="-122"/>
                <a:ea typeface="楷体" pitchFamily="49" charset="-122"/>
              </a:rPr>
              <a:t>&amp; </a:t>
            </a:r>
            <a:r>
              <a:rPr lang="zh-CN" altLang="en-US" sz="3600" b="1" smtClean="0">
                <a:latin typeface="楷体" pitchFamily="49" charset="-122"/>
                <a:ea typeface="楷体" pitchFamily="49" charset="-122"/>
              </a:rPr>
              <a:t>宾语</a:t>
            </a:r>
            <a:r>
              <a:rPr lang="en-US" altLang="zh-CN" sz="3600" b="1" smtClean="0">
                <a:latin typeface="楷体" pitchFamily="49" charset="-122"/>
                <a:ea typeface="楷体" pitchFamily="49" charset="-122"/>
              </a:rPr>
              <a:t>(O)</a:t>
            </a:r>
            <a:endParaRPr lang="en-US" altLang="zh-CN" sz="3600" b="1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1125538"/>
            <a:ext cx="9577388" cy="5472112"/>
          </a:xfrm>
        </p:spPr>
        <p:txBody>
          <a:bodyPr lIns="182562" tIns="46038" rIns="182562" bIns="46038"/>
          <a:lstStyle/>
          <a:p>
            <a:endParaRPr lang="en-US" altLang="zh-TW" sz="2800" b="1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语法结构异同</a:t>
            </a:r>
            <a:endParaRPr lang="en-US" altLang="zh-TW" b="1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基本语序</a:t>
            </a:r>
            <a:endParaRPr lang="en-US" altLang="zh-TW" b="1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endParaRPr lang="en-US" altLang="zh-TW" sz="2400" smtClean="0"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S(ubject)</a:t>
            </a:r>
            <a:r>
              <a:rPr lang="zh-TW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 主语</a:t>
            </a:r>
            <a:endParaRPr lang="en-US" altLang="zh-TW" sz="2400" smtClean="0"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V(erb)</a:t>
            </a:r>
            <a:r>
              <a:rPr lang="zh-TW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动词</a:t>
            </a:r>
            <a:endParaRPr lang="en-US" altLang="zh-TW" sz="2400" smtClean="0"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O(bject)</a:t>
            </a:r>
            <a:r>
              <a:rPr lang="zh-TW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宾语</a:t>
            </a:r>
            <a:endParaRPr lang="en-US" altLang="zh-TW" sz="2400" smtClean="0"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endParaRPr lang="en-US" altLang="zh-TW" sz="2400" b="1" smtClean="0"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TW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日语</a:t>
            </a:r>
            <a:r>
              <a:rPr lang="en-US" altLang="zh-TW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SOV</a:t>
            </a:r>
            <a:r>
              <a:rPr lang="zh-TW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：</a:t>
            </a:r>
            <a:r>
              <a:rPr lang="en-US" altLang="zh-TW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/>
            </a:r>
            <a:br>
              <a:rPr lang="en-US" altLang="zh-TW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</a:br>
            <a:r>
              <a:rPr lang="ja-JP" altLang="en-US" sz="2400" u="sng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私</a:t>
            </a:r>
            <a:r>
              <a:rPr lang="ja-JP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は</a:t>
            </a:r>
            <a:r>
              <a:rPr lang="ja-JP" altLang="en-US" sz="2400" u="sng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あなた</a:t>
            </a:r>
            <a:r>
              <a:rPr lang="ja-JP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を</a:t>
            </a:r>
            <a:r>
              <a:rPr lang="ja-JP" altLang="en-US" sz="2400" u="sng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爱する</a:t>
            </a:r>
            <a:r>
              <a:rPr lang="en-US" altLang="ja-JP" sz="2400" u="sng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/>
            </a:r>
            <a:br>
              <a:rPr lang="en-US" altLang="ja-JP" sz="2400" u="sng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</a:br>
            <a:r>
              <a:rPr lang="en-US" altLang="zh-TW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I        you        love</a:t>
            </a:r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1550" y="1158875"/>
            <a:ext cx="6161088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570" y="285728"/>
            <a:ext cx="8416925" cy="890574"/>
          </a:xfrm>
        </p:spPr>
        <p:txBody>
          <a:bodyPr/>
          <a:lstStyle/>
          <a:p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132" y="857232"/>
            <a:ext cx="8513793" cy="563881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0000FF"/>
                </a:solidFill>
              </a:rPr>
              <a:t>主语</a:t>
            </a:r>
            <a:r>
              <a:rPr lang="en-US" altLang="zh-CN" sz="2800" dirty="0" smtClean="0">
                <a:solidFill>
                  <a:srgbClr val="0000FF"/>
                </a:solidFill>
              </a:rPr>
              <a:t>S</a:t>
            </a:r>
            <a:r>
              <a:rPr lang="zh-CN" altLang="en-US" sz="2800" dirty="0" smtClean="0">
                <a:solidFill>
                  <a:srgbClr val="0000FF"/>
                </a:solidFill>
              </a:rPr>
              <a:t>、动词</a:t>
            </a:r>
            <a:r>
              <a:rPr lang="en-US" altLang="zh-CN" sz="2800" dirty="0" smtClean="0">
                <a:solidFill>
                  <a:srgbClr val="0000FF"/>
                </a:solidFill>
              </a:rPr>
              <a:t>V</a:t>
            </a:r>
            <a:r>
              <a:rPr lang="zh-CN" altLang="en-US" sz="2800" dirty="0" smtClean="0">
                <a:solidFill>
                  <a:srgbClr val="0000FF"/>
                </a:solidFill>
              </a:rPr>
              <a:t>、宾语</a:t>
            </a:r>
            <a:r>
              <a:rPr lang="en-US" altLang="zh-CN" sz="2800" dirty="0" smtClean="0">
                <a:solidFill>
                  <a:srgbClr val="0000FF"/>
                </a:solidFill>
              </a:rPr>
              <a:t>O</a:t>
            </a:r>
            <a:r>
              <a:rPr lang="zh-CN" altLang="en-US" sz="2800" dirty="0" smtClean="0">
                <a:solidFill>
                  <a:srgbClr val="0000FF"/>
                </a:solidFill>
              </a:rPr>
              <a:t>的顺序是否是任意的呢？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600" dirty="0"/>
              <a:t>1280</a:t>
            </a:r>
            <a:r>
              <a:rPr lang="zh-CN" altLang="en-US" sz="2600" dirty="0"/>
              <a:t>种语言，单看</a:t>
            </a:r>
            <a:r>
              <a:rPr lang="en-US" altLang="zh-CN" sz="2600" dirty="0"/>
              <a:t>V</a:t>
            </a:r>
            <a:r>
              <a:rPr lang="zh-CN" altLang="en-US" sz="2600" dirty="0"/>
              <a:t>和</a:t>
            </a:r>
            <a:r>
              <a:rPr lang="en-US" altLang="zh-CN" sz="2600" dirty="0"/>
              <a:t>O</a:t>
            </a:r>
            <a:r>
              <a:rPr lang="zh-CN" altLang="en-US" sz="2600" dirty="0"/>
              <a:t>前后顺序：</a:t>
            </a:r>
            <a:r>
              <a:rPr lang="en-US" altLang="zh-CN" sz="2600" dirty="0"/>
              <a:t>VO 640</a:t>
            </a:r>
            <a:r>
              <a:rPr lang="zh-CN" altLang="en-US" sz="2600" dirty="0"/>
              <a:t>， </a:t>
            </a:r>
            <a:r>
              <a:rPr lang="en-US" altLang="zh-CN" sz="2600" dirty="0"/>
              <a:t>OV 640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2600" dirty="0"/>
              <a:t>若加入主语</a:t>
            </a:r>
            <a:r>
              <a:rPr lang="en-US" altLang="zh-CN" sz="2600" dirty="0"/>
              <a:t>S</a:t>
            </a:r>
            <a:r>
              <a:rPr lang="zh-CN" altLang="en-US" sz="2600" dirty="0"/>
              <a:t>这一参项</a:t>
            </a:r>
            <a:r>
              <a:rPr lang="zh-CN" altLang="en-US" sz="2600" dirty="0" smtClean="0"/>
              <a:t>，逻辑上的可能性：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sz="2600" dirty="0" smtClean="0"/>
              <a:t>SOV, SVO, VSO, VOS, OVS, OSV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2400" dirty="0" smtClean="0"/>
              <a:t>但实际情况：大大</a:t>
            </a:r>
            <a:r>
              <a:rPr lang="zh-CN" altLang="en-US" sz="2400" smtClean="0"/>
              <a:t>地不平衡</a:t>
            </a:r>
            <a:endParaRPr lang="zh-CN" altLang="en-US" sz="2400" dirty="0" smtClean="0"/>
          </a:p>
          <a:p>
            <a:pPr marL="702000">
              <a:buFont typeface="Arial" pitchFamily="34" charset="0"/>
              <a:buChar char="•"/>
            </a:pPr>
            <a:r>
              <a:rPr lang="fr-FR" altLang="zh-CN" sz="2400" dirty="0" smtClean="0"/>
              <a:t>SOV 497</a:t>
            </a:r>
          </a:p>
          <a:p>
            <a:pPr marL="702000">
              <a:buFont typeface="Arial" pitchFamily="34" charset="0"/>
              <a:buChar char="•"/>
            </a:pPr>
            <a:r>
              <a:rPr lang="en-US" sz="2400" dirty="0" smtClean="0"/>
              <a:t>SVO 436</a:t>
            </a:r>
            <a:endParaRPr lang="zh-CN" altLang="en-US" sz="2400" dirty="0" smtClean="0"/>
          </a:p>
          <a:p>
            <a:pPr marL="702000">
              <a:buFont typeface="Arial" pitchFamily="34" charset="0"/>
              <a:buChar char="•"/>
            </a:pPr>
            <a:r>
              <a:rPr lang="en-US" sz="2400" dirty="0" smtClean="0"/>
              <a:t> VSO 85</a:t>
            </a:r>
            <a:endParaRPr lang="zh-CN" altLang="en-US" sz="2400" dirty="0" smtClean="0"/>
          </a:p>
          <a:p>
            <a:pPr marL="702000">
              <a:buFont typeface="Arial" pitchFamily="34" charset="0"/>
              <a:buChar char="•"/>
            </a:pPr>
            <a:r>
              <a:rPr lang="fr-FR" sz="2400" dirty="0" smtClean="0"/>
              <a:t> VOS  26</a:t>
            </a:r>
            <a:endParaRPr lang="zh-CN" altLang="en-US" sz="2400" dirty="0" smtClean="0"/>
          </a:p>
          <a:p>
            <a:pPr marL="702000">
              <a:buFont typeface="Arial" pitchFamily="34" charset="0"/>
              <a:buChar char="•"/>
            </a:pPr>
            <a:r>
              <a:rPr lang="en-US" sz="2400" dirty="0" smtClean="0"/>
              <a:t> OVS 9</a:t>
            </a:r>
            <a:endParaRPr lang="zh-CN" altLang="en-US" sz="2400" dirty="0" smtClean="0"/>
          </a:p>
          <a:p>
            <a:pPr marL="702000">
              <a:buFont typeface="Arial" pitchFamily="34" charset="0"/>
              <a:buChar char="•"/>
            </a:pPr>
            <a:r>
              <a:rPr lang="en-US" sz="2400" dirty="0" smtClean="0"/>
              <a:t> OSV 4</a:t>
            </a:r>
            <a:endParaRPr lang="zh-CN" altLang="en-US" sz="2400" dirty="0" smtClean="0"/>
          </a:p>
          <a:p>
            <a:pPr marL="702000">
              <a:buFont typeface="Arial" pitchFamily="34" charset="0"/>
              <a:buChar char="•"/>
            </a:pPr>
            <a:r>
              <a:rPr lang="zh-CN" altLang="en-US" sz="2400" dirty="0" smtClean="0"/>
              <a:t>无主要语序的 </a:t>
            </a:r>
            <a:r>
              <a:rPr lang="en-US" sz="2400" dirty="0" smtClean="0"/>
              <a:t>171</a:t>
            </a:r>
            <a:endParaRPr lang="zh-CN" altLang="en-US" sz="2400" dirty="0" smtClean="0"/>
          </a:p>
          <a:p>
            <a:endParaRPr lang="en-US" sz="28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15283</TotalTime>
  <Words>236</Words>
  <Application>Microsoft Office PowerPoint</Application>
  <PresentationFormat>自定义</PresentationFormat>
  <Paragraphs>63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微軟正黑體</vt:lpstr>
      <vt:lpstr>Monotype Sorts</vt:lpstr>
      <vt:lpstr>新細明體</vt:lpstr>
      <vt:lpstr>仿宋</vt:lpstr>
      <vt:lpstr>楷体</vt:lpstr>
      <vt:lpstr>宋体</vt:lpstr>
      <vt:lpstr>Arial</vt:lpstr>
      <vt:lpstr>Calibri</vt:lpstr>
      <vt:lpstr>Times New Roman</vt:lpstr>
      <vt:lpstr>Wingdings</vt:lpstr>
      <vt:lpstr>預設簡報設計</vt:lpstr>
      <vt:lpstr>一点题外话</vt:lpstr>
      <vt:lpstr>1. 词汇：Why mama and papa ?</vt:lpstr>
      <vt:lpstr>Roman Jakobson </vt:lpstr>
      <vt:lpstr>2.语调：高调与亲密</vt:lpstr>
      <vt:lpstr>Ohala 1984</vt:lpstr>
      <vt:lpstr>解题</vt:lpstr>
      <vt:lpstr>3.语序：主语(S)  &amp; 宾语(O)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in Chinese Grammar</dc:title>
  <dc:creator>fantaosha</dc:creator>
  <cp:lastModifiedBy>admin</cp:lastModifiedBy>
  <cp:revision>2028</cp:revision>
  <cp:lastPrinted>2012-11-26T04:22:16Z</cp:lastPrinted>
  <dcterms:created xsi:type="dcterms:W3CDTF">1999-06-23T01:11:22Z</dcterms:created>
  <dcterms:modified xsi:type="dcterms:W3CDTF">2016-09-19T09:58:34Z</dcterms:modified>
</cp:coreProperties>
</file>