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0"/>
  </p:notesMasterIdLst>
  <p:handoutMasterIdLst>
    <p:handoutMasterId r:id="rId41"/>
  </p:handoutMasterIdLst>
  <p:sldIdLst>
    <p:sldId id="449" r:id="rId2"/>
    <p:sldId id="476" r:id="rId3"/>
    <p:sldId id="478" r:id="rId4"/>
    <p:sldId id="450" r:id="rId5"/>
    <p:sldId id="494" r:id="rId6"/>
    <p:sldId id="495" r:id="rId7"/>
    <p:sldId id="498" r:id="rId8"/>
    <p:sldId id="496" r:id="rId9"/>
    <p:sldId id="497" r:id="rId10"/>
    <p:sldId id="490" r:id="rId11"/>
    <p:sldId id="451" r:id="rId12"/>
    <p:sldId id="453" r:id="rId13"/>
    <p:sldId id="452" r:id="rId14"/>
    <p:sldId id="454" r:id="rId15"/>
    <p:sldId id="455" r:id="rId16"/>
    <p:sldId id="487" r:id="rId17"/>
    <p:sldId id="479" r:id="rId18"/>
    <p:sldId id="491" r:id="rId19"/>
    <p:sldId id="492" r:id="rId20"/>
    <p:sldId id="483" r:id="rId21"/>
    <p:sldId id="488" r:id="rId22"/>
    <p:sldId id="484" r:id="rId23"/>
    <p:sldId id="485" r:id="rId24"/>
    <p:sldId id="500" r:id="rId25"/>
    <p:sldId id="501" r:id="rId26"/>
    <p:sldId id="482" r:id="rId27"/>
    <p:sldId id="456" r:id="rId28"/>
    <p:sldId id="460" r:id="rId29"/>
    <p:sldId id="459" r:id="rId30"/>
    <p:sldId id="463" r:id="rId31"/>
    <p:sldId id="503" r:id="rId32"/>
    <p:sldId id="505" r:id="rId33"/>
    <p:sldId id="504" r:id="rId34"/>
    <p:sldId id="466" r:id="rId35"/>
    <p:sldId id="480" r:id="rId36"/>
    <p:sldId id="472" r:id="rId37"/>
    <p:sldId id="499" r:id="rId38"/>
    <p:sldId id="502" r:id="rId39"/>
  </p:sldIdLst>
  <p:sldSz cx="9902825" cy="6858000"/>
  <p:notesSz cx="6864350" cy="9996488"/>
  <p:defaultTextStyle>
    <a:defPPr>
      <a:defRPr lang="en-GB"/>
    </a:defPPr>
    <a:lvl1pPr algn="r" rtl="0" eaLnBrk="0" fontAlgn="base" hangingPunct="0">
      <a:spcBef>
        <a:spcPct val="0"/>
      </a:spcBef>
      <a:spcAft>
        <a:spcPct val="0"/>
      </a:spcAft>
      <a:defRPr sz="3200" kern="1200">
        <a:solidFill>
          <a:schemeClr val="tx2"/>
        </a:solidFill>
        <a:latin typeface="Arial" charset="0"/>
        <a:ea typeface="+mn-ea"/>
        <a:cs typeface="+mn-cs"/>
      </a:defRPr>
    </a:lvl1pPr>
    <a:lvl2pPr marL="457200" algn="r" rtl="0" eaLnBrk="0" fontAlgn="base" hangingPunct="0">
      <a:spcBef>
        <a:spcPct val="0"/>
      </a:spcBef>
      <a:spcAft>
        <a:spcPct val="0"/>
      </a:spcAft>
      <a:defRPr sz="3200" kern="1200">
        <a:solidFill>
          <a:schemeClr val="tx2"/>
        </a:solidFill>
        <a:latin typeface="Arial" charset="0"/>
        <a:ea typeface="+mn-ea"/>
        <a:cs typeface="+mn-cs"/>
      </a:defRPr>
    </a:lvl2pPr>
    <a:lvl3pPr marL="914400" algn="r" rtl="0" eaLnBrk="0" fontAlgn="base" hangingPunct="0">
      <a:spcBef>
        <a:spcPct val="0"/>
      </a:spcBef>
      <a:spcAft>
        <a:spcPct val="0"/>
      </a:spcAft>
      <a:defRPr sz="3200" kern="1200">
        <a:solidFill>
          <a:schemeClr val="tx2"/>
        </a:solidFill>
        <a:latin typeface="Arial" charset="0"/>
        <a:ea typeface="+mn-ea"/>
        <a:cs typeface="+mn-cs"/>
      </a:defRPr>
    </a:lvl3pPr>
    <a:lvl4pPr marL="1371600" algn="r" rtl="0" eaLnBrk="0" fontAlgn="base" hangingPunct="0">
      <a:spcBef>
        <a:spcPct val="0"/>
      </a:spcBef>
      <a:spcAft>
        <a:spcPct val="0"/>
      </a:spcAft>
      <a:defRPr sz="3200" kern="1200">
        <a:solidFill>
          <a:schemeClr val="tx2"/>
        </a:solidFill>
        <a:latin typeface="Arial" charset="0"/>
        <a:ea typeface="+mn-ea"/>
        <a:cs typeface="+mn-cs"/>
      </a:defRPr>
    </a:lvl4pPr>
    <a:lvl5pPr marL="1828800" algn="r" rtl="0" eaLnBrk="0" fontAlgn="base" hangingPunct="0">
      <a:spcBef>
        <a:spcPct val="0"/>
      </a:spcBef>
      <a:spcAft>
        <a:spcPct val="0"/>
      </a:spcAft>
      <a:defRPr sz="3200" kern="1200">
        <a:solidFill>
          <a:schemeClr val="tx2"/>
        </a:solidFill>
        <a:latin typeface="Arial" charset="0"/>
        <a:ea typeface="+mn-ea"/>
        <a:cs typeface="+mn-cs"/>
      </a:defRPr>
    </a:lvl5pPr>
    <a:lvl6pPr marL="2286000" algn="l" defTabSz="914400" rtl="0" eaLnBrk="1" latinLnBrk="0" hangingPunct="1">
      <a:defRPr sz="3200" kern="1200">
        <a:solidFill>
          <a:schemeClr val="tx2"/>
        </a:solidFill>
        <a:latin typeface="Arial" charset="0"/>
        <a:ea typeface="+mn-ea"/>
        <a:cs typeface="+mn-cs"/>
      </a:defRPr>
    </a:lvl6pPr>
    <a:lvl7pPr marL="2743200" algn="l" defTabSz="914400" rtl="0" eaLnBrk="1" latinLnBrk="0" hangingPunct="1">
      <a:defRPr sz="3200" kern="1200">
        <a:solidFill>
          <a:schemeClr val="tx2"/>
        </a:solidFill>
        <a:latin typeface="Arial" charset="0"/>
        <a:ea typeface="+mn-ea"/>
        <a:cs typeface="+mn-cs"/>
      </a:defRPr>
    </a:lvl7pPr>
    <a:lvl8pPr marL="3200400" algn="l" defTabSz="914400" rtl="0" eaLnBrk="1" latinLnBrk="0" hangingPunct="1">
      <a:defRPr sz="3200" kern="1200">
        <a:solidFill>
          <a:schemeClr val="tx2"/>
        </a:solidFill>
        <a:latin typeface="Arial" charset="0"/>
        <a:ea typeface="+mn-ea"/>
        <a:cs typeface="+mn-cs"/>
      </a:defRPr>
    </a:lvl8pPr>
    <a:lvl9pPr marL="3657600" algn="l" defTabSz="914400" rtl="0" eaLnBrk="1" latinLnBrk="0" hangingPunct="1">
      <a:defRPr sz="32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1E1FF"/>
    <a:srgbClr val="CC0066"/>
    <a:srgbClr val="CC3300"/>
    <a:srgbClr val="33CC33"/>
    <a:srgbClr val="000099"/>
    <a:srgbClr val="FFEEA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75" autoAdjust="0"/>
  </p:normalViewPr>
  <p:slideViewPr>
    <p:cSldViewPr>
      <p:cViewPr varScale="1">
        <p:scale>
          <a:sx n="65" d="100"/>
          <a:sy n="65" d="100"/>
        </p:scale>
        <p:origin x="1152" y="58"/>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49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36" tIns="46768" rIns="93536" bIns="46768" numCol="1" anchor="t" anchorCtr="0" compatLnSpc="1">
            <a:prstTxWarp prst="textNoShape">
              <a:avLst/>
            </a:prstTxWarp>
          </a:bodyPr>
          <a:lstStyle>
            <a:lvl1pPr algn="l">
              <a:defRPr sz="1200">
                <a:latin typeface="Arial" pitchFamily="34" charset="0"/>
              </a:defRPr>
            </a:lvl1pPr>
          </a:lstStyle>
          <a:p>
            <a:pPr>
              <a:defRPr/>
            </a:pPr>
            <a:endParaRPr lang="en-GB" altLang="zh-TW"/>
          </a:p>
        </p:txBody>
      </p:sp>
      <p:sp>
        <p:nvSpPr>
          <p:cNvPr id="26627" name="Rectangle 3"/>
          <p:cNvSpPr>
            <a:spLocks noGrp="1" noChangeArrowheads="1"/>
          </p:cNvSpPr>
          <p:nvPr>
            <p:ph type="dt" sz="quarter" idx="1"/>
          </p:nvPr>
        </p:nvSpPr>
        <p:spPr bwMode="auto">
          <a:xfrm>
            <a:off x="3889375" y="0"/>
            <a:ext cx="29749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36" tIns="46768" rIns="93536" bIns="46768" numCol="1" anchor="t" anchorCtr="0" compatLnSpc="1">
            <a:prstTxWarp prst="textNoShape">
              <a:avLst/>
            </a:prstTxWarp>
          </a:bodyPr>
          <a:lstStyle>
            <a:lvl1pPr>
              <a:defRPr sz="1200">
                <a:latin typeface="Arial" pitchFamily="34" charset="0"/>
              </a:defRPr>
            </a:lvl1pPr>
          </a:lstStyle>
          <a:p>
            <a:pPr>
              <a:defRPr/>
            </a:pPr>
            <a:endParaRPr lang="en-GB" altLang="zh-TW"/>
          </a:p>
        </p:txBody>
      </p:sp>
      <p:sp>
        <p:nvSpPr>
          <p:cNvPr id="26628" name="Rectangle 4"/>
          <p:cNvSpPr>
            <a:spLocks noGrp="1" noChangeArrowheads="1"/>
          </p:cNvSpPr>
          <p:nvPr>
            <p:ph type="ftr" sz="quarter" idx="2"/>
          </p:nvPr>
        </p:nvSpPr>
        <p:spPr bwMode="auto">
          <a:xfrm>
            <a:off x="0" y="9498013"/>
            <a:ext cx="29749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36" tIns="46768" rIns="93536" bIns="46768" numCol="1" anchor="b" anchorCtr="0" compatLnSpc="1">
            <a:prstTxWarp prst="textNoShape">
              <a:avLst/>
            </a:prstTxWarp>
          </a:bodyPr>
          <a:lstStyle>
            <a:lvl1pPr algn="l">
              <a:defRPr sz="1200">
                <a:latin typeface="Arial" pitchFamily="34" charset="0"/>
              </a:defRPr>
            </a:lvl1pPr>
          </a:lstStyle>
          <a:p>
            <a:pPr>
              <a:defRPr/>
            </a:pPr>
            <a:endParaRPr lang="en-GB" altLang="zh-TW"/>
          </a:p>
        </p:txBody>
      </p:sp>
      <p:sp>
        <p:nvSpPr>
          <p:cNvPr id="26629" name="Rectangle 5"/>
          <p:cNvSpPr>
            <a:spLocks noGrp="1" noChangeArrowheads="1"/>
          </p:cNvSpPr>
          <p:nvPr>
            <p:ph type="sldNum" sz="quarter" idx="3"/>
          </p:nvPr>
        </p:nvSpPr>
        <p:spPr bwMode="auto">
          <a:xfrm>
            <a:off x="3889375" y="9498013"/>
            <a:ext cx="29749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36" tIns="46768" rIns="93536" bIns="46768" numCol="1" anchor="b" anchorCtr="0" compatLnSpc="1">
            <a:prstTxWarp prst="textNoShape">
              <a:avLst/>
            </a:prstTxWarp>
          </a:bodyPr>
          <a:lstStyle>
            <a:lvl1pPr>
              <a:defRPr sz="1200">
                <a:latin typeface="Arial" pitchFamily="34" charset="0"/>
              </a:defRPr>
            </a:lvl1pPr>
          </a:lstStyle>
          <a:p>
            <a:pPr>
              <a:defRPr/>
            </a:pPr>
            <a:fld id="{BDE79E39-8512-4C0B-A2DB-9CE73A9F060B}" type="slidenum">
              <a:rPr lang="zh-TW" altLang="en-GB"/>
              <a:pPr>
                <a:defRPr/>
              </a:pPr>
              <a:t>‹#›</a:t>
            </a:fld>
            <a:endParaRPr lang="en-GB" altLang="zh-TW"/>
          </a:p>
        </p:txBody>
      </p:sp>
    </p:spTree>
    <p:extLst>
      <p:ext uri="{BB962C8B-B14F-4D97-AF65-F5344CB8AC3E}">
        <p14:creationId xmlns:p14="http://schemas.microsoft.com/office/powerpoint/2010/main" val="3396174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4975" cy="500063"/>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7788" y="0"/>
            <a:ext cx="2974975" cy="500063"/>
          </a:xfrm>
          <a:prstGeom prst="rect">
            <a:avLst/>
          </a:prstGeom>
        </p:spPr>
        <p:txBody>
          <a:bodyPr vert="horz" lIns="91440" tIns="45720" rIns="91440" bIns="45720" rtlCol="0"/>
          <a:lstStyle>
            <a:lvl1pPr algn="r">
              <a:defRPr sz="1200">
                <a:latin typeface="Arial" pitchFamily="34" charset="0"/>
              </a:defRPr>
            </a:lvl1pPr>
          </a:lstStyle>
          <a:p>
            <a:pPr>
              <a:defRPr/>
            </a:pPr>
            <a:fld id="{27229EF0-082C-4D3A-9A4B-3CAEBB752D27}" type="datetimeFigureOut">
              <a:rPr lang="zh-CN" altLang="en-US"/>
              <a:pPr>
                <a:defRPr/>
              </a:pPr>
              <a:t>2016/9/26</a:t>
            </a:fld>
            <a:endParaRPr lang="zh-CN" altLang="en-US"/>
          </a:p>
        </p:txBody>
      </p:sp>
      <p:sp>
        <p:nvSpPr>
          <p:cNvPr id="4" name="幻灯片图像占位符 3"/>
          <p:cNvSpPr>
            <a:spLocks noGrp="1" noRot="1" noChangeAspect="1"/>
          </p:cNvSpPr>
          <p:nvPr>
            <p:ph type="sldImg" idx="2"/>
          </p:nvPr>
        </p:nvSpPr>
        <p:spPr>
          <a:xfrm>
            <a:off x="725488" y="749300"/>
            <a:ext cx="5413375" cy="374967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748213"/>
            <a:ext cx="5492750" cy="4498975"/>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94838"/>
            <a:ext cx="2974975" cy="500062"/>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7788" y="9494838"/>
            <a:ext cx="2974975" cy="500062"/>
          </a:xfrm>
          <a:prstGeom prst="rect">
            <a:avLst/>
          </a:prstGeom>
        </p:spPr>
        <p:txBody>
          <a:bodyPr vert="horz" lIns="91440" tIns="45720" rIns="91440" bIns="45720" rtlCol="0" anchor="b"/>
          <a:lstStyle>
            <a:lvl1pPr algn="r">
              <a:defRPr sz="1200">
                <a:latin typeface="Arial" pitchFamily="34" charset="0"/>
              </a:defRPr>
            </a:lvl1pPr>
          </a:lstStyle>
          <a:p>
            <a:pPr>
              <a:defRPr/>
            </a:pPr>
            <a:fld id="{1C4F1ED8-E7F4-40F4-8E83-2B587BBD0174}" type="slidenum">
              <a:rPr lang="zh-CN" altLang="en-US"/>
              <a:pPr>
                <a:defRPr/>
              </a:pPr>
              <a:t>‹#›</a:t>
            </a:fld>
            <a:endParaRPr lang="zh-CN" altLang="en-US"/>
          </a:p>
        </p:txBody>
      </p:sp>
    </p:spTree>
    <p:extLst>
      <p:ext uri="{BB962C8B-B14F-4D97-AF65-F5344CB8AC3E}">
        <p14:creationId xmlns:p14="http://schemas.microsoft.com/office/powerpoint/2010/main" val="1401789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“会话原则”、隐含义和衍推义在科学写作中十分重要</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1</a:t>
            </a:fld>
            <a:endParaRPr lang="zh-CN" altLang="en-US"/>
          </a:p>
        </p:txBody>
      </p:sp>
    </p:spTree>
    <p:extLst>
      <p:ext uri="{BB962C8B-B14F-4D97-AF65-F5344CB8AC3E}">
        <p14:creationId xmlns:p14="http://schemas.microsoft.com/office/powerpoint/2010/main" val="21703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对话双方的交谈时理性的社会行为，有共同的交际目的，默认对方是“合作的”，所说的话都是为了满足共同的交际目的、有共同的交谈方向。</a:t>
            </a:r>
            <a:endParaRPr lang="en-US" altLang="zh-CN" smtClean="0"/>
          </a:p>
          <a:p>
            <a:r>
              <a:rPr lang="zh-CN" altLang="en-US" smtClean="0"/>
              <a:t>而不是“你叫什么名字？</a:t>
            </a:r>
            <a:r>
              <a:rPr lang="en-US" altLang="zh-CN" smtClean="0"/>
              <a:t>——</a:t>
            </a:r>
            <a:r>
              <a:rPr lang="zh-CN" altLang="en-US" smtClean="0"/>
              <a:t>我是山东人”</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11</a:t>
            </a:fld>
            <a:endParaRPr lang="zh-CN" altLang="en-US"/>
          </a:p>
        </p:txBody>
      </p:sp>
    </p:spTree>
    <p:extLst>
      <p:ext uri="{BB962C8B-B14F-4D97-AF65-F5344CB8AC3E}">
        <p14:creationId xmlns:p14="http://schemas.microsoft.com/office/powerpoint/2010/main" val="801240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如果你真的说了谎话，对方仍默认你遵守质量准则，那么谈话不会受到干扰，仍可以遵循“合作原则”继续下去。</a:t>
            </a:r>
            <a:endParaRPr lang="zh-CN" altLang="en-US"/>
          </a:p>
        </p:txBody>
      </p:sp>
      <p:sp>
        <p:nvSpPr>
          <p:cNvPr id="4" name="灯片编号占位符 3"/>
          <p:cNvSpPr>
            <a:spLocks noGrp="1"/>
          </p:cNvSpPr>
          <p:nvPr>
            <p:ph type="sldNum" sz="quarter" idx="10"/>
          </p:nvPr>
        </p:nvSpPr>
        <p:spPr/>
        <p:txBody>
          <a:bodyPr/>
          <a:lstStyle/>
          <a:p>
            <a:pPr>
              <a:defRPr/>
            </a:pPr>
            <a:fld id="{1C4F1ED8-E7F4-40F4-8E83-2B587BBD0174}" type="slidenum">
              <a:rPr lang="zh-CN" altLang="en-US" smtClean="0"/>
              <a:pPr>
                <a:defRPr/>
              </a:pPr>
              <a:t>12</a:t>
            </a:fld>
            <a:endParaRPr lang="zh-CN" altLang="en-US"/>
          </a:p>
        </p:txBody>
      </p:sp>
    </p:spTree>
    <p:extLst>
      <p:ext uri="{BB962C8B-B14F-4D97-AF65-F5344CB8AC3E}">
        <p14:creationId xmlns:p14="http://schemas.microsoft.com/office/powerpoint/2010/main" val="3144024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169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1025"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6" name="Rectangle 6"/>
          <p:cNvSpPr>
            <a:spLocks noGrp="1" noChangeArrowheads="1"/>
          </p:cNvSpPr>
          <p:nvPr>
            <p:ph type="sldNum" sz="quarter" idx="12"/>
          </p:nvPr>
        </p:nvSpPr>
        <p:spPr>
          <a:ln/>
        </p:spPr>
        <p:txBody>
          <a:bodyPr/>
          <a:lstStyle>
            <a:lvl1pPr>
              <a:defRPr/>
            </a:lvl1pPr>
          </a:lstStyle>
          <a:p>
            <a:pPr>
              <a:defRPr/>
            </a:pPr>
            <a:fld id="{A83569C7-CE73-4D2A-8804-B6A06326059E}" type="slidenum">
              <a:rPr lang="zh-TW" altLang="en-GB"/>
              <a:pPr>
                <a:defRPr/>
              </a:pPr>
              <a:t>‹#›</a:t>
            </a:fld>
            <a:endParaRPr lang="en-GB" altLang="zh-TW"/>
          </a:p>
        </p:txBody>
      </p:sp>
    </p:spTree>
    <p:extLst>
      <p:ext uri="{BB962C8B-B14F-4D97-AF65-F5344CB8AC3E}">
        <p14:creationId xmlns:p14="http://schemas.microsoft.com/office/powerpoint/2010/main" val="205906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6" name="Rectangle 6"/>
          <p:cNvSpPr>
            <a:spLocks noGrp="1" noChangeArrowheads="1"/>
          </p:cNvSpPr>
          <p:nvPr>
            <p:ph type="sldNum" sz="quarter" idx="12"/>
          </p:nvPr>
        </p:nvSpPr>
        <p:spPr>
          <a:ln/>
        </p:spPr>
        <p:txBody>
          <a:bodyPr/>
          <a:lstStyle>
            <a:lvl1pPr>
              <a:defRPr/>
            </a:lvl1pPr>
          </a:lstStyle>
          <a:p>
            <a:pPr>
              <a:defRPr/>
            </a:pPr>
            <a:fld id="{979C48E8-ACF9-4010-97FE-B1643B82377C}" type="slidenum">
              <a:rPr lang="zh-TW" altLang="en-GB"/>
              <a:pPr>
                <a:defRPr/>
              </a:pPr>
              <a:t>‹#›</a:t>
            </a:fld>
            <a:endParaRPr lang="en-GB" altLang="zh-TW"/>
          </a:p>
        </p:txBody>
      </p:sp>
    </p:spTree>
    <p:extLst>
      <p:ext uri="{BB962C8B-B14F-4D97-AF65-F5344CB8AC3E}">
        <p14:creationId xmlns:p14="http://schemas.microsoft.com/office/powerpoint/2010/main" val="386379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0725" y="609600"/>
            <a:ext cx="2108200" cy="5886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609600"/>
            <a:ext cx="6175375" cy="5886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6" name="Rectangle 6"/>
          <p:cNvSpPr>
            <a:spLocks noGrp="1" noChangeArrowheads="1"/>
          </p:cNvSpPr>
          <p:nvPr>
            <p:ph type="sldNum" sz="quarter" idx="12"/>
          </p:nvPr>
        </p:nvSpPr>
        <p:spPr>
          <a:ln/>
        </p:spPr>
        <p:txBody>
          <a:bodyPr/>
          <a:lstStyle>
            <a:lvl1pPr>
              <a:defRPr/>
            </a:lvl1pPr>
          </a:lstStyle>
          <a:p>
            <a:pPr>
              <a:defRPr/>
            </a:pPr>
            <a:fld id="{0BAF0334-BA91-4F33-9044-CF05CB57D82E}" type="slidenum">
              <a:rPr lang="zh-TW" altLang="en-GB"/>
              <a:pPr>
                <a:defRPr/>
              </a:pPr>
              <a:t>‹#›</a:t>
            </a:fld>
            <a:endParaRPr lang="en-GB" altLang="zh-TW"/>
          </a:p>
        </p:txBody>
      </p:sp>
    </p:spTree>
    <p:extLst>
      <p:ext uri="{BB962C8B-B14F-4D97-AF65-F5344CB8AC3E}">
        <p14:creationId xmlns:p14="http://schemas.microsoft.com/office/powerpoint/2010/main" val="101148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6" name="Rectangle 6"/>
          <p:cNvSpPr>
            <a:spLocks noGrp="1" noChangeArrowheads="1"/>
          </p:cNvSpPr>
          <p:nvPr>
            <p:ph type="sldNum" sz="quarter" idx="12"/>
          </p:nvPr>
        </p:nvSpPr>
        <p:spPr>
          <a:ln/>
        </p:spPr>
        <p:txBody>
          <a:bodyPr/>
          <a:lstStyle>
            <a:lvl1pPr>
              <a:defRPr/>
            </a:lvl1pPr>
          </a:lstStyle>
          <a:p>
            <a:pPr>
              <a:defRPr/>
            </a:pPr>
            <a:fld id="{D7152FF0-D18F-4876-9C82-5DABC7B5D3CA}" type="slidenum">
              <a:rPr lang="zh-TW" altLang="en-GB"/>
              <a:pPr>
                <a:defRPr/>
              </a:pPr>
              <a:t>‹#›</a:t>
            </a:fld>
            <a:endParaRPr lang="en-GB" altLang="zh-TW"/>
          </a:p>
        </p:txBody>
      </p:sp>
    </p:spTree>
    <p:extLst>
      <p:ext uri="{BB962C8B-B14F-4D97-AF65-F5344CB8AC3E}">
        <p14:creationId xmlns:p14="http://schemas.microsoft.com/office/powerpoint/2010/main" val="207285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6" name="Rectangle 6"/>
          <p:cNvSpPr>
            <a:spLocks noGrp="1" noChangeArrowheads="1"/>
          </p:cNvSpPr>
          <p:nvPr>
            <p:ph type="sldNum" sz="quarter" idx="12"/>
          </p:nvPr>
        </p:nvSpPr>
        <p:spPr>
          <a:ln/>
        </p:spPr>
        <p:txBody>
          <a:bodyPr/>
          <a:lstStyle>
            <a:lvl1pPr>
              <a:defRPr/>
            </a:lvl1pPr>
          </a:lstStyle>
          <a:p>
            <a:pPr>
              <a:defRPr/>
            </a:pPr>
            <a:fld id="{13925E8D-0321-4E2B-B573-D318DB881BD4}" type="slidenum">
              <a:rPr lang="zh-TW" altLang="en-GB"/>
              <a:pPr>
                <a:defRPr/>
              </a:pPr>
              <a:t>‹#›</a:t>
            </a:fld>
            <a:endParaRPr lang="en-GB" altLang="zh-TW"/>
          </a:p>
        </p:txBody>
      </p:sp>
    </p:spTree>
    <p:extLst>
      <p:ext uri="{BB962C8B-B14F-4D97-AF65-F5344CB8AC3E}">
        <p14:creationId xmlns:p14="http://schemas.microsoft.com/office/powerpoint/2010/main" val="354869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981200"/>
            <a:ext cx="4132263" cy="4514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6663" y="1981200"/>
            <a:ext cx="4132262" cy="4514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7" name="Rectangle 6"/>
          <p:cNvSpPr>
            <a:spLocks noGrp="1" noChangeArrowheads="1"/>
          </p:cNvSpPr>
          <p:nvPr>
            <p:ph type="sldNum" sz="quarter" idx="12"/>
          </p:nvPr>
        </p:nvSpPr>
        <p:spPr>
          <a:ln/>
        </p:spPr>
        <p:txBody>
          <a:bodyPr/>
          <a:lstStyle>
            <a:lvl1pPr>
              <a:defRPr/>
            </a:lvl1pPr>
          </a:lstStyle>
          <a:p>
            <a:pPr>
              <a:defRPr/>
            </a:pPr>
            <a:fld id="{9D6A6F93-E2AB-47BE-8153-17CAABD1C5C1}" type="slidenum">
              <a:rPr lang="zh-TW" altLang="en-GB"/>
              <a:pPr>
                <a:defRPr/>
              </a:pPr>
              <a:t>‹#›</a:t>
            </a:fld>
            <a:endParaRPr lang="en-GB" altLang="zh-TW"/>
          </a:p>
        </p:txBody>
      </p:sp>
    </p:spTree>
    <p:extLst>
      <p:ext uri="{BB962C8B-B14F-4D97-AF65-F5344CB8AC3E}">
        <p14:creationId xmlns:p14="http://schemas.microsoft.com/office/powerpoint/2010/main" val="2330217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9" name="Rectangle 6"/>
          <p:cNvSpPr>
            <a:spLocks noGrp="1" noChangeArrowheads="1"/>
          </p:cNvSpPr>
          <p:nvPr>
            <p:ph type="sldNum" sz="quarter" idx="12"/>
          </p:nvPr>
        </p:nvSpPr>
        <p:spPr>
          <a:ln/>
        </p:spPr>
        <p:txBody>
          <a:bodyPr/>
          <a:lstStyle>
            <a:lvl1pPr>
              <a:defRPr/>
            </a:lvl1pPr>
          </a:lstStyle>
          <a:p>
            <a:pPr>
              <a:defRPr/>
            </a:pPr>
            <a:fld id="{E4AC82FD-CCD3-4DA1-A3B8-982DC00FA84F}" type="slidenum">
              <a:rPr lang="zh-TW" altLang="en-GB"/>
              <a:pPr>
                <a:defRPr/>
              </a:pPr>
              <a:t>‹#›</a:t>
            </a:fld>
            <a:endParaRPr lang="en-GB" altLang="zh-TW"/>
          </a:p>
        </p:txBody>
      </p:sp>
    </p:spTree>
    <p:extLst>
      <p:ext uri="{BB962C8B-B14F-4D97-AF65-F5344CB8AC3E}">
        <p14:creationId xmlns:p14="http://schemas.microsoft.com/office/powerpoint/2010/main" val="10378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5" name="Rectangle 6"/>
          <p:cNvSpPr>
            <a:spLocks noGrp="1" noChangeArrowheads="1"/>
          </p:cNvSpPr>
          <p:nvPr>
            <p:ph type="sldNum" sz="quarter" idx="12"/>
          </p:nvPr>
        </p:nvSpPr>
        <p:spPr>
          <a:ln/>
        </p:spPr>
        <p:txBody>
          <a:bodyPr/>
          <a:lstStyle>
            <a:lvl1pPr>
              <a:defRPr/>
            </a:lvl1pPr>
          </a:lstStyle>
          <a:p>
            <a:pPr>
              <a:defRPr/>
            </a:pPr>
            <a:fld id="{793F0F48-A8BC-481E-9F90-AEAE3E2F2746}" type="slidenum">
              <a:rPr lang="zh-TW" altLang="en-GB"/>
              <a:pPr>
                <a:defRPr/>
              </a:pPr>
              <a:t>‹#›</a:t>
            </a:fld>
            <a:endParaRPr lang="en-GB" altLang="zh-TW"/>
          </a:p>
        </p:txBody>
      </p:sp>
    </p:spTree>
    <p:extLst>
      <p:ext uri="{BB962C8B-B14F-4D97-AF65-F5344CB8AC3E}">
        <p14:creationId xmlns:p14="http://schemas.microsoft.com/office/powerpoint/2010/main" val="356444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4" name="Rectangle 6"/>
          <p:cNvSpPr>
            <a:spLocks noGrp="1" noChangeArrowheads="1"/>
          </p:cNvSpPr>
          <p:nvPr>
            <p:ph type="sldNum" sz="quarter" idx="12"/>
          </p:nvPr>
        </p:nvSpPr>
        <p:spPr>
          <a:ln/>
        </p:spPr>
        <p:txBody>
          <a:bodyPr/>
          <a:lstStyle>
            <a:lvl1pPr>
              <a:defRPr/>
            </a:lvl1pPr>
          </a:lstStyle>
          <a:p>
            <a:pPr>
              <a:defRPr/>
            </a:pPr>
            <a:fld id="{A75085F2-F847-4231-97E5-0D284F02504E}" type="slidenum">
              <a:rPr lang="zh-TW" altLang="en-GB"/>
              <a:pPr>
                <a:defRPr/>
              </a:pPr>
              <a:t>‹#›</a:t>
            </a:fld>
            <a:endParaRPr lang="en-GB" altLang="zh-TW"/>
          </a:p>
        </p:txBody>
      </p:sp>
    </p:spTree>
    <p:extLst>
      <p:ext uri="{BB962C8B-B14F-4D97-AF65-F5344CB8AC3E}">
        <p14:creationId xmlns:p14="http://schemas.microsoft.com/office/powerpoint/2010/main" val="5829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7" name="Rectangle 6"/>
          <p:cNvSpPr>
            <a:spLocks noGrp="1" noChangeArrowheads="1"/>
          </p:cNvSpPr>
          <p:nvPr>
            <p:ph type="sldNum" sz="quarter" idx="12"/>
          </p:nvPr>
        </p:nvSpPr>
        <p:spPr>
          <a:ln/>
        </p:spPr>
        <p:txBody>
          <a:bodyPr/>
          <a:lstStyle>
            <a:lvl1pPr>
              <a:defRPr/>
            </a:lvl1pPr>
          </a:lstStyle>
          <a:p>
            <a:pPr>
              <a:defRPr/>
            </a:pPr>
            <a:fld id="{C8EAC36D-CA9D-4740-98B6-DFDE33279F72}" type="slidenum">
              <a:rPr lang="zh-TW" altLang="en-GB"/>
              <a:pPr>
                <a:defRPr/>
              </a:pPr>
              <a:t>‹#›</a:t>
            </a:fld>
            <a:endParaRPr lang="en-GB" altLang="zh-TW"/>
          </a:p>
        </p:txBody>
      </p:sp>
    </p:spTree>
    <p:extLst>
      <p:ext uri="{BB962C8B-B14F-4D97-AF65-F5344CB8AC3E}">
        <p14:creationId xmlns:p14="http://schemas.microsoft.com/office/powerpoint/2010/main" val="1894590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TW"/>
          </a:p>
        </p:txBody>
      </p:sp>
      <p:sp>
        <p:nvSpPr>
          <p:cNvPr id="7" name="Rectangle 6"/>
          <p:cNvSpPr>
            <a:spLocks noGrp="1" noChangeArrowheads="1"/>
          </p:cNvSpPr>
          <p:nvPr>
            <p:ph type="sldNum" sz="quarter" idx="12"/>
          </p:nvPr>
        </p:nvSpPr>
        <p:spPr>
          <a:ln/>
        </p:spPr>
        <p:txBody>
          <a:bodyPr/>
          <a:lstStyle>
            <a:lvl1pPr>
              <a:defRPr/>
            </a:lvl1pPr>
          </a:lstStyle>
          <a:p>
            <a:pPr>
              <a:defRPr/>
            </a:pPr>
            <a:fld id="{D1245D98-7F94-4990-92EF-00D62DAACB5C}" type="slidenum">
              <a:rPr lang="zh-TW" altLang="en-GB"/>
              <a:pPr>
                <a:defRPr/>
              </a:pPr>
              <a:t>‹#›</a:t>
            </a:fld>
            <a:endParaRPr lang="en-GB" altLang="zh-TW"/>
          </a:p>
        </p:txBody>
      </p:sp>
    </p:spTree>
    <p:extLst>
      <p:ext uri="{BB962C8B-B14F-4D97-AF65-F5344CB8AC3E}">
        <p14:creationId xmlns:p14="http://schemas.microsoft.com/office/powerpoint/2010/main" val="268670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169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zh-TW" smtClean="0"/>
              <a:t>Click to edit Master title style</a:t>
            </a:r>
          </a:p>
        </p:txBody>
      </p:sp>
      <p:sp>
        <p:nvSpPr>
          <p:cNvPr id="1027" name="Rectangle 3"/>
          <p:cNvSpPr>
            <a:spLocks noGrp="1" noChangeArrowheads="1"/>
          </p:cNvSpPr>
          <p:nvPr>
            <p:ph type="body" idx="1"/>
          </p:nvPr>
        </p:nvSpPr>
        <p:spPr bwMode="auto">
          <a:xfrm>
            <a:off x="762000" y="1981200"/>
            <a:ext cx="841692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zh-TW" smtClean="0"/>
              <a:t>Click to edit Master text styles</a:t>
            </a:r>
          </a:p>
          <a:p>
            <a:pPr lvl="1"/>
            <a:r>
              <a:rPr lang="en-GB" altLang="zh-TW" smtClean="0"/>
              <a:t>Second level</a:t>
            </a:r>
          </a:p>
          <a:p>
            <a:pPr lvl="2"/>
            <a:r>
              <a:rPr lang="en-GB" altLang="zh-TW" smtClean="0"/>
              <a:t>Third level</a:t>
            </a:r>
          </a:p>
          <a:p>
            <a:pPr lvl="3"/>
            <a:r>
              <a:rPr lang="en-GB" altLang="zh-TW" smtClean="0"/>
              <a:t>Fourth level</a:t>
            </a:r>
          </a:p>
          <a:p>
            <a:pPr lvl="4"/>
            <a:r>
              <a:rPr lang="en-GB" altLang="zh-TW" smtClean="0"/>
              <a:t>Fifth level</a:t>
            </a:r>
          </a:p>
        </p:txBody>
      </p:sp>
      <p:sp>
        <p:nvSpPr>
          <p:cNvPr id="1028" name="Rectangle 4"/>
          <p:cNvSpPr>
            <a:spLocks noGrp="1" noChangeArrowheads="1"/>
          </p:cNvSpPr>
          <p:nvPr>
            <p:ph type="dt" sz="half" idx="2"/>
          </p:nvPr>
        </p:nvSpPr>
        <p:spPr bwMode="auto">
          <a:xfrm>
            <a:off x="742950" y="6248400"/>
            <a:ext cx="206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latin typeface="Times New Roman" pitchFamily="18" charset="0"/>
                <a:ea typeface="新細明體" pitchFamily="18" charset="-120"/>
              </a:defRPr>
            </a:lvl1pPr>
          </a:lstStyle>
          <a:p>
            <a:pPr>
              <a:defRPr/>
            </a:pPr>
            <a:endParaRPr lang="en-GB" altLang="zh-TW"/>
          </a:p>
        </p:txBody>
      </p:sp>
      <p:sp>
        <p:nvSpPr>
          <p:cNvPr id="1029" name="Rectangle 5"/>
          <p:cNvSpPr>
            <a:spLocks noGrp="1" noChangeArrowheads="1"/>
          </p:cNvSpPr>
          <p:nvPr>
            <p:ph type="ftr" sz="quarter" idx="3"/>
          </p:nvPr>
        </p:nvSpPr>
        <p:spPr bwMode="auto">
          <a:xfrm>
            <a:off x="3382963"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Times New Roman" pitchFamily="18" charset="0"/>
                <a:ea typeface="新細明體" pitchFamily="18" charset="-120"/>
              </a:defRPr>
            </a:lvl1pPr>
          </a:lstStyle>
          <a:p>
            <a:pPr>
              <a:defRPr/>
            </a:pPr>
            <a:endParaRPr lang="en-GB" altLang="zh-TW"/>
          </a:p>
        </p:txBody>
      </p:sp>
      <p:sp>
        <p:nvSpPr>
          <p:cNvPr id="1030" name="Rectangle 6"/>
          <p:cNvSpPr>
            <a:spLocks noGrp="1" noChangeArrowheads="1"/>
          </p:cNvSpPr>
          <p:nvPr>
            <p:ph type="sldNum" sz="quarter" idx="4"/>
          </p:nvPr>
        </p:nvSpPr>
        <p:spPr bwMode="auto">
          <a:xfrm>
            <a:off x="7097713" y="6248400"/>
            <a:ext cx="2062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Times New Roman" pitchFamily="18" charset="0"/>
                <a:ea typeface="新細明體" pitchFamily="18" charset="-120"/>
              </a:defRPr>
            </a:lvl1pPr>
          </a:lstStyle>
          <a:p>
            <a:pPr>
              <a:defRPr/>
            </a:pPr>
            <a:fld id="{3F7AE317-B026-46B7-9BE1-445C05F4A31C}" type="slidenum">
              <a:rPr lang="zh-TW" altLang="en-GB"/>
              <a:pPr>
                <a:defRPr/>
              </a:pPr>
              <a:t>‹#›</a:t>
            </a:fld>
            <a:endParaRPr lang="en-GB" altLang="zh-TW"/>
          </a:p>
        </p:txBody>
      </p:sp>
      <p:sp>
        <p:nvSpPr>
          <p:cNvPr id="1031" name="Rectangle 10"/>
          <p:cNvSpPr>
            <a:spLocks noChangeArrowheads="1"/>
          </p:cNvSpPr>
          <p:nvPr/>
        </p:nvSpPr>
        <p:spPr bwMode="auto">
          <a:xfrm>
            <a:off x="2781300" y="6705600"/>
            <a:ext cx="7121525" cy="1524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TW">
              <a:ea typeface="新細明體" pitchFamily="18" charset="-120"/>
            </a:endParaRPr>
          </a:p>
        </p:txBody>
      </p:sp>
      <p:sp>
        <p:nvSpPr>
          <p:cNvPr id="1032" name="Rectangle 11"/>
          <p:cNvSpPr>
            <a:spLocks noChangeArrowheads="1"/>
          </p:cNvSpPr>
          <p:nvPr/>
        </p:nvSpPr>
        <p:spPr bwMode="auto">
          <a:xfrm>
            <a:off x="0" y="0"/>
            <a:ext cx="7121525" cy="152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TW">
              <a:ea typeface="新細明體" pitchFamily="18" charset="-120"/>
            </a:endParaRPr>
          </a:p>
        </p:txBody>
      </p:sp>
      <p:sp>
        <p:nvSpPr>
          <p:cNvPr id="1033" name="Rectangle 12"/>
          <p:cNvSpPr>
            <a:spLocks noChangeArrowheads="1"/>
          </p:cNvSpPr>
          <p:nvPr/>
        </p:nvSpPr>
        <p:spPr bwMode="auto">
          <a:xfrm rot="-5400000">
            <a:off x="-2779713" y="3925888"/>
            <a:ext cx="5711825" cy="1524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TW">
              <a:ea typeface="新細明體" pitchFamily="18" charset="-120"/>
            </a:endParaRPr>
          </a:p>
        </p:txBody>
      </p:sp>
      <p:sp>
        <p:nvSpPr>
          <p:cNvPr id="1034" name="Rectangle 14"/>
          <p:cNvSpPr>
            <a:spLocks noChangeArrowheads="1"/>
          </p:cNvSpPr>
          <p:nvPr/>
        </p:nvSpPr>
        <p:spPr bwMode="auto">
          <a:xfrm rot="-5400000">
            <a:off x="6999287" y="2751138"/>
            <a:ext cx="5654675" cy="152400"/>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TW">
              <a:ea typeface="新細明體" pitchFamily="18" charset="-120"/>
            </a:endParaRPr>
          </a:p>
        </p:txBody>
      </p:sp>
      <p:pic>
        <p:nvPicPr>
          <p:cNvPr id="1035" name="Picture 20"/>
          <p:cNvPicPr>
            <a:picLocks noChangeAspect="1" noChangeArrowheads="1"/>
          </p:cNvPicPr>
          <p:nvPr userDrawn="1"/>
        </p:nvPicPr>
        <p:blipFill>
          <a:blip r:embed="rId1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14">
                    <a14:imgEffect>
                      <a14:colorTemperature colorTemp="11200"/>
                    </a14:imgEffect>
                  </a14:imgLayer>
                </a14:imgProps>
              </a:ext>
              <a:ext uri="{28A0092B-C50C-407E-A947-70E740481C1C}">
                <a14:useLocalDpi xmlns:a14="http://schemas.microsoft.com/office/drawing/2010/main" val="0"/>
              </a:ext>
            </a:extLst>
          </a:blip>
          <a:stretch>
            <a:fillRect/>
          </a:stretch>
        </p:blipFill>
        <p:spPr bwMode="auto">
          <a:xfrm>
            <a:off x="8407796" y="116633"/>
            <a:ext cx="1169416" cy="116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FFCC00"/>
        </a:buClr>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CC00"/>
        </a:buClr>
        <a:buFont typeface="Monotype Sorts" pitchFamily="2" charset="2"/>
        <a:buChar char="w"/>
        <a:defRPr sz="2800">
          <a:solidFill>
            <a:schemeClr val="tx1"/>
          </a:solidFill>
          <a:latin typeface="+mn-lt"/>
        </a:defRPr>
      </a:lvl2pPr>
      <a:lvl3pPr marL="1143000" indent="-228600" algn="l" rtl="0" eaLnBrk="0" fontAlgn="base" hangingPunct="0">
        <a:spcBef>
          <a:spcPct val="20000"/>
        </a:spcBef>
        <a:spcAft>
          <a:spcPct val="0"/>
        </a:spcAft>
        <a:buClr>
          <a:srgbClr val="FFCC00"/>
        </a:buClr>
        <a:buFont typeface="Monotype Sort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rgbClr val="FFCC00"/>
        </a:buClr>
        <a:buFont typeface="Monotype Sorts" pitchFamily="2" charset="2"/>
        <a:buChar char="w"/>
        <a:defRPr sz="2000">
          <a:solidFill>
            <a:schemeClr val="tx1"/>
          </a:solidFill>
          <a:latin typeface="+mn-lt"/>
        </a:defRPr>
      </a:lvl4pPr>
      <a:lvl5pPr marL="2057400" indent="-228600" algn="l" rtl="0" eaLnBrk="0" fontAlgn="base" hangingPunct="0">
        <a:spcBef>
          <a:spcPct val="20000"/>
        </a:spcBef>
        <a:spcAft>
          <a:spcPct val="0"/>
        </a:spcAft>
        <a:buClr>
          <a:srgbClr val="FFCC00"/>
        </a:buClr>
        <a:buFont typeface="Monotype Sorts" pitchFamily="2" charset="2"/>
        <a:buChar char="w"/>
        <a:defRPr sz="2000">
          <a:solidFill>
            <a:schemeClr val="tx1"/>
          </a:solidFill>
          <a:latin typeface="+mn-lt"/>
        </a:defRPr>
      </a:lvl5pPr>
      <a:lvl6pPr marL="2514600" indent="-228600" algn="l" rtl="0" eaLnBrk="0" fontAlgn="base" hangingPunct="0">
        <a:spcBef>
          <a:spcPct val="20000"/>
        </a:spcBef>
        <a:spcAft>
          <a:spcPct val="0"/>
        </a:spcAft>
        <a:buClr>
          <a:srgbClr val="FFCC00"/>
        </a:buClr>
        <a:buFont typeface="Monotype Sorts" pitchFamily="2" charset="2"/>
        <a:buChar char="w"/>
        <a:defRPr sz="2000">
          <a:solidFill>
            <a:schemeClr val="tx1"/>
          </a:solidFill>
          <a:latin typeface="+mn-lt"/>
        </a:defRPr>
      </a:lvl6pPr>
      <a:lvl7pPr marL="2971800" indent="-228600" algn="l" rtl="0" eaLnBrk="0" fontAlgn="base" hangingPunct="0">
        <a:spcBef>
          <a:spcPct val="20000"/>
        </a:spcBef>
        <a:spcAft>
          <a:spcPct val="0"/>
        </a:spcAft>
        <a:buClr>
          <a:srgbClr val="FFCC00"/>
        </a:buClr>
        <a:buFont typeface="Monotype Sorts" pitchFamily="2" charset="2"/>
        <a:buChar char="w"/>
        <a:defRPr sz="2000">
          <a:solidFill>
            <a:schemeClr val="tx1"/>
          </a:solidFill>
          <a:latin typeface="+mn-lt"/>
        </a:defRPr>
      </a:lvl7pPr>
      <a:lvl8pPr marL="3429000" indent="-228600" algn="l" rtl="0" eaLnBrk="0" fontAlgn="base" hangingPunct="0">
        <a:spcBef>
          <a:spcPct val="20000"/>
        </a:spcBef>
        <a:spcAft>
          <a:spcPct val="0"/>
        </a:spcAft>
        <a:buClr>
          <a:srgbClr val="FFCC00"/>
        </a:buClr>
        <a:buFont typeface="Monotype Sorts" pitchFamily="2" charset="2"/>
        <a:buChar char="w"/>
        <a:defRPr sz="2000">
          <a:solidFill>
            <a:schemeClr val="tx1"/>
          </a:solidFill>
          <a:latin typeface="+mn-lt"/>
        </a:defRPr>
      </a:lvl8pPr>
      <a:lvl9pPr marL="3886200" indent="-228600" algn="l" rtl="0" eaLnBrk="0" fontAlgn="base" hangingPunct="0">
        <a:spcBef>
          <a:spcPct val="20000"/>
        </a:spcBef>
        <a:spcAft>
          <a:spcPct val="0"/>
        </a:spcAft>
        <a:buClr>
          <a:srgbClr val="FFCC00"/>
        </a:buClr>
        <a:buFont typeface="Monotype Sort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742950" y="1556793"/>
            <a:ext cx="8416925" cy="2043658"/>
          </a:xfrm>
        </p:spPr>
        <p:txBody>
          <a:bodyPr/>
          <a:lstStyle/>
          <a:p>
            <a:r>
              <a:rPr lang="en-US" altLang="zh-CN" b="1" smtClean="0">
                <a:solidFill>
                  <a:srgbClr val="0000FF"/>
                </a:solidFill>
                <a:latin typeface="DFKai-SB" pitchFamily="65" charset="-120"/>
                <a:ea typeface="DFKai-SB" pitchFamily="65" charset="-120"/>
              </a:rPr>
              <a:t>4.</a:t>
            </a:r>
            <a:r>
              <a:rPr lang="zh-CN" altLang="en-US" b="1" smtClean="0">
                <a:solidFill>
                  <a:srgbClr val="0000FF"/>
                </a:solidFill>
                <a:latin typeface="DFKai-SB" pitchFamily="65" charset="-120"/>
                <a:ea typeface="DFKai-SB" pitchFamily="65" charset="-120"/>
              </a:rPr>
              <a:t>语言的使用：语用及修辞</a:t>
            </a:r>
            <a:endParaRPr lang="zh-CN" altLang="en-US" b="1" dirty="0" smtClean="0">
              <a:solidFill>
                <a:srgbClr val="0000FF"/>
              </a:solidFill>
              <a:latin typeface="DFKai-SB" pitchFamily="65" charset="-120"/>
              <a:ea typeface="DFKai-SB" pitchFamily="65" charset="-120"/>
            </a:endParaRPr>
          </a:p>
        </p:txBody>
      </p:sp>
      <p:sp>
        <p:nvSpPr>
          <p:cNvPr id="3075" name="副标题 2"/>
          <p:cNvSpPr>
            <a:spLocks noGrp="1"/>
          </p:cNvSpPr>
          <p:nvPr>
            <p:ph type="subTitle" idx="1"/>
          </p:nvPr>
        </p:nvSpPr>
        <p:spPr>
          <a:xfrm>
            <a:off x="1422400" y="3860800"/>
            <a:ext cx="6931025" cy="1752600"/>
          </a:xfrm>
        </p:spPr>
        <p:txBody>
          <a:bodyPr/>
          <a:lstStyle/>
          <a:p>
            <a:r>
              <a:rPr lang="zh-CN" altLang="en-US" smtClean="0">
                <a:latin typeface="仿宋" pitchFamily="49" charset="-122"/>
                <a:ea typeface="仿宋" pitchFamily="49" charset="-122"/>
              </a:rPr>
              <a:t>范晓蕾</a:t>
            </a:r>
            <a:endParaRPr lang="en-US" altLang="zh-CN" smtClean="0">
              <a:latin typeface="仿宋" pitchFamily="49" charset="-122"/>
              <a:ea typeface="仿宋" pitchFamily="49" charset="-122"/>
            </a:endParaRPr>
          </a:p>
          <a:p>
            <a:r>
              <a:rPr lang="en-US" altLang="zh-CN" smtClean="0">
                <a:latin typeface="+mj-lt"/>
              </a:rPr>
              <a:t>fanxiaolei2013@163.com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会话的合作原则</a:t>
            </a:r>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0221B85-D7FE-4194-8BEF-6DC4FF1D8153}" type="slidenum">
              <a:rPr lang="en-US" altLang="zh-CN"/>
              <a:pPr>
                <a:defRPr/>
              </a:pPr>
              <a:t>11</a:t>
            </a:fld>
            <a:endParaRPr lang="en-US" altLang="zh-CN"/>
          </a:p>
        </p:txBody>
      </p:sp>
      <p:sp>
        <p:nvSpPr>
          <p:cNvPr id="15363" name="Rectangle 2"/>
          <p:cNvSpPr>
            <a:spLocks noGrp="1" noChangeArrowheads="1"/>
          </p:cNvSpPr>
          <p:nvPr>
            <p:ph type="title"/>
          </p:nvPr>
        </p:nvSpPr>
        <p:spPr>
          <a:xfrm>
            <a:off x="736570" y="357166"/>
            <a:ext cx="8416925" cy="1071570"/>
          </a:xfrm>
        </p:spPr>
        <p:txBody>
          <a:bodyPr/>
          <a:lstStyle/>
          <a:p>
            <a:r>
              <a:rPr lang="zh-CN" altLang="en-US" sz="3600" b="1" smtClean="0">
                <a:effectLst>
                  <a:outerShdw blurRad="38100" dist="38100" dir="2700000" algn="tl">
                    <a:srgbClr val="000000">
                      <a:alpha val="43137"/>
                    </a:srgbClr>
                  </a:outerShdw>
                </a:effectLst>
                <a:latin typeface="楷体" pitchFamily="49" charset="-122"/>
                <a:ea typeface="楷体" pitchFamily="49" charset="-122"/>
              </a:rPr>
              <a:t>合作原则</a:t>
            </a:r>
          </a:p>
        </p:txBody>
      </p:sp>
      <p:sp>
        <p:nvSpPr>
          <p:cNvPr id="15364" name="Rectangle 3"/>
          <p:cNvSpPr>
            <a:spLocks noGrp="1" noChangeArrowheads="1"/>
          </p:cNvSpPr>
          <p:nvPr>
            <p:ph type="body" idx="1"/>
          </p:nvPr>
        </p:nvSpPr>
        <p:spPr>
          <a:xfrm>
            <a:off x="522256" y="1500174"/>
            <a:ext cx="8929750" cy="4995876"/>
          </a:xfrm>
        </p:spPr>
        <p:txBody>
          <a:bodyPr/>
          <a:lstStyle/>
          <a:p>
            <a:pPr>
              <a:buFont typeface="Wingdings" pitchFamily="2" charset="2"/>
              <a:buChar char="n"/>
            </a:pPr>
            <a:r>
              <a:rPr lang="en-US" altLang="zh-CN" smtClean="0">
                <a:latin typeface="Times New Roman" pitchFamily="18" charset="0"/>
              </a:rPr>
              <a:t>Grice (1975:45)</a:t>
            </a:r>
          </a:p>
          <a:p>
            <a:pPr lvl="1">
              <a:buFont typeface="Arial" pitchFamily="34" charset="0"/>
              <a:buChar char="•"/>
            </a:pPr>
            <a:r>
              <a:rPr lang="zh-CN" altLang="en-US" smtClean="0">
                <a:latin typeface="仿宋" pitchFamily="49" charset="-122"/>
                <a:ea typeface="仿宋" pitchFamily="49" charset="-122"/>
              </a:rPr>
              <a:t>我们的谈话通常不是由一串互不相关的话语组成的，否则就会不合情理。它们常常是合作举动，至少在某种程度上；</a:t>
            </a:r>
            <a:r>
              <a:rPr lang="zh-CN" altLang="en-US" b="1" smtClean="0">
                <a:latin typeface="仿宋" pitchFamily="49" charset="-122"/>
                <a:ea typeface="仿宋" pitchFamily="49" charset="-122"/>
              </a:rPr>
              <a:t>参与者都在某种程度上承认其中有一个或一组共同目标，至少有一个彼此接受的方向</a:t>
            </a:r>
            <a:r>
              <a:rPr lang="zh-CN" altLang="en-US" smtClean="0">
                <a:latin typeface="仿宋" pitchFamily="49" charset="-122"/>
                <a:ea typeface="仿宋" pitchFamily="49" charset="-122"/>
              </a:rPr>
              <a:t>。</a:t>
            </a:r>
            <a:r>
              <a:rPr lang="en-US" altLang="zh-CN" smtClean="0">
                <a:latin typeface="仿宋" pitchFamily="49" charset="-122"/>
                <a:ea typeface="仿宋" pitchFamily="49" charset="-122"/>
              </a:rPr>
              <a:t>……</a:t>
            </a:r>
            <a:r>
              <a:rPr lang="zh-CN" altLang="en-US" smtClean="0">
                <a:latin typeface="仿宋" pitchFamily="49" charset="-122"/>
                <a:ea typeface="仿宋" pitchFamily="49" charset="-122"/>
              </a:rPr>
              <a:t>因此，我们可以提出一个初步的一般原则，参与者（在其他条件相同的情况下）一般都会遵守。那就是：</a:t>
            </a:r>
            <a:r>
              <a:rPr lang="zh-CN" altLang="en-US" b="1" smtClean="0">
                <a:latin typeface="仿宋" pitchFamily="49" charset="-122"/>
                <a:ea typeface="仿宋" pitchFamily="49" charset="-122"/>
              </a:rPr>
              <a:t>使你的话语，在其所发生的阶段，符合你参与的谈话所公认的目标或方向</a:t>
            </a:r>
            <a:r>
              <a:rPr lang="zh-CN" altLang="en-US" smtClean="0">
                <a:latin typeface="Times New Roman" pitchFamily="18" charset="0"/>
              </a:rPr>
              <a:t>。</a:t>
            </a:r>
            <a:endParaRPr lang="en-US" altLang="zh-CN" smtClean="0">
              <a:latin typeface="Times New Roman" pitchFamily="18" charset="0"/>
            </a:endParaRPr>
          </a:p>
          <a:p>
            <a:pPr lvl="1">
              <a:buFont typeface="Arial" pitchFamily="34" charset="0"/>
              <a:buChar char="•"/>
            </a:pPr>
            <a:r>
              <a:rPr lang="zh-CN" altLang="en-US" b="1" smtClean="0">
                <a:solidFill>
                  <a:srgbClr val="0000FF"/>
                </a:solidFill>
                <a:latin typeface="Times New Roman" pitchFamily="18" charset="0"/>
              </a:rPr>
              <a:t>四个“准则”</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8A86C5D3-70C0-4E22-8B93-D9026ACC80A2}" type="slidenum">
              <a:rPr lang="en-US" altLang="zh-CN"/>
              <a:pPr>
                <a:defRPr/>
              </a:pPr>
              <a:t>12</a:t>
            </a:fld>
            <a:endParaRPr lang="en-US" altLang="zh-CN"/>
          </a:p>
        </p:txBody>
      </p:sp>
      <p:sp>
        <p:nvSpPr>
          <p:cNvPr id="17411" name="Rectangle 2"/>
          <p:cNvSpPr>
            <a:spLocks noGrp="1" noChangeArrowheads="1"/>
          </p:cNvSpPr>
          <p:nvPr>
            <p:ph type="title"/>
          </p:nvPr>
        </p:nvSpPr>
        <p:spPr>
          <a:xfrm>
            <a:off x="742950" y="609600"/>
            <a:ext cx="8416925" cy="890574"/>
          </a:xfrm>
        </p:spPr>
        <p:txBody>
          <a:bodyPr/>
          <a:lstStyle/>
          <a:p>
            <a:r>
              <a:rPr lang="zh-CN" altLang="en-US" sz="3600" b="1" smtClean="0">
                <a:effectLst>
                  <a:outerShdw blurRad="38100" dist="38100" dir="2700000" algn="tl">
                    <a:srgbClr val="000000">
                      <a:alpha val="43137"/>
                    </a:srgbClr>
                  </a:outerShdw>
                </a:effectLst>
                <a:latin typeface="楷体" pitchFamily="49" charset="-122"/>
                <a:ea typeface="楷体" pitchFamily="49" charset="-122"/>
              </a:rPr>
              <a:t>质量准则</a:t>
            </a:r>
          </a:p>
        </p:txBody>
      </p:sp>
      <p:sp>
        <p:nvSpPr>
          <p:cNvPr id="17412" name="Rectangle 3"/>
          <p:cNvSpPr>
            <a:spLocks noGrp="1" noChangeArrowheads="1"/>
          </p:cNvSpPr>
          <p:nvPr>
            <p:ph type="body" idx="1"/>
          </p:nvPr>
        </p:nvSpPr>
        <p:spPr>
          <a:xfrm>
            <a:off x="762000" y="1785926"/>
            <a:ext cx="8416925" cy="4710124"/>
          </a:xfrm>
        </p:spPr>
        <p:txBody>
          <a:bodyPr/>
          <a:lstStyle/>
          <a:p>
            <a:pPr>
              <a:buFont typeface="Wingdings" pitchFamily="2" charset="2"/>
              <a:buChar char="n"/>
            </a:pPr>
            <a:r>
              <a:rPr lang="zh-CN" altLang="en-US" sz="2800" dirty="0" smtClean="0"/>
              <a:t>尽力使你的话语真实</a:t>
            </a:r>
          </a:p>
          <a:p>
            <a:pPr lvl="1">
              <a:buFont typeface="Arial" pitchFamily="34" charset="0"/>
              <a:buChar char="•"/>
            </a:pPr>
            <a:r>
              <a:rPr lang="en-US" altLang="zh-CN" dirty="0" smtClean="0">
                <a:latin typeface="仿宋" pitchFamily="49" charset="-122"/>
                <a:ea typeface="仿宋" pitchFamily="49" charset="-122"/>
              </a:rPr>
              <a:t>1 </a:t>
            </a:r>
            <a:r>
              <a:rPr lang="zh-CN" altLang="en-US" dirty="0" smtClean="0">
                <a:latin typeface="仿宋" pitchFamily="49" charset="-122"/>
                <a:ea typeface="仿宋" pitchFamily="49" charset="-122"/>
              </a:rPr>
              <a:t>不说自知虚假的话</a:t>
            </a:r>
          </a:p>
          <a:p>
            <a:pPr lvl="1">
              <a:buFont typeface="Arial" pitchFamily="34" charset="0"/>
              <a:buChar char="•"/>
            </a:pPr>
            <a:r>
              <a:rPr lang="en-US" altLang="zh-CN" dirty="0" smtClean="0">
                <a:latin typeface="仿宋" pitchFamily="49" charset="-122"/>
                <a:ea typeface="仿宋" pitchFamily="49" charset="-122"/>
              </a:rPr>
              <a:t>2 </a:t>
            </a:r>
            <a:r>
              <a:rPr lang="zh-CN" altLang="en-US" b="1" dirty="0" smtClean="0">
                <a:solidFill>
                  <a:srgbClr val="0000FF"/>
                </a:solidFill>
                <a:latin typeface="仿宋" pitchFamily="49" charset="-122"/>
                <a:ea typeface="仿宋" pitchFamily="49" charset="-122"/>
              </a:rPr>
              <a:t>不说缺乏证据的话</a:t>
            </a:r>
            <a:endParaRPr lang="en-US" altLang="zh-CN" b="1" dirty="0" smtClean="0">
              <a:solidFill>
                <a:srgbClr val="0000FF"/>
              </a:solidFill>
              <a:latin typeface="仿宋" pitchFamily="49" charset="-122"/>
              <a:ea typeface="仿宋" pitchFamily="49" charset="-122"/>
            </a:endParaRPr>
          </a:p>
          <a:p>
            <a:pPr lvl="1">
              <a:buFont typeface="Arial" pitchFamily="34" charset="0"/>
              <a:buChar char="•"/>
            </a:pPr>
            <a:endParaRPr lang="en-US" altLang="zh-CN" b="1" dirty="0" smtClean="0">
              <a:solidFill>
                <a:srgbClr val="0000FF"/>
              </a:solidFill>
              <a:latin typeface="Times New Roman" pitchFamily="18" charset="0"/>
            </a:endParaRPr>
          </a:p>
          <a:p>
            <a:pPr lvl="1">
              <a:buFont typeface="Arial" pitchFamily="34" charset="0"/>
              <a:buChar char="•"/>
              <a:defRPr/>
            </a:pPr>
            <a:r>
              <a:rPr lang="en-US" altLang="zh-TW" sz="2400" dirty="0" smtClean="0">
                <a:latin typeface="Times New Roman" pitchFamily="18" charset="0"/>
              </a:rPr>
              <a:t>A: At what time are they going to the airport?</a:t>
            </a:r>
            <a:br>
              <a:rPr lang="en-US" altLang="zh-TW" sz="2400" dirty="0" smtClean="0">
                <a:latin typeface="Times New Roman" pitchFamily="18" charset="0"/>
              </a:rPr>
            </a:br>
            <a:r>
              <a:rPr lang="en-US" altLang="zh-TW" sz="2400" dirty="0" smtClean="0">
                <a:latin typeface="Times New Roman" pitchFamily="18" charset="0"/>
              </a:rPr>
              <a:t>B: Sometime this morning.</a:t>
            </a:r>
          </a:p>
          <a:p>
            <a:pPr lvl="1">
              <a:buFont typeface="Arial" pitchFamily="34" charset="0"/>
              <a:buChar char="•"/>
              <a:defRPr/>
            </a:pPr>
            <a:endParaRPr lang="en-US" altLang="zh-TW" sz="2400" dirty="0" smtClean="0">
              <a:latin typeface="Times New Roman" pitchFamily="18" charset="0"/>
            </a:endParaRPr>
          </a:p>
          <a:p>
            <a:pPr marL="342900" lvl="1" indent="-342900">
              <a:buFont typeface="Wingdings" pitchFamily="2" charset="2"/>
              <a:buChar char="n"/>
              <a:defRPr/>
            </a:pPr>
            <a:r>
              <a:rPr lang="zh-CN" altLang="en-US" dirty="0" smtClean="0">
                <a:ea typeface="+mn-ea"/>
                <a:cs typeface="+mn-cs"/>
              </a:rPr>
              <a:t>这是否等于：说话人不能说谎话？</a:t>
            </a:r>
            <a:endParaRPr lang="en-US" altLang="zh-CN" dirty="0" smtClean="0">
              <a:ea typeface="+mn-ea"/>
              <a:cs typeface="+mn-cs"/>
            </a:endParaRPr>
          </a:p>
          <a:p>
            <a:pPr marL="342900" lvl="1" indent="-342900">
              <a:buFont typeface="Wingdings" pitchFamily="2" charset="2"/>
              <a:buChar char="n"/>
              <a:defRPr/>
            </a:pPr>
            <a:r>
              <a:rPr lang="zh-CN" altLang="en-US" smtClean="0">
                <a:ea typeface="+mn-ea"/>
                <a:cs typeface="+mn-cs"/>
              </a:rPr>
              <a:t>道</a:t>
            </a:r>
            <a:r>
              <a:rPr lang="zh-CN" altLang="en-US" dirty="0" smtClean="0">
                <a:ea typeface="+mn-ea"/>
                <a:cs typeface="+mn-cs"/>
              </a:rPr>
              <a:t>德</a:t>
            </a:r>
            <a:r>
              <a:rPr lang="zh-CN" altLang="en-US" smtClean="0">
                <a:ea typeface="+mn-ea"/>
                <a:cs typeface="+mn-cs"/>
              </a:rPr>
              <a:t>问题：不是公开违反，利用质量准则</a:t>
            </a:r>
            <a:endParaRPr lang="en-US" altLang="zh-TW" dirty="0" smtClean="0">
              <a:ea typeface="+mn-ea"/>
              <a:cs typeface="+mn-cs"/>
            </a:endParaRPr>
          </a:p>
          <a:p>
            <a:endParaRPr lang="en-US" altLang="zh-CN" dirty="0"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2">
                                            <p:txEl>
                                              <p:pRg st="4" end="4"/>
                                            </p:txEl>
                                          </p:spTgt>
                                        </p:tgtEl>
                                        <p:attrNameLst>
                                          <p:attrName>style.visibility</p:attrName>
                                        </p:attrNameLst>
                                      </p:cBhvr>
                                      <p:to>
                                        <p:strVal val="visible"/>
                                      </p:to>
                                    </p:set>
                                    <p:animEffect transition="in" filter="fade">
                                      <p:cBhvr>
                                        <p:cTn id="7" dur="500"/>
                                        <p:tgtEl>
                                          <p:spTgt spid="1741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2">
                                            <p:txEl>
                                              <p:pRg st="6" end="6"/>
                                            </p:txEl>
                                          </p:spTgt>
                                        </p:tgtEl>
                                        <p:attrNameLst>
                                          <p:attrName>style.visibility</p:attrName>
                                        </p:attrNameLst>
                                      </p:cBhvr>
                                      <p:to>
                                        <p:strVal val="visible"/>
                                      </p:to>
                                    </p:set>
                                    <p:animEffect transition="in" filter="fade">
                                      <p:cBhvr>
                                        <p:cTn id="12" dur="500"/>
                                        <p:tgtEl>
                                          <p:spTgt spid="1741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2">
                                            <p:txEl>
                                              <p:pRg st="7" end="7"/>
                                            </p:txEl>
                                          </p:spTgt>
                                        </p:tgtEl>
                                        <p:attrNameLst>
                                          <p:attrName>style.visibility</p:attrName>
                                        </p:attrNameLst>
                                      </p:cBhvr>
                                      <p:to>
                                        <p:strVal val="visible"/>
                                      </p:to>
                                    </p:set>
                                    <p:animEffect transition="in" filter="fade">
                                      <p:cBhvr>
                                        <p:cTn id="17" dur="500"/>
                                        <p:tgtEl>
                                          <p:spTgt spid="174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DE0D146-8885-4F53-8CAD-B14AE5FE5E14}" type="slidenum">
              <a:rPr lang="en-US" altLang="zh-CN"/>
              <a:pPr>
                <a:defRPr/>
              </a:pPr>
              <a:t>13</a:t>
            </a:fld>
            <a:endParaRPr lang="en-US" altLang="zh-CN"/>
          </a:p>
        </p:txBody>
      </p:sp>
      <p:sp>
        <p:nvSpPr>
          <p:cNvPr id="16387" name="Rectangle 2"/>
          <p:cNvSpPr>
            <a:spLocks noGrp="1" noChangeArrowheads="1"/>
          </p:cNvSpPr>
          <p:nvPr>
            <p:ph type="title"/>
          </p:nvPr>
        </p:nvSpPr>
        <p:spPr>
          <a:xfrm>
            <a:off x="661908" y="333375"/>
            <a:ext cx="8664972" cy="1216025"/>
          </a:xfrm>
        </p:spPr>
        <p:txBody>
          <a:bodyPr/>
          <a:lstStyle/>
          <a:p>
            <a:r>
              <a:rPr lang="zh-CN" altLang="en-US" sz="3600" b="1" smtClean="0">
                <a:effectLst>
                  <a:outerShdw blurRad="38100" dist="38100" dir="2700000" algn="tl">
                    <a:srgbClr val="000000">
                      <a:alpha val="43137"/>
                    </a:srgbClr>
                  </a:outerShdw>
                </a:effectLst>
                <a:latin typeface="楷体" pitchFamily="49" charset="-122"/>
                <a:ea typeface="楷体" pitchFamily="49" charset="-122"/>
              </a:rPr>
              <a:t>数量准则</a:t>
            </a:r>
          </a:p>
        </p:txBody>
      </p:sp>
      <p:sp>
        <p:nvSpPr>
          <p:cNvPr id="16388" name="Rectangle 3"/>
          <p:cNvSpPr>
            <a:spLocks noGrp="1" noChangeArrowheads="1"/>
          </p:cNvSpPr>
          <p:nvPr>
            <p:ph type="body" idx="1"/>
          </p:nvPr>
        </p:nvSpPr>
        <p:spPr>
          <a:xfrm>
            <a:off x="665132" y="1500174"/>
            <a:ext cx="8513793" cy="4995876"/>
          </a:xfrm>
        </p:spPr>
        <p:txBody>
          <a:bodyPr/>
          <a:lstStyle/>
          <a:p>
            <a:pPr marL="514350" indent="-514350">
              <a:buFont typeface="+mj-ea"/>
              <a:buAutoNum type="circleNumDbPlain"/>
            </a:pPr>
            <a:r>
              <a:rPr lang="zh-CN" altLang="en-US" sz="2800" dirty="0" smtClean="0">
                <a:latin typeface="Times New Roman" pitchFamily="18" charset="0"/>
              </a:rPr>
              <a:t>使话语如交谈目的所要求的那样信息充分。</a:t>
            </a:r>
          </a:p>
          <a:p>
            <a:pPr marL="514350" indent="-514350">
              <a:buFont typeface="+mj-ea"/>
              <a:buAutoNum type="circleNumDbPlain"/>
            </a:pPr>
            <a:r>
              <a:rPr lang="zh-CN" altLang="en-US" sz="2800" dirty="0" smtClean="0">
                <a:latin typeface="Times New Roman" pitchFamily="18" charset="0"/>
              </a:rPr>
              <a:t>不要使你的话语比所要求的信息更充分。</a:t>
            </a:r>
            <a:endParaRPr lang="en-US" altLang="zh-CN" sz="2800" dirty="0" smtClean="0">
              <a:latin typeface="Times New Roman" pitchFamily="18" charset="0"/>
            </a:endParaRPr>
          </a:p>
          <a:p>
            <a:pPr>
              <a:buFont typeface="Wingdings" pitchFamily="2" charset="2"/>
              <a:buChar char="ü"/>
            </a:pPr>
            <a:r>
              <a:rPr lang="zh-CN" altLang="en-US" sz="2800" dirty="0">
                <a:latin typeface="Times New Roman" pitchFamily="18" charset="0"/>
              </a:rPr>
              <a:t>（</a:t>
            </a:r>
            <a:r>
              <a:rPr lang="zh-CN" altLang="en-US" sz="2800" dirty="0">
                <a:solidFill>
                  <a:srgbClr val="0000FF"/>
                </a:solidFill>
                <a:latin typeface="Times New Roman" pitchFamily="18" charset="0"/>
              </a:rPr>
              <a:t>足</a:t>
            </a:r>
            <a:r>
              <a:rPr lang="zh-CN" altLang="en-US" sz="2800" dirty="0" smtClean="0">
                <a:solidFill>
                  <a:srgbClr val="0000FF"/>
                </a:solidFill>
                <a:latin typeface="Times New Roman" pitchFamily="18" charset="0"/>
              </a:rPr>
              <a:t>量</a:t>
            </a:r>
            <a:r>
              <a:rPr lang="en-US" altLang="zh-CN" sz="2800" dirty="0" smtClean="0">
                <a:solidFill>
                  <a:srgbClr val="0000FF"/>
                </a:solidFill>
                <a:latin typeface="Times New Roman" pitchFamily="18" charset="0"/>
              </a:rPr>
              <a:t>&amp;</a:t>
            </a:r>
            <a:r>
              <a:rPr lang="zh-CN" altLang="en-US" sz="2800" dirty="0" smtClean="0">
                <a:solidFill>
                  <a:srgbClr val="0000FF"/>
                </a:solidFill>
                <a:latin typeface="Times New Roman" pitchFamily="18" charset="0"/>
              </a:rPr>
              <a:t>不冗余</a:t>
            </a:r>
            <a:r>
              <a:rPr lang="zh-CN" altLang="en-US" sz="2800" dirty="0" smtClean="0">
                <a:latin typeface="Times New Roman" pitchFamily="18" charset="0"/>
              </a:rPr>
              <a:t>）</a:t>
            </a:r>
            <a:endParaRPr lang="en-US" altLang="zh-CN" sz="2800" dirty="0" smtClean="0">
              <a:latin typeface="Times New Roman" pitchFamily="18" charset="0"/>
            </a:endParaRPr>
          </a:p>
          <a:p>
            <a:pPr marL="702000">
              <a:spcBef>
                <a:spcPts val="1800"/>
              </a:spcBef>
              <a:buFont typeface="Arial" pitchFamily="34" charset="0"/>
              <a:buChar char="•"/>
            </a:pPr>
            <a:r>
              <a:rPr lang="zh-CN" altLang="en-US" sz="2400" dirty="0" smtClean="0">
                <a:latin typeface="仿宋" pitchFamily="49" charset="-122"/>
                <a:ea typeface="仿宋" pitchFamily="49" charset="-122"/>
              </a:rPr>
              <a:t>甲：你选了几门课？</a:t>
            </a:r>
            <a:r>
              <a:rPr lang="en-US" altLang="zh-CN" sz="2400" dirty="0" smtClean="0">
                <a:latin typeface="仿宋" pitchFamily="49" charset="-122"/>
                <a:ea typeface="仿宋" pitchFamily="49" charset="-122"/>
              </a:rPr>
              <a:t/>
            </a:r>
            <a:br>
              <a:rPr lang="en-US" altLang="zh-CN" sz="2400" dirty="0" smtClean="0">
                <a:latin typeface="仿宋" pitchFamily="49" charset="-122"/>
                <a:ea typeface="仿宋" pitchFamily="49" charset="-122"/>
              </a:rPr>
            </a:br>
            <a:r>
              <a:rPr lang="zh-CN" altLang="en-US" sz="2400" dirty="0" smtClean="0">
                <a:latin typeface="仿宋" pitchFamily="49" charset="-122"/>
                <a:ea typeface="仿宋" pitchFamily="49" charset="-122"/>
              </a:rPr>
              <a:t>乙：我选了</a:t>
            </a:r>
            <a:r>
              <a:rPr lang="en-US" altLang="zh-CN" sz="2400" dirty="0" smtClean="0">
                <a:latin typeface="仿宋" pitchFamily="49" charset="-122"/>
                <a:ea typeface="仿宋" pitchFamily="49" charset="-122"/>
              </a:rPr>
              <a:t>4</a:t>
            </a:r>
            <a:r>
              <a:rPr lang="zh-CN" altLang="en-US" sz="2400" dirty="0" smtClean="0">
                <a:latin typeface="仿宋" pitchFamily="49" charset="-122"/>
                <a:ea typeface="仿宋" pitchFamily="49" charset="-122"/>
              </a:rPr>
              <a:t>门课。</a:t>
            </a:r>
            <a:r>
              <a:rPr lang="en-US" altLang="zh-CN" sz="2400" dirty="0" smtClean="0">
                <a:latin typeface="仿宋" pitchFamily="49" charset="-122"/>
                <a:ea typeface="仿宋" pitchFamily="49" charset="-122"/>
              </a:rPr>
              <a:t/>
            </a:r>
            <a:br>
              <a:rPr lang="en-US" altLang="zh-CN" sz="2400" dirty="0" smtClean="0">
                <a:latin typeface="仿宋" pitchFamily="49" charset="-122"/>
                <a:ea typeface="仿宋" pitchFamily="49" charset="-122"/>
              </a:rPr>
            </a:br>
            <a:r>
              <a:rPr lang="zh-CN" altLang="en-US" sz="2400" dirty="0" smtClean="0">
                <a:latin typeface="仿宋" pitchFamily="49" charset="-122"/>
                <a:ea typeface="仿宋" pitchFamily="49" charset="-122"/>
              </a:rPr>
              <a:t>（一般含义：我选了而且只选了</a:t>
            </a:r>
            <a:r>
              <a:rPr lang="en-US" altLang="zh-CN" sz="2400" dirty="0" smtClean="0">
                <a:latin typeface="仿宋" pitchFamily="49" charset="-122"/>
                <a:ea typeface="仿宋" pitchFamily="49" charset="-122"/>
              </a:rPr>
              <a:t>4</a:t>
            </a:r>
            <a:r>
              <a:rPr lang="zh-CN" altLang="en-US" sz="2400" dirty="0" smtClean="0">
                <a:latin typeface="仿宋" pitchFamily="49" charset="-122"/>
                <a:ea typeface="仿宋" pitchFamily="49" charset="-122"/>
              </a:rPr>
              <a:t>门课）</a:t>
            </a:r>
            <a:r>
              <a:rPr lang="en-US" altLang="zh-CN" sz="2400" dirty="0" smtClean="0">
                <a:latin typeface="仿宋" pitchFamily="49" charset="-122"/>
                <a:ea typeface="仿宋" pitchFamily="49" charset="-122"/>
              </a:rPr>
              <a:t/>
            </a:r>
            <a:br>
              <a:rPr lang="en-US" altLang="zh-CN" sz="2400" dirty="0" smtClean="0">
                <a:latin typeface="仿宋" pitchFamily="49" charset="-122"/>
                <a:ea typeface="仿宋" pitchFamily="49" charset="-122"/>
              </a:rPr>
            </a:br>
            <a:r>
              <a:rPr lang="zh-CN" altLang="en-US" sz="2400" dirty="0" smtClean="0">
                <a:latin typeface="仿宋" pitchFamily="49" charset="-122"/>
                <a:ea typeface="仿宋" pitchFamily="49" charset="-122"/>
              </a:rPr>
              <a:t>（但事实可能是：我一共选了</a:t>
            </a:r>
            <a:r>
              <a:rPr lang="en-US" altLang="zh-CN" sz="2400" dirty="0" smtClean="0">
                <a:latin typeface="仿宋" pitchFamily="49" charset="-122"/>
                <a:ea typeface="仿宋" pitchFamily="49" charset="-122"/>
              </a:rPr>
              <a:t>6</a:t>
            </a:r>
            <a:r>
              <a:rPr lang="zh-CN" altLang="en-US" sz="2400" dirty="0" smtClean="0">
                <a:latin typeface="仿宋" pitchFamily="49" charset="-122"/>
                <a:ea typeface="仿宋" pitchFamily="49" charset="-122"/>
              </a:rPr>
              <a:t>门）</a:t>
            </a:r>
            <a:endParaRPr lang="en-US" altLang="zh-CN" sz="2400" dirty="0" smtClean="0">
              <a:latin typeface="仿宋" pitchFamily="49" charset="-122"/>
              <a:ea typeface="仿宋" pitchFamily="49" charset="-122"/>
            </a:endParaRPr>
          </a:p>
          <a:p>
            <a:pPr marL="702000">
              <a:spcBef>
                <a:spcPts val="1800"/>
              </a:spcBef>
              <a:buFont typeface="Arial" pitchFamily="34" charset="0"/>
              <a:buChar char="•"/>
            </a:pPr>
            <a:r>
              <a:rPr lang="en-US" altLang="zh-CN" sz="2400" dirty="0" smtClean="0">
                <a:latin typeface="仿宋" pitchFamily="49" charset="-122"/>
                <a:ea typeface="仿宋" pitchFamily="49" charset="-122"/>
              </a:rPr>
              <a:t>[</a:t>
            </a:r>
            <a:r>
              <a:rPr lang="zh-CN" altLang="en-US" sz="2400" dirty="0" smtClean="0">
                <a:latin typeface="仿宋" pitchFamily="49" charset="-122"/>
                <a:ea typeface="仿宋" pitchFamily="49" charset="-122"/>
              </a:rPr>
              <a:t>老师登记上课迟到的人</a:t>
            </a:r>
            <a:r>
              <a:rPr lang="en-US" altLang="zh-CN" sz="2400" dirty="0" smtClean="0">
                <a:latin typeface="仿宋" pitchFamily="49" charset="-122"/>
                <a:ea typeface="仿宋" pitchFamily="49" charset="-122"/>
              </a:rPr>
              <a:t>]</a:t>
            </a:r>
            <a:br>
              <a:rPr lang="en-US" altLang="zh-CN" sz="2400" dirty="0" smtClean="0">
                <a:latin typeface="仿宋" pitchFamily="49" charset="-122"/>
                <a:ea typeface="仿宋" pitchFamily="49" charset="-122"/>
              </a:rPr>
            </a:br>
            <a:r>
              <a:rPr lang="zh-CN" altLang="en-US" sz="2400" dirty="0" smtClean="0">
                <a:latin typeface="仿宋" pitchFamily="49" charset="-122"/>
                <a:ea typeface="仿宋" pitchFamily="49" charset="-122"/>
              </a:rPr>
              <a:t>老师：你叫什么名字？</a:t>
            </a:r>
            <a:r>
              <a:rPr lang="en-US" altLang="zh-CN" sz="2400" dirty="0" smtClean="0">
                <a:latin typeface="仿宋" pitchFamily="49" charset="-122"/>
                <a:ea typeface="仿宋" pitchFamily="49" charset="-122"/>
              </a:rPr>
              <a:t/>
            </a:r>
            <a:br>
              <a:rPr lang="en-US" altLang="zh-CN" sz="2400" dirty="0" smtClean="0">
                <a:latin typeface="仿宋" pitchFamily="49" charset="-122"/>
                <a:ea typeface="仿宋" pitchFamily="49" charset="-122"/>
              </a:rPr>
            </a:br>
            <a:r>
              <a:rPr lang="zh-CN" altLang="en-US" sz="2400" dirty="0" smtClean="0">
                <a:latin typeface="仿宋" pitchFamily="49" charset="-122"/>
                <a:ea typeface="仿宋" pitchFamily="49" charset="-122"/>
              </a:rPr>
              <a:t>学生：我叫张</a:t>
            </a:r>
            <a:r>
              <a:rPr lang="zh-CN" altLang="en-US" sz="2400" smtClean="0">
                <a:latin typeface="仿宋" pitchFamily="49" charset="-122"/>
                <a:ea typeface="仿宋" pitchFamily="49" charset="-122"/>
              </a:rPr>
              <a:t>三，他叫李四。</a:t>
            </a:r>
            <a:endParaRPr lang="zh-CN" altLang="en-US" sz="2400" dirty="0" smtClean="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8">
                                            <p:txEl>
                                              <p:pRg st="3" end="3"/>
                                            </p:txEl>
                                          </p:spTgt>
                                        </p:tgtEl>
                                        <p:attrNameLst>
                                          <p:attrName>style.visibility</p:attrName>
                                        </p:attrNameLst>
                                      </p:cBhvr>
                                      <p:to>
                                        <p:strVal val="visible"/>
                                      </p:to>
                                    </p:set>
                                    <p:animEffect transition="in" filter="fade">
                                      <p:cBhvr>
                                        <p:cTn id="7" dur="500"/>
                                        <p:tgtEl>
                                          <p:spTgt spid="1638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88">
                                            <p:txEl>
                                              <p:pRg st="4" end="4"/>
                                            </p:txEl>
                                          </p:spTgt>
                                        </p:tgtEl>
                                        <p:attrNameLst>
                                          <p:attrName>style.visibility</p:attrName>
                                        </p:attrNameLst>
                                      </p:cBhvr>
                                      <p:to>
                                        <p:strVal val="visible"/>
                                      </p:to>
                                    </p:set>
                                    <p:animEffect transition="in" filter="fade">
                                      <p:cBhvr>
                                        <p:cTn id="12" dur="500"/>
                                        <p:tgtEl>
                                          <p:spTgt spid="163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912EBC02-6B61-4837-A294-9E28AB2BC5C7}" type="slidenum">
              <a:rPr lang="en-US" altLang="zh-CN"/>
              <a:pPr>
                <a:defRPr/>
              </a:pPr>
              <a:t>14</a:t>
            </a:fld>
            <a:endParaRPr lang="en-US" altLang="zh-CN"/>
          </a:p>
        </p:txBody>
      </p:sp>
      <p:sp>
        <p:nvSpPr>
          <p:cNvPr id="18435" name="Rectangle 2"/>
          <p:cNvSpPr>
            <a:spLocks noGrp="1" noChangeArrowheads="1"/>
          </p:cNvSpPr>
          <p:nvPr>
            <p:ph type="title"/>
          </p:nvPr>
        </p:nvSpPr>
        <p:spPr/>
        <p:txBody>
          <a:bodyPr/>
          <a:lstStyle/>
          <a:p>
            <a:r>
              <a:rPr lang="zh-CN" altLang="en-US" sz="3600" b="1" smtClean="0">
                <a:effectLst>
                  <a:outerShdw blurRad="38100" dist="38100" dir="2700000" algn="tl">
                    <a:srgbClr val="000000">
                      <a:alpha val="43137"/>
                    </a:srgbClr>
                  </a:outerShdw>
                </a:effectLst>
                <a:latin typeface="楷体" pitchFamily="49" charset="-122"/>
                <a:ea typeface="楷体" pitchFamily="49" charset="-122"/>
              </a:rPr>
              <a:t>关系准则</a:t>
            </a:r>
          </a:p>
        </p:txBody>
      </p:sp>
      <p:sp>
        <p:nvSpPr>
          <p:cNvPr id="18436" name="Rectangle 3"/>
          <p:cNvSpPr>
            <a:spLocks noGrp="1" noChangeArrowheads="1"/>
          </p:cNvSpPr>
          <p:nvPr>
            <p:ph type="body" idx="1"/>
          </p:nvPr>
        </p:nvSpPr>
        <p:spPr/>
        <p:txBody>
          <a:bodyPr/>
          <a:lstStyle/>
          <a:p>
            <a:pPr>
              <a:buFont typeface="Wingdings" pitchFamily="2" charset="2"/>
              <a:buChar char="n"/>
            </a:pPr>
            <a:r>
              <a:rPr lang="zh-CN" altLang="en-US" smtClean="0"/>
              <a:t>话语要有关联：跟谈话的主题</a:t>
            </a:r>
            <a:r>
              <a:rPr lang="en-US" altLang="zh-CN" smtClean="0"/>
              <a:t>/</a:t>
            </a:r>
            <a:r>
              <a:rPr lang="zh-CN" altLang="en-US" smtClean="0"/>
              <a:t>交谈目的相关</a:t>
            </a:r>
            <a:endParaRPr lang="en-US" altLang="zh-CN" smtClean="0"/>
          </a:p>
          <a:p>
            <a:pPr>
              <a:buFont typeface="Arial" pitchFamily="34" charset="0"/>
              <a:buChar char="•"/>
            </a:pPr>
            <a:r>
              <a:rPr lang="zh-CN" altLang="en-US" sz="2800" smtClean="0">
                <a:latin typeface="仿宋" pitchFamily="49" charset="-122"/>
                <a:ea typeface="仿宋" pitchFamily="49" charset="-122"/>
              </a:rPr>
              <a:t>甲：你叫什么名字？</a:t>
            </a:r>
            <a:r>
              <a:rPr lang="en-US" altLang="zh-CN" sz="2800" smtClean="0">
                <a:latin typeface="仿宋" pitchFamily="49" charset="-122"/>
                <a:ea typeface="仿宋" pitchFamily="49" charset="-122"/>
              </a:rPr>
              <a:t/>
            </a:r>
            <a:br>
              <a:rPr lang="en-US" altLang="zh-CN" sz="2800" smtClean="0">
                <a:latin typeface="仿宋" pitchFamily="49" charset="-122"/>
                <a:ea typeface="仿宋" pitchFamily="49" charset="-122"/>
              </a:rPr>
            </a:br>
            <a:r>
              <a:rPr lang="zh-CN" altLang="en-US" sz="2800" smtClean="0">
                <a:latin typeface="仿宋" pitchFamily="49" charset="-122"/>
                <a:ea typeface="仿宋" pitchFamily="49" charset="-122"/>
              </a:rPr>
              <a:t>乙：我二十岁。</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D824473-FD8E-4125-86A0-704DC22BF389}" type="slidenum">
              <a:rPr lang="en-US" altLang="zh-CN"/>
              <a:pPr>
                <a:defRPr/>
              </a:pPr>
              <a:t>15</a:t>
            </a:fld>
            <a:endParaRPr lang="en-US" altLang="zh-CN"/>
          </a:p>
        </p:txBody>
      </p:sp>
      <p:sp>
        <p:nvSpPr>
          <p:cNvPr id="19459" name="Rectangle 2"/>
          <p:cNvSpPr>
            <a:spLocks noGrp="1" noChangeArrowheads="1"/>
          </p:cNvSpPr>
          <p:nvPr>
            <p:ph type="title"/>
          </p:nvPr>
        </p:nvSpPr>
        <p:spPr>
          <a:xfrm>
            <a:off x="742950" y="609600"/>
            <a:ext cx="8416925" cy="962012"/>
          </a:xfrm>
        </p:spPr>
        <p:txBody>
          <a:bodyPr/>
          <a:lstStyle/>
          <a:p>
            <a:r>
              <a:rPr lang="zh-CN" altLang="en-US" sz="3600" b="1" smtClean="0">
                <a:effectLst>
                  <a:outerShdw blurRad="38100" dist="38100" dir="2700000" algn="tl">
                    <a:srgbClr val="000000">
                      <a:alpha val="43137"/>
                    </a:srgbClr>
                  </a:outerShdw>
                </a:effectLst>
                <a:latin typeface="楷体" pitchFamily="49" charset="-122"/>
                <a:ea typeface="楷体" pitchFamily="49" charset="-122"/>
              </a:rPr>
              <a:t>方式准则</a:t>
            </a:r>
          </a:p>
        </p:txBody>
      </p:sp>
      <p:sp>
        <p:nvSpPr>
          <p:cNvPr id="19460" name="Rectangle 3"/>
          <p:cNvSpPr>
            <a:spLocks noGrp="1" noChangeArrowheads="1"/>
          </p:cNvSpPr>
          <p:nvPr>
            <p:ph type="body" idx="1"/>
          </p:nvPr>
        </p:nvSpPr>
        <p:spPr>
          <a:xfrm>
            <a:off x="762000" y="1643050"/>
            <a:ext cx="8416925" cy="4853000"/>
          </a:xfrm>
        </p:spPr>
        <p:txBody>
          <a:bodyPr/>
          <a:lstStyle/>
          <a:p>
            <a:pPr>
              <a:buFont typeface="Wingdings" pitchFamily="2" charset="2"/>
              <a:buChar char="n"/>
            </a:pPr>
            <a:r>
              <a:rPr lang="zh-CN" altLang="en-US" dirty="0" smtClean="0"/>
              <a:t>要清晰（</a:t>
            </a:r>
            <a:r>
              <a:rPr lang="zh-CN" altLang="en-US" dirty="0" smtClean="0">
                <a:solidFill>
                  <a:srgbClr val="0000FF"/>
                </a:solidFill>
                <a:latin typeface="楷体" pitchFamily="49" charset="-122"/>
                <a:ea typeface="楷体" pitchFamily="49" charset="-122"/>
              </a:rPr>
              <a:t>清楚、简洁、有序</a:t>
            </a:r>
            <a:r>
              <a:rPr lang="zh-CN" altLang="en-US" dirty="0" smtClean="0"/>
              <a:t>）</a:t>
            </a:r>
          </a:p>
          <a:p>
            <a:pPr lvl="1">
              <a:buFont typeface="Arial" pitchFamily="34" charset="0"/>
              <a:buChar char="•"/>
            </a:pPr>
            <a:r>
              <a:rPr lang="en-US" altLang="zh-CN" dirty="0" smtClean="0">
                <a:latin typeface="Times New Roman" pitchFamily="18" charset="0"/>
              </a:rPr>
              <a:t>1 </a:t>
            </a:r>
            <a:r>
              <a:rPr lang="zh-CN" altLang="en-US" dirty="0" smtClean="0">
                <a:latin typeface="Times New Roman" pitchFamily="18" charset="0"/>
              </a:rPr>
              <a:t>避免含混不清</a:t>
            </a:r>
          </a:p>
          <a:p>
            <a:pPr lvl="1">
              <a:buFont typeface="Arial" pitchFamily="34" charset="0"/>
              <a:buChar char="•"/>
            </a:pPr>
            <a:r>
              <a:rPr lang="en-US" altLang="zh-CN" dirty="0" smtClean="0">
                <a:latin typeface="Times New Roman" pitchFamily="18" charset="0"/>
              </a:rPr>
              <a:t>2 </a:t>
            </a:r>
            <a:r>
              <a:rPr lang="zh-CN" altLang="en-US" dirty="0" smtClean="0">
                <a:latin typeface="Times New Roman" pitchFamily="18" charset="0"/>
              </a:rPr>
              <a:t>避免歧义</a:t>
            </a:r>
          </a:p>
          <a:p>
            <a:pPr lvl="1">
              <a:buFont typeface="Arial" pitchFamily="34" charset="0"/>
              <a:buChar char="•"/>
            </a:pPr>
            <a:r>
              <a:rPr lang="en-US" altLang="zh-CN" dirty="0" smtClean="0">
                <a:latin typeface="Times New Roman" pitchFamily="18" charset="0"/>
              </a:rPr>
              <a:t>3 </a:t>
            </a:r>
            <a:r>
              <a:rPr lang="zh-CN" altLang="en-US" dirty="0" smtClean="0">
                <a:latin typeface="Times New Roman" pitchFamily="18" charset="0"/>
              </a:rPr>
              <a:t>要简短（避免冗长）</a:t>
            </a:r>
          </a:p>
          <a:p>
            <a:pPr lvl="1">
              <a:buFont typeface="Arial" pitchFamily="34" charset="0"/>
              <a:buChar char="•"/>
            </a:pPr>
            <a:r>
              <a:rPr lang="en-US" altLang="zh-CN" dirty="0" smtClean="0">
                <a:latin typeface="Times New Roman" pitchFamily="18" charset="0"/>
              </a:rPr>
              <a:t>4 </a:t>
            </a:r>
            <a:r>
              <a:rPr lang="zh-CN" altLang="en-US" dirty="0" smtClean="0">
                <a:latin typeface="Times New Roman" pitchFamily="18" charset="0"/>
              </a:rPr>
              <a:t>要有序</a:t>
            </a:r>
            <a:endParaRPr lang="en-US" altLang="zh-CN" dirty="0" smtClean="0">
              <a:latin typeface="Times New Roman" pitchFamily="18" charset="0"/>
            </a:endParaRPr>
          </a:p>
          <a:p>
            <a:pPr lvl="1">
              <a:buFont typeface="Arial" pitchFamily="34" charset="0"/>
              <a:buChar char="•"/>
            </a:pPr>
            <a:endParaRPr lang="en-US" altLang="zh-CN" dirty="0" smtClean="0">
              <a:latin typeface="Times New Roman" pitchFamily="18" charset="0"/>
            </a:endParaRPr>
          </a:p>
          <a:p>
            <a:pPr lvl="1">
              <a:buFont typeface="Arial" pitchFamily="34" charset="0"/>
              <a:buChar char="•"/>
            </a:pPr>
            <a:r>
              <a:rPr lang="en-US" altLang="zh-CN" dirty="0" smtClean="0">
                <a:latin typeface="Times New Roman" pitchFamily="18" charset="0"/>
              </a:rPr>
              <a:t>They got married and had a baby</a:t>
            </a:r>
          </a:p>
          <a:p>
            <a:pPr lvl="1">
              <a:buFont typeface="Arial" pitchFamily="34" charset="0"/>
              <a:buChar char="•"/>
            </a:pPr>
            <a:r>
              <a:rPr lang="en-US" altLang="zh-CN" dirty="0" smtClean="0">
                <a:latin typeface="Times New Roman" pitchFamily="18" charset="0"/>
              </a:rPr>
              <a:t>They had a baby and got married</a:t>
            </a:r>
            <a:endParaRPr lang="zh-CN" altLang="en-US" dirty="0"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60">
                                            <p:txEl>
                                              <p:pRg st="6" end="6"/>
                                            </p:txEl>
                                          </p:spTgt>
                                        </p:tgtEl>
                                        <p:attrNameLst>
                                          <p:attrName>style.visibility</p:attrName>
                                        </p:attrNameLst>
                                      </p:cBhvr>
                                      <p:to>
                                        <p:strVal val="visible"/>
                                      </p:to>
                                    </p:set>
                                    <p:animEffect transition="in" filter="fade">
                                      <p:cBhvr>
                                        <p:cTn id="7" dur="500"/>
                                        <p:tgtEl>
                                          <p:spTgt spid="19460">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460">
                                            <p:txEl>
                                              <p:pRg st="7" end="7"/>
                                            </p:txEl>
                                          </p:spTgt>
                                        </p:tgtEl>
                                        <p:attrNameLst>
                                          <p:attrName>style.visibility</p:attrName>
                                        </p:attrNameLst>
                                      </p:cBhvr>
                                      <p:to>
                                        <p:strVal val="visible"/>
                                      </p:to>
                                    </p:set>
                                    <p:animEffect transition="in" filter="fade">
                                      <p:cBhvr>
                                        <p:cTn id="10" dur="500"/>
                                        <p:tgtEl>
                                          <p:spTgt spid="194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公开违反会话准则</a:t>
            </a:r>
            <a:endParaRPr lang="zh-CN" altLang="en-US"/>
          </a:p>
        </p:txBody>
      </p:sp>
      <p:sp>
        <p:nvSpPr>
          <p:cNvPr id="3" name="副标题 2"/>
          <p:cNvSpPr>
            <a:spLocks noGrp="1"/>
          </p:cNvSpPr>
          <p:nvPr>
            <p:ph type="subTitle" idx="1"/>
          </p:nvPr>
        </p:nvSpPr>
        <p:spPr/>
        <p:txBody>
          <a:bodyPr/>
          <a:lstStyle/>
          <a:p>
            <a:r>
              <a:rPr lang="zh-CN" altLang="en-US" smtClean="0"/>
              <a:t>隐含义的产生</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570" y="500042"/>
            <a:ext cx="8416925" cy="819136"/>
          </a:xfrm>
        </p:spPr>
        <p:txBody>
          <a:bodyPr/>
          <a:lstStyle/>
          <a:p>
            <a:r>
              <a:rPr lang="zh-CN" altLang="en-US" sz="4000" smtClean="0">
                <a:effectLst>
                  <a:outerShdw blurRad="38100" dist="38100" dir="2700000" algn="tl">
                    <a:srgbClr val="000000">
                      <a:alpha val="43137"/>
                    </a:srgbClr>
                  </a:outerShdw>
                </a:effectLst>
                <a:latin typeface="楷体" pitchFamily="49" charset="-122"/>
                <a:ea typeface="楷体" pitchFamily="49" charset="-122"/>
              </a:rPr>
              <a:t>违反合作原则</a:t>
            </a:r>
            <a:endParaRPr lang="zh-CN" altLang="en-US" sz="4000">
              <a:effectLst>
                <a:outerShdw blurRad="38100" dist="38100" dir="2700000" algn="tl">
                  <a:srgbClr val="000000">
                    <a:alpha val="43137"/>
                  </a:srgbClr>
                </a:outerShdw>
              </a:effectLst>
              <a:latin typeface="楷体" pitchFamily="49" charset="-122"/>
              <a:ea typeface="楷体" pitchFamily="49" charset="-122"/>
            </a:endParaRPr>
          </a:p>
        </p:txBody>
      </p:sp>
      <p:sp>
        <p:nvSpPr>
          <p:cNvPr id="3" name="内容占位符 2"/>
          <p:cNvSpPr>
            <a:spLocks noGrp="1"/>
          </p:cNvSpPr>
          <p:nvPr>
            <p:ph idx="1"/>
          </p:nvPr>
        </p:nvSpPr>
        <p:spPr>
          <a:xfrm>
            <a:off x="630932" y="1412776"/>
            <a:ext cx="8677628" cy="5067314"/>
          </a:xfrm>
        </p:spPr>
        <p:txBody>
          <a:bodyPr/>
          <a:lstStyle/>
          <a:p>
            <a:pPr>
              <a:buFont typeface="Wingdings" pitchFamily="2" charset="2"/>
              <a:buChar char="n"/>
            </a:pPr>
            <a:r>
              <a:rPr lang="zh-CN" altLang="en-US" sz="2800" dirty="0" smtClean="0"/>
              <a:t>合作原则并非完全不可违反的</a:t>
            </a:r>
            <a:endParaRPr lang="en-US" altLang="zh-CN" sz="2800" dirty="0" smtClean="0"/>
          </a:p>
          <a:p>
            <a:pPr marL="514350" indent="-514350">
              <a:buFont typeface="+mj-ea"/>
              <a:buAutoNum type="circleNumDbPlain"/>
            </a:pPr>
            <a:r>
              <a:rPr lang="zh-CN" altLang="en-US" sz="2400" dirty="0" smtClean="0"/>
              <a:t>结果之一：造成谈话障碍。</a:t>
            </a:r>
            <a:r>
              <a:rPr lang="en-US" altLang="zh-CN" sz="2400" dirty="0" smtClean="0"/>
              <a:t>(</a:t>
            </a:r>
            <a:r>
              <a:rPr lang="zh-CN" altLang="en-US" sz="2400" dirty="0" smtClean="0"/>
              <a:t>非理性交谈</a:t>
            </a:r>
            <a:r>
              <a:rPr lang="en-US" altLang="zh-CN" sz="2400" dirty="0" smtClean="0"/>
              <a:t>)</a:t>
            </a:r>
          </a:p>
          <a:p>
            <a:pPr marL="514350" indent="-514350">
              <a:buFont typeface="+mj-ea"/>
              <a:buAutoNum type="circleNumDbPlain"/>
            </a:pPr>
            <a:r>
              <a:rPr lang="zh-CN" altLang="en-US" sz="2400" dirty="0" smtClean="0"/>
              <a:t>结果之二：产生言外之意。</a:t>
            </a:r>
            <a:r>
              <a:rPr lang="en-US" altLang="zh-CN" sz="2400" dirty="0" smtClean="0"/>
              <a:t>(</a:t>
            </a:r>
            <a:r>
              <a:rPr lang="zh-CN" altLang="en-US" sz="2400" dirty="0" smtClean="0"/>
              <a:t>理性交谈</a:t>
            </a:r>
            <a:r>
              <a:rPr lang="en-US" altLang="zh-CN" sz="2400" dirty="0" smtClean="0"/>
              <a:t>)</a:t>
            </a:r>
            <a:r>
              <a:rPr lang="zh-CN" altLang="en-US" sz="2400" dirty="0" smtClean="0">
                <a:latin typeface="仿宋" pitchFamily="49" charset="-122"/>
                <a:ea typeface="仿宋" pitchFamily="49" charset="-122"/>
              </a:rPr>
              <a:t> </a:t>
            </a:r>
            <a:endParaRPr lang="en-US" altLang="zh-CN" sz="2400" dirty="0" smtClean="0">
              <a:latin typeface="仿宋" pitchFamily="49" charset="-122"/>
              <a:ea typeface="仿宋" pitchFamily="49" charset="-122"/>
            </a:endParaRPr>
          </a:p>
          <a:p>
            <a:pPr marL="1080000" indent="-514350">
              <a:spcBef>
                <a:spcPts val="1200"/>
              </a:spcBef>
              <a:buFont typeface="Wingdings" pitchFamily="2" charset="2"/>
              <a:buChar char="p"/>
            </a:pPr>
            <a:r>
              <a:rPr lang="zh-CN" altLang="en-US" sz="2400" b="1" dirty="0" smtClean="0">
                <a:latin typeface="仿宋" pitchFamily="49" charset="-122"/>
                <a:ea typeface="仿宋" pitchFamily="49" charset="-122"/>
              </a:rPr>
              <a:t>“公开” 违反合作原则</a:t>
            </a:r>
            <a:endParaRPr lang="en-US" altLang="zh-CN" sz="2400" b="1" dirty="0" smtClean="0"/>
          </a:p>
          <a:p>
            <a:pPr marL="1260000">
              <a:buFont typeface="Arial" pitchFamily="34" charset="0"/>
              <a:buChar char="•"/>
            </a:pPr>
            <a:r>
              <a:rPr lang="zh-CN" altLang="en-US" sz="2400" dirty="0" smtClean="0">
                <a:latin typeface="仿宋" pitchFamily="49" charset="-122"/>
                <a:ea typeface="仿宋" pitchFamily="49" charset="-122"/>
              </a:rPr>
              <a:t>双方默认对方是理性的、合作的，所说的话必定与共同的交际目的有关，</a:t>
            </a:r>
            <a:r>
              <a:rPr lang="zh-CN" altLang="en-US" sz="2400" u="sng" dirty="0" smtClean="0">
                <a:latin typeface="仿宋" pitchFamily="49" charset="-122"/>
                <a:ea typeface="仿宋" pitchFamily="49" charset="-122"/>
              </a:rPr>
              <a:t>为实现共同的会话目标而努力</a:t>
            </a:r>
            <a:r>
              <a:rPr lang="zh-CN" altLang="en-US" sz="2400" dirty="0" smtClean="0">
                <a:latin typeface="仿宋" pitchFamily="49" charset="-122"/>
                <a:ea typeface="仿宋" pitchFamily="49" charset="-122"/>
              </a:rPr>
              <a:t>。</a:t>
            </a:r>
            <a:endParaRPr lang="en-US" altLang="zh-CN" sz="2400" dirty="0" smtClean="0">
              <a:latin typeface="仿宋" pitchFamily="49" charset="-122"/>
              <a:ea typeface="仿宋" pitchFamily="49" charset="-122"/>
            </a:endParaRPr>
          </a:p>
          <a:p>
            <a:pPr marL="1260000">
              <a:buFont typeface="Arial" pitchFamily="34" charset="0"/>
              <a:buChar char="•"/>
            </a:pPr>
            <a:r>
              <a:rPr lang="zh-CN" altLang="en-US" sz="2400" dirty="0" smtClean="0">
                <a:latin typeface="仿宋" pitchFamily="49" charset="-122"/>
                <a:ea typeface="仿宋" pitchFamily="49" charset="-122"/>
              </a:rPr>
              <a:t>说话人认为：</a:t>
            </a:r>
            <a:r>
              <a:rPr lang="zh-CN" altLang="en-US" sz="2400" dirty="0" smtClean="0">
                <a:solidFill>
                  <a:srgbClr val="0000FF"/>
                </a:solidFill>
                <a:latin typeface="仿宋" pitchFamily="49" charset="-122"/>
                <a:ea typeface="仿宋" pitchFamily="49" charset="-122"/>
              </a:rPr>
              <a:t>听话人知晓他故意违反合作原则；听话人也知道说话人在交谈中是“合作”的、并非想误导自己</a:t>
            </a:r>
            <a:endParaRPr lang="zh-CN" altLang="en-US" sz="2400" b="1" dirty="0" smtClean="0">
              <a:solidFill>
                <a:srgbClr val="0000FF"/>
              </a:solidFill>
              <a:latin typeface="仿宋" pitchFamily="49" charset="-122"/>
              <a:ea typeface="仿宋" pitchFamily="49" charset="-122"/>
            </a:endParaRPr>
          </a:p>
          <a:p>
            <a:pPr marL="1260000">
              <a:buFont typeface="Arial" pitchFamily="34" charset="0"/>
              <a:buChar char="•"/>
            </a:pPr>
            <a:r>
              <a:rPr lang="zh-CN" altLang="en-US" sz="2400" dirty="0" smtClean="0">
                <a:latin typeface="仿宋" pitchFamily="49" charset="-122"/>
                <a:ea typeface="仿宋" pitchFamily="49" charset="-122"/>
              </a:rPr>
              <a:t>于是，听话人可推测：句子的字面义不完全等于说话人要传达的意思，而是间接地表达与谈话目的有关联的意义。</a:t>
            </a:r>
            <a:endParaRPr lang="en-US" altLang="zh-CN" sz="2400" dirty="0" smtClean="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16925" cy="390508"/>
          </a:xfrm>
        </p:spPr>
        <p:txBody>
          <a:bodyPr/>
          <a:lstStyle/>
          <a:p>
            <a:endParaRPr lang="zh-CN" altLang="en-US"/>
          </a:p>
        </p:txBody>
      </p:sp>
      <p:sp>
        <p:nvSpPr>
          <p:cNvPr id="3" name="内容占位符 2"/>
          <p:cNvSpPr>
            <a:spLocks noGrp="1"/>
          </p:cNvSpPr>
          <p:nvPr>
            <p:ph idx="1"/>
          </p:nvPr>
        </p:nvSpPr>
        <p:spPr>
          <a:xfrm>
            <a:off x="450818" y="1214422"/>
            <a:ext cx="9001188" cy="5281628"/>
          </a:xfrm>
        </p:spPr>
        <p:txBody>
          <a:bodyPr/>
          <a:lstStyle/>
          <a:p>
            <a:pPr marL="971550" lvl="1" indent="-514350">
              <a:buFont typeface="+mj-ea"/>
              <a:buAutoNum type="circleNumDbPlain"/>
              <a:defRPr/>
            </a:pPr>
            <a:r>
              <a:rPr lang="zh-CN" altLang="en-US" dirty="0" smtClean="0">
                <a:effectLst>
                  <a:outerShdw blurRad="38100" dist="38100" dir="2700000" algn="tl">
                    <a:srgbClr val="C0C0C0"/>
                  </a:outerShdw>
                </a:effectLst>
                <a:ea typeface="新細明體" pitchFamily="18" charset="-120"/>
              </a:rPr>
              <a:t>质量准则</a:t>
            </a:r>
            <a:r>
              <a:rPr lang="en-US" altLang="zh-TW" dirty="0" smtClean="0">
                <a:effectLst>
                  <a:outerShdw blurRad="38100" dist="38100" dir="2700000" algn="tl">
                    <a:srgbClr val="C0C0C0"/>
                  </a:outerShdw>
                </a:effectLst>
                <a:ea typeface="新細明體" pitchFamily="18" charset="-120"/>
              </a:rPr>
              <a:t>:</a:t>
            </a:r>
          </a:p>
          <a:p>
            <a:pPr marL="1080000" lvl="3" indent="0">
              <a:buFont typeface="Arial" pitchFamily="34" charset="0"/>
              <a:buChar char="•"/>
              <a:defRPr/>
            </a:pPr>
            <a:r>
              <a:rPr lang="en-US" altLang="zh-TW" dirty="0" smtClean="0">
                <a:effectLst>
                  <a:outerShdw blurRad="38100" dist="38100" dir="2700000" algn="tl">
                    <a:srgbClr val="C0C0C0"/>
                  </a:outerShdw>
                </a:effectLst>
                <a:ea typeface="新細明體" pitchFamily="18" charset="-120"/>
              </a:rPr>
              <a:t>(1) A: </a:t>
            </a:r>
            <a:r>
              <a:rPr lang="en-US" altLang="zh-TW" i="1" dirty="0" smtClean="0">
                <a:effectLst>
                  <a:outerShdw blurRad="38100" dist="38100" dir="2700000" algn="tl">
                    <a:srgbClr val="C0C0C0"/>
                  </a:outerShdw>
                </a:effectLst>
                <a:ea typeface="新細明體" pitchFamily="18" charset="-120"/>
              </a:rPr>
              <a:t>What will you do if you fail the exam</a:t>
            </a:r>
            <a:r>
              <a:rPr lang="en-US" altLang="zh-TW" dirty="0" smtClean="0">
                <a:effectLst>
                  <a:outerShdw blurRad="38100" dist="38100" dir="2700000" algn="tl">
                    <a:srgbClr val="C0C0C0"/>
                  </a:outerShdw>
                </a:effectLst>
                <a:ea typeface="新細明體" pitchFamily="18" charset="-120"/>
              </a:rPr>
              <a:t>?</a:t>
            </a:r>
          </a:p>
          <a:p>
            <a:pPr marL="1080000" lvl="3" indent="0">
              <a:buNone/>
              <a:defRPr/>
            </a:pPr>
            <a:r>
              <a:rPr lang="en-US" altLang="zh-TW" dirty="0" smtClean="0">
                <a:effectLst>
                  <a:outerShdw blurRad="38100" dist="38100" dir="2700000" algn="tl">
                    <a:srgbClr val="C0C0C0"/>
                  </a:outerShdw>
                </a:effectLst>
                <a:ea typeface="新細明體" pitchFamily="18" charset="-120"/>
              </a:rPr>
              <a:t>        B: </a:t>
            </a:r>
            <a:r>
              <a:rPr lang="en-US" altLang="zh-TW" i="1" dirty="0" smtClean="0">
                <a:effectLst>
                  <a:outerShdw blurRad="38100" dist="38100" dir="2700000" algn="tl">
                    <a:srgbClr val="C0C0C0"/>
                  </a:outerShdw>
                </a:effectLst>
                <a:ea typeface="新細明體" pitchFamily="18" charset="-120"/>
              </a:rPr>
              <a:t>I’ll sit for it again</a:t>
            </a:r>
            <a:r>
              <a:rPr lang="en-US" altLang="zh-TW" dirty="0" smtClean="0">
                <a:effectLst>
                  <a:outerShdw blurRad="38100" dist="38100" dir="2700000" algn="tl">
                    <a:srgbClr val="C0C0C0"/>
                  </a:outerShdw>
                </a:effectLst>
                <a:ea typeface="新細明體" pitchFamily="18" charset="-120"/>
              </a:rPr>
              <a:t>.</a:t>
            </a:r>
          </a:p>
          <a:p>
            <a:pPr marL="1080000" lvl="3" indent="0">
              <a:buFont typeface="Arial" pitchFamily="34" charset="0"/>
              <a:buChar char="•"/>
              <a:defRPr/>
            </a:pPr>
            <a:r>
              <a:rPr lang="en-US" altLang="zh-TW" dirty="0" smtClean="0">
                <a:solidFill>
                  <a:srgbClr val="0000FF"/>
                </a:solidFill>
                <a:effectLst>
                  <a:outerShdw blurRad="38100" dist="38100" dir="2700000" algn="tl">
                    <a:srgbClr val="C0C0C0"/>
                  </a:outerShdw>
                </a:effectLst>
                <a:ea typeface="新細明體" pitchFamily="18" charset="-120"/>
              </a:rPr>
              <a:t>(2) A: </a:t>
            </a:r>
            <a:r>
              <a:rPr lang="en-US" altLang="zh-TW" i="1" dirty="0" smtClean="0">
                <a:solidFill>
                  <a:srgbClr val="0000FF"/>
                </a:solidFill>
                <a:effectLst>
                  <a:outerShdw blurRad="38100" dist="38100" dir="2700000" algn="tl">
                    <a:srgbClr val="C0C0C0"/>
                  </a:outerShdw>
                </a:effectLst>
                <a:ea typeface="新細明體" pitchFamily="18" charset="-120"/>
              </a:rPr>
              <a:t>What will you do if you fail the exam</a:t>
            </a:r>
            <a:r>
              <a:rPr lang="en-US" altLang="zh-TW" dirty="0" smtClean="0">
                <a:solidFill>
                  <a:srgbClr val="0000FF"/>
                </a:solidFill>
                <a:effectLst>
                  <a:outerShdw blurRad="38100" dist="38100" dir="2700000" algn="tl">
                    <a:srgbClr val="C0C0C0"/>
                  </a:outerShdw>
                </a:effectLst>
                <a:ea typeface="新細明體" pitchFamily="18" charset="-120"/>
              </a:rPr>
              <a:t>?</a:t>
            </a:r>
          </a:p>
          <a:p>
            <a:pPr marL="1080000" lvl="3" indent="0">
              <a:buNone/>
              <a:defRPr/>
            </a:pPr>
            <a:r>
              <a:rPr lang="en-US" altLang="zh-TW" dirty="0" smtClean="0">
                <a:solidFill>
                  <a:srgbClr val="0000FF"/>
                </a:solidFill>
                <a:effectLst>
                  <a:outerShdw blurRad="38100" dist="38100" dir="2700000" algn="tl">
                    <a:srgbClr val="C0C0C0"/>
                  </a:outerShdw>
                </a:effectLst>
                <a:ea typeface="新細明體" pitchFamily="18" charset="-120"/>
              </a:rPr>
              <a:t>       B: </a:t>
            </a:r>
            <a:r>
              <a:rPr lang="en-US" altLang="zh-TW" i="1" dirty="0" smtClean="0">
                <a:solidFill>
                  <a:srgbClr val="0000FF"/>
                </a:solidFill>
                <a:effectLst>
                  <a:outerShdw blurRad="38100" dist="38100" dir="2700000" algn="tl">
                    <a:srgbClr val="C0C0C0"/>
                  </a:outerShdw>
                </a:effectLst>
                <a:ea typeface="新細明體" pitchFamily="18" charset="-120"/>
              </a:rPr>
              <a:t>I’ll eat my hat</a:t>
            </a:r>
            <a:r>
              <a:rPr lang="en-US" altLang="zh-TW" dirty="0" smtClean="0">
                <a:solidFill>
                  <a:srgbClr val="0000FF"/>
                </a:solidFill>
                <a:effectLst>
                  <a:outerShdw blurRad="38100" dist="38100" dir="2700000" algn="tl">
                    <a:srgbClr val="C0C0C0"/>
                  </a:outerShdw>
                </a:effectLst>
                <a:ea typeface="新細明體" pitchFamily="18" charset="-120"/>
              </a:rPr>
              <a:t>.</a:t>
            </a:r>
          </a:p>
          <a:p>
            <a:pPr marL="971550" lvl="1" indent="-514350">
              <a:buFont typeface="+mj-ea"/>
              <a:buAutoNum type="circleNumDbPlain"/>
              <a:defRPr/>
            </a:pPr>
            <a:r>
              <a:rPr lang="zh-CN" altLang="en-US" dirty="0" smtClean="0">
                <a:effectLst>
                  <a:outerShdw blurRad="38100" dist="38100" dir="2700000" algn="tl">
                    <a:srgbClr val="C0C0C0"/>
                  </a:outerShdw>
                </a:effectLst>
                <a:ea typeface="新細明體" pitchFamily="18" charset="-120"/>
              </a:rPr>
              <a:t>数量准则</a:t>
            </a:r>
            <a:r>
              <a:rPr lang="en-US" altLang="zh-TW" dirty="0" smtClean="0">
                <a:effectLst>
                  <a:outerShdw blurRad="38100" dist="38100" dir="2700000" algn="tl">
                    <a:srgbClr val="C0C0C0"/>
                  </a:outerShdw>
                </a:effectLst>
                <a:ea typeface="新細明體" pitchFamily="18" charset="-120"/>
              </a:rPr>
              <a:t>:</a:t>
            </a:r>
          </a:p>
          <a:p>
            <a:pPr marL="1080000" lvl="3" indent="0">
              <a:buFont typeface="Arial" pitchFamily="34" charset="0"/>
              <a:buChar char="•"/>
              <a:defRPr/>
            </a:pPr>
            <a:r>
              <a:rPr lang="en-US" altLang="zh-TW" dirty="0" smtClean="0">
                <a:effectLst>
                  <a:outerShdw blurRad="38100" dist="38100" dir="2700000" algn="tl">
                    <a:srgbClr val="C0C0C0"/>
                  </a:outerShdw>
                </a:effectLst>
                <a:ea typeface="新細明體" pitchFamily="18" charset="-120"/>
              </a:rPr>
              <a:t> (3) A: </a:t>
            </a:r>
            <a:r>
              <a:rPr lang="en-US" altLang="zh-TW" i="1" dirty="0" smtClean="0">
                <a:effectLst>
                  <a:outerShdw blurRad="38100" dist="38100" dir="2700000" algn="tl">
                    <a:srgbClr val="C0C0C0"/>
                  </a:outerShdw>
                </a:effectLst>
                <a:ea typeface="新細明體" pitchFamily="18" charset="-120"/>
              </a:rPr>
              <a:t>Have you done the washing-up and put everything away</a:t>
            </a:r>
            <a:r>
              <a:rPr lang="en-US" altLang="zh-TW" dirty="0" smtClean="0">
                <a:effectLst>
                  <a:outerShdw blurRad="38100" dist="38100" dir="2700000" algn="tl">
                    <a:srgbClr val="C0C0C0"/>
                  </a:outerShdw>
                </a:effectLst>
                <a:ea typeface="新細明體" pitchFamily="18" charset="-120"/>
              </a:rPr>
              <a:t>?</a:t>
            </a:r>
          </a:p>
          <a:p>
            <a:pPr marL="1080000" lvl="3" indent="0">
              <a:buNone/>
              <a:defRPr/>
            </a:pPr>
            <a:r>
              <a:rPr lang="en-US" altLang="zh-TW" dirty="0" smtClean="0">
                <a:effectLst>
                  <a:outerShdw blurRad="38100" dist="38100" dir="2700000" algn="tl">
                    <a:srgbClr val="C0C0C0"/>
                  </a:outerShdw>
                </a:effectLst>
                <a:ea typeface="新細明體" pitchFamily="18" charset="-120"/>
              </a:rPr>
              <a:t>        </a:t>
            </a:r>
            <a:r>
              <a:rPr lang="en-US" altLang="zh-TW" dirty="0" smtClean="0">
                <a:solidFill>
                  <a:srgbClr val="0000FF"/>
                </a:solidFill>
                <a:effectLst>
                  <a:outerShdw blurRad="38100" dist="38100" dir="2700000" algn="tl">
                    <a:srgbClr val="C0C0C0"/>
                  </a:outerShdw>
                </a:effectLst>
                <a:ea typeface="新細明體" pitchFamily="18" charset="-120"/>
              </a:rPr>
              <a:t>B: </a:t>
            </a:r>
            <a:r>
              <a:rPr lang="en-US" altLang="zh-TW" i="1" dirty="0" smtClean="0">
                <a:solidFill>
                  <a:srgbClr val="0000FF"/>
                </a:solidFill>
                <a:effectLst>
                  <a:outerShdw blurRad="38100" dist="38100" dir="2700000" algn="tl">
                    <a:srgbClr val="C0C0C0"/>
                  </a:outerShdw>
                </a:effectLst>
                <a:ea typeface="新細明體" pitchFamily="18" charset="-120"/>
              </a:rPr>
              <a:t>I have done the washing up</a:t>
            </a:r>
            <a:r>
              <a:rPr lang="en-US" altLang="zh-TW" dirty="0" smtClean="0">
                <a:solidFill>
                  <a:srgbClr val="0000FF"/>
                </a:solidFill>
                <a:effectLst>
                  <a:outerShdw blurRad="38100" dist="38100" dir="2700000" algn="tl">
                    <a:srgbClr val="C0C0C0"/>
                  </a:outerShdw>
                </a:effectLst>
                <a:ea typeface="新細明體" pitchFamily="18" charset="-120"/>
              </a:rPr>
              <a:t>.</a:t>
            </a:r>
          </a:p>
          <a:p>
            <a:pPr marL="1080000" lvl="3" indent="0">
              <a:buFont typeface="Arial" pitchFamily="34" charset="0"/>
              <a:buChar char="•"/>
              <a:defRPr/>
            </a:pPr>
            <a:r>
              <a:rPr lang="en-US" altLang="zh-TW" dirty="0" smtClean="0">
                <a:effectLst>
                  <a:outerShdw blurRad="38100" dist="38100" dir="2700000" algn="tl">
                    <a:srgbClr val="C0C0C0"/>
                  </a:outerShdw>
                </a:effectLst>
                <a:ea typeface="新細明體" pitchFamily="18" charset="-120"/>
              </a:rPr>
              <a:t>  </a:t>
            </a:r>
            <a:r>
              <a:rPr lang="en-US" altLang="zh-TW" dirty="0" smtClean="0">
                <a:solidFill>
                  <a:srgbClr val="0000FF"/>
                </a:solidFill>
                <a:effectLst>
                  <a:outerShdw blurRad="38100" dist="38100" dir="2700000" algn="tl">
                    <a:srgbClr val="C0C0C0"/>
                  </a:outerShdw>
                </a:effectLst>
                <a:ea typeface="新細明體" pitchFamily="18" charset="-120"/>
              </a:rPr>
              <a:t>(4) “</a:t>
            </a:r>
            <a:r>
              <a:rPr lang="en-US" altLang="zh-TW" i="1" dirty="0" smtClean="0">
                <a:solidFill>
                  <a:srgbClr val="0000FF"/>
                </a:solidFill>
                <a:effectLst>
                  <a:outerShdw blurRad="38100" dist="38100" dir="2700000" algn="tl">
                    <a:srgbClr val="C0C0C0"/>
                  </a:outerShdw>
                </a:effectLst>
                <a:ea typeface="新細明體" pitchFamily="18" charset="-120"/>
              </a:rPr>
              <a:t>Dear Sir, Mr. Wong’s command of English is excellent, and his     attendance at tutorials has been regular. Yours, Dr. Bean</a:t>
            </a:r>
            <a:r>
              <a:rPr lang="en-US" altLang="zh-TW" dirty="0" smtClean="0">
                <a:solidFill>
                  <a:srgbClr val="0000FF"/>
                </a:solidFill>
                <a:effectLst>
                  <a:outerShdw blurRad="38100" dist="38100" dir="2700000" algn="tl">
                    <a:srgbClr val="C0C0C0"/>
                  </a:outerShdw>
                </a:effectLst>
                <a:ea typeface="新細明體" pitchFamily="18" charset="-120"/>
              </a:rPr>
              <a:t>”</a:t>
            </a:r>
          </a:p>
          <a:p>
            <a:pPr marL="1080000" lvl="3" indent="0">
              <a:buFont typeface="Arial" pitchFamily="34" charset="0"/>
              <a:buChar char="•"/>
              <a:defRPr/>
            </a:pPr>
            <a:r>
              <a:rPr lang="zh-CN" altLang="en-US" dirty="0" smtClean="0">
                <a:solidFill>
                  <a:srgbClr val="0000FF"/>
                </a:solidFill>
                <a:effectLst>
                  <a:outerShdw blurRad="38100" dist="38100" dir="2700000" algn="tl">
                    <a:srgbClr val="C0C0C0"/>
                  </a:outerShdw>
                </a:effectLst>
                <a:ea typeface="新細明體" pitchFamily="18" charset="-120"/>
              </a:rPr>
              <a:t>  </a:t>
            </a:r>
            <a:r>
              <a:rPr lang="en-US" altLang="zh-CN" dirty="0" smtClean="0">
                <a:solidFill>
                  <a:srgbClr val="0000FF"/>
                </a:solidFill>
                <a:effectLst>
                  <a:outerShdw blurRad="38100" dist="38100" dir="2700000" algn="tl">
                    <a:srgbClr val="C0C0C0"/>
                  </a:outerShdw>
                </a:effectLst>
                <a:ea typeface="新細明體" pitchFamily="18" charset="-120"/>
              </a:rPr>
              <a:t>(5) </a:t>
            </a:r>
            <a:r>
              <a:rPr lang="zh-CN" altLang="en-US" dirty="0" smtClean="0">
                <a:solidFill>
                  <a:srgbClr val="0000FF"/>
                </a:solidFill>
                <a:effectLst>
                  <a:outerShdw blurRad="38100" dist="38100" dir="2700000" algn="tl">
                    <a:srgbClr val="C0C0C0"/>
                  </a:outerShdw>
                </a:effectLst>
                <a:ea typeface="新細明體" pitchFamily="18" charset="-120"/>
              </a:rPr>
              <a:t>女孩：请问您怎么称呼？</a:t>
            </a:r>
            <a:r>
              <a:rPr lang="en-US" altLang="zh-CN" dirty="0" smtClean="0">
                <a:solidFill>
                  <a:srgbClr val="0000FF"/>
                </a:solidFill>
                <a:effectLst>
                  <a:outerShdw blurRad="38100" dist="38100" dir="2700000" algn="tl">
                    <a:srgbClr val="C0C0C0"/>
                  </a:outerShdw>
                </a:effectLst>
                <a:ea typeface="新細明體" pitchFamily="18" charset="-120"/>
              </a:rPr>
              <a:t/>
            </a:r>
            <a:br>
              <a:rPr lang="en-US" altLang="zh-CN" dirty="0" smtClean="0">
                <a:solidFill>
                  <a:srgbClr val="0000FF"/>
                </a:solidFill>
                <a:effectLst>
                  <a:outerShdw blurRad="38100" dist="38100" dir="2700000" algn="tl">
                    <a:srgbClr val="C0C0C0"/>
                  </a:outerShdw>
                </a:effectLst>
                <a:ea typeface="新細明體" pitchFamily="18" charset="-120"/>
              </a:rPr>
            </a:br>
            <a:r>
              <a:rPr lang="en-US" altLang="zh-CN" dirty="0" smtClean="0">
                <a:solidFill>
                  <a:srgbClr val="0000FF"/>
                </a:solidFill>
                <a:effectLst>
                  <a:outerShdw blurRad="38100" dist="38100" dir="2700000" algn="tl">
                    <a:srgbClr val="C0C0C0"/>
                  </a:outerShdw>
                </a:effectLst>
                <a:ea typeface="新細明體" pitchFamily="18" charset="-120"/>
              </a:rPr>
              <a:t>         </a:t>
            </a:r>
            <a:r>
              <a:rPr lang="zh-CN" altLang="en-US" dirty="0" smtClean="0">
                <a:solidFill>
                  <a:srgbClr val="0000FF"/>
                </a:solidFill>
                <a:effectLst>
                  <a:outerShdw blurRad="38100" dist="38100" dir="2700000" algn="tl">
                    <a:srgbClr val="C0C0C0"/>
                  </a:outerShdw>
                </a:effectLst>
                <a:ea typeface="新細明體" pitchFamily="18" charset="-120"/>
              </a:rPr>
              <a:t>男孩：我叫张三，</a:t>
            </a:r>
            <a:r>
              <a:rPr lang="en-US" altLang="zh-CN" dirty="0" smtClean="0">
                <a:solidFill>
                  <a:srgbClr val="0000FF"/>
                </a:solidFill>
                <a:effectLst>
                  <a:outerShdw blurRad="38100" dist="38100" dir="2700000" algn="tl">
                    <a:srgbClr val="C0C0C0"/>
                  </a:outerShdw>
                </a:effectLst>
                <a:ea typeface="新細明體" pitchFamily="18" charset="-120"/>
              </a:rPr>
              <a:t>28</a:t>
            </a:r>
            <a:r>
              <a:rPr lang="zh-CN" altLang="en-US" dirty="0" smtClean="0">
                <a:solidFill>
                  <a:srgbClr val="0000FF"/>
                </a:solidFill>
                <a:effectLst>
                  <a:outerShdw blurRad="38100" dist="38100" dir="2700000" algn="tl">
                    <a:srgbClr val="C0C0C0"/>
                  </a:outerShdw>
                </a:effectLst>
                <a:ea typeface="新細明體" pitchFamily="18" charset="-120"/>
              </a:rPr>
              <a:t>岁，未婚。</a:t>
            </a:r>
            <a:endParaRPr lang="en-US" altLang="zh-TW" dirty="0" smtClean="0">
              <a:solidFill>
                <a:srgbClr val="0000FF"/>
              </a:solidFill>
              <a:effectLst>
                <a:outerShdw blurRad="38100" dist="38100" dir="2700000" algn="tl">
                  <a:srgbClr val="C0C0C0"/>
                </a:outerShdw>
              </a:effectLst>
              <a:ea typeface="新細明體" pitchFamily="18" charset="-120"/>
            </a:endParaRPr>
          </a:p>
          <a:p>
            <a:pPr marL="1371600" lvl="3" indent="0">
              <a:buNone/>
              <a:defRPr/>
            </a:pPr>
            <a:endParaRPr lang="en-US" altLang="zh-TW" dirty="0" smtClean="0">
              <a:effectLst>
                <a:outerShdw blurRad="38100" dist="38100" dir="2700000" algn="tl">
                  <a:srgbClr val="C0C0C0"/>
                </a:outerShdw>
              </a:effectLst>
              <a:ea typeface="新細明體" pitchFamily="18" charset="-12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16925" cy="176194"/>
          </a:xfrm>
        </p:spPr>
        <p:txBody>
          <a:bodyPr/>
          <a:lstStyle/>
          <a:p>
            <a:endParaRPr lang="zh-CN" altLang="en-US"/>
          </a:p>
        </p:txBody>
      </p:sp>
      <p:sp>
        <p:nvSpPr>
          <p:cNvPr id="3" name="内容占位符 2"/>
          <p:cNvSpPr>
            <a:spLocks noGrp="1"/>
          </p:cNvSpPr>
          <p:nvPr>
            <p:ph idx="1"/>
          </p:nvPr>
        </p:nvSpPr>
        <p:spPr>
          <a:xfrm>
            <a:off x="450818" y="1428736"/>
            <a:ext cx="8929750" cy="5067314"/>
          </a:xfrm>
        </p:spPr>
        <p:txBody>
          <a:bodyPr/>
          <a:lstStyle/>
          <a:p>
            <a:pPr marL="971550" lvl="1" indent="-514350">
              <a:buFont typeface="+mj-ea"/>
              <a:buAutoNum type="circleNumDbPlain" startAt="3"/>
              <a:defRPr/>
            </a:pPr>
            <a:r>
              <a:rPr lang="zh-CN" altLang="en-US" dirty="0" smtClean="0">
                <a:effectLst>
                  <a:outerShdw blurRad="38100" dist="38100" dir="2700000" algn="tl">
                    <a:srgbClr val="C0C0C0"/>
                  </a:outerShdw>
                </a:effectLst>
                <a:ea typeface="新細明體" pitchFamily="18" charset="-120"/>
              </a:rPr>
              <a:t>相关准则</a:t>
            </a:r>
            <a:r>
              <a:rPr lang="en-US" altLang="zh-TW" dirty="0" smtClean="0">
                <a:effectLst>
                  <a:outerShdw blurRad="38100" dist="38100" dir="2700000" algn="tl">
                    <a:srgbClr val="C0C0C0"/>
                  </a:outerShdw>
                </a:effectLst>
                <a:ea typeface="新細明體" pitchFamily="18" charset="-120"/>
              </a:rPr>
              <a:t>:</a:t>
            </a:r>
          </a:p>
          <a:p>
            <a:pPr lvl="3">
              <a:defRPr/>
            </a:pPr>
            <a:r>
              <a:rPr lang="en-US" altLang="zh-TW" dirty="0" smtClean="0">
                <a:effectLst>
                  <a:outerShdw blurRad="38100" dist="38100" dir="2700000" algn="tl">
                    <a:srgbClr val="C0C0C0"/>
                  </a:outerShdw>
                </a:effectLst>
                <a:ea typeface="新細明體" pitchFamily="18" charset="-120"/>
              </a:rPr>
              <a:t>(6) </a:t>
            </a:r>
            <a:r>
              <a:rPr lang="en-US" altLang="zh-TW" dirty="0" smtClean="0">
                <a:solidFill>
                  <a:srgbClr val="0000FF"/>
                </a:solidFill>
                <a:effectLst>
                  <a:outerShdw blurRad="38100" dist="38100" dir="2700000" algn="tl">
                    <a:srgbClr val="C0C0C0"/>
                  </a:outerShdw>
                </a:effectLst>
                <a:ea typeface="新細明體" pitchFamily="18" charset="-120"/>
              </a:rPr>
              <a:t>A</a:t>
            </a:r>
            <a:r>
              <a:rPr lang="en-US" altLang="zh-TW" i="1" dirty="0" smtClean="0">
                <a:solidFill>
                  <a:srgbClr val="0000FF"/>
                </a:solidFill>
                <a:effectLst>
                  <a:outerShdw blurRad="38100" dist="38100" dir="2700000" algn="tl">
                    <a:srgbClr val="C0C0C0"/>
                  </a:outerShdw>
                </a:effectLst>
                <a:ea typeface="新細明體" pitchFamily="18" charset="-120"/>
              </a:rPr>
              <a:t>: Did you do the reading for this week’s class</a:t>
            </a:r>
            <a:r>
              <a:rPr lang="en-US" altLang="zh-TW" dirty="0" smtClean="0">
                <a:solidFill>
                  <a:srgbClr val="0000FF"/>
                </a:solidFill>
                <a:effectLst>
                  <a:outerShdw blurRad="38100" dist="38100" dir="2700000" algn="tl">
                    <a:srgbClr val="C0C0C0"/>
                  </a:outerShdw>
                </a:effectLst>
                <a:ea typeface="新細明體" pitchFamily="18" charset="-120"/>
              </a:rPr>
              <a:t>? </a:t>
            </a:r>
          </a:p>
          <a:p>
            <a:pPr marL="1371600" lvl="3" indent="0">
              <a:buNone/>
              <a:defRPr/>
            </a:pPr>
            <a:r>
              <a:rPr lang="en-US" altLang="zh-TW" dirty="0" smtClean="0">
                <a:solidFill>
                  <a:srgbClr val="0000FF"/>
                </a:solidFill>
                <a:effectLst>
                  <a:outerShdw blurRad="38100" dist="38100" dir="2700000" algn="tl">
                    <a:srgbClr val="C0C0C0"/>
                  </a:outerShdw>
                </a:effectLst>
                <a:ea typeface="新細明體" pitchFamily="18" charset="-120"/>
              </a:rPr>
              <a:t>         B: </a:t>
            </a:r>
            <a:r>
              <a:rPr lang="en-US" altLang="zh-TW" i="1" dirty="0" smtClean="0">
                <a:solidFill>
                  <a:srgbClr val="0000FF"/>
                </a:solidFill>
                <a:effectLst>
                  <a:outerShdw blurRad="38100" dist="38100" dir="2700000" algn="tl">
                    <a:srgbClr val="C0C0C0"/>
                  </a:outerShdw>
                </a:effectLst>
                <a:ea typeface="新細明體" pitchFamily="18" charset="-120"/>
              </a:rPr>
              <a:t>I intended to</a:t>
            </a:r>
            <a:r>
              <a:rPr lang="en-US" altLang="zh-TW" dirty="0" smtClean="0">
                <a:solidFill>
                  <a:srgbClr val="0000FF"/>
                </a:solidFill>
                <a:effectLst>
                  <a:outerShdw blurRad="38100" dist="38100" dir="2700000" algn="tl">
                    <a:srgbClr val="C0C0C0"/>
                  </a:outerShdw>
                </a:effectLst>
                <a:ea typeface="新細明體" pitchFamily="18" charset="-120"/>
              </a:rPr>
              <a:t>. </a:t>
            </a:r>
          </a:p>
          <a:p>
            <a:pPr lvl="3">
              <a:defRPr/>
            </a:pPr>
            <a:r>
              <a:rPr lang="en-US" altLang="zh-TW" dirty="0" smtClean="0">
                <a:effectLst>
                  <a:outerShdw blurRad="38100" dist="38100" dir="2700000" algn="tl">
                    <a:srgbClr val="C0C0C0"/>
                  </a:outerShdw>
                </a:effectLst>
                <a:ea typeface="新細明體" pitchFamily="18" charset="-120"/>
              </a:rPr>
              <a:t>(7) </a:t>
            </a:r>
            <a:r>
              <a:rPr lang="en-US" altLang="zh-TW" dirty="0" smtClean="0">
                <a:solidFill>
                  <a:srgbClr val="0000FF"/>
                </a:solidFill>
                <a:effectLst>
                  <a:outerShdw blurRad="38100" dist="38100" dir="2700000" algn="tl">
                    <a:srgbClr val="C0C0C0"/>
                  </a:outerShdw>
                </a:effectLst>
                <a:ea typeface="新細明體" pitchFamily="18" charset="-120"/>
              </a:rPr>
              <a:t>A: </a:t>
            </a:r>
            <a:r>
              <a:rPr lang="en-US" altLang="zh-TW" i="1" dirty="0" smtClean="0">
                <a:solidFill>
                  <a:srgbClr val="0000FF"/>
                </a:solidFill>
                <a:effectLst>
                  <a:outerShdw blurRad="38100" dist="38100" dir="2700000" algn="tl">
                    <a:srgbClr val="C0C0C0"/>
                  </a:outerShdw>
                </a:effectLst>
                <a:ea typeface="新細明體" pitchFamily="18" charset="-120"/>
              </a:rPr>
              <a:t>Will John come to this evening’s class</a:t>
            </a:r>
            <a:r>
              <a:rPr lang="en-US" altLang="zh-TW" dirty="0" smtClean="0">
                <a:solidFill>
                  <a:srgbClr val="0000FF"/>
                </a:solidFill>
                <a:effectLst>
                  <a:outerShdw blurRad="38100" dist="38100" dir="2700000" algn="tl">
                    <a:srgbClr val="C0C0C0"/>
                  </a:outerShdw>
                </a:effectLst>
                <a:ea typeface="新細明體" pitchFamily="18" charset="-120"/>
              </a:rPr>
              <a:t>?</a:t>
            </a:r>
          </a:p>
          <a:p>
            <a:pPr marL="1371600" lvl="3" indent="0">
              <a:buNone/>
              <a:defRPr/>
            </a:pPr>
            <a:r>
              <a:rPr lang="en-US" altLang="zh-TW" dirty="0" smtClean="0">
                <a:solidFill>
                  <a:srgbClr val="0000FF"/>
                </a:solidFill>
                <a:effectLst>
                  <a:outerShdw blurRad="38100" dist="38100" dir="2700000" algn="tl">
                    <a:srgbClr val="C0C0C0"/>
                  </a:outerShdw>
                </a:effectLst>
                <a:ea typeface="新細明體" pitchFamily="18" charset="-120"/>
              </a:rPr>
              <a:t>         B: </a:t>
            </a:r>
            <a:r>
              <a:rPr lang="en-US" altLang="zh-TW" i="1" dirty="0" smtClean="0">
                <a:solidFill>
                  <a:srgbClr val="0000FF"/>
                </a:solidFill>
                <a:effectLst>
                  <a:outerShdw blurRad="38100" dist="38100" dir="2700000" algn="tl">
                    <a:srgbClr val="C0C0C0"/>
                  </a:outerShdw>
                </a:effectLst>
                <a:ea typeface="新細明體" pitchFamily="18" charset="-120"/>
              </a:rPr>
              <a:t>His girlfriend bought two movie tickets, you know</a:t>
            </a:r>
            <a:r>
              <a:rPr lang="en-US" altLang="zh-TW" dirty="0" smtClean="0">
                <a:solidFill>
                  <a:srgbClr val="0000FF"/>
                </a:solidFill>
                <a:effectLst>
                  <a:outerShdw blurRad="38100" dist="38100" dir="2700000" algn="tl">
                    <a:srgbClr val="C0C0C0"/>
                  </a:outerShdw>
                </a:effectLst>
                <a:ea typeface="新細明體" pitchFamily="18" charset="-120"/>
              </a:rPr>
              <a:t>.</a:t>
            </a:r>
          </a:p>
          <a:p>
            <a:pPr marL="971550" lvl="1" indent="-514350">
              <a:buFont typeface="+mj-ea"/>
              <a:buAutoNum type="circleNumDbPlain" startAt="3"/>
              <a:defRPr/>
            </a:pPr>
            <a:r>
              <a:rPr lang="zh-CN" altLang="en-US" dirty="0" smtClean="0">
                <a:effectLst>
                  <a:outerShdw blurRad="38100" dist="38100" dir="2700000" algn="tl">
                    <a:srgbClr val="C0C0C0"/>
                  </a:outerShdw>
                </a:effectLst>
                <a:ea typeface="新細明體" pitchFamily="18" charset="-120"/>
              </a:rPr>
              <a:t>方式准则</a:t>
            </a:r>
            <a:r>
              <a:rPr lang="en-US" altLang="zh-TW" dirty="0" smtClean="0">
                <a:effectLst>
                  <a:outerShdw blurRad="38100" dist="38100" dir="2700000" algn="tl">
                    <a:srgbClr val="C0C0C0"/>
                  </a:outerShdw>
                </a:effectLst>
                <a:ea typeface="新細明體" pitchFamily="18" charset="-120"/>
              </a:rPr>
              <a:t>:</a:t>
            </a:r>
          </a:p>
          <a:p>
            <a:pPr lvl="3">
              <a:buFont typeface="Arial" pitchFamily="34" charset="0"/>
              <a:buChar char="•"/>
              <a:defRPr/>
            </a:pPr>
            <a:r>
              <a:rPr lang="en-US" altLang="zh-TW" dirty="0" smtClean="0">
                <a:effectLst>
                  <a:outerShdw blurRad="38100" dist="38100" dir="2700000" algn="tl">
                    <a:srgbClr val="C0C0C0"/>
                  </a:outerShdw>
                </a:effectLst>
                <a:ea typeface="新細明體" pitchFamily="18" charset="-120"/>
              </a:rPr>
              <a:t>(9) a. </a:t>
            </a:r>
            <a:r>
              <a:rPr lang="en-US" altLang="zh-TW" i="1" dirty="0" smtClean="0">
                <a:effectLst>
                  <a:outerShdw blurRad="38100" dist="38100" dir="2700000" algn="tl">
                    <a:srgbClr val="C0C0C0"/>
                  </a:outerShdw>
                </a:effectLst>
                <a:ea typeface="新細明體" pitchFamily="18" charset="-120"/>
              </a:rPr>
              <a:t>Miss X sang “Home Sweet Home” at the party</a:t>
            </a:r>
            <a:r>
              <a:rPr lang="en-US" altLang="zh-TW" dirty="0" smtClean="0">
                <a:effectLst>
                  <a:outerShdw blurRad="38100" dist="38100" dir="2700000" algn="tl">
                    <a:srgbClr val="C0C0C0"/>
                  </a:outerShdw>
                </a:effectLst>
                <a:ea typeface="新細明體" pitchFamily="18" charset="-120"/>
              </a:rPr>
              <a:t>.</a:t>
            </a:r>
          </a:p>
          <a:p>
            <a:pPr marL="1371600" lvl="3" indent="0">
              <a:buNone/>
              <a:defRPr/>
            </a:pPr>
            <a:r>
              <a:rPr lang="en-US" altLang="zh-TW" dirty="0" smtClean="0">
                <a:effectLst>
                  <a:outerShdw blurRad="38100" dist="38100" dir="2700000" algn="tl">
                    <a:srgbClr val="C0C0C0"/>
                  </a:outerShdw>
                </a:effectLst>
                <a:ea typeface="新細明體" pitchFamily="18" charset="-120"/>
              </a:rPr>
              <a:t>        b</a:t>
            </a:r>
            <a:r>
              <a:rPr lang="en-US" altLang="zh-TW" dirty="0" smtClean="0">
                <a:solidFill>
                  <a:srgbClr val="0000FF"/>
                </a:solidFill>
                <a:effectLst>
                  <a:outerShdw blurRad="38100" dist="38100" dir="2700000" algn="tl">
                    <a:srgbClr val="C0C0C0"/>
                  </a:outerShdw>
                </a:effectLst>
                <a:ea typeface="新細明體" pitchFamily="18" charset="-120"/>
              </a:rPr>
              <a:t>. </a:t>
            </a:r>
            <a:r>
              <a:rPr lang="en-US" altLang="zh-TW" i="1" dirty="0" smtClean="0">
                <a:solidFill>
                  <a:srgbClr val="0000FF"/>
                </a:solidFill>
                <a:effectLst>
                  <a:outerShdw blurRad="38100" dist="38100" dir="2700000" algn="tl">
                    <a:srgbClr val="C0C0C0"/>
                  </a:outerShdw>
                </a:effectLst>
                <a:ea typeface="新細明體" pitchFamily="18" charset="-120"/>
              </a:rPr>
              <a:t>At the party, Miss X produced a series of sounds that </a:t>
            </a:r>
          </a:p>
          <a:p>
            <a:pPr marL="1371600" lvl="3" indent="0">
              <a:buNone/>
              <a:defRPr/>
            </a:pPr>
            <a:r>
              <a:rPr lang="en-US" altLang="zh-TW" i="1" dirty="0" smtClean="0">
                <a:solidFill>
                  <a:srgbClr val="0000FF"/>
                </a:solidFill>
                <a:effectLst>
                  <a:outerShdw blurRad="38100" dist="38100" dir="2700000" algn="tl">
                    <a:srgbClr val="C0C0C0"/>
                  </a:outerShdw>
                </a:effectLst>
                <a:ea typeface="新細明體" pitchFamily="18" charset="-120"/>
              </a:rPr>
              <a:t>             corresponded closely with the score of “Home Sweet Home”.</a:t>
            </a:r>
          </a:p>
          <a:p>
            <a:pPr marL="1371600" lvl="3" indent="0">
              <a:buFont typeface="Arial" pitchFamily="34" charset="0"/>
              <a:buChar char="•"/>
              <a:defRPr/>
            </a:pPr>
            <a:r>
              <a:rPr lang="zh-CN" altLang="en-US" dirty="0" smtClean="0">
                <a:effectLst>
                  <a:outerShdw blurRad="38100" dist="38100" dir="2700000" algn="tl">
                    <a:srgbClr val="C0C0C0"/>
                  </a:outerShdw>
                </a:effectLst>
                <a:ea typeface="新細明體" pitchFamily="18" charset="-120"/>
              </a:rPr>
              <a:t>  屡战屡败 </a:t>
            </a:r>
            <a:r>
              <a:rPr lang="en-US" altLang="zh-CN" dirty="0" err="1" smtClean="0">
                <a:effectLst>
                  <a:outerShdw blurRad="38100" dist="38100" dir="2700000" algn="tl">
                    <a:srgbClr val="C0C0C0"/>
                  </a:outerShdw>
                </a:effectLst>
                <a:ea typeface="新細明體" pitchFamily="18" charset="-120"/>
              </a:rPr>
              <a:t>vs</a:t>
            </a:r>
            <a:r>
              <a:rPr lang="en-US" altLang="zh-CN" dirty="0" smtClean="0">
                <a:effectLst>
                  <a:outerShdw blurRad="38100" dist="38100" dir="2700000" algn="tl">
                    <a:srgbClr val="C0C0C0"/>
                  </a:outerShdw>
                </a:effectLst>
                <a:ea typeface="新細明體" pitchFamily="18" charset="-120"/>
              </a:rPr>
              <a:t> </a:t>
            </a:r>
            <a:r>
              <a:rPr lang="zh-CN" altLang="en-US" dirty="0" smtClean="0">
                <a:effectLst>
                  <a:outerShdw blurRad="38100" dist="38100" dir="2700000" algn="tl">
                    <a:srgbClr val="C0C0C0"/>
                  </a:outerShdw>
                </a:effectLst>
                <a:ea typeface="新細明體" pitchFamily="18" charset="-120"/>
              </a:rPr>
              <a:t>屡败屡战</a:t>
            </a:r>
            <a:endParaRPr lang="en-US" altLang="zh-TW" dirty="0" smtClean="0">
              <a:effectLst>
                <a:outerShdw blurRad="38100" dist="38100" dir="2700000" algn="tl">
                  <a:srgbClr val="C0C0C0"/>
                </a:outerShdw>
              </a:effectLst>
              <a:ea typeface="新細明體" pitchFamily="18" charset="-12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16925" cy="819136"/>
          </a:xfrm>
        </p:spPr>
        <p:txBody>
          <a:bodyPr/>
          <a:lstStyle/>
          <a:p>
            <a:r>
              <a:rPr lang="zh-CN" altLang="en-US" b="1" dirty="0" smtClean="0">
                <a:effectLst>
                  <a:outerShdw blurRad="38100" dist="38100" dir="2700000" algn="tl">
                    <a:srgbClr val="000000">
                      <a:alpha val="43137"/>
                    </a:srgbClr>
                  </a:outerShdw>
                </a:effectLst>
                <a:latin typeface="华文楷体" pitchFamily="2" charset="-122"/>
                <a:ea typeface="华文楷体" pitchFamily="2" charset="-122"/>
              </a:rPr>
              <a:t>思考</a:t>
            </a:r>
            <a:endParaRPr lang="zh-CN" altLang="en-US" b="1" dirty="0">
              <a:effectLst>
                <a:outerShdw blurRad="38100" dist="38100" dir="2700000" algn="tl">
                  <a:srgbClr val="000000">
                    <a:alpha val="43137"/>
                  </a:srgbClr>
                </a:outerShdw>
              </a:effectLst>
              <a:latin typeface="华文楷体" pitchFamily="2" charset="-122"/>
              <a:ea typeface="华文楷体" pitchFamily="2" charset="-122"/>
            </a:endParaRPr>
          </a:p>
        </p:txBody>
      </p:sp>
      <p:sp>
        <p:nvSpPr>
          <p:cNvPr id="3" name="内容占位符 2"/>
          <p:cNvSpPr>
            <a:spLocks noGrp="1"/>
          </p:cNvSpPr>
          <p:nvPr>
            <p:ph idx="1"/>
          </p:nvPr>
        </p:nvSpPr>
        <p:spPr>
          <a:xfrm>
            <a:off x="593694" y="1700808"/>
            <a:ext cx="8715436" cy="4795242"/>
          </a:xfrm>
        </p:spPr>
        <p:txBody>
          <a:bodyPr/>
          <a:lstStyle/>
          <a:p>
            <a:pPr>
              <a:buFont typeface="Wingdings" pitchFamily="2" charset="2"/>
              <a:buChar char="n"/>
            </a:pPr>
            <a:r>
              <a:rPr lang="zh-CN" altLang="en-US" sz="2800" dirty="0" smtClean="0">
                <a:solidFill>
                  <a:srgbClr val="0000FF"/>
                </a:solidFill>
              </a:rPr>
              <a:t>交际中，句子的含义是否总是等同于其字面义</a:t>
            </a:r>
            <a:r>
              <a:rPr lang="zh-CN" altLang="en-US" sz="2800" dirty="0" smtClean="0"/>
              <a:t>？</a:t>
            </a:r>
            <a:endParaRPr lang="en-US" altLang="zh-CN" sz="2800" dirty="0" smtClean="0"/>
          </a:p>
          <a:p>
            <a:r>
              <a:rPr lang="zh-CN" altLang="en-US" sz="2400" dirty="0" smtClean="0"/>
              <a:t>为何</a:t>
            </a:r>
            <a:r>
              <a:rPr lang="en-US" altLang="zh-CN" sz="2400" dirty="0" smtClean="0"/>
              <a:t>B</a:t>
            </a:r>
            <a:r>
              <a:rPr lang="zh-CN" altLang="en-US" sz="2400" dirty="0" smtClean="0"/>
              <a:t>的回答在（</a:t>
            </a:r>
            <a:r>
              <a:rPr lang="en-US" altLang="zh-CN" sz="2400" dirty="0" smtClean="0"/>
              <a:t>1</a:t>
            </a:r>
            <a:r>
              <a:rPr lang="zh-CN" altLang="en-US" sz="2400" dirty="0" smtClean="0"/>
              <a:t>）中合适而（</a:t>
            </a:r>
            <a:r>
              <a:rPr lang="en-US" altLang="zh-CN" sz="2400" dirty="0" smtClean="0"/>
              <a:t>2</a:t>
            </a:r>
            <a:r>
              <a:rPr lang="zh-CN" altLang="en-US" sz="2400" dirty="0" smtClean="0"/>
              <a:t>）中不合适？</a:t>
            </a:r>
            <a:endParaRPr lang="en-US" altLang="zh-CN" sz="2400" dirty="0" smtClean="0"/>
          </a:p>
          <a:p>
            <a:pPr marL="720000" indent="-457200">
              <a:buFont typeface="+mj-ea"/>
              <a:buAutoNum type="circleNumDbPlain"/>
            </a:pPr>
            <a:r>
              <a:rPr lang="en-US" altLang="zh-CN" sz="2400" dirty="0" smtClean="0">
                <a:latin typeface="仿宋" pitchFamily="49" charset="-122"/>
                <a:ea typeface="仿宋" pitchFamily="49" charset="-122"/>
              </a:rPr>
              <a:t>A: </a:t>
            </a:r>
            <a:r>
              <a:rPr lang="zh-CN" altLang="en-US" sz="2400" dirty="0" smtClean="0">
                <a:latin typeface="仿宋" pitchFamily="49" charset="-122"/>
                <a:ea typeface="仿宋" pitchFamily="49" charset="-122"/>
              </a:rPr>
              <a:t>你能在海里游泳吗？    </a:t>
            </a:r>
            <a:r>
              <a:rPr lang="en-US" altLang="zh-CN" sz="2400" dirty="0" smtClean="0">
                <a:latin typeface="仿宋" pitchFamily="49" charset="-122"/>
                <a:ea typeface="仿宋" pitchFamily="49" charset="-122"/>
              </a:rPr>
              <a:t>B: </a:t>
            </a:r>
            <a:r>
              <a:rPr lang="zh-CN" altLang="en-US" sz="2400" dirty="0" smtClean="0">
                <a:latin typeface="仿宋" pitchFamily="49" charset="-122"/>
                <a:ea typeface="仿宋" pitchFamily="49" charset="-122"/>
              </a:rPr>
              <a:t>我能啊。</a:t>
            </a:r>
            <a:endParaRPr lang="en-US" altLang="zh-CN" sz="2400" dirty="0" smtClean="0">
              <a:latin typeface="仿宋" pitchFamily="49" charset="-122"/>
              <a:ea typeface="仿宋" pitchFamily="49" charset="-122"/>
            </a:endParaRPr>
          </a:p>
          <a:p>
            <a:pPr marL="720000" indent="-457200">
              <a:buFont typeface="+mj-ea"/>
              <a:buAutoNum type="circleNumDbPlain"/>
            </a:pPr>
            <a:r>
              <a:rPr lang="en-US" altLang="zh-CN" sz="2400" dirty="0" smtClean="0">
                <a:latin typeface="仿宋" pitchFamily="49" charset="-122"/>
                <a:ea typeface="仿宋" pitchFamily="49" charset="-122"/>
              </a:rPr>
              <a:t>A: </a:t>
            </a:r>
            <a:r>
              <a:rPr lang="zh-CN" altLang="en-US" sz="2400" dirty="0" smtClean="0">
                <a:latin typeface="仿宋" pitchFamily="49" charset="-122"/>
                <a:ea typeface="仿宋" pitchFamily="49" charset="-122"/>
              </a:rPr>
              <a:t>你能告诉我现在几点吗？</a:t>
            </a:r>
            <a:r>
              <a:rPr lang="en-US" altLang="zh-CN" sz="2400" dirty="0" smtClean="0">
                <a:latin typeface="仿宋" pitchFamily="49" charset="-122"/>
                <a:ea typeface="仿宋" pitchFamily="49" charset="-122"/>
              </a:rPr>
              <a:t>B:</a:t>
            </a:r>
            <a:r>
              <a:rPr lang="zh-CN" altLang="en-US" sz="2400" dirty="0" smtClean="0">
                <a:latin typeface="仿宋" pitchFamily="49" charset="-122"/>
                <a:ea typeface="仿宋" pitchFamily="49" charset="-122"/>
              </a:rPr>
              <a:t>*我能啊</a:t>
            </a:r>
            <a:endParaRPr lang="en-US" altLang="zh-CN" sz="2400" dirty="0" smtClean="0">
              <a:latin typeface="仿宋" pitchFamily="49" charset="-122"/>
              <a:ea typeface="仿宋" pitchFamily="49" charset="-122"/>
            </a:endParaRPr>
          </a:p>
          <a:p>
            <a:r>
              <a:rPr lang="zh-CN" altLang="en-US" sz="2400" dirty="0" smtClean="0"/>
              <a:t>“现在几点了？”在（</a:t>
            </a:r>
            <a:r>
              <a:rPr lang="en-US" altLang="zh-CN" sz="2400" dirty="0" smtClean="0"/>
              <a:t>1</a:t>
            </a:r>
            <a:r>
              <a:rPr lang="zh-CN" altLang="en-US" sz="2400" dirty="0" smtClean="0"/>
              <a:t>）（</a:t>
            </a:r>
            <a:r>
              <a:rPr lang="en-US" altLang="zh-CN" sz="2400" dirty="0" smtClean="0"/>
              <a:t>2</a:t>
            </a:r>
            <a:r>
              <a:rPr lang="zh-CN" altLang="en-US" sz="2400" dirty="0" smtClean="0"/>
              <a:t>）中的含义相同吗？</a:t>
            </a:r>
            <a:endParaRPr lang="en-US" altLang="zh-CN" sz="2400" dirty="0" smtClean="0"/>
          </a:p>
          <a:p>
            <a:pPr marL="720000" indent="-457200">
              <a:buFont typeface="+mj-ea"/>
              <a:buAutoNum type="circleNumDbPlain"/>
            </a:pPr>
            <a:r>
              <a:rPr lang="zh-CN" altLang="en-US" sz="2400" dirty="0" smtClean="0">
                <a:latin typeface="仿宋" pitchFamily="49" charset="-122"/>
                <a:ea typeface="仿宋" pitchFamily="49" charset="-122"/>
              </a:rPr>
              <a:t>手术室里，大夫做完手术后问护士</a:t>
            </a:r>
            <a:endParaRPr lang="en-US" altLang="zh-CN" sz="2400" dirty="0" smtClean="0">
              <a:latin typeface="仿宋" pitchFamily="49" charset="-122"/>
              <a:ea typeface="仿宋" pitchFamily="49" charset="-122"/>
            </a:endParaRPr>
          </a:p>
          <a:p>
            <a:pPr marL="720000" indent="-457200">
              <a:buFont typeface="+mj-ea"/>
              <a:buAutoNum type="circleNumDbPlain"/>
            </a:pPr>
            <a:r>
              <a:rPr lang="zh-CN" altLang="en-US" sz="2400" dirty="0" smtClean="0">
                <a:latin typeface="仿宋" pitchFamily="49" charset="-122"/>
                <a:ea typeface="仿宋" pitchFamily="49" charset="-122"/>
              </a:rPr>
              <a:t>教室里，老师问迟到的学生</a:t>
            </a:r>
            <a:endParaRPr lang="en-US" altLang="zh-CN" sz="2400" dirty="0" smtClean="0">
              <a:latin typeface="仿宋" pitchFamily="49" charset="-122"/>
              <a:ea typeface="仿宋" pitchFamily="49" charset="-122"/>
            </a:endParaRPr>
          </a:p>
          <a:p>
            <a:pPr>
              <a:spcBef>
                <a:spcPts val="1800"/>
              </a:spcBef>
              <a:buFont typeface="Wingdings" pitchFamily="2" charset="2"/>
              <a:buChar char="Ø"/>
            </a:pPr>
            <a:r>
              <a:rPr lang="zh-CN" altLang="en-US" sz="2800" dirty="0" smtClean="0">
                <a:solidFill>
                  <a:srgbClr val="0000FF"/>
                </a:solidFill>
                <a:latin typeface="楷体" pitchFamily="49" charset="-122"/>
                <a:ea typeface="楷体" pitchFamily="49" charset="-122"/>
              </a:rPr>
              <a:t>上述“言外之意”从何而来？</a:t>
            </a:r>
            <a:r>
              <a:rPr lang="en-US" altLang="zh-CN" sz="2800" dirty="0" smtClean="0">
                <a:solidFill>
                  <a:srgbClr val="0000FF"/>
                </a:solidFill>
                <a:latin typeface="楷体" pitchFamily="49" charset="-122"/>
                <a:ea typeface="楷体" pitchFamily="49" charset="-122"/>
              </a:rPr>
              <a:t/>
            </a:r>
            <a:br>
              <a:rPr lang="en-US" altLang="zh-CN" sz="2800" dirty="0" smtClean="0">
                <a:solidFill>
                  <a:srgbClr val="0000FF"/>
                </a:solidFill>
                <a:latin typeface="楷体" pitchFamily="49" charset="-122"/>
                <a:ea typeface="楷体" pitchFamily="49" charset="-122"/>
              </a:rPr>
            </a:br>
            <a:r>
              <a:rPr lang="zh-CN" altLang="en-US" sz="2800" dirty="0" smtClean="0">
                <a:solidFill>
                  <a:srgbClr val="0000FF"/>
                </a:solidFill>
                <a:latin typeface="楷体" pitchFamily="49" charset="-122"/>
                <a:ea typeface="楷体" pitchFamily="49" charset="-122"/>
              </a:rPr>
              <a:t>听话人如何能从句子的字面义中解读出这些意义？</a:t>
            </a:r>
            <a:endParaRPr lang="en-US" altLang="zh-CN" sz="2800" dirty="0" smtClean="0">
              <a:solidFill>
                <a:srgbClr val="0000FF"/>
              </a:solidFill>
              <a:latin typeface="楷体" pitchFamily="49" charset="-122"/>
              <a:ea typeface="楷体" pitchFamily="49" charset="-122"/>
            </a:endParaRPr>
          </a:p>
          <a:p>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570" y="428604"/>
            <a:ext cx="8416925" cy="247632"/>
          </a:xfrm>
        </p:spPr>
        <p:txBody>
          <a:bodyPr/>
          <a:lstStyle/>
          <a:p>
            <a:endParaRPr lang="zh-CN" altLang="en-US"/>
          </a:p>
        </p:txBody>
      </p:sp>
      <p:sp>
        <p:nvSpPr>
          <p:cNvPr id="3" name="内容占位符 2"/>
          <p:cNvSpPr>
            <a:spLocks noGrp="1"/>
          </p:cNvSpPr>
          <p:nvPr>
            <p:ph idx="1"/>
          </p:nvPr>
        </p:nvSpPr>
        <p:spPr>
          <a:xfrm>
            <a:off x="762000" y="1000108"/>
            <a:ext cx="8416925" cy="5495942"/>
          </a:xfrm>
        </p:spPr>
        <p:txBody>
          <a:bodyPr/>
          <a:lstStyle/>
          <a:p>
            <a:pPr>
              <a:buFont typeface="Wingdings" pitchFamily="2" charset="2"/>
              <a:buChar char="n"/>
            </a:pPr>
            <a:r>
              <a:rPr lang="zh-CN" altLang="en-US" dirty="0" smtClean="0"/>
              <a:t>说话人为何不直白地表达自己的意图？</a:t>
            </a:r>
            <a:endParaRPr lang="en-US" altLang="zh-CN" dirty="0" smtClean="0"/>
          </a:p>
          <a:p>
            <a:pPr marL="702000">
              <a:buFont typeface="Arial" pitchFamily="34" charset="0"/>
              <a:buChar char="•"/>
            </a:pPr>
            <a:r>
              <a:rPr lang="zh-CN" altLang="en-US" sz="2600" dirty="0" smtClean="0">
                <a:latin typeface="仿宋" pitchFamily="49" charset="-122"/>
                <a:ea typeface="仿宋" pitchFamily="49" charset="-122"/>
              </a:rPr>
              <a:t>说话人省力（你要什么饮料？</a:t>
            </a:r>
            <a:r>
              <a:rPr lang="en-US" altLang="zh-CN" sz="2600" dirty="0" smtClean="0">
                <a:latin typeface="仿宋" pitchFamily="49" charset="-122"/>
                <a:ea typeface="仿宋" pitchFamily="49" charset="-122"/>
              </a:rPr>
              <a:t>——</a:t>
            </a:r>
            <a:r>
              <a:rPr lang="zh-CN" altLang="en-US" sz="2600" dirty="0" smtClean="0">
                <a:latin typeface="仿宋" pitchFamily="49" charset="-122"/>
                <a:ea typeface="仿宋" pitchFamily="49" charset="-122"/>
              </a:rPr>
              <a:t>我有汤）</a:t>
            </a:r>
            <a:endParaRPr lang="en-US" altLang="zh-CN" sz="2600" dirty="0" smtClean="0">
              <a:latin typeface="仿宋" pitchFamily="49" charset="-122"/>
              <a:ea typeface="仿宋" pitchFamily="49" charset="-122"/>
            </a:endParaRPr>
          </a:p>
          <a:p>
            <a:pPr marL="702000">
              <a:buFont typeface="Arial" pitchFamily="34" charset="0"/>
              <a:buChar char="•"/>
            </a:pPr>
            <a:r>
              <a:rPr lang="zh-CN" altLang="en-US" sz="2600" dirty="0" smtClean="0">
                <a:latin typeface="仿宋" pitchFamily="49" charset="-122"/>
                <a:ea typeface="仿宋" pitchFamily="49" charset="-122"/>
              </a:rPr>
              <a:t>礼貌原则（面子）</a:t>
            </a:r>
            <a:endParaRPr lang="en-US" altLang="zh-CN" sz="2600" dirty="0" smtClean="0">
              <a:latin typeface="仿宋" pitchFamily="49" charset="-122"/>
              <a:ea typeface="仿宋" pitchFamily="49" charset="-122"/>
            </a:endParaRPr>
          </a:p>
          <a:p>
            <a:pPr marL="702000">
              <a:buFont typeface="Arial" pitchFamily="34" charset="0"/>
              <a:buChar char="•"/>
            </a:pPr>
            <a:r>
              <a:rPr lang="zh-CN" altLang="en-US" sz="2600" dirty="0" smtClean="0">
                <a:latin typeface="仿宋" pitchFamily="49" charset="-122"/>
                <a:ea typeface="仿宋" pitchFamily="49" charset="-122"/>
              </a:rPr>
              <a:t>产生额外的交际效果（广告词的“陷阱”）</a:t>
            </a:r>
            <a:endParaRPr lang="en-US" altLang="zh-CN" sz="2600" dirty="0" smtClean="0">
              <a:latin typeface="仿宋" pitchFamily="49" charset="-122"/>
              <a:ea typeface="仿宋" pitchFamily="49" charset="-122"/>
            </a:endParaRPr>
          </a:p>
          <a:p>
            <a:pPr marL="702000">
              <a:buFont typeface="Arial" pitchFamily="34" charset="0"/>
              <a:buChar char="•"/>
            </a:pPr>
            <a:r>
              <a:rPr lang="zh-CN" altLang="en-US" sz="2600" dirty="0" smtClean="0">
                <a:latin typeface="仿宋" pitchFamily="49" charset="-122"/>
                <a:ea typeface="仿宋" pitchFamily="49" charset="-122"/>
              </a:rPr>
              <a:t>达到一定的修辞效果</a:t>
            </a:r>
            <a:r>
              <a:rPr lang="en-US" altLang="zh-CN" sz="2600" dirty="0" smtClean="0">
                <a:latin typeface="仿宋" pitchFamily="49" charset="-122"/>
                <a:ea typeface="仿宋" pitchFamily="49" charset="-122"/>
              </a:rPr>
              <a:t>(</a:t>
            </a:r>
            <a:r>
              <a:rPr lang="zh-CN" altLang="en-US" sz="2600" dirty="0" smtClean="0">
                <a:latin typeface="仿宋" pitchFamily="49" charset="-122"/>
                <a:ea typeface="仿宋" pitchFamily="49" charset="-122"/>
              </a:rPr>
              <a:t>文学上的言有尽而意无穷</a:t>
            </a:r>
            <a:r>
              <a:rPr lang="en-US" altLang="zh-CN" sz="2600" dirty="0" smtClean="0">
                <a:latin typeface="仿宋" pitchFamily="49" charset="-122"/>
                <a:ea typeface="仿宋" pitchFamily="49" charset="-122"/>
              </a:rPr>
              <a:t>)</a:t>
            </a:r>
          </a:p>
          <a:p>
            <a:pPr>
              <a:spcBef>
                <a:spcPts val="2400"/>
              </a:spcBef>
              <a:buFont typeface="Wingdings" pitchFamily="2" charset="2"/>
              <a:buChar char="n"/>
            </a:pPr>
            <a:r>
              <a:rPr lang="zh-CN" altLang="en-US" dirty="0" smtClean="0"/>
              <a:t>机器翻译为何失败？</a:t>
            </a:r>
            <a:endParaRPr lang="en-US" altLang="zh-CN" dirty="0" smtClean="0"/>
          </a:p>
          <a:p>
            <a:pPr marL="702000">
              <a:buFont typeface="Arial" pitchFamily="34" charset="0"/>
              <a:buChar char="•"/>
            </a:pPr>
            <a:r>
              <a:rPr lang="zh-CN" altLang="en-US" sz="2600" dirty="0" smtClean="0">
                <a:latin typeface="仿宋" pitchFamily="49" charset="-122"/>
                <a:ea typeface="仿宋" pitchFamily="49" charset="-122"/>
              </a:rPr>
              <a:t>句子的意思常常不等于其字面义</a:t>
            </a:r>
            <a:endParaRPr lang="en-US" altLang="zh-CN" sz="2600" dirty="0" smtClean="0">
              <a:latin typeface="仿宋" pitchFamily="49" charset="-122"/>
              <a:ea typeface="仿宋" pitchFamily="49" charset="-122"/>
            </a:endParaRPr>
          </a:p>
          <a:p>
            <a:pPr marL="702000">
              <a:buFont typeface="Arial" pitchFamily="34" charset="0"/>
              <a:buChar char="•"/>
            </a:pPr>
            <a:r>
              <a:rPr lang="zh-CN" altLang="en-US" sz="2600" dirty="0" smtClean="0">
                <a:latin typeface="仿宋" pitchFamily="49" charset="-122"/>
                <a:ea typeface="仿宋" pitchFamily="49" charset="-122"/>
              </a:rPr>
              <a:t>会话的隐含义常常因语境而改变</a:t>
            </a:r>
            <a:endParaRPr lang="en-US" altLang="zh-CN" sz="2600" dirty="0" smtClean="0">
              <a:latin typeface="仿宋" pitchFamily="49" charset="-122"/>
              <a:ea typeface="仿宋" pitchFamily="49" charset="-122"/>
            </a:endParaRPr>
          </a:p>
          <a:p>
            <a:pPr marL="702000">
              <a:buFont typeface="Arial" pitchFamily="34" charset="0"/>
              <a:buChar char="•"/>
            </a:pPr>
            <a:r>
              <a:rPr lang="zh-CN" altLang="en-US" sz="2600" dirty="0" smtClean="0">
                <a:latin typeface="仿宋" pitchFamily="49" charset="-122"/>
                <a:ea typeface="仿宋" pitchFamily="49" charset="-122"/>
              </a:rPr>
              <a:t>有文化和语言的差异性（</a:t>
            </a:r>
            <a:r>
              <a:rPr lang="en-US" altLang="zh-CN" sz="2600" smtClean="0">
                <a:latin typeface="仿宋" pitchFamily="49" charset="-122"/>
                <a:ea typeface="仿宋" pitchFamily="49" charset="-122"/>
              </a:rPr>
              <a:t>e.g.</a:t>
            </a:r>
            <a:r>
              <a:rPr lang="zh-CN" altLang="en-US" sz="2600" smtClean="0">
                <a:latin typeface="仿宋" pitchFamily="49" charset="-122"/>
                <a:ea typeface="仿宋" pitchFamily="49" charset="-122"/>
              </a:rPr>
              <a:t>翘辫子</a:t>
            </a:r>
            <a:r>
              <a:rPr lang="en-US" altLang="zh-CN" sz="2600" smtClean="0">
                <a:latin typeface="仿宋" pitchFamily="49" charset="-122"/>
                <a:ea typeface="仿宋" pitchFamily="49" charset="-122"/>
              </a:rPr>
              <a:t>, </a:t>
            </a:r>
            <a:r>
              <a:rPr lang="en-US" altLang="zh-CN" sz="2600" smtClean="0"/>
              <a:t>kick the bucket</a:t>
            </a:r>
            <a:r>
              <a:rPr lang="zh-CN" altLang="en-US" sz="2600" smtClean="0">
                <a:latin typeface="仿宋" pitchFamily="49" charset="-122"/>
                <a:ea typeface="仿宋" pitchFamily="49" charset="-122"/>
              </a:rPr>
              <a:t>）</a:t>
            </a:r>
            <a:endParaRPr lang="zh-CN" altLang="en-US" sz="2600" dirty="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跟隐含义相关的现象</a:t>
            </a:r>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570" y="428604"/>
            <a:ext cx="8416925" cy="890574"/>
          </a:xfrm>
        </p:spPr>
        <p:txBody>
          <a:bodyPr/>
          <a:lstStyle/>
          <a:p>
            <a:r>
              <a:rPr lang="zh-CN" altLang="en-US" sz="4000" smtClean="0"/>
              <a:t>广告词的“玄机”</a:t>
            </a:r>
            <a:endParaRPr lang="zh-CN" altLang="en-US" sz="4000"/>
          </a:p>
        </p:txBody>
      </p:sp>
      <p:sp>
        <p:nvSpPr>
          <p:cNvPr id="3" name="内容占位符 2"/>
          <p:cNvSpPr>
            <a:spLocks noGrp="1"/>
          </p:cNvSpPr>
          <p:nvPr>
            <p:ph idx="1"/>
          </p:nvPr>
        </p:nvSpPr>
        <p:spPr>
          <a:xfrm>
            <a:off x="522256" y="1428736"/>
            <a:ext cx="8656669" cy="5067314"/>
          </a:xfrm>
        </p:spPr>
        <p:txBody>
          <a:bodyPr/>
          <a:lstStyle/>
          <a:p>
            <a:pPr>
              <a:buFont typeface="Wingdings" pitchFamily="2" charset="2"/>
              <a:buChar char="n"/>
            </a:pPr>
            <a:r>
              <a:rPr lang="zh-CN" altLang="en-US" sz="2800" dirty="0" smtClean="0"/>
              <a:t>广告词常利用“隐含义”，但是</a:t>
            </a:r>
            <a:r>
              <a:rPr lang="en-US" altLang="zh-CN" sz="2800" dirty="0" smtClean="0"/>
              <a:t/>
            </a:r>
            <a:br>
              <a:rPr lang="en-US" altLang="zh-CN" sz="2800" dirty="0" smtClean="0"/>
            </a:br>
            <a:r>
              <a:rPr lang="zh-CN" altLang="en-US" sz="2800" dirty="0" smtClean="0"/>
              <a:t>法律上，广告商只对句子的“逻辑语义”负责。</a:t>
            </a:r>
            <a:endParaRPr lang="en-US" altLang="zh-CN" sz="2800" dirty="0" smtClean="0"/>
          </a:p>
          <a:p>
            <a:pPr marL="702000">
              <a:buFont typeface="Arial" pitchFamily="34" charset="0"/>
              <a:buChar char="•"/>
            </a:pPr>
            <a:r>
              <a:rPr lang="zh-CN" altLang="en-US" sz="2400" dirty="0" smtClean="0">
                <a:latin typeface="仿宋" pitchFamily="49" charset="-122"/>
                <a:ea typeface="仿宋" pitchFamily="49" charset="-122"/>
              </a:rPr>
              <a:t>句子的隐含义是可取消的，但逻辑语义不可取消</a:t>
            </a:r>
            <a:endParaRPr lang="en-US" altLang="zh-CN" sz="2400" dirty="0" smtClean="0">
              <a:latin typeface="仿宋" pitchFamily="49" charset="-122"/>
              <a:ea typeface="仿宋" pitchFamily="49" charset="-122"/>
            </a:endParaRPr>
          </a:p>
          <a:p>
            <a:pPr marL="514350" indent="-514350">
              <a:spcBef>
                <a:spcPts val="1800"/>
              </a:spcBef>
              <a:buFont typeface="+mj-ea"/>
              <a:buAutoNum type="circleNumDbPlain"/>
            </a:pPr>
            <a:r>
              <a:rPr lang="en-US" altLang="zh-CN" sz="2800" dirty="0" smtClean="0"/>
              <a:t>ABC</a:t>
            </a:r>
            <a:r>
              <a:rPr lang="zh-CN" altLang="en-US" sz="2800" dirty="0" smtClean="0"/>
              <a:t>净水器，帮您消除水中细菌！</a:t>
            </a:r>
            <a:endParaRPr lang="en-US" altLang="zh-CN" sz="2800" dirty="0" smtClean="0"/>
          </a:p>
          <a:p>
            <a:pPr marL="702000">
              <a:buFont typeface="Arial" pitchFamily="34" charset="0"/>
              <a:buChar char="•"/>
            </a:pPr>
            <a:r>
              <a:rPr lang="zh-CN" altLang="en-US" sz="2400" dirty="0"/>
              <a:t>语用隐含：</a:t>
            </a:r>
            <a:r>
              <a:rPr lang="zh-CN" altLang="en-US" sz="2400" dirty="0">
                <a:latin typeface="仿宋" pitchFamily="49" charset="-122"/>
                <a:ea typeface="仿宋" pitchFamily="49" charset="-122"/>
              </a:rPr>
              <a:t>该净水器可消除水中的</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几乎</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全部细菌</a:t>
            </a:r>
            <a:r>
              <a:rPr lang="zh-CN" altLang="en-US" sz="2400" dirty="0" smtClean="0"/>
              <a:t>。</a:t>
            </a:r>
            <a:r>
              <a:rPr lang="en-US" altLang="zh-CN" sz="2400" dirty="0" smtClean="0"/>
              <a:t/>
            </a:r>
            <a:br>
              <a:rPr lang="en-US" altLang="zh-CN" sz="2400" dirty="0" smtClean="0"/>
            </a:br>
            <a:r>
              <a:rPr lang="zh-CN" altLang="en-US" sz="2400" dirty="0" smtClean="0"/>
              <a:t>（</a:t>
            </a:r>
            <a:r>
              <a:rPr lang="zh-CN" altLang="en-US" sz="2400" dirty="0"/>
              <a:t>数量准则）</a:t>
            </a:r>
            <a:endParaRPr lang="en-US" altLang="zh-CN" sz="2400" dirty="0"/>
          </a:p>
          <a:p>
            <a:pPr marL="702000">
              <a:buFont typeface="Arial" pitchFamily="34" charset="0"/>
              <a:buChar char="•"/>
            </a:pPr>
            <a:r>
              <a:rPr lang="zh-CN" altLang="en-US" sz="2400" dirty="0" smtClean="0"/>
              <a:t>逻辑衍推：</a:t>
            </a:r>
            <a:r>
              <a:rPr lang="zh-CN" altLang="en-US" sz="2400" dirty="0" smtClean="0">
                <a:latin typeface="仿宋" pitchFamily="49" charset="-122"/>
                <a:ea typeface="仿宋" pitchFamily="49" charset="-122"/>
              </a:rPr>
              <a:t>该净水器可消除水中的一部分细菌</a:t>
            </a:r>
            <a:endParaRPr lang="en-US" altLang="zh-CN" sz="2400" dirty="0" smtClean="0">
              <a:latin typeface="仿宋" pitchFamily="49" charset="-122"/>
              <a:ea typeface="仿宋" pitchFamily="49" charset="-122"/>
            </a:endParaRPr>
          </a:p>
          <a:p>
            <a:pPr marL="514350" indent="-514350">
              <a:spcBef>
                <a:spcPts val="1800"/>
              </a:spcBef>
              <a:buFont typeface="+mj-ea"/>
              <a:buAutoNum type="circleNumDbPlain" startAt="2"/>
            </a:pPr>
            <a:r>
              <a:rPr lang="en-US" altLang="zh-TW" sz="2800" i="1" dirty="0" smtClean="0"/>
              <a:t>Duracell – works up to 10 times longer!</a:t>
            </a:r>
          </a:p>
          <a:p>
            <a:pPr marL="702000">
              <a:buFont typeface="Arial" pitchFamily="34" charset="0"/>
              <a:buChar char="•"/>
            </a:pPr>
            <a:r>
              <a:rPr lang="zh-CN" altLang="en-US" sz="2400" dirty="0"/>
              <a:t>语用隐含：</a:t>
            </a:r>
            <a:r>
              <a:rPr lang="zh-CN" altLang="en-US" sz="2400" dirty="0">
                <a:latin typeface="仿宋" pitchFamily="49" charset="-122"/>
                <a:ea typeface="仿宋" pitchFamily="49" charset="-122"/>
              </a:rPr>
              <a:t>比其他所有品牌的</a:t>
            </a:r>
            <a:r>
              <a:rPr lang="zh-CN" altLang="en-US" sz="2400">
                <a:latin typeface="仿宋" pitchFamily="49" charset="-122"/>
                <a:ea typeface="仿宋" pitchFamily="49" charset="-122"/>
              </a:rPr>
              <a:t>电</a:t>
            </a:r>
            <a:r>
              <a:rPr lang="zh-CN" altLang="en-US" sz="2400" smtClean="0">
                <a:latin typeface="仿宋" pitchFamily="49" charset="-122"/>
                <a:ea typeface="仿宋" pitchFamily="49" charset="-122"/>
              </a:rPr>
              <a:t>池长十</a:t>
            </a:r>
            <a:r>
              <a:rPr lang="zh-CN" altLang="en-US" sz="2400" dirty="0">
                <a:latin typeface="仿宋" pitchFamily="49" charset="-122"/>
                <a:ea typeface="仿宋" pitchFamily="49" charset="-122"/>
              </a:rPr>
              <a:t>倍</a:t>
            </a:r>
          </a:p>
          <a:p>
            <a:pPr marL="702000">
              <a:buFont typeface="Arial" pitchFamily="34" charset="0"/>
              <a:buChar char="•"/>
            </a:pPr>
            <a:r>
              <a:rPr lang="zh-CN" altLang="en-US" sz="2400" dirty="0" smtClean="0"/>
              <a:t>逻辑衍推：</a:t>
            </a:r>
            <a:r>
              <a:rPr lang="zh-CN" altLang="en-US" sz="2400" dirty="0" smtClean="0">
                <a:latin typeface="仿宋" pitchFamily="49" charset="-122"/>
                <a:ea typeface="仿宋" pitchFamily="49" charset="-122"/>
              </a:rPr>
              <a:t>至少比一部分（可能是最差的）</a:t>
            </a:r>
            <a:r>
              <a:rPr lang="zh-CN" altLang="en-US" sz="2400" smtClean="0">
                <a:latin typeface="仿宋" pitchFamily="49" charset="-122"/>
                <a:ea typeface="仿宋" pitchFamily="49" charset="-122"/>
              </a:rPr>
              <a:t>电池长十</a:t>
            </a:r>
            <a:r>
              <a:rPr lang="zh-CN" altLang="en-US" sz="2400" dirty="0" smtClean="0">
                <a:latin typeface="仿宋" pitchFamily="49" charset="-122"/>
                <a:ea typeface="仿宋" pitchFamily="49" charset="-122"/>
              </a:rPr>
              <a:t>倍</a:t>
            </a:r>
            <a:endParaRPr lang="en-US" altLang="zh-CN" sz="2400" dirty="0" smtClean="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16925" cy="747698"/>
          </a:xfrm>
        </p:spPr>
        <p:txBody>
          <a:bodyPr/>
          <a:lstStyle/>
          <a:p>
            <a:r>
              <a:rPr lang="zh-CN" altLang="en-US" sz="4000" smtClean="0">
                <a:latin typeface="楷体" pitchFamily="49" charset="-122"/>
                <a:ea typeface="楷体" pitchFamily="49" charset="-122"/>
              </a:rPr>
              <a:t>笑话的笑点</a:t>
            </a:r>
            <a:r>
              <a:rPr lang="en-US" altLang="zh-CN" sz="4000" smtClean="0">
                <a:latin typeface="楷体" pitchFamily="49" charset="-122"/>
                <a:ea typeface="楷体" pitchFamily="49" charset="-122"/>
              </a:rPr>
              <a:t>&amp;</a:t>
            </a:r>
            <a:r>
              <a:rPr lang="zh-CN" altLang="en-US" sz="4000" smtClean="0">
                <a:latin typeface="楷体" pitchFamily="49" charset="-122"/>
                <a:ea typeface="楷体" pitchFamily="49" charset="-122"/>
              </a:rPr>
              <a:t>脑筋急转弯</a:t>
            </a:r>
            <a:endParaRPr lang="zh-CN" altLang="en-US" sz="4000">
              <a:latin typeface="楷体" pitchFamily="49" charset="-122"/>
              <a:ea typeface="楷体" pitchFamily="49" charset="-122"/>
            </a:endParaRPr>
          </a:p>
        </p:txBody>
      </p:sp>
      <p:sp>
        <p:nvSpPr>
          <p:cNvPr id="3" name="内容占位符 2"/>
          <p:cNvSpPr>
            <a:spLocks noGrp="1"/>
          </p:cNvSpPr>
          <p:nvPr>
            <p:ph idx="1"/>
          </p:nvPr>
        </p:nvSpPr>
        <p:spPr>
          <a:xfrm>
            <a:off x="665132" y="1571612"/>
            <a:ext cx="8715436" cy="4924438"/>
          </a:xfrm>
        </p:spPr>
        <p:txBody>
          <a:bodyPr/>
          <a:lstStyle/>
          <a:p>
            <a:pPr>
              <a:buFont typeface="Wingdings" pitchFamily="2" charset="2"/>
              <a:buChar char="n"/>
            </a:pPr>
            <a:r>
              <a:rPr lang="zh-CN" altLang="en-US" sz="2800" dirty="0" smtClean="0">
                <a:latin typeface="仿宋" pitchFamily="49" charset="-122"/>
                <a:ea typeface="仿宋" pitchFamily="49" charset="-122"/>
              </a:rPr>
              <a:t>甲：老王昨天在餐馆跟一个女人一起吃饭。</a:t>
            </a:r>
            <a:r>
              <a:rPr lang="en-US" altLang="zh-CN" sz="2800" dirty="0" smtClean="0">
                <a:latin typeface="仿宋" pitchFamily="49" charset="-122"/>
                <a:ea typeface="仿宋" pitchFamily="49" charset="-122"/>
              </a:rPr>
              <a:t/>
            </a:r>
            <a:br>
              <a:rPr lang="en-US" altLang="zh-CN" sz="2800" dirty="0" smtClean="0">
                <a:latin typeface="仿宋" pitchFamily="49" charset="-122"/>
                <a:ea typeface="仿宋" pitchFamily="49" charset="-122"/>
              </a:rPr>
            </a:br>
            <a:r>
              <a:rPr lang="zh-CN" altLang="en-US" sz="2800" dirty="0" smtClean="0">
                <a:latin typeface="仿宋" pitchFamily="49" charset="-122"/>
                <a:ea typeface="仿宋" pitchFamily="49" charset="-122"/>
              </a:rPr>
              <a:t>乙：他太太知道吗？</a:t>
            </a:r>
            <a:r>
              <a:rPr lang="en-US" altLang="zh-CN" sz="2800" dirty="0" smtClean="0">
                <a:latin typeface="仿宋" pitchFamily="49" charset="-122"/>
                <a:ea typeface="仿宋" pitchFamily="49" charset="-122"/>
              </a:rPr>
              <a:t/>
            </a:r>
            <a:br>
              <a:rPr lang="en-US" altLang="zh-CN" sz="2800" dirty="0" smtClean="0">
                <a:latin typeface="仿宋" pitchFamily="49" charset="-122"/>
                <a:ea typeface="仿宋" pitchFamily="49" charset="-122"/>
              </a:rPr>
            </a:br>
            <a:r>
              <a:rPr lang="zh-CN" altLang="en-US" sz="2800" dirty="0" smtClean="0">
                <a:latin typeface="仿宋" pitchFamily="49" charset="-122"/>
                <a:ea typeface="仿宋" pitchFamily="49" charset="-122"/>
              </a:rPr>
              <a:t>甲：当然知道，那个女人就是他太太。</a:t>
            </a:r>
            <a:endParaRPr lang="en-US" altLang="zh-CN" sz="2800" dirty="0" smtClean="0">
              <a:latin typeface="仿宋" pitchFamily="49" charset="-122"/>
              <a:ea typeface="仿宋" pitchFamily="49" charset="-122"/>
            </a:endParaRPr>
          </a:p>
          <a:p>
            <a:pPr marL="702000">
              <a:buFont typeface="Wingdings" pitchFamily="2" charset="2"/>
              <a:buChar char="Ø"/>
            </a:pPr>
            <a:r>
              <a:rPr lang="en-US" altLang="zh-CN" sz="2800" dirty="0" smtClean="0"/>
              <a:t>[</a:t>
            </a:r>
            <a:r>
              <a:rPr lang="zh-CN" altLang="en-US" sz="2800" dirty="0" smtClean="0"/>
              <a:t>数量准则（足量信息）</a:t>
            </a:r>
            <a:r>
              <a:rPr lang="en-US" altLang="zh-CN" sz="2800" dirty="0" smtClean="0"/>
              <a:t>/</a:t>
            </a:r>
            <a:r>
              <a:rPr lang="zh-CN" altLang="en-US" sz="2800" dirty="0" smtClean="0"/>
              <a:t>方式准则</a:t>
            </a:r>
            <a:r>
              <a:rPr lang="en-US" altLang="zh-CN" sz="2800" dirty="0" smtClean="0"/>
              <a:t>(</a:t>
            </a:r>
            <a:r>
              <a:rPr lang="zh-CN" altLang="en-US" sz="2800" dirty="0" smtClean="0"/>
              <a:t>清楚</a:t>
            </a:r>
            <a:r>
              <a:rPr lang="en-US" altLang="zh-CN" sz="2800" dirty="0" smtClean="0"/>
              <a:t>)]</a:t>
            </a:r>
          </a:p>
          <a:p>
            <a:pPr>
              <a:spcBef>
                <a:spcPts val="1800"/>
              </a:spcBef>
              <a:buFont typeface="Wingdings" pitchFamily="2" charset="2"/>
              <a:buChar char="n"/>
            </a:pPr>
            <a:r>
              <a:rPr lang="zh-CN" altLang="en-US" sz="2800" dirty="0" smtClean="0">
                <a:latin typeface="仿宋" pitchFamily="49" charset="-122"/>
                <a:ea typeface="仿宋" pitchFamily="49" charset="-122"/>
              </a:rPr>
              <a:t>身份证掉了怎么办？</a:t>
            </a:r>
            <a:r>
              <a:rPr lang="en-US" altLang="zh-CN" sz="2800" dirty="0" smtClean="0">
                <a:latin typeface="仿宋" pitchFamily="49" charset="-122"/>
                <a:ea typeface="仿宋" pitchFamily="49" charset="-122"/>
              </a:rPr>
              <a:t>——</a:t>
            </a:r>
          </a:p>
          <a:p>
            <a:pPr marL="702000">
              <a:buFont typeface="Wingdings" pitchFamily="2" charset="2"/>
              <a:buChar char="Ø"/>
            </a:pPr>
            <a:r>
              <a:rPr lang="en-US" altLang="zh-CN" sz="2800" dirty="0" smtClean="0"/>
              <a:t>[</a:t>
            </a:r>
            <a:r>
              <a:rPr lang="zh-CN" altLang="en-US" sz="2800" dirty="0" smtClean="0"/>
              <a:t>方式准则：“掉”的歧义性</a:t>
            </a:r>
            <a:r>
              <a:rPr lang="en-US" altLang="zh-CN" sz="2800" dirty="0" smtClean="0"/>
              <a:t>]</a:t>
            </a:r>
          </a:p>
          <a:p>
            <a:pPr>
              <a:spcBef>
                <a:spcPts val="1800"/>
              </a:spcBef>
              <a:buFont typeface="Wingdings" pitchFamily="2" charset="2"/>
              <a:buChar char="n"/>
            </a:pPr>
            <a:r>
              <a:rPr lang="zh-CN" altLang="en-US" sz="2800" dirty="0" smtClean="0">
                <a:latin typeface="仿宋" pitchFamily="49" charset="-122"/>
                <a:ea typeface="仿宋" pitchFamily="49" charset="-122"/>
              </a:rPr>
              <a:t>哪个月有</a:t>
            </a:r>
            <a:r>
              <a:rPr lang="en-US" altLang="zh-CN" sz="2800" dirty="0" smtClean="0">
                <a:latin typeface="仿宋" pitchFamily="49" charset="-122"/>
                <a:ea typeface="仿宋" pitchFamily="49" charset="-122"/>
              </a:rPr>
              <a:t>28</a:t>
            </a:r>
            <a:r>
              <a:rPr lang="zh-CN" altLang="en-US" sz="2800" dirty="0" smtClean="0">
                <a:latin typeface="仿宋" pitchFamily="49" charset="-122"/>
                <a:ea typeface="仿宋" pitchFamily="49" charset="-122"/>
              </a:rPr>
              <a:t>天？</a:t>
            </a:r>
            <a:r>
              <a:rPr lang="en-US" altLang="zh-CN" sz="2800" dirty="0" smtClean="0">
                <a:latin typeface="仿宋" pitchFamily="49" charset="-122"/>
                <a:ea typeface="仿宋" pitchFamily="49" charset="-122"/>
              </a:rPr>
              <a:t>——</a:t>
            </a:r>
          </a:p>
          <a:p>
            <a:pPr marL="702000">
              <a:buFont typeface="Wingdings" pitchFamily="2" charset="2"/>
              <a:buChar char="Ø"/>
            </a:pPr>
            <a:r>
              <a:rPr lang="en-US" altLang="zh-CN" sz="2800" dirty="0" smtClean="0"/>
              <a:t>[</a:t>
            </a:r>
            <a:r>
              <a:rPr lang="zh-CN" altLang="en-US" sz="2800" dirty="0" smtClean="0"/>
              <a:t>数量准则：足量</a:t>
            </a:r>
            <a:r>
              <a:rPr lang="en-US" altLang="zh-CN" sz="2800" dirty="0" smtClean="0"/>
              <a:t>(</a:t>
            </a:r>
            <a:r>
              <a:rPr lang="zh-CN" altLang="en-US" sz="2800" dirty="0" smtClean="0"/>
              <a:t>有且只有</a:t>
            </a:r>
            <a:r>
              <a:rPr lang="en-US" altLang="zh-CN"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5132" y="500042"/>
            <a:ext cx="8416925" cy="785818"/>
          </a:xfrm>
        </p:spPr>
        <p:txBody>
          <a:bodyPr/>
          <a:lstStyle/>
          <a:p>
            <a:r>
              <a:rPr lang="zh-CN" altLang="en-US" sz="4000" b="1" smtClean="0">
                <a:latin typeface="楷体" pitchFamily="49" charset="-122"/>
                <a:ea typeface="楷体" pitchFamily="49" charset="-122"/>
              </a:rPr>
              <a:t>写成“不独不统不武”马震怒</a:t>
            </a:r>
            <a:endParaRPr lang="zh-CN" altLang="en-US" sz="4000" b="1">
              <a:latin typeface="楷体" pitchFamily="49" charset="-122"/>
              <a:ea typeface="楷体" pitchFamily="49" charset="-122"/>
            </a:endParaRPr>
          </a:p>
        </p:txBody>
      </p:sp>
      <p:sp>
        <p:nvSpPr>
          <p:cNvPr id="3" name="内容占位符 2"/>
          <p:cNvSpPr>
            <a:spLocks noGrp="1"/>
          </p:cNvSpPr>
          <p:nvPr>
            <p:ph idx="1"/>
          </p:nvPr>
        </p:nvSpPr>
        <p:spPr>
          <a:xfrm>
            <a:off x="379380" y="1500174"/>
            <a:ext cx="9001188" cy="4995876"/>
          </a:xfrm>
        </p:spPr>
        <p:txBody>
          <a:bodyPr/>
          <a:lstStyle/>
          <a:p>
            <a:r>
              <a:rPr lang="zh-CN" altLang="en-US" sz="2000" smtClean="0"/>
              <a:t>「不統、不獨、不武」是馬“總統”強力宣示的兩岸政策。聯合報九月廿二日報導為「不獨、不統、不武」，馬為此大為震怒，下令要求更正。</a:t>
            </a:r>
            <a:r>
              <a:rPr lang="zh-CN" altLang="en-US" sz="2000" b="1" smtClean="0">
                <a:solidFill>
                  <a:srgbClr val="C00000"/>
                </a:solidFill>
                <a:effectLst>
                  <a:outerShdw blurRad="38100" dist="38100" dir="2700000" algn="tl">
                    <a:srgbClr val="000000">
                      <a:alpha val="43137"/>
                    </a:srgbClr>
                  </a:outerShdw>
                </a:effectLst>
              </a:rPr>
              <a:t>但順序不同有何差異，各方百思不得其解</a:t>
            </a:r>
            <a:r>
              <a:rPr lang="zh-CN" altLang="en-US" sz="2000" smtClean="0"/>
              <a:t>，幕僚也陷入兩難。黨要求更正 聯合報不予回應</a:t>
            </a:r>
          </a:p>
          <a:p>
            <a:r>
              <a:rPr lang="zh-CN" altLang="en-US" sz="2000" smtClean="0"/>
              <a:t>對於國民黨要求更正，聯合報昨對此表示，不予回應。</a:t>
            </a:r>
          </a:p>
          <a:p>
            <a:r>
              <a:rPr lang="zh-CN" altLang="en-US" sz="2000" smtClean="0"/>
              <a:t>馬“總統”不斷重申，兩岸政策秉持「不統、不獨、不武」原則，堅信「一中各表的九二共識」。尤其是「三不原則」，更被馬“</a:t>
            </a:r>
            <a:r>
              <a:rPr lang="zh-CN" altLang="en-US" sz="2000" u="sng" smtClean="0"/>
              <a:t>總統”</a:t>
            </a:r>
            <a:r>
              <a:rPr lang="zh-CN" altLang="en-US" sz="2000" smtClean="0"/>
              <a:t>視為足以強力質疑民進黨兩岸主張的「最佳政策武器」。</a:t>
            </a:r>
          </a:p>
          <a:p>
            <a:r>
              <a:rPr lang="zh-CN" altLang="en-US" sz="2000" smtClean="0"/>
              <a:t>馬陣營一再對「台灣共識」採取攻勢，就在蔡英文九月廿日結束訪美行程，馬“</a:t>
            </a:r>
            <a:r>
              <a:rPr lang="zh-CN" altLang="en-US" sz="2000" u="sng" smtClean="0"/>
              <a:t>總統”</a:t>
            </a:r>
            <a:r>
              <a:rPr lang="zh-CN" altLang="en-US" sz="2000" smtClean="0"/>
              <a:t>隔天主持國民黨中常會時主動表示，根據陸委會的民調，高達八十七％民眾贊成「不統、不獨、不武」的現狀，明顯就是台灣主流民意，「說是台灣共識，也無不可！」</a:t>
            </a:r>
          </a:p>
          <a:p>
            <a:r>
              <a:rPr lang="zh-CN" altLang="en-US" sz="2000" smtClean="0"/>
              <a:t>隔天，聯合報報導標題為「馬“總統” ：台灣共識不獨不統不武」，把「不獨」與「不統」順序交換，結果引起馬“總統” 「高度關切」。</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16925" cy="104756"/>
          </a:xfrm>
        </p:spPr>
        <p:txBody>
          <a:bodyPr/>
          <a:lstStyle/>
          <a:p>
            <a:endParaRPr lang="zh-CN" altLang="en-US"/>
          </a:p>
        </p:txBody>
      </p:sp>
      <p:sp>
        <p:nvSpPr>
          <p:cNvPr id="3" name="内容占位符 2"/>
          <p:cNvSpPr>
            <a:spLocks noGrp="1"/>
          </p:cNvSpPr>
          <p:nvPr>
            <p:ph idx="1"/>
          </p:nvPr>
        </p:nvSpPr>
        <p:spPr>
          <a:xfrm>
            <a:off x="450818" y="1214422"/>
            <a:ext cx="8728107" cy="5281628"/>
          </a:xfrm>
        </p:spPr>
        <p:txBody>
          <a:bodyPr/>
          <a:lstStyle/>
          <a:p>
            <a:r>
              <a:rPr lang="zh-CN" altLang="en-US" sz="2000" smtClean="0"/>
              <a:t>據了解，馬“總統”看到該報導的標題，相當「震怒」，立即「下令」黨務人士出面，要求聯合報「更正」。</a:t>
            </a:r>
          </a:p>
          <a:p>
            <a:r>
              <a:rPr lang="zh-CN" altLang="en-US" sz="2000" smtClean="0"/>
              <a:t>「馬主席」下令，黨務人士不敢不從。相關人士指出，聯合報對這項「要求」感到納悶，不解為何這麼在意？也</a:t>
            </a:r>
            <a:r>
              <a:rPr lang="zh-CN" altLang="en-US" sz="2000" b="1" smtClean="0">
                <a:solidFill>
                  <a:srgbClr val="C00000"/>
                </a:solidFill>
                <a:effectLst>
                  <a:outerShdw blurRad="38100" dist="38100" dir="2700000" algn="tl">
                    <a:srgbClr val="000000">
                      <a:alpha val="43137"/>
                    </a:srgbClr>
                  </a:outerShdw>
                </a:effectLst>
              </a:rPr>
              <a:t>希望了解「不統不獨不武」與「不獨不統不武」之間，到底有何差別？</a:t>
            </a:r>
          </a:p>
          <a:p>
            <a:r>
              <a:rPr lang="zh-CN" altLang="en-US" sz="2000" smtClean="0"/>
              <a:t>遲遲未見更正 馬問黨工原因</a:t>
            </a:r>
          </a:p>
          <a:p>
            <a:r>
              <a:rPr lang="zh-CN" altLang="en-US" sz="2000" smtClean="0"/>
              <a:t>黨務人士的交涉未獲正面回應，據指出，馬親自打電話給黨務高層，詢問為何遲遲未見「更正」。面臨龐大壓力，黨中央烏雲籠罩。</a:t>
            </a:r>
          </a:p>
          <a:p>
            <a:r>
              <a:rPr lang="zh-CN" altLang="en-US" sz="2000" smtClean="0"/>
              <a:t>據了解，黨中央為了化解危機，一度求助馬辦，希望馬辦高層向馬“總統” 「說明狀況」，改變心意，不再</a:t>
            </a:r>
            <a:r>
              <a:rPr lang="zh-CN" altLang="en-US" sz="2000" u="sng" smtClean="0"/>
              <a:t>堅持</a:t>
            </a:r>
            <a:r>
              <a:rPr lang="zh-CN" altLang="en-US" sz="2000" smtClean="0"/>
              <a:t>；只是，馬辦高層也面有難色，包括馬辦與黨務人士，都陷入左右為難的困境。</a:t>
            </a:r>
          </a:p>
          <a:p>
            <a:r>
              <a:rPr lang="zh-CN" altLang="en-US" sz="2000" smtClean="0"/>
              <a:t>至於馬“總統”為何對此事高度重視，各方人士都納悶，「真的不知道！」</a:t>
            </a:r>
            <a:endParaRPr lang="en-US" altLang="zh-CN" sz="2000" smtClean="0"/>
          </a:p>
          <a:p>
            <a:pPr algn="r">
              <a:buFont typeface="Wingdings" pitchFamily="2" charset="2"/>
              <a:buChar char="p"/>
            </a:pPr>
            <a:r>
              <a:rPr lang="zh-CN" altLang="en-US" sz="2000" smtClean="0"/>
              <a:t>摘自台湾</a:t>
            </a:r>
            <a:r>
              <a:rPr lang="en-US" altLang="zh-CN" sz="2000" smtClean="0"/>
              <a:t>《</a:t>
            </a:r>
            <a:r>
              <a:rPr lang="zh-CN" altLang="en-US" sz="2000" smtClean="0"/>
              <a:t>自由时报</a:t>
            </a:r>
            <a:r>
              <a:rPr lang="en-US" altLang="zh-CN" sz="2000" smtClean="0"/>
              <a:t>》</a:t>
            </a:r>
            <a:endParaRPr lang="zh-CN" altLang="en-US" sz="2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修辞效果</a:t>
            </a:r>
            <a:endParaRPr lang="zh-CN" altLang="en-US"/>
          </a:p>
        </p:txBody>
      </p:sp>
      <p:sp>
        <p:nvSpPr>
          <p:cNvPr id="3" name="副标题 2"/>
          <p:cNvSpPr>
            <a:spLocks noGrp="1"/>
          </p:cNvSpPr>
          <p:nvPr>
            <p:ph type="subTitle" idx="1"/>
          </p:nvPr>
        </p:nvSpPr>
        <p:spPr/>
        <p:txBody>
          <a:bodyPr/>
          <a:lstStyle/>
          <a:p>
            <a:r>
              <a:rPr lang="zh-CN" altLang="en-US" smtClean="0">
                <a:latin typeface="仿宋" pitchFamily="49" charset="-122"/>
                <a:ea typeface="仿宋" pitchFamily="49" charset="-122"/>
              </a:rPr>
              <a:t>修辞格：公开违反会话准则</a:t>
            </a:r>
            <a:r>
              <a:rPr lang="en-US" altLang="zh-CN" smtClean="0">
                <a:latin typeface="仿宋" pitchFamily="49" charset="-122"/>
                <a:ea typeface="仿宋" pitchFamily="49" charset="-122"/>
              </a:rPr>
              <a:t/>
            </a:r>
            <a:br>
              <a:rPr lang="en-US" altLang="zh-CN" smtClean="0">
                <a:latin typeface="仿宋" pitchFamily="49" charset="-122"/>
                <a:ea typeface="仿宋" pitchFamily="49" charset="-122"/>
              </a:rPr>
            </a:br>
            <a:r>
              <a:rPr lang="zh-CN" altLang="en-US" smtClean="0">
                <a:latin typeface="仿宋" pitchFamily="49" charset="-122"/>
                <a:ea typeface="仿宋" pitchFamily="49" charset="-122"/>
              </a:rPr>
              <a:t>提高表达效果</a:t>
            </a:r>
            <a:endParaRPr lang="zh-CN" altLang="en-US">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E00EC798-6D20-4072-ABE7-9351B8D343A5}" type="slidenum">
              <a:rPr lang="en-US" altLang="zh-CN"/>
              <a:pPr>
                <a:defRPr/>
              </a:pPr>
              <a:t>27</a:t>
            </a:fld>
            <a:endParaRPr lang="en-US" altLang="zh-CN"/>
          </a:p>
        </p:txBody>
      </p:sp>
      <p:sp>
        <p:nvSpPr>
          <p:cNvPr id="20483" name="Rectangle 2"/>
          <p:cNvSpPr>
            <a:spLocks noGrp="1" noChangeArrowheads="1"/>
          </p:cNvSpPr>
          <p:nvPr>
            <p:ph type="title"/>
          </p:nvPr>
        </p:nvSpPr>
        <p:spPr>
          <a:xfrm>
            <a:off x="742950" y="609600"/>
            <a:ext cx="8416925" cy="1033450"/>
          </a:xfrm>
        </p:spPr>
        <p:txBody>
          <a:bodyPr/>
          <a:lstStyle/>
          <a:p>
            <a:r>
              <a:rPr lang="zh-CN" altLang="en-US" sz="3600" b="1" smtClean="0">
                <a:latin typeface="楷体" pitchFamily="49" charset="-122"/>
                <a:ea typeface="楷体" pitchFamily="49" charset="-122"/>
              </a:rPr>
              <a:t>质量准则的突破</a:t>
            </a:r>
          </a:p>
        </p:txBody>
      </p:sp>
      <p:sp>
        <p:nvSpPr>
          <p:cNvPr id="20484" name="Rectangle 3"/>
          <p:cNvSpPr>
            <a:spLocks noGrp="1" noChangeArrowheads="1"/>
          </p:cNvSpPr>
          <p:nvPr>
            <p:ph type="body" idx="1"/>
          </p:nvPr>
        </p:nvSpPr>
        <p:spPr>
          <a:xfrm>
            <a:off x="613771" y="2000240"/>
            <a:ext cx="8695360" cy="4019560"/>
          </a:xfrm>
        </p:spPr>
        <p:txBody>
          <a:bodyPr/>
          <a:lstStyle/>
          <a:p>
            <a:pPr>
              <a:lnSpc>
                <a:spcPct val="90000"/>
              </a:lnSpc>
              <a:buFont typeface="Wingdings" pitchFamily="2" charset="2"/>
              <a:buChar char="n"/>
            </a:pPr>
            <a:r>
              <a:rPr lang="zh-CN" altLang="en-US" smtClean="0">
                <a:latin typeface="Times New Roman" pitchFamily="18" charset="0"/>
              </a:rPr>
              <a:t>夸张</a:t>
            </a:r>
            <a:endParaRPr lang="en-US" altLang="zh-CN" smtClean="0">
              <a:latin typeface="Times New Roman" pitchFamily="18" charset="0"/>
            </a:endParaRPr>
          </a:p>
          <a:p>
            <a:pPr>
              <a:lnSpc>
                <a:spcPct val="90000"/>
              </a:lnSpc>
              <a:buFont typeface="Wingdings" pitchFamily="2" charset="2"/>
              <a:buChar char="ü"/>
            </a:pPr>
            <a:r>
              <a:rPr lang="zh-CN" altLang="en-US" smtClean="0">
                <a:latin typeface="Times New Roman" pitchFamily="18" charset="0"/>
              </a:rPr>
              <a:t>夸大或者缩小事物的本来面目，以显示言外之意</a:t>
            </a:r>
            <a:r>
              <a:rPr lang="en-US" altLang="zh-CN" smtClean="0">
                <a:latin typeface="Times New Roman" pitchFamily="18" charset="0"/>
              </a:rPr>
              <a:t>——</a:t>
            </a:r>
            <a:r>
              <a:rPr lang="zh-CN" altLang="en-US" smtClean="0">
                <a:solidFill>
                  <a:srgbClr val="0000FF"/>
                </a:solidFill>
                <a:latin typeface="Times New Roman" pitchFamily="18" charset="0"/>
              </a:rPr>
              <a:t>突出形象、强化感情</a:t>
            </a:r>
            <a:r>
              <a:rPr lang="zh-CN" altLang="en-US" smtClean="0"/>
              <a:t>。</a:t>
            </a:r>
          </a:p>
          <a:p>
            <a:pPr>
              <a:lnSpc>
                <a:spcPct val="90000"/>
              </a:lnSpc>
            </a:pPr>
            <a:endParaRPr lang="zh-CN" altLang="en-US" smtClean="0"/>
          </a:p>
          <a:p>
            <a:pPr lvl="1">
              <a:lnSpc>
                <a:spcPct val="90000"/>
              </a:lnSpc>
              <a:buFont typeface="Arial" pitchFamily="34" charset="0"/>
              <a:buChar char="•"/>
            </a:pPr>
            <a:r>
              <a:rPr lang="zh-CN" altLang="en-US" smtClean="0">
                <a:latin typeface="仿宋" pitchFamily="49" charset="-122"/>
                <a:ea typeface="仿宋" pitchFamily="49" charset="-122"/>
              </a:rPr>
              <a:t>白发三千丈，缘愁似个长</a:t>
            </a:r>
            <a:r>
              <a:rPr lang="zh-CN" altLang="en-US" smtClean="0"/>
              <a:t>。（李白</a:t>
            </a:r>
            <a:r>
              <a:rPr lang="en-US" altLang="zh-CN" smtClean="0"/>
              <a:t>《</a:t>
            </a:r>
            <a:r>
              <a:rPr lang="zh-CN" altLang="en-US" smtClean="0"/>
              <a:t>秋浦歌</a:t>
            </a:r>
            <a:r>
              <a:rPr lang="en-US" altLang="zh-CN" smtClean="0"/>
              <a:t>》</a:t>
            </a:r>
            <a:r>
              <a:rPr lang="zh-CN"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down)">
                                      <p:cBhvr>
                                        <p:cTn id="7"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FDF09D56-DF7B-4686-916B-976A18EFC1F9}" type="slidenum">
              <a:rPr lang="en-US" altLang="zh-CN"/>
              <a:pPr>
                <a:defRPr/>
              </a:pPr>
              <a:t>28</a:t>
            </a:fld>
            <a:endParaRPr lang="en-US" altLang="zh-CN"/>
          </a:p>
        </p:txBody>
      </p:sp>
      <p:sp>
        <p:nvSpPr>
          <p:cNvPr id="24579" name="Rectangle 2"/>
          <p:cNvSpPr>
            <a:spLocks noGrp="1" noChangeArrowheads="1"/>
          </p:cNvSpPr>
          <p:nvPr>
            <p:ph type="title"/>
          </p:nvPr>
        </p:nvSpPr>
        <p:spPr/>
        <p:txBody>
          <a:bodyPr/>
          <a:lstStyle/>
          <a:p>
            <a:r>
              <a:rPr lang="zh-CN" altLang="en-US" sz="4000" b="1" smtClean="0">
                <a:latin typeface="楷体" pitchFamily="49" charset="-122"/>
                <a:ea typeface="楷体" pitchFamily="49" charset="-122"/>
              </a:rPr>
              <a:t>数量准则的突破</a:t>
            </a:r>
          </a:p>
        </p:txBody>
      </p:sp>
      <p:sp>
        <p:nvSpPr>
          <p:cNvPr id="24580" name="Rectangle 3"/>
          <p:cNvSpPr>
            <a:spLocks noGrp="1" noChangeArrowheads="1"/>
          </p:cNvSpPr>
          <p:nvPr>
            <p:ph type="body" idx="1"/>
          </p:nvPr>
        </p:nvSpPr>
        <p:spPr>
          <a:xfrm>
            <a:off x="593694" y="1981200"/>
            <a:ext cx="8585231" cy="4514850"/>
          </a:xfrm>
        </p:spPr>
        <p:txBody>
          <a:bodyPr/>
          <a:lstStyle/>
          <a:p>
            <a:pPr>
              <a:buFont typeface="Wingdings" pitchFamily="2" charset="2"/>
              <a:buChar char="n"/>
            </a:pPr>
            <a:r>
              <a:rPr lang="zh-CN" altLang="en-US" b="1" smtClean="0">
                <a:latin typeface="Times New Roman" pitchFamily="18" charset="0"/>
              </a:rPr>
              <a:t>反复</a:t>
            </a:r>
          </a:p>
          <a:p>
            <a:pPr>
              <a:buFont typeface="Wingdings" pitchFamily="2" charset="2"/>
              <a:buChar char="ü"/>
            </a:pPr>
            <a:r>
              <a:rPr lang="zh-CN" altLang="en-US" smtClean="0">
                <a:latin typeface="Times New Roman" pitchFamily="18" charset="0"/>
              </a:rPr>
              <a:t>重复地说明陈述，提供多余信息，以显示一种言外之意：</a:t>
            </a:r>
            <a:r>
              <a:rPr lang="zh-CN" altLang="en-US" smtClean="0">
                <a:solidFill>
                  <a:srgbClr val="0000FF"/>
                </a:solidFill>
                <a:latin typeface="Times New Roman" pitchFamily="18" charset="0"/>
              </a:rPr>
              <a:t>表示写说者的某种强烈感情</a:t>
            </a:r>
            <a:r>
              <a:rPr lang="zh-CN" altLang="en-US" smtClean="0">
                <a:latin typeface="Times New Roman" pitchFamily="18" charset="0"/>
              </a:rPr>
              <a:t>。</a:t>
            </a:r>
            <a:endParaRPr lang="en-US" altLang="zh-CN" smtClean="0">
              <a:latin typeface="Times New Roman" pitchFamily="18" charset="0"/>
            </a:endParaRPr>
          </a:p>
          <a:p>
            <a:pPr marL="702000">
              <a:spcBef>
                <a:spcPts val="1800"/>
              </a:spcBef>
              <a:buFont typeface="Arial" pitchFamily="34" charset="0"/>
              <a:buChar char="•"/>
            </a:pPr>
            <a:r>
              <a:rPr lang="zh-CN" altLang="en-US" sz="2400" smtClean="0">
                <a:latin typeface="仿宋" pitchFamily="49" charset="-122"/>
                <a:ea typeface="仿宋" pitchFamily="49" charset="-122"/>
              </a:rPr>
              <a:t>晨上散关山，此道当何难。</a:t>
            </a:r>
          </a:p>
          <a:p>
            <a:pPr marL="702000">
              <a:spcBef>
                <a:spcPts val="600"/>
              </a:spcBef>
              <a:buNone/>
            </a:pPr>
            <a:r>
              <a:rPr lang="zh-CN" altLang="en-US" sz="2400" smtClean="0">
                <a:latin typeface="仿宋" pitchFamily="49" charset="-122"/>
                <a:ea typeface="仿宋" pitchFamily="49" charset="-122"/>
              </a:rPr>
              <a:t>  晨上散关山，此道当何难。</a:t>
            </a:r>
          </a:p>
          <a:p>
            <a:pPr marL="702000">
              <a:spcBef>
                <a:spcPts val="600"/>
              </a:spcBef>
              <a:buNone/>
            </a:pPr>
            <a:r>
              <a:rPr lang="zh-CN" altLang="en-US" sz="2400" smtClean="0">
                <a:latin typeface="仿宋" pitchFamily="49" charset="-122"/>
                <a:ea typeface="仿宋" pitchFamily="49" charset="-122"/>
              </a:rPr>
              <a:t>  牛顿不起，车堕期间。（曹操</a:t>
            </a:r>
            <a:r>
              <a:rPr lang="en-US" altLang="zh-CN" sz="2400" smtClean="0">
                <a:latin typeface="仿宋" pitchFamily="49" charset="-122"/>
                <a:ea typeface="仿宋" pitchFamily="49" charset="-122"/>
              </a:rPr>
              <a:t>《</a:t>
            </a:r>
            <a:r>
              <a:rPr lang="zh-CN" altLang="en-US" sz="2400" smtClean="0">
                <a:latin typeface="仿宋" pitchFamily="49" charset="-122"/>
                <a:ea typeface="仿宋" pitchFamily="49" charset="-122"/>
              </a:rPr>
              <a:t>秋胡行</a:t>
            </a:r>
            <a:r>
              <a:rPr lang="en-US" altLang="zh-CN" sz="2400" smtClean="0">
                <a:latin typeface="仿宋" pitchFamily="49" charset="-122"/>
                <a:ea typeface="仿宋" pitchFamily="49" charset="-122"/>
              </a:rPr>
              <a:t>》</a:t>
            </a:r>
            <a:r>
              <a:rPr lang="zh-CN" altLang="en-US" sz="2400" smtClean="0">
                <a:latin typeface="仿宋" pitchFamily="49" charset="-122"/>
                <a:ea typeface="仿宋" pitchFamily="49" charset="-122"/>
              </a:rPr>
              <a:t>）</a:t>
            </a:r>
          </a:p>
          <a:p>
            <a:endParaRPr lang="zh-CN" altLang="en-US" smtClean="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down)">
                                      <p:cBhvr>
                                        <p:cTn id="7"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6168E516-C183-4C02-A12D-04B823F8886A}" type="slidenum">
              <a:rPr lang="en-US" altLang="zh-CN"/>
              <a:pPr>
                <a:defRPr/>
              </a:pPr>
              <a:t>29</a:t>
            </a:fld>
            <a:endParaRPr lang="en-US" altLang="zh-CN"/>
          </a:p>
        </p:txBody>
      </p:sp>
      <p:sp>
        <p:nvSpPr>
          <p:cNvPr id="23555" name="Rectangle 2"/>
          <p:cNvSpPr>
            <a:spLocks noGrp="1" noChangeArrowheads="1"/>
          </p:cNvSpPr>
          <p:nvPr>
            <p:ph type="title"/>
          </p:nvPr>
        </p:nvSpPr>
        <p:spPr>
          <a:xfrm>
            <a:off x="742950" y="609600"/>
            <a:ext cx="8416925" cy="962012"/>
          </a:xfrm>
        </p:spPr>
        <p:txBody>
          <a:bodyPr/>
          <a:lstStyle/>
          <a:p>
            <a:r>
              <a:rPr lang="zh-CN" altLang="en-US" sz="4000" b="1" smtClean="0">
                <a:latin typeface="楷体" pitchFamily="49" charset="-122"/>
                <a:ea typeface="楷体" pitchFamily="49" charset="-122"/>
              </a:rPr>
              <a:t>质量准则的突破</a:t>
            </a:r>
            <a:endParaRPr lang="zh-CN" altLang="en-US" sz="4000" smtClean="0">
              <a:latin typeface="Times New Roman" pitchFamily="18" charset="0"/>
            </a:endParaRPr>
          </a:p>
        </p:txBody>
      </p:sp>
      <p:sp>
        <p:nvSpPr>
          <p:cNvPr id="23556" name="Rectangle 3"/>
          <p:cNvSpPr>
            <a:spLocks noGrp="1" noChangeArrowheads="1"/>
          </p:cNvSpPr>
          <p:nvPr>
            <p:ph type="body" idx="1"/>
          </p:nvPr>
        </p:nvSpPr>
        <p:spPr>
          <a:xfrm>
            <a:off x="613770" y="1857364"/>
            <a:ext cx="8766797" cy="4162436"/>
          </a:xfrm>
        </p:spPr>
        <p:txBody>
          <a:bodyPr/>
          <a:lstStyle/>
          <a:p>
            <a:pPr>
              <a:buFont typeface="Wingdings" pitchFamily="2" charset="2"/>
              <a:buChar char="n"/>
            </a:pPr>
            <a:r>
              <a:rPr lang="zh-CN" altLang="en-US" b="1" smtClean="0">
                <a:latin typeface="Times New Roman" pitchFamily="18" charset="0"/>
              </a:rPr>
              <a:t>反语</a:t>
            </a:r>
            <a:endParaRPr lang="en-US" altLang="zh-CN" b="1" smtClean="0"/>
          </a:p>
          <a:p>
            <a:pPr>
              <a:buFont typeface="Wingdings" pitchFamily="2" charset="2"/>
              <a:buChar char="ü"/>
            </a:pPr>
            <a:r>
              <a:rPr lang="zh-CN" altLang="en-US" sz="2800" smtClean="0"/>
              <a:t>说反话，把好的说成坏的，把坏的说成好的，来显示一种言外之意</a:t>
            </a:r>
            <a:r>
              <a:rPr lang="en-US" altLang="zh-CN" sz="2800" smtClean="0">
                <a:latin typeface="Arial" charset="0"/>
              </a:rPr>
              <a:t>——</a:t>
            </a:r>
            <a:r>
              <a:rPr lang="zh-CN" altLang="en-US" sz="2800" smtClean="0">
                <a:solidFill>
                  <a:srgbClr val="0000FF"/>
                </a:solidFill>
              </a:rPr>
              <a:t>特定的感情评价态度和写说者的复杂心理</a:t>
            </a:r>
            <a:r>
              <a:rPr lang="zh-CN" altLang="en-US" sz="2800" smtClean="0"/>
              <a:t>。</a:t>
            </a:r>
            <a:endParaRPr lang="en-US" altLang="zh-CN" sz="2800" smtClean="0"/>
          </a:p>
          <a:p>
            <a:endParaRPr lang="en-US" altLang="zh-CN" smtClean="0"/>
          </a:p>
          <a:p>
            <a:pPr lvl="1"/>
            <a:r>
              <a:rPr lang="zh-CN" altLang="en-US" sz="2400" smtClean="0">
                <a:latin typeface="仿宋" pitchFamily="49" charset="-122"/>
                <a:ea typeface="仿宋" pitchFamily="49" charset="-122"/>
              </a:rPr>
              <a:t>最后张腊月无可奈何地笑骂道：“</a:t>
            </a:r>
            <a:r>
              <a:rPr lang="zh-CN" altLang="en-US" sz="2400" smtClean="0">
                <a:solidFill>
                  <a:srgbClr val="0000FF"/>
                </a:solidFill>
                <a:latin typeface="仿宋" pitchFamily="49" charset="-122"/>
                <a:ea typeface="仿宋" pitchFamily="49" charset="-122"/>
              </a:rPr>
              <a:t>我现在才认识你是个顶坏顶坏的女人啊</a:t>
            </a:r>
            <a:r>
              <a:rPr lang="zh-CN" altLang="en-US" sz="2400" smtClean="0">
                <a:latin typeface="仿宋" pitchFamily="49" charset="-122"/>
                <a:ea typeface="仿宋" pitchFamily="49" charset="-122"/>
              </a:rPr>
              <a:t>！”她们两人，虽说显示相处了一天，可她们的友谊是那么地诚挚深厚。</a:t>
            </a:r>
            <a:r>
              <a:rPr lang="en-US" altLang="zh-CN" sz="2400" smtClean="0">
                <a:latin typeface="仿宋" pitchFamily="49" charset="-122"/>
                <a:ea typeface="仿宋" pitchFamily="49" charset="-122"/>
              </a:rPr>
              <a:t/>
            </a:r>
            <a:br>
              <a:rPr lang="en-US" altLang="zh-CN" sz="2400" smtClean="0">
                <a:latin typeface="仿宋" pitchFamily="49" charset="-122"/>
                <a:ea typeface="仿宋" pitchFamily="49" charset="-122"/>
              </a:rPr>
            </a:br>
            <a:r>
              <a:rPr lang="zh-CN" altLang="en-US" sz="2400" smtClean="0">
                <a:latin typeface="仿宋" pitchFamily="49" charset="-122"/>
                <a:ea typeface="仿宋" pitchFamily="49" charset="-122"/>
              </a:rPr>
              <a:t>（王汶石</a:t>
            </a:r>
            <a:r>
              <a:rPr lang="en-US" altLang="zh-CN" sz="2400" smtClean="0">
                <a:latin typeface="仿宋" pitchFamily="49" charset="-122"/>
                <a:ea typeface="仿宋" pitchFamily="49" charset="-122"/>
              </a:rPr>
              <a:t>《</a:t>
            </a:r>
            <a:r>
              <a:rPr lang="zh-CN" altLang="en-US" sz="2400" smtClean="0">
                <a:latin typeface="仿宋" pitchFamily="49" charset="-122"/>
                <a:ea typeface="仿宋" pitchFamily="49" charset="-122"/>
              </a:rPr>
              <a:t>新结识的伙伴</a:t>
            </a:r>
            <a:r>
              <a:rPr lang="en-US" altLang="zh-CN" sz="2400" smtClean="0">
                <a:latin typeface="仿宋" pitchFamily="49" charset="-122"/>
                <a:ea typeface="仿宋" pitchFamily="49" charset="-122"/>
              </a:rPr>
              <a:t>》</a:t>
            </a:r>
            <a:r>
              <a:rPr lang="zh-CN" altLang="en-US" sz="2400" smtClean="0">
                <a:latin typeface="仿宋" pitchFamily="49" charset="-122"/>
                <a:ea typeface="仿宋" pitchFamily="49" charset="-122"/>
              </a:rPr>
              <a:t>）</a:t>
            </a:r>
          </a:p>
          <a:p>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down)">
                                      <p:cBhvr>
                                        <p:cTn id="7"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16925" cy="319070"/>
          </a:xfrm>
        </p:spPr>
        <p:txBody>
          <a:bodyPr/>
          <a:lstStyle/>
          <a:p>
            <a:endParaRPr lang="zh-CN" altLang="en-US"/>
          </a:p>
        </p:txBody>
      </p:sp>
      <p:sp>
        <p:nvSpPr>
          <p:cNvPr id="3" name="内容占位符 2"/>
          <p:cNvSpPr>
            <a:spLocks noGrp="1"/>
          </p:cNvSpPr>
          <p:nvPr>
            <p:ph idx="1"/>
          </p:nvPr>
        </p:nvSpPr>
        <p:spPr>
          <a:xfrm>
            <a:off x="630933" y="1268760"/>
            <a:ext cx="8352928" cy="5227290"/>
          </a:xfrm>
        </p:spPr>
        <p:txBody>
          <a:bodyPr/>
          <a:lstStyle/>
          <a:p>
            <a:pPr>
              <a:buFont typeface="Wingdings" pitchFamily="2" charset="2"/>
              <a:buChar char="n"/>
            </a:pPr>
            <a:r>
              <a:rPr lang="zh-CN" altLang="en-US" sz="2800" dirty="0" smtClean="0"/>
              <a:t>同一个句子在不同的对话环境中所产生的“言外之意”常常不同</a:t>
            </a:r>
            <a:endParaRPr lang="en-US" altLang="zh-CN" sz="2800" dirty="0" smtClean="0"/>
          </a:p>
          <a:p>
            <a:pPr>
              <a:buFont typeface="Wingdings" pitchFamily="2" charset="2"/>
              <a:buChar char="n"/>
            </a:pPr>
            <a:r>
              <a:rPr lang="zh-CN" altLang="en-US" sz="2800" dirty="0" smtClean="0"/>
              <a:t>外面下雨了。</a:t>
            </a:r>
            <a:endParaRPr lang="en-US" altLang="zh-CN" sz="2800" dirty="0" smtClean="0"/>
          </a:p>
          <a:p>
            <a:pPr marL="702000">
              <a:spcBef>
                <a:spcPts val="600"/>
              </a:spcBef>
              <a:buFont typeface="Arial" pitchFamily="34" charset="0"/>
              <a:buChar char="•"/>
            </a:pPr>
            <a:r>
              <a:rPr lang="zh-CN" altLang="en-US" sz="2400" dirty="0" smtClean="0">
                <a:latin typeface="仿宋" pitchFamily="49" charset="-122"/>
                <a:ea typeface="仿宋" pitchFamily="49" charset="-122"/>
              </a:rPr>
              <a:t>向听话人报告所看到的情况</a:t>
            </a:r>
            <a:endParaRPr lang="en-US" altLang="zh-CN" sz="2400" dirty="0" smtClean="0">
              <a:latin typeface="仿宋" pitchFamily="49" charset="-122"/>
              <a:ea typeface="仿宋" pitchFamily="49" charset="-122"/>
            </a:endParaRPr>
          </a:p>
          <a:p>
            <a:pPr marL="702000">
              <a:spcBef>
                <a:spcPts val="600"/>
              </a:spcBef>
              <a:buFont typeface="Arial" pitchFamily="34" charset="0"/>
              <a:buChar char="•"/>
            </a:pPr>
            <a:r>
              <a:rPr lang="zh-CN" altLang="en-US" sz="2400" dirty="0" smtClean="0">
                <a:latin typeface="仿宋" pitchFamily="49" charset="-122"/>
                <a:ea typeface="仿宋" pitchFamily="49" charset="-122"/>
              </a:rPr>
              <a:t>提醒听话人带上伞</a:t>
            </a:r>
            <a:endParaRPr lang="en-US" altLang="zh-CN" sz="2400" dirty="0" smtClean="0">
              <a:latin typeface="仿宋" pitchFamily="49" charset="-122"/>
              <a:ea typeface="仿宋" pitchFamily="49" charset="-122"/>
            </a:endParaRPr>
          </a:p>
          <a:p>
            <a:pPr marL="702000">
              <a:spcBef>
                <a:spcPts val="600"/>
              </a:spcBef>
              <a:buFont typeface="Arial" pitchFamily="34" charset="0"/>
              <a:buChar char="•"/>
            </a:pPr>
            <a:r>
              <a:rPr lang="zh-CN" altLang="en-US" sz="2400" dirty="0" smtClean="0">
                <a:latin typeface="仿宋" pitchFamily="49" charset="-122"/>
                <a:ea typeface="仿宋" pitchFamily="49" charset="-122"/>
              </a:rPr>
              <a:t>劝阻听话人先不要离开</a:t>
            </a:r>
            <a:endParaRPr lang="en-US" altLang="zh-CN" sz="2400" dirty="0" smtClean="0">
              <a:latin typeface="仿宋" pitchFamily="49" charset="-122"/>
              <a:ea typeface="仿宋" pitchFamily="49" charset="-122"/>
            </a:endParaRPr>
          </a:p>
          <a:p>
            <a:pPr marL="702000">
              <a:spcBef>
                <a:spcPts val="600"/>
              </a:spcBef>
              <a:buFont typeface="Arial" pitchFamily="34" charset="0"/>
              <a:buChar char="•"/>
            </a:pPr>
            <a:r>
              <a:rPr lang="zh-CN" altLang="en-US" sz="2400" dirty="0" smtClean="0">
                <a:latin typeface="仿宋" pitchFamily="49" charset="-122"/>
                <a:ea typeface="仿宋" pitchFamily="49" charset="-122"/>
              </a:rPr>
              <a:t>告诉听话人天气预报错了</a:t>
            </a:r>
            <a:endParaRPr lang="en-US" altLang="zh-CN" sz="2400" dirty="0" smtClean="0">
              <a:latin typeface="仿宋" pitchFamily="49" charset="-122"/>
              <a:ea typeface="仿宋" pitchFamily="49" charset="-122"/>
            </a:endParaRPr>
          </a:p>
          <a:p>
            <a:pPr marL="702000">
              <a:spcBef>
                <a:spcPts val="600"/>
              </a:spcBef>
              <a:buFont typeface="Arial" pitchFamily="34" charset="0"/>
              <a:buChar char="•"/>
            </a:pPr>
            <a:r>
              <a:rPr lang="en-US" altLang="zh-CN" sz="2400" dirty="0" smtClean="0">
                <a:latin typeface="仿宋" pitchFamily="49" charset="-122"/>
                <a:ea typeface="仿宋" pitchFamily="49" charset="-122"/>
              </a:rPr>
              <a:t>……</a:t>
            </a:r>
          </a:p>
          <a:p>
            <a:pPr marL="342000">
              <a:spcBef>
                <a:spcPts val="600"/>
              </a:spcBef>
              <a:buFont typeface="Wingdings" pitchFamily="2" charset="2"/>
              <a:buChar char="ü"/>
            </a:pPr>
            <a:r>
              <a:rPr lang="zh-CN" altLang="en-US" sz="2800" dirty="0" smtClean="0">
                <a:solidFill>
                  <a:srgbClr val="0000FF"/>
                </a:solidFill>
                <a:latin typeface="楷体" pitchFamily="49" charset="-122"/>
                <a:ea typeface="楷体" pitchFamily="49" charset="-122"/>
              </a:rPr>
              <a:t>一个句子可有如此多的解读方式，人们怎样在具体场合理解到说话人的真实意图呢？</a:t>
            </a:r>
            <a:endParaRPr lang="en-US" altLang="zh-CN" sz="2800" dirty="0" smtClean="0">
              <a:solidFill>
                <a:srgbClr val="0000FF"/>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B30812F4-6F76-47BD-B91E-C2FB3E6B3E82}" type="slidenum">
              <a:rPr lang="en-US" altLang="zh-CN"/>
              <a:pPr>
                <a:defRPr/>
              </a:pPr>
              <a:t>30</a:t>
            </a:fld>
            <a:endParaRPr lang="en-US" altLang="zh-CN"/>
          </a:p>
        </p:txBody>
      </p:sp>
      <p:sp>
        <p:nvSpPr>
          <p:cNvPr id="27651" name="Rectangle 2"/>
          <p:cNvSpPr>
            <a:spLocks noGrp="1" noChangeArrowheads="1"/>
          </p:cNvSpPr>
          <p:nvPr>
            <p:ph type="title"/>
          </p:nvPr>
        </p:nvSpPr>
        <p:spPr/>
        <p:txBody>
          <a:bodyPr/>
          <a:lstStyle/>
          <a:p>
            <a:r>
              <a:rPr lang="en-US" altLang="zh-CN" sz="3200" smtClean="0">
                <a:latin typeface="Times New Roman" pitchFamily="18" charset="0"/>
              </a:rPr>
              <a:t> </a:t>
            </a:r>
            <a:endParaRPr lang="zh-CN" altLang="en-US" sz="3200" smtClean="0">
              <a:latin typeface="Times New Roman" pitchFamily="18" charset="0"/>
            </a:endParaRPr>
          </a:p>
        </p:txBody>
      </p:sp>
      <p:sp>
        <p:nvSpPr>
          <p:cNvPr id="27652" name="Rectangle 3"/>
          <p:cNvSpPr>
            <a:spLocks noGrp="1" noChangeArrowheads="1"/>
          </p:cNvSpPr>
          <p:nvPr>
            <p:ph type="body" idx="1"/>
          </p:nvPr>
        </p:nvSpPr>
        <p:spPr>
          <a:xfrm>
            <a:off x="762000" y="1785926"/>
            <a:ext cx="8416925" cy="4710124"/>
          </a:xfrm>
        </p:spPr>
        <p:txBody>
          <a:bodyPr/>
          <a:lstStyle/>
          <a:p>
            <a:pPr>
              <a:buFont typeface="Wingdings" pitchFamily="2" charset="2"/>
              <a:buChar char="n"/>
            </a:pPr>
            <a:r>
              <a:rPr lang="zh-CN" altLang="en-US" b="1" smtClean="0">
                <a:latin typeface="Times New Roman" pitchFamily="18" charset="0"/>
              </a:rPr>
              <a:t>同语</a:t>
            </a:r>
          </a:p>
          <a:p>
            <a:pPr>
              <a:buFont typeface="Wingdings" pitchFamily="2" charset="2"/>
              <a:buChar char="ü"/>
            </a:pPr>
            <a:r>
              <a:rPr lang="zh-CN" altLang="en-US" smtClean="0">
                <a:latin typeface="仿宋" pitchFamily="49" charset="-122"/>
                <a:ea typeface="仿宋" pitchFamily="49" charset="-122"/>
              </a:rPr>
              <a:t>话题和述题重复，提供多余信息，甚至是说废话，以表示言外之意：</a:t>
            </a:r>
            <a:r>
              <a:rPr lang="zh-CN" altLang="en-US" smtClean="0">
                <a:solidFill>
                  <a:srgbClr val="0000FF"/>
                </a:solidFill>
                <a:latin typeface="仿宋" pitchFamily="49" charset="-122"/>
                <a:ea typeface="仿宋" pitchFamily="49" charset="-122"/>
              </a:rPr>
              <a:t>突出某种事理或感情</a:t>
            </a:r>
            <a:r>
              <a:rPr lang="zh-CN" altLang="en-US" smtClean="0">
                <a:latin typeface="仿宋" pitchFamily="49" charset="-122"/>
                <a:ea typeface="仿宋" pitchFamily="49" charset="-122"/>
              </a:rPr>
              <a:t>。</a:t>
            </a:r>
          </a:p>
          <a:p>
            <a:endParaRPr lang="zh-CN" altLang="en-US" smtClean="0"/>
          </a:p>
          <a:p>
            <a:pPr lvl="1"/>
            <a:r>
              <a:rPr lang="zh-CN" altLang="en-US" smtClean="0"/>
              <a:t>知之为知之，不知为不知，是知也。</a:t>
            </a:r>
          </a:p>
          <a:p>
            <a:pPr lvl="1"/>
            <a:r>
              <a:rPr lang="en-US" altLang="zh-CN" smtClean="0">
                <a:solidFill>
                  <a:schemeClr val="accent2"/>
                </a:solidFill>
                <a:latin typeface="Times New Roman" pitchFamily="18" charset="0"/>
              </a:rPr>
              <a:t>Women are women; War is war.</a:t>
            </a:r>
          </a:p>
        </p:txBody>
      </p:sp>
      <p:sp>
        <p:nvSpPr>
          <p:cNvPr id="6" name="Rectangle 2"/>
          <p:cNvSpPr txBox="1">
            <a:spLocks noChangeArrowheads="1"/>
          </p:cNvSpPr>
          <p:nvPr/>
        </p:nvSpPr>
        <p:spPr bwMode="auto">
          <a:xfrm>
            <a:off x="736570" y="642918"/>
            <a:ext cx="8416925" cy="928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latinLnBrk="0">
              <a:lnSpc>
                <a:spcPct val="100000"/>
              </a:lnSpc>
              <a:buClrTx/>
              <a:buSzTx/>
              <a:buFontTx/>
              <a:buNone/>
              <a:tabLst/>
              <a:defRPr/>
            </a:pPr>
            <a:r>
              <a:rPr lang="zh-CN" altLang="en-US" sz="4000" b="1" smtClean="0">
                <a:latin typeface="楷体" pitchFamily="49" charset="-122"/>
                <a:ea typeface="楷体" pitchFamily="49" charset="-122"/>
                <a:cs typeface="+mj-cs"/>
              </a:rPr>
              <a:t>数量准则的突破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40431E6-1159-4D1C-A028-D9B72A52BEA0}" type="slidenum">
              <a:rPr lang="en-US" altLang="zh-CN"/>
              <a:pPr>
                <a:defRPr/>
              </a:pPr>
              <a:t>31</a:t>
            </a:fld>
            <a:endParaRPr lang="en-US" altLang="zh-CN"/>
          </a:p>
        </p:txBody>
      </p:sp>
      <p:sp>
        <p:nvSpPr>
          <p:cNvPr id="33795" name="Rectangle 2"/>
          <p:cNvSpPr>
            <a:spLocks noGrp="1" noChangeArrowheads="1"/>
          </p:cNvSpPr>
          <p:nvPr>
            <p:ph type="title"/>
          </p:nvPr>
        </p:nvSpPr>
        <p:spPr>
          <a:xfrm>
            <a:off x="742950" y="609600"/>
            <a:ext cx="8416925" cy="890574"/>
          </a:xfrm>
        </p:spPr>
        <p:txBody>
          <a:bodyPr/>
          <a:lstStyle/>
          <a:p>
            <a:r>
              <a:rPr lang="zh-CN" altLang="en-US" sz="4000" b="1" smtClean="0">
                <a:latin typeface="楷体" pitchFamily="49" charset="-122"/>
                <a:ea typeface="楷体" pitchFamily="49" charset="-122"/>
              </a:rPr>
              <a:t>方式准则的突破</a:t>
            </a:r>
          </a:p>
        </p:txBody>
      </p:sp>
      <p:sp>
        <p:nvSpPr>
          <p:cNvPr id="33796" name="Rectangle 3"/>
          <p:cNvSpPr>
            <a:spLocks noGrp="1" noChangeArrowheads="1"/>
          </p:cNvSpPr>
          <p:nvPr>
            <p:ph type="body" idx="1"/>
          </p:nvPr>
        </p:nvSpPr>
        <p:spPr>
          <a:xfrm>
            <a:off x="762000" y="1714488"/>
            <a:ext cx="8416925" cy="4781562"/>
          </a:xfrm>
        </p:spPr>
        <p:txBody>
          <a:bodyPr/>
          <a:lstStyle/>
          <a:p>
            <a:pPr>
              <a:buFont typeface="Wingdings" pitchFamily="2" charset="2"/>
              <a:buChar char="n"/>
            </a:pPr>
            <a:r>
              <a:rPr lang="zh-CN" altLang="en-US" b="1" smtClean="0">
                <a:latin typeface="Times New Roman" pitchFamily="18" charset="0"/>
              </a:rPr>
              <a:t>婉曲</a:t>
            </a:r>
            <a:endParaRPr lang="en-US" altLang="zh-CN" b="1" smtClean="0">
              <a:latin typeface="Times New Roman" pitchFamily="18" charset="0"/>
            </a:endParaRPr>
          </a:p>
          <a:p>
            <a:pPr>
              <a:buFont typeface="Wingdings" pitchFamily="2" charset="2"/>
              <a:buChar char="ü"/>
            </a:pPr>
            <a:r>
              <a:rPr lang="zh-CN" altLang="en-US" sz="2600" smtClean="0">
                <a:latin typeface="Times New Roman" pitchFamily="18" charset="0"/>
              </a:rPr>
              <a:t>不是简单明白，直截了当地说，而是通过其他事物来烘托暗示。</a:t>
            </a:r>
          </a:p>
          <a:p>
            <a:pPr>
              <a:buFont typeface="Wingdings" pitchFamily="2" charset="2"/>
              <a:buChar char="n"/>
            </a:pPr>
            <a:endParaRPr lang="zh-CN" altLang="en-US" sz="2600" smtClean="0">
              <a:latin typeface="Times New Roman" pitchFamily="18" charset="0"/>
            </a:endParaRPr>
          </a:p>
          <a:p>
            <a:pPr>
              <a:buFont typeface="Arial" pitchFamily="34" charset="0"/>
              <a:buChar char="•"/>
            </a:pPr>
            <a:r>
              <a:rPr lang="zh-CN" altLang="en-US" sz="2600" smtClean="0">
                <a:latin typeface="仿宋" pitchFamily="49" charset="-122"/>
                <a:ea typeface="仿宋" pitchFamily="49" charset="-122"/>
              </a:rPr>
              <a:t>背后敌人的吆喝声越来越近，越来越高，不能再犹豫了。我停住脚，放下担子，一把抱住了儿子。</a:t>
            </a:r>
            <a:r>
              <a:rPr lang="en-US" altLang="zh-CN" sz="2600" smtClean="0">
                <a:latin typeface="仿宋" pitchFamily="49" charset="-122"/>
                <a:ea typeface="仿宋" pitchFamily="49" charset="-122"/>
              </a:rPr>
              <a:t>…… </a:t>
            </a:r>
            <a:r>
              <a:rPr lang="zh-CN" altLang="en-US" sz="2600" smtClean="0">
                <a:latin typeface="仿宋" pitchFamily="49" charset="-122"/>
                <a:ea typeface="仿宋" pitchFamily="49" charset="-122"/>
              </a:rPr>
              <a:t>我咬着牙说：</a:t>
            </a:r>
            <a:r>
              <a:rPr lang="en-US" altLang="zh-CN" sz="2600" smtClean="0">
                <a:latin typeface="仿宋" pitchFamily="49" charset="-122"/>
                <a:ea typeface="仿宋" pitchFamily="49" charset="-122"/>
              </a:rPr>
              <a:t>"</a:t>
            </a:r>
            <a:r>
              <a:rPr lang="zh-CN" altLang="en-US" sz="2600" smtClean="0">
                <a:latin typeface="仿宋" pitchFamily="49" charset="-122"/>
                <a:ea typeface="仿宋" pitchFamily="49" charset="-122"/>
              </a:rPr>
              <a:t>孩子，把筐子给我，你，你顺这山坡往西</a:t>
            </a:r>
            <a:r>
              <a:rPr lang="en-US" altLang="zh-CN" sz="2600" smtClean="0">
                <a:latin typeface="仿宋" pitchFamily="49" charset="-122"/>
                <a:ea typeface="仿宋" pitchFamily="49" charset="-122"/>
              </a:rPr>
              <a:t>……</a:t>
            </a:r>
            <a:r>
              <a:rPr lang="zh-CN" altLang="en-US" sz="2600" smtClean="0">
                <a:latin typeface="仿宋" pitchFamily="49" charset="-122"/>
                <a:ea typeface="仿宋" pitchFamily="49" charset="-122"/>
              </a:rPr>
              <a:t>跑，跑，跑吧！</a:t>
            </a:r>
            <a:r>
              <a:rPr lang="en-US" altLang="zh-CN" sz="2600" smtClean="0">
                <a:latin typeface="仿宋" pitchFamily="49" charset="-122"/>
                <a:ea typeface="仿宋" pitchFamily="49" charset="-122"/>
              </a:rPr>
              <a:t>"……</a:t>
            </a:r>
            <a:r>
              <a:rPr lang="zh-CN" altLang="en-US" sz="2600" smtClean="0">
                <a:latin typeface="仿宋" pitchFamily="49" charset="-122"/>
                <a:ea typeface="仿宋" pitchFamily="49" charset="-122"/>
              </a:rPr>
              <a:t>孩子跑了。他顺着山坡跑了。</a:t>
            </a:r>
            <a:r>
              <a:rPr lang="en-US" altLang="zh-CN" sz="2600" smtClean="0">
                <a:latin typeface="仿宋" pitchFamily="49" charset="-122"/>
                <a:ea typeface="仿宋" pitchFamily="49" charset="-122"/>
              </a:rPr>
              <a:t>……</a:t>
            </a:r>
            <a:r>
              <a:rPr lang="zh-CN" altLang="en-US" sz="2600" smtClean="0">
                <a:latin typeface="仿宋" pitchFamily="49" charset="-122"/>
                <a:ea typeface="仿宋" pitchFamily="49" charset="-122"/>
              </a:rPr>
              <a:t>当我踏上小路的时候，</a:t>
            </a:r>
            <a:r>
              <a:rPr lang="zh-CN" altLang="en-US" sz="2600" smtClean="0">
                <a:solidFill>
                  <a:srgbClr val="0000FF"/>
                </a:solidFill>
                <a:latin typeface="仿宋" pitchFamily="49" charset="-122"/>
                <a:ea typeface="仿宋" pitchFamily="49" charset="-122"/>
              </a:rPr>
              <a:t>在我儿子跑去的方向，我听到一阵杂乱的枪声</a:t>
            </a:r>
            <a:r>
              <a:rPr lang="zh-CN" altLang="en-US" sz="2600" smtClean="0">
                <a:latin typeface="仿宋" pitchFamily="49" charset="-122"/>
                <a:ea typeface="仿宋" pitchFamily="49" charset="-122"/>
              </a:rPr>
              <a:t>。（王愿坚</a:t>
            </a:r>
            <a:r>
              <a:rPr lang="en-US" altLang="zh-CN" sz="2600" smtClean="0">
                <a:latin typeface="仿宋" pitchFamily="49" charset="-122"/>
                <a:ea typeface="仿宋" pitchFamily="49" charset="-122"/>
              </a:rPr>
              <a:t>《</a:t>
            </a:r>
            <a:r>
              <a:rPr lang="zh-CN" altLang="en-US" sz="2600" smtClean="0">
                <a:latin typeface="仿宋" pitchFamily="49" charset="-122"/>
                <a:ea typeface="仿宋" pitchFamily="49" charset="-122"/>
              </a:rPr>
              <a:t>粮食的故事</a:t>
            </a:r>
            <a:r>
              <a:rPr lang="en-US" altLang="zh-CN" sz="2600" smtClean="0">
                <a:latin typeface="仿宋" pitchFamily="49" charset="-122"/>
                <a:ea typeface="仿宋" pitchFamily="49" charset="-122"/>
              </a:rPr>
              <a:t>》</a:t>
            </a:r>
            <a:r>
              <a:rPr lang="zh-CN" altLang="en-US" sz="260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wipe(down)">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DB449DE7-AEE4-4545-AEFB-7AB77F10780C}" type="slidenum">
              <a:rPr lang="en-US" altLang="zh-CN"/>
              <a:pPr>
                <a:defRPr/>
              </a:pPr>
              <a:t>32</a:t>
            </a:fld>
            <a:endParaRPr lang="en-US" altLang="zh-CN"/>
          </a:p>
        </p:txBody>
      </p:sp>
      <p:sp>
        <p:nvSpPr>
          <p:cNvPr id="22531" name="Rectangle 2"/>
          <p:cNvSpPr>
            <a:spLocks noGrp="1" noChangeArrowheads="1"/>
          </p:cNvSpPr>
          <p:nvPr>
            <p:ph type="title"/>
          </p:nvPr>
        </p:nvSpPr>
        <p:spPr>
          <a:xfrm>
            <a:off x="742950" y="609600"/>
            <a:ext cx="8416925" cy="962012"/>
          </a:xfrm>
        </p:spPr>
        <p:txBody>
          <a:bodyPr/>
          <a:lstStyle/>
          <a:p>
            <a:r>
              <a:rPr lang="zh-CN" altLang="en-US" sz="4000" b="1" smtClean="0">
                <a:latin typeface="楷体" pitchFamily="49" charset="-122"/>
                <a:ea typeface="楷体" pitchFamily="49" charset="-122"/>
              </a:rPr>
              <a:t>质量准则的突破</a:t>
            </a:r>
            <a:endParaRPr lang="zh-CN" altLang="en-US" sz="4000" smtClean="0">
              <a:latin typeface="Times New Roman" pitchFamily="18" charset="0"/>
            </a:endParaRPr>
          </a:p>
        </p:txBody>
      </p:sp>
      <p:sp>
        <p:nvSpPr>
          <p:cNvPr id="22532" name="Rectangle 3"/>
          <p:cNvSpPr>
            <a:spLocks noGrp="1" noChangeArrowheads="1"/>
          </p:cNvSpPr>
          <p:nvPr>
            <p:ph type="body" idx="1"/>
          </p:nvPr>
        </p:nvSpPr>
        <p:spPr>
          <a:xfrm>
            <a:off x="613770" y="1714488"/>
            <a:ext cx="8979592" cy="4305312"/>
          </a:xfrm>
        </p:spPr>
        <p:txBody>
          <a:bodyPr/>
          <a:lstStyle/>
          <a:p>
            <a:pPr>
              <a:buFont typeface="Wingdings" pitchFamily="2" charset="2"/>
              <a:buChar char="n"/>
            </a:pPr>
            <a:r>
              <a:rPr lang="zh-CN" altLang="en-US" smtClean="0">
                <a:latin typeface="Times New Roman" pitchFamily="18" charset="0"/>
              </a:rPr>
              <a:t>降用</a:t>
            </a:r>
          </a:p>
          <a:p>
            <a:pPr>
              <a:buFont typeface="Wingdings" pitchFamily="2" charset="2"/>
              <a:buChar char="ü"/>
            </a:pPr>
            <a:r>
              <a:rPr lang="zh-CN" altLang="en-US" smtClean="0"/>
              <a:t>用语义所指对象较庄重、正式的词用于琐小一般的事物上</a:t>
            </a:r>
            <a:r>
              <a:rPr lang="en-US" altLang="zh-CN" smtClean="0">
                <a:latin typeface="Arial" charset="0"/>
              </a:rPr>
              <a:t>——</a:t>
            </a:r>
            <a:r>
              <a:rPr lang="zh-CN" altLang="en-US" smtClean="0"/>
              <a:t>大词小用，来显示一种言外之意</a:t>
            </a:r>
            <a:r>
              <a:rPr lang="en-US" altLang="zh-CN" smtClean="0">
                <a:latin typeface="Arial" charset="0"/>
              </a:rPr>
              <a:t>——</a:t>
            </a:r>
            <a:r>
              <a:rPr lang="zh-CN" altLang="en-US" smtClean="0">
                <a:solidFill>
                  <a:srgbClr val="0000FF"/>
                </a:solidFill>
              </a:rPr>
              <a:t>幽默、讽刺</a:t>
            </a:r>
            <a:r>
              <a:rPr lang="zh-CN" altLang="en-US" smtClean="0"/>
              <a:t>。</a:t>
            </a:r>
            <a:endParaRPr lang="en-US" altLang="zh-CN" smtClean="0"/>
          </a:p>
          <a:p>
            <a:endParaRPr lang="en-US" altLang="zh-CN" smtClean="0"/>
          </a:p>
          <a:p>
            <a:pPr lvl="1">
              <a:buFont typeface="Wingdings" pitchFamily="2" charset="2"/>
              <a:buChar char="l"/>
            </a:pPr>
            <a:r>
              <a:rPr lang="zh-CN" altLang="en-US" smtClean="0">
                <a:latin typeface="仿宋" pitchFamily="49" charset="-122"/>
                <a:ea typeface="仿宋" pitchFamily="49" charset="-122"/>
              </a:rPr>
              <a:t>酒店里的人大笑了，阿</a:t>
            </a:r>
            <a:r>
              <a:rPr lang="en-US" altLang="zh-CN" smtClean="0">
                <a:latin typeface="仿宋" pitchFamily="49" charset="-122"/>
                <a:ea typeface="仿宋" pitchFamily="49" charset="-122"/>
              </a:rPr>
              <a:t>Q</a:t>
            </a:r>
            <a:r>
              <a:rPr lang="zh-CN" altLang="en-US" smtClean="0">
                <a:latin typeface="仿宋" pitchFamily="49" charset="-122"/>
                <a:ea typeface="仿宋" pitchFamily="49" charset="-122"/>
              </a:rPr>
              <a:t>看见自己的</a:t>
            </a:r>
            <a:r>
              <a:rPr lang="zh-CN" altLang="en-US" b="1" smtClean="0">
                <a:solidFill>
                  <a:srgbClr val="0000FF"/>
                </a:solidFill>
                <a:latin typeface="仿宋" pitchFamily="49" charset="-122"/>
                <a:ea typeface="仿宋" pitchFamily="49" charset="-122"/>
              </a:rPr>
              <a:t>勋业</a:t>
            </a:r>
            <a:r>
              <a:rPr lang="zh-CN" altLang="en-US" smtClean="0">
                <a:latin typeface="仿宋" pitchFamily="49" charset="-122"/>
                <a:ea typeface="仿宋" pitchFamily="49" charset="-122"/>
              </a:rPr>
              <a:t>得到了赏识，便愈加兴高采烈起来：“和尚动得，我动不得？”他扭住了伊的两颊。</a:t>
            </a:r>
            <a:r>
              <a:rPr lang="zh-CN" altLang="en-US" smtClean="0">
                <a:latin typeface="Times New Roman" pitchFamily="18" charset="0"/>
              </a:rPr>
              <a:t>（鲁迅</a:t>
            </a:r>
            <a:r>
              <a:rPr lang="en-US" altLang="zh-CN" smtClean="0">
                <a:latin typeface="Times New Roman" pitchFamily="18" charset="0"/>
              </a:rPr>
              <a:t>《</a:t>
            </a:r>
            <a:r>
              <a:rPr lang="zh-CN" altLang="en-US" smtClean="0">
                <a:latin typeface="Times New Roman" pitchFamily="18" charset="0"/>
              </a:rPr>
              <a:t>阿</a:t>
            </a:r>
            <a:r>
              <a:rPr lang="en-US" altLang="zh-CN" smtClean="0">
                <a:latin typeface="Times New Roman" pitchFamily="18" charset="0"/>
              </a:rPr>
              <a:t>Q</a:t>
            </a:r>
            <a:r>
              <a:rPr lang="zh-CN" altLang="en-US" smtClean="0">
                <a:latin typeface="Times New Roman" pitchFamily="18" charset="0"/>
              </a:rPr>
              <a:t>正传</a:t>
            </a:r>
            <a:r>
              <a:rPr lang="en-US" altLang="zh-CN" smtClean="0">
                <a:latin typeface="Times New Roman" pitchFamily="18" charset="0"/>
              </a:rPr>
              <a:t>》</a:t>
            </a:r>
            <a:r>
              <a:rPr lang="zh-CN" altLang="en-US" smtClean="0">
                <a:latin typeface="Times New Roman" pitchFamily="18" charset="0"/>
              </a:rPr>
              <a:t>）</a:t>
            </a:r>
          </a:p>
          <a:p>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wipe(down)">
                                      <p:cBhvr>
                                        <p:cTn id="7"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BE02113A-0C02-4105-8456-32AE51F94D55}" type="slidenum">
              <a:rPr lang="en-US" altLang="zh-CN"/>
              <a:pPr>
                <a:defRPr/>
              </a:pPr>
              <a:t>33</a:t>
            </a:fld>
            <a:endParaRPr lang="en-US" altLang="zh-CN"/>
          </a:p>
        </p:txBody>
      </p:sp>
      <p:sp>
        <p:nvSpPr>
          <p:cNvPr id="34819" name="Rectangle 2"/>
          <p:cNvSpPr>
            <a:spLocks noGrp="1" noChangeArrowheads="1"/>
          </p:cNvSpPr>
          <p:nvPr>
            <p:ph type="title"/>
          </p:nvPr>
        </p:nvSpPr>
        <p:spPr>
          <a:xfrm>
            <a:off x="742950" y="609600"/>
            <a:ext cx="8416925" cy="819136"/>
          </a:xfrm>
        </p:spPr>
        <p:txBody>
          <a:bodyPr/>
          <a:lstStyle/>
          <a:p>
            <a:r>
              <a:rPr lang="zh-CN" altLang="en-US" sz="4000" b="1" smtClean="0">
                <a:latin typeface="楷体" pitchFamily="49" charset="-122"/>
                <a:ea typeface="楷体" pitchFamily="49" charset="-122"/>
              </a:rPr>
              <a:t>方式准则的突破</a:t>
            </a:r>
          </a:p>
        </p:txBody>
      </p:sp>
      <p:sp>
        <p:nvSpPr>
          <p:cNvPr id="34820" name="Rectangle 3"/>
          <p:cNvSpPr>
            <a:spLocks noGrp="1" noChangeArrowheads="1"/>
          </p:cNvSpPr>
          <p:nvPr>
            <p:ph type="body" idx="1"/>
          </p:nvPr>
        </p:nvSpPr>
        <p:spPr>
          <a:xfrm>
            <a:off x="762000" y="1571612"/>
            <a:ext cx="8416925" cy="4924438"/>
          </a:xfrm>
        </p:spPr>
        <p:txBody>
          <a:bodyPr/>
          <a:lstStyle/>
          <a:p>
            <a:pPr>
              <a:buFont typeface="Wingdings" pitchFamily="2" charset="2"/>
              <a:buChar char="n"/>
            </a:pPr>
            <a:r>
              <a:rPr lang="zh-CN" altLang="en-US" b="1" smtClean="0">
                <a:latin typeface="Times New Roman" pitchFamily="18" charset="0"/>
              </a:rPr>
              <a:t>讳饰</a:t>
            </a:r>
          </a:p>
          <a:p>
            <a:pPr>
              <a:buFont typeface="Wingdings" pitchFamily="2" charset="2"/>
              <a:buChar char="ü"/>
            </a:pPr>
            <a:r>
              <a:rPr lang="zh-CN" altLang="en-US" sz="2800" smtClean="0"/>
              <a:t>当说不吉利或其他忌讳事物时，故意违背风格准则，不直截了当地说出，而是用其他词语替代，以表示自己的感情。</a:t>
            </a:r>
            <a:endParaRPr lang="en-US" altLang="zh-CN" sz="2800" smtClean="0"/>
          </a:p>
          <a:p>
            <a:pPr>
              <a:spcBef>
                <a:spcPts val="1800"/>
              </a:spcBef>
              <a:buFont typeface="Arial" pitchFamily="34" charset="0"/>
              <a:buChar char="•"/>
            </a:pPr>
            <a:r>
              <a:rPr lang="zh-CN" altLang="en-US" sz="2400" smtClean="0">
                <a:latin typeface="仿宋" pitchFamily="49" charset="-122"/>
                <a:ea typeface="仿宋" pitchFamily="49" charset="-122"/>
              </a:rPr>
              <a:t>凤姐儿低了半日头，说道：“这实在没法儿了．你也该将一应的后事用的东西给他料理料理，冲一冲也好。”尤氏道：“我也叫人暗暗的预备了．就是</a:t>
            </a:r>
            <a:r>
              <a:rPr lang="zh-CN" altLang="en-US" sz="2400" smtClean="0">
                <a:solidFill>
                  <a:srgbClr val="0000FF"/>
                </a:solidFill>
                <a:latin typeface="仿宋" pitchFamily="49" charset="-122"/>
                <a:ea typeface="仿宋" pitchFamily="49" charset="-122"/>
              </a:rPr>
              <a:t>那件东西</a:t>
            </a:r>
            <a:r>
              <a:rPr lang="zh-CN" altLang="en-US" sz="2400" smtClean="0">
                <a:latin typeface="仿宋" pitchFamily="49" charset="-122"/>
                <a:ea typeface="仿宋" pitchFamily="49" charset="-122"/>
              </a:rPr>
              <a:t>不得好木头，暂且慢慢的办罢。” （曹雪芹</a:t>
            </a:r>
            <a:r>
              <a:rPr lang="en-US" altLang="zh-CN" sz="2400" smtClean="0">
                <a:latin typeface="仿宋" pitchFamily="49" charset="-122"/>
                <a:ea typeface="仿宋" pitchFamily="49" charset="-122"/>
              </a:rPr>
              <a:t>《</a:t>
            </a:r>
            <a:r>
              <a:rPr lang="zh-CN" altLang="en-US" sz="2400" smtClean="0">
                <a:latin typeface="仿宋" pitchFamily="49" charset="-122"/>
                <a:ea typeface="仿宋" pitchFamily="49" charset="-122"/>
              </a:rPr>
              <a:t>红楼梦</a:t>
            </a:r>
            <a:r>
              <a:rPr lang="en-US" altLang="zh-CN" sz="2400" smtClean="0">
                <a:latin typeface="仿宋" pitchFamily="49" charset="-122"/>
                <a:ea typeface="仿宋" pitchFamily="49" charset="-122"/>
              </a:rPr>
              <a:t>》</a:t>
            </a:r>
            <a:r>
              <a:rPr lang="zh-CN" altLang="en-US"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wipe(down)">
                                      <p:cBhvr>
                                        <p:cTn id="7"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EE67884-EBB2-4C0B-A897-DDD4B7BBC881}" type="slidenum">
              <a:rPr lang="en-US" altLang="zh-CN"/>
              <a:pPr>
                <a:defRPr/>
              </a:pPr>
              <a:t>34</a:t>
            </a:fld>
            <a:endParaRPr lang="en-US" altLang="zh-CN"/>
          </a:p>
        </p:txBody>
      </p:sp>
      <p:sp>
        <p:nvSpPr>
          <p:cNvPr id="30723" name="Rectangle 2"/>
          <p:cNvSpPr>
            <a:spLocks noGrp="1" noChangeArrowheads="1"/>
          </p:cNvSpPr>
          <p:nvPr>
            <p:ph type="title"/>
          </p:nvPr>
        </p:nvSpPr>
        <p:spPr>
          <a:xfrm>
            <a:off x="736570" y="357166"/>
            <a:ext cx="8416925" cy="819136"/>
          </a:xfrm>
        </p:spPr>
        <p:txBody>
          <a:bodyPr/>
          <a:lstStyle/>
          <a:p>
            <a:r>
              <a:rPr lang="zh-CN" altLang="en-US" sz="4000" b="1" smtClean="0">
                <a:latin typeface="楷体" pitchFamily="49" charset="-122"/>
                <a:ea typeface="楷体" pitchFamily="49" charset="-122"/>
              </a:rPr>
              <a:t>相关准则的突破</a:t>
            </a:r>
          </a:p>
        </p:txBody>
      </p:sp>
      <p:sp>
        <p:nvSpPr>
          <p:cNvPr id="30724" name="Rectangle 3"/>
          <p:cNvSpPr>
            <a:spLocks noGrp="1" noChangeArrowheads="1"/>
          </p:cNvSpPr>
          <p:nvPr>
            <p:ph type="body" idx="1"/>
          </p:nvPr>
        </p:nvSpPr>
        <p:spPr>
          <a:xfrm>
            <a:off x="762000" y="1285860"/>
            <a:ext cx="8416925" cy="5210190"/>
          </a:xfrm>
        </p:spPr>
        <p:txBody>
          <a:bodyPr/>
          <a:lstStyle/>
          <a:p>
            <a:pPr>
              <a:buFont typeface="Wingdings" pitchFamily="2" charset="2"/>
              <a:buChar char="n"/>
            </a:pPr>
            <a:r>
              <a:rPr lang="zh-CN" altLang="en-US" b="1" smtClean="0">
                <a:latin typeface="Times New Roman" pitchFamily="18" charset="0"/>
              </a:rPr>
              <a:t>岔开</a:t>
            </a:r>
            <a:endParaRPr lang="en-US" altLang="zh-CN" b="1" smtClean="0">
              <a:latin typeface="Times New Roman" pitchFamily="18" charset="0"/>
            </a:endParaRPr>
          </a:p>
          <a:p>
            <a:pPr>
              <a:buFont typeface="Wingdings" pitchFamily="2" charset="2"/>
              <a:buChar char="ü"/>
            </a:pPr>
            <a:r>
              <a:rPr lang="zh-CN" altLang="en-US" sz="2400" smtClean="0">
                <a:latin typeface="Times New Roman" pitchFamily="18" charset="0"/>
              </a:rPr>
              <a:t>扯开去说些与本题无关的话，以示言外之意：由于某种原因而不愿说下去或暗中转换话题，以期蒙混过关或给人更多的解读空间（“意味深长”）</a:t>
            </a:r>
            <a:r>
              <a:rPr lang="zh-CN" altLang="en-US" sz="2400" smtClean="0"/>
              <a:t>。</a:t>
            </a:r>
            <a:endParaRPr lang="en-US" altLang="zh-CN" sz="2400" smtClean="0"/>
          </a:p>
          <a:p>
            <a:pPr marL="702000">
              <a:lnSpc>
                <a:spcPct val="80000"/>
              </a:lnSpc>
              <a:spcBef>
                <a:spcPts val="2400"/>
              </a:spcBef>
              <a:buFont typeface="Wingdings" pitchFamily="2" charset="2"/>
              <a:buChar char="n"/>
            </a:pPr>
            <a:r>
              <a:rPr lang="zh-CN" altLang="en-US" sz="2400" smtClean="0">
                <a:latin typeface="仿宋" pitchFamily="49" charset="-122"/>
                <a:ea typeface="仿宋" pitchFamily="49" charset="-122"/>
              </a:rPr>
              <a:t>少年不知愁滋味</a:t>
            </a:r>
          </a:p>
          <a:p>
            <a:pPr marL="702000">
              <a:lnSpc>
                <a:spcPct val="80000"/>
              </a:lnSpc>
              <a:spcBef>
                <a:spcPts val="500"/>
              </a:spcBef>
              <a:buFont typeface="Wingdings" pitchFamily="2" charset="2"/>
              <a:buNone/>
            </a:pPr>
            <a:r>
              <a:rPr lang="zh-CN" altLang="en-US" sz="2400" smtClean="0">
                <a:latin typeface="仿宋" pitchFamily="49" charset="-122"/>
                <a:ea typeface="仿宋" pitchFamily="49" charset="-122"/>
              </a:rPr>
              <a:t>  爱上层楼</a:t>
            </a:r>
          </a:p>
          <a:p>
            <a:pPr marL="702000">
              <a:lnSpc>
                <a:spcPct val="80000"/>
              </a:lnSpc>
              <a:spcBef>
                <a:spcPts val="500"/>
              </a:spcBef>
              <a:buFont typeface="Wingdings" pitchFamily="2" charset="2"/>
              <a:buNone/>
            </a:pPr>
            <a:r>
              <a:rPr lang="zh-CN" altLang="en-US" sz="2400" smtClean="0">
                <a:latin typeface="仿宋" pitchFamily="49" charset="-122"/>
                <a:ea typeface="仿宋" pitchFamily="49" charset="-122"/>
              </a:rPr>
              <a:t>  爱上层楼</a:t>
            </a:r>
          </a:p>
          <a:p>
            <a:pPr marL="702000">
              <a:lnSpc>
                <a:spcPct val="80000"/>
              </a:lnSpc>
              <a:spcBef>
                <a:spcPts val="500"/>
              </a:spcBef>
              <a:buFont typeface="Wingdings" pitchFamily="2" charset="2"/>
              <a:buNone/>
            </a:pPr>
            <a:r>
              <a:rPr lang="zh-CN" altLang="en-US" sz="2400" smtClean="0">
                <a:latin typeface="仿宋" pitchFamily="49" charset="-122"/>
                <a:ea typeface="仿宋" pitchFamily="49" charset="-122"/>
              </a:rPr>
              <a:t>  为赋新诗强说愁  </a:t>
            </a:r>
          </a:p>
          <a:p>
            <a:pPr marL="702000">
              <a:lnSpc>
                <a:spcPct val="80000"/>
              </a:lnSpc>
              <a:spcBef>
                <a:spcPts val="1800"/>
              </a:spcBef>
              <a:buFont typeface="Wingdings" pitchFamily="2" charset="2"/>
              <a:buNone/>
            </a:pPr>
            <a:r>
              <a:rPr lang="zh-CN" altLang="en-US" sz="2400" smtClean="0">
                <a:latin typeface="仿宋" pitchFamily="49" charset="-122"/>
                <a:ea typeface="仿宋" pitchFamily="49" charset="-122"/>
              </a:rPr>
              <a:t>  而今识尽愁滋味，</a:t>
            </a:r>
          </a:p>
          <a:p>
            <a:pPr marL="702000">
              <a:lnSpc>
                <a:spcPct val="80000"/>
              </a:lnSpc>
              <a:spcBef>
                <a:spcPts val="500"/>
              </a:spcBef>
              <a:buFont typeface="Wingdings" pitchFamily="2" charset="2"/>
              <a:buNone/>
            </a:pPr>
            <a:r>
              <a:rPr lang="zh-CN" altLang="en-US" sz="2400" smtClean="0">
                <a:solidFill>
                  <a:srgbClr val="0000FF"/>
                </a:solidFill>
                <a:latin typeface="仿宋" pitchFamily="49" charset="-122"/>
                <a:ea typeface="仿宋" pitchFamily="49" charset="-122"/>
              </a:rPr>
              <a:t>  欲说还休</a:t>
            </a:r>
          </a:p>
          <a:p>
            <a:pPr marL="702000">
              <a:lnSpc>
                <a:spcPct val="80000"/>
              </a:lnSpc>
              <a:spcBef>
                <a:spcPts val="500"/>
              </a:spcBef>
              <a:buFont typeface="Wingdings" pitchFamily="2" charset="2"/>
              <a:buNone/>
            </a:pPr>
            <a:r>
              <a:rPr lang="zh-CN" altLang="en-US" sz="2400" smtClean="0">
                <a:solidFill>
                  <a:srgbClr val="0000FF"/>
                </a:solidFill>
                <a:latin typeface="仿宋" pitchFamily="49" charset="-122"/>
                <a:ea typeface="仿宋" pitchFamily="49" charset="-122"/>
              </a:rPr>
              <a:t>  欲说还休</a:t>
            </a:r>
          </a:p>
          <a:p>
            <a:pPr marL="702000">
              <a:lnSpc>
                <a:spcPct val="80000"/>
              </a:lnSpc>
              <a:spcBef>
                <a:spcPts val="500"/>
              </a:spcBef>
              <a:buFont typeface="Wingdings" pitchFamily="2" charset="2"/>
              <a:buNone/>
            </a:pPr>
            <a:r>
              <a:rPr lang="zh-CN" altLang="en-US" sz="2400" smtClean="0">
                <a:solidFill>
                  <a:srgbClr val="0000FF"/>
                </a:solidFill>
                <a:latin typeface="仿宋" pitchFamily="49" charset="-122"/>
                <a:ea typeface="仿宋" pitchFamily="49" charset="-122"/>
              </a:rPr>
              <a:t>  却道天凉好个秋   </a:t>
            </a:r>
            <a:r>
              <a:rPr lang="zh-CN" altLang="en-US" sz="2400" smtClean="0"/>
              <a:t>（辛弃疾</a:t>
            </a:r>
            <a:r>
              <a:rPr lang="en-US" altLang="zh-CN" sz="2400" smtClean="0"/>
              <a:t>《</a:t>
            </a:r>
            <a:r>
              <a:rPr lang="zh-CN" altLang="en-US" sz="2400" smtClean="0"/>
              <a:t>采桑子</a:t>
            </a:r>
            <a:r>
              <a:rPr lang="en-US" altLang="zh-CN" sz="2400" smtClean="0"/>
              <a:t>》</a:t>
            </a:r>
            <a:r>
              <a:rPr lang="zh-CN" altLang="en-US" sz="2400" smtClean="0"/>
              <a:t>）</a:t>
            </a:r>
          </a:p>
          <a:p>
            <a:pPr>
              <a:buFont typeface="Wingdings" pitchFamily="2" charset="2"/>
              <a:buChar char="ü"/>
            </a:pPr>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down)">
                                      <p:cBhvr>
                                        <p:cTn id="7"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16925" cy="890574"/>
          </a:xfrm>
        </p:spPr>
        <p:txBody>
          <a:bodyPr/>
          <a:lstStyle/>
          <a:p>
            <a:r>
              <a:rPr lang="zh-CN" altLang="en-US" sz="4000" smtClean="0">
                <a:latin typeface="楷体" pitchFamily="49" charset="-122"/>
                <a:ea typeface="楷体" pitchFamily="49" charset="-122"/>
              </a:rPr>
              <a:t>侯德健</a:t>
            </a:r>
            <a:r>
              <a:rPr lang="en-US" altLang="zh-CN" sz="4000" smtClean="0">
                <a:latin typeface="楷体" pitchFamily="49" charset="-122"/>
                <a:ea typeface="楷体" pitchFamily="49" charset="-122"/>
              </a:rPr>
              <a:t>《</a:t>
            </a:r>
            <a:r>
              <a:rPr lang="zh-CN" altLang="en-US" sz="4000" smtClean="0">
                <a:latin typeface="楷体" pitchFamily="49" charset="-122"/>
                <a:ea typeface="楷体" pitchFamily="49" charset="-122"/>
              </a:rPr>
              <a:t>转眼一瞬间</a:t>
            </a:r>
            <a:r>
              <a:rPr lang="en-US" altLang="zh-CN" sz="4000" smtClean="0">
                <a:latin typeface="楷体" pitchFamily="49" charset="-122"/>
                <a:ea typeface="楷体" pitchFamily="49" charset="-122"/>
              </a:rPr>
              <a:t>》</a:t>
            </a:r>
            <a:endParaRPr lang="zh-CN" altLang="en-US" sz="4000">
              <a:latin typeface="楷体" pitchFamily="49" charset="-122"/>
              <a:ea typeface="楷体" pitchFamily="49" charset="-122"/>
            </a:endParaRPr>
          </a:p>
        </p:txBody>
      </p:sp>
      <p:sp>
        <p:nvSpPr>
          <p:cNvPr id="3" name="内容占位符 2"/>
          <p:cNvSpPr>
            <a:spLocks noGrp="1"/>
          </p:cNvSpPr>
          <p:nvPr>
            <p:ph idx="1"/>
          </p:nvPr>
        </p:nvSpPr>
        <p:spPr>
          <a:xfrm>
            <a:off x="762000" y="1785926"/>
            <a:ext cx="8416925" cy="4710124"/>
          </a:xfrm>
        </p:spPr>
        <p:txBody>
          <a:bodyPr/>
          <a:lstStyle/>
          <a:p>
            <a:pPr>
              <a:buFont typeface="Wingdings" pitchFamily="2" charset="2"/>
              <a:buChar char="n"/>
            </a:pPr>
            <a:r>
              <a:rPr lang="zh-CN" altLang="en-US" sz="2400" smtClean="0">
                <a:latin typeface="仿宋" pitchFamily="49" charset="-122"/>
                <a:ea typeface="仿宋" pitchFamily="49" charset="-122"/>
              </a:rPr>
              <a:t>转眼一瞬间，不知多少年 </a:t>
            </a:r>
            <a:br>
              <a:rPr lang="zh-CN" altLang="en-US" sz="2400" smtClean="0">
                <a:latin typeface="仿宋" pitchFamily="49" charset="-122"/>
                <a:ea typeface="仿宋" pitchFamily="49" charset="-122"/>
              </a:rPr>
            </a:br>
            <a:r>
              <a:rPr lang="zh-CN" altLang="en-US" sz="2400" smtClean="0">
                <a:latin typeface="仿宋" pitchFamily="49" charset="-122"/>
                <a:ea typeface="仿宋" pitchFamily="49" charset="-122"/>
              </a:rPr>
              <a:t>多少悲欢离合，假装没看见 </a:t>
            </a:r>
            <a:br>
              <a:rPr lang="zh-CN" altLang="en-US" sz="2400" smtClean="0">
                <a:latin typeface="仿宋" pitchFamily="49" charset="-122"/>
                <a:ea typeface="仿宋" pitchFamily="49" charset="-122"/>
              </a:rPr>
            </a:br>
            <a:r>
              <a:rPr lang="zh-CN" altLang="en-US" sz="2400" smtClean="0">
                <a:latin typeface="仿宋" pitchFamily="49" charset="-122"/>
                <a:ea typeface="仿宋" pitchFamily="49" charset="-122"/>
              </a:rPr>
              <a:t>一天又一天，一年又一年 </a:t>
            </a:r>
            <a:br>
              <a:rPr lang="zh-CN" altLang="en-US" sz="2400" smtClean="0">
                <a:latin typeface="仿宋" pitchFamily="49" charset="-122"/>
                <a:ea typeface="仿宋" pitchFamily="49" charset="-122"/>
              </a:rPr>
            </a:br>
            <a:r>
              <a:rPr lang="zh-CN" altLang="en-US" sz="2400" smtClean="0">
                <a:latin typeface="仿宋" pitchFamily="49" charset="-122"/>
                <a:ea typeface="仿宋" pitchFamily="49" charset="-122"/>
              </a:rPr>
              <a:t>多少喜怒哀乐，突然涌心田 </a:t>
            </a:r>
            <a:br>
              <a:rPr lang="zh-CN" altLang="en-US" sz="2400" smtClean="0">
                <a:latin typeface="仿宋" pitchFamily="49" charset="-122"/>
                <a:ea typeface="仿宋" pitchFamily="49" charset="-122"/>
              </a:rPr>
            </a:br>
            <a:r>
              <a:rPr lang="zh-CN" altLang="en-US" sz="2400" smtClean="0">
                <a:latin typeface="仿宋" pitchFamily="49" charset="-122"/>
                <a:ea typeface="仿宋" pitchFamily="49" charset="-122"/>
              </a:rPr>
              <a:t/>
            </a:r>
            <a:br>
              <a:rPr lang="zh-CN" altLang="en-US" sz="2400" smtClean="0">
                <a:latin typeface="仿宋" pitchFamily="49" charset="-122"/>
                <a:ea typeface="仿宋" pitchFamily="49" charset="-122"/>
              </a:rPr>
            </a:br>
            <a:r>
              <a:rPr lang="zh-CN" altLang="en-US" sz="2400" smtClean="0">
                <a:solidFill>
                  <a:srgbClr val="0000FF"/>
                </a:solidFill>
                <a:latin typeface="仿宋" pitchFamily="49" charset="-122"/>
                <a:ea typeface="仿宋" pitchFamily="49" charset="-122"/>
              </a:rPr>
              <a:t>你问我想不想 重新再来一遍 </a:t>
            </a:r>
            <a:br>
              <a:rPr lang="zh-CN" altLang="en-US" sz="2400" smtClean="0">
                <a:solidFill>
                  <a:srgbClr val="0000FF"/>
                </a:solidFill>
                <a:latin typeface="仿宋" pitchFamily="49" charset="-122"/>
                <a:ea typeface="仿宋" pitchFamily="49" charset="-122"/>
              </a:rPr>
            </a:br>
            <a:r>
              <a:rPr lang="zh-CN" altLang="en-US" sz="2400" smtClean="0">
                <a:solidFill>
                  <a:srgbClr val="0000FF"/>
                </a:solidFill>
                <a:latin typeface="仿宋" pitchFamily="49" charset="-122"/>
                <a:ea typeface="仿宋" pitchFamily="49" charset="-122"/>
              </a:rPr>
              <a:t>我只有望着蓝天</a:t>
            </a:r>
            <a:r>
              <a:rPr lang="en-US" altLang="zh-CN" sz="2400" smtClean="0">
                <a:solidFill>
                  <a:srgbClr val="0000FF"/>
                </a:solidFill>
                <a:latin typeface="仿宋" pitchFamily="49" charset="-122"/>
                <a:ea typeface="仿宋" pitchFamily="49" charset="-122"/>
              </a:rPr>
              <a:t>,</a:t>
            </a:r>
            <a:r>
              <a:rPr lang="zh-CN" altLang="en-US" sz="2400" smtClean="0">
                <a:solidFill>
                  <a:srgbClr val="0000FF"/>
                </a:solidFill>
                <a:latin typeface="仿宋" pitchFamily="49" charset="-122"/>
                <a:ea typeface="仿宋" pitchFamily="49" charset="-122"/>
              </a:rPr>
              <a:t>在白云间寻找你的脸 </a:t>
            </a:r>
            <a:br>
              <a:rPr lang="zh-CN" altLang="en-US" sz="2400" smtClean="0">
                <a:solidFill>
                  <a:srgbClr val="0000FF"/>
                </a:solidFill>
                <a:latin typeface="仿宋" pitchFamily="49" charset="-122"/>
                <a:ea typeface="仿宋" pitchFamily="49" charset="-122"/>
              </a:rPr>
            </a:br>
            <a:r>
              <a:rPr lang="zh-CN" altLang="en-US" sz="2400" smtClean="0">
                <a:solidFill>
                  <a:srgbClr val="C00000"/>
                </a:solidFill>
                <a:latin typeface="仿宋" pitchFamily="49" charset="-122"/>
                <a:ea typeface="仿宋" pitchFamily="49" charset="-122"/>
              </a:rPr>
              <a:t>你的脸上，有我的思念 </a:t>
            </a:r>
            <a:br>
              <a:rPr lang="zh-CN" altLang="en-US" sz="2400" smtClean="0">
                <a:solidFill>
                  <a:srgbClr val="C00000"/>
                </a:solidFill>
                <a:latin typeface="仿宋" pitchFamily="49" charset="-122"/>
                <a:ea typeface="仿宋" pitchFamily="49" charset="-122"/>
              </a:rPr>
            </a:br>
            <a:r>
              <a:rPr lang="zh-CN" altLang="en-US" sz="2400" smtClean="0">
                <a:solidFill>
                  <a:srgbClr val="C00000"/>
                </a:solidFill>
                <a:latin typeface="仿宋" pitchFamily="49" charset="-122"/>
                <a:ea typeface="仿宋" pitchFamily="49" charset="-122"/>
              </a:rPr>
              <a:t>你的思念，有我的从前 </a:t>
            </a:r>
            <a:br>
              <a:rPr lang="zh-CN" altLang="en-US" sz="2400" smtClean="0">
                <a:solidFill>
                  <a:srgbClr val="C00000"/>
                </a:solidFill>
                <a:latin typeface="仿宋" pitchFamily="49" charset="-122"/>
                <a:ea typeface="仿宋" pitchFamily="49" charset="-122"/>
              </a:rPr>
            </a:br>
            <a:r>
              <a:rPr lang="zh-CN" altLang="en-US" sz="2400" smtClean="0">
                <a:solidFill>
                  <a:srgbClr val="C00000"/>
                </a:solidFill>
                <a:latin typeface="仿宋" pitchFamily="49" charset="-122"/>
                <a:ea typeface="仿宋" pitchFamily="49" charset="-122"/>
              </a:rPr>
              <a:t>我的从前，就像在眼前 </a:t>
            </a:r>
            <a:br>
              <a:rPr lang="zh-CN" altLang="en-US" sz="2400" smtClean="0">
                <a:solidFill>
                  <a:srgbClr val="C00000"/>
                </a:solidFill>
                <a:latin typeface="仿宋" pitchFamily="49" charset="-122"/>
                <a:ea typeface="仿宋" pitchFamily="49" charset="-122"/>
              </a:rPr>
            </a:br>
            <a:r>
              <a:rPr lang="zh-CN" altLang="en-US" sz="2400" smtClean="0">
                <a:solidFill>
                  <a:srgbClr val="C00000"/>
                </a:solidFill>
                <a:latin typeface="仿宋" pitchFamily="49" charset="-122"/>
                <a:ea typeface="仿宋" pitchFamily="49" charset="-122"/>
              </a:rPr>
              <a:t>想要去亲吻，又怕被你发现</a:t>
            </a:r>
            <a:endParaRPr lang="zh-CN" altLang="en-US" sz="2400">
              <a:solidFill>
                <a:srgbClr val="C00000"/>
              </a:solidFill>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09B6B5A-C318-413B-9100-000D314E2522}" type="slidenum">
              <a:rPr lang="en-US" altLang="zh-CN"/>
              <a:pPr>
                <a:defRPr/>
              </a:pPr>
              <a:t>36</a:t>
            </a:fld>
            <a:endParaRPr lang="en-US" altLang="zh-CN"/>
          </a:p>
        </p:txBody>
      </p:sp>
      <p:sp>
        <p:nvSpPr>
          <p:cNvPr id="36867" name="Rectangle 2"/>
          <p:cNvSpPr>
            <a:spLocks noGrp="1" noChangeArrowheads="1"/>
          </p:cNvSpPr>
          <p:nvPr>
            <p:ph type="title"/>
          </p:nvPr>
        </p:nvSpPr>
        <p:spPr/>
        <p:txBody>
          <a:bodyPr/>
          <a:lstStyle/>
          <a:p>
            <a:r>
              <a:rPr lang="zh-CN" altLang="en-US" sz="4000" b="1" smtClean="0">
                <a:latin typeface="楷体" pitchFamily="49" charset="-122"/>
                <a:ea typeface="楷体" pitchFamily="49" charset="-122"/>
              </a:rPr>
              <a:t>各种辞格与语境的关系</a:t>
            </a:r>
          </a:p>
        </p:txBody>
      </p:sp>
      <p:sp>
        <p:nvSpPr>
          <p:cNvPr id="36868" name="Rectangle 3"/>
          <p:cNvSpPr>
            <a:spLocks noGrp="1" noChangeArrowheads="1"/>
          </p:cNvSpPr>
          <p:nvPr>
            <p:ph type="body" idx="1"/>
          </p:nvPr>
        </p:nvSpPr>
        <p:spPr/>
        <p:txBody>
          <a:bodyPr/>
          <a:lstStyle/>
          <a:p>
            <a:pPr>
              <a:buFont typeface="Wingdings" pitchFamily="2" charset="2"/>
              <a:buChar char="n"/>
            </a:pPr>
            <a:r>
              <a:rPr lang="zh-CN" altLang="en-US" smtClean="0"/>
              <a:t>不同修辞格的言外之意跟它对语用常规的偏离程度与它对语境的依赖程度成正比。</a:t>
            </a:r>
          </a:p>
          <a:p>
            <a:pPr lvl="1">
              <a:spcBef>
                <a:spcPts val="1800"/>
              </a:spcBef>
              <a:buFont typeface="Wingdings" pitchFamily="2" charset="2"/>
              <a:buChar char="ü"/>
            </a:pPr>
            <a:r>
              <a:rPr lang="zh-CN" altLang="en-US" smtClean="0">
                <a:latin typeface="仿宋" pitchFamily="49" charset="-122"/>
                <a:ea typeface="仿宋" pitchFamily="49" charset="-122"/>
              </a:rPr>
              <a:t>偏离度越大，依赖性越高，言外之意越丰富</a:t>
            </a:r>
            <a:endParaRPr lang="en-US" altLang="zh-CN" smtClean="0">
              <a:latin typeface="仿宋" pitchFamily="49" charset="-122"/>
              <a:ea typeface="仿宋" pitchFamily="49" charset="-122"/>
            </a:endParaRPr>
          </a:p>
          <a:p>
            <a:pPr lvl="1">
              <a:buFont typeface="Wingdings" pitchFamily="2" charset="2"/>
              <a:buChar char="ü"/>
            </a:pPr>
            <a:r>
              <a:rPr lang="zh-CN" altLang="en-US" smtClean="0">
                <a:latin typeface="仿宋" pitchFamily="49" charset="-122"/>
                <a:ea typeface="仿宋" pitchFamily="49" charset="-122"/>
              </a:rPr>
              <a:t>有味道的文学作品：言有尽而意无穷</a:t>
            </a:r>
            <a:endParaRPr lang="en-US" altLang="zh-CN" smtClean="0">
              <a:latin typeface="仿宋" pitchFamily="49" charset="-122"/>
              <a:ea typeface="仿宋" pitchFamily="49" charset="-122"/>
            </a:endParaRPr>
          </a:p>
          <a:p>
            <a:pPr lvl="1">
              <a:buFont typeface="Wingdings" pitchFamily="2" charset="2"/>
              <a:buChar char="ü"/>
            </a:pPr>
            <a:r>
              <a:rPr lang="en-US" altLang="zh-CN" smtClean="0">
                <a:latin typeface="仿宋" pitchFamily="49" charset="-122"/>
                <a:ea typeface="仿宋" pitchFamily="49" charset="-122"/>
              </a:rPr>
              <a:t>《</a:t>
            </a:r>
            <a:r>
              <a:rPr lang="zh-CN" altLang="en-US" smtClean="0">
                <a:latin typeface="仿宋" pitchFamily="49" charset="-122"/>
                <a:ea typeface="仿宋" pitchFamily="49" charset="-122"/>
              </a:rPr>
              <a:t>三国演义</a:t>
            </a:r>
            <a:r>
              <a:rPr lang="en-US" altLang="zh-CN" smtClean="0">
                <a:latin typeface="仿宋" pitchFamily="49" charset="-122"/>
                <a:ea typeface="仿宋" pitchFamily="49" charset="-122"/>
              </a:rPr>
              <a:t>》</a:t>
            </a:r>
            <a:r>
              <a:rPr lang="zh-CN" altLang="en-US" smtClean="0">
                <a:latin typeface="仿宋" pitchFamily="49" charset="-122"/>
                <a:ea typeface="仿宋" pitchFamily="49" charset="-122"/>
              </a:rPr>
              <a:t>：关羽斩华雄</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5132" y="285728"/>
            <a:ext cx="8416925" cy="104756"/>
          </a:xfrm>
        </p:spPr>
        <p:txBody>
          <a:bodyPr/>
          <a:lstStyle/>
          <a:p>
            <a:endParaRPr lang="zh-CN" altLang="en-US"/>
          </a:p>
        </p:txBody>
      </p:sp>
      <p:sp>
        <p:nvSpPr>
          <p:cNvPr id="3" name="内容占位符 2"/>
          <p:cNvSpPr>
            <a:spLocks noGrp="1"/>
          </p:cNvSpPr>
          <p:nvPr>
            <p:ph idx="1"/>
          </p:nvPr>
        </p:nvSpPr>
        <p:spPr>
          <a:xfrm>
            <a:off x="379380" y="428604"/>
            <a:ext cx="9072626" cy="6067446"/>
          </a:xfrm>
        </p:spPr>
        <p:txBody>
          <a:bodyPr/>
          <a:lstStyle/>
          <a:p>
            <a:r>
              <a:rPr lang="zh-CN" altLang="en-US" sz="2200" dirty="0" smtClean="0"/>
              <a:t>忽探子来报：“华雄引铁骑下关，用长竿挑着孙太守赤帻，来寨前大骂搦战。”绍曰：“谁敢去战？”袁术背后转出</a:t>
            </a:r>
            <a:r>
              <a:rPr lang="zh-CN" altLang="en-US" sz="2200" dirty="0" smtClean="0">
                <a:solidFill>
                  <a:srgbClr val="0000FF"/>
                </a:solidFill>
              </a:rPr>
              <a:t>骁将俞涉</a:t>
            </a:r>
            <a:r>
              <a:rPr lang="zh-CN" altLang="en-US" sz="2200" dirty="0" smtClean="0"/>
              <a:t>曰：“小将愿往。”绍喜，便着俞涉出马。即时报来：“俞涉与华雄战不三合，被华雄斩了。”众大惊。太守韩馥曰：“吾有</a:t>
            </a:r>
            <a:r>
              <a:rPr lang="zh-CN" altLang="en-US" sz="2200" dirty="0" smtClean="0">
                <a:solidFill>
                  <a:srgbClr val="0000FF"/>
                </a:solidFill>
              </a:rPr>
              <a:t>上将潘凤</a:t>
            </a:r>
            <a:r>
              <a:rPr lang="zh-CN" altLang="en-US" sz="2200" dirty="0" smtClean="0"/>
              <a:t>，可斩华雄。”绍急令出战。潘凤手提大斧上马。去不多时，飞马来报：“潘凤又被华雄斩了。”众皆失色。绍曰：“可惜吾</a:t>
            </a:r>
            <a:r>
              <a:rPr lang="zh-CN" altLang="en-US" sz="2200" dirty="0" smtClean="0">
                <a:solidFill>
                  <a:srgbClr val="0000FF"/>
                </a:solidFill>
              </a:rPr>
              <a:t>上将颜良、文丑</a:t>
            </a:r>
            <a:r>
              <a:rPr lang="zh-CN" altLang="en-US" sz="2200" dirty="0" smtClean="0"/>
              <a:t>未至！得一人在此，何惧华雄！”言未毕，阶下一人大呼出曰：“小将愿往斩华雄头，献于帐下！”众视之，</a:t>
            </a:r>
            <a:r>
              <a:rPr lang="zh-CN" altLang="en-US" sz="2200" dirty="0" smtClean="0">
                <a:solidFill>
                  <a:srgbClr val="C00000"/>
                </a:solidFill>
              </a:rPr>
              <a:t>见其人身长九尺，髯长二尺，丹凤眼、卧蚕眉，面如重枣，声如宏钟</a:t>
            </a:r>
            <a:r>
              <a:rPr lang="zh-CN" altLang="en-US" sz="2200" dirty="0" smtClean="0"/>
              <a:t>，立于帐前。绍问何人。公孙瓒曰：“此刘玄德之弟关羽也。”绍问现居何职。瓒曰：“ 跟随刘玄德充</a:t>
            </a:r>
            <a:r>
              <a:rPr lang="zh-CN" altLang="en-US" sz="2200" dirty="0" smtClean="0">
                <a:solidFill>
                  <a:srgbClr val="C00000"/>
                </a:solidFill>
              </a:rPr>
              <a:t>马弓手</a:t>
            </a:r>
            <a:r>
              <a:rPr lang="zh-CN" altLang="en-US" sz="2200" dirty="0" smtClean="0"/>
              <a:t>。”帐上袁术大喝曰：“汝欺吾众诸侯无大将耶？量一弓手，安敢乱言！与我打出！”曹操急止之曰：“公路息怒。此人既出大言，必有勇略；试教出马，如其不胜，责之未迟。”袁绍曰：“</a:t>
            </a:r>
            <a:r>
              <a:rPr lang="zh-CN" altLang="en-US" sz="2200" dirty="0" smtClean="0">
                <a:solidFill>
                  <a:srgbClr val="0000FF"/>
                </a:solidFill>
              </a:rPr>
              <a:t>使一弓手出战，必被华雄所笑</a:t>
            </a:r>
            <a:r>
              <a:rPr lang="zh-CN" altLang="en-US" sz="2200" dirty="0" smtClean="0"/>
              <a:t>。”操曰：“此人仪表不俗，华雄安知他是弓手？”关公曰：“如不胜，请斩某头。” 操教酾热酒一杯，与关公饮了上马。关公曰：“酒且斟下，某去便来。”出帐提刀，飞身上马。</a:t>
            </a:r>
            <a:r>
              <a:rPr lang="zh-CN" altLang="en-US" sz="2200" dirty="0" smtClean="0">
                <a:solidFill>
                  <a:srgbClr val="C00000"/>
                </a:solidFill>
              </a:rPr>
              <a:t>众诸侯听得关外鼓声大振，喊声大举，如天摧地塌，岳撼山崩，众皆失惊</a:t>
            </a:r>
            <a:r>
              <a:rPr lang="zh-CN" altLang="en-US" sz="2200" dirty="0" smtClean="0"/>
              <a:t>。正欲探听，鸾铃响处，马到中军，云长提华雄之头，掷于地上。</a:t>
            </a:r>
            <a:r>
              <a:rPr lang="zh-CN" altLang="en-US" sz="2200" dirty="0" smtClean="0">
                <a:solidFill>
                  <a:srgbClr val="C00000"/>
                </a:solidFill>
              </a:rPr>
              <a:t>其酒尚温</a:t>
            </a:r>
            <a:r>
              <a:rPr lang="zh-CN" altLang="en-US" sz="2200" dirty="0" smtClean="0"/>
              <a:t>。</a:t>
            </a:r>
            <a:endParaRPr lang="zh-CN" altLang="en-US" sz="22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effectLst>
                  <a:outerShdw blurRad="38100" dist="38100" dir="2700000" algn="tl">
                    <a:srgbClr val="000000">
                      <a:alpha val="43137"/>
                    </a:srgbClr>
                  </a:outerShdw>
                </a:effectLst>
                <a:latin typeface="楷体" pitchFamily="49" charset="-122"/>
                <a:ea typeface="楷体" pitchFamily="49" charset="-122"/>
              </a:rPr>
              <a:t>关云长的武艺到底如何呢？</a:t>
            </a:r>
            <a:endParaRPr lang="zh-CN" altLang="en-US">
              <a:effectLst>
                <a:outerShdw blurRad="38100" dist="38100" dir="2700000" algn="tl">
                  <a:srgbClr val="000000">
                    <a:alpha val="43137"/>
                  </a:srgbClr>
                </a:outerShdw>
              </a:effectLst>
              <a:latin typeface="楷体" pitchFamily="49" charset="-122"/>
              <a:ea typeface="楷体" pitchFamily="49" charset="-122"/>
            </a:endParaRPr>
          </a:p>
        </p:txBody>
      </p:sp>
      <p:sp>
        <p:nvSpPr>
          <p:cNvPr id="3" name="副标题 2"/>
          <p:cNvSpPr>
            <a:spLocks noGrp="1"/>
          </p:cNvSpPr>
          <p:nvPr>
            <p:ph type="subTitle" idx="1"/>
          </p:nvPr>
        </p:nvSpPr>
        <p:spPr/>
        <p:txBody>
          <a:bodyPr/>
          <a:lstStyle/>
          <a:p>
            <a:r>
              <a:rPr lang="zh-CN" altLang="en-US" smtClean="0"/>
              <a:t>相关准则、方式准则</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3C43189-7649-4E1D-8F93-2C8D10853A2B}" type="slidenum">
              <a:rPr lang="en-US" altLang="zh-CN"/>
              <a:pPr>
                <a:defRPr/>
              </a:pPr>
              <a:t>4</a:t>
            </a:fld>
            <a:endParaRPr lang="en-US" altLang="zh-CN"/>
          </a:p>
        </p:txBody>
      </p:sp>
      <p:sp>
        <p:nvSpPr>
          <p:cNvPr id="14339" name="Rectangle 2"/>
          <p:cNvSpPr>
            <a:spLocks noGrp="1" noChangeArrowheads="1"/>
          </p:cNvSpPr>
          <p:nvPr>
            <p:ph type="title"/>
          </p:nvPr>
        </p:nvSpPr>
        <p:spPr>
          <a:xfrm>
            <a:off x="742950" y="609600"/>
            <a:ext cx="8416925" cy="461946"/>
          </a:xfrm>
        </p:spPr>
        <p:txBody>
          <a:bodyPr/>
          <a:lstStyle/>
          <a:p>
            <a:endParaRPr lang="zh-CN" altLang="en-US" sz="3200" smtClean="0"/>
          </a:p>
        </p:txBody>
      </p:sp>
      <p:sp>
        <p:nvSpPr>
          <p:cNvPr id="14340" name="Rectangle 3"/>
          <p:cNvSpPr>
            <a:spLocks noGrp="1" noChangeArrowheads="1"/>
          </p:cNvSpPr>
          <p:nvPr>
            <p:ph type="body" idx="1"/>
          </p:nvPr>
        </p:nvSpPr>
        <p:spPr>
          <a:xfrm>
            <a:off x="762000" y="1268760"/>
            <a:ext cx="8416925" cy="5227290"/>
          </a:xfrm>
        </p:spPr>
        <p:txBody>
          <a:bodyPr/>
          <a:lstStyle/>
          <a:p>
            <a:pPr>
              <a:spcBef>
                <a:spcPts val="1200"/>
              </a:spcBef>
              <a:buFont typeface="Wingdings" pitchFamily="2" charset="2"/>
              <a:buChar char="n"/>
            </a:pPr>
            <a:r>
              <a:rPr lang="zh-CN" altLang="en-US" dirty="0" smtClean="0">
                <a:latin typeface="Times New Roman" pitchFamily="18" charset="0"/>
              </a:rPr>
              <a:t>“语用”的研究为上述问题提供答案。</a:t>
            </a:r>
            <a:endParaRPr lang="en-US" altLang="zh-CN" dirty="0" smtClean="0">
              <a:latin typeface="Times New Roman" pitchFamily="18" charset="0"/>
            </a:endParaRPr>
          </a:p>
          <a:p>
            <a:pPr>
              <a:spcBef>
                <a:spcPts val="1200"/>
              </a:spcBef>
              <a:buFont typeface="Wingdings" pitchFamily="2" charset="2"/>
              <a:buChar char="n"/>
            </a:pPr>
            <a:r>
              <a:rPr lang="zh-CN" altLang="en-US" dirty="0" smtClean="0">
                <a:latin typeface="Times New Roman" pitchFamily="18" charset="0"/>
              </a:rPr>
              <a:t>语言的使用（交流），关注：</a:t>
            </a:r>
            <a:endParaRPr lang="en-US" altLang="zh-CN" dirty="0" smtClean="0">
              <a:latin typeface="Times New Roman" pitchFamily="18" charset="0"/>
            </a:endParaRPr>
          </a:p>
          <a:p>
            <a:pPr marL="720000" indent="-514350">
              <a:spcBef>
                <a:spcPts val="600"/>
              </a:spcBef>
              <a:buFont typeface="+mj-lt"/>
              <a:buAutoNum type="alphaLcPeriod"/>
            </a:pPr>
            <a:r>
              <a:rPr lang="zh-CN" altLang="en-US" sz="2800" dirty="0" smtClean="0">
                <a:latin typeface="仿宋" pitchFamily="49" charset="-122"/>
                <a:ea typeface="仿宋" pitchFamily="49" charset="-122"/>
              </a:rPr>
              <a:t>对话环境如何影响语句的含义；</a:t>
            </a:r>
            <a:endParaRPr lang="en-US" altLang="zh-CN" sz="2800" dirty="0" smtClean="0">
              <a:latin typeface="仿宋" pitchFamily="49" charset="-122"/>
              <a:ea typeface="仿宋" pitchFamily="49" charset="-122"/>
            </a:endParaRPr>
          </a:p>
          <a:p>
            <a:pPr marL="720000" indent="-514350">
              <a:spcBef>
                <a:spcPts val="600"/>
              </a:spcBef>
              <a:buFont typeface="+mj-lt"/>
              <a:buAutoNum type="alphaLcPeriod"/>
            </a:pPr>
            <a:r>
              <a:rPr lang="zh-CN" altLang="en-US" sz="2800" dirty="0" smtClean="0">
                <a:latin typeface="仿宋" pitchFamily="49" charset="-122"/>
                <a:ea typeface="仿宋" pitchFamily="49" charset="-122"/>
              </a:rPr>
              <a:t>人们如何通过字面义解读出其他意义，或曰，字面义之外的意义如何产生的。</a:t>
            </a:r>
            <a:endParaRPr lang="en-US" altLang="zh-CN" sz="2800" dirty="0" smtClean="0">
              <a:latin typeface="仿宋" pitchFamily="49" charset="-122"/>
              <a:ea typeface="仿宋" pitchFamily="49" charset="-122"/>
            </a:endParaRPr>
          </a:p>
          <a:p>
            <a:pPr marL="720000" indent="-514350">
              <a:spcBef>
                <a:spcPts val="600"/>
              </a:spcBef>
              <a:buFont typeface="+mj-lt"/>
              <a:buAutoNum type="alphaLcPeriod"/>
            </a:pPr>
            <a:r>
              <a:rPr lang="zh-CN" altLang="en-US" sz="2800" dirty="0" smtClean="0">
                <a:latin typeface="仿宋" pitchFamily="49" charset="-122"/>
                <a:ea typeface="仿宋" pitchFamily="49" charset="-122"/>
              </a:rPr>
              <a:t>语用因素如何影响语言演变的。</a:t>
            </a:r>
            <a:endParaRPr lang="en-US" altLang="zh-CN" sz="2800" dirty="0" smtClean="0">
              <a:latin typeface="仿宋" pitchFamily="49" charset="-122"/>
              <a:ea typeface="仿宋" pitchFamily="49" charset="-122"/>
            </a:endParaRPr>
          </a:p>
          <a:p>
            <a:pPr>
              <a:buNone/>
            </a:pPr>
            <a:endParaRPr lang="zh-CN" altLang="en-US" sz="2500" dirty="0" smtClean="0">
              <a:latin typeface="Times New Roman" pitchFamily="18" charset="0"/>
            </a:endParaRPr>
          </a:p>
          <a:p>
            <a:endParaRPr lang="zh-CN" altLang="en-US" sz="2900" dirty="0" smtClean="0">
              <a:latin typeface="Times New Roman" pitchFamily="18" charset="0"/>
            </a:endParaRPr>
          </a:p>
          <a:p>
            <a:endParaRPr lang="en-US" altLang="zh-CN" sz="29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句义之外的三种意义</a:t>
            </a:r>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008" y="571480"/>
            <a:ext cx="8416925" cy="819136"/>
          </a:xfrm>
        </p:spPr>
        <p:txBody>
          <a:bodyPr/>
          <a:lstStyle/>
          <a:p>
            <a:r>
              <a:rPr lang="zh-CN" altLang="en-US" sz="4000" smtClean="0"/>
              <a:t>预设</a:t>
            </a:r>
            <a:r>
              <a:rPr lang="en-US" altLang="zh-CN" sz="4000" smtClean="0"/>
              <a:t>presupposition</a:t>
            </a:r>
            <a:endParaRPr lang="zh-CN" altLang="en-US" sz="4000"/>
          </a:p>
        </p:txBody>
      </p:sp>
      <p:sp>
        <p:nvSpPr>
          <p:cNvPr id="3" name="内容占位符 2"/>
          <p:cNvSpPr>
            <a:spLocks noGrp="1"/>
          </p:cNvSpPr>
          <p:nvPr>
            <p:ph idx="1"/>
          </p:nvPr>
        </p:nvSpPr>
        <p:spPr>
          <a:xfrm>
            <a:off x="665132" y="1571612"/>
            <a:ext cx="8513793" cy="4924438"/>
          </a:xfrm>
        </p:spPr>
        <p:txBody>
          <a:bodyPr/>
          <a:lstStyle/>
          <a:p>
            <a:pPr>
              <a:buFont typeface="Wingdings" pitchFamily="2" charset="2"/>
              <a:buChar char="n"/>
            </a:pPr>
            <a:r>
              <a:rPr lang="zh-CN" altLang="en-US" sz="2800" b="1" dirty="0" smtClean="0"/>
              <a:t>使一个句子成立的先决条件（前提）</a:t>
            </a:r>
            <a:endParaRPr lang="en-US" altLang="zh-CN" sz="2800" b="1" dirty="0" smtClean="0"/>
          </a:p>
          <a:p>
            <a:pPr>
              <a:buFont typeface="Wingdings" pitchFamily="2" charset="2"/>
              <a:buChar char="n"/>
            </a:pPr>
            <a:r>
              <a:rPr lang="en-US" altLang="zh-CN" sz="2800" b="1" dirty="0" smtClean="0"/>
              <a:t>A</a:t>
            </a:r>
            <a:r>
              <a:rPr lang="zh-CN" altLang="en-US" sz="2800" b="1" dirty="0" smtClean="0"/>
              <a:t>的预设是</a:t>
            </a:r>
            <a:r>
              <a:rPr lang="en-US" altLang="zh-CN" sz="2800" b="1" dirty="0" smtClean="0"/>
              <a:t>B</a:t>
            </a:r>
            <a:r>
              <a:rPr lang="zh-CN" altLang="en-US" sz="2800" b="1" dirty="0" smtClean="0"/>
              <a:t>：当且仅当</a:t>
            </a:r>
            <a:r>
              <a:rPr lang="en-US" altLang="zh-CN" sz="2800" b="1" dirty="0" smtClean="0"/>
              <a:t>B</a:t>
            </a:r>
            <a:r>
              <a:rPr lang="zh-CN" altLang="en-US" sz="2800" b="1" dirty="0" smtClean="0"/>
              <a:t>为真时，谈论</a:t>
            </a:r>
            <a:r>
              <a:rPr lang="en-US" altLang="zh-CN" sz="2800" b="1" dirty="0" smtClean="0"/>
              <a:t>A</a:t>
            </a:r>
            <a:r>
              <a:rPr lang="zh-CN" altLang="en-US" sz="2800" b="1" dirty="0" smtClean="0"/>
              <a:t>的意义才是合适的。</a:t>
            </a:r>
            <a:endParaRPr lang="en-US" altLang="zh-CN" sz="2800" b="1" dirty="0" smtClean="0"/>
          </a:p>
          <a:p>
            <a:pPr marL="702000">
              <a:buFont typeface="Arial" pitchFamily="34" charset="0"/>
              <a:buChar char="•"/>
            </a:pPr>
            <a:r>
              <a:rPr lang="zh-CN" altLang="en-US" sz="2400" b="1" dirty="0" smtClean="0">
                <a:latin typeface="仿宋" pitchFamily="49" charset="-122"/>
                <a:ea typeface="仿宋" pitchFamily="49" charset="-122"/>
              </a:rPr>
              <a:t>张三有三头牛。</a:t>
            </a:r>
            <a:endParaRPr lang="en-US" altLang="zh-CN" sz="2400" b="1" dirty="0" smtClean="0">
              <a:latin typeface="仿宋" pitchFamily="49" charset="-122"/>
              <a:ea typeface="仿宋" pitchFamily="49" charset="-122"/>
            </a:endParaRPr>
          </a:p>
          <a:p>
            <a:pPr marL="702000">
              <a:buFont typeface="Arial" pitchFamily="34" charset="0"/>
              <a:buChar char="•"/>
            </a:pPr>
            <a:r>
              <a:rPr lang="zh-CN" altLang="en-US" sz="2400" b="1" dirty="0" smtClean="0">
                <a:latin typeface="仿宋" pitchFamily="49" charset="-122"/>
                <a:ea typeface="仿宋" pitchFamily="49" charset="-122"/>
              </a:rPr>
              <a:t>张三没有三头牛</a:t>
            </a:r>
            <a:r>
              <a:rPr lang="zh-CN" altLang="en-US" sz="2400" dirty="0" smtClean="0">
                <a:latin typeface="仿宋" pitchFamily="49" charset="-122"/>
                <a:ea typeface="仿宋" pitchFamily="49" charset="-122"/>
              </a:rPr>
              <a:t>。</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dirty="0" smtClean="0">
                <a:latin typeface="仿宋" pitchFamily="49" charset="-122"/>
                <a:ea typeface="仿宋" pitchFamily="49" charset="-122"/>
              </a:rPr>
              <a:t>预设：有一个人叫张三</a:t>
            </a:r>
            <a:endParaRPr lang="en-US" altLang="zh-CN" sz="2400" dirty="0" smtClean="0">
              <a:latin typeface="仿宋" pitchFamily="49" charset="-122"/>
              <a:ea typeface="仿宋" pitchFamily="49" charset="-122"/>
            </a:endParaRPr>
          </a:p>
          <a:p>
            <a:pPr>
              <a:buFont typeface="Wingdings" pitchFamily="2" charset="2"/>
              <a:buChar char="n"/>
            </a:pPr>
            <a:r>
              <a:rPr lang="zh-CN" altLang="en-US" sz="2800" b="1" dirty="0" smtClean="0"/>
              <a:t>对比：</a:t>
            </a:r>
            <a:r>
              <a:rPr lang="zh-CN" altLang="en-US" sz="2800" dirty="0" smtClean="0">
                <a:latin typeface="仿宋" pitchFamily="49" charset="-122"/>
                <a:ea typeface="仿宋" pitchFamily="49" charset="-122"/>
              </a:rPr>
              <a:t>现在的美国皇帝是个秃子</a:t>
            </a:r>
            <a:r>
              <a:rPr lang="zh-CN" altLang="en-US"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16925" cy="890574"/>
          </a:xfrm>
        </p:spPr>
        <p:txBody>
          <a:bodyPr/>
          <a:lstStyle/>
          <a:p>
            <a:endParaRPr lang="zh-CN" altLang="en-US"/>
          </a:p>
        </p:txBody>
      </p:sp>
      <p:sp>
        <p:nvSpPr>
          <p:cNvPr id="3" name="内容占位符 2"/>
          <p:cNvSpPr>
            <a:spLocks noGrp="1"/>
          </p:cNvSpPr>
          <p:nvPr>
            <p:ph idx="1"/>
          </p:nvPr>
        </p:nvSpPr>
        <p:spPr>
          <a:xfrm>
            <a:off x="762000" y="1714488"/>
            <a:ext cx="8416925" cy="4071966"/>
          </a:xfrm>
        </p:spPr>
        <p:txBody>
          <a:bodyPr/>
          <a:lstStyle/>
          <a:p>
            <a:pPr>
              <a:buFont typeface="Wingdings" pitchFamily="2" charset="2"/>
              <a:buChar char="p"/>
            </a:pPr>
            <a:r>
              <a:rPr lang="zh-CN" altLang="en-US" sz="3600" b="1" dirty="0" smtClean="0"/>
              <a:t>“利用”预设</a:t>
            </a:r>
            <a:endParaRPr lang="en-US" altLang="zh-CN" sz="3600" b="1" dirty="0" smtClean="0"/>
          </a:p>
          <a:p>
            <a:pPr marL="702000">
              <a:spcBef>
                <a:spcPts val="600"/>
              </a:spcBef>
            </a:pPr>
            <a:r>
              <a:rPr lang="zh-CN" altLang="en-US" sz="2800" dirty="0" smtClean="0">
                <a:latin typeface="仿宋" pitchFamily="49" charset="-122"/>
                <a:ea typeface="仿宋" pitchFamily="49" charset="-122"/>
              </a:rPr>
              <a:t>你停止打老婆了吗？</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是</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否</a:t>
            </a:r>
            <a:r>
              <a:rPr lang="en-US" altLang="zh-CN" sz="2800" dirty="0" smtClean="0">
                <a:latin typeface="仿宋" pitchFamily="49" charset="-122"/>
                <a:ea typeface="仿宋" pitchFamily="49" charset="-122"/>
              </a:rPr>
              <a:t>(</a:t>
            </a:r>
            <a:r>
              <a:rPr lang="zh-CN" altLang="en-US" sz="2800" dirty="0" smtClean="0">
                <a:latin typeface="仿宋" pitchFamily="49" charset="-122"/>
                <a:ea typeface="仿宋" pitchFamily="49" charset="-122"/>
              </a:rPr>
              <a:t>？</a:t>
            </a:r>
            <a:r>
              <a:rPr lang="en-US" altLang="zh-CN" sz="2800" dirty="0" smtClean="0">
                <a:latin typeface="仿宋" pitchFamily="49" charset="-122"/>
                <a:ea typeface="仿宋" pitchFamily="49" charset="-122"/>
              </a:rPr>
              <a:t>)</a:t>
            </a:r>
          </a:p>
          <a:p>
            <a:pPr marL="702000">
              <a:spcBef>
                <a:spcPts val="600"/>
              </a:spcBef>
              <a:buFont typeface="Wingdings" pitchFamily="2" charset="2"/>
              <a:buChar char="Ø"/>
            </a:pPr>
            <a:r>
              <a:rPr lang="zh-CN" altLang="en-US" sz="2800" dirty="0" smtClean="0">
                <a:latin typeface="仿宋" pitchFamily="49" charset="-122"/>
                <a:ea typeface="仿宋" pitchFamily="49" charset="-122"/>
              </a:rPr>
              <a:t>预设：你以前一直打老婆</a:t>
            </a:r>
            <a:r>
              <a:rPr lang="en-US" altLang="zh-CN" sz="2800" dirty="0" smtClean="0">
                <a:latin typeface="仿宋" pitchFamily="49" charset="-122"/>
                <a:ea typeface="仿宋" pitchFamily="49" charset="-122"/>
              </a:rPr>
              <a:t/>
            </a:r>
            <a:br>
              <a:rPr lang="en-US" altLang="zh-CN" sz="2800" dirty="0" smtClean="0">
                <a:latin typeface="仿宋" pitchFamily="49" charset="-122"/>
                <a:ea typeface="仿宋" pitchFamily="49" charset="-122"/>
              </a:rPr>
            </a:br>
            <a:endParaRPr lang="en-US" altLang="zh-CN" sz="2800" dirty="0" smtClean="0">
              <a:latin typeface="仿宋" pitchFamily="49" charset="-122"/>
              <a:ea typeface="仿宋" pitchFamily="49" charset="-122"/>
            </a:endParaRPr>
          </a:p>
          <a:p>
            <a:pPr marL="702000">
              <a:spcBef>
                <a:spcPts val="600"/>
              </a:spcBef>
            </a:pPr>
            <a:r>
              <a:rPr lang="zh-CN" altLang="en-US" sz="2800" dirty="0" smtClean="0">
                <a:effectLst>
                  <a:outerShdw blurRad="38100" dist="38100" dir="2700000" algn="tl">
                    <a:srgbClr val="C0C0C0"/>
                  </a:outerShdw>
                </a:effectLst>
                <a:ea typeface="新細明體" pitchFamily="18" charset="-120"/>
              </a:rPr>
              <a:t>广告词</a:t>
            </a:r>
            <a:r>
              <a:rPr lang="zh-CN" altLang="en-US" sz="2800" i="1" dirty="0" smtClean="0">
                <a:effectLst>
                  <a:outerShdw blurRad="38100" dist="38100" dir="2700000" algn="tl">
                    <a:srgbClr val="C0C0C0"/>
                  </a:outerShdw>
                </a:effectLst>
                <a:ea typeface="新細明體" pitchFamily="18" charset="-120"/>
              </a:rPr>
              <a:t>：</a:t>
            </a:r>
            <a:r>
              <a:rPr lang="en-US" altLang="zh-TW" sz="2800" i="1" dirty="0" smtClean="0">
                <a:effectLst>
                  <a:outerShdw blurRad="38100" dist="38100" dir="2700000" algn="tl">
                    <a:srgbClr val="C0C0C0"/>
                  </a:outerShdw>
                </a:effectLst>
                <a:ea typeface="新細明體" pitchFamily="18" charset="-120"/>
              </a:rPr>
              <a:t>We are working to keep your trust</a:t>
            </a:r>
            <a:r>
              <a:rPr lang="en-US" altLang="zh-TW" sz="2800" dirty="0" smtClean="0">
                <a:effectLst>
                  <a:outerShdw blurRad="38100" dist="38100" dir="2700000" algn="tl">
                    <a:srgbClr val="C0C0C0"/>
                  </a:outerShdw>
                </a:effectLst>
                <a:ea typeface="新細明體" pitchFamily="18" charset="-120"/>
              </a:rPr>
              <a:t>!</a:t>
            </a:r>
          </a:p>
          <a:p>
            <a:pPr marL="702000">
              <a:spcBef>
                <a:spcPts val="600"/>
              </a:spcBef>
              <a:buFont typeface="Wingdings" pitchFamily="2" charset="2"/>
              <a:buChar char="Ø"/>
            </a:pPr>
            <a:r>
              <a:rPr lang="zh-CN" altLang="en-US" sz="2800" dirty="0" smtClean="0">
                <a:effectLst>
                  <a:outerShdw blurRad="38100" dist="38100" dir="2700000" algn="tl">
                    <a:srgbClr val="C0C0C0"/>
                  </a:outerShdw>
                </a:effectLst>
                <a:ea typeface="新細明體" pitchFamily="18" charset="-120"/>
              </a:rPr>
              <a:t>预设：</a:t>
            </a:r>
            <a:r>
              <a:rPr lang="en-US" altLang="zh-TW" sz="2800" dirty="0" smtClean="0">
                <a:effectLst>
                  <a:outerShdw blurRad="38100" dist="38100" dir="2700000" algn="tl">
                    <a:srgbClr val="C0C0C0"/>
                  </a:outerShdw>
                </a:effectLst>
                <a:ea typeface="新細明體" pitchFamily="18" charset="-120"/>
              </a:rPr>
              <a:t>We have your trust.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16925" cy="747698"/>
          </a:xfrm>
        </p:spPr>
        <p:txBody>
          <a:bodyPr/>
          <a:lstStyle/>
          <a:p>
            <a:r>
              <a:rPr lang="zh-CN" altLang="en-US" sz="4000" smtClean="0"/>
              <a:t>衍推义</a:t>
            </a:r>
            <a:r>
              <a:rPr lang="en-US" altLang="zh-CN" sz="4000" smtClean="0"/>
              <a:t>entailment</a:t>
            </a:r>
            <a:endParaRPr lang="zh-CN" altLang="en-US" sz="4000"/>
          </a:p>
        </p:txBody>
      </p:sp>
      <p:sp>
        <p:nvSpPr>
          <p:cNvPr id="3" name="内容占位符 2"/>
          <p:cNvSpPr>
            <a:spLocks noGrp="1"/>
          </p:cNvSpPr>
          <p:nvPr>
            <p:ph idx="1"/>
          </p:nvPr>
        </p:nvSpPr>
        <p:spPr>
          <a:xfrm>
            <a:off x="593694" y="1571612"/>
            <a:ext cx="8585231" cy="4924438"/>
          </a:xfrm>
        </p:spPr>
        <p:txBody>
          <a:bodyPr/>
          <a:lstStyle/>
          <a:p>
            <a:pPr>
              <a:buFont typeface="Wingdings" pitchFamily="2" charset="2"/>
              <a:buChar char="n"/>
            </a:pPr>
            <a:r>
              <a:rPr lang="zh-CN" altLang="en-US" sz="2800" dirty="0" smtClean="0"/>
              <a:t>句义逻辑上蕴涵的意义，是句子意义的一部分</a:t>
            </a:r>
            <a:endParaRPr lang="en-US" altLang="zh-CN" sz="2800" dirty="0" smtClean="0"/>
          </a:p>
          <a:p>
            <a:pPr>
              <a:buFont typeface="Wingdings" pitchFamily="2" charset="2"/>
              <a:buChar char="n"/>
            </a:pPr>
            <a:r>
              <a:rPr lang="en-US" altLang="zh-CN" sz="2800" dirty="0" smtClean="0"/>
              <a:t>A</a:t>
            </a:r>
            <a:r>
              <a:rPr lang="zh-CN" altLang="en-US" sz="2800" dirty="0" smtClean="0"/>
              <a:t>衍推</a:t>
            </a:r>
            <a:r>
              <a:rPr lang="en-US" altLang="zh-CN" sz="2800" dirty="0" smtClean="0"/>
              <a:t>B</a:t>
            </a:r>
            <a:r>
              <a:rPr lang="zh-CN" altLang="en-US" sz="2800" smtClean="0"/>
              <a:t>：当</a:t>
            </a:r>
            <a:r>
              <a:rPr lang="en-US" altLang="zh-CN" sz="2800" smtClean="0"/>
              <a:t>A</a:t>
            </a:r>
            <a:r>
              <a:rPr lang="zh-CN" altLang="en-US" sz="2800" dirty="0" smtClean="0"/>
              <a:t>为真时，</a:t>
            </a:r>
            <a:r>
              <a:rPr lang="en-US" altLang="zh-CN" sz="2800" dirty="0" smtClean="0"/>
              <a:t>B</a:t>
            </a:r>
            <a:r>
              <a:rPr lang="zh-CN" altLang="en-US" sz="2800" dirty="0" smtClean="0"/>
              <a:t>必为真</a:t>
            </a:r>
            <a:endParaRPr lang="en-US" altLang="zh-CN" sz="2800" dirty="0" smtClean="0"/>
          </a:p>
          <a:p>
            <a:pPr marL="702000">
              <a:buFont typeface="Arial" pitchFamily="34" charset="0"/>
              <a:buChar char="•"/>
            </a:pPr>
            <a:r>
              <a:rPr lang="zh-CN" altLang="en-US" sz="2400" b="1" dirty="0" smtClean="0">
                <a:latin typeface="仿宋" pitchFamily="49" charset="-122"/>
                <a:ea typeface="仿宋" pitchFamily="49" charset="-122"/>
              </a:rPr>
              <a:t>张三有三头牛</a:t>
            </a:r>
            <a:r>
              <a:rPr lang="zh-CN" altLang="en-US" sz="2400" dirty="0" smtClean="0">
                <a:latin typeface="仿宋" pitchFamily="49" charset="-122"/>
                <a:ea typeface="仿宋" pitchFamily="49" charset="-122"/>
              </a:rPr>
              <a:t>。</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dirty="0" smtClean="0">
                <a:latin typeface="仿宋" pitchFamily="49" charset="-122"/>
                <a:ea typeface="仿宋" pitchFamily="49" charset="-122"/>
              </a:rPr>
              <a:t>张三有两头牛。</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dirty="0" smtClean="0">
                <a:latin typeface="仿宋" pitchFamily="49" charset="-122"/>
                <a:ea typeface="仿宋" pitchFamily="49" charset="-122"/>
              </a:rPr>
              <a:t>张三有牛。</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dirty="0" smtClean="0">
                <a:latin typeface="仿宋" pitchFamily="49" charset="-122"/>
                <a:ea typeface="仿宋" pitchFamily="49" charset="-122"/>
              </a:rPr>
              <a:t>张三有牲口。</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dirty="0" smtClean="0">
                <a:latin typeface="仿宋" pitchFamily="49" charset="-122"/>
                <a:ea typeface="仿宋" pitchFamily="49" charset="-122"/>
              </a:rPr>
              <a:t>某个人有三头牛</a:t>
            </a:r>
            <a:r>
              <a:rPr lang="en-US" altLang="zh-CN" sz="2400" dirty="0" smtClean="0">
                <a:latin typeface="仿宋" pitchFamily="49" charset="-122"/>
                <a:ea typeface="仿宋" pitchFamily="49" charset="-122"/>
              </a:rPr>
              <a:t>/</a:t>
            </a:r>
            <a:r>
              <a:rPr lang="zh-CN" altLang="en-US" sz="2400" dirty="0" smtClean="0">
                <a:latin typeface="仿宋" pitchFamily="49" charset="-122"/>
                <a:ea typeface="仿宋" pitchFamily="49" charset="-122"/>
              </a:rPr>
              <a:t>有牛。</a:t>
            </a:r>
            <a:endParaRPr lang="en-US" altLang="zh-CN" sz="2400" dirty="0" smtClean="0">
              <a:latin typeface="仿宋" pitchFamily="49" charset="-122"/>
              <a:ea typeface="仿宋" pitchFamily="49" charset="-122"/>
            </a:endParaRPr>
          </a:p>
          <a:p>
            <a:pPr>
              <a:buFont typeface="Wingdings" pitchFamily="2" charset="2"/>
              <a:buChar char="n"/>
            </a:pPr>
            <a:r>
              <a:rPr lang="zh-CN" altLang="en-US" sz="2800" dirty="0" smtClean="0"/>
              <a:t>衍推义不可取消</a:t>
            </a:r>
            <a:endParaRPr lang="en-US" altLang="zh-CN" sz="2800" dirty="0" smtClean="0"/>
          </a:p>
          <a:p>
            <a:pPr marL="702000">
              <a:buFont typeface="Wingdings" pitchFamily="2" charset="2"/>
              <a:buChar char="Ø"/>
            </a:pPr>
            <a:r>
              <a:rPr lang="zh-CN" altLang="en-US" sz="2400" dirty="0" smtClean="0">
                <a:latin typeface="仿宋" pitchFamily="49" charset="-122"/>
                <a:ea typeface="仿宋" pitchFamily="49" charset="-122"/>
              </a:rPr>
              <a:t>张三有三头牛，*但是张三没有牲口。</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dirty="0" smtClean="0">
                <a:latin typeface="仿宋" pitchFamily="49" charset="-122"/>
                <a:ea typeface="仿宋" pitchFamily="49" charset="-122"/>
              </a:rPr>
              <a:t>白马非马</a:t>
            </a:r>
            <a:endParaRPr lang="zh-CN" altLang="en-US" sz="2400" dirty="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570" y="500042"/>
            <a:ext cx="8416925" cy="819136"/>
          </a:xfrm>
        </p:spPr>
        <p:txBody>
          <a:bodyPr/>
          <a:lstStyle/>
          <a:p>
            <a:r>
              <a:rPr lang="zh-CN" altLang="en-US" sz="4000" smtClean="0"/>
              <a:t>隐含义</a:t>
            </a:r>
            <a:r>
              <a:rPr lang="en-US" altLang="zh-CN" sz="4000" smtClean="0"/>
              <a:t>implicature</a:t>
            </a:r>
            <a:endParaRPr lang="zh-CN" altLang="en-US" sz="4000"/>
          </a:p>
        </p:txBody>
      </p:sp>
      <p:sp>
        <p:nvSpPr>
          <p:cNvPr id="3" name="内容占位符 2"/>
          <p:cNvSpPr>
            <a:spLocks noGrp="1"/>
          </p:cNvSpPr>
          <p:nvPr>
            <p:ph idx="1"/>
          </p:nvPr>
        </p:nvSpPr>
        <p:spPr>
          <a:xfrm>
            <a:off x="665132" y="1500174"/>
            <a:ext cx="8606760" cy="4995876"/>
          </a:xfrm>
        </p:spPr>
        <p:txBody>
          <a:bodyPr/>
          <a:lstStyle/>
          <a:p>
            <a:pPr>
              <a:buFont typeface="Wingdings" pitchFamily="2" charset="2"/>
              <a:buChar char="n"/>
            </a:pPr>
            <a:r>
              <a:rPr lang="zh-CN" altLang="en-US" sz="2800" dirty="0" smtClean="0"/>
              <a:t>听话人根据所知的会话目的而推测出来的句子的“言外之意”</a:t>
            </a:r>
            <a:endParaRPr lang="en-US" altLang="zh-CN" sz="2800" dirty="0" smtClean="0"/>
          </a:p>
          <a:p>
            <a:pPr marL="702000">
              <a:buFont typeface="Wingdings" pitchFamily="2" charset="2"/>
              <a:buChar char="l"/>
            </a:pPr>
            <a:r>
              <a:rPr lang="zh-CN" altLang="en-US" sz="2400" b="1" dirty="0" smtClean="0">
                <a:latin typeface="仿宋" pitchFamily="49" charset="-122"/>
                <a:ea typeface="仿宋" pitchFamily="49" charset="-122"/>
              </a:rPr>
              <a:t>我盘里的鱼呢？</a:t>
            </a:r>
            <a:r>
              <a:rPr lang="en-US" altLang="zh-CN" sz="2400" b="1" dirty="0" smtClean="0">
                <a:latin typeface="仿宋" pitchFamily="49" charset="-122"/>
                <a:ea typeface="仿宋" pitchFamily="49" charset="-122"/>
              </a:rPr>
              <a:t>——</a:t>
            </a:r>
            <a:r>
              <a:rPr lang="zh-CN" altLang="en-US" sz="2400" b="1" dirty="0" smtClean="0">
                <a:latin typeface="仿宋" pitchFamily="49" charset="-122"/>
                <a:ea typeface="仿宋" pitchFamily="49" charset="-122"/>
              </a:rPr>
              <a:t>你的猫看上去很高兴</a:t>
            </a:r>
            <a:r>
              <a:rPr lang="zh-CN" altLang="en-US" sz="2400" dirty="0" smtClean="0">
                <a:latin typeface="仿宋" pitchFamily="49" charset="-122"/>
                <a:ea typeface="仿宋" pitchFamily="49" charset="-122"/>
              </a:rPr>
              <a:t>。</a:t>
            </a:r>
            <a:endParaRPr lang="en-US" altLang="zh-CN" sz="2400" dirty="0" smtClean="0">
              <a:latin typeface="仿宋" pitchFamily="49" charset="-122"/>
              <a:ea typeface="仿宋" pitchFamily="49" charset="-122"/>
            </a:endParaRPr>
          </a:p>
          <a:p>
            <a:pPr marL="702000">
              <a:buFont typeface="Wingdings" pitchFamily="2" charset="2"/>
              <a:buChar char="Ø"/>
            </a:pPr>
            <a:r>
              <a:rPr lang="zh-CN" altLang="en-US" sz="2400" smtClean="0">
                <a:latin typeface="仿宋" pitchFamily="49" charset="-122"/>
                <a:ea typeface="仿宋" pitchFamily="49" charset="-122"/>
              </a:rPr>
              <a:t>隐含义：你</a:t>
            </a:r>
            <a:r>
              <a:rPr lang="zh-CN" altLang="en-US" sz="2400" dirty="0" smtClean="0">
                <a:latin typeface="仿宋" pitchFamily="49" charset="-122"/>
                <a:ea typeface="仿宋" pitchFamily="49" charset="-122"/>
              </a:rPr>
              <a:t>的猫吃了鱼。</a:t>
            </a:r>
            <a:endParaRPr lang="en-US" altLang="zh-CN" sz="2400" dirty="0" smtClean="0">
              <a:latin typeface="仿宋" pitchFamily="49" charset="-122"/>
              <a:ea typeface="仿宋" pitchFamily="49" charset="-122"/>
            </a:endParaRPr>
          </a:p>
          <a:p>
            <a:pPr>
              <a:buFont typeface="Wingdings" pitchFamily="2" charset="2"/>
              <a:buChar char="n"/>
            </a:pPr>
            <a:r>
              <a:rPr lang="zh-CN" altLang="en-US" sz="2800" dirty="0" smtClean="0"/>
              <a:t>有别于衍推义：在一定语境下具有“可取消性”</a:t>
            </a:r>
            <a:endParaRPr lang="en-US" altLang="zh-CN" sz="2800" dirty="0" smtClean="0"/>
          </a:p>
          <a:p>
            <a:pPr marL="702000">
              <a:buFont typeface="Wingdings" pitchFamily="2" charset="2"/>
              <a:buChar char="Ø"/>
            </a:pPr>
            <a:r>
              <a:rPr lang="en-US" altLang="zh-CN" sz="2400" dirty="0" smtClean="0">
                <a:latin typeface="仿宋" pitchFamily="49" charset="-122"/>
                <a:ea typeface="仿宋" pitchFamily="49" charset="-122"/>
              </a:rPr>
              <a:t>A:</a:t>
            </a:r>
            <a:r>
              <a:rPr lang="zh-CN" altLang="en-US" sz="2400" dirty="0" smtClean="0">
                <a:latin typeface="仿宋" pitchFamily="49" charset="-122"/>
                <a:ea typeface="仿宋" pitchFamily="49" charset="-122"/>
              </a:rPr>
              <a:t>我盘里的鱼呢？</a:t>
            </a:r>
            <a:r>
              <a:rPr lang="en-US" altLang="zh-CN" sz="2400" dirty="0" smtClean="0">
                <a:latin typeface="仿宋" pitchFamily="49" charset="-122"/>
                <a:ea typeface="仿宋" pitchFamily="49" charset="-122"/>
              </a:rPr>
              <a:t/>
            </a:r>
            <a:br>
              <a:rPr lang="en-US" altLang="zh-CN" sz="2400" dirty="0" smtClean="0">
                <a:latin typeface="仿宋" pitchFamily="49" charset="-122"/>
                <a:ea typeface="仿宋" pitchFamily="49" charset="-122"/>
              </a:rPr>
            </a:br>
            <a:r>
              <a:rPr lang="en-US" altLang="zh-CN" sz="2400" dirty="0" smtClean="0">
                <a:latin typeface="仿宋" pitchFamily="49" charset="-122"/>
                <a:ea typeface="仿宋" pitchFamily="49" charset="-122"/>
              </a:rPr>
              <a:t>B:</a:t>
            </a:r>
            <a:r>
              <a:rPr lang="zh-CN" altLang="en-US" sz="2400" dirty="0" smtClean="0">
                <a:latin typeface="仿宋" pitchFamily="49" charset="-122"/>
                <a:ea typeface="仿宋" pitchFamily="49" charset="-122"/>
              </a:rPr>
              <a:t>你的猫看上去很高兴，不过鱼应该不是被它吃了吧。</a:t>
            </a:r>
            <a:endParaRPr lang="en-US" altLang="zh-CN" sz="2400" dirty="0" smtClean="0">
              <a:latin typeface="仿宋" pitchFamily="49" charset="-122"/>
              <a:ea typeface="仿宋" pitchFamily="49" charset="-122"/>
            </a:endParaRPr>
          </a:p>
          <a:p>
            <a:pPr>
              <a:buFont typeface="Wingdings" pitchFamily="2" charset="2"/>
              <a:buChar char="n"/>
            </a:pPr>
            <a:r>
              <a:rPr lang="zh-CN" altLang="en-US" sz="2800" dirty="0" smtClean="0"/>
              <a:t>隐含义并非句子的“逻辑意义”</a:t>
            </a:r>
            <a:r>
              <a:rPr lang="en-US" altLang="zh-CN" sz="2800" dirty="0" smtClean="0"/>
              <a:t>(</a:t>
            </a:r>
            <a:r>
              <a:rPr lang="zh-CN" altLang="en-US" sz="2800" dirty="0" smtClean="0"/>
              <a:t>本来的意义</a:t>
            </a:r>
            <a:r>
              <a:rPr lang="en-US" altLang="zh-CN" sz="2800" dirty="0" smtClean="0"/>
              <a:t>)</a:t>
            </a:r>
            <a:r>
              <a:rPr lang="zh-CN" altLang="en-US" sz="2800" dirty="0" smtClean="0"/>
              <a:t>，</a:t>
            </a:r>
            <a:r>
              <a:rPr lang="en-US" altLang="zh-CN" sz="2800" dirty="0" smtClean="0"/>
              <a:t/>
            </a:r>
            <a:br>
              <a:rPr lang="en-US" altLang="zh-CN" sz="2800" dirty="0" smtClean="0"/>
            </a:br>
            <a:r>
              <a:rPr lang="zh-CN" altLang="en-US" sz="2800" dirty="0" smtClean="0"/>
              <a:t>它如何产生的？</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32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3200" b="0" i="0" u="none" strike="noStrike" cap="none" normalizeH="0" baseline="0" smtClean="0">
            <a:ln>
              <a:noFill/>
            </a:ln>
            <a:solidFill>
              <a:schemeClr val="tx2"/>
            </a:solidFill>
            <a:effectLst/>
            <a:latin typeface="Arial" charset="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15960</TotalTime>
  <Words>3141</Words>
  <Application>Microsoft Office PowerPoint</Application>
  <PresentationFormat>自定义</PresentationFormat>
  <Paragraphs>240</Paragraphs>
  <Slides>38</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DFKai-SB</vt:lpstr>
      <vt:lpstr>Monotype Sorts</vt:lpstr>
      <vt:lpstr>新細明體</vt:lpstr>
      <vt:lpstr>仿宋</vt:lpstr>
      <vt:lpstr>华文楷体</vt:lpstr>
      <vt:lpstr>楷体</vt:lpstr>
      <vt:lpstr>宋体</vt:lpstr>
      <vt:lpstr>Arial</vt:lpstr>
      <vt:lpstr>Calibri</vt:lpstr>
      <vt:lpstr>Times New Roman</vt:lpstr>
      <vt:lpstr>Wingdings</vt:lpstr>
      <vt:lpstr>預設簡報設計</vt:lpstr>
      <vt:lpstr>4.语言的使用：语用及修辞</vt:lpstr>
      <vt:lpstr>思考</vt:lpstr>
      <vt:lpstr>PowerPoint 演示文稿</vt:lpstr>
      <vt:lpstr>PowerPoint 演示文稿</vt:lpstr>
      <vt:lpstr>句义之外的三种意义</vt:lpstr>
      <vt:lpstr>预设presupposition</vt:lpstr>
      <vt:lpstr>PowerPoint 演示文稿</vt:lpstr>
      <vt:lpstr>衍推义entailment</vt:lpstr>
      <vt:lpstr>隐含义implicature</vt:lpstr>
      <vt:lpstr>会话的合作原则</vt:lpstr>
      <vt:lpstr>合作原则</vt:lpstr>
      <vt:lpstr>质量准则</vt:lpstr>
      <vt:lpstr>数量准则</vt:lpstr>
      <vt:lpstr>关系准则</vt:lpstr>
      <vt:lpstr>方式准则</vt:lpstr>
      <vt:lpstr>公开违反会话准则</vt:lpstr>
      <vt:lpstr>违反合作原则</vt:lpstr>
      <vt:lpstr>PowerPoint 演示文稿</vt:lpstr>
      <vt:lpstr>PowerPoint 演示文稿</vt:lpstr>
      <vt:lpstr>PowerPoint 演示文稿</vt:lpstr>
      <vt:lpstr>跟隐含义相关的现象</vt:lpstr>
      <vt:lpstr>广告词的“玄机”</vt:lpstr>
      <vt:lpstr>笑话的笑点&amp;脑筋急转弯</vt:lpstr>
      <vt:lpstr>写成“不独不统不武”马震怒</vt:lpstr>
      <vt:lpstr>PowerPoint 演示文稿</vt:lpstr>
      <vt:lpstr>修辞效果</vt:lpstr>
      <vt:lpstr>质量准则的突破</vt:lpstr>
      <vt:lpstr>数量准则的突破</vt:lpstr>
      <vt:lpstr>质量准则的突破</vt:lpstr>
      <vt:lpstr> </vt:lpstr>
      <vt:lpstr>方式准则的突破</vt:lpstr>
      <vt:lpstr>质量准则的突破</vt:lpstr>
      <vt:lpstr>方式准则的突破</vt:lpstr>
      <vt:lpstr>相关准则的突破</vt:lpstr>
      <vt:lpstr>侯德健《转眼一瞬间》</vt:lpstr>
      <vt:lpstr>各种辞格与语境的关系</vt:lpstr>
      <vt:lpstr>PowerPoint 演示文稿</vt:lpstr>
      <vt:lpstr>关云长的武艺到底如何呢？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in Chinese Grammar</dc:title>
  <dc:creator>fantaosha</dc:creator>
  <cp:lastModifiedBy>admin</cp:lastModifiedBy>
  <cp:revision>2036</cp:revision>
  <cp:lastPrinted>2012-11-26T04:22:16Z</cp:lastPrinted>
  <dcterms:created xsi:type="dcterms:W3CDTF">1999-06-23T01:11:22Z</dcterms:created>
  <dcterms:modified xsi:type="dcterms:W3CDTF">2016-09-26T09:22:15Z</dcterms:modified>
</cp:coreProperties>
</file>