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318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50" r:id="rId35"/>
    <p:sldId id="351" r:id="rId36"/>
    <p:sldId id="352" r:id="rId37"/>
    <p:sldId id="353" r:id="rId3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9CBC2-2574-42CD-A668-356BE71C97EB}" type="datetimeFigureOut">
              <a:rPr lang="es-ES" smtClean="0"/>
              <a:t>02/04/2016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81372-8F3E-4CF6-9E9A-BE69C8D6CB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8706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0DFE0D-A457-420F-B9C8-E9DDED9B9263}" type="slidenum">
              <a:rPr lang="es-PR"/>
              <a:pPr/>
              <a:t>2</a:t>
            </a:fld>
            <a:endParaRPr lang="es-PR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31480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AE9EB2-6BEB-4BB1-A565-EC54F52647CA}" type="slidenum">
              <a:rPr lang="es-PR"/>
              <a:pPr/>
              <a:t>3</a:t>
            </a:fld>
            <a:endParaRPr lang="es-PR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33751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301E41-F75B-4BF8-A24A-CB155E83CC68}" type="slidenum">
              <a:rPr lang="es-PR"/>
              <a:pPr/>
              <a:t>4</a:t>
            </a:fld>
            <a:endParaRPr lang="es-P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54507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DBB53E-B3D0-4996-A12F-940F936FC523}" type="slidenum">
              <a:rPr lang="es-PR"/>
              <a:pPr/>
              <a:t>5</a:t>
            </a:fld>
            <a:endParaRPr lang="es-PR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72212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F8A154-6315-49EB-9125-253EC73288CB}" type="slidenum">
              <a:rPr lang="es-PR"/>
              <a:pPr/>
              <a:t>6</a:t>
            </a:fld>
            <a:endParaRPr lang="es-PR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25886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C6C884-86B4-42FF-9486-58F402800C98}" type="slidenum">
              <a:rPr lang="es-PR"/>
              <a:pPr/>
              <a:t>7</a:t>
            </a:fld>
            <a:endParaRPr lang="es-PR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74007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801E-D4D0-443F-B26F-CAE3CE8EEF41}" type="slidenum">
              <a:rPr lang="es-PR"/>
              <a:pPr/>
              <a:t>8</a:t>
            </a:fld>
            <a:endParaRPr lang="es-PR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94660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2FB406-F983-48DA-BA99-67A0C772FEF4}" type="slidenum">
              <a:rPr lang="es-PR"/>
              <a:pPr/>
              <a:t>9</a:t>
            </a:fld>
            <a:endParaRPr lang="es-PR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41013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F0D5-685B-4088-92EC-E8D800E74433}" type="datetimeFigureOut">
              <a:rPr lang="es-ES" smtClean="0"/>
              <a:t>02/04/2016</a:t>
            </a:fld>
            <a:endParaRPr lang="es-ES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2400" y="6473952"/>
            <a:ext cx="816152" cy="246888"/>
          </a:xfrm>
        </p:spPr>
        <p:txBody>
          <a:bodyPr/>
          <a:lstStyle/>
          <a:p>
            <a:fld id="{C172B05A-56AB-440C-BF45-6132A8FF41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F0D5-685B-4088-92EC-E8D800E74433}" type="datetimeFigureOut">
              <a:rPr lang="es-ES" smtClean="0"/>
              <a:t>02/04/2016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B05A-56AB-440C-BF45-6132A8FF41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F0D5-685B-4088-92EC-E8D800E74433}" type="datetimeFigureOut">
              <a:rPr lang="es-ES" smtClean="0"/>
              <a:t>02/04/2016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B05A-56AB-440C-BF45-6132A8FF41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dirty="0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F0D5-685B-4088-92EC-E8D800E74433}" type="datetimeFigureOut">
              <a:rPr lang="es-ES" smtClean="0"/>
              <a:t>02/04/2016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172B05A-56AB-440C-BF45-6132A8FF41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F0D5-685B-4088-92EC-E8D800E74433}" type="datetimeFigureOut">
              <a:rPr lang="es-ES" smtClean="0"/>
              <a:t>02/04/2016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B05A-56AB-440C-BF45-6132A8FF41C3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F0D5-685B-4088-92EC-E8D800E74433}" type="datetimeFigureOut">
              <a:rPr lang="es-ES" smtClean="0"/>
              <a:t>02/04/2016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B05A-56AB-440C-BF45-6132A8FF41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F0D5-685B-4088-92EC-E8D800E74433}" type="datetimeFigureOut">
              <a:rPr lang="es-ES" smtClean="0"/>
              <a:t>02/04/2016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172B05A-56AB-440C-BF45-6132A8FF41C3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F0D5-685B-4088-92EC-E8D800E74433}" type="datetimeFigureOut">
              <a:rPr lang="es-ES" smtClean="0"/>
              <a:t>02/04/2016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B05A-56AB-440C-BF45-6132A8FF41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F0D5-685B-4088-92EC-E8D800E74433}" type="datetimeFigureOut">
              <a:rPr lang="es-ES" smtClean="0"/>
              <a:t>02/04/2016</a:t>
            </a:fld>
            <a:endParaRPr lang="es-ES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B05A-56AB-440C-BF45-6132A8FF41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F0D5-685B-4088-92EC-E8D800E74433}" type="datetimeFigureOut">
              <a:rPr lang="es-ES" smtClean="0"/>
              <a:t>02/04/2016</a:t>
            </a:fld>
            <a:endParaRPr lang="es-ES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B05A-56AB-440C-BF45-6132A8FF41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F0D5-685B-4088-92EC-E8D800E74433}" type="datetimeFigureOut">
              <a:rPr lang="es-ES" smtClean="0"/>
              <a:t>02/04/2016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B05A-56AB-440C-BF45-6132A8FF41C3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88CF0D5-685B-4088-92EC-E8D800E74433}" type="datetimeFigureOut">
              <a:rPr lang="es-ES" smtClean="0"/>
              <a:t>02/04/2016</a:t>
            </a:fld>
            <a:endParaRPr lang="es-E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172B05A-56AB-440C-BF45-6132A8FF41C3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es-GT" sz="4400" dirty="0" smtClean="0">
                <a:effectLst/>
              </a:rPr>
              <a:t>El modelo entidad - relación</a:t>
            </a:r>
            <a:endParaRPr lang="es-GT" sz="4400" dirty="0">
              <a:effectLst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R" sz="4000"/>
              <a:t>Continuación: Modelos de datos:  grados de abstracción de datos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r>
              <a:rPr lang="es-PR"/>
              <a:t>Modelo físico</a:t>
            </a:r>
          </a:p>
          <a:p>
            <a:pPr lvl="1"/>
            <a:r>
              <a:rPr lang="es-PR"/>
              <a:t>Opera al más bajo nivel de abstracción y describe la manera en la que guardan los datos en medios magnéticos de almacenamiento como discos o cintas.</a:t>
            </a:r>
          </a:p>
          <a:p>
            <a:pPr lvl="1"/>
            <a:r>
              <a:rPr lang="es-PR"/>
              <a:t>Es dependiente tanto de programas, como de equipo y del tipo de dispositivos de almacenamiento que la computadora pueda manejar.</a:t>
            </a:r>
          </a:p>
        </p:txBody>
      </p:sp>
    </p:spTree>
    <p:extLst>
      <p:ext uri="{BB962C8B-B14F-4D97-AF65-F5344CB8AC3E}">
        <p14:creationId xmlns:p14="http://schemas.microsoft.com/office/powerpoint/2010/main" val="65189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R" sz="4000"/>
              <a:t>Modelo de entidad relación </a:t>
            </a:r>
            <a:br>
              <a:rPr lang="es-PR" sz="4000"/>
            </a:br>
            <a:r>
              <a:rPr lang="es-PR" sz="4000"/>
              <a:t>(ER)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343400"/>
          </a:xfrm>
        </p:spPr>
        <p:txBody>
          <a:bodyPr/>
          <a:lstStyle/>
          <a:p>
            <a:r>
              <a:rPr lang="es-PR"/>
              <a:t>Representa la base de datos conceptual tal como la ve el usuario final</a:t>
            </a:r>
          </a:p>
          <a:p>
            <a:r>
              <a:rPr lang="es-PR"/>
              <a:t>Componentes principales</a:t>
            </a:r>
          </a:p>
          <a:p>
            <a:pPr lvl="1"/>
            <a:r>
              <a:rPr lang="es-PR"/>
              <a:t>Entidades</a:t>
            </a:r>
          </a:p>
          <a:p>
            <a:pPr lvl="2"/>
            <a:r>
              <a:rPr lang="es-PR"/>
              <a:t>Un objeto que puede ser identificado en el ambiente de trabajo del usuario y que el usuario desea dar seguimiento.</a:t>
            </a:r>
          </a:p>
          <a:p>
            <a:pPr lvl="2"/>
            <a:r>
              <a:rPr lang="es-PR"/>
              <a:t>Corresponde a una tabla y no a una fila.</a:t>
            </a:r>
          </a:p>
          <a:p>
            <a:pPr lvl="2"/>
            <a:r>
              <a:rPr lang="es-PR"/>
              <a:t>Esta se representa por un rectángulo.</a:t>
            </a:r>
          </a:p>
          <a:p>
            <a:pPr lvl="1">
              <a:buFont typeface="Wingdings" pitchFamily="2" charset="2"/>
              <a:buNone/>
            </a:pPr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120262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R" sz="4000"/>
              <a:t>Continuación: Modelo de entidad relación (ER)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106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PR" sz="2400"/>
              <a:t>Atributos</a:t>
            </a:r>
          </a:p>
          <a:p>
            <a:pPr lvl="1">
              <a:lnSpc>
                <a:spcPct val="90000"/>
              </a:lnSpc>
            </a:pPr>
            <a:r>
              <a:rPr lang="es-PR" sz="2000"/>
              <a:t>Características de entidades.</a:t>
            </a:r>
          </a:p>
          <a:p>
            <a:pPr lvl="2">
              <a:lnSpc>
                <a:spcPct val="90000"/>
              </a:lnSpc>
            </a:pPr>
            <a:r>
              <a:rPr lang="es-PR" sz="1800"/>
              <a:t>Ejemplo: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s-PR" sz="2000"/>
          </a:p>
          <a:p>
            <a:pPr lvl="1">
              <a:lnSpc>
                <a:spcPct val="90000"/>
              </a:lnSpc>
            </a:pPr>
            <a:endParaRPr lang="es-PR" sz="2000"/>
          </a:p>
        </p:txBody>
      </p:sp>
      <p:pic>
        <p:nvPicPr>
          <p:cNvPr id="3891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124200"/>
            <a:ext cx="655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2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R" sz="4000"/>
              <a:t>Continuación: Modelo de entidad relación (ER)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</p:spPr>
        <p:txBody>
          <a:bodyPr/>
          <a:lstStyle/>
          <a:p>
            <a:r>
              <a:rPr lang="es-PR"/>
              <a:t>Dominio</a:t>
            </a:r>
          </a:p>
          <a:p>
            <a:pPr lvl="1"/>
            <a:r>
              <a:rPr lang="es-PR"/>
              <a:t>Caraterísticas de las entidades.</a:t>
            </a:r>
          </a:p>
          <a:p>
            <a:pPr lvl="1"/>
            <a:r>
              <a:rPr lang="es-PR"/>
              <a:t>Conjunto de posibles valores de atributo.</a:t>
            </a:r>
          </a:p>
          <a:p>
            <a:pPr lvl="2"/>
            <a:r>
              <a:rPr lang="es-PR"/>
              <a:t>Ejemplo:</a:t>
            </a:r>
          </a:p>
          <a:p>
            <a:pPr lvl="3"/>
            <a:r>
              <a:rPr lang="es-PR"/>
              <a:t>El dominio del atributo calificación promedio se escribe (0,4) porque el valor de GPA más bajo posible es 0, y el valor más alto posible es 4.</a:t>
            </a:r>
          </a:p>
          <a:p>
            <a:pPr lvl="3"/>
            <a:r>
              <a:rPr lang="es-PR"/>
              <a:t>El dominio atributo SEX se compone solamente de dos posibilidades M o F ( o algún otro código equivalente)</a:t>
            </a:r>
          </a:p>
          <a:p>
            <a:pPr lvl="3"/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336411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R" sz="4000"/>
              <a:t>Continuación: Modelo de entidad relación (ER)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r>
              <a:rPr lang="es-PR">
                <a:hlinkClick r:id="rId2" action="ppaction://hlinksldjump"/>
              </a:rPr>
              <a:t>Claves primarias</a:t>
            </a:r>
            <a:endParaRPr lang="es-PR"/>
          </a:p>
          <a:p>
            <a:pPr lvl="1"/>
            <a:r>
              <a:rPr lang="es-PR"/>
              <a:t>Un identificador de entidad basado en el concepto de dependencia funcional</a:t>
            </a:r>
          </a:p>
          <a:p>
            <a:pPr lvl="1"/>
            <a:r>
              <a:rPr lang="es-PR"/>
              <a:t>Se compone de un solo atributo.</a:t>
            </a:r>
          </a:p>
          <a:p>
            <a:pPr lvl="1"/>
            <a:r>
              <a:rPr lang="es-PR"/>
              <a:t>Un atributo que de manera única identifica cada entidad en la tabla.</a:t>
            </a:r>
          </a:p>
          <a:p>
            <a:pPr lvl="1"/>
            <a:r>
              <a:rPr lang="es-PR"/>
              <a:t>Las claves primarias aparecen subrayadas en el diagrama E-R.  </a:t>
            </a:r>
          </a:p>
        </p:txBody>
      </p:sp>
    </p:spTree>
    <p:extLst>
      <p:ext uri="{BB962C8B-B14F-4D97-AF65-F5344CB8AC3E}">
        <p14:creationId xmlns:p14="http://schemas.microsoft.com/office/powerpoint/2010/main" val="200314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R" sz="4000"/>
              <a:t>Continuación: Modelo de entidad relación (ER)</a:t>
            </a: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72390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34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PR" sz="4000"/>
              <a:t>Continuación: Modelo de entidad relación (ER)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76400"/>
            <a:ext cx="36576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PR" sz="2000"/>
              <a:t>Atributos</a:t>
            </a:r>
          </a:p>
          <a:p>
            <a:pPr lvl="1">
              <a:lnSpc>
                <a:spcPct val="90000"/>
              </a:lnSpc>
            </a:pPr>
            <a:r>
              <a:rPr lang="es-PR" sz="1800"/>
              <a:t>Compuestos</a:t>
            </a:r>
          </a:p>
          <a:p>
            <a:pPr lvl="2">
              <a:lnSpc>
                <a:spcPct val="90000"/>
              </a:lnSpc>
            </a:pPr>
            <a:r>
              <a:rPr lang="es-PR" sz="1600"/>
              <a:t>Aquel atributo que se puede subdividir a su vez en más atributos adicionales</a:t>
            </a:r>
          </a:p>
          <a:p>
            <a:pPr lvl="3">
              <a:lnSpc>
                <a:spcPct val="90000"/>
              </a:lnSpc>
            </a:pPr>
            <a:r>
              <a:rPr lang="es-PR" sz="1400"/>
              <a:t>Ejemplo:  ADDRESS</a:t>
            </a:r>
          </a:p>
          <a:p>
            <a:pPr lvl="1">
              <a:lnSpc>
                <a:spcPct val="90000"/>
              </a:lnSpc>
            </a:pPr>
            <a:r>
              <a:rPr lang="es-PR" sz="1800"/>
              <a:t>Simple</a:t>
            </a:r>
          </a:p>
          <a:p>
            <a:pPr lvl="2">
              <a:lnSpc>
                <a:spcPct val="90000"/>
              </a:lnSpc>
            </a:pPr>
            <a:r>
              <a:rPr lang="es-PR" sz="1600"/>
              <a:t>No se puede dividir.</a:t>
            </a:r>
          </a:p>
          <a:p>
            <a:pPr lvl="3">
              <a:lnSpc>
                <a:spcPct val="90000"/>
              </a:lnSpc>
            </a:pPr>
            <a:r>
              <a:rPr lang="es-PR" sz="1400"/>
              <a:t>sexo, edad estado civil</a:t>
            </a:r>
          </a:p>
          <a:p>
            <a:pPr lvl="1">
              <a:lnSpc>
                <a:spcPct val="90000"/>
              </a:lnSpc>
            </a:pPr>
            <a:r>
              <a:rPr lang="es-PR" sz="1800"/>
              <a:t>Sencillo</a:t>
            </a:r>
          </a:p>
          <a:p>
            <a:pPr lvl="2">
              <a:lnSpc>
                <a:spcPct val="90000"/>
              </a:lnSpc>
            </a:pPr>
            <a:r>
              <a:rPr lang="es-PR" sz="1600"/>
              <a:t>Puede tener un solo valor.</a:t>
            </a:r>
          </a:p>
          <a:p>
            <a:pPr lvl="3">
              <a:lnSpc>
                <a:spcPct val="90000"/>
              </a:lnSpc>
            </a:pPr>
            <a:r>
              <a:rPr lang="es-PR" sz="1400"/>
              <a:t>#SS, # se serie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s-PR" sz="1600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524000"/>
            <a:ext cx="40386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PR" sz="2000"/>
              <a:t>Valor múltiple</a:t>
            </a:r>
          </a:p>
          <a:p>
            <a:pPr lvl="1">
              <a:lnSpc>
                <a:spcPct val="90000"/>
              </a:lnSpc>
            </a:pPr>
            <a:r>
              <a:rPr lang="es-PR" sz="1800"/>
              <a:t>Pueden tener muchos valores.</a:t>
            </a:r>
          </a:p>
          <a:p>
            <a:pPr lvl="2">
              <a:lnSpc>
                <a:spcPct val="90000"/>
              </a:lnSpc>
            </a:pPr>
            <a:r>
              <a:rPr lang="es-PR" sz="1600"/>
              <a:t>Ejemplo:</a:t>
            </a:r>
          </a:p>
          <a:p>
            <a:pPr lvl="3">
              <a:lnSpc>
                <a:spcPct val="90000"/>
              </a:lnSpc>
            </a:pPr>
            <a:r>
              <a:rPr lang="es-PR" sz="1400"/>
              <a:t>personas-varios grados académicos, varios teléfonos</a:t>
            </a:r>
          </a:p>
          <a:p>
            <a:pPr lvl="3">
              <a:lnSpc>
                <a:spcPct val="90000"/>
              </a:lnSpc>
            </a:pPr>
            <a:r>
              <a:rPr lang="es-PR" sz="1400"/>
              <a:t>color carros-color de techo, carrocerías y molduras</a:t>
            </a:r>
          </a:p>
          <a:p>
            <a:pPr>
              <a:lnSpc>
                <a:spcPct val="90000"/>
              </a:lnSpc>
            </a:pPr>
            <a:r>
              <a:rPr lang="es-PR" sz="2000"/>
              <a:t>Derivados</a:t>
            </a:r>
          </a:p>
          <a:p>
            <a:pPr lvl="1">
              <a:lnSpc>
                <a:spcPct val="90000"/>
              </a:lnSpc>
            </a:pPr>
            <a:r>
              <a:rPr lang="es-PR" sz="1800"/>
              <a:t>No se guardan físicamente en la base de datos, en su lugar, se deriva por medio de un algoritmo.</a:t>
            </a:r>
          </a:p>
          <a:p>
            <a:pPr lvl="2">
              <a:lnSpc>
                <a:spcPct val="90000"/>
              </a:lnSpc>
            </a:pPr>
            <a:r>
              <a:rPr lang="es-PR" sz="1600"/>
              <a:t>Ejemplo:  la edad de un empleado EMP_AGE, puede determinarse calculando el valor entero de la diferencia entre la fecha actual.</a:t>
            </a:r>
          </a:p>
        </p:txBody>
      </p:sp>
    </p:spTree>
    <p:extLst>
      <p:ext uri="{BB962C8B-B14F-4D97-AF65-F5344CB8AC3E}">
        <p14:creationId xmlns:p14="http://schemas.microsoft.com/office/powerpoint/2010/main" val="279512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R"/>
              <a:t>Relación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PR" sz="2400" dirty="0"/>
              <a:t>Asociación entre entidades.</a:t>
            </a:r>
          </a:p>
          <a:p>
            <a:pPr lvl="1">
              <a:lnSpc>
                <a:spcPct val="90000"/>
              </a:lnSpc>
            </a:pPr>
            <a:r>
              <a:rPr lang="es-PR" sz="2000" dirty="0"/>
              <a:t>Además, conocidas como participantes.</a:t>
            </a:r>
          </a:p>
          <a:p>
            <a:pPr>
              <a:lnSpc>
                <a:spcPct val="90000"/>
              </a:lnSpc>
            </a:pPr>
            <a:r>
              <a:rPr lang="es-PR" sz="2400" dirty="0"/>
              <a:t>Se ilustran en dos modelos</a:t>
            </a:r>
            <a:r>
              <a:rPr lang="es-PR" sz="2400" dirty="0">
                <a:hlinkClick r:id="rId2" action="ppaction://hlinksldjump"/>
              </a:rPr>
              <a:t> </a:t>
            </a:r>
            <a:r>
              <a:rPr lang="es-PR" sz="2400" dirty="0" err="1">
                <a:hlinkClick r:id="rId2" action="ppaction://hlinksldjump"/>
              </a:rPr>
              <a:t>Chen</a:t>
            </a:r>
            <a:r>
              <a:rPr lang="es-PR" sz="2400" dirty="0">
                <a:hlinkClick r:id="rId2" action="ppaction://hlinksldjump"/>
              </a:rPr>
              <a:t> </a:t>
            </a:r>
            <a:r>
              <a:rPr lang="es-PR" sz="2400" dirty="0"/>
              <a:t>y pata de Gallo.</a:t>
            </a:r>
          </a:p>
          <a:p>
            <a:pPr>
              <a:lnSpc>
                <a:spcPct val="90000"/>
              </a:lnSpc>
            </a:pPr>
            <a:r>
              <a:rPr lang="es-PR" sz="2400" dirty="0"/>
              <a:t>Conectividad</a:t>
            </a:r>
          </a:p>
          <a:p>
            <a:pPr lvl="1">
              <a:lnSpc>
                <a:spcPct val="90000"/>
              </a:lnSpc>
            </a:pPr>
            <a:r>
              <a:rPr lang="es-PR" sz="2000" dirty="0"/>
              <a:t>Se utiliza para describir la clasificación de relaciones.</a:t>
            </a:r>
          </a:p>
          <a:p>
            <a:pPr>
              <a:lnSpc>
                <a:spcPct val="90000"/>
              </a:lnSpc>
            </a:pPr>
            <a:r>
              <a:rPr lang="es-PR" sz="2400" dirty="0" err="1"/>
              <a:t>Cardinalidad</a:t>
            </a:r>
            <a:endParaRPr lang="es-PR" sz="2400" dirty="0"/>
          </a:p>
          <a:p>
            <a:pPr lvl="1">
              <a:lnSpc>
                <a:spcPct val="90000"/>
              </a:lnSpc>
            </a:pPr>
            <a:r>
              <a:rPr lang="es-PR" sz="2000" dirty="0"/>
              <a:t>Expresa el número específico de ocurrencia de entidad asociada con una ocurrencia de la entidad relacionada</a:t>
            </a:r>
          </a:p>
          <a:p>
            <a:pPr lvl="1">
              <a:lnSpc>
                <a:spcPct val="90000"/>
              </a:lnSpc>
            </a:pPr>
            <a:r>
              <a:rPr lang="es-PR" sz="2000" dirty="0"/>
              <a:t>En el modelo </a:t>
            </a:r>
            <a:r>
              <a:rPr lang="es-PR" sz="2000" dirty="0" err="1"/>
              <a:t>Chen</a:t>
            </a:r>
            <a:r>
              <a:rPr lang="es-PR" sz="2000" dirty="0"/>
              <a:t>-la </a:t>
            </a:r>
            <a:r>
              <a:rPr lang="es-PR" sz="2000" dirty="0" err="1"/>
              <a:t>cardinalidad</a:t>
            </a:r>
            <a:r>
              <a:rPr lang="es-PR" sz="2000" dirty="0"/>
              <a:t> se indica colocando los números apropiados al lado de las entidades.  El primer valor mínimo, el segundo representa el valor máximo.</a:t>
            </a:r>
          </a:p>
        </p:txBody>
      </p:sp>
    </p:spTree>
    <p:extLst>
      <p:ext uri="{BB962C8B-B14F-4D97-AF65-F5344CB8AC3E}">
        <p14:creationId xmlns:p14="http://schemas.microsoft.com/office/powerpoint/2010/main" val="375029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R"/>
              <a:t>Continuación: Relación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</p:spPr>
        <p:txBody>
          <a:bodyPr/>
          <a:lstStyle/>
          <a:p>
            <a:r>
              <a:rPr lang="es-PR">
                <a:hlinkClick r:id="rId2" action="ppaction://hlinksldjump"/>
              </a:rPr>
              <a:t>Conectividad</a:t>
            </a:r>
            <a:endParaRPr lang="es-PR"/>
          </a:p>
          <a:p>
            <a:pPr lvl="1"/>
            <a:r>
              <a:rPr lang="es-PR"/>
              <a:t>Se utiliza para describir la clasificación de relaciones.</a:t>
            </a:r>
          </a:p>
          <a:p>
            <a:pPr lvl="2"/>
            <a:r>
              <a:rPr lang="es-PR"/>
              <a:t>Uno a uno</a:t>
            </a:r>
          </a:p>
          <a:p>
            <a:pPr lvl="2"/>
            <a:r>
              <a:rPr lang="es-PR"/>
              <a:t>Uno a muchos a muchos</a:t>
            </a:r>
          </a:p>
          <a:p>
            <a:r>
              <a:rPr lang="es-PR">
                <a:hlinkClick r:id="rId2" action="ppaction://hlinksldjump"/>
              </a:rPr>
              <a:t>Cardinalidad</a:t>
            </a:r>
            <a:endParaRPr lang="es-PR"/>
          </a:p>
          <a:p>
            <a:pPr lvl="1"/>
            <a:r>
              <a:rPr lang="es-PR"/>
              <a:t>Expresa el número específico de ocurrencias de entidad asociada con una ocurrencia de la entidad relacionada.</a:t>
            </a:r>
          </a:p>
          <a:p>
            <a:pPr lvl="1"/>
            <a:endParaRPr lang="es-PR"/>
          </a:p>
          <a:p>
            <a:pPr lvl="2"/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396396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R"/>
              <a:t>Continuación: Relación</a:t>
            </a:r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76400"/>
            <a:ext cx="539115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49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R"/>
              <a:t>Objetivos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s-PR" sz="2000"/>
              <a:t>¿Qué es un modelo conceptual y para qué sirve?</a:t>
            </a:r>
          </a:p>
          <a:p>
            <a:pPr>
              <a:lnSpc>
                <a:spcPct val="80000"/>
              </a:lnSpc>
            </a:pPr>
            <a:r>
              <a:rPr lang="es-PR" sz="2000"/>
              <a:t>La diferencia  entre modelos internos y modelos externos</a:t>
            </a:r>
          </a:p>
          <a:p>
            <a:pPr>
              <a:lnSpc>
                <a:spcPct val="80000"/>
              </a:lnSpc>
            </a:pPr>
            <a:r>
              <a:rPr lang="es-PR" sz="2000"/>
              <a:t>¿Cómo ayudan los modelos internos y externos para el proceso de diseño de bases de datos?</a:t>
            </a:r>
          </a:p>
          <a:p>
            <a:pPr>
              <a:lnSpc>
                <a:spcPct val="80000"/>
              </a:lnSpc>
            </a:pPr>
            <a:r>
              <a:rPr lang="es-PR" sz="2000"/>
              <a:t>¿Cómo se definen y refinan las relaciones entre entidades y cómo se incorporan esas relaciones al proceso de diseño de bases de datos?</a:t>
            </a:r>
          </a:p>
          <a:p>
            <a:pPr>
              <a:lnSpc>
                <a:spcPct val="80000"/>
              </a:lnSpc>
            </a:pPr>
            <a:r>
              <a:rPr lang="es-PR" sz="2000"/>
              <a:t>¿Cómo afectan los componentes de un ERD el diseño y ejecución de una base de datos?</a:t>
            </a:r>
          </a:p>
          <a:p>
            <a:pPr>
              <a:lnSpc>
                <a:spcPct val="80000"/>
              </a:lnSpc>
            </a:pPr>
            <a:r>
              <a:rPr lang="es-PR" sz="2000"/>
              <a:t>¿Cómo interpretar los símbolos de modelado de los cuatro herramientas de modelado E-R más populares?</a:t>
            </a:r>
          </a:p>
        </p:txBody>
      </p:sp>
    </p:spTree>
    <p:extLst>
      <p:ext uri="{BB962C8B-B14F-4D97-AF65-F5344CB8AC3E}">
        <p14:creationId xmlns:p14="http://schemas.microsoft.com/office/powerpoint/2010/main" val="258277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s-PR"/>
              <a:t>Fuerza de las relaciones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PR" sz="2800"/>
              <a:t>Dependencia de la existencia</a:t>
            </a:r>
          </a:p>
          <a:p>
            <a:pPr lvl="1">
              <a:lnSpc>
                <a:spcPct val="90000"/>
              </a:lnSpc>
            </a:pPr>
            <a:r>
              <a:rPr lang="es-PR" sz="2400"/>
              <a:t>Si la existencia de una entidad depende de la existencia de una o más entidades, se dice que es dependiente de la existencia.</a:t>
            </a:r>
          </a:p>
          <a:p>
            <a:pPr lvl="2">
              <a:lnSpc>
                <a:spcPct val="90000"/>
              </a:lnSpc>
            </a:pPr>
            <a:r>
              <a:rPr lang="es-PR" sz="2000"/>
              <a:t>Ejemplo:</a:t>
            </a:r>
          </a:p>
          <a:p>
            <a:pPr lvl="3">
              <a:lnSpc>
                <a:spcPct val="90000"/>
              </a:lnSpc>
            </a:pPr>
            <a:r>
              <a:rPr lang="en-US" sz="1800"/>
              <a:t>EMPLOYEE claims DEPENDENT</a:t>
            </a:r>
            <a:endParaRPr lang="es-PR" sz="1800"/>
          </a:p>
          <a:p>
            <a:pPr lvl="1">
              <a:lnSpc>
                <a:spcPct val="90000"/>
              </a:lnSpc>
            </a:pPr>
            <a:r>
              <a:rPr lang="es-PR" sz="2400"/>
              <a:t>Si una entidad puede existir separadamente de una o más entidades relacionadas, se dice que es independiente de la existencia.</a:t>
            </a:r>
          </a:p>
          <a:p>
            <a:pPr lvl="2">
              <a:lnSpc>
                <a:spcPct val="90000"/>
              </a:lnSpc>
            </a:pPr>
            <a:r>
              <a:rPr lang="es-PR" sz="2000"/>
              <a:t>Ejemplo:</a:t>
            </a:r>
          </a:p>
          <a:p>
            <a:pPr lvl="3">
              <a:lnSpc>
                <a:spcPct val="90000"/>
              </a:lnSpc>
            </a:pPr>
            <a:r>
              <a:rPr lang="es-PR" sz="1800"/>
              <a:t>Si una compañía utiliza partes para producir sus productos.  Unas las fabrica en casa y otras son surtidas por proveedores, por lo tanto PARTE existe independientemente de un PROVEEDOR en la relación, parte es independiente de la existencia de un PROVEEDOR.</a:t>
            </a:r>
          </a:p>
        </p:txBody>
      </p:sp>
    </p:spTree>
    <p:extLst>
      <p:ext uri="{BB962C8B-B14F-4D97-AF65-F5344CB8AC3E}">
        <p14:creationId xmlns:p14="http://schemas.microsoft.com/office/powerpoint/2010/main" val="216582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s-PR" sz="4000"/>
              <a:t>Relaciones débiles</a:t>
            </a:r>
            <a:br>
              <a:rPr lang="es-PR" sz="4000"/>
            </a:br>
            <a:r>
              <a:rPr lang="es-PR" sz="4000"/>
              <a:t>( que no identifican)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PR"/>
              <a:t>Si una entidad es independiente de la existencia de otra entidad, la relación entre ellas se describe como una relación débil, además, conocida como relación que no identifica.</a:t>
            </a:r>
          </a:p>
          <a:p>
            <a:pPr>
              <a:lnSpc>
                <a:spcPct val="90000"/>
              </a:lnSpc>
            </a:pPr>
            <a:r>
              <a:rPr lang="es-PR"/>
              <a:t>Una relación débil existe si la clave primaria de la entidad relacionada no contiene un componente de clave primaria de la entidad padre.</a:t>
            </a:r>
          </a:p>
        </p:txBody>
      </p:sp>
    </p:spTree>
    <p:extLst>
      <p:ext uri="{BB962C8B-B14F-4D97-AF65-F5344CB8AC3E}">
        <p14:creationId xmlns:p14="http://schemas.microsoft.com/office/powerpoint/2010/main" val="70212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PR" sz="4000"/>
              <a:t>Continuación: Relaciones débiles</a:t>
            </a:r>
            <a:br>
              <a:rPr lang="es-PR" sz="4000"/>
            </a:br>
            <a:r>
              <a:rPr lang="es-PR" sz="4000"/>
              <a:t>( que no identifican)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534400" cy="4419600"/>
          </a:xfrm>
        </p:spPr>
        <p:txBody>
          <a:bodyPr/>
          <a:lstStyle/>
          <a:p>
            <a:r>
              <a:rPr lang="es-PR"/>
              <a:t>Ejemplo:</a:t>
            </a:r>
          </a:p>
          <a:p>
            <a:pPr lvl="1"/>
            <a:r>
              <a:rPr lang="es-PR"/>
              <a:t>CURSO</a:t>
            </a:r>
          </a:p>
          <a:p>
            <a:pPr lvl="2"/>
            <a:r>
              <a:rPr lang="es-PR" sz="1800"/>
              <a:t>(CRS_CODE, DEPT_CODE,CRS_DESCRIPTION, CRS_CREDIT)</a:t>
            </a:r>
          </a:p>
          <a:p>
            <a:pPr lvl="1"/>
            <a:r>
              <a:rPr lang="es-PR"/>
              <a:t>CLASE</a:t>
            </a:r>
          </a:p>
          <a:p>
            <a:pPr lvl="2"/>
            <a:r>
              <a:rPr lang="es-PR" sz="1800"/>
              <a:t>CLASS_CODE, CRS_CODE, CLASS-SECTION, CLASS_TIME</a:t>
            </a:r>
          </a:p>
          <a:p>
            <a:pPr lvl="1"/>
            <a:endParaRPr lang="es-PR" sz="2000"/>
          </a:p>
          <a:p>
            <a:pPr lvl="1"/>
            <a:r>
              <a:rPr lang="es-PR" sz="2000"/>
              <a:t>En el caso anterior existe una relación débil entre CURSO y CLASE, porque CLASS_CODE  es la clave primaria CLASE no heredó el componente de clave primaria de la entidad CURSO.</a:t>
            </a:r>
          </a:p>
          <a:p>
            <a:endParaRPr lang="es-PR" sz="2800"/>
          </a:p>
        </p:txBody>
      </p:sp>
    </p:spTree>
    <p:extLst>
      <p:ext uri="{BB962C8B-B14F-4D97-AF65-F5344CB8AC3E}">
        <p14:creationId xmlns:p14="http://schemas.microsoft.com/office/powerpoint/2010/main" val="269958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PR" sz="4000"/>
              <a:t>Relaciones fuertes (identificadores)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PR" sz="2800"/>
              <a:t>Existe cuando las entidades relacionadas son dependientes de otra.</a:t>
            </a:r>
          </a:p>
          <a:p>
            <a:pPr>
              <a:lnSpc>
                <a:spcPct val="90000"/>
              </a:lnSpc>
            </a:pPr>
            <a:r>
              <a:rPr lang="es-PR" sz="2800"/>
              <a:t>Existe una relación fuerte entre dos entidades siempre que la clave primaria de la entidad relacionada contenga un componente de clave primaria de entidad padre.</a:t>
            </a:r>
          </a:p>
          <a:p>
            <a:pPr>
              <a:lnSpc>
                <a:spcPct val="90000"/>
              </a:lnSpc>
            </a:pPr>
            <a:r>
              <a:rPr lang="es-PR" sz="2800"/>
              <a:t>Ejemplo:</a:t>
            </a:r>
          </a:p>
          <a:p>
            <a:pPr lvl="1">
              <a:lnSpc>
                <a:spcPct val="90000"/>
              </a:lnSpc>
            </a:pPr>
            <a:r>
              <a:rPr lang="es-PR" sz="1800"/>
              <a:t>CURSO (CRS_CODE, DEPT_CODE, CRS_DESCRIPTION, CRS_CREDIT)</a:t>
            </a:r>
          </a:p>
          <a:p>
            <a:pPr lvl="1">
              <a:lnSpc>
                <a:spcPct val="90000"/>
              </a:lnSpc>
            </a:pPr>
            <a:r>
              <a:rPr lang="es-PR" sz="1800"/>
              <a:t>CLASE (CRS_CODE, CLASS_SECTION, CLASS_TIME, etc.</a:t>
            </a:r>
          </a:p>
          <a:p>
            <a:pPr lvl="2">
              <a:lnSpc>
                <a:spcPct val="90000"/>
              </a:lnSpc>
            </a:pPr>
            <a:r>
              <a:rPr lang="es-PR" sz="1600"/>
              <a:t>En el ejemplo anterior se indica que existe una relación fuerte entre CURSO Y CLASE, porque la clave primaria compuesta de la entidad CLASE se compone de CRS_CODE + CLASS_SECTON (0bserve que CRS_CODE, en CLASE, también es la clave primaria de la entidad CURSO).</a:t>
            </a:r>
            <a:endParaRPr lang="es-PR" sz="2000"/>
          </a:p>
        </p:txBody>
      </p:sp>
    </p:spTree>
    <p:extLst>
      <p:ext uri="{BB962C8B-B14F-4D97-AF65-F5344CB8AC3E}">
        <p14:creationId xmlns:p14="http://schemas.microsoft.com/office/powerpoint/2010/main" val="284641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r>
              <a:rPr lang="es-PR"/>
              <a:t>Participación en la relación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724400"/>
          </a:xfrm>
        </p:spPr>
        <p:txBody>
          <a:bodyPr/>
          <a:lstStyle/>
          <a:p>
            <a:r>
              <a:rPr lang="es-PR" sz="2800"/>
              <a:t>Una entidad que participa en una relación es opcional u obligatoria.</a:t>
            </a:r>
          </a:p>
          <a:p>
            <a:pPr lvl="1"/>
            <a:r>
              <a:rPr lang="es-PR" sz="2400">
                <a:hlinkClick r:id="rId2" action="ppaction://hlinksldjump"/>
              </a:rPr>
              <a:t>Opcional</a:t>
            </a:r>
            <a:endParaRPr lang="es-PR" sz="2400"/>
          </a:p>
          <a:p>
            <a:pPr lvl="2"/>
            <a:r>
              <a:rPr lang="es-PR" sz="2000"/>
              <a:t>Si la ocurrencia de una entidad no requiere la de una entidad correspondiente en una relación en particular.</a:t>
            </a:r>
          </a:p>
          <a:p>
            <a:pPr lvl="3"/>
            <a:r>
              <a:rPr lang="es-PR" sz="1800"/>
              <a:t>Ejemplo:</a:t>
            </a:r>
          </a:p>
          <a:p>
            <a:pPr lvl="4"/>
            <a:r>
              <a:rPr lang="es-PR" sz="1800"/>
              <a:t>En la relación CURSO es suministrado por CLASE, se observa que por lo menos algunos cursos pueden no generar una clase.</a:t>
            </a:r>
          </a:p>
          <a:p>
            <a:pPr lvl="2"/>
            <a:r>
              <a:rPr lang="es-PR" sz="2000"/>
              <a:t>En los modelos CHEN Y Pata de Gallo una relación opcional entre entidades se muestra dibujando un pequeño círculo (0) al lado de la entidad opcional</a:t>
            </a:r>
          </a:p>
        </p:txBody>
      </p:sp>
    </p:spTree>
    <p:extLst>
      <p:ext uri="{BB962C8B-B14F-4D97-AF65-F5344CB8AC3E}">
        <p14:creationId xmlns:p14="http://schemas.microsoft.com/office/powerpoint/2010/main" val="184192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s-PR" sz="4000"/>
              <a:t>Continuación: Participación en la relación</a:t>
            </a:r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86000"/>
            <a:ext cx="64008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17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R" sz="4000"/>
              <a:t>Continuación: Participación en la relación</a:t>
            </a:r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61722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10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s-PR" sz="4000"/>
              <a:t>Continuación: Participación en la relación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R">
                <a:hlinkClick r:id="rId2" action="ppaction://hlinksldjump"/>
              </a:rPr>
              <a:t>Obligatoria</a:t>
            </a:r>
            <a:endParaRPr lang="es-PR"/>
          </a:p>
          <a:p>
            <a:pPr lvl="1"/>
            <a:r>
              <a:rPr lang="es-PR"/>
              <a:t>Si la ocurrencia de una entidad requiere la de una entidad correspondencia en una relación en particular.</a:t>
            </a:r>
          </a:p>
          <a:p>
            <a:pPr lvl="1"/>
            <a:r>
              <a:rPr lang="es-PR"/>
              <a:t>Indica que la cardinalidad mínima para la entidad obligatoria es 1.</a:t>
            </a:r>
          </a:p>
        </p:txBody>
      </p:sp>
    </p:spTree>
    <p:extLst>
      <p:ext uri="{BB962C8B-B14F-4D97-AF65-F5344CB8AC3E}">
        <p14:creationId xmlns:p14="http://schemas.microsoft.com/office/powerpoint/2010/main" val="228884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R" sz="4000"/>
              <a:t>Continuación: Participación en la relación</a:t>
            </a:r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057400"/>
            <a:ext cx="6183313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84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s-PR" sz="4000"/>
              <a:t>Fuerza de la relación y entidades débiles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PR" sz="2800"/>
              <a:t>Es dependiente de la existencia; es decir, no puede existir sin la entidad con la que tiene una relación.</a:t>
            </a:r>
          </a:p>
          <a:p>
            <a:pPr>
              <a:lnSpc>
                <a:spcPct val="90000"/>
              </a:lnSpc>
            </a:pPr>
            <a:r>
              <a:rPr lang="es-PR" sz="2800"/>
              <a:t>Tiene una clave primaria que parcial o totalmente se deriva de la entidad padre en la relación.</a:t>
            </a:r>
          </a:p>
          <a:p>
            <a:pPr lvl="1">
              <a:lnSpc>
                <a:spcPct val="90000"/>
              </a:lnSpc>
            </a:pPr>
            <a:r>
              <a:rPr lang="es-PR" sz="2400"/>
              <a:t>Ejemplo: </a:t>
            </a:r>
          </a:p>
          <a:p>
            <a:pPr lvl="2">
              <a:lnSpc>
                <a:spcPct val="90000"/>
              </a:lnSpc>
            </a:pPr>
            <a:r>
              <a:rPr lang="es-PR" sz="2000"/>
              <a:t>Una póliza de seguro de una compañía puede asegurar a un empleado y a sus dependientes.</a:t>
            </a:r>
          </a:p>
          <a:p>
            <a:pPr lvl="3">
              <a:lnSpc>
                <a:spcPct val="90000"/>
              </a:lnSpc>
            </a:pPr>
            <a:r>
              <a:rPr lang="es-PR" sz="1800"/>
              <a:t>EMPLEADO puede o no tener un DEPENDIENTE</a:t>
            </a:r>
          </a:p>
          <a:p>
            <a:pPr lvl="3">
              <a:lnSpc>
                <a:spcPct val="90000"/>
              </a:lnSpc>
            </a:pPr>
            <a:r>
              <a:rPr lang="es-PR" sz="1800"/>
              <a:t>DEPENDIENTE debe estar asociado con un EMPLEADO</a:t>
            </a:r>
          </a:p>
          <a:p>
            <a:pPr lvl="3">
              <a:lnSpc>
                <a:spcPct val="90000"/>
              </a:lnSpc>
            </a:pPr>
            <a:r>
              <a:rPr lang="es-PR" sz="1800"/>
              <a:t>El DEPENDIENTE  no puede existir sin un EMPLEADO</a:t>
            </a:r>
          </a:p>
        </p:txBody>
      </p:sp>
    </p:spTree>
    <p:extLst>
      <p:ext uri="{BB962C8B-B14F-4D97-AF65-F5344CB8AC3E}">
        <p14:creationId xmlns:p14="http://schemas.microsoft.com/office/powerpoint/2010/main" val="206660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R" sz="4000"/>
              <a:t>Conceptos básicos del modelado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R"/>
              <a:t>Modelo</a:t>
            </a:r>
          </a:p>
          <a:p>
            <a:pPr lvl="1"/>
            <a:r>
              <a:rPr lang="es-PR"/>
              <a:t>Descripción analógica utilizada para visualizar algo que no puede observarse directamente.</a:t>
            </a:r>
          </a:p>
          <a:p>
            <a:r>
              <a:rPr lang="es-PR"/>
              <a:t>Modelo de datos</a:t>
            </a:r>
          </a:p>
          <a:p>
            <a:pPr lvl="1"/>
            <a:r>
              <a:rPr lang="es-PR"/>
              <a:t>Es la representación simple generalmente gráfica, de estructuras de datos complejos del mundo real.</a:t>
            </a:r>
          </a:p>
        </p:txBody>
      </p:sp>
    </p:spTree>
    <p:extLst>
      <p:ext uri="{BB962C8B-B14F-4D97-AF65-F5344CB8AC3E}">
        <p14:creationId xmlns:p14="http://schemas.microsoft.com/office/powerpoint/2010/main" val="411200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R" sz="4000"/>
              <a:t>Fuerza de la relación y entidades débiles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r>
              <a:rPr lang="es-PR"/>
              <a:t>EL Modelo Pata de Gallo muestra la entidad débil con una línea corta en cada una de las esquinas del cuadro entidad.</a:t>
            </a:r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962400"/>
            <a:ext cx="37719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44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PR" sz="4000"/>
              <a:t>Fuerza de la relación y entidades débiles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91000"/>
          </a:xfrm>
        </p:spPr>
        <p:txBody>
          <a:bodyPr/>
          <a:lstStyle/>
          <a:p>
            <a:r>
              <a:rPr lang="es-PR"/>
              <a:t>El modelo CHEN identifica la entidad débil mediante un rectángulo entidad de doble pared.</a:t>
            </a:r>
          </a:p>
          <a:p>
            <a:endParaRPr lang="es-PR"/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733800"/>
            <a:ext cx="5410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59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s-PR"/>
              <a:t>Grado de relación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343400"/>
          </a:xfrm>
        </p:spPr>
        <p:txBody>
          <a:bodyPr/>
          <a:lstStyle/>
          <a:p>
            <a:r>
              <a:rPr lang="es-PR"/>
              <a:t>Indica el número de entidades o participantes asociados.</a:t>
            </a:r>
          </a:p>
          <a:p>
            <a:pPr lvl="1"/>
            <a:r>
              <a:rPr lang="es-PR"/>
              <a:t>Relación unaria</a:t>
            </a:r>
          </a:p>
          <a:p>
            <a:pPr lvl="2"/>
            <a:r>
              <a:rPr lang="es-PR"/>
              <a:t>Cuando se mantiene una asociación dentro de una entidad simple.</a:t>
            </a:r>
          </a:p>
          <a:p>
            <a:pPr lvl="1"/>
            <a:r>
              <a:rPr lang="es-PR"/>
              <a:t>Relación binaria</a:t>
            </a:r>
          </a:p>
          <a:p>
            <a:pPr lvl="2"/>
            <a:r>
              <a:rPr lang="es-PR"/>
              <a:t>Cuando dos entidades están asociadas.</a:t>
            </a:r>
          </a:p>
          <a:p>
            <a:pPr lvl="1"/>
            <a:r>
              <a:rPr lang="es-PR"/>
              <a:t>Relación ternaria</a:t>
            </a:r>
          </a:p>
          <a:p>
            <a:pPr lvl="2"/>
            <a:r>
              <a:rPr lang="es-PR"/>
              <a:t>Cuando tres entidades están asociadas.</a:t>
            </a:r>
          </a:p>
        </p:txBody>
      </p:sp>
    </p:spTree>
    <p:extLst>
      <p:ext uri="{BB962C8B-B14F-4D97-AF65-F5344CB8AC3E}">
        <p14:creationId xmlns:p14="http://schemas.microsoft.com/office/powerpoint/2010/main" val="289715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R"/>
              <a:t>Continuación: Grado de relación</a:t>
            </a: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229600" cy="609600"/>
          </a:xfrm>
        </p:spPr>
        <p:txBody>
          <a:bodyPr/>
          <a:lstStyle/>
          <a:p>
            <a:r>
              <a:rPr lang="es-PR"/>
              <a:t>Tres tipos de relaciones</a:t>
            </a:r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181" y="2118395"/>
            <a:ext cx="6116925" cy="210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312493"/>
            <a:ext cx="37338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56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s-PR"/>
              <a:t>Relaciones recursivas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152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PR"/>
              <a:t>Es aquella en la que puede existir una relación entre ocurrencias del mismo conjunto de entidades.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s-PR"/>
          </a:p>
        </p:txBody>
      </p:sp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352800"/>
            <a:ext cx="5867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25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r>
              <a:rPr lang="es-PR"/>
              <a:t>Entidades compuestas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PR" dirty="0"/>
              <a:t>Se conoce como la entidad puente.</a:t>
            </a:r>
          </a:p>
          <a:p>
            <a:pPr lvl="1">
              <a:lnSpc>
                <a:spcPct val="90000"/>
              </a:lnSpc>
            </a:pPr>
            <a:r>
              <a:rPr lang="es-PR" dirty="0"/>
              <a:t>Se compone de claves primarias de cada una de las entidades que van a ser conectadas.</a:t>
            </a:r>
          </a:p>
          <a:p>
            <a:pPr lvl="1">
              <a:lnSpc>
                <a:spcPct val="90000"/>
              </a:lnSpc>
            </a:pPr>
            <a:r>
              <a:rPr lang="es-PR" dirty="0"/>
              <a:t>Una unidad compuestas en el modelo CHEN se representa por medio de una figura en forma de diamante de un rectángulo</a:t>
            </a:r>
          </a:p>
          <a:p>
            <a:pPr>
              <a:lnSpc>
                <a:spcPct val="90000"/>
              </a:lnSpc>
            </a:pPr>
            <a:r>
              <a:rPr lang="es-PR" dirty="0"/>
              <a:t>Como el modelo Pata de Gallo  está orientado hacia la ejecución, no identifica la entidad compuesta como tal.</a:t>
            </a:r>
          </a:p>
        </p:txBody>
      </p:sp>
    </p:spTree>
    <p:extLst>
      <p:ext uri="{BB962C8B-B14F-4D97-AF65-F5344CB8AC3E}">
        <p14:creationId xmlns:p14="http://schemas.microsoft.com/office/powerpoint/2010/main" val="31435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R" sz="4000"/>
              <a:t>Continuación: Entidades compuestas</a:t>
            </a:r>
          </a:p>
        </p:txBody>
      </p:sp>
      <p:pic>
        <p:nvPicPr>
          <p:cNvPr id="6759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2300288"/>
            <a:ext cx="595312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59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2300288"/>
            <a:ext cx="5953125" cy="33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40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R" sz="4000" dirty="0" smtClean="0"/>
              <a:t>Ejercicios</a:t>
            </a:r>
            <a:endParaRPr lang="es-PR" sz="4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981200"/>
            <a:ext cx="8229600" cy="4191000"/>
          </a:xfrm>
          <a:prstGeom prst="rect">
            <a:avLst/>
          </a:prstGeom>
        </p:spPr>
        <p:txBody>
          <a:bodyPr/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s-PR" dirty="0" smtClean="0"/>
              <a:t>Ver anexo No. 1 a esta presentación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55180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R" sz="4000"/>
              <a:t>Modelos de datos:  grados de abstracción de datos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R" sz="2800"/>
              <a:t>Modelo conceptual</a:t>
            </a:r>
          </a:p>
          <a:p>
            <a:pPr lvl="1"/>
            <a:r>
              <a:rPr lang="es-PR" sz="2400"/>
              <a:t>Representa una visión global de los datos.</a:t>
            </a:r>
          </a:p>
          <a:p>
            <a:pPr lvl="1"/>
            <a:r>
              <a:rPr lang="es-PR" sz="2400"/>
              <a:t>Es una representación de datos a nivel empresarial, tal como lo ven los gerentes de alto nivel.</a:t>
            </a:r>
          </a:p>
          <a:p>
            <a:pPr lvl="1"/>
            <a:r>
              <a:rPr lang="es-PR" sz="2400"/>
              <a:t>Es la base para la identificación de los objetos de datos principales, sin entrar en detalles.</a:t>
            </a:r>
          </a:p>
          <a:p>
            <a:pPr lvl="1"/>
            <a:r>
              <a:rPr lang="es-PR" sz="2400"/>
              <a:t>El modelo conceptual más utilizado es el de Entidad Relación (ER)</a:t>
            </a:r>
          </a:p>
          <a:p>
            <a:pPr lvl="2"/>
            <a:r>
              <a:rPr lang="es-PR" sz="2000"/>
              <a:t>Plano de ejecución básico de la base de datos.</a:t>
            </a:r>
          </a:p>
        </p:txBody>
      </p:sp>
    </p:spTree>
    <p:extLst>
      <p:ext uri="{BB962C8B-B14F-4D97-AF65-F5344CB8AC3E}">
        <p14:creationId xmlns:p14="http://schemas.microsoft.com/office/powerpoint/2010/main" val="171896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R" sz="4000"/>
              <a:t>Continuación: Modelos de datos:  grados de abstracción de datos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077200" cy="457200"/>
          </a:xfrm>
        </p:spPr>
        <p:txBody>
          <a:bodyPr/>
          <a:lstStyle/>
          <a:p>
            <a:r>
              <a:rPr lang="es-PR" sz="2400"/>
              <a:t>Ejemplo:</a:t>
            </a:r>
          </a:p>
          <a:p>
            <a:pPr>
              <a:buFont typeface="Wingdings" pitchFamily="2" charset="2"/>
              <a:buNone/>
            </a:pPr>
            <a:endParaRPr lang="es-PR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124200"/>
            <a:ext cx="6400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2362200" y="1828800"/>
            <a:ext cx="63246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R"/>
              <a:t>Los principales objetos de la universidad son sus estudiantes, profesores, cursos, clases y salones de clase.  Estos son las entidades principales sobre las cuales se reúnen y guardan los datos.</a:t>
            </a:r>
          </a:p>
        </p:txBody>
      </p:sp>
    </p:spTree>
    <p:extLst>
      <p:ext uri="{BB962C8B-B14F-4D97-AF65-F5344CB8AC3E}">
        <p14:creationId xmlns:p14="http://schemas.microsoft.com/office/powerpoint/2010/main" val="170277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R" sz="4000"/>
              <a:t>Continuación: Modelos de datos:  grados de abstracción de datos</a:t>
            </a:r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72390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37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R" sz="4000"/>
              <a:t>Continuación: Modelos de datos:  grados de abstracción de datos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077200" cy="441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PR" sz="2800"/>
              <a:t>Ventajas:</a:t>
            </a:r>
          </a:p>
          <a:p>
            <a:pPr lvl="1">
              <a:lnSpc>
                <a:spcPct val="80000"/>
              </a:lnSpc>
            </a:pPr>
            <a:r>
              <a:rPr lang="es-PR" sz="2400"/>
              <a:t>Proporciona una visión (a nivel de macro) muy fácil de entender del ambiente de datos</a:t>
            </a:r>
          </a:p>
          <a:p>
            <a:pPr lvl="2">
              <a:lnSpc>
                <a:spcPct val="80000"/>
              </a:lnSpc>
            </a:pPr>
            <a:r>
              <a:rPr lang="es-PR" sz="2000"/>
              <a:t>Ejemplo:</a:t>
            </a:r>
          </a:p>
          <a:p>
            <a:pPr lvl="3">
              <a:lnSpc>
                <a:spcPct val="80000"/>
              </a:lnSpc>
            </a:pPr>
            <a:r>
              <a:rPr lang="es-PR" sz="1800"/>
              <a:t>Se puede obtener un resumen del ambiente de datos de la universidad examinando el modelo conceptual.</a:t>
            </a:r>
          </a:p>
          <a:p>
            <a:pPr lvl="1">
              <a:lnSpc>
                <a:spcPct val="80000"/>
              </a:lnSpc>
            </a:pPr>
            <a:r>
              <a:rPr lang="es-PR" sz="2400"/>
              <a:t>El modelo conceptual es independiente tanto del programa:  el modelo no depende del programa de DBMS para ejecutar el modelo; del equipo el modelo no depende del equipo utilizado en la ejecución del modelo.</a:t>
            </a:r>
          </a:p>
          <a:p>
            <a:pPr lvl="1">
              <a:lnSpc>
                <a:spcPct val="80000"/>
              </a:lnSpc>
            </a:pPr>
            <a:r>
              <a:rPr lang="es-PR" sz="2400"/>
              <a:t>Por consiguiente , los cambios en el equipo o en el programa del DBMS no afectan el diseño de la base de datos a nivel conceptual.</a:t>
            </a:r>
          </a:p>
          <a:p>
            <a:pPr lvl="2">
              <a:lnSpc>
                <a:spcPct val="80000"/>
              </a:lnSpc>
            </a:pPr>
            <a:endParaRPr lang="es-PR" sz="2000"/>
          </a:p>
        </p:txBody>
      </p:sp>
    </p:spTree>
    <p:extLst>
      <p:ext uri="{BB962C8B-B14F-4D97-AF65-F5344CB8AC3E}">
        <p14:creationId xmlns:p14="http://schemas.microsoft.com/office/powerpoint/2010/main" val="320339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R" sz="4000"/>
              <a:t>Continuación: Modelos de datos:  grados de abstracción de datos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</p:spPr>
        <p:txBody>
          <a:bodyPr/>
          <a:lstStyle/>
          <a:p>
            <a:r>
              <a:rPr lang="es-PR" sz="2800"/>
              <a:t>Modelo interno</a:t>
            </a:r>
          </a:p>
          <a:p>
            <a:pPr lvl="1"/>
            <a:r>
              <a:rPr lang="es-PR" sz="2400"/>
              <a:t>Es la representación de la base de datos tal como la “ve”  el DBMS.</a:t>
            </a:r>
          </a:p>
          <a:p>
            <a:pPr lvl="2"/>
            <a:r>
              <a:rPr lang="es-PR" sz="2000"/>
              <a:t>Requiere que el diseñador compare las características y las restricciones del modelo conceptual con las del modelo de ejecución de la base de datos relacionado.</a:t>
            </a:r>
          </a:p>
          <a:p>
            <a:pPr lvl="1"/>
            <a:r>
              <a:rPr lang="es-PR" sz="2400"/>
              <a:t>Depende de la existencia de programas específicos de base de datos, por lo tanto es dependiente de un programa.</a:t>
            </a:r>
          </a:p>
          <a:p>
            <a:pPr lvl="2"/>
            <a:r>
              <a:rPr lang="es-PR" sz="2000"/>
              <a:t>Un cambio en el programa de DBMS requiere que el modelo interno se cambie conforme a las características y requerimientos del DBMS.</a:t>
            </a:r>
          </a:p>
        </p:txBody>
      </p:sp>
    </p:spTree>
    <p:extLst>
      <p:ext uri="{BB962C8B-B14F-4D97-AF65-F5344CB8AC3E}">
        <p14:creationId xmlns:p14="http://schemas.microsoft.com/office/powerpoint/2010/main" val="49782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R" sz="4000"/>
              <a:t>Continuación: Modelos de datos:  grados de abstracción de datos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PR" sz="2400"/>
              <a:t>Modelo externo</a:t>
            </a:r>
          </a:p>
          <a:p>
            <a:pPr lvl="1">
              <a:lnSpc>
                <a:spcPct val="80000"/>
              </a:lnSpc>
            </a:pPr>
            <a:r>
              <a:rPr lang="es-PR" sz="2000"/>
              <a:t>Está basado en el modelo interno, es la visión del ambiente de datos de los usuarios finales.</a:t>
            </a:r>
          </a:p>
          <a:p>
            <a:pPr>
              <a:lnSpc>
                <a:spcPct val="80000"/>
              </a:lnSpc>
            </a:pPr>
            <a:r>
              <a:rPr lang="es-PR" sz="2400"/>
              <a:t>Ventajas</a:t>
            </a:r>
          </a:p>
          <a:p>
            <a:pPr lvl="1">
              <a:lnSpc>
                <a:spcPct val="80000"/>
              </a:lnSpc>
            </a:pPr>
            <a:r>
              <a:rPr lang="es-PR" sz="2000"/>
              <a:t>Utilización de subconjuntos de base de datos simplifica el desarrollo de programas de aplicación.</a:t>
            </a:r>
          </a:p>
          <a:p>
            <a:pPr lvl="2">
              <a:lnSpc>
                <a:spcPct val="80000"/>
              </a:lnSpc>
            </a:pPr>
            <a:r>
              <a:rPr lang="es-PR" sz="1800"/>
              <a:t>Los negocios en general se dividen en varias unidades como ventas, finanzas, comercialización, etc.</a:t>
            </a:r>
          </a:p>
          <a:p>
            <a:pPr lvl="1">
              <a:lnSpc>
                <a:spcPct val="80000"/>
              </a:lnSpc>
            </a:pPr>
            <a:r>
              <a:rPr lang="es-PR" sz="2000"/>
              <a:t>Los subconjuntos facilitan la tarea del diseñador porque identifica más fácilmente los datos específicos necesarios para soportar las operaciones de cada una de las unidades del negocio.</a:t>
            </a:r>
          </a:p>
          <a:p>
            <a:pPr lvl="1">
              <a:lnSpc>
                <a:spcPct val="80000"/>
              </a:lnSpc>
            </a:pPr>
            <a:r>
              <a:rPr lang="es-PR" sz="2000"/>
              <a:t>Facilita el trabajo del diseñador, ya que proporcionan una retroalimentación sobre la suficiencia del modelo conceptual.</a:t>
            </a:r>
          </a:p>
          <a:p>
            <a:pPr lvl="1">
              <a:lnSpc>
                <a:spcPct val="80000"/>
              </a:lnSpc>
            </a:pPr>
            <a:r>
              <a:rPr lang="es-PR" sz="2000"/>
              <a:t>Garantiza las restricciones de seguridad en el diseño de la base de datos.</a:t>
            </a:r>
          </a:p>
        </p:txBody>
      </p:sp>
    </p:spTree>
    <p:extLst>
      <p:ext uri="{BB962C8B-B14F-4D97-AF65-F5344CB8AC3E}">
        <p14:creationId xmlns:p14="http://schemas.microsoft.com/office/powerpoint/2010/main" val="165712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Viaje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j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jes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134</TotalTime>
  <Words>1900</Words>
  <Application>Microsoft Office PowerPoint</Application>
  <PresentationFormat>Presentación en pantalla (4:3)</PresentationFormat>
  <Paragraphs>191</Paragraphs>
  <Slides>37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3" baseType="lpstr">
      <vt:lpstr>Calibri</vt:lpstr>
      <vt:lpstr>Franklin Gothic Book</vt:lpstr>
      <vt:lpstr>Franklin Gothic Medium</vt:lpstr>
      <vt:lpstr>Wingdings</vt:lpstr>
      <vt:lpstr>Wingdings 2</vt:lpstr>
      <vt:lpstr>Viajes</vt:lpstr>
      <vt:lpstr>El modelo entidad - relación</vt:lpstr>
      <vt:lpstr>Objetivos</vt:lpstr>
      <vt:lpstr>Conceptos básicos del modelado</vt:lpstr>
      <vt:lpstr>Modelos de datos:  grados de abstracción de datos</vt:lpstr>
      <vt:lpstr>Continuación: Modelos de datos:  grados de abstracción de datos</vt:lpstr>
      <vt:lpstr>Continuación: Modelos de datos:  grados de abstracción de datos</vt:lpstr>
      <vt:lpstr>Continuación: Modelos de datos:  grados de abstracción de datos</vt:lpstr>
      <vt:lpstr>Continuación: Modelos de datos:  grados de abstracción de datos</vt:lpstr>
      <vt:lpstr>Continuación: Modelos de datos:  grados de abstracción de datos</vt:lpstr>
      <vt:lpstr>Continuación: Modelos de datos:  grados de abstracción de datos</vt:lpstr>
      <vt:lpstr>Modelo de entidad relación  (ER)</vt:lpstr>
      <vt:lpstr>Continuación: Modelo de entidad relación (ER)</vt:lpstr>
      <vt:lpstr>Continuación: Modelo de entidad relación (ER)</vt:lpstr>
      <vt:lpstr>Continuación: Modelo de entidad relación (ER)</vt:lpstr>
      <vt:lpstr>Continuación: Modelo de entidad relación (ER)</vt:lpstr>
      <vt:lpstr>Continuación: Modelo de entidad relación (ER)</vt:lpstr>
      <vt:lpstr>Relación</vt:lpstr>
      <vt:lpstr>Continuación: Relación</vt:lpstr>
      <vt:lpstr>Continuación: Relación</vt:lpstr>
      <vt:lpstr>Fuerza de las relaciones</vt:lpstr>
      <vt:lpstr>Relaciones débiles ( que no identifican)</vt:lpstr>
      <vt:lpstr>Continuación: Relaciones débiles ( que no identifican)</vt:lpstr>
      <vt:lpstr>Relaciones fuertes (identificadores)</vt:lpstr>
      <vt:lpstr>Participación en la relación</vt:lpstr>
      <vt:lpstr>Continuación: Participación en la relación</vt:lpstr>
      <vt:lpstr>Continuación: Participación en la relación</vt:lpstr>
      <vt:lpstr>Continuación: Participación en la relación</vt:lpstr>
      <vt:lpstr>Continuación: Participación en la relación</vt:lpstr>
      <vt:lpstr>Fuerza de la relación y entidades débiles</vt:lpstr>
      <vt:lpstr>Fuerza de la relación y entidades débiles</vt:lpstr>
      <vt:lpstr>Fuerza de la relación y entidades débiles</vt:lpstr>
      <vt:lpstr>Grado de relación</vt:lpstr>
      <vt:lpstr>Continuación: Grado de relación</vt:lpstr>
      <vt:lpstr>Relaciones recursivas</vt:lpstr>
      <vt:lpstr>Entidades compuestas</vt:lpstr>
      <vt:lpstr>Continuación: Entidades compuestas</vt:lpstr>
      <vt:lpstr>Ejercicios</vt:lpstr>
    </vt:vector>
  </TitlesOfParts>
  <Company>Eshop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PL/SQL </dc:title>
  <dc:creator>Byron Rodriguez</dc:creator>
  <cp:lastModifiedBy>Jhorghinho Santos Santos Neill</cp:lastModifiedBy>
  <cp:revision>38</cp:revision>
  <dcterms:created xsi:type="dcterms:W3CDTF">2011-07-14T20:12:22Z</dcterms:created>
  <dcterms:modified xsi:type="dcterms:W3CDTF">2016-04-02T16:57:57Z</dcterms:modified>
</cp:coreProperties>
</file>