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02" r:id="rId3"/>
    <p:sldId id="403" r:id="rId4"/>
    <p:sldId id="404" r:id="rId5"/>
    <p:sldId id="405" r:id="rId6"/>
    <p:sldId id="406" r:id="rId7"/>
    <p:sldId id="407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77" r:id="rId20"/>
    <p:sldId id="378" r:id="rId21"/>
    <p:sldId id="379" r:id="rId22"/>
    <p:sldId id="397" r:id="rId23"/>
    <p:sldId id="398" r:id="rId24"/>
    <p:sldId id="381" r:id="rId25"/>
    <p:sldId id="399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400" r:id="rId34"/>
    <p:sldId id="401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9CBC2-2574-42CD-A668-356BE71C97EB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81372-8F3E-4CF6-9E9A-BE69C8D6C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70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595CF7-D0B0-4702-B550-D5AFA093C962}" type="slidenum">
              <a:rPr lang="es-ES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F1B875-0003-45E3-81CA-6D868828F1A6}" type="slidenum">
              <a:rPr lang="es-ES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EA7E00-04A2-4A44-A56F-82B05EDBB78D}" type="slidenum">
              <a:rPr lang="es-ES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E861F2-C8B8-4C1E-A11F-108BF8B7B79E}" type="slidenum">
              <a:rPr lang="es-ES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E2D68B-7620-4DA5-B2A6-F593D4018F54}" type="slidenum">
              <a:rPr lang="es-ES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CE2AE-1699-44E0-AAF1-A6BCBE97E2C7}" type="slidenum">
              <a:rPr lang="es-ES"/>
              <a:pPr/>
              <a:t>24</a:t>
            </a:fld>
            <a:endParaRPr lang="es-E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 eaLnBrk="0" hangingPunct="0"/>
            <a:r>
              <a:rPr lang="es-ES_tradnl" sz="1000" i="1">
                <a:latin typeface="Times New Roman" pitchFamily="18" charset="0"/>
              </a:rPr>
              <a:t>2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1363" y="4357688"/>
            <a:ext cx="5376862" cy="41338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CE2AE-1699-44E0-AAF1-A6BCBE97E2C7}" type="slidenum">
              <a:rPr lang="es-ES"/>
              <a:pPr/>
              <a:t>25</a:t>
            </a:fld>
            <a:endParaRPr lang="es-E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 eaLnBrk="0" hangingPunct="0"/>
            <a:r>
              <a:rPr lang="es-ES_tradnl" sz="1000" i="1">
                <a:latin typeface="Times New Roman" pitchFamily="18" charset="0"/>
              </a:rPr>
              <a:t>2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1363" y="4357688"/>
            <a:ext cx="5376862" cy="41338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DA522-446D-40CD-A3AB-285E30DA280D}" type="slidenum">
              <a:rPr lang="es-ES"/>
              <a:pPr/>
              <a:t>28</a:t>
            </a:fld>
            <a:endParaRPr lang="es-E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 eaLnBrk="0" hangingPunct="0"/>
            <a:r>
              <a:rPr lang="es-ES_tradnl" sz="1000" i="1">
                <a:latin typeface="Times New Roman" pitchFamily="18" charset="0"/>
              </a:rPr>
              <a:t>3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1363" y="4357688"/>
            <a:ext cx="5376862" cy="41338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04455-E9CA-4D08-8A78-983C9437F893}" type="slidenum">
              <a:rPr lang="es-ES"/>
              <a:pPr/>
              <a:t>29</a:t>
            </a:fld>
            <a:endParaRPr lang="es-E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 eaLnBrk="0" hangingPunct="0"/>
            <a:r>
              <a:rPr lang="es-ES_tradnl" sz="1000" i="1">
                <a:latin typeface="Times New Roman" pitchFamily="18" charset="0"/>
              </a:rPr>
              <a:t>3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1363" y="4357688"/>
            <a:ext cx="5376862" cy="41338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EDA4D9-B3D5-4319-8931-88CE80E396FC}" type="slidenum">
              <a:rPr lang="es-ES"/>
              <a:pPr/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56AE7A-BFA9-4B3F-900C-D6B42EBC3298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A8BE80-6DC3-4EBC-8376-A388538CDCBE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592B97-C837-42E3-B764-51C4426D4FE9}" type="slidenum">
              <a:rPr lang="es-ES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0EEF8-4705-4911-8C91-0A5DD4BB7B96}" type="slidenum">
              <a:rPr lang="es-ES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42DE76-AE07-4013-A8BA-6783DAEDFB58}" type="slidenum">
              <a:rPr lang="es-ES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3C0E4B-1653-450C-9307-DC100A81D361}" type="slidenum">
              <a:rPr lang="es-ES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BFEC6F-3C6D-483E-851A-3417F0DFEB28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BB91F8-6842-4762-BAFB-B63C35F00F6A}" type="slidenum">
              <a:rPr lang="es-ES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473952"/>
            <a:ext cx="816152" cy="246888"/>
          </a:xfrm>
        </p:spPr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8CF0D5-685B-4088-92EC-E8D800E74433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CO" sz="4400" dirty="0" smtClean="0"/>
              <a:t>SQL</a:t>
            </a:r>
            <a:r>
              <a:rPr lang="es-CO" sz="4400" dirty="0"/>
              <a:t>, </a:t>
            </a:r>
            <a:r>
              <a:rPr lang="es-CO" sz="4400" dirty="0" err="1"/>
              <a:t>Structured</a:t>
            </a:r>
            <a:r>
              <a:rPr lang="es-CO" sz="4400" dirty="0"/>
              <a:t> </a:t>
            </a:r>
            <a:r>
              <a:rPr lang="es-CO" sz="4400" dirty="0" err="1"/>
              <a:t>Query</a:t>
            </a:r>
            <a:r>
              <a:rPr lang="es-CO" sz="4400" dirty="0"/>
              <a:t> </a:t>
            </a:r>
            <a:r>
              <a:rPr lang="es-CO" sz="4400" dirty="0" err="1"/>
              <a:t>Language</a:t>
            </a:r>
            <a:endParaRPr lang="es-GT" sz="4400" dirty="0"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O" dirty="0" smtClean="0"/>
              <a:t>Lenguaje de Manipulación de Datos DML</a:t>
            </a:r>
            <a:endParaRPr lang="es-CO" dirty="0"/>
          </a:p>
        </p:txBody>
      </p:sp>
      <p:sp>
        <p:nvSpPr>
          <p:cNvPr id="12291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s-CO" smtClean="0"/>
              <a:t>Como su nombre lo indica provee comandos para la manipulación de los datos, es decir, podemos seleccionar, insertar, eliminar y actualizar datos.</a:t>
            </a:r>
          </a:p>
          <a:p>
            <a:endParaRPr lang="es-CO" smtClean="0"/>
          </a:p>
          <a:p>
            <a:r>
              <a:rPr lang="es-CO" smtClean="0"/>
              <a:t>Comandos:</a:t>
            </a:r>
          </a:p>
          <a:p>
            <a:pPr lvl="1"/>
            <a:r>
              <a:rPr lang="es-CO" sz="2600" smtClean="0">
                <a:solidFill>
                  <a:schemeClr val="tx1"/>
                </a:solidFill>
              </a:rPr>
              <a:t>SELECT – para consultar datos.</a:t>
            </a:r>
          </a:p>
          <a:p>
            <a:pPr lvl="1"/>
            <a:r>
              <a:rPr lang="es-CO" sz="2600" smtClean="0">
                <a:solidFill>
                  <a:schemeClr val="tx1"/>
                </a:solidFill>
              </a:rPr>
              <a:t>INSERT – Insertar datos.</a:t>
            </a:r>
          </a:p>
          <a:p>
            <a:pPr lvl="1"/>
            <a:r>
              <a:rPr lang="es-CO" sz="2600" smtClean="0">
                <a:solidFill>
                  <a:schemeClr val="tx1"/>
                </a:solidFill>
              </a:rPr>
              <a:t>UPDATE – actualizar datos.</a:t>
            </a:r>
          </a:p>
          <a:p>
            <a:pPr lvl="1"/>
            <a:r>
              <a:rPr lang="es-CO" sz="2600" smtClean="0">
                <a:solidFill>
                  <a:schemeClr val="tx1"/>
                </a:solidFill>
              </a:rPr>
              <a:t>DELETE – eliminar algunos o varios registros.</a:t>
            </a:r>
          </a:p>
        </p:txBody>
      </p:sp>
    </p:spTree>
    <p:extLst>
      <p:ext uri="{BB962C8B-B14F-4D97-AF65-F5344CB8AC3E}">
        <p14:creationId xmlns:p14="http://schemas.microsoft.com/office/powerpoint/2010/main" val="42264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Lenguaje de Control de Datos DCL</a:t>
            </a:r>
          </a:p>
        </p:txBody>
      </p:sp>
      <p:sp>
        <p:nvSpPr>
          <p:cNvPr id="13315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s-CO" smtClean="0"/>
              <a:t>Este lenguaje provee comandos para manipular  la seguridad de la base de datos, respecto al control de accesos y privilegios entre los usuarios.</a:t>
            </a:r>
          </a:p>
          <a:p>
            <a:endParaRPr lang="es-CO" smtClean="0"/>
          </a:p>
          <a:p>
            <a:r>
              <a:rPr lang="es-CO" smtClean="0"/>
              <a:t>Comandos:</a:t>
            </a:r>
          </a:p>
          <a:p>
            <a:pPr lvl="1"/>
            <a:r>
              <a:rPr lang="es-CO" smtClean="0">
                <a:solidFill>
                  <a:schemeClr val="tx1"/>
                </a:solidFill>
              </a:rPr>
              <a:t>GRANT – Para otorgar privilegios a un usuario sobre un objeto.</a:t>
            </a:r>
          </a:p>
          <a:p>
            <a:pPr lvl="1"/>
            <a:r>
              <a:rPr lang="es-CO" smtClean="0">
                <a:solidFill>
                  <a:schemeClr val="tx1"/>
                </a:solidFill>
              </a:rPr>
              <a:t>REVOKE – Para quitar privilegios dados a un usuario sobre un objeto.</a:t>
            </a:r>
          </a:p>
        </p:txBody>
      </p:sp>
    </p:spTree>
    <p:extLst>
      <p:ext uri="{BB962C8B-B14F-4D97-AF65-F5344CB8AC3E}">
        <p14:creationId xmlns:p14="http://schemas.microsoft.com/office/powerpoint/2010/main" val="20496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Componentes del Lenguaje SQL</a:t>
            </a:r>
          </a:p>
        </p:txBody>
      </p:sp>
      <p:sp>
        <p:nvSpPr>
          <p:cNvPr id="14339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20000"/>
          </a:bodyPr>
          <a:lstStyle/>
          <a:p>
            <a:r>
              <a:rPr lang="es-CO" smtClean="0"/>
              <a:t>Tipos de Datos: SQL posee varios tipos de datos para almacenar información, los tipos de datos pueden ser:</a:t>
            </a:r>
          </a:p>
          <a:p>
            <a:endParaRPr lang="es-CO" smtClean="0"/>
          </a:p>
          <a:p>
            <a:pPr lvl="1"/>
            <a:r>
              <a:rPr lang="es-CO" smtClean="0">
                <a:solidFill>
                  <a:schemeClr val="tx1"/>
                </a:solidFill>
              </a:rPr>
              <a:t>Numéricos (con o sin decimales).</a:t>
            </a:r>
          </a:p>
          <a:p>
            <a:pPr lvl="1"/>
            <a:r>
              <a:rPr lang="es-CO" smtClean="0">
                <a:solidFill>
                  <a:schemeClr val="tx1"/>
                </a:solidFill>
              </a:rPr>
              <a:t>Alfanuméricos.</a:t>
            </a:r>
          </a:p>
          <a:p>
            <a:pPr lvl="1"/>
            <a:r>
              <a:rPr lang="es-CO" smtClean="0">
                <a:solidFill>
                  <a:schemeClr val="tx1"/>
                </a:solidFill>
              </a:rPr>
              <a:t>Fecha y Hora</a:t>
            </a:r>
          </a:p>
          <a:p>
            <a:pPr lvl="1"/>
            <a:r>
              <a:rPr lang="es-CO" smtClean="0">
                <a:solidFill>
                  <a:schemeClr val="tx1"/>
                </a:solidFill>
              </a:rPr>
              <a:t>Lógico</a:t>
            </a:r>
          </a:p>
          <a:p>
            <a:pPr>
              <a:buFont typeface="Wingdings 3" pitchFamily="18" charset="2"/>
              <a:buNone/>
            </a:pPr>
            <a:endParaRPr lang="es-CO" smtClean="0"/>
          </a:p>
          <a:p>
            <a:pPr>
              <a:buFont typeface="Wingdings 3" pitchFamily="18" charset="2"/>
              <a:buNone/>
            </a:pPr>
            <a:r>
              <a:rPr lang="es-CO" smtClean="0"/>
              <a:t>Además, la mayoría de gestores de BD actuales soportan el tipo:  BLOB (Binary Large Object), para almacenar archivos.</a:t>
            </a:r>
          </a:p>
        </p:txBody>
      </p:sp>
    </p:spTree>
    <p:extLst>
      <p:ext uri="{BB962C8B-B14F-4D97-AF65-F5344CB8AC3E}">
        <p14:creationId xmlns:p14="http://schemas.microsoft.com/office/powerpoint/2010/main" val="18333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Componentes del Lenguaje SQL</a:t>
            </a:r>
          </a:p>
        </p:txBody>
      </p:sp>
      <p:sp>
        <p:nvSpPr>
          <p:cNvPr id="1536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s-CO" smtClean="0"/>
          </a:p>
          <a:p>
            <a:r>
              <a:rPr lang="es-CO" smtClean="0"/>
              <a:t>Dependiendo de cada gestor de bases de datos en general se pueden tener los siguientes tipos de datos: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85813" y="3500438"/>
          <a:ext cx="7000875" cy="1402080"/>
        </p:xfrm>
        <a:graphic>
          <a:graphicData uri="http://schemas.openxmlformats.org/drawingml/2006/table">
            <a:tbl>
              <a:tblPr/>
              <a:tblGrid>
                <a:gridCol w="1678993"/>
                <a:gridCol w="1922406"/>
                <a:gridCol w="1293129"/>
                <a:gridCol w="1109186"/>
                <a:gridCol w="997161"/>
              </a:tblGrid>
              <a:tr h="280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 dirty="0" err="1">
                          <a:latin typeface="Tahoma"/>
                          <a:ea typeface="Times New Roman"/>
                          <a:cs typeface="Times New Roman"/>
                        </a:rPr>
                        <a:t>Númericos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>
                          <a:latin typeface="Tahoma"/>
                          <a:ea typeface="Times New Roman"/>
                          <a:cs typeface="Times New Roman"/>
                        </a:rPr>
                        <a:t>Alfanúmericos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>
                          <a:latin typeface="Tahoma"/>
                          <a:ea typeface="Times New Roman"/>
                          <a:cs typeface="Times New Roman"/>
                        </a:rPr>
                        <a:t>Fecha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>
                          <a:latin typeface="Tahoma"/>
                          <a:ea typeface="Times New Roman"/>
                          <a:cs typeface="Times New Roman"/>
                        </a:rPr>
                        <a:t>Lógico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>
                          <a:latin typeface="Tahoma"/>
                          <a:ea typeface="Times New Roman"/>
                          <a:cs typeface="Times New Roman"/>
                        </a:rPr>
                        <a:t>BLOB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Integer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char(n)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Date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Bit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Image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r>
                        <a:rPr lang="es-CO" sz="1600" dirty="0" smtClean="0">
                          <a:latin typeface="Tahoma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s-CO" sz="1600" dirty="0" err="1" smtClean="0">
                          <a:latin typeface="Tahoma"/>
                          <a:ea typeface="Times New Roman"/>
                          <a:cs typeface="Times New Roman"/>
                        </a:rPr>
                        <a:t>n,m</a:t>
                      </a:r>
                      <a:r>
                        <a:rPr lang="es-CO" sz="1600" dirty="0">
                          <a:latin typeface="Tahoma"/>
                          <a:ea typeface="Times New Roman"/>
                          <a:cs typeface="Times New Roman"/>
                        </a:rPr>
                        <a:t>)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 smtClean="0">
                          <a:latin typeface="Tahoma"/>
                          <a:ea typeface="Times New Roman"/>
                          <a:cs typeface="Times New Roman"/>
                        </a:rPr>
                        <a:t>varchar</a:t>
                      </a:r>
                      <a:r>
                        <a:rPr lang="es-CO" sz="1600" dirty="0" smtClean="0">
                          <a:latin typeface="Tahoma"/>
                          <a:ea typeface="Times New Roman"/>
                          <a:cs typeface="Times New Roman"/>
                        </a:rPr>
                        <a:t>(n)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DateTime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Text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latin typeface="Tahoma"/>
                          <a:ea typeface="Times New Roman"/>
                          <a:cs typeface="Times New Roman"/>
                        </a:rPr>
                        <a:t>Decimal(n)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latin typeface="Tahoma"/>
                          <a:ea typeface="Times New Roman"/>
                          <a:cs typeface="Times New Roman"/>
                        </a:rPr>
                        <a:t>Float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0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Componentes del Lenguaje SQL</a:t>
            </a:r>
          </a:p>
        </p:txBody>
      </p:sp>
      <p:sp>
        <p:nvSpPr>
          <p:cNvPr id="16387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CO" smtClean="0"/>
              <a:t>Operadores:</a:t>
            </a:r>
          </a:p>
          <a:p>
            <a:endParaRPr lang="es-CO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11314"/>
              </p:ext>
            </p:extLst>
          </p:nvPr>
        </p:nvGraphicFramePr>
        <p:xfrm>
          <a:off x="395536" y="1824187"/>
          <a:ext cx="8424935" cy="4926563"/>
        </p:xfrm>
        <a:graphic>
          <a:graphicData uri="http://schemas.openxmlformats.org/drawingml/2006/table">
            <a:tbl>
              <a:tblPr/>
              <a:tblGrid>
                <a:gridCol w="1531806"/>
                <a:gridCol w="1392552"/>
                <a:gridCol w="5500577"/>
              </a:tblGrid>
              <a:tr h="285866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Aritméticos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+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Suma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-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Resta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*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Producto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/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División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**   ^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Potencia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757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Relacionales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&lt;       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Menor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&lt;=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Menor o igual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&gt;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Mayor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&gt;=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Mayor o igual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&lt;&gt;   != 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Distinto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!&lt;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No menor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!&gt;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No mayor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193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Lógicos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AND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Los operadores lógicos permiten comparar expresiones lógicas devolviendo siempre un valor verdadero o falso</a:t>
                      </a:r>
                      <a:r>
                        <a:rPr lang="es-CO" sz="1600" dirty="0" smtClean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. Los </a:t>
                      </a: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operadores lógicos se </a:t>
                      </a:r>
                      <a:r>
                        <a:rPr lang="es-CO" sz="1600" dirty="0" smtClean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evalúan </a:t>
                      </a: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 izquierda a derecha.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1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OR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5973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NOT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85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Concatenación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+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Se emplea para unir  datos de tipo </a:t>
                      </a:r>
                      <a:r>
                        <a:rPr lang="es-CO" sz="1600" dirty="0" smtClean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alfanumérico.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1" marB="762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Componentes del Lenguaje SQL</a:t>
            </a:r>
          </a:p>
        </p:txBody>
      </p:sp>
      <p:sp>
        <p:nvSpPr>
          <p:cNvPr id="17411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CO" smtClean="0"/>
              <a:t>Funciones Agregadas:  permiten realizar cálculos sobre datos de las tablas. </a:t>
            </a:r>
          </a:p>
          <a:p>
            <a:r>
              <a:rPr lang="es-CO" smtClean="0"/>
              <a:t>Estas funciones se incorporan en las consultas </a:t>
            </a:r>
            <a:r>
              <a:rPr lang="es-CO" b="1" smtClean="0"/>
              <a:t>SELECT</a:t>
            </a:r>
            <a:r>
              <a:rPr lang="es-CO" smtClean="0"/>
              <a:t> y retornan un único valor al operar sobre un grupo de registros.</a:t>
            </a:r>
          </a:p>
          <a:p>
            <a:r>
              <a:rPr lang="es-CO" smtClean="0"/>
              <a:t>Algunas: 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2646"/>
              </p:ext>
            </p:extLst>
          </p:nvPr>
        </p:nvGraphicFramePr>
        <p:xfrm>
          <a:off x="899592" y="4653136"/>
          <a:ext cx="7358063" cy="1752600"/>
        </p:xfrm>
        <a:graphic>
          <a:graphicData uri="http://schemas.openxmlformats.org/drawingml/2006/table">
            <a:tbl>
              <a:tblPr/>
              <a:tblGrid>
                <a:gridCol w="1357313"/>
                <a:gridCol w="60007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MAX()</a:t>
                      </a:r>
                      <a:endParaRPr lang="es-CO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 el valor máximo.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MIN()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el valor mínimo.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SUM()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el valor de la </a:t>
                      </a:r>
                      <a:r>
                        <a:rPr lang="es-CO" sz="2000" dirty="0" smtClean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sumatoria</a:t>
                      </a:r>
                      <a:endParaRPr lang="es-CO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COUNT()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el número de </a:t>
                      </a:r>
                      <a:r>
                        <a:rPr lang="es-CO" sz="2000" dirty="0" smtClean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filas</a:t>
                      </a:r>
                      <a:endParaRPr lang="es-CO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AVG()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el </a:t>
                      </a:r>
                      <a:r>
                        <a:rPr lang="es-CO" sz="2000" dirty="0" smtClean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promedio </a:t>
                      </a:r>
                      <a:r>
                        <a:rPr lang="es-CO" sz="20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 los valores del campo</a:t>
                      </a:r>
                      <a:endParaRPr lang="es-CO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Componentes del Lenguaje SQL</a:t>
            </a:r>
          </a:p>
        </p:txBody>
      </p:sp>
      <p:sp>
        <p:nvSpPr>
          <p:cNvPr id="18435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CO" smtClean="0"/>
              <a:t>Predicados:  son condiciones que se indican en clausula </a:t>
            </a:r>
            <a:r>
              <a:rPr lang="es-CO" b="1" smtClean="0"/>
              <a:t>WHERE</a:t>
            </a:r>
            <a:r>
              <a:rPr lang="es-CO" smtClean="0"/>
              <a:t> de una consulta SQL.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63" y="2286000"/>
          <a:ext cx="8072437" cy="4353430"/>
        </p:xfrm>
        <a:graphic>
          <a:graphicData uri="http://schemas.openxmlformats.org/drawingml/2006/table">
            <a:tbl>
              <a:tblPr/>
              <a:tblGrid>
                <a:gridCol w="2357437"/>
                <a:gridCol w="5715000"/>
              </a:tblGrid>
              <a:tr h="630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BETWEEN...AND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Comprueba que </a:t>
                      </a:r>
                      <a:r>
                        <a:rPr lang="es-CO" sz="1800" dirty="0" smtClean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el</a:t>
                      </a:r>
                      <a:r>
                        <a:rPr lang="es-CO" sz="1800" baseline="0" dirty="0" smtClean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CO" sz="1800" dirty="0" smtClean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valor de un campo esté </a:t>
                      </a: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dentro de un intervalo</a:t>
                      </a:r>
                      <a:endParaRPr lang="es-C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LIKE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Compara un campo con una cadena alfanumérica. LIKE admite el uso de caracteres comodines</a:t>
                      </a:r>
                      <a:endParaRPr lang="es-C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ALL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Señala a todos los elementos de la selección de la consulta</a:t>
                      </a:r>
                      <a:endParaRPr lang="es-C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ANY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Indica que la condición se cumplirá si la comparación es cierta para al menos un elemento del conjunto.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EXISTS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un valor verdadero si el resultado de una subconsulta devuelve resultados.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2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IN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Comprueba si un campo se encuentra dentro de un determinado rango. El rango puede ser una sentencia SELECT.</a:t>
                      </a:r>
                      <a:endParaRPr lang="es-C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8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Componentes del Lenguaje SQL</a:t>
            </a:r>
          </a:p>
        </p:txBody>
      </p:sp>
      <p:sp>
        <p:nvSpPr>
          <p:cNvPr id="19459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85000" lnSpcReduction="10000"/>
          </a:bodyPr>
          <a:lstStyle/>
          <a:p>
            <a:r>
              <a:rPr lang="es-CO" smtClean="0"/>
              <a:t>Caracteres Comodines:  es un carácter que representa cualquier otro carácter o cadena de caracteres. </a:t>
            </a:r>
          </a:p>
          <a:p>
            <a:r>
              <a:rPr lang="es-CO" smtClean="0"/>
              <a:t>Aunque no son propios de SQL, vale la pena recordarlos:</a:t>
            </a:r>
          </a:p>
          <a:p>
            <a:endParaRPr lang="es-CO" smtClean="0"/>
          </a:p>
          <a:p>
            <a:r>
              <a:rPr lang="es-CO" smtClean="0"/>
              <a:t>Si se desea reemplazar cero un solo carácter: </a:t>
            </a:r>
          </a:p>
          <a:p>
            <a:pPr lvl="1"/>
            <a:r>
              <a:rPr lang="es-CO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(signo de interrogación) ó _ (guión bajo) </a:t>
            </a:r>
          </a:p>
          <a:p>
            <a:r>
              <a:rPr lang="es-CO" smtClean="0"/>
              <a:t>Si se desea reemplazar cero o varios caracteres:  </a:t>
            </a:r>
          </a:p>
          <a:p>
            <a:pPr lvl="1"/>
            <a:r>
              <a:rPr lang="es-CO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 (Asterisco) ó  % (Porcentaje)</a:t>
            </a:r>
          </a:p>
          <a:p>
            <a:r>
              <a:rPr lang="es-CO" smtClean="0"/>
              <a:t>Si se desea reemplazar un dígito cualquiera (0-9)</a:t>
            </a:r>
          </a:p>
          <a:p>
            <a:pPr lvl="1"/>
            <a:r>
              <a:rPr lang="es-CO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(signo de número)</a:t>
            </a:r>
          </a:p>
        </p:txBody>
      </p:sp>
    </p:spTree>
    <p:extLst>
      <p:ext uri="{BB962C8B-B14F-4D97-AF65-F5344CB8AC3E}">
        <p14:creationId xmlns:p14="http://schemas.microsoft.com/office/powerpoint/2010/main" val="10411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Componentes del Lenguaje SQL</a:t>
            </a:r>
          </a:p>
        </p:txBody>
      </p:sp>
      <p:sp>
        <p:nvSpPr>
          <p:cNvPr id="2048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CO" dirty="0" smtClean="0"/>
              <a:t>Nomenclatura:  la mayoría de la sintaxis de SQL se basa en el estándar</a:t>
            </a:r>
            <a:r>
              <a:rPr lang="es-CO" dirty="0"/>
              <a:t>.</a:t>
            </a:r>
            <a:endParaRPr lang="es-CO" sz="2400" b="1" dirty="0" smtClean="0"/>
          </a:p>
          <a:p>
            <a:endParaRPr lang="es-CO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O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52559"/>
              </p:ext>
            </p:extLst>
          </p:nvPr>
        </p:nvGraphicFramePr>
        <p:xfrm>
          <a:off x="827584" y="2708920"/>
          <a:ext cx="7643813" cy="3489839"/>
        </p:xfrm>
        <a:graphic>
          <a:graphicData uri="http://schemas.openxmlformats.org/drawingml/2006/table">
            <a:tbl>
              <a:tblPr/>
              <a:tblGrid>
                <a:gridCol w="1206918"/>
                <a:gridCol w="6436895"/>
              </a:tblGrid>
              <a:tr h="6856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>
                          <a:latin typeface="Tahoma"/>
                          <a:ea typeface="Times New Roman"/>
                          <a:cs typeface="Times New Roman"/>
                        </a:rPr>
                        <a:t>Símbolo</a:t>
                      </a:r>
                      <a:endParaRPr lang="es-CO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>
                          <a:latin typeface="Tahoma"/>
                          <a:ea typeface="Times New Roman"/>
                          <a:cs typeface="Times New Roman"/>
                        </a:rPr>
                        <a:t>Significado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3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latin typeface="Tahoma"/>
                          <a:ea typeface="Times New Roman"/>
                          <a:cs typeface="Times New Roman"/>
                        </a:rPr>
                        <a:t>&lt; &gt;</a:t>
                      </a:r>
                      <a:endParaRPr lang="es-CO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>
                          <a:latin typeface="Tahoma"/>
                          <a:ea typeface="Times New Roman"/>
                          <a:cs typeface="Times New Roman"/>
                        </a:rPr>
                        <a:t>Encierran parámetros de una orden que el usuario debe sustituir al escribir dicha orden por los valores que queramos dar a los parámetros</a:t>
                      </a:r>
                      <a:r>
                        <a:rPr lang="es-CO" sz="2000" dirty="0" smtClean="0">
                          <a:latin typeface="Tahoma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s-CO" sz="20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s-CO" sz="10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latin typeface="Tahoma"/>
                          <a:ea typeface="Times New Roman"/>
                          <a:cs typeface="Times New Roman"/>
                        </a:rPr>
                        <a:t>[ ]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latin typeface="Tahoma"/>
                          <a:ea typeface="Times New Roman"/>
                          <a:cs typeface="Times New Roman"/>
                        </a:rPr>
                        <a:t>Indica que su contenido es opcional.</a:t>
                      </a:r>
                      <a:endParaRPr lang="es-CO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latin typeface="Tahoma"/>
                          <a:ea typeface="Times New Roman"/>
                          <a:cs typeface="Times New Roman"/>
                        </a:rPr>
                        <a:t>{ }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latin typeface="Tahoma"/>
                          <a:ea typeface="Times New Roman"/>
                          <a:cs typeface="Times New Roman"/>
                        </a:rPr>
                        <a:t>Indica que su contenido puede repetirse una o más veces.</a:t>
                      </a:r>
                      <a:endParaRPr lang="es-CO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latin typeface="Tahoma"/>
                          <a:ea typeface="Times New Roman"/>
                          <a:cs typeface="Times New Roman"/>
                        </a:rPr>
                        <a:t>|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latin typeface="Tahoma"/>
                          <a:ea typeface="Times New Roman"/>
                          <a:cs typeface="Times New Roman"/>
                        </a:rPr>
                        <a:t>Separador de expresiones. Se debe poner al menos uno de la </a:t>
                      </a:r>
                      <a:r>
                        <a:rPr lang="es-CO" sz="2000" dirty="0" smtClean="0">
                          <a:latin typeface="Tahoma"/>
                          <a:ea typeface="Times New Roman"/>
                          <a:cs typeface="Times New Roman"/>
                        </a:rPr>
                        <a:t>lista.</a:t>
                      </a:r>
                      <a:endParaRPr lang="es-CO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565400"/>
            <a:ext cx="7772400" cy="1371600"/>
          </a:xfrm>
        </p:spPr>
        <p:txBody>
          <a:bodyPr/>
          <a:lstStyle/>
          <a:p>
            <a:pPr algn="ctr"/>
            <a:r>
              <a:rPr lang="es-MX" sz="6000" b="1"/>
              <a:t>SQL: DDL</a:t>
            </a:r>
            <a:endParaRPr lang="es-ES" sz="6000" b="1"/>
          </a:p>
        </p:txBody>
      </p:sp>
    </p:spTree>
    <p:extLst>
      <p:ext uri="{BB962C8B-B14F-4D97-AF65-F5344CB8AC3E}">
        <p14:creationId xmlns:p14="http://schemas.microsoft.com/office/powerpoint/2010/main" val="7908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Modelo relacional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/>
              <a:t>Dr Edgar (Ted) Codd, de la IBM</a:t>
            </a:r>
          </a:p>
          <a:p>
            <a:r>
              <a:rPr lang="es-ES_tradnl" sz="2400"/>
              <a:t>1970 “A relational model of data for large shared data banks” </a:t>
            </a:r>
            <a:r>
              <a:rPr lang="es-ES_tradnl" sz="2400" i="1"/>
              <a:t>Communications of the ACM 13(6).</a:t>
            </a:r>
            <a:endParaRPr lang="es-ES_tradnl" sz="2400"/>
          </a:p>
          <a:p>
            <a:r>
              <a:rPr lang="es-ES_tradnl" sz="2400"/>
              <a:t>Modelo muy simple, flexible hasta cierto punto</a:t>
            </a:r>
          </a:p>
          <a:p>
            <a:r>
              <a:rPr lang="es-ES_tradnl" sz="2400"/>
              <a:t>Todo en tablas, con columnas y filas</a:t>
            </a:r>
          </a:p>
          <a:p>
            <a:r>
              <a:rPr lang="es-ES_tradnl" sz="2400"/>
              <a:t>Operaciones para crear, borrar, modificar tablas</a:t>
            </a:r>
          </a:p>
          <a:p>
            <a:r>
              <a:rPr lang="es-ES_tradnl" sz="2400"/>
              <a:t>Otras operaciones (álgebra relacional) para manipular (consultar) estas tablas...</a:t>
            </a:r>
          </a:p>
          <a:p>
            <a:r>
              <a:rPr lang="es-ES_tradnl" sz="2400"/>
              <a:t>El modelo se caracteriza por tres elementos</a:t>
            </a:r>
          </a:p>
        </p:txBody>
      </p:sp>
    </p:spTree>
    <p:extLst>
      <p:ext uri="{BB962C8B-B14F-4D97-AF65-F5344CB8AC3E}">
        <p14:creationId xmlns:p14="http://schemas.microsoft.com/office/powerpoint/2010/main" val="227109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SQL:DDL</a:t>
            </a: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DDL: Lenguaje de Definición de Datos</a:t>
            </a:r>
          </a:p>
          <a:p>
            <a:r>
              <a:rPr lang="es-MX"/>
              <a:t>Permite crear objetos en la Base de Datos</a:t>
            </a:r>
          </a:p>
          <a:p>
            <a:pPr>
              <a:buFont typeface="Wingdings" pitchFamily="2" charset="2"/>
              <a:buNone/>
            </a:pPr>
            <a:r>
              <a:rPr lang="es-MX"/>
              <a:t>Tipos de Objetos:</a:t>
            </a:r>
          </a:p>
          <a:p>
            <a:pPr>
              <a:buFont typeface="Wingdings" pitchFamily="2" charset="2"/>
              <a:buNone/>
            </a:pPr>
            <a:r>
              <a:rPr lang="es-MX"/>
              <a:t>- Tablas</a:t>
            </a:r>
          </a:p>
          <a:p>
            <a:pPr>
              <a:buFont typeface="Wingdings" pitchFamily="2" charset="2"/>
              <a:buNone/>
            </a:pPr>
            <a:r>
              <a:rPr lang="es-MX"/>
              <a:t>- Índices</a:t>
            </a:r>
          </a:p>
          <a:p>
            <a:pPr>
              <a:buFont typeface="Wingdings" pitchFamily="2" charset="2"/>
              <a:buNone/>
            </a:pPr>
            <a:r>
              <a:rPr lang="es-MX"/>
              <a:t>- Vistas</a:t>
            </a:r>
          </a:p>
          <a:p>
            <a:pPr>
              <a:buFont typeface="Wingdings" pitchFamily="2" charset="2"/>
              <a:buNone/>
            </a:pPr>
            <a:r>
              <a:rPr lang="es-MX"/>
              <a:t>- Otros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1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137525" cy="4032250"/>
          </a:xfrm>
          <a:noFill/>
          <a:ln/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/>
              <a:t>Se pueden crear tablas con la instrucción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>
                <a:solidFill>
                  <a:schemeClr val="accent2"/>
                </a:solidFill>
                <a:latin typeface="Arial Unicode MS" pitchFamily="34" charset="-128"/>
              </a:rPr>
              <a:t>  </a:t>
            </a:r>
            <a:r>
              <a:rPr lang="es-ES_tradnl" sz="2200" b="1">
                <a:solidFill>
                  <a:schemeClr val="accent2"/>
                </a:solidFill>
                <a:latin typeface="Arial Unicode MS" pitchFamily="34" charset="-128"/>
              </a:rPr>
              <a:t>CREATE TABLE nombre_tabla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 b="1">
                <a:solidFill>
                  <a:schemeClr val="accent2"/>
                </a:solidFill>
                <a:latin typeface="Arial Unicode MS" pitchFamily="34" charset="-128"/>
              </a:rPr>
              <a:t>  ( atributos: cada uno con su tipo de datos y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 b="1">
                <a:solidFill>
                  <a:schemeClr val="accent2"/>
                </a:solidFill>
                <a:latin typeface="Arial Unicode MS" pitchFamily="34" charset="-128"/>
              </a:rPr>
              <a:t>    restricciones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 b="1">
                <a:solidFill>
                  <a:schemeClr val="accent2"/>
                </a:solidFill>
                <a:latin typeface="Arial Unicode MS" pitchFamily="34" charset="-128"/>
              </a:rPr>
              <a:t>   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/>
              <a:t>Se pueden crear índices así: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 b="1">
                <a:solidFill>
                  <a:schemeClr val="accent2"/>
                </a:solidFill>
                <a:latin typeface="Arial Unicode MS" pitchFamily="34" charset="-128"/>
              </a:rPr>
              <a:t>CREATE INDEX nombreindice ON tabla(columna(s));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s-ES_tradnl" sz="22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/>
              <a:t>Las vistas no son más que “consultas con nombres”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/>
              <a:t>Ejemplo: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 b="1">
                <a:solidFill>
                  <a:schemeClr val="accent2"/>
                </a:solidFill>
                <a:latin typeface="Arial Unicode MS" pitchFamily="34" charset="-128"/>
              </a:rPr>
              <a:t>CREATE VIEW nombre_vista AS consulta;</a:t>
            </a:r>
            <a:endParaRPr lang="es-ES_tradnl" sz="2000" b="1">
              <a:solidFill>
                <a:schemeClr val="accent2"/>
              </a:solidFill>
              <a:latin typeface="Arial Unicode MS" pitchFamily="34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50888"/>
          </a:xfrm>
          <a:noFill/>
          <a:ln/>
        </p:spPr>
        <p:txBody>
          <a:bodyPr anchor="ctr"/>
          <a:lstStyle/>
          <a:p>
            <a:r>
              <a:rPr lang="es-MX" sz="3400" b="1"/>
              <a:t>SQL:DDL</a:t>
            </a:r>
            <a:endParaRPr lang="es-ES" sz="3400" b="1"/>
          </a:p>
        </p:txBody>
      </p:sp>
    </p:spTree>
    <p:extLst>
      <p:ext uri="{BB962C8B-B14F-4D97-AF65-F5344CB8AC3E}">
        <p14:creationId xmlns:p14="http://schemas.microsoft.com/office/powerpoint/2010/main" val="36493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Componentes del 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Nomenclatura,  por ejemplo:</a:t>
            </a:r>
            <a:endParaRPr lang="es-CO" sz="2400" b="1" dirty="0" smtClean="0"/>
          </a:p>
          <a:p>
            <a:pPr marL="180000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s-CO" sz="2000" b="1" dirty="0" smtClean="0"/>
              <a:t>CREATE  TABLE</a:t>
            </a:r>
            <a:r>
              <a:rPr lang="es-CO" sz="2000" dirty="0" smtClean="0"/>
              <a:t> &lt;</a:t>
            </a:r>
            <a:r>
              <a:rPr lang="es-CO" sz="2000" i="1" dirty="0" err="1" smtClean="0"/>
              <a:t>nombre_tabla</a:t>
            </a:r>
            <a:r>
              <a:rPr lang="es-CO" sz="2000" dirty="0" smtClean="0"/>
              <a:t>&gt;</a:t>
            </a:r>
            <a:br>
              <a:rPr lang="es-CO" sz="2000" dirty="0" smtClean="0"/>
            </a:br>
            <a:r>
              <a:rPr lang="es-CO" sz="2000" dirty="0" smtClean="0"/>
              <a:t>(</a:t>
            </a:r>
            <a:br>
              <a:rPr lang="es-CO" sz="2000" dirty="0" smtClean="0"/>
            </a:br>
            <a:r>
              <a:rPr lang="es-CO" sz="2000" dirty="0" smtClean="0"/>
              <a:t>		&lt;</a:t>
            </a:r>
            <a:r>
              <a:rPr lang="es-CO" sz="2000" i="1" dirty="0" err="1" smtClean="0"/>
              <a:t>nombre_campo</a:t>
            </a:r>
            <a:r>
              <a:rPr lang="es-CO" sz="2000" dirty="0" smtClean="0"/>
              <a:t>&gt; &lt;</a:t>
            </a:r>
            <a:r>
              <a:rPr lang="es-CO" sz="2000" i="1" dirty="0" err="1" smtClean="0"/>
              <a:t>tipo_datos</a:t>
            </a:r>
            <a:r>
              <a:rPr lang="es-CO" sz="2000" dirty="0" smtClean="0"/>
              <a:t>&gt;</a:t>
            </a:r>
            <a:br>
              <a:rPr lang="es-CO" sz="2000" dirty="0" smtClean="0"/>
            </a:br>
            <a:r>
              <a:rPr lang="es-CO" sz="2000" dirty="0" smtClean="0"/>
              <a:t>		{,&lt;</a:t>
            </a:r>
            <a:r>
              <a:rPr lang="es-CO" sz="2000" i="1" dirty="0" err="1" smtClean="0"/>
              <a:t>nombre_campo</a:t>
            </a:r>
            <a:r>
              <a:rPr lang="es-CO" sz="2000" dirty="0" smtClean="0"/>
              <a:t>&gt; &lt;</a:t>
            </a:r>
            <a:r>
              <a:rPr lang="es-CO" sz="2000" i="1" dirty="0" err="1" smtClean="0"/>
              <a:t>tipo_datos</a:t>
            </a:r>
            <a:r>
              <a:rPr lang="es-CO" sz="2000" dirty="0" smtClean="0"/>
              <a:t>&gt;} </a:t>
            </a:r>
            <a:br>
              <a:rPr lang="es-CO" sz="2000" dirty="0" smtClean="0"/>
            </a:br>
            <a:r>
              <a:rPr lang="es-CO" sz="2000" dirty="0" smtClean="0"/>
              <a:t>) 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s-CO" sz="2000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Se aplica la notación:</a:t>
            </a:r>
          </a:p>
          <a:p>
            <a:pPr marL="180000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s-CO" sz="2000" b="1" dirty="0" smtClean="0"/>
              <a:t>CREATE  TABLE </a:t>
            </a:r>
            <a:r>
              <a:rPr lang="es-CO" sz="2000" dirty="0" err="1" smtClean="0"/>
              <a:t>tbEmpresa</a:t>
            </a:r>
            <a:r>
              <a:rPr lang="es-CO" sz="2000" dirty="0" smtClean="0"/>
              <a:t/>
            </a:r>
            <a:br>
              <a:rPr lang="es-CO" sz="2000" dirty="0" smtClean="0"/>
            </a:br>
            <a:r>
              <a:rPr lang="es-CO" sz="2000" dirty="0" smtClean="0"/>
              <a:t>(</a:t>
            </a:r>
            <a:br>
              <a:rPr lang="es-CO" sz="2000" dirty="0" smtClean="0"/>
            </a:br>
            <a:r>
              <a:rPr lang="es-CO" sz="2000" dirty="0" smtClean="0"/>
              <a:t>		</a:t>
            </a:r>
            <a:r>
              <a:rPr lang="es-CO" sz="2000" dirty="0" err="1" smtClean="0"/>
              <a:t>nit</a:t>
            </a:r>
            <a:r>
              <a:rPr lang="es-CO" sz="2000" dirty="0" smtClean="0"/>
              <a:t>  </a:t>
            </a:r>
            <a:r>
              <a:rPr lang="es-CO" sz="2000" dirty="0" err="1" smtClean="0"/>
              <a:t>varchar</a:t>
            </a:r>
            <a:r>
              <a:rPr lang="es-CO" sz="2000" dirty="0" smtClean="0"/>
              <a:t>(150),</a:t>
            </a:r>
          </a:p>
          <a:p>
            <a:pPr marL="180000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s-CO" sz="2000" dirty="0" smtClean="0"/>
              <a:t>			nombre </a:t>
            </a:r>
            <a:r>
              <a:rPr lang="es-CO" sz="2000" dirty="0" err="1" smtClean="0"/>
              <a:t>varchar</a:t>
            </a:r>
            <a:r>
              <a:rPr lang="es-CO" sz="2000" dirty="0" smtClean="0"/>
              <a:t>(255),</a:t>
            </a:r>
          </a:p>
          <a:p>
            <a:pPr marL="180000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s-CO" sz="2000" dirty="0" smtClean="0"/>
              <a:t>			</a:t>
            </a:r>
            <a:r>
              <a:rPr lang="es-CO" sz="2000" dirty="0" err="1" smtClean="0"/>
              <a:t>ubicacion</a:t>
            </a:r>
            <a:r>
              <a:rPr lang="es-CO" sz="2000" dirty="0" smtClean="0"/>
              <a:t> </a:t>
            </a:r>
            <a:r>
              <a:rPr lang="es-CO" sz="2000" dirty="0" err="1" smtClean="0"/>
              <a:t>varchar</a:t>
            </a:r>
            <a:r>
              <a:rPr lang="es-CO" sz="2000" dirty="0" smtClean="0"/>
              <a:t>(255), </a:t>
            </a:r>
            <a:br>
              <a:rPr lang="es-CO" sz="2000" dirty="0" smtClean="0"/>
            </a:br>
            <a:r>
              <a:rPr lang="es-CO" sz="2000" dirty="0" smtClean="0"/>
              <a:t>) 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1278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mtClean="0"/>
              <a:t>Creación de tablas con SQL en Oracle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s-CO" b="1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/>
              <a:t>CREATE TABLE</a:t>
            </a:r>
            <a:r>
              <a:rPr lang="es-ES" dirty="0" smtClean="0"/>
              <a:t> &lt;</a:t>
            </a:r>
            <a:r>
              <a:rPr lang="es-ES" i="1" dirty="0" err="1" smtClean="0"/>
              <a:t>nombre_tabla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>(</a:t>
            </a:r>
            <a:br>
              <a:rPr lang="es-ES" dirty="0" smtClean="0"/>
            </a:br>
            <a:r>
              <a:rPr lang="es-ES" dirty="0" smtClean="0"/>
              <a:t>	&lt;</a:t>
            </a:r>
            <a:r>
              <a:rPr lang="es-ES" i="1" dirty="0" err="1" smtClean="0"/>
              <a:t>nombre_campo</a:t>
            </a:r>
            <a:r>
              <a:rPr lang="es-ES" dirty="0" smtClean="0"/>
              <a:t>&gt; &lt;</a:t>
            </a:r>
            <a:r>
              <a:rPr lang="es-ES" i="1" dirty="0" err="1" smtClean="0"/>
              <a:t>tipo_datos</a:t>
            </a:r>
            <a:r>
              <a:rPr lang="es-ES" i="1" dirty="0" smtClean="0"/>
              <a:t>(tamaño)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>		[</a:t>
            </a:r>
            <a:r>
              <a:rPr lang="es-ES" b="1" dirty="0" err="1" smtClean="0"/>
              <a:t>null</a:t>
            </a:r>
            <a:r>
              <a:rPr lang="es-ES" b="1" dirty="0" smtClean="0"/>
              <a:t> </a:t>
            </a:r>
            <a:r>
              <a:rPr lang="es-ES" dirty="0" smtClean="0"/>
              <a:t>| </a:t>
            </a:r>
            <a:r>
              <a:rPr lang="es-ES" b="1" dirty="0" err="1" smtClean="0"/>
              <a:t>not</a:t>
            </a:r>
            <a:r>
              <a:rPr lang="es-ES" b="1" dirty="0" smtClean="0"/>
              <a:t> </a:t>
            </a:r>
            <a:r>
              <a:rPr lang="es-ES" b="1" dirty="0" err="1" smtClean="0"/>
              <a:t>null</a:t>
            </a:r>
            <a:r>
              <a:rPr lang="es-ES" dirty="0" smtClean="0"/>
              <a:t>] [default &lt;</a:t>
            </a:r>
            <a:r>
              <a:rPr lang="es-ES" i="1" dirty="0" err="1" smtClean="0"/>
              <a:t>valor_por_defecto</a:t>
            </a:r>
            <a:r>
              <a:rPr lang="es-ES" dirty="0" smtClean="0"/>
              <a:t>&gt;]</a:t>
            </a:r>
            <a:br>
              <a:rPr lang="es-ES" dirty="0" smtClean="0"/>
            </a:br>
            <a:r>
              <a:rPr lang="es-ES" dirty="0" smtClean="0"/>
              <a:t>{,&lt;</a:t>
            </a:r>
            <a:r>
              <a:rPr lang="es-ES" i="1" dirty="0" err="1" smtClean="0"/>
              <a:t>nombre_campo</a:t>
            </a:r>
            <a:r>
              <a:rPr lang="es-ES" dirty="0" smtClean="0"/>
              <a:t>&gt; &lt;</a:t>
            </a:r>
            <a:r>
              <a:rPr lang="es-ES" i="1" dirty="0" err="1" smtClean="0"/>
              <a:t>tipo_datos</a:t>
            </a:r>
            <a:r>
              <a:rPr lang="es-ES" i="1" dirty="0" smtClean="0"/>
              <a:t>(tamaño)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>		[</a:t>
            </a:r>
            <a:r>
              <a:rPr lang="es-ES" b="1" dirty="0" err="1" smtClean="0"/>
              <a:t>null</a:t>
            </a:r>
            <a:r>
              <a:rPr lang="es-ES" dirty="0" smtClean="0"/>
              <a:t> | </a:t>
            </a:r>
            <a:r>
              <a:rPr lang="es-ES" b="1" dirty="0" err="1" smtClean="0"/>
              <a:t>not</a:t>
            </a:r>
            <a:r>
              <a:rPr lang="es-ES" b="1" dirty="0" smtClean="0"/>
              <a:t> </a:t>
            </a:r>
            <a:r>
              <a:rPr lang="es-ES" b="1" dirty="0" err="1" smtClean="0"/>
              <a:t>null</a:t>
            </a:r>
            <a:r>
              <a:rPr lang="es-ES" dirty="0" smtClean="0"/>
              <a:t>] [default &lt;</a:t>
            </a:r>
            <a:r>
              <a:rPr lang="es-ES" i="1" dirty="0" err="1" smtClean="0"/>
              <a:t>valor_por_defecto</a:t>
            </a:r>
            <a:r>
              <a:rPr lang="es-ES" dirty="0" smtClean="0"/>
              <a:t>&gt;]}</a:t>
            </a:r>
            <a:br>
              <a:rPr lang="es-ES" dirty="0" smtClean="0"/>
            </a:br>
            <a:r>
              <a:rPr lang="es-ES" dirty="0" smtClean="0"/>
              <a:t>[, </a:t>
            </a:r>
            <a:r>
              <a:rPr lang="es-ES" b="1" dirty="0" err="1" smtClean="0"/>
              <a:t>constraint</a:t>
            </a:r>
            <a:r>
              <a:rPr lang="es-ES" b="1" dirty="0" smtClean="0"/>
              <a:t> </a:t>
            </a:r>
            <a:r>
              <a:rPr lang="es-ES" dirty="0" smtClean="0"/>
              <a:t>&lt;</a:t>
            </a:r>
            <a:r>
              <a:rPr lang="es-ES" i="1" dirty="0" smtClean="0"/>
              <a:t>nombre</a:t>
            </a:r>
            <a:r>
              <a:rPr lang="es-ES" dirty="0" smtClean="0"/>
              <a:t>&gt;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/>
              <a:t>		</a:t>
            </a:r>
            <a:r>
              <a:rPr lang="es-ES" b="1" dirty="0" err="1" smtClean="0"/>
              <a:t>primary</a:t>
            </a:r>
            <a:r>
              <a:rPr lang="es-ES" b="1" dirty="0" smtClean="0"/>
              <a:t> </a:t>
            </a:r>
            <a:r>
              <a:rPr lang="es-ES" b="1" dirty="0" err="1" smtClean="0"/>
              <a:t>key</a:t>
            </a:r>
            <a:r>
              <a:rPr lang="es-ES" b="1" dirty="0" smtClean="0"/>
              <a:t> </a:t>
            </a:r>
            <a:r>
              <a:rPr lang="es-ES" dirty="0" smtClean="0"/>
              <a:t>(&lt;</a:t>
            </a:r>
            <a:r>
              <a:rPr lang="es-ES" i="1" dirty="0" err="1" smtClean="0"/>
              <a:t>nombre_campo</a:t>
            </a:r>
            <a:r>
              <a:rPr lang="es-ES" dirty="0" smtClean="0"/>
              <a:t>&gt;)] }</a:t>
            </a:r>
            <a:br>
              <a:rPr lang="es-ES" dirty="0" smtClean="0"/>
            </a:br>
            <a:r>
              <a:rPr lang="es-ES" dirty="0" smtClean="0"/>
              <a:t>[, </a:t>
            </a:r>
            <a:r>
              <a:rPr lang="es-ES" b="1" dirty="0" err="1" smtClean="0"/>
              <a:t>constraint</a:t>
            </a:r>
            <a:r>
              <a:rPr lang="es-ES" b="1" dirty="0" smtClean="0"/>
              <a:t> </a:t>
            </a:r>
            <a:r>
              <a:rPr lang="es-ES" dirty="0" smtClean="0"/>
              <a:t>&lt;</a:t>
            </a:r>
            <a:r>
              <a:rPr lang="es-ES" i="1" dirty="0" smtClean="0"/>
              <a:t>nombre</a:t>
            </a:r>
            <a:r>
              <a:rPr lang="es-ES" dirty="0" smtClean="0"/>
              <a:t>&gt;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/>
              <a:t>		</a:t>
            </a:r>
            <a:r>
              <a:rPr lang="es-ES" b="1" dirty="0" err="1" smtClean="0"/>
              <a:t>foreign</a:t>
            </a:r>
            <a:r>
              <a:rPr lang="es-ES" b="1" dirty="0" smtClean="0"/>
              <a:t> </a:t>
            </a:r>
            <a:r>
              <a:rPr lang="es-ES" b="1" dirty="0" err="1" smtClean="0"/>
              <a:t>key</a:t>
            </a:r>
            <a:r>
              <a:rPr lang="es-ES" dirty="0" smtClean="0"/>
              <a:t> (&lt;</a:t>
            </a:r>
            <a:r>
              <a:rPr lang="es-ES" i="1" dirty="0" err="1" smtClean="0"/>
              <a:t>nombre_campo</a:t>
            </a:r>
            <a:r>
              <a:rPr lang="es-ES" dirty="0" smtClean="0"/>
              <a:t>&gt; 			{,&lt;</a:t>
            </a:r>
            <a:r>
              <a:rPr lang="es-ES" i="1" dirty="0" err="1" smtClean="0"/>
              <a:t>nombre_campo</a:t>
            </a:r>
            <a:r>
              <a:rPr lang="es-ES" dirty="0" smtClean="0"/>
              <a:t>&gt;}) </a:t>
            </a:r>
            <a:br>
              <a:rPr lang="es-ES" dirty="0" smtClean="0"/>
            </a:br>
            <a:r>
              <a:rPr lang="es-ES" b="1" dirty="0" err="1" smtClean="0"/>
              <a:t>references</a:t>
            </a:r>
            <a:r>
              <a:rPr lang="es-ES" dirty="0" smtClean="0"/>
              <a:t> &lt;</a:t>
            </a:r>
            <a:r>
              <a:rPr lang="es-ES" dirty="0" err="1" smtClean="0"/>
              <a:t>tabla_referenciada</a:t>
            </a:r>
            <a:r>
              <a:rPr lang="es-ES" dirty="0" smtClean="0"/>
              <a:t>&gt; ( &lt;</a:t>
            </a:r>
            <a:r>
              <a:rPr lang="es-ES" i="1" dirty="0" err="1" smtClean="0"/>
              <a:t>nombre_campo</a:t>
            </a:r>
            <a:r>
              <a:rPr lang="es-ES" dirty="0" smtClean="0"/>
              <a:t>&gt; 	{,&lt;</a:t>
            </a:r>
            <a:r>
              <a:rPr lang="es-ES" i="1" dirty="0" err="1" smtClean="0"/>
              <a:t>nombre_campo</a:t>
            </a:r>
            <a:r>
              <a:rPr lang="es-ES" dirty="0" smtClean="0"/>
              <a:t>&gt;}  ) ] </a:t>
            </a:r>
            <a:br>
              <a:rPr lang="es-ES" dirty="0" smtClean="0"/>
            </a:br>
            <a:r>
              <a:rPr lang="es-ES" dirty="0" smtClean="0"/>
              <a:t>) ;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652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8"/>
            <a:ext cx="7721600" cy="460918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indent="14288" algn="just" defTabSz="762000">
              <a:lnSpc>
                <a:spcPct val="90000"/>
              </a:lnSpc>
            </a:pPr>
            <a:r>
              <a:rPr lang="es-ES_tradnl" sz="2000" dirty="0"/>
              <a:t>Aseguran que los cambios realizados a una BD no provoquen inconsistencia en la información.</a:t>
            </a:r>
          </a:p>
          <a:p>
            <a:pPr indent="14288" algn="just" defTabSz="762000">
              <a:lnSpc>
                <a:spcPct val="90000"/>
              </a:lnSpc>
            </a:pPr>
            <a:endParaRPr lang="es-ES_tradnl" sz="2000" dirty="0"/>
          </a:p>
          <a:p>
            <a:pPr indent="14288" algn="just" defTabSz="762000">
              <a:lnSpc>
                <a:spcPct val="90000"/>
              </a:lnSpc>
              <a:buFont typeface="Wingdings" pitchFamily="2" charset="2"/>
              <a:buChar char="o"/>
            </a:pPr>
            <a:r>
              <a:rPr lang="es-ES_tradnl" b="1" dirty="0"/>
              <a:t>  </a:t>
            </a:r>
            <a:r>
              <a:rPr lang="es-ES_tradnl" sz="2400" b="1" dirty="0"/>
              <a:t>Restricciones de dominio:</a:t>
            </a:r>
            <a:r>
              <a:rPr lang="es-ES_tradnl" sz="2000" dirty="0"/>
              <a:t> Conjunto de 	valores y de operaciones permitidas sobre ellos. </a:t>
            </a:r>
          </a:p>
          <a:p>
            <a:pPr indent="14288" algn="just" defTabSz="762000">
              <a:lnSpc>
                <a:spcPct val="90000"/>
              </a:lnSpc>
            </a:pPr>
            <a:r>
              <a:rPr lang="es-ES_tradnl" sz="2000" dirty="0"/>
              <a:t>	Dominios base en SQL:</a:t>
            </a:r>
          </a:p>
          <a:p>
            <a:pPr marL="822325" lvl="1" algn="just" defTabSz="762000">
              <a:lnSpc>
                <a:spcPct val="90000"/>
              </a:lnSpc>
            </a:pPr>
            <a:r>
              <a:rPr lang="es-ES_tradnl" sz="2000" b="1" dirty="0">
                <a:solidFill>
                  <a:schemeClr val="accent2"/>
                </a:solidFill>
                <a:latin typeface="Arial Unicode MS" pitchFamily="34" charset="-128"/>
              </a:rPr>
              <a:t>CHAR(p)</a:t>
            </a:r>
            <a:r>
              <a:rPr lang="es-ES_tradnl" sz="2000" dirty="0"/>
              <a:t>: Cadena de caracteres de longitud fija p 		    (máxima longitud p)</a:t>
            </a:r>
          </a:p>
          <a:p>
            <a:pPr marL="822325" lvl="1" algn="just" defTabSz="762000">
              <a:lnSpc>
                <a:spcPct val="90000"/>
              </a:lnSpc>
            </a:pPr>
            <a:r>
              <a:rPr lang="es-ES_tradnl" sz="2000" b="1" dirty="0">
                <a:solidFill>
                  <a:schemeClr val="accent2"/>
                </a:solidFill>
                <a:latin typeface="Arial Unicode MS" pitchFamily="34" charset="-128"/>
              </a:rPr>
              <a:t>VARCHAR(p)</a:t>
            </a:r>
            <a:r>
              <a:rPr lang="es-ES_tradnl" sz="2000" dirty="0"/>
              <a:t>: Cadena de caracteres de longitud variable.                       Máxima longitud p.</a:t>
            </a:r>
          </a:p>
          <a:p>
            <a:pPr marL="822325" lvl="1" algn="just" defTabSz="762000">
              <a:lnSpc>
                <a:spcPct val="90000"/>
              </a:lnSpc>
            </a:pPr>
            <a:r>
              <a:rPr lang="es-ES_tradnl" sz="2000" b="1" dirty="0">
                <a:solidFill>
                  <a:schemeClr val="accent2"/>
                </a:solidFill>
                <a:latin typeface="Arial Unicode MS" pitchFamily="34" charset="-128"/>
              </a:rPr>
              <a:t>NUMBER(</a:t>
            </a:r>
            <a:r>
              <a:rPr lang="es-ES_tradnl" sz="2000" b="1" dirty="0" err="1">
                <a:solidFill>
                  <a:schemeClr val="accent2"/>
                </a:solidFill>
                <a:latin typeface="Arial Unicode MS" pitchFamily="34" charset="-128"/>
              </a:rPr>
              <a:t>p,s</a:t>
            </a:r>
            <a:r>
              <a:rPr lang="es-ES_tradnl" sz="2000" b="1" dirty="0">
                <a:solidFill>
                  <a:schemeClr val="accent2"/>
                </a:solidFill>
                <a:latin typeface="Arial Unicode MS" pitchFamily="34" charset="-128"/>
              </a:rPr>
              <a:t>)</a:t>
            </a:r>
            <a:r>
              <a:rPr lang="es-ES_tradnl" sz="2000" dirty="0"/>
              <a:t>: Valor numérico de precisión p y escala s.</a:t>
            </a:r>
          </a:p>
          <a:p>
            <a:pPr marL="822325" lvl="1" algn="just" defTabSz="762000">
              <a:lnSpc>
                <a:spcPct val="90000"/>
              </a:lnSpc>
            </a:pPr>
            <a:r>
              <a:rPr lang="es-ES_tradnl" sz="2000" b="1" dirty="0">
                <a:solidFill>
                  <a:schemeClr val="accent2"/>
                </a:solidFill>
                <a:latin typeface="Arial Unicode MS" pitchFamily="34" charset="-128"/>
              </a:rPr>
              <a:t>DATE</a:t>
            </a:r>
            <a:r>
              <a:rPr lang="es-ES_tradnl" sz="2000" dirty="0"/>
              <a:t>: Fechas válidas</a:t>
            </a:r>
            <a:r>
              <a:rPr lang="es-ES_tradnl" sz="2000" dirty="0" smtClean="0"/>
              <a:t>.</a:t>
            </a:r>
            <a:endParaRPr lang="es-ES_tradnl" sz="2000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22221" y="328612"/>
            <a:ext cx="6503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 dirty="0"/>
              <a:t>Restricciones de Integridad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159362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8"/>
            <a:ext cx="7721600" cy="460918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es-ES_tradnl" sz="2100" b="1" dirty="0"/>
              <a:t>Nulos</a:t>
            </a:r>
            <a:r>
              <a:rPr lang="es-ES_tradnl" sz="2100" dirty="0"/>
              <a:t>:</a:t>
            </a:r>
            <a:r>
              <a:rPr lang="es-ES_tradnl" sz="2600" dirty="0"/>
              <a:t> Un atributo puede o no admitir nulos.  En SQL se especifica mediante la cláusula </a:t>
            </a:r>
            <a:r>
              <a:rPr lang="es-ES_tradnl" sz="2600" b="1" dirty="0">
                <a:solidFill>
                  <a:schemeClr val="accent2"/>
                </a:solidFill>
                <a:latin typeface="Arial Unicode MS" pitchFamily="34" charset="-128"/>
              </a:rPr>
              <a:t>NOT NULL</a:t>
            </a:r>
            <a:r>
              <a:rPr lang="es-ES_tradnl" sz="2600" dirty="0"/>
              <a:t>.</a:t>
            </a:r>
          </a:p>
          <a:p>
            <a:pPr algn="just" defTabSz="762000">
              <a:lnSpc>
                <a:spcPct val="90000"/>
              </a:lnSpc>
            </a:pPr>
            <a:r>
              <a:rPr lang="es-ES_tradnl" sz="2100" b="1" dirty="0"/>
              <a:t>Integridad</a:t>
            </a:r>
            <a:r>
              <a:rPr lang="es-ES_tradnl" sz="2100" dirty="0"/>
              <a:t> </a:t>
            </a:r>
            <a:r>
              <a:rPr lang="es-ES_tradnl" sz="2100" b="1" dirty="0"/>
              <a:t>Referencial</a:t>
            </a:r>
            <a:r>
              <a:rPr lang="es-ES_tradnl" sz="2600" dirty="0"/>
              <a:t>: Garantiza la existencia de las Claves Foráneas.</a:t>
            </a:r>
          </a:p>
          <a:p>
            <a:pPr algn="just" defTabSz="762000">
              <a:lnSpc>
                <a:spcPct val="90000"/>
              </a:lnSpc>
              <a:buFont typeface="Wingdings" pitchFamily="2" charset="2"/>
              <a:buNone/>
            </a:pPr>
            <a:r>
              <a:rPr lang="es-ES_tradnl" sz="2600" dirty="0"/>
              <a:t>	Para ello se utilizan las cláusulas </a:t>
            </a:r>
            <a:r>
              <a:rPr lang="es-ES_tradnl" sz="2600" b="1" dirty="0">
                <a:solidFill>
                  <a:schemeClr val="accent2"/>
                </a:solidFill>
                <a:latin typeface="Arial Unicode MS" pitchFamily="34" charset="-128"/>
              </a:rPr>
              <a:t>REFERENCES</a:t>
            </a:r>
            <a:r>
              <a:rPr lang="es-ES_tradnl" sz="2600" dirty="0"/>
              <a:t> y </a:t>
            </a:r>
            <a:r>
              <a:rPr lang="es-ES_tradnl" sz="2600" b="1" dirty="0">
                <a:solidFill>
                  <a:schemeClr val="accent2"/>
                </a:solidFill>
                <a:latin typeface="Arial Unicode MS" pitchFamily="34" charset="-128"/>
              </a:rPr>
              <a:t>FOREIGN KEY</a:t>
            </a:r>
          </a:p>
          <a:p>
            <a:pPr algn="just" defTabSz="762000">
              <a:lnSpc>
                <a:spcPct val="90000"/>
              </a:lnSpc>
            </a:pPr>
            <a:r>
              <a:rPr lang="es-ES_tradnl" sz="2100" b="1" dirty="0"/>
              <a:t>Clave</a:t>
            </a:r>
            <a:r>
              <a:rPr lang="es-ES_tradnl" sz="2100" dirty="0"/>
              <a:t> </a:t>
            </a:r>
            <a:r>
              <a:rPr lang="es-ES_tradnl" sz="2100" b="1" dirty="0"/>
              <a:t>Primaria</a:t>
            </a:r>
            <a:r>
              <a:rPr lang="es-ES_tradnl" sz="2600" dirty="0"/>
              <a:t>: Garantiza la unicidad y obligatoriedad del o los atributos definidos como clave primaria. Para ello se utiliza la cláusula </a:t>
            </a:r>
            <a:r>
              <a:rPr lang="es-ES_tradnl" sz="2600" b="1" dirty="0">
                <a:solidFill>
                  <a:schemeClr val="accent2"/>
                </a:solidFill>
                <a:latin typeface="Arial Unicode MS" pitchFamily="34" charset="-128"/>
              </a:rPr>
              <a:t>PRIMARY KEY</a:t>
            </a:r>
            <a:r>
              <a:rPr lang="es-ES_tradnl" sz="2600" dirty="0"/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22221" y="328612"/>
            <a:ext cx="6503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 dirty="0"/>
              <a:t>Restricciones de Integridad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186090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4032250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s-ES_tradnl" sz="2100" b="1"/>
          </a:p>
          <a:p>
            <a:pPr algn="just">
              <a:lnSpc>
                <a:spcPct val="80000"/>
              </a:lnSpc>
            </a:pPr>
            <a:r>
              <a:rPr lang="es-ES_tradnl" sz="2600" b="1"/>
              <a:t>Clave Alternativa</a:t>
            </a:r>
            <a:r>
              <a:rPr lang="es-ES_tradnl" sz="2600"/>
              <a:t>:</a:t>
            </a:r>
            <a:r>
              <a:rPr lang="es-ES_tradnl" sz="2100"/>
              <a:t> Garantiza la unicidad de los atributos declarados como tal. Se utiliza la cláusula </a:t>
            </a:r>
            <a:r>
              <a:rPr lang="es-ES_tradnl" sz="2100" b="1">
                <a:solidFill>
                  <a:schemeClr val="accent2"/>
                </a:solidFill>
                <a:latin typeface="Arial Unicode MS" pitchFamily="34" charset="-128"/>
              </a:rPr>
              <a:t>UNIQUE</a:t>
            </a:r>
            <a:r>
              <a:rPr lang="es-ES_tradnl" sz="2100"/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_tradnl" sz="2100"/>
              <a:t>	Si se desea hacer obligatoria debe especificarse adicionalmente </a:t>
            </a:r>
            <a:r>
              <a:rPr lang="es-ES_tradnl" sz="2100" b="1">
                <a:solidFill>
                  <a:schemeClr val="accent2"/>
                </a:solidFill>
                <a:latin typeface="Arial Unicode MS" pitchFamily="34" charset="-128"/>
              </a:rPr>
              <a:t>NOT NULL</a:t>
            </a:r>
            <a:r>
              <a:rPr lang="es-ES_tradnl" sz="2100"/>
              <a:t>.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s-ES_tradnl" sz="2100"/>
          </a:p>
          <a:p>
            <a:pPr algn="just">
              <a:lnSpc>
                <a:spcPct val="80000"/>
              </a:lnSpc>
            </a:pPr>
            <a:r>
              <a:rPr lang="es-ES_tradnl" sz="2600" b="1"/>
              <a:t>Las reglas </a:t>
            </a:r>
            <a:r>
              <a:rPr lang="es-ES_tradnl" sz="2600" b="1">
                <a:solidFill>
                  <a:schemeClr val="accent2"/>
                </a:solidFill>
              </a:rPr>
              <a:t>CHECK</a:t>
            </a:r>
            <a:r>
              <a:rPr lang="es-ES_tradnl" sz="2600" b="1"/>
              <a:t> para atributos</a:t>
            </a:r>
            <a:r>
              <a:rPr lang="es-ES_tradnl" sz="2100"/>
              <a:t>: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_tradnl" sz="2100"/>
              <a:t>   	Involucra condiciones de chequeo para uno o varios atributos.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_tradnl" sz="2100"/>
              <a:t>    Sintaxis  : </a:t>
            </a:r>
            <a:r>
              <a:rPr lang="es-ES_tradnl" sz="2100" b="1">
                <a:solidFill>
                  <a:schemeClr val="accent2"/>
                </a:solidFill>
                <a:latin typeface="Arial Unicode MS" pitchFamily="34" charset="-128"/>
              </a:rPr>
              <a:t>CHECK ( condicion)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_tradnl" sz="2100"/>
              <a:t> </a:t>
            </a:r>
            <a:endParaRPr lang="es-ES" sz="19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9750" y="404664"/>
            <a:ext cx="650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 dirty="0"/>
              <a:t>Restricciones de Integridad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19047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684213" y="836613"/>
            <a:ext cx="7272337" cy="5688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15913"/>
            <a:ext cx="8229600" cy="7366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ES_tradnl" sz="2100" b="1"/>
              <a:t>Sea el modelo:</a:t>
            </a:r>
          </a:p>
          <a:p>
            <a:pPr algn="just">
              <a:buFont typeface="Wingdings" pitchFamily="2" charset="2"/>
              <a:buNone/>
            </a:pPr>
            <a:endParaRPr lang="es-ES" sz="2100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3203575" y="1052513"/>
            <a:ext cx="2447925" cy="13668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348038" y="1120775"/>
            <a:ext cx="23034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b="1"/>
              <a:t>DEPARTAMENTO</a:t>
            </a:r>
          </a:p>
          <a:p>
            <a:r>
              <a:rPr lang="es-ES_tradnl"/>
              <a:t># código </a:t>
            </a:r>
          </a:p>
          <a:p>
            <a:r>
              <a:rPr lang="es-ES_tradnl"/>
              <a:t>*  nombre</a:t>
            </a:r>
          </a:p>
          <a:p>
            <a:r>
              <a:rPr lang="es-ES_tradnl"/>
              <a:t>* ciudad</a:t>
            </a:r>
            <a:endParaRPr lang="es-E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348038" y="3573463"/>
            <a:ext cx="388778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b="1"/>
              <a:t>         EMPLEADO</a:t>
            </a:r>
          </a:p>
          <a:p>
            <a:r>
              <a:rPr lang="es-ES_tradnl"/>
              <a:t> #cédula	</a:t>
            </a:r>
          </a:p>
          <a:p>
            <a:r>
              <a:rPr lang="es-ES_tradnl"/>
              <a:t> * nombre    			</a:t>
            </a:r>
          </a:p>
          <a:p>
            <a:r>
              <a:rPr lang="es-ES_tradnl"/>
              <a:t> * salario      	</a:t>
            </a:r>
          </a:p>
          <a:p>
            <a:r>
              <a:rPr lang="es-ES_tradnl"/>
              <a:t>   comisión  	</a:t>
            </a:r>
          </a:p>
          <a:p>
            <a:r>
              <a:rPr lang="es-ES_tradnl"/>
              <a:t> * cargo</a:t>
            </a:r>
            <a:endParaRPr lang="es-ES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203575" y="3500438"/>
            <a:ext cx="3097213" cy="23050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492500" y="4797425"/>
            <a:ext cx="71438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572000" y="29972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572000" y="24209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4427538" y="328453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4572000" y="32845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2268538" y="465296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268538" y="46529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268538" y="6308725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851275" y="58054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>
            <a:off x="2987675" y="4365625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2987675" y="46529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067175" y="5872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_tradnl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3995738" y="5945188"/>
            <a:ext cx="1258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/>
              <a:t>el jefe de</a:t>
            </a:r>
            <a:endParaRPr lang="es-E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331913" y="4071938"/>
            <a:ext cx="195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/>
              <a:t>el subordinado </a:t>
            </a:r>
          </a:p>
          <a:p>
            <a:r>
              <a:rPr lang="es-MX"/>
              <a:t>de</a:t>
            </a:r>
            <a:endParaRPr lang="es-E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4716463" y="2492375"/>
            <a:ext cx="3455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/>
              <a:t>el lugar de trabajo de</a:t>
            </a:r>
            <a:endParaRPr lang="es-ES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059113" y="2997200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/>
              <a:t>adscrito 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8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15888"/>
            <a:ext cx="9432925" cy="6311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 b="1"/>
              <a:t>CREATE TABLE</a:t>
            </a:r>
            <a:r>
              <a:rPr lang="es-ES_tradnl" sz="1900"/>
              <a:t>  departamento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( codigo    	</a:t>
            </a:r>
            <a:r>
              <a:rPr lang="es-ES_tradnl" sz="1900" b="1"/>
              <a:t>NUMBER</a:t>
            </a:r>
            <a:r>
              <a:rPr lang="es-ES_tradnl" sz="1900"/>
              <a:t>(6) </a:t>
            </a:r>
            <a:r>
              <a:rPr lang="es-ES_tradnl" sz="1900" b="1"/>
              <a:t>PRIMARY KEY</a:t>
            </a:r>
            <a:r>
              <a:rPr lang="es-ES_tradnl" sz="1900"/>
              <a:t>,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  nombre   	</a:t>
            </a:r>
            <a:r>
              <a:rPr lang="es-ES_tradnl" sz="1900" b="1"/>
              <a:t>VARCHAR</a:t>
            </a:r>
            <a:r>
              <a:rPr lang="es-ES_tradnl" sz="1900"/>
              <a:t>(6) </a:t>
            </a:r>
            <a:r>
              <a:rPr lang="es-ES_tradnl" sz="1900" b="1"/>
              <a:t>NOT NULL UNIQUE</a:t>
            </a:r>
            <a:r>
              <a:rPr lang="es-ES_tradnl" sz="1900"/>
              <a:t>,</a:t>
            </a:r>
          </a:p>
          <a:p>
            <a:pPr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  ciudad	</a:t>
            </a:r>
            <a:r>
              <a:rPr lang="es-ES_tradnl" sz="1900" b="1"/>
              <a:t>VARCHAR</a:t>
            </a:r>
            <a:r>
              <a:rPr lang="es-ES_tradnl" sz="1900"/>
              <a:t>(12) </a:t>
            </a:r>
            <a:r>
              <a:rPr lang="es-ES_tradnl" sz="1900" b="1"/>
              <a:t>CHECK</a:t>
            </a:r>
            <a:r>
              <a:rPr lang="es-ES_tradnl" sz="1900"/>
              <a:t> (ciudad </a:t>
            </a:r>
            <a:r>
              <a:rPr lang="es-ES_tradnl" sz="1900" b="1"/>
              <a:t>IN</a:t>
            </a:r>
            <a:r>
              <a:rPr lang="es-ES_tradnl" sz="1900"/>
              <a:t>  </a:t>
            </a:r>
          </a:p>
          <a:p>
            <a:pPr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             	('Medellín', 'Bogotá', 'Cali')) </a:t>
            </a:r>
            <a:r>
              <a:rPr lang="es-ES_tradnl" sz="1900" b="1"/>
              <a:t>NOT NULL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);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endParaRPr lang="es-ES_tradnl" sz="1900" b="1"/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endParaRPr lang="es-ES_tradnl" sz="1900" b="1">
              <a:latin typeface="Arial Unicode MS" pitchFamily="34" charset="-128"/>
            </a:endParaRP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endParaRPr lang="es-ES_tradnl" sz="1900" b="1">
              <a:latin typeface="Arial Unicode MS" pitchFamily="34" charset="-128"/>
            </a:endParaRP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endParaRPr lang="es-ES_tradnl" sz="1900" b="1">
              <a:latin typeface="Arial Unicode MS" pitchFamily="34" charset="-128"/>
            </a:endParaRP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 b="1"/>
              <a:t>CREATE TABLE</a:t>
            </a:r>
            <a:r>
              <a:rPr lang="es-ES_tradnl" sz="1900"/>
              <a:t> empleado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( cédula	</a:t>
            </a:r>
            <a:r>
              <a:rPr lang="es-ES_tradnl" sz="1900" b="1"/>
              <a:t>NUMBER</a:t>
            </a:r>
            <a:r>
              <a:rPr lang="es-ES_tradnl" sz="1900"/>
              <a:t>(10)   	</a:t>
            </a:r>
            <a:r>
              <a:rPr lang="es-ES_tradnl" sz="1900" b="1"/>
              <a:t>PRIMARY KEY</a:t>
            </a:r>
            <a:r>
              <a:rPr lang="es-ES_tradnl" sz="1900"/>
              <a:t>,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  nombre    	</a:t>
            </a:r>
            <a:r>
              <a:rPr lang="es-ES_tradnl" sz="1900" b="1"/>
              <a:t>VARCHAR</a:t>
            </a:r>
            <a:r>
              <a:rPr lang="es-ES_tradnl" sz="1900"/>
              <a:t>(30)	</a:t>
            </a:r>
            <a:r>
              <a:rPr lang="es-ES_tradnl" sz="1900" b="1"/>
              <a:t>NOT NULL</a:t>
            </a:r>
            <a:r>
              <a:rPr lang="es-ES_tradnl" sz="1900"/>
              <a:t>,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  jefe	   	</a:t>
            </a:r>
            <a:r>
              <a:rPr lang="es-ES_tradnl" sz="1900" b="1"/>
              <a:t>NUMBER</a:t>
            </a:r>
            <a:r>
              <a:rPr lang="es-ES_tradnl" sz="1900"/>
              <a:t>(10) 	</a:t>
            </a:r>
            <a:r>
              <a:rPr lang="es-ES_tradnl" sz="1900" b="1"/>
              <a:t>REFERENCES</a:t>
            </a:r>
            <a:r>
              <a:rPr lang="es-ES_tradnl" sz="1900"/>
              <a:t> empleado,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  salario    	</a:t>
            </a:r>
            <a:r>
              <a:rPr lang="es-ES_tradnl" sz="1900" b="1"/>
              <a:t>NUMBER</a:t>
            </a:r>
            <a:r>
              <a:rPr lang="es-ES_tradnl" sz="1900"/>
              <a:t>(10,2) 	</a:t>
            </a:r>
            <a:r>
              <a:rPr lang="es-ES_tradnl" sz="1900" b="1"/>
              <a:t>NOT NULL</a:t>
            </a:r>
            <a:r>
              <a:rPr lang="es-ES_tradnl" sz="1900"/>
              <a:t>,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  comisión 	</a:t>
            </a:r>
            <a:r>
              <a:rPr lang="es-ES_tradnl" sz="1900" b="1"/>
              <a:t>NUMBER</a:t>
            </a:r>
            <a:r>
              <a:rPr lang="es-ES_tradnl" sz="1900"/>
              <a:t>(2) ,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  cargo     	</a:t>
            </a:r>
            <a:r>
              <a:rPr lang="es-ES_tradnl" sz="1900" b="1"/>
              <a:t>VARCHAR</a:t>
            </a:r>
            <a:r>
              <a:rPr lang="es-ES_tradnl" sz="1900"/>
              <a:t>(20) 	</a:t>
            </a:r>
            <a:r>
              <a:rPr lang="es-ES_tradnl" sz="1900" b="1"/>
              <a:t>NOT NULL</a:t>
            </a:r>
            <a:r>
              <a:rPr lang="es-ES_tradnl" sz="1900"/>
              <a:t>,</a:t>
            </a:r>
          </a:p>
          <a:p>
            <a:pPr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  depto     </a:t>
            </a:r>
            <a:r>
              <a:rPr lang="es-ES_tradnl" sz="1900" b="1"/>
              <a:t>NUMBER</a:t>
            </a:r>
            <a:r>
              <a:rPr lang="es-ES_tradnl" sz="1900"/>
              <a:t>(6)	</a:t>
            </a:r>
            <a:r>
              <a:rPr lang="es-ES_tradnl" sz="1900" b="1"/>
              <a:t>NOT NULL REFERENCES d</a:t>
            </a:r>
            <a:r>
              <a:rPr lang="es-ES_tradnl" sz="1900"/>
              <a:t>epartamento		</a:t>
            </a:r>
          </a:p>
          <a:p>
            <a:pPr algn="just" defTabSz="762000">
              <a:lnSpc>
                <a:spcPct val="80000"/>
              </a:lnSpc>
              <a:buFont typeface="Wingdings" pitchFamily="2" charset="2"/>
              <a:buNone/>
            </a:pPr>
            <a:r>
              <a:rPr lang="es-ES_tradnl" sz="1900"/>
              <a:t>);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979613" y="1989138"/>
            <a:ext cx="47783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/>
              <a:t>El atributo ciudad sólo admitirá 1 de estas 3 </a:t>
            </a:r>
          </a:p>
          <a:p>
            <a:r>
              <a:rPr lang="es-MX" sz="1600"/>
              <a:t>ciudades. Es necesario además colocarle la</a:t>
            </a:r>
          </a:p>
          <a:p>
            <a:r>
              <a:rPr lang="es-MX" sz="1600"/>
              <a:t>restricción de no nulidad.</a:t>
            </a:r>
            <a:endParaRPr lang="es-ES" sz="1600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 rot="2322906">
            <a:off x="755650" y="1916113"/>
            <a:ext cx="1214438" cy="733425"/>
          </a:xfrm>
          <a:prstGeom prst="curvedUp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 rot="1681776">
            <a:off x="5435600" y="5589588"/>
            <a:ext cx="1214438" cy="733425"/>
          </a:xfrm>
          <a:prstGeom prst="curvedUp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516688" y="5516563"/>
            <a:ext cx="1766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CO"/>
              <a:t>Clave foránea</a:t>
            </a:r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5867400" y="4149725"/>
            <a:ext cx="1225550" cy="576263"/>
          </a:xfrm>
          <a:prstGeom prst="curvedUpArrow">
            <a:avLst>
              <a:gd name="adj1" fmla="val 42534"/>
              <a:gd name="adj2" fmla="val 85069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308850" y="4076700"/>
            <a:ext cx="1835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CO"/>
              <a:t>Clave foránea sobre la misma tabla</a:t>
            </a:r>
          </a:p>
        </p:txBody>
      </p:sp>
    </p:spTree>
    <p:extLst>
      <p:ext uri="{BB962C8B-B14F-4D97-AF65-F5344CB8AC3E}">
        <p14:creationId xmlns:p14="http://schemas.microsoft.com/office/powerpoint/2010/main" val="3130875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8181975" cy="51339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 defTabSz="762000">
              <a:buFont typeface="Wingdings" pitchFamily="2" charset="2"/>
              <a:buNone/>
            </a:pPr>
            <a:endParaRPr lang="es-ES_tradnl" sz="1700"/>
          </a:p>
          <a:p>
            <a:pPr algn="just" defTabSz="762000">
              <a:buFont typeface="Wingdings" pitchFamily="2" charset="2"/>
              <a:buNone/>
            </a:pPr>
            <a:r>
              <a:rPr lang="es-ES_tradnl" sz="2100"/>
              <a:t>Ejemplos con la cláusula</a:t>
            </a:r>
            <a:r>
              <a:rPr lang="es-ES_tradnl" sz="2100">
                <a:solidFill>
                  <a:schemeClr val="accent2"/>
                </a:solidFill>
              </a:rPr>
              <a:t> </a:t>
            </a:r>
            <a:r>
              <a:rPr lang="es-ES_tradnl" sz="2100" b="1">
                <a:solidFill>
                  <a:schemeClr val="accent2"/>
                </a:solidFill>
              </a:rPr>
              <a:t>CHECK</a:t>
            </a:r>
            <a:r>
              <a:rPr lang="es-ES_tradnl" sz="2100">
                <a:solidFill>
                  <a:schemeClr val="accent2"/>
                </a:solidFill>
              </a:rPr>
              <a:t>:</a:t>
            </a:r>
          </a:p>
          <a:p>
            <a:pPr algn="just" defTabSz="762000">
              <a:buFont typeface="Wingdings" pitchFamily="2" charset="2"/>
              <a:buNone/>
            </a:pPr>
            <a:endParaRPr lang="es-ES_tradnl" sz="2100">
              <a:solidFill>
                <a:schemeClr val="accent2"/>
              </a:solidFill>
            </a:endParaRPr>
          </a:p>
          <a:p>
            <a:pPr algn="just" defTabSz="762000">
              <a:buFont typeface="Wingdings" pitchFamily="2" charset="2"/>
              <a:buNone/>
            </a:pPr>
            <a:r>
              <a:rPr lang="es-ES_tradnl" sz="1900">
                <a:latin typeface="Arial Unicode MS" pitchFamily="34" charset="-128"/>
              </a:rPr>
              <a:t>CREATE TABLE empleado</a:t>
            </a:r>
          </a:p>
          <a:p>
            <a:pPr algn="just" defTabSz="762000">
              <a:buFont typeface="Wingdings" pitchFamily="2" charset="2"/>
              <a:buNone/>
            </a:pPr>
            <a:r>
              <a:rPr lang="es-ES_tradnl" sz="1900">
                <a:latin typeface="Arial Unicode MS" pitchFamily="34" charset="-128"/>
              </a:rPr>
              <a:t>( cédula	NUMBER(10) 	PRIMARY KEY,</a:t>
            </a:r>
          </a:p>
          <a:p>
            <a:pPr algn="just" defTabSz="762000">
              <a:buFont typeface="Wingdings" pitchFamily="2" charset="2"/>
              <a:buNone/>
            </a:pPr>
            <a:r>
              <a:rPr lang="es-ES_tradnl" sz="1900">
                <a:latin typeface="Arial Unicode MS" pitchFamily="34" charset="-128"/>
              </a:rPr>
              <a:t>  nombre    	VARCHAR(30) 	NOT NULL,</a:t>
            </a:r>
          </a:p>
          <a:p>
            <a:pPr algn="just" defTabSz="762000">
              <a:buFont typeface="Wingdings" pitchFamily="2" charset="2"/>
              <a:buNone/>
            </a:pPr>
            <a:r>
              <a:rPr lang="es-ES_tradnl" sz="1900">
                <a:latin typeface="Arial Unicode MS" pitchFamily="34" charset="-128"/>
              </a:rPr>
              <a:t>  jefe	   	NUMBER(10) REFERENCES empleado(cédula),</a:t>
            </a:r>
          </a:p>
          <a:p>
            <a:pPr algn="just" defTabSz="762000">
              <a:buFont typeface="Wingdings" pitchFamily="2" charset="2"/>
              <a:buNone/>
            </a:pPr>
            <a:r>
              <a:rPr lang="es-ES_tradnl" sz="1900">
                <a:latin typeface="Arial Unicode MS" pitchFamily="34" charset="-128"/>
              </a:rPr>
              <a:t>  salario    	NUMBER(10,2) 	NOT NULL CHECK (salario &gt; 0 ) ,</a:t>
            </a:r>
          </a:p>
          <a:p>
            <a:pPr algn="just" defTabSz="762000">
              <a:buFont typeface="Wingdings" pitchFamily="2" charset="2"/>
              <a:buNone/>
            </a:pPr>
            <a:r>
              <a:rPr lang="es-ES_tradnl" sz="1900">
                <a:latin typeface="Arial Unicode MS" pitchFamily="34" charset="-128"/>
              </a:rPr>
              <a:t>  comision  	NUMBER(3)	CHECK (comision between 0 and 100),</a:t>
            </a:r>
          </a:p>
          <a:p>
            <a:pPr algn="just" defTabSz="762000">
              <a:buFont typeface="Wingdings" pitchFamily="2" charset="2"/>
              <a:buNone/>
            </a:pPr>
            <a:r>
              <a:rPr lang="es-ES_tradnl" sz="1900">
                <a:latin typeface="Arial Unicode MS" pitchFamily="34" charset="-128"/>
              </a:rPr>
              <a:t>  cargo      	VARCHAR(20) 	NOT NULL,</a:t>
            </a:r>
          </a:p>
          <a:p>
            <a:pPr algn="just" defTabSz="762000">
              <a:buFont typeface="Wingdings" pitchFamily="2" charset="2"/>
              <a:buNone/>
            </a:pPr>
            <a:r>
              <a:rPr lang="es-ES_tradnl" sz="1900">
                <a:latin typeface="Arial Unicode MS" pitchFamily="34" charset="-128"/>
              </a:rPr>
              <a:t>  depto      	NUMBER(6)	NOT NULL REFERENCES departamento</a:t>
            </a:r>
          </a:p>
          <a:p>
            <a:pPr algn="just" defTabSz="762000">
              <a:buFont typeface="Wingdings" pitchFamily="2" charset="2"/>
              <a:buNone/>
            </a:pPr>
            <a:r>
              <a:rPr lang="es-ES_tradnl" sz="1900">
                <a:latin typeface="Arial Unicode MS" pitchFamily="34" charset="-128"/>
              </a:rPr>
              <a:t>);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602413" y="1557338"/>
            <a:ext cx="24336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/>
              <a:t>Puede especificarse</a:t>
            </a:r>
          </a:p>
          <a:p>
            <a:r>
              <a:rPr lang="es-MX"/>
              <a:t>el atributo hacia el </a:t>
            </a:r>
          </a:p>
          <a:p>
            <a:r>
              <a:rPr lang="es-MX"/>
              <a:t>cual se refiere la </a:t>
            </a:r>
          </a:p>
          <a:p>
            <a:r>
              <a:rPr lang="es-MX"/>
              <a:t>clave foránea</a:t>
            </a:r>
            <a:endParaRPr lang="es-ES"/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 flipH="1">
            <a:off x="6877050" y="2708275"/>
            <a:ext cx="431800" cy="433388"/>
          </a:xfrm>
          <a:prstGeom prst="upArrow">
            <a:avLst>
              <a:gd name="adj1" fmla="val 50000"/>
              <a:gd name="adj2" fmla="val 2509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476375" y="260350"/>
            <a:ext cx="650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Restricciones de Integridad</a:t>
            </a:r>
            <a:endParaRPr lang="es-CO" sz="3200" b="1"/>
          </a:p>
        </p:txBody>
      </p:sp>
    </p:spTree>
    <p:extLst>
      <p:ext uri="{BB962C8B-B14F-4D97-AF65-F5344CB8AC3E}">
        <p14:creationId xmlns:p14="http://schemas.microsoft.com/office/powerpoint/2010/main" val="343328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Características del modelo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Elemento </a:t>
            </a:r>
            <a:r>
              <a:rPr lang="es-ES_tradnl" sz="2400" dirty="0">
                <a:solidFill>
                  <a:srgbClr val="92D050"/>
                </a:solidFill>
              </a:rPr>
              <a:t>estructural</a:t>
            </a:r>
            <a:r>
              <a:rPr lang="es-ES_tradnl" sz="2400" dirty="0"/>
              <a:t>: forma de guardar datos</a:t>
            </a:r>
          </a:p>
          <a:p>
            <a:pPr lvl="1"/>
            <a:r>
              <a:rPr lang="es-ES_tradnl" sz="2000" dirty="0"/>
              <a:t>todo en tablas, y nada más que tablas</a:t>
            </a:r>
          </a:p>
          <a:p>
            <a:pPr lvl="1"/>
            <a:r>
              <a:rPr lang="es-ES_tradnl" sz="2000" dirty="0"/>
              <a:t>sin duplicar registros (filas, </a:t>
            </a:r>
            <a:r>
              <a:rPr lang="es-ES_tradnl" sz="2000" dirty="0" err="1"/>
              <a:t>tuplas</a:t>
            </a:r>
            <a:r>
              <a:rPr lang="es-ES_tradnl" sz="2000" dirty="0"/>
              <a:t>)</a:t>
            </a:r>
          </a:p>
          <a:p>
            <a:pPr lvl="1"/>
            <a:r>
              <a:rPr lang="es-ES_tradnl" sz="2000" dirty="0"/>
              <a:t>campos (columnas) con nombres únicos</a:t>
            </a:r>
          </a:p>
          <a:p>
            <a:pPr lvl="1"/>
            <a:r>
              <a:rPr lang="es-ES_tradnl" sz="2000" dirty="0"/>
              <a:t>entradas en un campo de solo un tipo</a:t>
            </a:r>
          </a:p>
          <a:p>
            <a:pPr lvl="2"/>
            <a:r>
              <a:rPr lang="es-ES_tradnl" sz="1800" dirty="0"/>
              <a:t>numérico (entero, real..), texto, fecha, etc.</a:t>
            </a:r>
          </a:p>
          <a:p>
            <a:pPr lvl="1"/>
            <a:r>
              <a:rPr lang="es-ES_tradnl" sz="2000" dirty="0"/>
              <a:t>todas las entradas serán datos atómicos</a:t>
            </a:r>
          </a:p>
          <a:p>
            <a:pPr lvl="1"/>
            <a:r>
              <a:rPr lang="es-ES_tradnl" sz="2000" dirty="0"/>
              <a:t>orden de filas/columnas no importa</a:t>
            </a:r>
          </a:p>
          <a:p>
            <a:pPr lvl="1"/>
            <a:r>
              <a:rPr lang="es-ES_tradnl" sz="2000" dirty="0"/>
              <a:t>valores nulos soportados (&lt;&gt; 0)</a:t>
            </a:r>
          </a:p>
          <a:p>
            <a:pPr lvl="1"/>
            <a:r>
              <a:rPr lang="es-ES_tradnl" sz="2000" dirty="0"/>
              <a:t>claves para crear relaciones (solo una es clave primaria)</a:t>
            </a:r>
          </a:p>
          <a:p>
            <a:pPr lvl="1"/>
            <a:endParaRPr lang="es-ES_tradnl" sz="2000" dirty="0"/>
          </a:p>
          <a:p>
            <a:pPr lvl="1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954897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688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CREATE TABLE envio 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	snro 	NUMBER(6),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	pnro 	NUMBER(6),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	cantidad NUMBER(6) NOT NULL,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	PRIMARY KEY(snro,pnro)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MX" sz="260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 b="1"/>
              <a:t>Nota</a:t>
            </a:r>
            <a:r>
              <a:rPr lang="es-MX" sz="2600"/>
              <a:t>: Es incorrecto colocar </a:t>
            </a:r>
            <a:r>
              <a:rPr lang="es-MX" sz="2600" b="1">
                <a:solidFill>
                  <a:schemeClr val="accent2"/>
                </a:solidFill>
                <a:latin typeface="Arial Unicode MS" pitchFamily="34" charset="-128"/>
              </a:rPr>
              <a:t>PRIMARY KEY</a:t>
            </a:r>
            <a:r>
              <a:rPr lang="es-MX" sz="2600"/>
              <a:t> al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/>
              <a:t>frente de snro y de pnro.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03350" y="188913"/>
            <a:ext cx="6503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Restricciones de Integridad</a:t>
            </a:r>
            <a:endParaRPr lang="es-CO" sz="3200" b="1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38125" y="1125538"/>
            <a:ext cx="89058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MX" sz="2800"/>
              <a:t>Especificación de una clave primaria compuesta:</a:t>
            </a:r>
          </a:p>
        </p:txBody>
      </p:sp>
    </p:spTree>
    <p:extLst>
      <p:ext uri="{BB962C8B-B14F-4D97-AF65-F5344CB8AC3E}">
        <p14:creationId xmlns:p14="http://schemas.microsoft.com/office/powerpoint/2010/main" val="8364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9155112" cy="50736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/>
              <a:t>Clave foránea hacia una clave primaria compuesta: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MX">
              <a:solidFill>
                <a:schemeClr val="accent2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CREATE TABLE revision(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 codrevision NUMBER(5) PRIMARY KEY,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 cf_snro NUMBER(6) NOT NULL,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 cf_pnro NUMBER(6) NOT NULL,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 revisor VARCHAR(20)NOT NULL,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 FOREIGN KEY(cf_snro,cf_pnro) REFERENCES envio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600">
                <a:latin typeface="Arial Unicode MS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260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4213" y="5805488"/>
            <a:ext cx="82359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2400" b="1"/>
              <a:t>Cuando la </a:t>
            </a:r>
            <a:r>
              <a:rPr lang="es-MX" sz="2400" b="1">
                <a:solidFill>
                  <a:srgbClr val="FF0000"/>
                </a:solidFill>
              </a:rPr>
              <a:t>clave primaria</a:t>
            </a:r>
            <a:r>
              <a:rPr lang="es-MX" sz="2400" b="1"/>
              <a:t> a la que se referencia</a:t>
            </a:r>
          </a:p>
          <a:p>
            <a:r>
              <a:rPr lang="es-MX" sz="2400" b="1">
                <a:solidFill>
                  <a:srgbClr val="FF0000"/>
                </a:solidFill>
              </a:rPr>
              <a:t>es compuesta</a:t>
            </a:r>
            <a:r>
              <a:rPr lang="es-MX" sz="2400" b="1"/>
              <a:t> se debe utilizar esta sintaxis.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692275" y="4797425"/>
            <a:ext cx="287338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403350" y="188913"/>
            <a:ext cx="6503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Restricciones de Integridad</a:t>
            </a:r>
            <a:endParaRPr lang="es-CO" sz="3200" b="1"/>
          </a:p>
        </p:txBody>
      </p:sp>
    </p:spTree>
    <p:extLst>
      <p:ext uri="{BB962C8B-B14F-4D97-AF65-F5344CB8AC3E}">
        <p14:creationId xmlns:p14="http://schemas.microsoft.com/office/powerpoint/2010/main" val="4059354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229600" cy="4857750"/>
          </a:xfrm>
        </p:spPr>
        <p:txBody>
          <a:bodyPr/>
          <a:lstStyle/>
          <a:p>
            <a:r>
              <a:rPr lang="es-ES_tradnl"/>
              <a:t>Se puede modificar la estructura de una tabla con la instrucción </a:t>
            </a:r>
            <a:r>
              <a:rPr lang="es-ES_tradnl" b="1">
                <a:solidFill>
                  <a:schemeClr val="accent2"/>
                </a:solidFill>
                <a:latin typeface="Arial Unicode MS" pitchFamily="34" charset="-128"/>
              </a:rPr>
              <a:t>ALTER TABLE</a:t>
            </a:r>
          </a:p>
          <a:p>
            <a:pPr lvl="1">
              <a:buFont typeface="Wingdings" pitchFamily="2" charset="2"/>
              <a:buNone/>
            </a:pPr>
            <a:r>
              <a:rPr lang="es-ES_tradnl"/>
              <a:t>Ej: </a:t>
            </a:r>
            <a:r>
              <a:rPr lang="es-ES_tradnl">
                <a:latin typeface="Arial Unicode MS" pitchFamily="34" charset="-128"/>
              </a:rPr>
              <a:t>ALTER TABLE mitabla </a:t>
            </a:r>
          </a:p>
          <a:p>
            <a:pPr lvl="1">
              <a:buFont typeface="Wingdings" pitchFamily="2" charset="2"/>
              <a:buNone/>
            </a:pPr>
            <a:r>
              <a:rPr lang="es-ES_tradnl">
                <a:latin typeface="Arial Unicode MS" pitchFamily="34" charset="-128"/>
              </a:rPr>
              <a:t>      ADD nuevocampo NUMBER(3);</a:t>
            </a:r>
          </a:p>
          <a:p>
            <a:pPr lvl="1">
              <a:buFont typeface="Wingdings" pitchFamily="2" charset="2"/>
              <a:buNone/>
            </a:pPr>
            <a:endParaRPr lang="es-ES_tradnl">
              <a:latin typeface="Arial Unicode MS" pitchFamily="34" charset="-128"/>
            </a:endParaRPr>
          </a:p>
          <a:p>
            <a:r>
              <a:rPr lang="es-ES_tradnl"/>
              <a:t>Para destruir una tabla (estructura y datos)</a:t>
            </a:r>
          </a:p>
          <a:p>
            <a:pPr lvl="1">
              <a:buFont typeface="Wingdings" pitchFamily="2" charset="2"/>
              <a:buNone/>
            </a:pPr>
            <a:r>
              <a:rPr lang="es-ES_tradnl">
                <a:solidFill>
                  <a:schemeClr val="accent2"/>
                </a:solidFill>
                <a:latin typeface="Arial Unicode MS" pitchFamily="34" charset="-128"/>
              </a:rPr>
              <a:t>		</a:t>
            </a:r>
            <a:r>
              <a:rPr lang="es-ES_tradnl">
                <a:latin typeface="Arial Unicode MS" pitchFamily="34" charset="-128"/>
              </a:rPr>
              <a:t>DROP TABLE nombre_tabla;</a:t>
            </a:r>
            <a:r>
              <a:rPr lang="es-ES_tradnl"/>
              <a:t> </a:t>
            </a:r>
            <a:endParaRPr lang="es-E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58888" y="476250"/>
            <a:ext cx="6503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3200" b="1"/>
              <a:t>Restricciones de Integridad</a:t>
            </a:r>
            <a:endParaRPr lang="es-CO" sz="3200" b="1"/>
          </a:p>
        </p:txBody>
      </p:sp>
    </p:spTree>
    <p:extLst>
      <p:ext uri="{BB962C8B-B14F-4D97-AF65-F5344CB8AC3E}">
        <p14:creationId xmlns:p14="http://schemas.microsoft.com/office/powerpoint/2010/main" val="2371711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O" dirty="0" smtClean="0"/>
              <a:t>Modificación de tablas con SQL en Oracle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s-CO" b="1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ALTER TABLE &lt;</a:t>
            </a:r>
            <a:r>
              <a:rPr lang="en-US" dirty="0" err="1" smtClean="0"/>
              <a:t>table_name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add [CONSTRAINT </a:t>
            </a:r>
            <a:r>
              <a:rPr lang="en-US" dirty="0" err="1" smtClean="0"/>
              <a:t>constraint_name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FOREIGN KEY (column1, column2, ... </a:t>
            </a:r>
            <a:r>
              <a:rPr lang="en-US" dirty="0" err="1" smtClean="0"/>
              <a:t>column_n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 REFERENCES </a:t>
            </a:r>
            <a:r>
              <a:rPr lang="en-US" dirty="0" err="1" smtClean="0"/>
              <a:t>parent_table</a:t>
            </a:r>
            <a:r>
              <a:rPr lang="en-US" dirty="0" smtClean="0"/>
              <a:t> (column1, column2, ... </a:t>
            </a:r>
            <a:r>
              <a:rPr lang="en-US" dirty="0" err="1" smtClean="0"/>
              <a:t>column_n</a:t>
            </a:r>
            <a:r>
              <a:rPr lang="en-US" dirty="0" smtClean="0"/>
              <a:t>);</a:t>
            </a:r>
            <a:r>
              <a:rPr lang="es-CO" dirty="0" smtClean="0"/>
              <a:t>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CO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Permite: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sz="2600" dirty="0" smtClean="0">
                <a:solidFill>
                  <a:schemeClr val="tx1"/>
                </a:solidFill>
              </a:rPr>
              <a:t>Añadir campos a la estructura inicial de una tabla. 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sz="2600" dirty="0" smtClean="0">
                <a:solidFill>
                  <a:schemeClr val="tx1"/>
                </a:solidFill>
              </a:rPr>
              <a:t>Añadir restricciones y referencias.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s-CO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s-CO" dirty="0" smtClean="0"/>
              <a:t>Nota: para ver los atributos de una tabla, se usa el comando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s-CO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s-CO" dirty="0" smtClean="0"/>
              <a:t>	</a:t>
            </a:r>
            <a:r>
              <a:rPr lang="es-CO" b="1" dirty="0" smtClean="0"/>
              <a:t>DESCRIBE</a:t>
            </a:r>
            <a:r>
              <a:rPr lang="es-CO" dirty="0" smtClean="0"/>
              <a:t> &lt;</a:t>
            </a:r>
            <a:r>
              <a:rPr lang="es-CO" i="1" dirty="0" err="1" smtClean="0"/>
              <a:t>nombre_tabla</a:t>
            </a:r>
            <a:r>
              <a:rPr lang="es-CO" dirty="0" smtClean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0408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sz="4000" dirty="0" smtClean="0"/>
              <a:t>Ejemplos</a:t>
            </a:r>
            <a:endParaRPr lang="es-PR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PR" dirty="0" smtClean="0"/>
              <a:t>Ver anexo No. 1 a esta presentación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609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Características (2)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Elemento de </a:t>
            </a:r>
            <a:r>
              <a:rPr lang="es-ES_tradnl" sz="2400" dirty="0">
                <a:solidFill>
                  <a:srgbClr val="92D050"/>
                </a:solidFill>
              </a:rPr>
              <a:t>manipulación</a:t>
            </a:r>
            <a:r>
              <a:rPr lang="es-ES_tradnl" sz="2400" dirty="0"/>
              <a:t>: que se puede hacer</a:t>
            </a:r>
          </a:p>
          <a:p>
            <a:pPr lvl="1"/>
            <a:r>
              <a:rPr lang="es-ES_tradnl" sz="2000" dirty="0"/>
              <a:t>Entrada: una o mas tablas</a:t>
            </a:r>
          </a:p>
          <a:p>
            <a:pPr lvl="1"/>
            <a:r>
              <a:rPr lang="es-ES_tradnl" sz="2000" dirty="0"/>
              <a:t>Salida: una tabla nueva</a:t>
            </a:r>
          </a:p>
          <a:p>
            <a:pPr lvl="1"/>
            <a:r>
              <a:rPr lang="es-ES_tradnl" sz="2000" dirty="0" err="1"/>
              <a:t>Codd</a:t>
            </a:r>
            <a:r>
              <a:rPr lang="es-ES_tradnl" sz="2000" dirty="0"/>
              <a:t> define álgebra y cálculo relacional (el usuario no los vea)</a:t>
            </a:r>
          </a:p>
          <a:p>
            <a:pPr lvl="1"/>
            <a:r>
              <a:rPr lang="es-ES_tradnl" sz="2000" dirty="0"/>
              <a:t>En la práctica, solo son 3 operadores fundamentales:</a:t>
            </a:r>
          </a:p>
          <a:p>
            <a:pPr lvl="2"/>
            <a:r>
              <a:rPr lang="es-ES_tradnl" dirty="0">
                <a:solidFill>
                  <a:srgbClr val="92D050"/>
                </a:solidFill>
              </a:rPr>
              <a:t>SELECT</a:t>
            </a:r>
            <a:r>
              <a:rPr lang="es-ES_tradnl" sz="1800" dirty="0"/>
              <a:t>: especificar “criterios de búsqueda” y crear una nueva tabla con solo los datos que buscábamos</a:t>
            </a:r>
          </a:p>
          <a:p>
            <a:pPr lvl="2"/>
            <a:r>
              <a:rPr lang="es-ES_tradnl" dirty="0">
                <a:solidFill>
                  <a:srgbClr val="92D050"/>
                </a:solidFill>
              </a:rPr>
              <a:t>PROJECT</a:t>
            </a:r>
            <a:r>
              <a:rPr lang="es-ES_tradnl" sz="1800" dirty="0"/>
              <a:t>: copia un subconjunto de campos a una tabla nueva</a:t>
            </a:r>
          </a:p>
          <a:p>
            <a:pPr lvl="2"/>
            <a:r>
              <a:rPr lang="es-ES_tradnl" dirty="0">
                <a:solidFill>
                  <a:srgbClr val="92D050"/>
                </a:solidFill>
              </a:rPr>
              <a:t>JOIN</a:t>
            </a:r>
            <a:r>
              <a:rPr lang="es-ES_tradnl" sz="1800" dirty="0"/>
              <a:t>: “pega” dos tablas para crear una </a:t>
            </a:r>
            <a:r>
              <a:rPr lang="es-ES_tradnl" sz="1800" dirty="0" smtClean="0"/>
              <a:t>nueva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22924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Características (3)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Elemento de </a:t>
            </a:r>
            <a:r>
              <a:rPr lang="es-ES_tradnl" sz="2400" dirty="0">
                <a:solidFill>
                  <a:srgbClr val="92D050"/>
                </a:solidFill>
              </a:rPr>
              <a:t>integridad</a:t>
            </a:r>
            <a:r>
              <a:rPr lang="es-ES_tradnl" sz="2400" dirty="0"/>
              <a:t>: control lógico</a:t>
            </a:r>
          </a:p>
          <a:p>
            <a:pPr lvl="1"/>
            <a:r>
              <a:rPr lang="es-ES_tradnl" sz="2000" dirty="0"/>
              <a:t>Integridad de </a:t>
            </a:r>
            <a:r>
              <a:rPr lang="es-ES_tradnl" sz="2400" dirty="0">
                <a:solidFill>
                  <a:srgbClr val="92D050"/>
                </a:solidFill>
              </a:rPr>
              <a:t>entidades</a:t>
            </a:r>
          </a:p>
          <a:p>
            <a:pPr lvl="2"/>
            <a:r>
              <a:rPr lang="es-ES_tradnl" sz="1800" dirty="0"/>
              <a:t>garantiza que los campos clave tengan datos (no nulos) y que si existe un registro se puede localizar</a:t>
            </a:r>
          </a:p>
          <a:p>
            <a:pPr lvl="1"/>
            <a:r>
              <a:rPr lang="es-ES_tradnl" sz="2000" dirty="0"/>
              <a:t>Integridad </a:t>
            </a:r>
            <a:r>
              <a:rPr lang="es-ES_tradnl" sz="2400" dirty="0">
                <a:solidFill>
                  <a:srgbClr val="92D050"/>
                </a:solidFill>
              </a:rPr>
              <a:t>referencial</a:t>
            </a:r>
          </a:p>
          <a:p>
            <a:pPr lvl="2"/>
            <a:r>
              <a:rPr lang="es-ES_tradnl" sz="1800" dirty="0"/>
              <a:t>mantiene intactas relaciones (referencias) de clave a clave</a:t>
            </a:r>
          </a:p>
          <a:p>
            <a:pPr lvl="2"/>
            <a:r>
              <a:rPr lang="es-ES_tradnl" sz="1800" dirty="0"/>
              <a:t>no puedes borrar un registro al que depende otra tabla</a:t>
            </a:r>
          </a:p>
          <a:p>
            <a:pPr lvl="2"/>
            <a:r>
              <a:rPr lang="es-ES_tradnl" sz="1800" dirty="0"/>
              <a:t>los dos campos clave deben ser del mismo tipo</a:t>
            </a:r>
          </a:p>
          <a:p>
            <a:pPr lvl="2"/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9216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¿Como manipular los datos/tablas?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 err="1"/>
              <a:t>Structured</a:t>
            </a:r>
            <a:r>
              <a:rPr lang="es-ES_tradnl" sz="2400" dirty="0"/>
              <a:t> </a:t>
            </a:r>
            <a:r>
              <a:rPr lang="es-ES_tradnl" sz="2400" dirty="0" err="1"/>
              <a:t>Query</a:t>
            </a:r>
            <a:r>
              <a:rPr lang="es-ES_tradnl" sz="2400" dirty="0"/>
              <a:t> </a:t>
            </a:r>
            <a:r>
              <a:rPr lang="es-ES_tradnl" sz="2400" dirty="0" err="1"/>
              <a:t>Language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FFFF00"/>
                </a:solidFill>
              </a:rPr>
              <a:t>SQL</a:t>
            </a:r>
            <a:endParaRPr lang="es-ES_tradnl" sz="2400" dirty="0"/>
          </a:p>
          <a:p>
            <a:r>
              <a:rPr lang="es-ES_tradnl" sz="2400" dirty="0"/>
              <a:t>Viene de </a:t>
            </a:r>
            <a:r>
              <a:rPr lang="es-ES_tradnl" sz="2400" dirty="0" err="1"/>
              <a:t>Sequel</a:t>
            </a:r>
            <a:r>
              <a:rPr lang="es-ES_tradnl" sz="2400" dirty="0"/>
              <a:t> (IBM, 1974), todavía se pronuncia “</a:t>
            </a:r>
            <a:r>
              <a:rPr lang="es-ES_tradnl" sz="2400" dirty="0" err="1"/>
              <a:t>siquel</a:t>
            </a:r>
            <a:r>
              <a:rPr lang="es-ES_tradnl" sz="2400" dirty="0"/>
              <a:t>”, aunque oficialmente es “S.Q.L.”</a:t>
            </a:r>
          </a:p>
          <a:p>
            <a:r>
              <a:rPr lang="es-ES_tradnl" sz="2400" dirty="0"/>
              <a:t>Un estándar ANSI, ISO pero...</a:t>
            </a:r>
          </a:p>
          <a:p>
            <a:pPr lvl="1"/>
            <a:r>
              <a:rPr lang="es-ES_tradnl" sz="2400" dirty="0"/>
              <a:t>Los fabricantes han creado sus propias versiones no exactamente estándares...</a:t>
            </a:r>
          </a:p>
          <a:p>
            <a:pPr lvl="1"/>
            <a:r>
              <a:rPr lang="es-ES_tradnl" sz="2400" dirty="0"/>
              <a:t>PL/SQL de Oracle &lt;&gt; SQL de MS Access (Jet)</a:t>
            </a:r>
          </a:p>
          <a:p>
            <a:pPr lvl="1"/>
            <a:r>
              <a:rPr lang="es-ES_tradnl" sz="2400" dirty="0"/>
              <a:t>Muchos </a:t>
            </a:r>
            <a:r>
              <a:rPr lang="es-ES_tradnl" sz="2400" dirty="0" smtClean="0"/>
              <a:t>utilizan </a:t>
            </a:r>
            <a:r>
              <a:rPr lang="es-ES_tradnl" sz="2400" dirty="0"/>
              <a:t>ficheros DBF o MDB, que los manipulan sin los gestores </a:t>
            </a:r>
            <a:r>
              <a:rPr lang="es-ES_tradnl" sz="2400" dirty="0" err="1"/>
              <a:t>dBase</a:t>
            </a:r>
            <a:r>
              <a:rPr lang="es-ES_tradnl" sz="2400" dirty="0"/>
              <a:t> o Access</a:t>
            </a:r>
          </a:p>
          <a:p>
            <a:pPr lvl="1"/>
            <a:r>
              <a:rPr lang="es-ES_tradnl" sz="2400" dirty="0"/>
              <a:t>Ningún fabricante soporta el 100% del estándar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98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SQL y el modelo relacional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/>
              <a:t>SQL no forma parte del modelo relacional</a:t>
            </a:r>
          </a:p>
          <a:p>
            <a:r>
              <a:rPr lang="es-ES_tradnl" sz="2400"/>
              <a:t>Query-By-Example (QBE), otros lenguajes de consulta pueden aplicarse también al modelo</a:t>
            </a:r>
          </a:p>
          <a:p>
            <a:r>
              <a:rPr lang="es-ES_tradnl" sz="2400"/>
              <a:t>SQL ha sido aceptado como el lenguaje </a:t>
            </a:r>
            <a:r>
              <a:rPr lang="es-ES_tradnl" sz="2400" i="1"/>
              <a:t>de facto</a:t>
            </a:r>
          </a:p>
          <a:p>
            <a:r>
              <a:rPr lang="es-ES_tradnl" sz="2400"/>
              <a:t>SQL aceptado por Codd, con matices</a:t>
            </a:r>
            <a:endParaRPr lang="es-ES_tradnl" sz="2400" i="1"/>
          </a:p>
          <a:p>
            <a:r>
              <a:rPr lang="es-ES_tradnl" sz="2400"/>
              <a:t>Sirve como lenguaje completo: de definición (DDL) y de manipulación (DML) de datos según el modelo relacional</a:t>
            </a:r>
          </a:p>
          <a:p>
            <a:r>
              <a:rPr lang="es-ES_tradnl" sz="2400"/>
              <a:t>Tiene una estructura “pseudo inglésa”</a:t>
            </a:r>
          </a:p>
          <a:p>
            <a:r>
              <a:rPr lang="es-ES_tradnl" sz="2400"/>
              <a:t>Se utiliza como </a:t>
            </a:r>
            <a:r>
              <a:rPr lang="es-ES_tradnl" sz="2400" i="1"/>
              <a:t>lingua franca</a:t>
            </a:r>
            <a:r>
              <a:rPr lang="es-ES_tradnl" sz="2400"/>
              <a:t> entre sistemas</a:t>
            </a:r>
            <a:endParaRPr lang="es-ES_tradnl" sz="2400" i="1"/>
          </a:p>
          <a:p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180124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Brevemente: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7125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SQL es el lenguaje de consulta universal para bases de datos.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CO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 SQL ANSI 92 es el estándar SQL.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CO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Existen otras variantes que lo extienden como:  T-SQL (</a:t>
            </a:r>
            <a:r>
              <a:rPr lang="es-CO" dirty="0" err="1" smtClean="0"/>
              <a:t>Transact</a:t>
            </a:r>
            <a:r>
              <a:rPr lang="es-CO" dirty="0" smtClean="0"/>
              <a:t>-SQL)  y PL/SQL (</a:t>
            </a:r>
            <a:r>
              <a:rPr lang="es-CO" dirty="0" err="1" smtClean="0"/>
              <a:t>Procedure</a:t>
            </a:r>
            <a:r>
              <a:rPr lang="es-CO" dirty="0" smtClean="0"/>
              <a:t> </a:t>
            </a:r>
            <a:r>
              <a:rPr lang="es-CO" dirty="0" err="1" smtClean="0"/>
              <a:t>Language</a:t>
            </a:r>
            <a:r>
              <a:rPr lang="es-CO" dirty="0" smtClean="0"/>
              <a:t> / SQL)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CO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SQL proporciona tres conjuntos básicos de sentencias:  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D.M.L (lenguaje de manipulación de datos).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D.D.L (Lenguaje de definición de datos).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CO" dirty="0" smtClean="0"/>
              <a:t>D.C.L (Lenguaje de Control de Datos).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CO" dirty="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endParaRPr lang="es-CO" dirty="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0639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Lenguaje de Definición de Datos DDL</a:t>
            </a:r>
          </a:p>
        </p:txBody>
      </p:sp>
      <p:sp>
        <p:nvSpPr>
          <p:cNvPr id="11267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85000" lnSpcReduction="10000"/>
          </a:bodyPr>
          <a:lstStyle/>
          <a:p>
            <a:r>
              <a:rPr lang="es-CO" dirty="0" smtClean="0"/>
              <a:t>Este lenguaje se utiliza para la definición de tablas, vistas e índices entre otros en la base de datos. </a:t>
            </a:r>
          </a:p>
          <a:p>
            <a:endParaRPr lang="es-CO" dirty="0" smtClean="0"/>
          </a:p>
          <a:p>
            <a:r>
              <a:rPr lang="es-CO" dirty="0" smtClean="0"/>
              <a:t>Comandos:</a:t>
            </a: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CREATE – para crear objetos</a:t>
            </a: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ALTER – para modificar la estructura de objetos</a:t>
            </a: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DROP – para eliminar objetos</a:t>
            </a: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TRUNCATE – para eliminar todos los registros de una tabla.</a:t>
            </a: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COMMENT – para agregar comentarios de un objeto al diccionario de datos</a:t>
            </a: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RENAME – para cambiar el nombre de un objeto</a:t>
            </a:r>
          </a:p>
          <a:p>
            <a:pPr algn="ctr">
              <a:buFont typeface="Wingdings 3" pitchFamily="18" charset="2"/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6863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</TotalTime>
  <Words>1734</Words>
  <Application>Microsoft Office PowerPoint</Application>
  <PresentationFormat>Presentación en pantalla (4:3)</PresentationFormat>
  <Paragraphs>391</Paragraphs>
  <Slides>34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Viajes</vt:lpstr>
      <vt:lpstr>SQL, Structured Query Language</vt:lpstr>
      <vt:lpstr>Modelo relacional</vt:lpstr>
      <vt:lpstr>Características del modelo</vt:lpstr>
      <vt:lpstr>Características (2)</vt:lpstr>
      <vt:lpstr>Características (3)</vt:lpstr>
      <vt:lpstr>¿Como manipular los datos/tablas?</vt:lpstr>
      <vt:lpstr>SQL y el modelo relacional</vt:lpstr>
      <vt:lpstr>Brevemente:</vt:lpstr>
      <vt:lpstr>Lenguaje de Definición de Datos DDL</vt:lpstr>
      <vt:lpstr>Lenguaje de Manipulación de Datos DML</vt:lpstr>
      <vt:lpstr>Lenguaje de Control de Datos DCL</vt:lpstr>
      <vt:lpstr>Componentes del Lenguaje SQL</vt:lpstr>
      <vt:lpstr>Componentes del Lenguaje SQL</vt:lpstr>
      <vt:lpstr>Componentes del Lenguaje SQL</vt:lpstr>
      <vt:lpstr>Componentes del Lenguaje SQL</vt:lpstr>
      <vt:lpstr>Componentes del Lenguaje SQL</vt:lpstr>
      <vt:lpstr>Componentes del Lenguaje SQL</vt:lpstr>
      <vt:lpstr>Componentes del Lenguaje SQL</vt:lpstr>
      <vt:lpstr>SQL: DDL</vt:lpstr>
      <vt:lpstr>SQL:DDL</vt:lpstr>
      <vt:lpstr>SQL:DDL</vt:lpstr>
      <vt:lpstr>Componentes del Lenguaje SQL</vt:lpstr>
      <vt:lpstr>Creación de tablas con SQL en Oracle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Modificación de tablas con SQL en Oracle</vt:lpstr>
      <vt:lpstr>Ejemplos</vt:lpstr>
    </vt:vector>
  </TitlesOfParts>
  <Company>Eshop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Byron Rodriguez</dc:creator>
  <cp:lastModifiedBy>a.solo</cp:lastModifiedBy>
  <cp:revision>47</cp:revision>
  <dcterms:created xsi:type="dcterms:W3CDTF">2011-07-14T20:12:22Z</dcterms:created>
  <dcterms:modified xsi:type="dcterms:W3CDTF">2013-04-02T02:03:41Z</dcterms:modified>
</cp:coreProperties>
</file>