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5DE98C5-251E-406B-841E-5B0ED9FF2364}">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0036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0714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7499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296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7313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67603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14717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2171148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861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6246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0379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6983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1804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2154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8380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150168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162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6/17/2017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8504004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Aplicaci%C3%B3n_inform%C3%A1tica" TargetMode="External"/><Relationship Id="rId2" Type="http://schemas.openxmlformats.org/officeDocument/2006/relationships/hyperlink" Target="https://es.wikipedia.org/wiki/Eficienc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0"/>
            <a:ext cx="8689976" cy="2509213"/>
          </a:xfrm>
        </p:spPr>
        <p:txBody>
          <a:bodyPr/>
          <a:lstStyle/>
          <a:p>
            <a:r>
              <a:rPr lang="es-GT" dirty="0" smtClean="0"/>
              <a:t>REPRESENTANTES DE GRUPO</a:t>
            </a:r>
            <a:endParaRPr lang="es-GT" dirty="0"/>
          </a:p>
        </p:txBody>
      </p:sp>
      <p:sp>
        <p:nvSpPr>
          <p:cNvPr id="3" name="Subtítulo 2"/>
          <p:cNvSpPr>
            <a:spLocks noGrp="1"/>
          </p:cNvSpPr>
          <p:nvPr>
            <p:ph type="subTitle" idx="1"/>
          </p:nvPr>
        </p:nvSpPr>
        <p:spPr>
          <a:xfrm>
            <a:off x="1751012" y="3063023"/>
            <a:ext cx="8689976" cy="2075647"/>
          </a:xfrm>
        </p:spPr>
        <p:txBody>
          <a:bodyPr>
            <a:normAutofit fontScale="77500" lnSpcReduction="20000"/>
          </a:bodyPr>
          <a:lstStyle/>
          <a:p>
            <a:pPr algn="l"/>
            <a:r>
              <a:rPr lang="es-ES" b="1" dirty="0">
                <a:solidFill>
                  <a:srgbClr val="00B050"/>
                </a:solidFill>
              </a:rPr>
              <a:t>ANGEL ANTONIO GONZÁLEZ RAMÍREZ				 </a:t>
            </a:r>
            <a:r>
              <a:rPr lang="es-ES" b="1" dirty="0" smtClean="0">
                <a:solidFill>
                  <a:srgbClr val="00B050"/>
                </a:solidFill>
              </a:rPr>
              <a:t>2890-14-9238</a:t>
            </a:r>
            <a:endParaRPr lang="es-GT" dirty="0">
              <a:solidFill>
                <a:srgbClr val="00B050"/>
              </a:solidFill>
            </a:endParaRPr>
          </a:p>
          <a:p>
            <a:pPr algn="l"/>
            <a:r>
              <a:rPr lang="es-ES" b="1" dirty="0" smtClean="0">
                <a:solidFill>
                  <a:srgbClr val="00B050"/>
                </a:solidFill>
              </a:rPr>
              <a:t>EDUARDO </a:t>
            </a:r>
            <a:r>
              <a:rPr lang="es-ES" b="1" dirty="0">
                <a:solidFill>
                  <a:srgbClr val="00B050"/>
                </a:solidFill>
              </a:rPr>
              <a:t>ESTEBAN BARRIOS LEAL  				</a:t>
            </a:r>
            <a:r>
              <a:rPr lang="es-ES" b="1" dirty="0" smtClean="0">
                <a:solidFill>
                  <a:srgbClr val="00B050"/>
                </a:solidFill>
              </a:rPr>
              <a:t> </a:t>
            </a:r>
            <a:r>
              <a:rPr lang="es-ES" b="1" dirty="0">
                <a:solidFill>
                  <a:srgbClr val="00B050"/>
                </a:solidFill>
              </a:rPr>
              <a:t>2890-14-12296</a:t>
            </a:r>
            <a:endParaRPr lang="es-GT" dirty="0">
              <a:solidFill>
                <a:srgbClr val="00B050"/>
              </a:solidFill>
            </a:endParaRPr>
          </a:p>
          <a:p>
            <a:pPr algn="l"/>
            <a:r>
              <a:rPr lang="es-ES" b="1" dirty="0">
                <a:solidFill>
                  <a:srgbClr val="00B050"/>
                </a:solidFill>
              </a:rPr>
              <a:t>DENIS RONALDO RALON ROSALES				</a:t>
            </a:r>
            <a:r>
              <a:rPr lang="es-ES" b="1" dirty="0" smtClean="0">
                <a:solidFill>
                  <a:srgbClr val="00B050"/>
                </a:solidFill>
              </a:rPr>
              <a:t> </a:t>
            </a:r>
            <a:r>
              <a:rPr lang="es-ES" b="1" dirty="0">
                <a:solidFill>
                  <a:srgbClr val="00B050"/>
                </a:solidFill>
              </a:rPr>
              <a:t>2890-14-10976</a:t>
            </a:r>
            <a:endParaRPr lang="es-GT" dirty="0">
              <a:solidFill>
                <a:srgbClr val="00B050"/>
              </a:solidFill>
            </a:endParaRPr>
          </a:p>
          <a:p>
            <a:pPr algn="l"/>
            <a:r>
              <a:rPr lang="es-ES" b="1" dirty="0">
                <a:solidFill>
                  <a:srgbClr val="00B050"/>
                </a:solidFill>
              </a:rPr>
              <a:t>GABRIEL ADOLFO RODRIGUEZ MORALES			</a:t>
            </a:r>
            <a:r>
              <a:rPr lang="es-ES" b="1" dirty="0" smtClean="0">
                <a:solidFill>
                  <a:srgbClr val="00B050"/>
                </a:solidFill>
              </a:rPr>
              <a:t> 2890-10-5339</a:t>
            </a:r>
          </a:p>
          <a:p>
            <a:pPr algn="l"/>
            <a:endParaRPr lang="es-GT" dirty="0">
              <a:solidFill>
                <a:srgbClr val="00B050"/>
              </a:solidFill>
            </a:endParaRPr>
          </a:p>
        </p:txBody>
      </p:sp>
    </p:spTree>
    <p:extLst>
      <p:ext uri="{BB962C8B-B14F-4D97-AF65-F5344CB8AC3E}">
        <p14:creationId xmlns:p14="http://schemas.microsoft.com/office/powerpoint/2010/main" val="2792178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0797" y="107324"/>
            <a:ext cx="10364452" cy="1605094"/>
          </a:xfrm>
        </p:spPr>
        <p:txBody>
          <a:bodyPr/>
          <a:lstStyle/>
          <a:p>
            <a:r>
              <a:rPr lang="es-GT" dirty="0"/>
              <a:t>PLAN DE PRUEBA</a:t>
            </a:r>
            <a:br>
              <a:rPr lang="es-GT" dirty="0"/>
            </a:br>
            <a:r>
              <a:rPr lang="es-GT" dirty="0"/>
              <a:t>RESOLUCION ENUNCIADO 2</a:t>
            </a:r>
            <a:br>
              <a:rPr lang="es-GT" dirty="0"/>
            </a:br>
            <a:r>
              <a:rPr lang="es-GT" dirty="0"/>
              <a:t>CONSULTAS SQL </a:t>
            </a:r>
            <a:r>
              <a:rPr lang="es-GT" dirty="0" smtClean="0"/>
              <a:t>CON CURSORES </a:t>
            </a:r>
            <a:r>
              <a:rPr lang="es-GT" dirty="0"/>
              <a:t>en </a:t>
            </a:r>
            <a:r>
              <a:rPr lang="es-GT" dirty="0" err="1"/>
              <a:t>sp</a:t>
            </a:r>
            <a:r>
              <a:rPr lang="es-GT" dirty="0"/>
              <a:t>.</a:t>
            </a:r>
          </a:p>
        </p:txBody>
      </p:sp>
      <p:sp>
        <p:nvSpPr>
          <p:cNvPr id="3" name="Marcador de texto 2"/>
          <p:cNvSpPr>
            <a:spLocks noGrp="1"/>
          </p:cNvSpPr>
          <p:nvPr>
            <p:ph type="body" idx="1"/>
          </p:nvPr>
        </p:nvSpPr>
        <p:spPr>
          <a:xfrm>
            <a:off x="913774" y="1594361"/>
            <a:ext cx="3298976" cy="576262"/>
          </a:xfrm>
        </p:spPr>
        <p:txBody>
          <a:bodyPr/>
          <a:lstStyle/>
          <a:p>
            <a:r>
              <a:rPr lang="es-GT" dirty="0" smtClean="0"/>
              <a:t>5 USUARIOS</a:t>
            </a:r>
            <a:endParaRPr lang="es-GT" dirty="0"/>
          </a:p>
        </p:txBody>
      </p:sp>
      <p:sp>
        <p:nvSpPr>
          <p:cNvPr id="4" name="Marcador de texto 3"/>
          <p:cNvSpPr>
            <a:spLocks noGrp="1"/>
          </p:cNvSpPr>
          <p:nvPr>
            <p:ph type="body" sz="half" idx="15"/>
          </p:nvPr>
        </p:nvSpPr>
        <p:spPr>
          <a:xfrm>
            <a:off x="811369" y="2170624"/>
            <a:ext cx="3401381" cy="1615766"/>
          </a:xfrm>
        </p:spPr>
        <p:txBody>
          <a:bodyPr/>
          <a:lstStyle/>
          <a:p>
            <a:pPr algn="l"/>
            <a:r>
              <a:rPr lang="es-ES" b="1" dirty="0">
                <a:solidFill>
                  <a:srgbClr val="00B050"/>
                </a:solidFill>
              </a:rPr>
              <a:t>Rendimiento en tiempo: 1,428/minuto</a:t>
            </a:r>
            <a:endParaRPr lang="es-GT" dirty="0">
              <a:solidFill>
                <a:srgbClr val="00B050"/>
              </a:solidFill>
            </a:endParaRPr>
          </a:p>
          <a:p>
            <a:pPr algn="l"/>
            <a:r>
              <a:rPr lang="es-ES" b="1" dirty="0">
                <a:solidFill>
                  <a:srgbClr val="00B050"/>
                </a:solidFill>
              </a:rPr>
              <a:t>Error: 28,12%</a:t>
            </a:r>
            <a:endParaRPr lang="es-GT" dirty="0">
              <a:solidFill>
                <a:srgbClr val="00B050"/>
              </a:solidFill>
            </a:endParaRPr>
          </a:p>
          <a:p>
            <a:pPr algn="l"/>
            <a:r>
              <a:rPr lang="es-ES" b="1" dirty="0">
                <a:solidFill>
                  <a:srgbClr val="00B050"/>
                </a:solidFill>
              </a:rPr>
              <a:t>Rendimiento General: 1,4/min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441348" y="1594361"/>
            <a:ext cx="3291521" cy="576262"/>
          </a:xfrm>
        </p:spPr>
        <p:txBody>
          <a:bodyPr/>
          <a:lstStyle/>
          <a:p>
            <a:r>
              <a:rPr lang="es-GT" dirty="0" smtClean="0"/>
              <a:t>10 USUARIOS</a:t>
            </a:r>
            <a:endParaRPr lang="es-GT" dirty="0"/>
          </a:p>
        </p:txBody>
      </p:sp>
      <p:sp>
        <p:nvSpPr>
          <p:cNvPr id="6" name="Marcador de texto 5"/>
          <p:cNvSpPr>
            <a:spLocks noGrp="1"/>
          </p:cNvSpPr>
          <p:nvPr>
            <p:ph type="body" sz="half" idx="16"/>
          </p:nvPr>
        </p:nvSpPr>
        <p:spPr>
          <a:xfrm>
            <a:off x="4429518" y="2170623"/>
            <a:ext cx="3400837" cy="1615767"/>
          </a:xfrm>
        </p:spPr>
        <p:txBody>
          <a:bodyPr/>
          <a:lstStyle/>
          <a:p>
            <a:pPr algn="l"/>
            <a:r>
              <a:rPr lang="es-ES" b="1" dirty="0">
                <a:solidFill>
                  <a:srgbClr val="00B050"/>
                </a:solidFill>
              </a:rPr>
              <a:t>Rendimiento en tiempo: 1,441/minuto</a:t>
            </a:r>
            <a:endParaRPr lang="es-GT" dirty="0">
              <a:solidFill>
                <a:srgbClr val="00B050"/>
              </a:solidFill>
            </a:endParaRPr>
          </a:p>
          <a:p>
            <a:pPr algn="l"/>
            <a:r>
              <a:rPr lang="es-ES" b="1" dirty="0">
                <a:solidFill>
                  <a:srgbClr val="00B050"/>
                </a:solidFill>
              </a:rPr>
              <a:t>Error: 26,47%</a:t>
            </a:r>
            <a:endParaRPr lang="es-GT" dirty="0">
              <a:solidFill>
                <a:srgbClr val="00B050"/>
              </a:solidFill>
            </a:endParaRPr>
          </a:p>
          <a:p>
            <a:pPr algn="l"/>
            <a:r>
              <a:rPr lang="es-ES" b="1" dirty="0">
                <a:solidFill>
                  <a:srgbClr val="00B050"/>
                </a:solidFill>
              </a:rPr>
              <a:t>Rendimiento General: 1,4/min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973298" y="1594361"/>
            <a:ext cx="3304928" cy="576262"/>
          </a:xfrm>
        </p:spPr>
        <p:txBody>
          <a:bodyPr/>
          <a:lstStyle/>
          <a:p>
            <a:r>
              <a:rPr lang="es-GT" dirty="0" smtClean="0"/>
              <a:t>15 USUARIOS</a:t>
            </a:r>
            <a:endParaRPr lang="es-GT" dirty="0"/>
          </a:p>
        </p:txBody>
      </p:sp>
      <p:sp>
        <p:nvSpPr>
          <p:cNvPr id="8" name="Marcador de texto 7"/>
          <p:cNvSpPr>
            <a:spLocks noGrp="1"/>
          </p:cNvSpPr>
          <p:nvPr>
            <p:ph type="body" sz="half" idx="17"/>
          </p:nvPr>
        </p:nvSpPr>
        <p:spPr>
          <a:xfrm>
            <a:off x="7973298" y="2170623"/>
            <a:ext cx="3304928" cy="1615768"/>
          </a:xfrm>
        </p:spPr>
        <p:txBody>
          <a:bodyPr/>
          <a:lstStyle/>
          <a:p>
            <a:pPr algn="l"/>
            <a:r>
              <a:rPr lang="es-ES" b="1" dirty="0">
                <a:solidFill>
                  <a:srgbClr val="00B050"/>
                </a:solidFill>
              </a:rPr>
              <a:t>Rendimiento en tiempo: 1,52/minuto</a:t>
            </a:r>
            <a:endParaRPr lang="es-GT" dirty="0">
              <a:solidFill>
                <a:srgbClr val="00B050"/>
              </a:solidFill>
            </a:endParaRPr>
          </a:p>
          <a:p>
            <a:pPr algn="l"/>
            <a:r>
              <a:rPr lang="es-ES" b="1" dirty="0">
                <a:solidFill>
                  <a:srgbClr val="00B050"/>
                </a:solidFill>
              </a:rPr>
              <a:t>Error: 24,32%</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p:txBody>
      </p:sp>
      <p:sp>
        <p:nvSpPr>
          <p:cNvPr id="9" name="Marcador de texto 6"/>
          <p:cNvSpPr txBox="1">
            <a:spLocks/>
          </p:cNvSpPr>
          <p:nvPr/>
        </p:nvSpPr>
        <p:spPr>
          <a:xfrm>
            <a:off x="6320834" y="3786390"/>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a:t>2</a:t>
            </a:r>
            <a:r>
              <a:rPr lang="es-GT" dirty="0" smtClean="0"/>
              <a:t>5 USUARIOS</a:t>
            </a:r>
            <a:endParaRPr lang="es-GT" dirty="0"/>
          </a:p>
        </p:txBody>
      </p:sp>
      <p:sp>
        <p:nvSpPr>
          <p:cNvPr id="10" name="Marcador de texto 6"/>
          <p:cNvSpPr txBox="1">
            <a:spLocks/>
          </p:cNvSpPr>
          <p:nvPr/>
        </p:nvSpPr>
        <p:spPr>
          <a:xfrm>
            <a:off x="2055048" y="3786390"/>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20 USUARIOS</a:t>
            </a:r>
            <a:endParaRPr lang="es-GT" dirty="0"/>
          </a:p>
        </p:txBody>
      </p:sp>
      <p:sp>
        <p:nvSpPr>
          <p:cNvPr id="11" name="Marcador de texto 3"/>
          <p:cNvSpPr txBox="1">
            <a:spLocks/>
          </p:cNvSpPr>
          <p:nvPr/>
        </p:nvSpPr>
        <p:spPr>
          <a:xfrm>
            <a:off x="1958595" y="4362652"/>
            <a:ext cx="3401381" cy="1615766"/>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1,643/minuto</a:t>
            </a:r>
            <a:endParaRPr lang="es-GT" dirty="0">
              <a:solidFill>
                <a:srgbClr val="00B050"/>
              </a:solidFill>
            </a:endParaRPr>
          </a:p>
          <a:p>
            <a:pPr algn="l"/>
            <a:r>
              <a:rPr lang="es-ES" b="1" dirty="0">
                <a:solidFill>
                  <a:srgbClr val="00B050"/>
                </a:solidFill>
              </a:rPr>
              <a:t>Error: 21,95%</a:t>
            </a:r>
            <a:endParaRPr lang="es-GT" dirty="0">
              <a:solidFill>
                <a:srgbClr val="00B050"/>
              </a:solidFill>
            </a:endParaRPr>
          </a:p>
          <a:p>
            <a:pPr algn="l"/>
            <a:r>
              <a:rPr lang="es-ES" b="1" dirty="0">
                <a:solidFill>
                  <a:srgbClr val="00B050"/>
                </a:solidFill>
              </a:rPr>
              <a:t>Rendimiento General: 1,6/min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p:txBody>
      </p:sp>
      <p:sp>
        <p:nvSpPr>
          <p:cNvPr id="12" name="Marcador de texto 3"/>
          <p:cNvSpPr txBox="1">
            <a:spLocks/>
          </p:cNvSpPr>
          <p:nvPr/>
        </p:nvSpPr>
        <p:spPr>
          <a:xfrm>
            <a:off x="6272607" y="4362652"/>
            <a:ext cx="3401381" cy="1615766"/>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1,79/minuto</a:t>
            </a:r>
            <a:endParaRPr lang="es-GT" dirty="0">
              <a:solidFill>
                <a:srgbClr val="00B050"/>
              </a:solidFill>
            </a:endParaRPr>
          </a:p>
          <a:p>
            <a:pPr algn="l"/>
            <a:r>
              <a:rPr lang="es-ES" b="1" dirty="0">
                <a:solidFill>
                  <a:srgbClr val="00B050"/>
                </a:solidFill>
              </a:rPr>
              <a:t>Error: 19,57%</a:t>
            </a:r>
            <a:endParaRPr lang="es-GT" dirty="0">
              <a:solidFill>
                <a:srgbClr val="00B050"/>
              </a:solidFill>
            </a:endParaRPr>
          </a:p>
          <a:p>
            <a:pPr algn="l"/>
            <a:r>
              <a:rPr lang="es-ES" b="1" dirty="0">
                <a:solidFill>
                  <a:srgbClr val="00B050"/>
                </a:solidFill>
              </a:rPr>
              <a:t>Rendimiento General: 1,8/min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p:txBody>
      </p:sp>
    </p:spTree>
    <p:extLst>
      <p:ext uri="{BB962C8B-B14F-4D97-AF65-F5344CB8AC3E}">
        <p14:creationId xmlns:p14="http://schemas.microsoft.com/office/powerpoint/2010/main" val="24627126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6805" y="0"/>
            <a:ext cx="10364452" cy="1605094"/>
          </a:xfrm>
        </p:spPr>
        <p:txBody>
          <a:bodyPr/>
          <a:lstStyle/>
          <a:p>
            <a:r>
              <a:rPr lang="es-ES" b="1" dirty="0"/>
              <a:t>COMPARACIÓN DE RESULTADOS CON AUTORES Y </a:t>
            </a:r>
            <a:r>
              <a:rPr lang="es-ES" b="1" dirty="0" smtClean="0"/>
              <a:t>LIBROS</a:t>
            </a:r>
            <a:endParaRPr lang="es-GT" dirty="0"/>
          </a:p>
        </p:txBody>
      </p:sp>
      <p:sp>
        <p:nvSpPr>
          <p:cNvPr id="3" name="Marcador de texto 2"/>
          <p:cNvSpPr>
            <a:spLocks noGrp="1"/>
          </p:cNvSpPr>
          <p:nvPr>
            <p:ph type="body" idx="1"/>
          </p:nvPr>
        </p:nvSpPr>
        <p:spPr>
          <a:xfrm>
            <a:off x="669701" y="1605094"/>
            <a:ext cx="3646080" cy="576262"/>
          </a:xfrm>
        </p:spPr>
        <p:txBody>
          <a:bodyPr/>
          <a:lstStyle/>
          <a:p>
            <a:r>
              <a:rPr lang="es-ES" sz="2000" b="1" dirty="0"/>
              <a:t>Pruebas funcionales y de rendimiento con </a:t>
            </a:r>
            <a:r>
              <a:rPr lang="es-ES" sz="2000" b="1" dirty="0" err="1"/>
              <a:t>JMeter</a:t>
            </a:r>
            <a:endParaRPr lang="es-GT" sz="2000" dirty="0"/>
          </a:p>
        </p:txBody>
      </p:sp>
      <p:sp>
        <p:nvSpPr>
          <p:cNvPr id="4" name="Marcador de texto 3"/>
          <p:cNvSpPr>
            <a:spLocks noGrp="1"/>
          </p:cNvSpPr>
          <p:nvPr>
            <p:ph type="body" sz="half" idx="15"/>
          </p:nvPr>
        </p:nvSpPr>
        <p:spPr>
          <a:xfrm>
            <a:off x="913774" y="2181356"/>
            <a:ext cx="3298976" cy="4489899"/>
          </a:xfrm>
        </p:spPr>
        <p:txBody>
          <a:bodyPr>
            <a:normAutofit/>
          </a:bodyPr>
          <a:lstStyle/>
          <a:p>
            <a:pPr algn="l" fontAlgn="base"/>
            <a:r>
              <a:rPr lang="es-ES" b="1" dirty="0"/>
              <a:t>Autores:</a:t>
            </a:r>
            <a:r>
              <a:rPr lang="es-ES" dirty="0">
                <a:solidFill>
                  <a:srgbClr val="00B050"/>
                </a:solidFill>
              </a:rPr>
              <a:t> Pablo Olmos</a:t>
            </a:r>
            <a:endParaRPr lang="es-GT" dirty="0">
              <a:solidFill>
                <a:srgbClr val="00B050"/>
              </a:solidFill>
            </a:endParaRPr>
          </a:p>
          <a:p>
            <a:pPr algn="l" fontAlgn="base"/>
            <a:r>
              <a:rPr lang="es-ES" b="1" dirty="0"/>
              <a:t>Localización:</a:t>
            </a:r>
            <a:r>
              <a:rPr lang="es-ES" dirty="0">
                <a:solidFill>
                  <a:srgbClr val="00B050"/>
                </a:solidFill>
              </a:rPr>
              <a:t> Sólo programadores, ISSN 1134-4792, Nº 128, 2005, págs. 50-56</a:t>
            </a:r>
            <a:endParaRPr lang="es-GT" dirty="0">
              <a:solidFill>
                <a:srgbClr val="00B050"/>
              </a:solidFill>
            </a:endParaRPr>
          </a:p>
          <a:p>
            <a:pPr algn="l" fontAlgn="base"/>
            <a:r>
              <a:rPr lang="es-ES" b="1" dirty="0"/>
              <a:t>Idioma:</a:t>
            </a:r>
            <a:r>
              <a:rPr lang="es-ES" dirty="0">
                <a:solidFill>
                  <a:srgbClr val="00B050"/>
                </a:solidFill>
              </a:rPr>
              <a:t> español</a:t>
            </a:r>
            <a:endParaRPr lang="es-GT" dirty="0">
              <a:solidFill>
                <a:srgbClr val="00B050"/>
              </a:solidFill>
            </a:endParaRPr>
          </a:p>
          <a:p>
            <a:pPr algn="l" fontAlgn="base"/>
            <a:r>
              <a:rPr lang="es-ES" b="1" dirty="0" smtClean="0"/>
              <a:t>Resumen:</a:t>
            </a:r>
            <a:r>
              <a:rPr lang="es-ES" b="1" dirty="0" smtClean="0">
                <a:solidFill>
                  <a:srgbClr val="00B050"/>
                </a:solidFill>
              </a:rPr>
              <a:t> </a:t>
            </a:r>
            <a:r>
              <a:rPr lang="es-ES" dirty="0" smtClean="0">
                <a:solidFill>
                  <a:srgbClr val="00B050"/>
                </a:solidFill>
              </a:rPr>
              <a:t>Toda </a:t>
            </a:r>
            <a:r>
              <a:rPr lang="es-ES" dirty="0">
                <a:solidFill>
                  <a:srgbClr val="00B050"/>
                </a:solidFill>
              </a:rPr>
              <a:t>aplicación pasa por una fase de pruebas. </a:t>
            </a:r>
            <a:r>
              <a:rPr lang="es-ES" dirty="0" err="1">
                <a:solidFill>
                  <a:srgbClr val="00B050"/>
                </a:solidFill>
              </a:rPr>
              <a:t>JMeter</a:t>
            </a:r>
            <a:r>
              <a:rPr lang="es-ES" dirty="0">
                <a:solidFill>
                  <a:srgbClr val="00B050"/>
                </a:solidFill>
              </a:rPr>
              <a:t> es una utilidad escrita en Java que sirve para realizar pruebas de rendimiento y de funcionalidad sobre aplicaciones tipo cliente/servidor escritas en cualquier lenguaje.</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441348" y="1605094"/>
            <a:ext cx="3291521" cy="576262"/>
          </a:xfrm>
        </p:spPr>
        <p:txBody>
          <a:bodyPr/>
          <a:lstStyle/>
          <a:p>
            <a:r>
              <a:rPr lang="es-ES" sz="2000" b="1" dirty="0"/>
              <a:t>Microsoft </a:t>
            </a:r>
            <a:r>
              <a:rPr lang="es-ES" sz="2000" b="1" dirty="0" err="1"/>
              <a:t>Developer</a:t>
            </a:r>
            <a:r>
              <a:rPr lang="es-ES" sz="2000" b="1" dirty="0"/>
              <a:t> Network</a:t>
            </a:r>
            <a:endParaRPr lang="es-GT" sz="2000" b="1" dirty="0"/>
          </a:p>
        </p:txBody>
      </p:sp>
      <p:sp>
        <p:nvSpPr>
          <p:cNvPr id="6" name="Marcador de texto 5"/>
          <p:cNvSpPr>
            <a:spLocks noGrp="1"/>
          </p:cNvSpPr>
          <p:nvPr>
            <p:ph type="body" sz="half" idx="16"/>
          </p:nvPr>
        </p:nvSpPr>
        <p:spPr>
          <a:xfrm>
            <a:off x="4441348" y="2181356"/>
            <a:ext cx="3303351" cy="3858836"/>
          </a:xfrm>
        </p:spPr>
        <p:txBody>
          <a:bodyPr>
            <a:normAutofit fontScale="92500" lnSpcReduction="20000"/>
          </a:bodyPr>
          <a:lstStyle/>
          <a:p>
            <a:pPr lvl="0" algn="l"/>
            <a:r>
              <a:rPr lang="es-ES" dirty="0">
                <a:solidFill>
                  <a:srgbClr val="00B050"/>
                </a:solidFill>
              </a:rPr>
              <a:t>debería responder a las siguientes preguntas:</a:t>
            </a:r>
            <a:endParaRPr lang="es-GT" dirty="0">
              <a:solidFill>
                <a:srgbClr val="00B050"/>
              </a:solidFill>
            </a:endParaRPr>
          </a:p>
          <a:p>
            <a:pPr lvl="0" algn="l"/>
            <a:r>
              <a:rPr lang="es-ES" dirty="0">
                <a:solidFill>
                  <a:srgbClr val="00B050"/>
                </a:solidFill>
              </a:rPr>
              <a:t>¿Cuál es el alcance, en detalle, de la prueba de rendimiento? ¿Qué subsistemas, interfaces, componentes, </a:t>
            </a:r>
            <a:r>
              <a:rPr lang="es-ES" dirty="0" err="1">
                <a:solidFill>
                  <a:srgbClr val="00B050"/>
                </a:solidFill>
              </a:rPr>
              <a:t>etc</a:t>
            </a:r>
            <a:r>
              <a:rPr lang="es-ES" dirty="0">
                <a:solidFill>
                  <a:srgbClr val="00B050"/>
                </a:solidFill>
              </a:rPr>
              <a:t> están dentro y fuera del ámbito de ejecución de esta prueba?</a:t>
            </a:r>
            <a:endParaRPr lang="es-GT" dirty="0">
              <a:solidFill>
                <a:srgbClr val="00B050"/>
              </a:solidFill>
            </a:endParaRPr>
          </a:p>
          <a:p>
            <a:pPr lvl="0" algn="l"/>
            <a:r>
              <a:rPr lang="es-ES" dirty="0">
                <a:solidFill>
                  <a:srgbClr val="00B050"/>
                </a:solidFill>
              </a:rPr>
              <a:t>Para las </a:t>
            </a:r>
            <a:r>
              <a:rPr lang="es-ES" dirty="0" smtClean="0">
                <a:solidFill>
                  <a:srgbClr val="00B050"/>
                </a:solidFill>
              </a:rPr>
              <a:t>interfaces de</a:t>
            </a:r>
            <a:r>
              <a:rPr lang="es-ES" dirty="0">
                <a:solidFill>
                  <a:srgbClr val="00B050"/>
                </a:solidFill>
              </a:rPr>
              <a:t> usuario involucradas, ¿Cual es el número de usuarios concurrentes que se esperan para cada uno (especificando picos y medias?</a:t>
            </a:r>
            <a:endParaRPr lang="es-GT" dirty="0">
              <a:solidFill>
                <a:srgbClr val="00B050"/>
              </a:solidFill>
            </a:endParaRPr>
          </a:p>
          <a:p>
            <a:pPr lvl="0" algn="l"/>
            <a:r>
              <a:rPr lang="es-ES" dirty="0">
                <a:solidFill>
                  <a:srgbClr val="00B050"/>
                </a:solidFill>
              </a:rPr>
              <a:t>¿Cuál es la estructura objetivo del sistema (hardware, </a:t>
            </a:r>
            <a:r>
              <a:rPr lang="es-ES" dirty="0" err="1">
                <a:solidFill>
                  <a:srgbClr val="00B050"/>
                </a:solidFill>
              </a:rPr>
              <a:t>especificandor</a:t>
            </a:r>
            <a:r>
              <a:rPr lang="es-ES" dirty="0">
                <a:solidFill>
                  <a:srgbClr val="00B050"/>
                </a:solidFill>
              </a:rPr>
              <a:t> todos los servidores de red y configuraciones de dispositivo)?</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973298" y="1605094"/>
            <a:ext cx="3304928" cy="576262"/>
          </a:xfrm>
        </p:spPr>
        <p:txBody>
          <a:bodyPr/>
          <a:lstStyle/>
          <a:p>
            <a:r>
              <a:rPr lang="es-ES" sz="2000" b="1" dirty="0"/>
              <a:t>PRUEBAS DE RENDIMIENTO TIC</a:t>
            </a:r>
            <a:endParaRPr lang="es-GT" sz="2000" b="1" dirty="0"/>
          </a:p>
        </p:txBody>
      </p:sp>
      <p:sp>
        <p:nvSpPr>
          <p:cNvPr id="8" name="Marcador de texto 7"/>
          <p:cNvSpPr>
            <a:spLocks noGrp="1"/>
          </p:cNvSpPr>
          <p:nvPr>
            <p:ph type="body" sz="half" idx="17"/>
          </p:nvPr>
        </p:nvSpPr>
        <p:spPr>
          <a:xfrm>
            <a:off x="7973298" y="2181357"/>
            <a:ext cx="3304928" cy="3609844"/>
          </a:xfrm>
        </p:spPr>
        <p:txBody>
          <a:bodyPr/>
          <a:lstStyle/>
          <a:p>
            <a:pPr algn="just"/>
            <a:r>
              <a:rPr lang="es-ES" dirty="0">
                <a:solidFill>
                  <a:srgbClr val="00B050"/>
                </a:solidFill>
              </a:rPr>
              <a:t>nos dice que el tiempo de tiempo que tarda un sistema de información en atender una petición de usuario, incluye el tiempo de transmisión, el tiempo de latencia, y el tiempo de procesamiento. Esto último hace referencia al hardware y la cantidad usuarios que intentan acceder a la información al mismo tiempo.</a:t>
            </a:r>
            <a:endParaRPr lang="es-GT" dirty="0">
              <a:solidFill>
                <a:srgbClr val="00B050"/>
              </a:solidFill>
            </a:endParaRPr>
          </a:p>
        </p:txBody>
      </p:sp>
    </p:spTree>
    <p:extLst>
      <p:ext uri="{BB962C8B-B14F-4D97-AF65-F5344CB8AC3E}">
        <p14:creationId xmlns:p14="http://schemas.microsoft.com/office/powerpoint/2010/main" val="500545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835509" y="1181016"/>
            <a:ext cx="3262555" cy="679994"/>
          </a:xfrm>
        </p:spPr>
        <p:txBody>
          <a:bodyPr/>
          <a:lstStyle/>
          <a:p>
            <a:r>
              <a:rPr lang="es-ES" b="1" dirty="0" err="1"/>
              <a:t>JUnit</a:t>
            </a:r>
            <a:r>
              <a:rPr lang="es-ES" b="1" dirty="0"/>
              <a:t> in </a:t>
            </a:r>
            <a:r>
              <a:rPr lang="es-ES" b="1" dirty="0" err="1"/>
              <a:t>action</a:t>
            </a:r>
            <a:endParaRPr lang="es-GT" b="1" dirty="0"/>
          </a:p>
        </p:txBody>
      </p:sp>
      <p:sp>
        <p:nvSpPr>
          <p:cNvPr id="4" name="Marcador de contenido 3"/>
          <p:cNvSpPr>
            <a:spLocks noGrp="1"/>
          </p:cNvSpPr>
          <p:nvPr>
            <p:ph sz="quarter" idx="13"/>
          </p:nvPr>
        </p:nvSpPr>
        <p:spPr>
          <a:xfrm>
            <a:off x="913774" y="2201008"/>
            <a:ext cx="5106027" cy="3590192"/>
          </a:xfrm>
        </p:spPr>
        <p:txBody>
          <a:bodyPr>
            <a:normAutofit/>
          </a:bodyPr>
          <a:lstStyle/>
          <a:p>
            <a:pPr algn="just"/>
            <a:r>
              <a:rPr lang="es-ES" sz="1600" dirty="0">
                <a:solidFill>
                  <a:srgbClr val="00B050"/>
                </a:solidFill>
              </a:rPr>
              <a:t>Explica </a:t>
            </a:r>
            <a:r>
              <a:rPr lang="es-ES" sz="1600" dirty="0" err="1">
                <a:solidFill>
                  <a:srgbClr val="00B050"/>
                </a:solidFill>
              </a:rPr>
              <a:t>JUnit</a:t>
            </a:r>
            <a:r>
              <a:rPr lang="es-ES" sz="1600" dirty="0">
                <a:solidFill>
                  <a:srgbClr val="00B050"/>
                </a:solidFill>
              </a:rPr>
              <a:t> y después pruebas unitarias, </a:t>
            </a:r>
            <a:r>
              <a:rPr lang="es-ES" sz="1600" dirty="0" err="1">
                <a:solidFill>
                  <a:srgbClr val="00B050"/>
                </a:solidFill>
              </a:rPr>
              <a:t>mocks</a:t>
            </a:r>
            <a:r>
              <a:rPr lang="es-ES" sz="1600" dirty="0">
                <a:solidFill>
                  <a:srgbClr val="00B050"/>
                </a:solidFill>
              </a:rPr>
              <a:t>, </a:t>
            </a:r>
            <a:r>
              <a:rPr lang="es-ES" sz="1600" dirty="0" err="1">
                <a:solidFill>
                  <a:srgbClr val="00B050"/>
                </a:solidFill>
              </a:rPr>
              <a:t>stubs</a:t>
            </a:r>
            <a:r>
              <a:rPr lang="es-ES" sz="1600" dirty="0">
                <a:solidFill>
                  <a:srgbClr val="00B050"/>
                </a:solidFill>
              </a:rPr>
              <a:t>. </a:t>
            </a:r>
            <a:r>
              <a:rPr lang="es-ES" sz="1600" dirty="0" err="1">
                <a:solidFill>
                  <a:srgbClr val="00B050"/>
                </a:solidFill>
              </a:rPr>
              <a:t>JUnit</a:t>
            </a:r>
            <a:r>
              <a:rPr lang="es-ES" sz="1600" dirty="0">
                <a:solidFill>
                  <a:srgbClr val="00B050"/>
                </a:solidFill>
              </a:rPr>
              <a:t> no tiene por qué usarse solo para pruebas unitarias, y TDD ya  que las pruebas unitarias son responsabilidad de los desarrolladores. Esto indica que como analizadores de bases de datos debemos someter los sistemas a las distintas pruebas de rendimiento que existen para conocer el rendimiento de nuestras consultas y así poder saber cuál es la más óptima para manejar dentro de nuestros sistemas.</a:t>
            </a:r>
            <a:endParaRPr lang="es-GT" sz="1600" dirty="0">
              <a:solidFill>
                <a:srgbClr val="00B050"/>
              </a:solidFill>
            </a:endParaRPr>
          </a:p>
        </p:txBody>
      </p:sp>
      <p:sp>
        <p:nvSpPr>
          <p:cNvPr id="5" name="Marcador de texto 4"/>
          <p:cNvSpPr>
            <a:spLocks noGrp="1"/>
          </p:cNvSpPr>
          <p:nvPr>
            <p:ph type="body" sz="quarter" idx="3"/>
          </p:nvPr>
        </p:nvSpPr>
        <p:spPr>
          <a:xfrm>
            <a:off x="6283998" y="1521013"/>
            <a:ext cx="4881804" cy="679994"/>
          </a:xfrm>
        </p:spPr>
        <p:txBody>
          <a:bodyPr/>
          <a:lstStyle/>
          <a:p>
            <a:pPr algn="ctr"/>
            <a:r>
              <a:rPr lang="es-ES" b="1" dirty="0"/>
              <a:t>Fundamentos de Bases de Datos 5a Ed.</a:t>
            </a:r>
            <a:endParaRPr lang="es-GT" dirty="0"/>
          </a:p>
        </p:txBody>
      </p:sp>
      <p:sp>
        <p:nvSpPr>
          <p:cNvPr id="6" name="Marcador de contenido 5"/>
          <p:cNvSpPr>
            <a:spLocks noGrp="1"/>
          </p:cNvSpPr>
          <p:nvPr>
            <p:ph sz="quarter" idx="14"/>
          </p:nvPr>
        </p:nvSpPr>
        <p:spPr>
          <a:xfrm>
            <a:off x="6172200" y="2201008"/>
            <a:ext cx="5105401" cy="3590192"/>
          </a:xfrm>
        </p:spPr>
        <p:txBody>
          <a:bodyPr>
            <a:normAutofit fontScale="77500" lnSpcReduction="20000"/>
          </a:bodyPr>
          <a:lstStyle/>
          <a:p>
            <a:pPr algn="just"/>
            <a:r>
              <a:rPr lang="es-ES" dirty="0">
                <a:solidFill>
                  <a:srgbClr val="00B050"/>
                </a:solidFill>
              </a:rPr>
              <a:t>Las estructuras índice se denominan caminos de acceso, ya que  proporcionan un camino a través del cual se pueden localizar y acceder a los datos.  En el Capitulo  se señalo la eficiencia de leer los registros del archivo en un orden próximo al orden físico. Esto quiere decir que al momento de la lectura de datos otra buena práctica es hacer la búsqueda de información muy similar a como se encuentren almacenados los datos mediante el orden físico dentro de la base de datos, esto permitirá optimar la base de datos y reducir tiempo de espera dentro de la misma.</a:t>
            </a:r>
            <a:endParaRPr lang="es-GT" dirty="0">
              <a:solidFill>
                <a:srgbClr val="00B050"/>
              </a:solidFill>
            </a:endParaRPr>
          </a:p>
        </p:txBody>
      </p:sp>
    </p:spTree>
    <p:extLst>
      <p:ext uri="{BB962C8B-B14F-4D97-AF65-F5344CB8AC3E}">
        <p14:creationId xmlns:p14="http://schemas.microsoft.com/office/powerpoint/2010/main" val="2148200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9228" y="103362"/>
            <a:ext cx="10364451" cy="1596177"/>
          </a:xfrm>
        </p:spPr>
        <p:txBody>
          <a:bodyPr/>
          <a:lstStyle/>
          <a:p>
            <a:r>
              <a:rPr lang="es-GT" dirty="0" smtClean="0"/>
              <a:t>GRACIAS POR SU ATENCION</a:t>
            </a:r>
            <a:endParaRPr lang="es-GT" dirty="0"/>
          </a:p>
        </p:txBody>
      </p:sp>
      <p:pic>
        <p:nvPicPr>
          <p:cNvPr id="4" name="Marcador de contenido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75994" y="1030309"/>
            <a:ext cx="8130917" cy="5173015"/>
          </a:xfrm>
        </p:spPr>
      </p:pic>
    </p:spTree>
    <p:extLst>
      <p:ext uri="{BB962C8B-B14F-4D97-AF65-F5344CB8AC3E}">
        <p14:creationId xmlns:p14="http://schemas.microsoft.com/office/powerpoint/2010/main" val="3137081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Pruebas de rendimiento del </a:t>
            </a:r>
            <a:r>
              <a:rPr lang="es-ES" b="1" dirty="0" smtClean="0"/>
              <a:t>software</a:t>
            </a:r>
            <a:endParaRPr lang="es-GT" dirty="0"/>
          </a:p>
        </p:txBody>
      </p:sp>
      <p:sp>
        <p:nvSpPr>
          <p:cNvPr id="3" name="Marcador de contenido 2"/>
          <p:cNvSpPr>
            <a:spLocks noGrp="1"/>
          </p:cNvSpPr>
          <p:nvPr>
            <p:ph sz="quarter" idx="13"/>
          </p:nvPr>
        </p:nvSpPr>
        <p:spPr/>
        <p:txBody>
          <a:bodyPr/>
          <a:lstStyle/>
          <a:p>
            <a:r>
              <a:rPr lang="es-ES" dirty="0"/>
              <a:t>En la ingeniería del software, las pruebas de rendimiento son las pruebas que se realizan, desde una perspectiva, para determinar lo rápido que realiza una tarea un sistema en condiciones particulares de trabajo. También puede servir para validar y verificar otros atributos de la calidad del sistema, tales como la escalabilidad, fiabilidad y uso de los recursos.</a:t>
            </a:r>
            <a:endParaRPr lang="es-GT" dirty="0"/>
          </a:p>
        </p:txBody>
      </p:sp>
    </p:spTree>
    <p:extLst>
      <p:ext uri="{BB962C8B-B14F-4D97-AF65-F5344CB8AC3E}">
        <p14:creationId xmlns:p14="http://schemas.microsoft.com/office/powerpoint/2010/main" val="41791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TIPOS DE PRUEBAS DE </a:t>
            </a:r>
            <a:r>
              <a:rPr lang="es-ES" b="1" dirty="0" smtClean="0"/>
              <a:t>RENDIMIENTO</a:t>
            </a:r>
            <a:endParaRPr lang="es-GT" dirty="0"/>
          </a:p>
        </p:txBody>
      </p:sp>
      <p:sp>
        <p:nvSpPr>
          <p:cNvPr id="3" name="Marcador de contenido 2"/>
          <p:cNvSpPr>
            <a:spLocks noGrp="1"/>
          </p:cNvSpPr>
          <p:nvPr>
            <p:ph sz="quarter" idx="13"/>
          </p:nvPr>
        </p:nvSpPr>
        <p:spPr/>
        <p:txBody>
          <a:bodyPr>
            <a:normAutofit fontScale="85000" lnSpcReduction="20000"/>
          </a:bodyPr>
          <a:lstStyle/>
          <a:p>
            <a:r>
              <a:rPr lang="es-ES" b="1" dirty="0"/>
              <a:t>Pruebas de carga</a:t>
            </a:r>
            <a:endParaRPr lang="es-GT" b="1" dirty="0"/>
          </a:p>
          <a:p>
            <a:r>
              <a:rPr lang="es-ES" dirty="0"/>
              <a:t>Este es el tipo más sencillo de pruebas de </a:t>
            </a:r>
            <a:r>
              <a:rPr lang="es-ES" dirty="0">
                <a:hlinkClick r:id="rId2" tooltip="Eficiencia"/>
              </a:rPr>
              <a:t>rendimiento</a:t>
            </a:r>
            <a:r>
              <a:rPr lang="es-ES" dirty="0"/>
              <a:t>. Una prueba de carga se realiza generalmente para observar el comportamiento de una </a:t>
            </a:r>
            <a:r>
              <a:rPr lang="es-ES" dirty="0">
                <a:hlinkClick r:id="rId3" tooltip="Aplicación informática"/>
              </a:rPr>
              <a:t>aplicación</a:t>
            </a:r>
            <a:r>
              <a:rPr lang="es-ES" dirty="0"/>
              <a:t> bajo una cantidad de peticiones esperada</a:t>
            </a:r>
            <a:r>
              <a:rPr lang="es-ES" dirty="0" smtClean="0"/>
              <a:t>.</a:t>
            </a:r>
            <a:r>
              <a:rPr lang="es-ES" dirty="0"/>
              <a:t> Esta prueba puede mostrar los tiempos de respuesta de todas las transacciones importantes de la aplicación</a:t>
            </a:r>
            <a:r>
              <a:rPr lang="es-ES" dirty="0" smtClean="0"/>
              <a:t>.</a:t>
            </a:r>
            <a:r>
              <a:rPr lang="es-ES" dirty="0"/>
              <a:t> entonces esta prueba puede mostrar el cuello de botella en la aplicación</a:t>
            </a:r>
            <a:r>
              <a:rPr lang="es-ES" dirty="0" smtClean="0"/>
              <a:t>.</a:t>
            </a:r>
          </a:p>
          <a:p>
            <a:r>
              <a:rPr lang="es-ES" b="1" dirty="0"/>
              <a:t>Prueba de estrés</a:t>
            </a:r>
            <a:endParaRPr lang="es-GT" b="1" dirty="0"/>
          </a:p>
          <a:p>
            <a:r>
              <a:rPr lang="es-ES" dirty="0"/>
              <a:t>Esta prueba se utiliza normalmente para romper la aplicación. Se va doblando el número de usuarios que se agregan a la aplicación y se ejecuta una prueba de carga hasta que se rompe</a:t>
            </a:r>
            <a:r>
              <a:rPr lang="es-ES" dirty="0" smtClean="0"/>
              <a:t>.</a:t>
            </a:r>
            <a:r>
              <a:rPr lang="es-ES" dirty="0"/>
              <a:t> se realiza para determinar la solidez de la aplicación en los momentos de carga </a:t>
            </a:r>
            <a:r>
              <a:rPr lang="es-ES" dirty="0" smtClean="0"/>
              <a:t>extrema, </a:t>
            </a:r>
            <a:r>
              <a:rPr lang="es-ES" dirty="0"/>
              <a:t>en caso de que la carga real supere a la carga esperada.</a:t>
            </a:r>
            <a:endParaRPr lang="es-GT" dirty="0"/>
          </a:p>
        </p:txBody>
      </p:sp>
    </p:spTree>
    <p:extLst>
      <p:ext uri="{BB962C8B-B14F-4D97-AF65-F5344CB8AC3E}">
        <p14:creationId xmlns:p14="http://schemas.microsoft.com/office/powerpoint/2010/main" val="1261224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531529" y="1257033"/>
            <a:ext cx="4873474" cy="679994"/>
          </a:xfrm>
        </p:spPr>
        <p:txBody>
          <a:bodyPr/>
          <a:lstStyle/>
          <a:p>
            <a:pPr algn="ctr"/>
            <a:r>
              <a:rPr lang="es-ES" sz="2800" b="1" dirty="0"/>
              <a:t>Prueba de estabilidad (</a:t>
            </a:r>
            <a:r>
              <a:rPr lang="es-ES" sz="2800" b="1" dirty="0" err="1"/>
              <a:t>soak</a:t>
            </a:r>
            <a:r>
              <a:rPr lang="es-ES" sz="2800" b="1" dirty="0"/>
              <a:t> </a:t>
            </a:r>
            <a:r>
              <a:rPr lang="es-ES" sz="2800" b="1" dirty="0" err="1"/>
              <a:t>testing</a:t>
            </a:r>
            <a:r>
              <a:rPr lang="es-ES" sz="2800" b="1" dirty="0" smtClean="0"/>
              <a:t>)</a:t>
            </a:r>
            <a:endParaRPr lang="es-GT" b="1" dirty="0"/>
          </a:p>
        </p:txBody>
      </p:sp>
      <p:sp>
        <p:nvSpPr>
          <p:cNvPr id="4" name="Marcador de contenido 3"/>
          <p:cNvSpPr>
            <a:spLocks noGrp="1"/>
          </p:cNvSpPr>
          <p:nvPr>
            <p:ph sz="quarter" idx="13"/>
          </p:nvPr>
        </p:nvSpPr>
        <p:spPr>
          <a:xfrm>
            <a:off x="913773" y="2140714"/>
            <a:ext cx="4108987" cy="2740187"/>
          </a:xfrm>
        </p:spPr>
        <p:txBody>
          <a:bodyPr>
            <a:normAutofit fontScale="92500" lnSpcReduction="10000"/>
          </a:bodyPr>
          <a:lstStyle/>
          <a:p>
            <a:pPr algn="just"/>
            <a:r>
              <a:rPr lang="es-ES" dirty="0"/>
              <a:t>Esta prueba normalmente se hace para determinar si la aplicación puede aguantar una carga esperada continuada. Generalmente esta prueba se realiza para determinar si hay alguna fuga de memoria en la aplicación.</a:t>
            </a:r>
            <a:endParaRPr lang="es-GT" dirty="0"/>
          </a:p>
          <a:p>
            <a:endParaRPr lang="es-GT" dirty="0"/>
          </a:p>
        </p:txBody>
      </p:sp>
      <p:sp>
        <p:nvSpPr>
          <p:cNvPr id="5" name="Marcador de texto 4"/>
          <p:cNvSpPr>
            <a:spLocks noGrp="1"/>
          </p:cNvSpPr>
          <p:nvPr>
            <p:ph type="body" sz="quarter" idx="3"/>
          </p:nvPr>
        </p:nvSpPr>
        <p:spPr>
          <a:xfrm>
            <a:off x="6552843" y="1257033"/>
            <a:ext cx="4881804" cy="679994"/>
          </a:xfrm>
        </p:spPr>
        <p:txBody>
          <a:bodyPr/>
          <a:lstStyle/>
          <a:p>
            <a:pPr algn="ctr"/>
            <a:r>
              <a:rPr lang="es-ES" sz="2800" b="1" dirty="0"/>
              <a:t>Pruebas de picos  </a:t>
            </a:r>
            <a:r>
              <a:rPr lang="es-ES" sz="2800" b="1" dirty="0" smtClean="0"/>
              <a:t>        (</a:t>
            </a:r>
            <a:r>
              <a:rPr lang="es-ES" sz="2800" b="1" dirty="0" err="1"/>
              <a:t>spike</a:t>
            </a:r>
            <a:r>
              <a:rPr lang="es-ES" sz="2800" b="1" dirty="0"/>
              <a:t> </a:t>
            </a:r>
            <a:r>
              <a:rPr lang="es-ES" sz="2800" b="1" dirty="0" err="1"/>
              <a:t>testing</a:t>
            </a:r>
            <a:r>
              <a:rPr lang="es-ES" sz="2800" b="1" dirty="0"/>
              <a:t>) </a:t>
            </a:r>
            <a:endParaRPr lang="es-GT" sz="2800" dirty="0"/>
          </a:p>
        </p:txBody>
      </p:sp>
      <p:sp>
        <p:nvSpPr>
          <p:cNvPr id="6" name="Marcador de contenido 5"/>
          <p:cNvSpPr>
            <a:spLocks noGrp="1"/>
          </p:cNvSpPr>
          <p:nvPr>
            <p:ph sz="quarter" idx="14"/>
          </p:nvPr>
        </p:nvSpPr>
        <p:spPr>
          <a:xfrm>
            <a:off x="6709892" y="2140714"/>
            <a:ext cx="4567707" cy="2740187"/>
          </a:xfrm>
        </p:spPr>
        <p:txBody>
          <a:bodyPr>
            <a:noAutofit/>
          </a:bodyPr>
          <a:lstStyle/>
          <a:p>
            <a:pPr algn="just"/>
            <a:r>
              <a:rPr lang="es-ES" sz="1800" dirty="0"/>
              <a:t>trata de observar el comportamiento del sistema variando el número de usuarios, tanto cuando bajan, como cuando tiene cambios drásticos en su carga. Esta prueba se recomienda que sea realizada con un software automatizado que permita realizar cambios en el número de </a:t>
            </a:r>
            <a:r>
              <a:rPr lang="es-ES" sz="1800" dirty="0" smtClean="0"/>
              <a:t>usuarios.</a:t>
            </a:r>
            <a:endParaRPr lang="es-GT" sz="1800" dirty="0"/>
          </a:p>
        </p:txBody>
      </p:sp>
    </p:spTree>
    <p:extLst>
      <p:ext uri="{BB962C8B-B14F-4D97-AF65-F5344CB8AC3E}">
        <p14:creationId xmlns:p14="http://schemas.microsoft.com/office/powerpoint/2010/main" val="1679679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0047" y="287817"/>
            <a:ext cx="10364452" cy="1605094"/>
          </a:xfrm>
        </p:spPr>
        <p:txBody>
          <a:bodyPr/>
          <a:lstStyle/>
          <a:p>
            <a:r>
              <a:rPr lang="es-GT" dirty="0" smtClean="0"/>
              <a:t>PLAN DE PRUEBA</a:t>
            </a:r>
            <a:br>
              <a:rPr lang="es-GT" dirty="0" smtClean="0"/>
            </a:br>
            <a:r>
              <a:rPr lang="es-GT" dirty="0" smtClean="0"/>
              <a:t>RESOLUCION ENUNCIADO 1</a:t>
            </a:r>
            <a:r>
              <a:rPr lang="es-GT" dirty="0"/>
              <a:t/>
            </a:r>
            <a:br>
              <a:rPr lang="es-GT" dirty="0"/>
            </a:br>
            <a:r>
              <a:rPr lang="es-GT" dirty="0" smtClean="0"/>
              <a:t>CONSULTAS SQL SIN JOINS CON SP.</a:t>
            </a:r>
            <a:endParaRPr lang="es-GT" dirty="0"/>
          </a:p>
        </p:txBody>
      </p:sp>
      <p:sp>
        <p:nvSpPr>
          <p:cNvPr id="3" name="Marcador de texto 2"/>
          <p:cNvSpPr>
            <a:spLocks noGrp="1"/>
          </p:cNvSpPr>
          <p:nvPr>
            <p:ph type="body" idx="1"/>
          </p:nvPr>
        </p:nvSpPr>
        <p:spPr>
          <a:xfrm>
            <a:off x="433529" y="1788807"/>
            <a:ext cx="3298976" cy="576262"/>
          </a:xfrm>
        </p:spPr>
        <p:txBody>
          <a:bodyPr/>
          <a:lstStyle/>
          <a:p>
            <a:r>
              <a:rPr lang="es-ES" sz="2000" b="1" dirty="0" smtClean="0"/>
              <a:t> </a:t>
            </a:r>
            <a:r>
              <a:rPr lang="es-ES" sz="2000" b="1" dirty="0"/>
              <a:t>5 usuarios.</a:t>
            </a:r>
            <a:endParaRPr lang="es-GT" sz="2000" dirty="0"/>
          </a:p>
        </p:txBody>
      </p:sp>
      <p:sp>
        <p:nvSpPr>
          <p:cNvPr id="4" name="Marcador de texto 3"/>
          <p:cNvSpPr>
            <a:spLocks noGrp="1"/>
          </p:cNvSpPr>
          <p:nvPr>
            <p:ph type="body" sz="half" idx="15"/>
          </p:nvPr>
        </p:nvSpPr>
        <p:spPr>
          <a:xfrm>
            <a:off x="592428" y="2273654"/>
            <a:ext cx="3608492" cy="1899101"/>
          </a:xfrm>
        </p:spPr>
        <p:txBody>
          <a:bodyPr/>
          <a:lstStyle/>
          <a:p>
            <a:pPr algn="l"/>
            <a:r>
              <a:rPr lang="es-ES" b="1" dirty="0">
                <a:solidFill>
                  <a:srgbClr val="00B050"/>
                </a:solidFill>
              </a:rPr>
              <a:t>Rendimiento en </a:t>
            </a:r>
            <a:r>
              <a:rPr lang="es-ES" b="1" dirty="0" smtClean="0">
                <a:solidFill>
                  <a:srgbClr val="00B050"/>
                </a:solidFill>
              </a:rPr>
              <a:t>tiempo: 1,229/minuto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0,04</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092841" y="1790072"/>
            <a:ext cx="3291521" cy="576262"/>
          </a:xfrm>
        </p:spPr>
        <p:txBody>
          <a:bodyPr/>
          <a:lstStyle/>
          <a:p>
            <a:r>
              <a:rPr lang="es-ES" sz="2000" b="1" dirty="0" smtClean="0"/>
              <a:t>10 </a:t>
            </a:r>
            <a:r>
              <a:rPr lang="es-ES" sz="2000" b="1" dirty="0"/>
              <a:t>usuarios</a:t>
            </a:r>
            <a:r>
              <a:rPr lang="es-ES" sz="2000" b="1" dirty="0" smtClean="0"/>
              <a:t>.</a:t>
            </a:r>
            <a:endParaRPr lang="es-GT" sz="2000" dirty="0"/>
          </a:p>
        </p:txBody>
      </p:sp>
      <p:sp>
        <p:nvSpPr>
          <p:cNvPr id="6" name="Marcador de texto 5"/>
          <p:cNvSpPr>
            <a:spLocks noGrp="1"/>
          </p:cNvSpPr>
          <p:nvPr>
            <p:ph type="body" sz="half" idx="16"/>
          </p:nvPr>
        </p:nvSpPr>
        <p:spPr>
          <a:xfrm>
            <a:off x="4359819" y="2273654"/>
            <a:ext cx="3384129" cy="1899101"/>
          </a:xfrm>
        </p:spPr>
        <p:txBody>
          <a:bodyPr/>
          <a:lstStyle/>
          <a:p>
            <a:pPr algn="l"/>
            <a:r>
              <a:rPr lang="es-ES" b="1" dirty="0">
                <a:solidFill>
                  <a:srgbClr val="00B050"/>
                </a:solidFill>
              </a:rPr>
              <a:t>Rendimiento en tiempo: 1,128/minuto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1,4/min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744698" y="1787987"/>
            <a:ext cx="3304928" cy="576262"/>
          </a:xfrm>
        </p:spPr>
        <p:txBody>
          <a:bodyPr/>
          <a:lstStyle/>
          <a:p>
            <a:r>
              <a:rPr lang="es-GT" sz="2000" b="1" dirty="0" smtClean="0"/>
              <a:t>15</a:t>
            </a:r>
            <a:r>
              <a:rPr lang="es-GT" sz="2000" dirty="0" smtClean="0"/>
              <a:t> </a:t>
            </a:r>
            <a:r>
              <a:rPr lang="es-GT" sz="2000" b="1" dirty="0" smtClean="0"/>
              <a:t>usuarios.</a:t>
            </a:r>
            <a:endParaRPr lang="es-GT" sz="2000" b="1" dirty="0"/>
          </a:p>
        </p:txBody>
      </p:sp>
      <p:sp>
        <p:nvSpPr>
          <p:cNvPr id="8" name="Marcador de texto 7"/>
          <p:cNvSpPr>
            <a:spLocks noGrp="1"/>
          </p:cNvSpPr>
          <p:nvPr>
            <p:ph type="body" sz="half" idx="17"/>
          </p:nvPr>
        </p:nvSpPr>
        <p:spPr>
          <a:xfrm>
            <a:off x="7969570" y="2273654"/>
            <a:ext cx="3440391" cy="1899101"/>
          </a:xfrm>
        </p:spPr>
        <p:txBody>
          <a:bodyPr/>
          <a:lstStyle/>
          <a:p>
            <a:pPr algn="l"/>
            <a:r>
              <a:rPr lang="es-ES" b="1" dirty="0">
                <a:solidFill>
                  <a:srgbClr val="00B050"/>
                </a:solidFill>
              </a:rPr>
              <a:t>Rendimiento en tiempo: 1,097/minuto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1,3/min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p:txBody>
      </p:sp>
      <p:sp>
        <p:nvSpPr>
          <p:cNvPr id="9" name="Rectángulo 8"/>
          <p:cNvSpPr/>
          <p:nvPr/>
        </p:nvSpPr>
        <p:spPr>
          <a:xfrm>
            <a:off x="2352540" y="4155361"/>
            <a:ext cx="3082344" cy="400110"/>
          </a:xfrm>
          <a:prstGeom prst="rect">
            <a:avLst/>
          </a:prstGeom>
        </p:spPr>
        <p:txBody>
          <a:bodyPr wrap="square">
            <a:spAutoFit/>
          </a:bodyPr>
          <a:lstStyle/>
          <a:p>
            <a:pPr algn="just">
              <a:spcAft>
                <a:spcPts val="0"/>
              </a:spcAft>
            </a:pPr>
            <a:r>
              <a:rPr lang="es-GT" sz="2000" b="1" dirty="0" smtClean="0">
                <a:latin typeface="Times New Roman" panose="02020603050405020304" pitchFamily="18" charset="0"/>
                <a:ea typeface="Times New Roman" panose="02020603050405020304" pitchFamily="18" charset="0"/>
              </a:rPr>
              <a:t>20 </a:t>
            </a:r>
            <a:r>
              <a:rPr lang="es-GT" sz="2000" b="1" dirty="0" smtClean="0">
                <a:ea typeface="Times New Roman" panose="02020603050405020304" pitchFamily="18" charset="0"/>
              </a:rPr>
              <a:t>USUARIOS</a:t>
            </a:r>
            <a:r>
              <a:rPr lang="es-GT" sz="2000" b="1" dirty="0" smtClean="0">
                <a:latin typeface="Times New Roman" panose="02020603050405020304" pitchFamily="18" charset="0"/>
                <a:ea typeface="Times New Roman" panose="02020603050405020304" pitchFamily="18" charset="0"/>
              </a:rPr>
              <a:t>.</a:t>
            </a:r>
            <a:endParaRPr lang="es-GT" sz="2000" b="1" dirty="0">
              <a:latin typeface="Times New Roman" panose="02020603050405020304" pitchFamily="18" charset="0"/>
              <a:ea typeface="Times New Roman" panose="02020603050405020304" pitchFamily="18" charset="0"/>
            </a:endParaRPr>
          </a:p>
        </p:txBody>
      </p:sp>
      <p:sp>
        <p:nvSpPr>
          <p:cNvPr id="10" name="Rectángulo 9"/>
          <p:cNvSpPr/>
          <p:nvPr/>
        </p:nvSpPr>
        <p:spPr>
          <a:xfrm>
            <a:off x="1682839" y="4503092"/>
            <a:ext cx="4151290" cy="1354217"/>
          </a:xfrm>
          <a:prstGeom prst="rect">
            <a:avLst/>
          </a:prstGeom>
        </p:spPr>
        <p:txBody>
          <a:bodyPr wrap="square">
            <a:spAutoFit/>
          </a:bodyPr>
          <a:lstStyle/>
          <a:p>
            <a:r>
              <a:rPr lang="es-ES" sz="1600" b="1" dirty="0">
                <a:solidFill>
                  <a:srgbClr val="00B050"/>
                </a:solidFill>
              </a:rPr>
              <a:t>Rendimiento en tiempo: 1,248/minuto</a:t>
            </a:r>
            <a:endParaRPr lang="es-GT" sz="1600" dirty="0">
              <a:solidFill>
                <a:srgbClr val="00B050"/>
              </a:solidFill>
            </a:endParaRPr>
          </a:p>
          <a:p>
            <a:r>
              <a:rPr lang="es-ES" sz="1600" b="1" dirty="0">
                <a:solidFill>
                  <a:srgbClr val="00B050"/>
                </a:solidFill>
              </a:rPr>
              <a:t>Error: 0%</a:t>
            </a:r>
            <a:endParaRPr lang="es-GT" sz="1600" dirty="0">
              <a:solidFill>
                <a:srgbClr val="00B050"/>
              </a:solidFill>
            </a:endParaRPr>
          </a:p>
          <a:p>
            <a:r>
              <a:rPr lang="es-ES" sz="1600" b="1" dirty="0">
                <a:solidFill>
                  <a:srgbClr val="00B050"/>
                </a:solidFill>
              </a:rPr>
              <a:t>Rendimiento General: 1,4/min</a:t>
            </a:r>
            <a:endParaRPr lang="es-GT" sz="1600" dirty="0">
              <a:solidFill>
                <a:srgbClr val="00B050"/>
              </a:solidFill>
            </a:endParaRPr>
          </a:p>
          <a:p>
            <a:r>
              <a:rPr lang="es-ES" sz="1600" b="1" dirty="0">
                <a:solidFill>
                  <a:srgbClr val="00B050"/>
                </a:solidFill>
              </a:rPr>
              <a:t>kb por segundo: 0,04</a:t>
            </a:r>
            <a:endParaRPr lang="es-GT" sz="1600" dirty="0">
              <a:solidFill>
                <a:srgbClr val="00B050"/>
              </a:solidFill>
            </a:endParaRPr>
          </a:p>
          <a:p>
            <a:pPr algn="just">
              <a:spcAft>
                <a:spcPts val="0"/>
              </a:spcAft>
            </a:pPr>
            <a:endParaRPr lang="es-GT" dirty="0">
              <a:effectLst/>
              <a:latin typeface="Times New Roman" panose="02020603050405020304" pitchFamily="18" charset="0"/>
              <a:ea typeface="Times New Roman" panose="02020603050405020304" pitchFamily="18" charset="0"/>
            </a:endParaRPr>
          </a:p>
        </p:txBody>
      </p:sp>
      <p:sp>
        <p:nvSpPr>
          <p:cNvPr id="11" name="Rectángulo 10"/>
          <p:cNvSpPr/>
          <p:nvPr/>
        </p:nvSpPr>
        <p:spPr>
          <a:xfrm>
            <a:off x="7207875" y="4155359"/>
            <a:ext cx="2361127" cy="400110"/>
          </a:xfrm>
          <a:prstGeom prst="rect">
            <a:avLst/>
          </a:prstGeom>
        </p:spPr>
        <p:txBody>
          <a:bodyPr wrap="square">
            <a:spAutoFit/>
          </a:bodyPr>
          <a:lstStyle/>
          <a:p>
            <a:pPr algn="just">
              <a:spcAft>
                <a:spcPts val="0"/>
              </a:spcAft>
            </a:pPr>
            <a:r>
              <a:rPr lang="es-GT" sz="2000" b="1" dirty="0" smtClean="0">
                <a:latin typeface="Arial" panose="020B0604020202020204" pitchFamily="34" charset="0"/>
                <a:ea typeface="Times New Roman" panose="02020603050405020304" pitchFamily="18" charset="0"/>
              </a:rPr>
              <a:t>25 </a:t>
            </a:r>
            <a:r>
              <a:rPr lang="es-GT" sz="2000" b="1" dirty="0" smtClean="0">
                <a:ea typeface="Times New Roman" panose="02020603050405020304" pitchFamily="18" charset="0"/>
              </a:rPr>
              <a:t>USUARIOS</a:t>
            </a:r>
            <a:r>
              <a:rPr lang="es-GT" sz="2000" b="1" dirty="0" smtClean="0">
                <a:latin typeface="Arial" panose="020B0604020202020204" pitchFamily="34" charset="0"/>
                <a:ea typeface="Times New Roman" panose="02020603050405020304" pitchFamily="18" charset="0"/>
              </a:rPr>
              <a:t>.</a:t>
            </a:r>
            <a:endParaRPr lang="es-GT" sz="2000" dirty="0">
              <a:effectLst/>
              <a:latin typeface="Times New Roman" panose="02020603050405020304" pitchFamily="18" charset="0"/>
              <a:ea typeface="Times New Roman" panose="02020603050405020304" pitchFamily="18" charset="0"/>
            </a:endParaRPr>
          </a:p>
        </p:txBody>
      </p:sp>
      <p:sp>
        <p:nvSpPr>
          <p:cNvPr id="12" name="Rectángulo 11"/>
          <p:cNvSpPr/>
          <p:nvPr/>
        </p:nvSpPr>
        <p:spPr>
          <a:xfrm>
            <a:off x="6576811" y="4503090"/>
            <a:ext cx="4318716" cy="1354217"/>
          </a:xfrm>
          <a:prstGeom prst="rect">
            <a:avLst/>
          </a:prstGeom>
        </p:spPr>
        <p:txBody>
          <a:bodyPr wrap="square">
            <a:spAutoFit/>
          </a:bodyPr>
          <a:lstStyle/>
          <a:p>
            <a:r>
              <a:rPr lang="es-ES" sz="1600" b="1" dirty="0">
                <a:solidFill>
                  <a:srgbClr val="00B050"/>
                </a:solidFill>
              </a:rPr>
              <a:t>Rendimiento en tiempo: 1,452/minuto</a:t>
            </a:r>
            <a:endParaRPr lang="es-GT" sz="1600" dirty="0">
              <a:solidFill>
                <a:srgbClr val="00B050"/>
              </a:solidFill>
            </a:endParaRPr>
          </a:p>
          <a:p>
            <a:r>
              <a:rPr lang="es-ES" sz="1600" b="1" dirty="0">
                <a:solidFill>
                  <a:srgbClr val="00B050"/>
                </a:solidFill>
              </a:rPr>
              <a:t>Error: 0%</a:t>
            </a:r>
            <a:endParaRPr lang="es-GT" sz="1600" dirty="0">
              <a:solidFill>
                <a:srgbClr val="00B050"/>
              </a:solidFill>
            </a:endParaRPr>
          </a:p>
          <a:p>
            <a:r>
              <a:rPr lang="es-ES" sz="1600" b="1" dirty="0">
                <a:solidFill>
                  <a:srgbClr val="00B050"/>
                </a:solidFill>
              </a:rPr>
              <a:t>Rendimiento General: 1,6/min</a:t>
            </a:r>
            <a:endParaRPr lang="es-GT" sz="1600" dirty="0">
              <a:solidFill>
                <a:srgbClr val="00B050"/>
              </a:solidFill>
            </a:endParaRPr>
          </a:p>
          <a:p>
            <a:r>
              <a:rPr lang="es-ES" sz="1600" b="1" dirty="0">
                <a:solidFill>
                  <a:srgbClr val="00B050"/>
                </a:solidFill>
              </a:rPr>
              <a:t>kb por segundo: 0,04</a:t>
            </a:r>
            <a:endParaRPr lang="es-GT" sz="1600" dirty="0">
              <a:solidFill>
                <a:srgbClr val="00B050"/>
              </a:solidFill>
            </a:endParaRPr>
          </a:p>
          <a:p>
            <a:pPr algn="just">
              <a:spcAft>
                <a:spcPts val="0"/>
              </a:spcAft>
            </a:pPr>
            <a:endParaRPr lang="es-GT"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099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1047" y="171718"/>
            <a:ext cx="10364452" cy="1605094"/>
          </a:xfrm>
        </p:spPr>
        <p:txBody>
          <a:bodyPr/>
          <a:lstStyle/>
          <a:p>
            <a:r>
              <a:rPr lang="es-GT" dirty="0"/>
              <a:t>PLAN DE PRUEBA</a:t>
            </a:r>
            <a:br>
              <a:rPr lang="es-GT" dirty="0"/>
            </a:br>
            <a:r>
              <a:rPr lang="es-GT" dirty="0"/>
              <a:t>RESOLUCION ENUNCIADO 1</a:t>
            </a:r>
            <a:br>
              <a:rPr lang="es-GT" dirty="0"/>
            </a:br>
            <a:r>
              <a:rPr lang="es-GT" dirty="0"/>
              <a:t>CONSULTAS SQL </a:t>
            </a:r>
            <a:r>
              <a:rPr lang="es-GT" dirty="0" smtClean="0"/>
              <a:t>con </a:t>
            </a:r>
            <a:r>
              <a:rPr lang="es-GT" dirty="0" err="1" smtClean="0"/>
              <a:t>join</a:t>
            </a:r>
            <a:r>
              <a:rPr lang="es-GT" dirty="0" smtClean="0"/>
              <a:t> en </a:t>
            </a:r>
            <a:r>
              <a:rPr lang="es-GT" dirty="0" err="1" smtClean="0"/>
              <a:t>sp</a:t>
            </a:r>
            <a:r>
              <a:rPr lang="es-GT" dirty="0"/>
              <a:t>.</a:t>
            </a:r>
            <a:r>
              <a:rPr lang="es-GT" dirty="0" smtClean="0"/>
              <a:t> </a:t>
            </a:r>
            <a:endParaRPr lang="es-GT" dirty="0"/>
          </a:p>
        </p:txBody>
      </p:sp>
      <p:sp>
        <p:nvSpPr>
          <p:cNvPr id="3" name="Marcador de texto 2"/>
          <p:cNvSpPr>
            <a:spLocks noGrp="1"/>
          </p:cNvSpPr>
          <p:nvPr>
            <p:ph type="body" idx="1"/>
          </p:nvPr>
        </p:nvSpPr>
        <p:spPr>
          <a:xfrm>
            <a:off x="862258" y="1671634"/>
            <a:ext cx="3298976" cy="576262"/>
          </a:xfrm>
        </p:spPr>
        <p:txBody>
          <a:bodyPr/>
          <a:lstStyle/>
          <a:p>
            <a:r>
              <a:rPr lang="es-GT" dirty="0" smtClean="0"/>
              <a:t>5 USUARIOS.</a:t>
            </a:r>
            <a:endParaRPr lang="es-GT" dirty="0"/>
          </a:p>
        </p:txBody>
      </p:sp>
      <p:sp>
        <p:nvSpPr>
          <p:cNvPr id="4" name="Marcador de texto 3"/>
          <p:cNvSpPr>
            <a:spLocks noGrp="1"/>
          </p:cNvSpPr>
          <p:nvPr>
            <p:ph type="body" sz="half" idx="15"/>
          </p:nvPr>
        </p:nvSpPr>
        <p:spPr>
          <a:xfrm>
            <a:off x="862259" y="2299412"/>
            <a:ext cx="3400648" cy="1564252"/>
          </a:xfrm>
        </p:spPr>
        <p:txBody>
          <a:bodyPr/>
          <a:lstStyle/>
          <a:p>
            <a:pPr algn="l"/>
            <a:r>
              <a:rPr lang="es-ES" b="1" dirty="0">
                <a:solidFill>
                  <a:srgbClr val="00B050"/>
                </a:solidFill>
              </a:rPr>
              <a:t>Rendimiento en tiempo: 0,396/minuto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6,7/min</a:t>
            </a:r>
            <a:endParaRPr lang="es-GT" dirty="0">
              <a:solidFill>
                <a:srgbClr val="00B050"/>
              </a:solidFill>
            </a:endParaRPr>
          </a:p>
          <a:p>
            <a:pPr algn="l"/>
            <a:r>
              <a:rPr lang="es-ES" b="1" dirty="0">
                <a:solidFill>
                  <a:srgbClr val="00B050"/>
                </a:solidFill>
              </a:rPr>
              <a:t>kb por segundo: 0,17</a:t>
            </a:r>
            <a:endParaRPr lang="es-GT" dirty="0">
              <a:solidFill>
                <a:srgbClr val="00B050"/>
              </a:solidFill>
            </a:endParaRPr>
          </a:p>
        </p:txBody>
      </p:sp>
      <p:sp>
        <p:nvSpPr>
          <p:cNvPr id="5" name="Marcador de texto 4"/>
          <p:cNvSpPr>
            <a:spLocks noGrp="1"/>
          </p:cNvSpPr>
          <p:nvPr>
            <p:ph type="body" sz="quarter" idx="3"/>
          </p:nvPr>
        </p:nvSpPr>
        <p:spPr>
          <a:xfrm>
            <a:off x="4503905" y="1658755"/>
            <a:ext cx="3291521" cy="576262"/>
          </a:xfrm>
        </p:spPr>
        <p:txBody>
          <a:bodyPr/>
          <a:lstStyle/>
          <a:p>
            <a:r>
              <a:rPr lang="es-GT" dirty="0" smtClean="0"/>
              <a:t>10 USUARIOS</a:t>
            </a:r>
            <a:endParaRPr lang="es-GT" dirty="0"/>
          </a:p>
        </p:txBody>
      </p:sp>
      <p:sp>
        <p:nvSpPr>
          <p:cNvPr id="6" name="Marcador de texto 5"/>
          <p:cNvSpPr>
            <a:spLocks noGrp="1"/>
          </p:cNvSpPr>
          <p:nvPr>
            <p:ph type="body" sz="half" idx="16"/>
          </p:nvPr>
        </p:nvSpPr>
        <p:spPr>
          <a:xfrm>
            <a:off x="4492864" y="2273655"/>
            <a:ext cx="3303351" cy="1590008"/>
          </a:xfrm>
        </p:spPr>
        <p:txBody>
          <a:bodyPr/>
          <a:lstStyle/>
          <a:p>
            <a:pPr algn="l"/>
            <a:r>
              <a:rPr lang="es-ES" b="1" dirty="0">
                <a:solidFill>
                  <a:srgbClr val="00B050"/>
                </a:solidFill>
              </a:rPr>
              <a:t>Rendimiento en tiempo: 0,48/minuto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1,2/min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p:txBody>
      </p:sp>
      <p:sp>
        <p:nvSpPr>
          <p:cNvPr id="7" name="Marcador de texto 6"/>
          <p:cNvSpPr>
            <a:spLocks noGrp="1"/>
          </p:cNvSpPr>
          <p:nvPr>
            <p:ph type="body" sz="quarter" idx="13"/>
          </p:nvPr>
        </p:nvSpPr>
        <p:spPr>
          <a:xfrm>
            <a:off x="8011935" y="1671633"/>
            <a:ext cx="3304928" cy="576262"/>
          </a:xfrm>
        </p:spPr>
        <p:txBody>
          <a:bodyPr/>
          <a:lstStyle/>
          <a:p>
            <a:r>
              <a:rPr lang="es-GT" dirty="0" smtClean="0"/>
              <a:t>15 USUARIOS</a:t>
            </a:r>
            <a:endParaRPr lang="es-GT" dirty="0"/>
          </a:p>
        </p:txBody>
      </p:sp>
      <p:sp>
        <p:nvSpPr>
          <p:cNvPr id="8" name="Marcador de texto 7"/>
          <p:cNvSpPr>
            <a:spLocks noGrp="1"/>
          </p:cNvSpPr>
          <p:nvPr>
            <p:ph type="body" sz="half" idx="17"/>
          </p:nvPr>
        </p:nvSpPr>
        <p:spPr>
          <a:xfrm>
            <a:off x="8011935" y="2312290"/>
            <a:ext cx="3501778" cy="1551373"/>
          </a:xfrm>
        </p:spPr>
        <p:txBody>
          <a:bodyPr/>
          <a:lstStyle/>
          <a:p>
            <a:pPr algn="l"/>
            <a:r>
              <a:rPr lang="es-ES" b="1" dirty="0">
                <a:solidFill>
                  <a:srgbClr val="00B050"/>
                </a:solidFill>
              </a:rPr>
              <a:t>Rendimiento en tiempo: 0,577/minuto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1,1/min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pPr algn="l"/>
            <a:endParaRPr lang="es-GT" dirty="0"/>
          </a:p>
        </p:txBody>
      </p:sp>
      <p:sp>
        <p:nvSpPr>
          <p:cNvPr id="9" name="Marcador de texto 6"/>
          <p:cNvSpPr txBox="1">
            <a:spLocks/>
          </p:cNvSpPr>
          <p:nvPr/>
        </p:nvSpPr>
        <p:spPr>
          <a:xfrm>
            <a:off x="1840808" y="3915179"/>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20 USUARIOS</a:t>
            </a:r>
            <a:endParaRPr lang="es-GT" dirty="0"/>
          </a:p>
        </p:txBody>
      </p:sp>
      <p:sp>
        <p:nvSpPr>
          <p:cNvPr id="10" name="Marcador de texto 6"/>
          <p:cNvSpPr txBox="1">
            <a:spLocks/>
          </p:cNvSpPr>
          <p:nvPr/>
        </p:nvSpPr>
        <p:spPr>
          <a:xfrm>
            <a:off x="6093543" y="3915179"/>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a:t>2</a:t>
            </a:r>
            <a:r>
              <a:rPr lang="es-GT" dirty="0" smtClean="0"/>
              <a:t>5 USUARIOS</a:t>
            </a:r>
            <a:endParaRPr lang="es-GT" dirty="0"/>
          </a:p>
        </p:txBody>
      </p:sp>
      <p:sp>
        <p:nvSpPr>
          <p:cNvPr id="11" name="Marcador de texto 3"/>
          <p:cNvSpPr txBox="1">
            <a:spLocks/>
          </p:cNvSpPr>
          <p:nvPr/>
        </p:nvSpPr>
        <p:spPr>
          <a:xfrm>
            <a:off x="6189263" y="4396996"/>
            <a:ext cx="3400648" cy="1564252"/>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1,016/minuto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1,9/min</a:t>
            </a:r>
            <a:endParaRPr lang="es-GT" dirty="0">
              <a:solidFill>
                <a:srgbClr val="00B050"/>
              </a:solidFill>
            </a:endParaRPr>
          </a:p>
          <a:p>
            <a:pPr algn="l"/>
            <a:r>
              <a:rPr lang="es-ES" b="1" dirty="0">
                <a:solidFill>
                  <a:srgbClr val="00B050"/>
                </a:solidFill>
              </a:rPr>
              <a:t>kb por segundo: 0,05</a:t>
            </a:r>
            <a:endParaRPr lang="es-GT" dirty="0">
              <a:solidFill>
                <a:srgbClr val="00B050"/>
              </a:solidFill>
            </a:endParaRPr>
          </a:p>
          <a:p>
            <a:pPr algn="l"/>
            <a:endParaRPr lang="es-GT" dirty="0"/>
          </a:p>
        </p:txBody>
      </p:sp>
      <p:sp>
        <p:nvSpPr>
          <p:cNvPr id="12" name="Marcador de texto 3"/>
          <p:cNvSpPr txBox="1">
            <a:spLocks/>
          </p:cNvSpPr>
          <p:nvPr/>
        </p:nvSpPr>
        <p:spPr>
          <a:xfrm>
            <a:off x="1840808" y="4396996"/>
            <a:ext cx="3400648" cy="1564252"/>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0,784/minuto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0,04</a:t>
            </a:r>
            <a:endParaRPr lang="es-GT" dirty="0">
              <a:solidFill>
                <a:srgbClr val="00B050"/>
              </a:solidFill>
            </a:endParaRPr>
          </a:p>
          <a:p>
            <a:pPr algn="l"/>
            <a:endParaRPr lang="es-GT" dirty="0"/>
          </a:p>
        </p:txBody>
      </p:sp>
    </p:spTree>
    <p:extLst>
      <p:ext uri="{BB962C8B-B14F-4D97-AF65-F5344CB8AC3E}">
        <p14:creationId xmlns:p14="http://schemas.microsoft.com/office/powerpoint/2010/main" val="2339038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107324"/>
            <a:ext cx="10364452" cy="1605094"/>
          </a:xfrm>
        </p:spPr>
        <p:txBody>
          <a:bodyPr/>
          <a:lstStyle/>
          <a:p>
            <a:r>
              <a:rPr lang="es-GT" dirty="0"/>
              <a:t>PLAN DE PRUEBA</a:t>
            </a:r>
            <a:br>
              <a:rPr lang="es-GT" dirty="0"/>
            </a:br>
            <a:r>
              <a:rPr lang="es-GT" dirty="0"/>
              <a:t>RESOLUCION ENUNCIADO 1</a:t>
            </a:r>
            <a:br>
              <a:rPr lang="es-GT" dirty="0"/>
            </a:br>
            <a:r>
              <a:rPr lang="es-GT" dirty="0"/>
              <a:t>CONSULTAS SQL </a:t>
            </a:r>
            <a:r>
              <a:rPr lang="es-GT" dirty="0" smtClean="0"/>
              <a:t>Con cursores </a:t>
            </a:r>
            <a:r>
              <a:rPr lang="es-GT" dirty="0"/>
              <a:t>en </a:t>
            </a:r>
            <a:r>
              <a:rPr lang="es-GT" dirty="0" err="1"/>
              <a:t>sp</a:t>
            </a:r>
            <a:r>
              <a:rPr lang="es-GT" dirty="0"/>
              <a:t>. </a:t>
            </a:r>
          </a:p>
        </p:txBody>
      </p:sp>
      <p:sp>
        <p:nvSpPr>
          <p:cNvPr id="3" name="Marcador de texto 2"/>
          <p:cNvSpPr>
            <a:spLocks noGrp="1"/>
          </p:cNvSpPr>
          <p:nvPr>
            <p:ph type="body" idx="1"/>
          </p:nvPr>
        </p:nvSpPr>
        <p:spPr>
          <a:xfrm>
            <a:off x="913774" y="1712418"/>
            <a:ext cx="3298976" cy="576262"/>
          </a:xfrm>
        </p:spPr>
        <p:txBody>
          <a:bodyPr/>
          <a:lstStyle/>
          <a:p>
            <a:r>
              <a:rPr lang="es-GT" dirty="0" smtClean="0"/>
              <a:t>5 USUARIOS</a:t>
            </a:r>
            <a:endParaRPr lang="es-GT" dirty="0"/>
          </a:p>
        </p:txBody>
      </p:sp>
      <p:sp>
        <p:nvSpPr>
          <p:cNvPr id="4" name="Marcador de texto 3"/>
          <p:cNvSpPr>
            <a:spLocks noGrp="1"/>
          </p:cNvSpPr>
          <p:nvPr>
            <p:ph type="body" sz="half" idx="15"/>
          </p:nvPr>
        </p:nvSpPr>
        <p:spPr>
          <a:xfrm>
            <a:off x="785611" y="2295652"/>
            <a:ext cx="3440544" cy="1696799"/>
          </a:xfrm>
        </p:spPr>
        <p:txBody>
          <a:bodyPr/>
          <a:lstStyle/>
          <a:p>
            <a:pPr algn="l"/>
            <a:r>
              <a:rPr lang="es-ES" b="1" dirty="0">
                <a:solidFill>
                  <a:srgbClr val="00B050"/>
                </a:solidFill>
              </a:rPr>
              <a:t>Rendimiento en tiempo: 1,259/minuto</a:t>
            </a:r>
            <a:endParaRPr lang="es-GT" dirty="0">
              <a:solidFill>
                <a:srgbClr val="00B050"/>
              </a:solidFill>
            </a:endParaRPr>
          </a:p>
          <a:p>
            <a:pPr algn="l"/>
            <a:r>
              <a:rPr lang="es-ES" b="1" dirty="0">
                <a:solidFill>
                  <a:srgbClr val="00B050"/>
                </a:solidFill>
              </a:rPr>
              <a:t>Error: 52,94%</a:t>
            </a:r>
            <a:endParaRPr lang="es-GT" dirty="0">
              <a:solidFill>
                <a:srgbClr val="00B050"/>
              </a:solidFill>
            </a:endParaRPr>
          </a:p>
          <a:p>
            <a:pPr algn="l"/>
            <a:r>
              <a:rPr lang="es-ES" b="1" dirty="0">
                <a:solidFill>
                  <a:srgbClr val="00B050"/>
                </a:solidFill>
              </a:rPr>
              <a:t>Rendimiento General: 1,4/min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453966" y="1712418"/>
            <a:ext cx="3291521" cy="576262"/>
          </a:xfrm>
        </p:spPr>
        <p:txBody>
          <a:bodyPr/>
          <a:lstStyle/>
          <a:p>
            <a:r>
              <a:rPr lang="es-GT" dirty="0" smtClean="0"/>
              <a:t>10 USUARIOS</a:t>
            </a:r>
            <a:endParaRPr lang="es-GT" dirty="0"/>
          </a:p>
        </p:txBody>
      </p:sp>
      <p:sp>
        <p:nvSpPr>
          <p:cNvPr id="6" name="Marcador de texto 5"/>
          <p:cNvSpPr>
            <a:spLocks noGrp="1"/>
          </p:cNvSpPr>
          <p:nvPr>
            <p:ph type="body" sz="half" idx="16"/>
          </p:nvPr>
        </p:nvSpPr>
        <p:spPr>
          <a:xfrm>
            <a:off x="4448051" y="2302624"/>
            <a:ext cx="3408062" cy="1689827"/>
          </a:xfrm>
        </p:spPr>
        <p:txBody>
          <a:bodyPr/>
          <a:lstStyle/>
          <a:p>
            <a:pPr algn="l"/>
            <a:r>
              <a:rPr lang="es-ES" b="1" dirty="0">
                <a:solidFill>
                  <a:srgbClr val="00B050"/>
                </a:solidFill>
              </a:rPr>
              <a:t>Rendimiento en tiempo: 1,287/minuto</a:t>
            </a:r>
            <a:endParaRPr lang="es-GT" dirty="0">
              <a:solidFill>
                <a:srgbClr val="00B050"/>
              </a:solidFill>
            </a:endParaRPr>
          </a:p>
          <a:p>
            <a:pPr algn="l"/>
            <a:r>
              <a:rPr lang="es-ES" b="1" dirty="0">
                <a:solidFill>
                  <a:srgbClr val="00B050"/>
                </a:solidFill>
              </a:rPr>
              <a:t>Error: 47,37%</a:t>
            </a:r>
            <a:endParaRPr lang="es-GT" dirty="0">
              <a:solidFill>
                <a:srgbClr val="00B050"/>
              </a:solidFill>
            </a:endParaRPr>
          </a:p>
          <a:p>
            <a:pPr algn="l"/>
            <a:r>
              <a:rPr lang="es-ES" b="1" dirty="0">
                <a:solidFill>
                  <a:srgbClr val="00B050"/>
                </a:solidFill>
              </a:rPr>
              <a:t>Rendimiento General: 1,3/min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973298" y="1712418"/>
            <a:ext cx="3304928" cy="576262"/>
          </a:xfrm>
        </p:spPr>
        <p:txBody>
          <a:bodyPr/>
          <a:lstStyle/>
          <a:p>
            <a:r>
              <a:rPr lang="es-GT" dirty="0" smtClean="0"/>
              <a:t>15 USUARIOS</a:t>
            </a:r>
            <a:endParaRPr lang="es-GT" dirty="0"/>
          </a:p>
        </p:txBody>
      </p:sp>
      <p:sp>
        <p:nvSpPr>
          <p:cNvPr id="8" name="Marcador de texto 7"/>
          <p:cNvSpPr>
            <a:spLocks noGrp="1"/>
          </p:cNvSpPr>
          <p:nvPr>
            <p:ph type="body" sz="half" idx="17"/>
          </p:nvPr>
        </p:nvSpPr>
        <p:spPr>
          <a:xfrm>
            <a:off x="7973298" y="2288680"/>
            <a:ext cx="3437384" cy="1703771"/>
          </a:xfrm>
        </p:spPr>
        <p:txBody>
          <a:bodyPr/>
          <a:lstStyle/>
          <a:p>
            <a:pPr algn="l"/>
            <a:r>
              <a:rPr lang="es-ES" b="1" dirty="0">
                <a:solidFill>
                  <a:srgbClr val="00B050"/>
                </a:solidFill>
              </a:rPr>
              <a:t>Rendimiento en tiempo: 1,278/minuto</a:t>
            </a:r>
            <a:endParaRPr lang="es-GT" dirty="0">
              <a:solidFill>
                <a:srgbClr val="00B050"/>
              </a:solidFill>
            </a:endParaRPr>
          </a:p>
          <a:p>
            <a:pPr algn="l"/>
            <a:r>
              <a:rPr lang="es-ES" b="1" dirty="0">
                <a:solidFill>
                  <a:srgbClr val="00B050"/>
                </a:solidFill>
              </a:rPr>
              <a:t>Error: 40,91%</a:t>
            </a:r>
            <a:endParaRPr lang="es-GT" dirty="0">
              <a:solidFill>
                <a:srgbClr val="00B050"/>
              </a:solidFill>
            </a:endParaRPr>
          </a:p>
          <a:p>
            <a:pPr algn="l"/>
            <a:r>
              <a:rPr lang="es-ES" b="1" dirty="0">
                <a:solidFill>
                  <a:srgbClr val="00B050"/>
                </a:solidFill>
              </a:rPr>
              <a:t>Rendimiento General: 1,3/min</a:t>
            </a:r>
            <a:endParaRPr lang="es-GT" dirty="0">
              <a:solidFill>
                <a:srgbClr val="00B050"/>
              </a:solidFill>
            </a:endParaRPr>
          </a:p>
          <a:p>
            <a:pPr algn="l"/>
            <a:r>
              <a:rPr lang="es-ES" b="1" dirty="0">
                <a:solidFill>
                  <a:srgbClr val="00B050"/>
                </a:solidFill>
              </a:rPr>
              <a:t>kb por segundo: 0,00</a:t>
            </a:r>
            <a:endParaRPr lang="es-GT" dirty="0">
              <a:solidFill>
                <a:srgbClr val="00B050"/>
              </a:solidFill>
            </a:endParaRPr>
          </a:p>
        </p:txBody>
      </p:sp>
      <p:sp>
        <p:nvSpPr>
          <p:cNvPr id="10" name="Marcador de texto 6"/>
          <p:cNvSpPr txBox="1">
            <a:spLocks/>
          </p:cNvSpPr>
          <p:nvPr/>
        </p:nvSpPr>
        <p:spPr>
          <a:xfrm>
            <a:off x="6152082" y="3992451"/>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25 USUARIOS</a:t>
            </a:r>
            <a:endParaRPr lang="es-GT" dirty="0"/>
          </a:p>
        </p:txBody>
      </p:sp>
      <p:sp>
        <p:nvSpPr>
          <p:cNvPr id="11" name="Marcador de texto 6"/>
          <p:cNvSpPr txBox="1">
            <a:spLocks/>
          </p:cNvSpPr>
          <p:nvPr/>
        </p:nvSpPr>
        <p:spPr>
          <a:xfrm>
            <a:off x="1898063" y="3992451"/>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20 USUARIOS</a:t>
            </a:r>
            <a:endParaRPr lang="es-GT" dirty="0"/>
          </a:p>
        </p:txBody>
      </p:sp>
      <p:sp>
        <p:nvSpPr>
          <p:cNvPr id="12" name="Rectángulo 11"/>
          <p:cNvSpPr/>
          <p:nvPr/>
        </p:nvSpPr>
        <p:spPr>
          <a:xfrm>
            <a:off x="1897761" y="4582657"/>
            <a:ext cx="4254321" cy="1477328"/>
          </a:xfrm>
          <a:prstGeom prst="rect">
            <a:avLst/>
          </a:prstGeom>
        </p:spPr>
        <p:txBody>
          <a:bodyPr wrap="square">
            <a:spAutoFit/>
          </a:bodyPr>
          <a:lstStyle/>
          <a:p>
            <a:r>
              <a:rPr lang="es-ES" b="1" dirty="0">
                <a:solidFill>
                  <a:srgbClr val="00B050"/>
                </a:solidFill>
              </a:rPr>
              <a:t>Rendimiento en tiempo: 1,44/minuto</a:t>
            </a:r>
            <a:endParaRPr lang="es-GT" dirty="0">
              <a:solidFill>
                <a:srgbClr val="00B050"/>
              </a:solidFill>
            </a:endParaRPr>
          </a:p>
          <a:p>
            <a:r>
              <a:rPr lang="es-ES" b="1" dirty="0">
                <a:solidFill>
                  <a:srgbClr val="00B050"/>
                </a:solidFill>
              </a:rPr>
              <a:t>Error: 34,62%</a:t>
            </a:r>
            <a:endParaRPr lang="es-GT" dirty="0">
              <a:solidFill>
                <a:srgbClr val="00B050"/>
              </a:solidFill>
            </a:endParaRPr>
          </a:p>
          <a:p>
            <a:r>
              <a:rPr lang="es-ES" b="1" dirty="0">
                <a:solidFill>
                  <a:srgbClr val="00B050"/>
                </a:solidFill>
              </a:rPr>
              <a:t>Rendimiento General: 1,4/min</a:t>
            </a:r>
            <a:endParaRPr lang="es-GT" dirty="0">
              <a:solidFill>
                <a:srgbClr val="00B050"/>
              </a:solidFill>
            </a:endParaRPr>
          </a:p>
          <a:p>
            <a:r>
              <a:rPr lang="es-ES" b="1" dirty="0">
                <a:solidFill>
                  <a:srgbClr val="00B050"/>
                </a:solidFill>
              </a:rPr>
              <a:t>kb por segundo: 0,00</a:t>
            </a:r>
            <a:endParaRPr lang="es-GT" dirty="0">
              <a:solidFill>
                <a:srgbClr val="00B050"/>
              </a:solidFill>
            </a:endParaRPr>
          </a:p>
          <a:p>
            <a:pPr algn="just">
              <a:spcAft>
                <a:spcPts val="0"/>
              </a:spcAft>
            </a:pPr>
            <a:endParaRPr lang="es-GT" dirty="0"/>
          </a:p>
        </p:txBody>
      </p:sp>
      <p:sp>
        <p:nvSpPr>
          <p:cNvPr id="13" name="Rectángulo 12"/>
          <p:cNvSpPr/>
          <p:nvPr/>
        </p:nvSpPr>
        <p:spPr>
          <a:xfrm>
            <a:off x="6096000" y="4582657"/>
            <a:ext cx="4451797" cy="1200329"/>
          </a:xfrm>
          <a:prstGeom prst="rect">
            <a:avLst/>
          </a:prstGeom>
        </p:spPr>
        <p:txBody>
          <a:bodyPr wrap="square">
            <a:spAutoFit/>
          </a:bodyPr>
          <a:lstStyle/>
          <a:p>
            <a:r>
              <a:rPr lang="es-ES" b="1" dirty="0">
                <a:solidFill>
                  <a:srgbClr val="00B050"/>
                </a:solidFill>
              </a:rPr>
              <a:t>Rendimiento en tiempo: 1,611/minuto</a:t>
            </a:r>
            <a:endParaRPr lang="es-GT" dirty="0">
              <a:solidFill>
                <a:srgbClr val="00B050"/>
              </a:solidFill>
            </a:endParaRPr>
          </a:p>
          <a:p>
            <a:r>
              <a:rPr lang="es-ES" b="1" dirty="0">
                <a:solidFill>
                  <a:srgbClr val="00B050"/>
                </a:solidFill>
              </a:rPr>
              <a:t>Error: 29,03%</a:t>
            </a:r>
            <a:endParaRPr lang="es-GT" dirty="0">
              <a:solidFill>
                <a:srgbClr val="00B050"/>
              </a:solidFill>
            </a:endParaRPr>
          </a:p>
          <a:p>
            <a:r>
              <a:rPr lang="es-ES" b="1" dirty="0">
                <a:solidFill>
                  <a:srgbClr val="00B050"/>
                </a:solidFill>
              </a:rPr>
              <a:t>Rendimiento General: 1,5/min</a:t>
            </a:r>
            <a:endParaRPr lang="es-GT" dirty="0">
              <a:solidFill>
                <a:srgbClr val="00B050"/>
              </a:solidFill>
            </a:endParaRPr>
          </a:p>
          <a:p>
            <a:r>
              <a:rPr lang="es-ES" b="1" dirty="0">
                <a:solidFill>
                  <a:srgbClr val="00B050"/>
                </a:solidFill>
              </a:rPr>
              <a:t>kb por segundo: </a:t>
            </a:r>
            <a:r>
              <a:rPr lang="es-ES" b="1" dirty="0" smtClean="0">
                <a:solidFill>
                  <a:srgbClr val="00B050"/>
                </a:solidFill>
              </a:rPr>
              <a:t>0,00</a:t>
            </a:r>
            <a:endParaRPr lang="es-GT" dirty="0">
              <a:solidFill>
                <a:srgbClr val="00B050"/>
              </a:solidFill>
            </a:endParaRPr>
          </a:p>
        </p:txBody>
      </p:sp>
    </p:spTree>
    <p:extLst>
      <p:ext uri="{BB962C8B-B14F-4D97-AF65-F5344CB8AC3E}">
        <p14:creationId xmlns:p14="http://schemas.microsoft.com/office/powerpoint/2010/main" val="3251759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3926" y="120203"/>
            <a:ext cx="10364452" cy="1605094"/>
          </a:xfrm>
        </p:spPr>
        <p:txBody>
          <a:bodyPr/>
          <a:lstStyle/>
          <a:p>
            <a:r>
              <a:rPr lang="es-GT" dirty="0"/>
              <a:t>PLAN DE PRUEBA</a:t>
            </a:r>
            <a:br>
              <a:rPr lang="es-GT" dirty="0"/>
            </a:br>
            <a:r>
              <a:rPr lang="es-GT" dirty="0"/>
              <a:t>RESOLUCION ENUNCIADO </a:t>
            </a:r>
            <a:r>
              <a:rPr lang="es-GT" dirty="0" smtClean="0"/>
              <a:t>2</a:t>
            </a:r>
            <a:r>
              <a:rPr lang="es-GT" dirty="0"/>
              <a:t/>
            </a:r>
            <a:br>
              <a:rPr lang="es-GT" dirty="0"/>
            </a:br>
            <a:r>
              <a:rPr lang="es-GT" dirty="0"/>
              <a:t>CONSULTAS SQL </a:t>
            </a:r>
            <a:r>
              <a:rPr lang="es-GT" dirty="0" smtClean="0"/>
              <a:t>sin </a:t>
            </a:r>
            <a:r>
              <a:rPr lang="es-GT" dirty="0" err="1" smtClean="0"/>
              <a:t>join</a:t>
            </a:r>
            <a:r>
              <a:rPr lang="es-GT" dirty="0" smtClean="0"/>
              <a:t> </a:t>
            </a:r>
            <a:r>
              <a:rPr lang="es-GT" dirty="0"/>
              <a:t>en </a:t>
            </a:r>
            <a:r>
              <a:rPr lang="es-GT" dirty="0" err="1"/>
              <a:t>sp</a:t>
            </a:r>
            <a:r>
              <a:rPr lang="es-GT" dirty="0"/>
              <a:t>. </a:t>
            </a:r>
          </a:p>
        </p:txBody>
      </p:sp>
      <p:sp>
        <p:nvSpPr>
          <p:cNvPr id="3" name="Marcador de texto 2"/>
          <p:cNvSpPr>
            <a:spLocks noGrp="1"/>
          </p:cNvSpPr>
          <p:nvPr>
            <p:ph type="body" idx="1"/>
          </p:nvPr>
        </p:nvSpPr>
        <p:spPr>
          <a:xfrm>
            <a:off x="913774" y="1620119"/>
            <a:ext cx="3298976" cy="576262"/>
          </a:xfrm>
        </p:spPr>
        <p:txBody>
          <a:bodyPr/>
          <a:lstStyle/>
          <a:p>
            <a:r>
              <a:rPr lang="es-GT" dirty="0" smtClean="0"/>
              <a:t>5 USUARIOS</a:t>
            </a:r>
            <a:endParaRPr lang="es-GT" dirty="0"/>
          </a:p>
        </p:txBody>
      </p:sp>
      <p:sp>
        <p:nvSpPr>
          <p:cNvPr id="4" name="Marcador de texto 3"/>
          <p:cNvSpPr>
            <a:spLocks noGrp="1"/>
          </p:cNvSpPr>
          <p:nvPr>
            <p:ph type="body" sz="half" idx="15"/>
          </p:nvPr>
        </p:nvSpPr>
        <p:spPr>
          <a:xfrm>
            <a:off x="811369" y="2254869"/>
            <a:ext cx="3401381" cy="1583036"/>
          </a:xfrm>
        </p:spPr>
        <p:txBody>
          <a:bodyPr/>
          <a:lstStyle/>
          <a:p>
            <a:pPr algn="l"/>
            <a:r>
              <a:rPr lang="es-ES" b="1" dirty="0">
                <a:solidFill>
                  <a:srgbClr val="00B050"/>
                </a:solidFill>
              </a:rPr>
              <a:t>Rendimiento en tiempo: 1,349/minuto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0,04</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441348" y="1620119"/>
            <a:ext cx="3291521" cy="576262"/>
          </a:xfrm>
        </p:spPr>
        <p:txBody>
          <a:bodyPr/>
          <a:lstStyle/>
          <a:p>
            <a:r>
              <a:rPr lang="es-GT" dirty="0" smtClean="0"/>
              <a:t>10 USUARIOS</a:t>
            </a:r>
            <a:endParaRPr lang="es-GT" dirty="0"/>
          </a:p>
        </p:txBody>
      </p:sp>
      <p:sp>
        <p:nvSpPr>
          <p:cNvPr id="6" name="Marcador de texto 5"/>
          <p:cNvSpPr>
            <a:spLocks noGrp="1"/>
          </p:cNvSpPr>
          <p:nvPr>
            <p:ph type="body" sz="half" idx="16"/>
          </p:nvPr>
        </p:nvSpPr>
        <p:spPr>
          <a:xfrm>
            <a:off x="4441348" y="2254868"/>
            <a:ext cx="3401886" cy="1583038"/>
          </a:xfrm>
        </p:spPr>
        <p:txBody>
          <a:bodyPr/>
          <a:lstStyle/>
          <a:p>
            <a:pPr algn="l"/>
            <a:r>
              <a:rPr lang="es-ES" b="1" dirty="0">
                <a:solidFill>
                  <a:srgbClr val="00B050"/>
                </a:solidFill>
              </a:rPr>
              <a:t>Rendimiento en tiempo: 1,314/minuto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1,4/min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973298" y="1620119"/>
            <a:ext cx="3304928" cy="576262"/>
          </a:xfrm>
        </p:spPr>
        <p:txBody>
          <a:bodyPr/>
          <a:lstStyle/>
          <a:p>
            <a:r>
              <a:rPr lang="es-GT" dirty="0" smtClean="0"/>
              <a:t>15 USUARIOS</a:t>
            </a:r>
            <a:endParaRPr lang="es-GT" dirty="0"/>
          </a:p>
        </p:txBody>
      </p:sp>
      <p:sp>
        <p:nvSpPr>
          <p:cNvPr id="8" name="Marcador de texto 7"/>
          <p:cNvSpPr>
            <a:spLocks noGrp="1"/>
          </p:cNvSpPr>
          <p:nvPr>
            <p:ph type="body" sz="half" idx="17"/>
          </p:nvPr>
        </p:nvSpPr>
        <p:spPr>
          <a:xfrm>
            <a:off x="7973297" y="2254866"/>
            <a:ext cx="3488900" cy="1583039"/>
          </a:xfrm>
        </p:spPr>
        <p:txBody>
          <a:bodyPr>
            <a:normAutofit/>
          </a:bodyPr>
          <a:lstStyle/>
          <a:p>
            <a:pPr algn="l"/>
            <a:r>
              <a:rPr lang="es-ES" b="1" dirty="0">
                <a:solidFill>
                  <a:srgbClr val="00B050"/>
                </a:solidFill>
              </a:rPr>
              <a:t>Rendimiento en tiempo: 1,381/minuto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
        <p:nvSpPr>
          <p:cNvPr id="9" name="Marcador de texto 6"/>
          <p:cNvSpPr txBox="1">
            <a:spLocks/>
          </p:cNvSpPr>
          <p:nvPr/>
        </p:nvSpPr>
        <p:spPr>
          <a:xfrm>
            <a:off x="2124143" y="4079346"/>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20 USUARIOS</a:t>
            </a:r>
            <a:endParaRPr lang="es-GT" dirty="0"/>
          </a:p>
        </p:txBody>
      </p:sp>
      <p:sp>
        <p:nvSpPr>
          <p:cNvPr id="10" name="Marcador de texto 6"/>
          <p:cNvSpPr txBox="1">
            <a:spLocks/>
          </p:cNvSpPr>
          <p:nvPr/>
        </p:nvSpPr>
        <p:spPr>
          <a:xfrm>
            <a:off x="6412819" y="4079343"/>
            <a:ext cx="3304928"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25 USUARIOS</a:t>
            </a:r>
            <a:endParaRPr lang="es-GT" dirty="0"/>
          </a:p>
        </p:txBody>
      </p:sp>
      <p:sp>
        <p:nvSpPr>
          <p:cNvPr id="11" name="Rectángulo 10"/>
          <p:cNvSpPr/>
          <p:nvPr/>
        </p:nvSpPr>
        <p:spPr>
          <a:xfrm>
            <a:off x="1877297" y="4729617"/>
            <a:ext cx="3956833" cy="1477328"/>
          </a:xfrm>
          <a:prstGeom prst="rect">
            <a:avLst/>
          </a:prstGeom>
        </p:spPr>
        <p:txBody>
          <a:bodyPr wrap="square">
            <a:spAutoFit/>
          </a:bodyPr>
          <a:lstStyle/>
          <a:p>
            <a:r>
              <a:rPr lang="es-ES" b="1" dirty="0">
                <a:solidFill>
                  <a:srgbClr val="00B050"/>
                </a:solidFill>
              </a:rPr>
              <a:t>Rendimiento en tiempo: 1,508/minuto</a:t>
            </a:r>
            <a:endParaRPr lang="es-GT" dirty="0">
              <a:solidFill>
                <a:srgbClr val="00B050"/>
              </a:solidFill>
            </a:endParaRPr>
          </a:p>
          <a:p>
            <a:r>
              <a:rPr lang="es-ES" b="1" dirty="0">
                <a:solidFill>
                  <a:srgbClr val="00B050"/>
                </a:solidFill>
              </a:rPr>
              <a:t>Error: 0%</a:t>
            </a:r>
            <a:endParaRPr lang="es-GT" dirty="0">
              <a:solidFill>
                <a:srgbClr val="00B050"/>
              </a:solidFill>
            </a:endParaRPr>
          </a:p>
          <a:p>
            <a:r>
              <a:rPr lang="es-ES" b="1" dirty="0">
                <a:solidFill>
                  <a:srgbClr val="00B050"/>
                </a:solidFill>
              </a:rPr>
              <a:t>Rendimiento General: 1,6/min</a:t>
            </a:r>
            <a:endParaRPr lang="es-GT" dirty="0">
              <a:solidFill>
                <a:srgbClr val="00B050"/>
              </a:solidFill>
            </a:endParaRPr>
          </a:p>
          <a:p>
            <a:r>
              <a:rPr lang="es-ES" b="1" dirty="0">
                <a:solidFill>
                  <a:srgbClr val="00B050"/>
                </a:solidFill>
              </a:rPr>
              <a:t>kb por segundo: 0,03</a:t>
            </a:r>
            <a:endParaRPr lang="es-GT" dirty="0">
              <a:solidFill>
                <a:srgbClr val="00B050"/>
              </a:solidFill>
            </a:endParaRPr>
          </a:p>
          <a:p>
            <a:pPr algn="just">
              <a:spcAft>
                <a:spcPts val="0"/>
              </a:spcAft>
            </a:pPr>
            <a:endParaRPr lang="es-GT" dirty="0">
              <a:effectLst/>
              <a:latin typeface="Times New Roman" panose="02020603050405020304" pitchFamily="18" charset="0"/>
              <a:ea typeface="Times New Roman" panose="02020603050405020304" pitchFamily="18" charset="0"/>
            </a:endParaRPr>
          </a:p>
        </p:txBody>
      </p:sp>
      <p:sp>
        <p:nvSpPr>
          <p:cNvPr id="12" name="Rectángulo 11"/>
          <p:cNvSpPr/>
          <p:nvPr/>
        </p:nvSpPr>
        <p:spPr>
          <a:xfrm>
            <a:off x="6186152" y="4733834"/>
            <a:ext cx="4288664" cy="1477328"/>
          </a:xfrm>
          <a:prstGeom prst="rect">
            <a:avLst/>
          </a:prstGeom>
        </p:spPr>
        <p:txBody>
          <a:bodyPr wrap="square">
            <a:spAutoFit/>
          </a:bodyPr>
          <a:lstStyle/>
          <a:p>
            <a:r>
              <a:rPr lang="es-ES" b="1" dirty="0">
                <a:solidFill>
                  <a:srgbClr val="00B050"/>
                </a:solidFill>
              </a:rPr>
              <a:t>Rendimiento en tiempo: 1,662/minuto</a:t>
            </a:r>
            <a:endParaRPr lang="es-GT" dirty="0">
              <a:solidFill>
                <a:srgbClr val="00B050"/>
              </a:solidFill>
            </a:endParaRPr>
          </a:p>
          <a:p>
            <a:r>
              <a:rPr lang="es-ES" b="1" dirty="0">
                <a:solidFill>
                  <a:srgbClr val="00B050"/>
                </a:solidFill>
              </a:rPr>
              <a:t>Error: 0%</a:t>
            </a:r>
            <a:endParaRPr lang="es-GT" dirty="0">
              <a:solidFill>
                <a:srgbClr val="00B050"/>
              </a:solidFill>
            </a:endParaRPr>
          </a:p>
          <a:p>
            <a:r>
              <a:rPr lang="es-ES" b="1" dirty="0">
                <a:solidFill>
                  <a:srgbClr val="00B050"/>
                </a:solidFill>
              </a:rPr>
              <a:t>Rendimiento General: 1,8/min</a:t>
            </a:r>
            <a:endParaRPr lang="es-GT" dirty="0">
              <a:solidFill>
                <a:srgbClr val="00B050"/>
              </a:solidFill>
            </a:endParaRPr>
          </a:p>
          <a:p>
            <a:r>
              <a:rPr lang="es-ES" b="1" dirty="0">
                <a:solidFill>
                  <a:srgbClr val="00B050"/>
                </a:solidFill>
              </a:rPr>
              <a:t>kb por segundo: 0,03</a:t>
            </a:r>
            <a:endParaRPr lang="es-GT" dirty="0">
              <a:solidFill>
                <a:srgbClr val="00B050"/>
              </a:solidFill>
            </a:endParaRPr>
          </a:p>
          <a:p>
            <a:pPr algn="just">
              <a:spcAft>
                <a:spcPts val="0"/>
              </a:spcAft>
            </a:pPr>
            <a:endParaRPr lang="es-GT"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500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4" y="120203"/>
            <a:ext cx="10364452" cy="1605094"/>
          </a:xfrm>
        </p:spPr>
        <p:txBody>
          <a:bodyPr/>
          <a:lstStyle/>
          <a:p>
            <a:r>
              <a:rPr lang="es-GT" dirty="0"/>
              <a:t>PLAN DE PRUEBA</a:t>
            </a:r>
            <a:br>
              <a:rPr lang="es-GT" dirty="0"/>
            </a:br>
            <a:r>
              <a:rPr lang="es-GT" dirty="0"/>
              <a:t>RESOLUCION ENUNCIADO 2</a:t>
            </a:r>
            <a:br>
              <a:rPr lang="es-GT" dirty="0"/>
            </a:br>
            <a:r>
              <a:rPr lang="es-GT" dirty="0"/>
              <a:t>CONSULTAS SQL </a:t>
            </a:r>
            <a:r>
              <a:rPr lang="es-GT" dirty="0" smtClean="0"/>
              <a:t>con </a:t>
            </a:r>
            <a:r>
              <a:rPr lang="es-GT" dirty="0" err="1"/>
              <a:t>join</a:t>
            </a:r>
            <a:r>
              <a:rPr lang="es-GT" dirty="0"/>
              <a:t> en </a:t>
            </a:r>
            <a:r>
              <a:rPr lang="es-GT" dirty="0" err="1"/>
              <a:t>sp</a:t>
            </a:r>
            <a:r>
              <a:rPr lang="es-GT" dirty="0"/>
              <a:t>. </a:t>
            </a:r>
          </a:p>
        </p:txBody>
      </p:sp>
      <p:sp>
        <p:nvSpPr>
          <p:cNvPr id="3" name="Marcador de texto 2"/>
          <p:cNvSpPr>
            <a:spLocks noGrp="1"/>
          </p:cNvSpPr>
          <p:nvPr>
            <p:ph type="body" idx="1"/>
          </p:nvPr>
        </p:nvSpPr>
        <p:spPr>
          <a:xfrm>
            <a:off x="913774" y="1632997"/>
            <a:ext cx="3298976" cy="576262"/>
          </a:xfrm>
        </p:spPr>
        <p:txBody>
          <a:bodyPr/>
          <a:lstStyle/>
          <a:p>
            <a:r>
              <a:rPr lang="es-GT" dirty="0" smtClean="0"/>
              <a:t>5 USUARIOS</a:t>
            </a:r>
            <a:endParaRPr lang="es-GT" dirty="0"/>
          </a:p>
        </p:txBody>
      </p:sp>
      <p:sp>
        <p:nvSpPr>
          <p:cNvPr id="4" name="Marcador de texto 3"/>
          <p:cNvSpPr>
            <a:spLocks noGrp="1"/>
          </p:cNvSpPr>
          <p:nvPr>
            <p:ph type="body" sz="half" idx="15"/>
          </p:nvPr>
        </p:nvSpPr>
        <p:spPr>
          <a:xfrm>
            <a:off x="811369" y="2209259"/>
            <a:ext cx="3401381" cy="1628645"/>
          </a:xfrm>
        </p:spPr>
        <p:txBody>
          <a:bodyPr/>
          <a:lstStyle/>
          <a:p>
            <a:pPr algn="l"/>
            <a:r>
              <a:rPr lang="es-ES" b="1" dirty="0">
                <a:solidFill>
                  <a:srgbClr val="00B050"/>
                </a:solidFill>
              </a:rPr>
              <a:t>Rendimiento en tiempo: 0,964/minuto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1,6/min</a:t>
            </a:r>
            <a:endParaRPr lang="es-GT" dirty="0">
              <a:solidFill>
                <a:srgbClr val="00B050"/>
              </a:solidFill>
            </a:endParaRPr>
          </a:p>
          <a:p>
            <a:pPr algn="l"/>
            <a:r>
              <a:rPr lang="es-ES" b="1" dirty="0">
                <a:solidFill>
                  <a:srgbClr val="00B050"/>
                </a:solidFill>
              </a:rPr>
              <a:t>kb por segundo: 0,04</a:t>
            </a:r>
            <a:endParaRPr lang="es-GT" dirty="0">
              <a:solidFill>
                <a:srgbClr val="00B050"/>
              </a:solidFill>
            </a:endParaRPr>
          </a:p>
          <a:p>
            <a:endParaRPr lang="es-GT" dirty="0"/>
          </a:p>
        </p:txBody>
      </p:sp>
      <p:sp>
        <p:nvSpPr>
          <p:cNvPr id="5" name="Marcador de texto 4"/>
          <p:cNvSpPr>
            <a:spLocks noGrp="1"/>
          </p:cNvSpPr>
          <p:nvPr>
            <p:ph type="body" sz="quarter" idx="3"/>
          </p:nvPr>
        </p:nvSpPr>
        <p:spPr>
          <a:xfrm>
            <a:off x="4453966" y="1632997"/>
            <a:ext cx="3291521" cy="576262"/>
          </a:xfrm>
        </p:spPr>
        <p:txBody>
          <a:bodyPr/>
          <a:lstStyle/>
          <a:p>
            <a:r>
              <a:rPr lang="es-GT" dirty="0" smtClean="0"/>
              <a:t>10 USUARIOS</a:t>
            </a:r>
            <a:endParaRPr lang="es-GT" dirty="0"/>
          </a:p>
        </p:txBody>
      </p:sp>
      <p:sp>
        <p:nvSpPr>
          <p:cNvPr id="6" name="Marcador de texto 5"/>
          <p:cNvSpPr>
            <a:spLocks noGrp="1"/>
          </p:cNvSpPr>
          <p:nvPr>
            <p:ph type="body" sz="half" idx="16"/>
          </p:nvPr>
        </p:nvSpPr>
        <p:spPr>
          <a:xfrm>
            <a:off x="4441348" y="2209259"/>
            <a:ext cx="3401886" cy="1628645"/>
          </a:xfrm>
        </p:spPr>
        <p:txBody>
          <a:bodyPr/>
          <a:lstStyle/>
          <a:p>
            <a:pPr algn="l"/>
            <a:r>
              <a:rPr lang="es-ES" b="1" dirty="0">
                <a:solidFill>
                  <a:srgbClr val="00B050"/>
                </a:solidFill>
              </a:rPr>
              <a:t>Rendimiento en tiempo: 0,961/minuto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1,5/min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
        <p:nvSpPr>
          <p:cNvPr id="7" name="Marcador de texto 6"/>
          <p:cNvSpPr>
            <a:spLocks noGrp="1"/>
          </p:cNvSpPr>
          <p:nvPr>
            <p:ph type="body" sz="quarter" idx="13"/>
          </p:nvPr>
        </p:nvSpPr>
        <p:spPr>
          <a:xfrm>
            <a:off x="7986703" y="1632997"/>
            <a:ext cx="3304928" cy="576262"/>
          </a:xfrm>
        </p:spPr>
        <p:txBody>
          <a:bodyPr/>
          <a:lstStyle/>
          <a:p>
            <a:r>
              <a:rPr lang="es-GT" dirty="0" smtClean="0"/>
              <a:t>15 USUARIOS</a:t>
            </a:r>
            <a:endParaRPr lang="es-GT" dirty="0"/>
          </a:p>
        </p:txBody>
      </p:sp>
      <p:sp>
        <p:nvSpPr>
          <p:cNvPr id="8" name="Marcador de texto 7"/>
          <p:cNvSpPr>
            <a:spLocks noGrp="1"/>
          </p:cNvSpPr>
          <p:nvPr>
            <p:ph type="body" sz="half" idx="17"/>
          </p:nvPr>
        </p:nvSpPr>
        <p:spPr>
          <a:xfrm>
            <a:off x="7986702" y="2209259"/>
            <a:ext cx="3398221" cy="1628645"/>
          </a:xfrm>
        </p:spPr>
        <p:txBody>
          <a:bodyPr/>
          <a:lstStyle/>
          <a:p>
            <a:pPr algn="l"/>
            <a:r>
              <a:rPr lang="es-ES" b="1" dirty="0">
                <a:solidFill>
                  <a:srgbClr val="00B050"/>
                </a:solidFill>
              </a:rPr>
              <a:t>Rendimiento en tiempo: 1,052/minuto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1,6/min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pPr algn="l"/>
            <a:endParaRPr lang="es-GT" dirty="0"/>
          </a:p>
        </p:txBody>
      </p:sp>
      <p:sp>
        <p:nvSpPr>
          <p:cNvPr id="11" name="Marcador de texto 2"/>
          <p:cNvSpPr txBox="1">
            <a:spLocks/>
          </p:cNvSpPr>
          <p:nvPr/>
        </p:nvSpPr>
        <p:spPr>
          <a:xfrm>
            <a:off x="6142291" y="3969157"/>
            <a:ext cx="3298976"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25 USUARIOS</a:t>
            </a:r>
            <a:endParaRPr lang="es-GT" dirty="0"/>
          </a:p>
        </p:txBody>
      </p:sp>
      <p:sp>
        <p:nvSpPr>
          <p:cNvPr id="12" name="Marcador de texto 2"/>
          <p:cNvSpPr txBox="1">
            <a:spLocks/>
          </p:cNvSpPr>
          <p:nvPr/>
        </p:nvSpPr>
        <p:spPr>
          <a:xfrm>
            <a:off x="2197368" y="3969157"/>
            <a:ext cx="3298976" cy="576262"/>
          </a:xfrm>
          <a:prstGeom prst="rect">
            <a:avLst/>
          </a:prstGeom>
        </p:spPr>
        <p:txBody>
          <a:bodyPr vert="horz" lIns="91440" tIns="45720" rIns="91440" bIns="45720" rtlCol="0" anchor="b">
            <a:noAutofit/>
          </a:bodyPr>
          <a:lstStyle>
            <a:lvl1pPr marL="0" indent="0" algn="ctr" defTabSz="914400" rtl="0" eaLnBrk="1" latinLnBrk="0" hangingPunct="1">
              <a:lnSpc>
                <a:spcPct val="85000"/>
              </a:lnSpc>
              <a:spcBef>
                <a:spcPts val="1000"/>
              </a:spcBef>
              <a:buClr>
                <a:schemeClr val="tx1"/>
              </a:buClr>
              <a:buFont typeface="Arial" panose="020B0604020202020204" pitchFamily="34" charset="0"/>
              <a:buNone/>
              <a:defRPr sz="2400" b="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2000" b="1"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800" b="1"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1600" b="1" kern="1200" cap="all" baseline="0">
                <a:solidFill>
                  <a:schemeClr val="tx1"/>
                </a:solidFill>
                <a:effectLst/>
                <a:latin typeface="+mn-lt"/>
                <a:ea typeface="+mn-ea"/>
                <a:cs typeface="+mn-cs"/>
              </a:defRPr>
            </a:lvl9pPr>
          </a:lstStyle>
          <a:p>
            <a:r>
              <a:rPr lang="es-GT" dirty="0" smtClean="0"/>
              <a:t>20 USUARIOS</a:t>
            </a:r>
            <a:endParaRPr lang="es-GT" dirty="0"/>
          </a:p>
        </p:txBody>
      </p:sp>
      <p:sp>
        <p:nvSpPr>
          <p:cNvPr id="13" name="Marcador de texto 3"/>
          <p:cNvSpPr txBox="1">
            <a:spLocks/>
          </p:cNvSpPr>
          <p:nvPr/>
        </p:nvSpPr>
        <p:spPr>
          <a:xfrm>
            <a:off x="2094963" y="4468462"/>
            <a:ext cx="3401381" cy="1628645"/>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1,193/minuto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1,8/min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
        <p:nvSpPr>
          <p:cNvPr id="15" name="Marcador de texto 3"/>
          <p:cNvSpPr txBox="1">
            <a:spLocks/>
          </p:cNvSpPr>
          <p:nvPr/>
        </p:nvSpPr>
        <p:spPr>
          <a:xfrm>
            <a:off x="6284431" y="4474766"/>
            <a:ext cx="3401381" cy="1628645"/>
          </a:xfrm>
          <a:prstGeom prst="rect">
            <a:avLst/>
          </a:prstGeom>
        </p:spPr>
        <p:txBody>
          <a:bodyPr vert="horz" lIns="91440" tIns="45720" rIns="91440" bIns="45720" rtlCol="0" anchor="t">
            <a:norm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1400" kern="1200" cap="all" baseline="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tx1"/>
              </a:buClr>
              <a:buFont typeface="Arial" panose="020B0604020202020204" pitchFamily="34" charset="0"/>
              <a:buNone/>
              <a:defRPr sz="1200" kern="1200" cap="all"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tx1"/>
              </a:buClr>
              <a:buFont typeface="Arial" panose="020B0604020202020204" pitchFamily="34" charset="0"/>
              <a:buNone/>
              <a:defRPr sz="1000" kern="1200" cap="all" baseline="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tx1"/>
              </a:buClr>
              <a:buFont typeface="Arial" panose="020B0604020202020204" pitchFamily="34" charset="0"/>
              <a:buNone/>
              <a:defRPr sz="900" kern="1200" cap="all" baseline="0">
                <a:solidFill>
                  <a:schemeClr val="tx1"/>
                </a:solidFill>
                <a:effectLst/>
                <a:latin typeface="+mn-lt"/>
                <a:ea typeface="+mn-ea"/>
                <a:cs typeface="+mn-cs"/>
              </a:defRPr>
            </a:lvl9pPr>
          </a:lstStyle>
          <a:p>
            <a:pPr algn="l"/>
            <a:r>
              <a:rPr lang="es-ES" b="1" dirty="0">
                <a:solidFill>
                  <a:srgbClr val="00B050"/>
                </a:solidFill>
              </a:rPr>
              <a:t>Rendimiento en tiempo: 1,362/minuto</a:t>
            </a:r>
            <a:endParaRPr lang="es-GT" dirty="0">
              <a:solidFill>
                <a:srgbClr val="00B050"/>
              </a:solidFill>
            </a:endParaRPr>
          </a:p>
          <a:p>
            <a:pPr algn="l"/>
            <a:r>
              <a:rPr lang="es-ES" b="1" dirty="0">
                <a:solidFill>
                  <a:srgbClr val="00B050"/>
                </a:solidFill>
              </a:rPr>
              <a:t>Error: 0%</a:t>
            </a:r>
            <a:endParaRPr lang="es-GT" dirty="0">
              <a:solidFill>
                <a:srgbClr val="00B050"/>
              </a:solidFill>
            </a:endParaRPr>
          </a:p>
          <a:p>
            <a:pPr algn="l"/>
            <a:r>
              <a:rPr lang="es-ES" b="1" dirty="0">
                <a:solidFill>
                  <a:srgbClr val="00B050"/>
                </a:solidFill>
              </a:rPr>
              <a:t>Rendimiento General: 2,1/min</a:t>
            </a:r>
            <a:endParaRPr lang="es-GT" dirty="0">
              <a:solidFill>
                <a:srgbClr val="00B050"/>
              </a:solidFill>
            </a:endParaRPr>
          </a:p>
          <a:p>
            <a:pPr algn="l"/>
            <a:r>
              <a:rPr lang="es-ES" b="1" dirty="0">
                <a:solidFill>
                  <a:srgbClr val="00B050"/>
                </a:solidFill>
              </a:rPr>
              <a:t>kb por segundo: 0,03</a:t>
            </a:r>
            <a:endParaRPr lang="es-GT" dirty="0">
              <a:solidFill>
                <a:srgbClr val="00B050"/>
              </a:solidFill>
            </a:endParaRPr>
          </a:p>
          <a:p>
            <a:endParaRPr lang="es-GT" dirty="0"/>
          </a:p>
        </p:txBody>
      </p:sp>
    </p:spTree>
    <p:extLst>
      <p:ext uri="{BB962C8B-B14F-4D97-AF65-F5344CB8AC3E}">
        <p14:creationId xmlns:p14="http://schemas.microsoft.com/office/powerpoint/2010/main" val="376734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134</TotalTime>
  <Words>1077</Words>
  <Application>Microsoft Office PowerPoint</Application>
  <PresentationFormat>Panorámica</PresentationFormat>
  <Paragraphs>190</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Times New Roman</vt:lpstr>
      <vt:lpstr>Tw Cen MT</vt:lpstr>
      <vt:lpstr>Gota</vt:lpstr>
      <vt:lpstr>REPRESENTANTES DE GRUPO</vt:lpstr>
      <vt:lpstr>Pruebas de rendimiento del software</vt:lpstr>
      <vt:lpstr>TIPOS DE PRUEBAS DE RENDIMIENTO</vt:lpstr>
      <vt:lpstr>Presentación de PowerPoint</vt:lpstr>
      <vt:lpstr>PLAN DE PRUEBA RESOLUCION ENUNCIADO 1 CONSULTAS SQL SIN JOINS CON SP.</vt:lpstr>
      <vt:lpstr>PLAN DE PRUEBA RESOLUCION ENUNCIADO 1 CONSULTAS SQL con join en sp. </vt:lpstr>
      <vt:lpstr>PLAN DE PRUEBA RESOLUCION ENUNCIADO 1 CONSULTAS SQL Con cursores en sp. </vt:lpstr>
      <vt:lpstr>PLAN DE PRUEBA RESOLUCION ENUNCIADO 2 CONSULTAS SQL sin join en sp. </vt:lpstr>
      <vt:lpstr>PLAN DE PRUEBA RESOLUCION ENUNCIADO 2 CONSULTAS SQL con join en sp. </vt:lpstr>
      <vt:lpstr>PLAN DE PRUEBA RESOLUCION ENUNCIADO 2 CONSULTAS SQL CON CURSORES en sp.</vt:lpstr>
      <vt:lpstr>COMPARACIÓN DE RESULTADOS CON AUTORES Y LIBROS</vt:lpstr>
      <vt:lpstr>Presentación de PowerPoint</vt:lpstr>
      <vt:lpstr>GRACIAS POR SU ATENCION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REPRESENTANTES DE GRUPO</dc:title>
  <dc:creator>Denis Rosales</dc:creator>
  <cp:lastModifiedBy>Jhorghinho Santos Santos Neill</cp:lastModifiedBy>
  <cp:revision>15</cp:revision>
  <dcterms:created xsi:type="dcterms:W3CDTF">2017-04-22T04:16:13Z</dcterms:created>
  <dcterms:modified xsi:type="dcterms:W3CDTF">2017-06-17T18:21:37Z</dcterms:modified>
</cp:coreProperties>
</file>