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85" r:id="rId3"/>
    <p:sldId id="281" r:id="rId4"/>
    <p:sldId id="286" r:id="rId5"/>
    <p:sldId id="282" r:id="rId6"/>
    <p:sldId id="283" r:id="rId7"/>
    <p:sldId id="288" r:id="rId8"/>
    <p:sldId id="293" r:id="rId9"/>
    <p:sldId id="284" r:id="rId10"/>
    <p:sldId id="292" r:id="rId11"/>
    <p:sldId id="302" r:id="rId12"/>
    <p:sldId id="287" r:id="rId13"/>
    <p:sldId id="289" r:id="rId14"/>
    <p:sldId id="290" r:id="rId15"/>
    <p:sldId id="291" r:id="rId16"/>
    <p:sldId id="301" r:id="rId17"/>
    <p:sldId id="295" r:id="rId18"/>
    <p:sldId id="296" r:id="rId19"/>
    <p:sldId id="298" r:id="rId20"/>
    <p:sldId id="299" r:id="rId21"/>
    <p:sldId id="297" r:id="rId22"/>
    <p:sldId id="300" r:id="rId2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19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79CBC2-2574-42CD-A668-356BE71C97EB}" type="datetimeFigureOut">
              <a:rPr lang="es-ES" smtClean="0"/>
              <a:t>11/03/2013</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781372-8F3E-4CF6-9E9A-BE69C8D6CB6B}" type="slidenum">
              <a:rPr lang="es-ES" smtClean="0"/>
              <a:t>‹Nº›</a:t>
            </a:fld>
            <a:endParaRPr lang="es-ES"/>
          </a:p>
        </p:txBody>
      </p:sp>
    </p:spTree>
    <p:extLst>
      <p:ext uri="{BB962C8B-B14F-4D97-AF65-F5344CB8AC3E}">
        <p14:creationId xmlns:p14="http://schemas.microsoft.com/office/powerpoint/2010/main" val="3428706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28 Título"/>
          <p:cNvSpPr>
            <a:spLocks noGrp="1"/>
          </p:cNvSpPr>
          <p:nvPr>
            <p:ph type="ctrTitle"/>
          </p:nvPr>
        </p:nvSpPr>
        <p:spPr>
          <a:xfrm>
            <a:off x="381000" y="4853411"/>
            <a:ext cx="8458200" cy="1222375"/>
          </a:xfrm>
        </p:spPr>
        <p:txBody>
          <a:bodyPr anchor="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16" name="15 Marcador de fecha"/>
          <p:cNvSpPr>
            <a:spLocks noGrp="1"/>
          </p:cNvSpPr>
          <p:nvPr>
            <p:ph type="dt" sz="half" idx="10"/>
          </p:nvPr>
        </p:nvSpPr>
        <p:spPr/>
        <p:txBody>
          <a:bodyPr/>
          <a:lstStyle/>
          <a:p>
            <a:fld id="{388CF0D5-685B-4088-92EC-E8D800E74433}" type="datetimeFigureOut">
              <a:rPr lang="es-ES" smtClean="0"/>
              <a:t>11/03/2013</a:t>
            </a:fld>
            <a:endParaRPr lang="es-ES"/>
          </a:p>
        </p:txBody>
      </p:sp>
      <p:sp>
        <p:nvSpPr>
          <p:cNvPr id="2" name="1 Marcador de pie de página"/>
          <p:cNvSpPr>
            <a:spLocks noGrp="1"/>
          </p:cNvSpPr>
          <p:nvPr>
            <p:ph type="ftr" sz="quarter" idx="11"/>
          </p:nvPr>
        </p:nvSpPr>
        <p:spPr/>
        <p:txBody>
          <a:bodyPr/>
          <a:lstStyle/>
          <a:p>
            <a:endParaRPr lang="es-ES"/>
          </a:p>
        </p:txBody>
      </p:sp>
      <p:sp>
        <p:nvSpPr>
          <p:cNvPr id="15" name="14 Marcador de número de diapositiva"/>
          <p:cNvSpPr>
            <a:spLocks noGrp="1"/>
          </p:cNvSpPr>
          <p:nvPr>
            <p:ph type="sldNum" sz="quarter" idx="12"/>
          </p:nvPr>
        </p:nvSpPr>
        <p:spPr>
          <a:xfrm>
            <a:off x="8172400" y="6473952"/>
            <a:ext cx="816152" cy="246888"/>
          </a:xfrm>
        </p:spPr>
        <p:txBody>
          <a:bodyPr/>
          <a:lstStyle/>
          <a:p>
            <a:fld id="{C172B05A-56AB-440C-BF45-6132A8FF41C3}"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88CF0D5-685B-4088-92EC-E8D800E74433}" type="datetimeFigureOut">
              <a:rPr lang="es-ES" smtClean="0"/>
              <a:t>11/03/2013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172B05A-56AB-440C-BF45-6132A8FF41C3}"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549276"/>
            <a:ext cx="18288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549276"/>
            <a:ext cx="62484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88CF0D5-685B-4088-92EC-E8D800E74433}" type="datetimeFigureOut">
              <a:rPr lang="es-ES" smtClean="0"/>
              <a:t>11/03/2013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172B05A-56AB-440C-BF45-6132A8FF41C3}"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2" name="21 Título"/>
          <p:cNvSpPr>
            <a:spLocks noGrp="1"/>
          </p:cNvSpPr>
          <p:nvPr>
            <p:ph type="title"/>
          </p:nvPr>
        </p:nvSpPr>
        <p:spPr/>
        <p:txBody>
          <a:bodyPr/>
          <a:lstStyle/>
          <a:p>
            <a:r>
              <a:rPr kumimoji="0" lang="es-ES" dirty="0" smtClean="0"/>
              <a:t>Haga clic para modificar el estilo de título del patrón</a:t>
            </a:r>
            <a:endParaRPr kumimoji="0" lang="en-US" dirty="0"/>
          </a:p>
        </p:txBody>
      </p:sp>
      <p:sp>
        <p:nvSpPr>
          <p:cNvPr id="27" name="26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388CF0D5-685B-4088-92EC-E8D800E74433}" type="datetimeFigureOut">
              <a:rPr lang="es-ES" smtClean="0"/>
              <a:t>11/03/2013</a:t>
            </a:fld>
            <a:endParaRPr lang="es-ES"/>
          </a:p>
        </p:txBody>
      </p:sp>
      <p:sp>
        <p:nvSpPr>
          <p:cNvPr id="19" name="18 Marcador de pie de página"/>
          <p:cNvSpPr>
            <a:spLocks noGrp="1"/>
          </p:cNvSpPr>
          <p:nvPr>
            <p:ph type="ftr" sz="quarter" idx="11"/>
          </p:nvPr>
        </p:nvSpPr>
        <p:spPr>
          <a:xfrm>
            <a:off x="3581400" y="76200"/>
            <a:ext cx="2895600" cy="288925"/>
          </a:xfrm>
        </p:spPr>
        <p:txBody>
          <a:bodyPr/>
          <a:lstStyle/>
          <a:p>
            <a:endParaRPr lang="es-ES"/>
          </a:p>
        </p:txBody>
      </p:sp>
      <p:sp>
        <p:nvSpPr>
          <p:cNvPr id="16" name="15 Marcador de número de diapositiva"/>
          <p:cNvSpPr>
            <a:spLocks noGrp="1"/>
          </p:cNvSpPr>
          <p:nvPr>
            <p:ph type="sldNum" sz="quarter" idx="12"/>
          </p:nvPr>
        </p:nvSpPr>
        <p:spPr>
          <a:xfrm>
            <a:off x="8229600" y="6473952"/>
            <a:ext cx="758952" cy="246888"/>
          </a:xfrm>
        </p:spPr>
        <p:txBody>
          <a:bodyPr/>
          <a:lstStyle/>
          <a:p>
            <a:fld id="{C172B05A-56AB-440C-BF45-6132A8FF41C3}"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texto"/>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9" name="18 Marcador de fecha"/>
          <p:cNvSpPr>
            <a:spLocks noGrp="1"/>
          </p:cNvSpPr>
          <p:nvPr>
            <p:ph type="dt" sz="half" idx="10"/>
          </p:nvPr>
        </p:nvSpPr>
        <p:spPr/>
        <p:txBody>
          <a:bodyPr/>
          <a:lstStyle/>
          <a:p>
            <a:fld id="{388CF0D5-685B-4088-92EC-E8D800E74433}" type="datetimeFigureOut">
              <a:rPr lang="es-ES" smtClean="0"/>
              <a:t>11/03/2013</a:t>
            </a:fld>
            <a:endParaRPr lang="es-ES"/>
          </a:p>
        </p:txBody>
      </p:sp>
      <p:sp>
        <p:nvSpPr>
          <p:cNvPr id="11" name="10 Marcador de pie de página"/>
          <p:cNvSpPr>
            <a:spLocks noGrp="1"/>
          </p:cNvSpPr>
          <p:nvPr>
            <p:ph type="ftr" sz="quarter" idx="11"/>
          </p:nvPr>
        </p:nvSpPr>
        <p:spPr/>
        <p:txBody>
          <a:bodyPr/>
          <a:lstStyle/>
          <a:p>
            <a:endParaRPr lang="es-ES"/>
          </a:p>
        </p:txBody>
      </p:sp>
      <p:sp>
        <p:nvSpPr>
          <p:cNvPr id="16" name="15 Marcador de número de diapositiva"/>
          <p:cNvSpPr>
            <a:spLocks noGrp="1"/>
          </p:cNvSpPr>
          <p:nvPr>
            <p:ph type="sldNum" sz="quarter" idx="12"/>
          </p:nvPr>
        </p:nvSpPr>
        <p:spPr/>
        <p:txBody>
          <a:bodyPr/>
          <a:lstStyle/>
          <a:p>
            <a:fld id="{C172B05A-56AB-440C-BF45-6132A8FF41C3}" type="slidenum">
              <a:rPr lang="es-ES" smtClean="0"/>
              <a:t>‹Nº›</a:t>
            </a:fld>
            <a:endParaRPr lang="es-ES"/>
          </a:p>
        </p:txBody>
      </p:sp>
      <p:sp>
        <p:nvSpPr>
          <p:cNvPr id="8" name="7 Título"/>
          <p:cNvSpPr>
            <a:spLocks noGrp="1"/>
          </p:cNvSpPr>
          <p:nvPr>
            <p:ph type="title"/>
          </p:nvPr>
        </p:nvSpPr>
        <p:spPr>
          <a:xfrm>
            <a:off x="180475" y="2947085"/>
            <a:ext cx="8686800" cy="1184825"/>
          </a:xfrm>
        </p:spPr>
        <p:txBody>
          <a:bodyPr rtlCol="0" anchor="t"/>
          <a:lstStyle>
            <a:lvl1pPr algn="r">
              <a:defRPr/>
            </a:lvl1pPr>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0" name="1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4" name="13 Marcador de contenido"/>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0"/>
          </p:nvPr>
        </p:nvSpPr>
        <p:spPr/>
        <p:txBody>
          <a:bodyPr/>
          <a:lstStyle/>
          <a:p>
            <a:fld id="{388CF0D5-685B-4088-92EC-E8D800E74433}" type="datetimeFigureOut">
              <a:rPr lang="es-ES" smtClean="0"/>
              <a:t>11/03/2013</a:t>
            </a:fld>
            <a:endParaRPr lang="es-ES"/>
          </a:p>
        </p:txBody>
      </p:sp>
      <p:sp>
        <p:nvSpPr>
          <p:cNvPr id="10" name="9 Marcador de pie de página"/>
          <p:cNvSpPr>
            <a:spLocks noGrp="1"/>
          </p:cNvSpPr>
          <p:nvPr>
            <p:ph type="ftr" sz="quarter" idx="11"/>
          </p:nvPr>
        </p:nvSpPr>
        <p:spPr/>
        <p:txBody>
          <a:bodyPr/>
          <a:lstStyle/>
          <a:p>
            <a:endParaRPr lang="es-ES"/>
          </a:p>
        </p:txBody>
      </p:sp>
      <p:sp>
        <p:nvSpPr>
          <p:cNvPr id="31" name="30 Marcador de número de diapositiva"/>
          <p:cNvSpPr>
            <a:spLocks noGrp="1"/>
          </p:cNvSpPr>
          <p:nvPr>
            <p:ph type="sldNum" sz="quarter" idx="12"/>
          </p:nvPr>
        </p:nvSpPr>
        <p:spPr/>
        <p:txBody>
          <a:bodyPr/>
          <a:lstStyle/>
          <a:p>
            <a:fld id="{C172B05A-56AB-440C-BF45-6132A8FF41C3}"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9" name="28 Título"/>
          <p:cNvSpPr>
            <a:spLocks noGrp="1"/>
          </p:cNvSpPr>
          <p:nvPr>
            <p:ph type="title"/>
          </p:nvPr>
        </p:nvSpPr>
        <p:spPr>
          <a:xfrm>
            <a:off x="304800" y="5410200"/>
            <a:ext cx="8610600" cy="882650"/>
          </a:xfrm>
        </p:spPr>
        <p:txBody>
          <a:bodyPr anchor="ctr"/>
          <a:lstStyle>
            <a:lvl1pPr>
              <a:defRPr/>
            </a:lvl1p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25" name="24 Marcador de texto"/>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8" name="27 Marcador de contenido"/>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0"/>
          </p:nvPr>
        </p:nvSpPr>
        <p:spPr/>
        <p:txBody>
          <a:bodyPr/>
          <a:lstStyle/>
          <a:p>
            <a:fld id="{388CF0D5-685B-4088-92EC-E8D800E74433}" type="datetimeFigureOut">
              <a:rPr lang="es-ES" smtClean="0"/>
              <a:t>11/03/2013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229600" y="6477000"/>
            <a:ext cx="762000" cy="246888"/>
          </a:xfrm>
        </p:spPr>
        <p:txBody>
          <a:bodyPr/>
          <a:lstStyle/>
          <a:p>
            <a:fld id="{C172B05A-56AB-440C-BF45-6132A8FF41C3}" type="slidenum">
              <a:rPr lang="es-ES" smtClean="0"/>
              <a:t>‹Nº›</a:t>
            </a:fld>
            <a:endParaRPr lang="es-ES"/>
          </a:p>
        </p:txBody>
      </p:sp>
      <p:sp>
        <p:nvSpPr>
          <p:cNvPr id="11" name="10 Conector recto"/>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0" name="2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388CF0D5-685B-4088-92EC-E8D800E74433}" type="datetimeFigureOut">
              <a:rPr lang="es-ES" smtClean="0"/>
              <a:t>11/03/2013</a:t>
            </a:fld>
            <a:endParaRPr lang="es-ES"/>
          </a:p>
        </p:txBody>
      </p:sp>
      <p:sp>
        <p:nvSpPr>
          <p:cNvPr id="21" name="20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172B05A-56AB-440C-BF45-6132A8FF41C3}"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388CF0D5-685B-4088-92EC-E8D800E74433}" type="datetimeFigureOut">
              <a:rPr lang="es-ES" smtClean="0"/>
              <a:t>11/03/2013</a:t>
            </a:fld>
            <a:endParaRPr lang="es-ES"/>
          </a:p>
        </p:txBody>
      </p:sp>
      <p:sp>
        <p:nvSpPr>
          <p:cNvPr id="24" name="23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172B05A-56AB-440C-BF45-6132A8FF41C3}"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7 Conector recto"/>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Título"/>
          <p:cNvSpPr>
            <a:spLocks noGrp="1"/>
          </p:cNvSpPr>
          <p:nvPr>
            <p:ph type="title"/>
          </p:nvPr>
        </p:nvSpPr>
        <p:spPr>
          <a:xfrm>
            <a:off x="457200" y="5486400"/>
            <a:ext cx="8458200" cy="520700"/>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14" name="13 Marcador de contenido"/>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388CF0D5-685B-4088-92EC-E8D800E74433}" type="datetimeFigureOut">
              <a:rPr lang="es-ES" smtClean="0"/>
              <a:t>11/03/2013</a:t>
            </a:fld>
            <a:endParaRPr lang="es-ES"/>
          </a:p>
        </p:txBody>
      </p:sp>
      <p:sp>
        <p:nvSpPr>
          <p:cNvPr id="29" name="28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172B05A-56AB-440C-BF45-6132A8FF41C3}"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3" name="12 Marcador de posición de imagen"/>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s-ES" smtClean="0"/>
              <a:t>Haga clic en el icono para agregar una imagen</a:t>
            </a:r>
            <a:endParaRPr kumimoji="0" lang="en-US" dirty="0"/>
          </a:p>
        </p:txBody>
      </p:sp>
      <p:sp>
        <p:nvSpPr>
          <p:cNvPr id="7" name="6 Marcador de fecha"/>
          <p:cNvSpPr>
            <a:spLocks noGrp="1"/>
          </p:cNvSpPr>
          <p:nvPr>
            <p:ph type="dt" sz="half" idx="10"/>
          </p:nvPr>
        </p:nvSpPr>
        <p:spPr/>
        <p:txBody>
          <a:bodyPr/>
          <a:lstStyle/>
          <a:p>
            <a:fld id="{388CF0D5-685B-4088-92EC-E8D800E74433}" type="datetimeFigureOut">
              <a:rPr lang="es-ES" smtClean="0"/>
              <a:t>11/03/2013</a:t>
            </a:fld>
            <a:endParaRPr lang="es-ES"/>
          </a:p>
        </p:txBody>
      </p:sp>
      <p:sp>
        <p:nvSpPr>
          <p:cNvPr id="5" name="4 Marcador de pie de página"/>
          <p:cNvSpPr>
            <a:spLocks noGrp="1"/>
          </p:cNvSpPr>
          <p:nvPr>
            <p:ph type="ftr" sz="quarter" idx="11"/>
          </p:nvPr>
        </p:nvSpPr>
        <p:spPr/>
        <p:txBody>
          <a:bodyPr/>
          <a:lstStyle/>
          <a:p>
            <a:endParaRPr lang="es-ES"/>
          </a:p>
        </p:txBody>
      </p:sp>
      <p:sp>
        <p:nvSpPr>
          <p:cNvPr id="31" name="30 Marcador de número de diapositiva"/>
          <p:cNvSpPr>
            <a:spLocks noGrp="1"/>
          </p:cNvSpPr>
          <p:nvPr>
            <p:ph type="sldNum" sz="quarter" idx="12"/>
          </p:nvPr>
        </p:nvSpPr>
        <p:spPr/>
        <p:txBody>
          <a:bodyPr/>
          <a:lstStyle/>
          <a:p>
            <a:fld id="{C172B05A-56AB-440C-BF45-6132A8FF41C3}" type="slidenum">
              <a:rPr lang="es-ES" smtClean="0"/>
              <a:t>‹Nº›</a:t>
            </a:fld>
            <a:endParaRPr lang="es-ES"/>
          </a:p>
        </p:txBody>
      </p:sp>
      <p:sp>
        <p:nvSpPr>
          <p:cNvPr id="17" name="16 Título"/>
          <p:cNvSpPr>
            <a:spLocks noGrp="1"/>
          </p:cNvSpPr>
          <p:nvPr>
            <p:ph type="title"/>
          </p:nvPr>
        </p:nvSpPr>
        <p:spPr>
          <a:xfrm>
            <a:off x="381000" y="4993760"/>
            <a:ext cx="5867400" cy="522288"/>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Marcador de texto"/>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1" name="10 Marcador de fecha"/>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388CF0D5-685B-4088-92EC-E8D800E74433}" type="datetimeFigureOut">
              <a:rPr lang="es-ES" smtClean="0"/>
              <a:t>11/03/2013</a:t>
            </a:fld>
            <a:endParaRPr lang="es-ES"/>
          </a:p>
        </p:txBody>
      </p:sp>
      <p:sp>
        <p:nvSpPr>
          <p:cNvPr id="28" name="27 Marcador de pie de página"/>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s-ES"/>
          </a:p>
        </p:txBody>
      </p:sp>
      <p:sp>
        <p:nvSpPr>
          <p:cNvPr id="5" name="4 Marcador de número de diapositiva"/>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C172B05A-56AB-440C-BF45-6132A8FF41C3}" type="slidenum">
              <a:rPr lang="es-ES" smtClean="0"/>
              <a:t>‹Nº›</a:t>
            </a:fld>
            <a:endParaRPr lang="es-ES"/>
          </a:p>
        </p:txBody>
      </p:sp>
      <p:sp>
        <p:nvSpPr>
          <p:cNvPr id="10" name="9 Marcador de título"/>
          <p:cNvSpPr>
            <a:spLocks noGrp="1"/>
          </p:cNvSpPr>
          <p:nvPr>
            <p:ph type="title"/>
          </p:nvPr>
        </p:nvSpPr>
        <p:spPr>
          <a:xfrm>
            <a:off x="304800" y="457200"/>
            <a:ext cx="8686800" cy="8382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9" name="8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Conector recto"/>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GT" sz="4400" dirty="0" err="1" smtClean="0"/>
              <a:t>Introduccion</a:t>
            </a:r>
            <a:endParaRPr lang="es-ES" sz="4400" dirty="0"/>
          </a:p>
        </p:txBody>
      </p:sp>
      <p:sp>
        <p:nvSpPr>
          <p:cNvPr id="3" name="2 Subtítulo"/>
          <p:cNvSpPr>
            <a:spLocks noGrp="1"/>
          </p:cNvSpPr>
          <p:nvPr>
            <p:ph type="subTitle" idx="1"/>
          </p:nvPr>
        </p:nvSpPr>
        <p:spPr/>
        <p:txBody>
          <a:bodyPr/>
          <a:lstStyle/>
          <a:p>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s-ES"/>
              <a:t>Algunos DBMS</a:t>
            </a:r>
          </a:p>
        </p:txBody>
      </p:sp>
      <p:sp>
        <p:nvSpPr>
          <p:cNvPr id="27651" name="Rectangle 3"/>
          <p:cNvSpPr>
            <a:spLocks noGrp="1" noChangeArrowheads="1"/>
          </p:cNvSpPr>
          <p:nvPr>
            <p:ph type="body" idx="1"/>
          </p:nvPr>
        </p:nvSpPr>
        <p:spPr/>
        <p:txBody>
          <a:bodyPr/>
          <a:lstStyle/>
          <a:p>
            <a:r>
              <a:rPr lang="es-ES" dirty="0"/>
              <a:t>ORACLE</a:t>
            </a:r>
          </a:p>
          <a:p>
            <a:r>
              <a:rPr lang="es-ES" dirty="0"/>
              <a:t>MYSQL</a:t>
            </a:r>
          </a:p>
          <a:p>
            <a:r>
              <a:rPr lang="es-GT" dirty="0" smtClean="0"/>
              <a:t>DB2</a:t>
            </a:r>
          </a:p>
          <a:p>
            <a:r>
              <a:rPr lang="es-GT" dirty="0" smtClean="0"/>
              <a:t>SQL SERVER</a:t>
            </a:r>
          </a:p>
          <a:p>
            <a:r>
              <a:rPr lang="es-GT" dirty="0" smtClean="0"/>
              <a:t>POSTGRES</a:t>
            </a:r>
            <a:endParaRPr lang="es-ES" dirty="0"/>
          </a:p>
          <a:p>
            <a:endParaRPr lang="es-ES" dirty="0"/>
          </a:p>
        </p:txBody>
      </p:sp>
    </p:spTree>
    <p:extLst>
      <p:ext uri="{BB962C8B-B14F-4D97-AF65-F5344CB8AC3E}">
        <p14:creationId xmlns:p14="http://schemas.microsoft.com/office/powerpoint/2010/main" val="27700111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s-ES" dirty="0" smtClean="0"/>
              <a:t>¿ porque utilizar bases de datos ?</a:t>
            </a:r>
            <a:endParaRPr lang="es-ES" dirty="0"/>
          </a:p>
        </p:txBody>
      </p:sp>
      <p:sp>
        <p:nvSpPr>
          <p:cNvPr id="5123" name="Rectangle 3"/>
          <p:cNvSpPr>
            <a:spLocks noGrp="1" noChangeArrowheads="1"/>
          </p:cNvSpPr>
          <p:nvPr>
            <p:ph type="body" idx="1"/>
          </p:nvPr>
        </p:nvSpPr>
        <p:spPr/>
        <p:txBody>
          <a:bodyPr>
            <a:normAutofit fontScale="77500" lnSpcReduction="20000"/>
          </a:bodyPr>
          <a:lstStyle/>
          <a:p>
            <a:r>
              <a:rPr lang="es-ES" sz="2400" dirty="0"/>
              <a:t>Las ventajas de un sistema de base de datos sobre los </a:t>
            </a:r>
            <a:r>
              <a:rPr lang="es-ES" sz="2400" dirty="0" smtClean="0"/>
              <a:t>métodos </a:t>
            </a:r>
            <a:r>
              <a:rPr lang="es-ES" sz="2400" dirty="0"/>
              <a:t>tradicionales de mantener registros en papel son:</a:t>
            </a:r>
            <a:br>
              <a:rPr lang="es-ES" sz="2400" dirty="0"/>
            </a:br>
            <a:endParaRPr lang="es-ES" sz="2400" dirty="0" smtClean="0"/>
          </a:p>
          <a:p>
            <a:r>
              <a:rPr lang="es-ES" sz="2800" b="1" dirty="0" smtClean="0"/>
              <a:t>es </a:t>
            </a:r>
            <a:r>
              <a:rPr lang="es-ES" sz="2800" b="1" dirty="0"/>
              <a:t>compacto</a:t>
            </a:r>
            <a:r>
              <a:rPr lang="es-ES" sz="2800" dirty="0"/>
              <a:t>: no hacen falta archivos de papeles que </a:t>
            </a:r>
            <a:r>
              <a:rPr lang="es-ES" sz="2800" dirty="0" smtClean="0"/>
              <a:t>pudieran </a:t>
            </a:r>
            <a:r>
              <a:rPr lang="es-ES" sz="2800" dirty="0"/>
              <a:t>ocupar mucho espacio</a:t>
            </a:r>
          </a:p>
          <a:p>
            <a:r>
              <a:rPr lang="es-ES" sz="2800" u="sng" dirty="0"/>
              <a:t>Es </a:t>
            </a:r>
            <a:r>
              <a:rPr lang="es-ES" sz="2800" u="sng" dirty="0" smtClean="0"/>
              <a:t>rápido: </a:t>
            </a:r>
            <a:r>
              <a:rPr lang="es-ES" sz="2800" dirty="0"/>
              <a:t>la maquina puede obtener y modificar datos con mucha mayor velocidad que un ser humano</a:t>
            </a:r>
          </a:p>
          <a:p>
            <a:r>
              <a:rPr lang="es-ES" sz="2800" u="sng" dirty="0"/>
              <a:t>Es menos laborioso:</a:t>
            </a:r>
            <a:r>
              <a:rPr lang="es-ES" sz="2800" dirty="0"/>
              <a:t> se elimina gran parte del tedio de mantener archivos a mano. Las tareas </a:t>
            </a:r>
            <a:r>
              <a:rPr lang="es-ES" sz="2800" dirty="0" smtClean="0"/>
              <a:t>mecánicas </a:t>
            </a:r>
            <a:r>
              <a:rPr lang="es-ES" sz="2800" dirty="0"/>
              <a:t>siempre </a:t>
            </a:r>
            <a:r>
              <a:rPr lang="es-ES" sz="2800" dirty="0" smtClean="0"/>
              <a:t>serán </a:t>
            </a:r>
            <a:r>
              <a:rPr lang="es-ES" sz="2800" dirty="0"/>
              <a:t>mejor realizadas por maquinas.</a:t>
            </a:r>
          </a:p>
          <a:p>
            <a:r>
              <a:rPr lang="es-ES" sz="2800" u="sng" dirty="0"/>
              <a:t>Es actual:</a:t>
            </a:r>
            <a:r>
              <a:rPr lang="es-ES" sz="2800" dirty="0"/>
              <a:t> se dispone en cualquier momento de </a:t>
            </a:r>
            <a:r>
              <a:rPr lang="es-ES" sz="2800" dirty="0" smtClean="0"/>
              <a:t>información </a:t>
            </a:r>
            <a:r>
              <a:rPr lang="es-ES" sz="2800" dirty="0"/>
              <a:t>precisa y al </a:t>
            </a:r>
            <a:r>
              <a:rPr lang="es-ES" sz="2800" dirty="0" smtClean="0"/>
              <a:t>día.</a:t>
            </a:r>
            <a:endParaRPr lang="es-ES" sz="2800" dirty="0"/>
          </a:p>
          <a:p>
            <a:r>
              <a:rPr lang="es-ES" sz="2800" dirty="0"/>
              <a:t/>
            </a:r>
            <a:br>
              <a:rPr lang="es-ES" sz="2800" dirty="0"/>
            </a:br>
            <a:r>
              <a:rPr lang="es-ES" sz="2800" dirty="0"/>
              <a:t/>
            </a:r>
            <a:br>
              <a:rPr lang="es-ES" sz="2800" dirty="0"/>
            </a:br>
            <a:endParaRPr lang="es-ES" sz="2800" dirty="0"/>
          </a:p>
        </p:txBody>
      </p:sp>
    </p:spTree>
    <p:extLst>
      <p:ext uri="{BB962C8B-B14F-4D97-AF65-F5344CB8AC3E}">
        <p14:creationId xmlns:p14="http://schemas.microsoft.com/office/powerpoint/2010/main" val="2899143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s-ES" dirty="0" smtClean="0"/>
              <a:t>¿ porque utilizar bases de datos ?</a:t>
            </a:r>
            <a:endParaRPr lang="es-ES" dirty="0"/>
          </a:p>
        </p:txBody>
      </p:sp>
      <p:sp>
        <p:nvSpPr>
          <p:cNvPr id="5123" name="Rectangle 3"/>
          <p:cNvSpPr>
            <a:spLocks noGrp="1" noChangeArrowheads="1"/>
          </p:cNvSpPr>
          <p:nvPr>
            <p:ph type="body" idx="1"/>
          </p:nvPr>
        </p:nvSpPr>
        <p:spPr/>
        <p:txBody>
          <a:bodyPr>
            <a:normAutofit fontScale="85000" lnSpcReduction="10000"/>
          </a:bodyPr>
          <a:lstStyle/>
          <a:p>
            <a:r>
              <a:rPr lang="es-ES" sz="2800" dirty="0"/>
              <a:t>Una base de datos proporciona a los usuarios el acceso a datos, que pueden visualizar, ingresar o actualizar, en concordancia con los derechos de acceso que se les hayan otorgado. Se convierte más útil a medida que la cantidad de datos almacenados crece.</a:t>
            </a:r>
          </a:p>
          <a:p>
            <a:r>
              <a:rPr lang="es-ES" sz="2800" dirty="0"/>
              <a:t>Una base de datos puede ser local, es decir que puede utilizarla sólo un usuario en un equipo, o puede ser distribuida, es decir que la información se almacena en equipos remotos y se puede acceder a ella a través de una </a:t>
            </a:r>
            <a:r>
              <a:rPr lang="es-ES" sz="2800" dirty="0" err="1"/>
              <a:t>red</a:t>
            </a:r>
            <a:r>
              <a:rPr lang="es-ES" sz="2800" dirty="0" err="1" smtClean="0"/>
              <a:t>Son</a:t>
            </a:r>
            <a:r>
              <a:rPr lang="es-ES" sz="2800" dirty="0" smtClean="0"/>
              <a:t> </a:t>
            </a:r>
            <a:r>
              <a:rPr lang="es-ES" sz="2800" dirty="0"/>
              <a:t>compartidos por varios usuarios y/o aplicaciones.</a:t>
            </a:r>
          </a:p>
          <a:p>
            <a:r>
              <a:rPr lang="es-ES" sz="2800" dirty="0"/>
              <a:t>La principal ventaja de utilizar bases de datos es que múltiples usuarios pueden acceder a ellas al mismo tiempo.</a:t>
            </a:r>
          </a:p>
        </p:txBody>
      </p:sp>
    </p:spTree>
    <p:extLst>
      <p:ext uri="{BB962C8B-B14F-4D97-AF65-F5344CB8AC3E}">
        <p14:creationId xmlns:p14="http://schemas.microsoft.com/office/powerpoint/2010/main" val="1115005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es-MX" sz="4000" b="1"/>
              <a:t>¿Cuál es el propósito o el objetivo para la base de datos?</a:t>
            </a:r>
            <a:endParaRPr lang="es-ES" sz="4000" b="1"/>
          </a:p>
        </p:txBody>
      </p:sp>
      <p:sp>
        <p:nvSpPr>
          <p:cNvPr id="28675" name="Rectangle 3"/>
          <p:cNvSpPr>
            <a:spLocks noGrp="1" noChangeArrowheads="1"/>
          </p:cNvSpPr>
          <p:nvPr>
            <p:ph type="body" idx="1"/>
          </p:nvPr>
        </p:nvSpPr>
        <p:spPr/>
        <p:txBody>
          <a:bodyPr/>
          <a:lstStyle/>
          <a:p>
            <a:pPr marL="609600" indent="-609600">
              <a:lnSpc>
                <a:spcPct val="80000"/>
              </a:lnSpc>
            </a:pPr>
            <a:r>
              <a:rPr lang="es-MX" sz="2000" dirty="0" smtClean="0"/>
              <a:t>Por </a:t>
            </a:r>
            <a:r>
              <a:rPr lang="es-MX" sz="2000" dirty="0"/>
              <a:t>ejemplo, “Crear una base de datos para mantener un registro de las operaciones de compra y venta de un negocio” no sólo indica para qué se quiere crear una base de datos sino también indica el alcance que pretendemos darle a la base de datos. </a:t>
            </a:r>
          </a:p>
          <a:p>
            <a:pPr marL="609600" indent="-609600">
              <a:lnSpc>
                <a:spcPct val="80000"/>
              </a:lnSpc>
            </a:pPr>
            <a:r>
              <a:rPr lang="es-MX" sz="2000" dirty="0"/>
              <a:t>Esto es, al decir mantener un registro no necesariamente requiere </a:t>
            </a:r>
            <a:r>
              <a:rPr lang="es-MX" sz="2000" u="sng" dirty="0"/>
              <a:t>un control</a:t>
            </a:r>
            <a:r>
              <a:rPr lang="es-MX" sz="2000" dirty="0"/>
              <a:t> lo cual implica, quizá, el uso en línea de la base de datos, procesos de validación y verificación de la información, así como la supervisión del estado de la información en cierto momento dado, por ejemplo que la base de datos avise automáticamente de situaciones programadas que se presenten durante las operaciones cotidianas.</a:t>
            </a:r>
            <a:endParaRPr lang="es-ES" sz="2000" dirty="0"/>
          </a:p>
        </p:txBody>
      </p:sp>
    </p:spTree>
    <p:extLst>
      <p:ext uri="{BB962C8B-B14F-4D97-AF65-F5344CB8AC3E}">
        <p14:creationId xmlns:p14="http://schemas.microsoft.com/office/powerpoint/2010/main" val="1155197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s-MX" sz="4000" b="1"/>
              <a:t>¿Cuáles son los “temas”  que se relacionan con el propósito u objetivo de la base de datos?</a:t>
            </a:r>
            <a:endParaRPr lang="es-ES" sz="4000" b="1"/>
          </a:p>
        </p:txBody>
      </p:sp>
      <p:sp>
        <p:nvSpPr>
          <p:cNvPr id="29699" name="Rectangle 3"/>
          <p:cNvSpPr>
            <a:spLocks noGrp="1" noChangeArrowheads="1"/>
          </p:cNvSpPr>
          <p:nvPr>
            <p:ph type="body" idx="1"/>
          </p:nvPr>
        </p:nvSpPr>
        <p:spPr>
          <a:xfrm>
            <a:off x="755650" y="2276475"/>
            <a:ext cx="7772400" cy="4114800"/>
          </a:xfrm>
        </p:spPr>
        <p:txBody>
          <a:bodyPr/>
          <a:lstStyle/>
          <a:p>
            <a:pPr marL="609600" indent="-609600">
              <a:lnSpc>
                <a:spcPct val="80000"/>
              </a:lnSpc>
            </a:pPr>
            <a:r>
              <a:rPr lang="es-MX" sz="2000" dirty="0"/>
              <a:t>Esta parte se refiere a lo siguiente; si hablamos de una base de datos de ventas, entonces estamos hablando de Productos, Clientes, Facturas, Ventas a crédito, Ventas de contado, Reportes de ventas diarias, mensuales, anuales, es decir, de aquellas cosas que se involucran en lo que consideran ventas. </a:t>
            </a:r>
          </a:p>
          <a:p>
            <a:pPr marL="609600" indent="-609600">
              <a:lnSpc>
                <a:spcPct val="80000"/>
              </a:lnSpc>
            </a:pPr>
            <a:r>
              <a:rPr lang="es-MX" sz="2000" dirty="0"/>
              <a:t>Si hablamos de una base de datos para el control escolar de una institución educativa entonces estamos hablando de Alumnos, Materias, Calificaciones, Instructores, Carreras, </a:t>
            </a:r>
            <a:r>
              <a:rPr lang="es-MX" sz="2000" dirty="0" err="1"/>
              <a:t>Kardex</a:t>
            </a:r>
            <a:r>
              <a:rPr lang="es-MX" sz="2000" dirty="0"/>
              <a:t> de calificaciones, Lista de asistencia, Pagos, Reportes de Pagos por grupo, por alumno, Recibos de pago, etc. </a:t>
            </a:r>
          </a:p>
        </p:txBody>
      </p:sp>
    </p:spTree>
    <p:extLst>
      <p:ext uri="{BB962C8B-B14F-4D97-AF65-F5344CB8AC3E}">
        <p14:creationId xmlns:p14="http://schemas.microsoft.com/office/powerpoint/2010/main" val="2467835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s-ES"/>
              <a:t>Por ejemplo:</a:t>
            </a:r>
          </a:p>
        </p:txBody>
      </p:sp>
      <p:grpSp>
        <p:nvGrpSpPr>
          <p:cNvPr id="30724" name="Group 4"/>
          <p:cNvGrpSpPr>
            <a:grpSpLocks/>
          </p:cNvGrpSpPr>
          <p:nvPr/>
        </p:nvGrpSpPr>
        <p:grpSpPr bwMode="auto">
          <a:xfrm>
            <a:off x="1044575" y="2060575"/>
            <a:ext cx="6119813" cy="4300538"/>
            <a:chOff x="3578" y="10751"/>
            <a:chExt cx="7380" cy="2880"/>
          </a:xfrm>
        </p:grpSpPr>
        <p:sp>
          <p:nvSpPr>
            <p:cNvPr id="30725" name="Oval 5"/>
            <p:cNvSpPr>
              <a:spLocks noChangeArrowheads="1"/>
            </p:cNvSpPr>
            <p:nvPr/>
          </p:nvSpPr>
          <p:spPr bwMode="auto">
            <a:xfrm>
              <a:off x="3578" y="10931"/>
              <a:ext cx="7380" cy="2160"/>
            </a:xfrm>
            <a:prstGeom prst="ellipse">
              <a:avLst/>
            </a:prstGeom>
            <a:solidFill>
              <a:srgbClr val="FFFFFF"/>
            </a:solidFill>
            <a:ln w="9525">
              <a:solidFill>
                <a:srgbClr val="000000"/>
              </a:solidFill>
              <a:round/>
              <a:headEnd/>
              <a:tailEnd/>
            </a:ln>
          </p:spPr>
          <p:txBody>
            <a:bodyPr/>
            <a:lstStyle/>
            <a:p>
              <a:endParaRPr lang="es-ES"/>
            </a:p>
          </p:txBody>
        </p:sp>
        <p:sp>
          <p:nvSpPr>
            <p:cNvPr id="30726" name="AutoShape 6"/>
            <p:cNvSpPr>
              <a:spLocks noChangeArrowheads="1"/>
            </p:cNvSpPr>
            <p:nvPr/>
          </p:nvSpPr>
          <p:spPr bwMode="auto">
            <a:xfrm>
              <a:off x="6458" y="10751"/>
              <a:ext cx="1620" cy="540"/>
            </a:xfrm>
            <a:prstGeom prst="foldedCorner">
              <a:avLst>
                <a:gd name="adj" fmla="val 12500"/>
              </a:avLst>
            </a:prstGeom>
            <a:solidFill>
              <a:srgbClr val="FFFFFF"/>
            </a:solidFill>
            <a:ln w="9525">
              <a:solidFill>
                <a:srgbClr val="000000"/>
              </a:solidFill>
              <a:round/>
              <a:headEnd/>
              <a:tailEnd/>
            </a:ln>
          </p:spPr>
          <p:txBody>
            <a:bodyPr/>
            <a:lstStyle/>
            <a:p>
              <a:r>
                <a:rPr lang="es-ES" sz="1600">
                  <a:latin typeface="Arial" charset="0"/>
                </a:rPr>
                <a:t>Calificaciones</a:t>
              </a:r>
            </a:p>
          </p:txBody>
        </p:sp>
        <p:sp>
          <p:nvSpPr>
            <p:cNvPr id="30727" name="Rectangle 7"/>
            <p:cNvSpPr>
              <a:spLocks noChangeArrowheads="1"/>
            </p:cNvSpPr>
            <p:nvPr/>
          </p:nvSpPr>
          <p:spPr bwMode="auto">
            <a:xfrm>
              <a:off x="6458" y="11651"/>
              <a:ext cx="1620" cy="720"/>
            </a:xfrm>
            <a:prstGeom prst="rect">
              <a:avLst/>
            </a:prstGeom>
            <a:solidFill>
              <a:srgbClr val="FFFFFF"/>
            </a:solidFill>
            <a:ln w="76200" cmpd="tri">
              <a:solidFill>
                <a:srgbClr val="000000"/>
              </a:solidFill>
              <a:miter lim="800000"/>
              <a:headEnd/>
              <a:tailEnd/>
            </a:ln>
          </p:spPr>
          <p:txBody>
            <a:bodyPr/>
            <a:lstStyle/>
            <a:p>
              <a:r>
                <a:rPr lang="es-ES" sz="1600">
                  <a:latin typeface="Arial" charset="0"/>
                </a:rPr>
                <a:t>Control Escolar</a:t>
              </a:r>
            </a:p>
          </p:txBody>
        </p:sp>
        <p:sp>
          <p:nvSpPr>
            <p:cNvPr id="30728" name="AutoShape 8"/>
            <p:cNvSpPr>
              <a:spLocks noChangeArrowheads="1"/>
            </p:cNvSpPr>
            <p:nvPr/>
          </p:nvSpPr>
          <p:spPr bwMode="auto">
            <a:xfrm>
              <a:off x="4118" y="10751"/>
              <a:ext cx="1260" cy="720"/>
            </a:xfrm>
            <a:prstGeom prst="foldedCorner">
              <a:avLst>
                <a:gd name="adj" fmla="val 12500"/>
              </a:avLst>
            </a:prstGeom>
            <a:solidFill>
              <a:srgbClr val="FFFFFF"/>
            </a:solidFill>
            <a:ln w="9525">
              <a:solidFill>
                <a:srgbClr val="000000"/>
              </a:solidFill>
              <a:round/>
              <a:headEnd/>
              <a:tailEnd/>
            </a:ln>
          </p:spPr>
          <p:txBody>
            <a:bodyPr/>
            <a:lstStyle/>
            <a:p>
              <a:r>
                <a:rPr lang="es-ES" sz="1600">
                  <a:latin typeface="Arial" charset="0"/>
                </a:rPr>
                <a:t>Alumnos</a:t>
              </a:r>
            </a:p>
          </p:txBody>
        </p:sp>
        <p:sp>
          <p:nvSpPr>
            <p:cNvPr id="30729" name="AutoShape 9"/>
            <p:cNvSpPr>
              <a:spLocks noChangeArrowheads="1"/>
            </p:cNvSpPr>
            <p:nvPr/>
          </p:nvSpPr>
          <p:spPr bwMode="auto">
            <a:xfrm>
              <a:off x="4118" y="11831"/>
              <a:ext cx="1260" cy="720"/>
            </a:xfrm>
            <a:prstGeom prst="foldedCorner">
              <a:avLst>
                <a:gd name="adj" fmla="val 12500"/>
              </a:avLst>
            </a:prstGeom>
            <a:solidFill>
              <a:srgbClr val="FFFFFF"/>
            </a:solidFill>
            <a:ln w="9525">
              <a:solidFill>
                <a:srgbClr val="000000"/>
              </a:solidFill>
              <a:round/>
              <a:headEnd/>
              <a:tailEnd/>
            </a:ln>
          </p:spPr>
          <p:txBody>
            <a:bodyPr/>
            <a:lstStyle/>
            <a:p>
              <a:r>
                <a:rPr lang="es-ES" sz="1600">
                  <a:latin typeface="Arial" charset="0"/>
                </a:rPr>
                <a:t>Kardex</a:t>
              </a:r>
            </a:p>
          </p:txBody>
        </p:sp>
        <p:sp>
          <p:nvSpPr>
            <p:cNvPr id="30730" name="AutoShape 10"/>
            <p:cNvSpPr>
              <a:spLocks noChangeArrowheads="1"/>
            </p:cNvSpPr>
            <p:nvPr/>
          </p:nvSpPr>
          <p:spPr bwMode="auto">
            <a:xfrm>
              <a:off x="9158" y="10751"/>
              <a:ext cx="1260" cy="720"/>
            </a:xfrm>
            <a:prstGeom prst="foldedCorner">
              <a:avLst>
                <a:gd name="adj" fmla="val 12500"/>
              </a:avLst>
            </a:prstGeom>
            <a:solidFill>
              <a:srgbClr val="FFFFFF"/>
            </a:solidFill>
            <a:ln w="9525">
              <a:solidFill>
                <a:srgbClr val="000000"/>
              </a:solidFill>
              <a:round/>
              <a:headEnd/>
              <a:tailEnd/>
            </a:ln>
          </p:spPr>
          <p:txBody>
            <a:bodyPr/>
            <a:lstStyle/>
            <a:p>
              <a:r>
                <a:rPr lang="es-ES" sz="1600">
                  <a:latin typeface="Arial" charset="0"/>
                </a:rPr>
                <a:t>Maestros</a:t>
              </a:r>
            </a:p>
          </p:txBody>
        </p:sp>
        <p:sp>
          <p:nvSpPr>
            <p:cNvPr id="30731" name="AutoShape 11"/>
            <p:cNvSpPr>
              <a:spLocks noChangeArrowheads="1"/>
            </p:cNvSpPr>
            <p:nvPr/>
          </p:nvSpPr>
          <p:spPr bwMode="auto">
            <a:xfrm>
              <a:off x="9158" y="11831"/>
              <a:ext cx="1260" cy="720"/>
            </a:xfrm>
            <a:prstGeom prst="foldedCorner">
              <a:avLst>
                <a:gd name="adj" fmla="val 12500"/>
              </a:avLst>
            </a:prstGeom>
            <a:solidFill>
              <a:srgbClr val="FFFFFF"/>
            </a:solidFill>
            <a:ln w="9525">
              <a:solidFill>
                <a:srgbClr val="000000"/>
              </a:solidFill>
              <a:round/>
              <a:headEnd/>
              <a:tailEnd/>
            </a:ln>
          </p:spPr>
          <p:txBody>
            <a:bodyPr/>
            <a:lstStyle/>
            <a:p>
              <a:r>
                <a:rPr lang="es-ES" sz="1600">
                  <a:latin typeface="Arial" charset="0"/>
                </a:rPr>
                <a:t>Materias</a:t>
              </a:r>
            </a:p>
          </p:txBody>
        </p:sp>
        <p:sp>
          <p:nvSpPr>
            <p:cNvPr id="30732" name="AutoShape 12"/>
            <p:cNvSpPr>
              <a:spLocks noChangeArrowheads="1"/>
            </p:cNvSpPr>
            <p:nvPr/>
          </p:nvSpPr>
          <p:spPr bwMode="auto">
            <a:xfrm>
              <a:off x="5378" y="12911"/>
              <a:ext cx="1260" cy="720"/>
            </a:xfrm>
            <a:prstGeom prst="foldedCorner">
              <a:avLst>
                <a:gd name="adj" fmla="val 12500"/>
              </a:avLst>
            </a:prstGeom>
            <a:solidFill>
              <a:srgbClr val="FFFFFF"/>
            </a:solidFill>
            <a:ln w="9525">
              <a:solidFill>
                <a:srgbClr val="000000"/>
              </a:solidFill>
              <a:round/>
              <a:headEnd/>
              <a:tailEnd/>
            </a:ln>
          </p:spPr>
          <p:txBody>
            <a:bodyPr/>
            <a:lstStyle/>
            <a:p>
              <a:r>
                <a:rPr lang="es-ES" sz="1600">
                  <a:latin typeface="Arial" charset="0"/>
                </a:rPr>
                <a:t>Recibos de pago</a:t>
              </a:r>
            </a:p>
          </p:txBody>
        </p:sp>
        <p:sp>
          <p:nvSpPr>
            <p:cNvPr id="30733" name="AutoShape 13"/>
            <p:cNvSpPr>
              <a:spLocks noChangeArrowheads="1"/>
            </p:cNvSpPr>
            <p:nvPr/>
          </p:nvSpPr>
          <p:spPr bwMode="auto">
            <a:xfrm>
              <a:off x="7718" y="12911"/>
              <a:ext cx="1440" cy="720"/>
            </a:xfrm>
            <a:prstGeom prst="foldedCorner">
              <a:avLst>
                <a:gd name="adj" fmla="val 12500"/>
              </a:avLst>
            </a:prstGeom>
            <a:solidFill>
              <a:srgbClr val="FFFFFF"/>
            </a:solidFill>
            <a:ln w="9525">
              <a:solidFill>
                <a:srgbClr val="000000"/>
              </a:solidFill>
              <a:round/>
              <a:headEnd/>
              <a:tailEnd/>
            </a:ln>
          </p:spPr>
          <p:txBody>
            <a:bodyPr/>
            <a:lstStyle/>
            <a:p>
              <a:r>
                <a:rPr lang="es-ES" sz="1600">
                  <a:latin typeface="Arial" charset="0"/>
                </a:rPr>
                <a:t>Conceptos de pago</a:t>
              </a:r>
            </a:p>
          </p:txBody>
        </p:sp>
        <p:sp>
          <p:nvSpPr>
            <p:cNvPr id="30734" name="AutoShape 14"/>
            <p:cNvSpPr>
              <a:spLocks noChangeArrowheads="1"/>
            </p:cNvSpPr>
            <p:nvPr/>
          </p:nvSpPr>
          <p:spPr bwMode="auto">
            <a:xfrm>
              <a:off x="5558" y="11846"/>
              <a:ext cx="540" cy="360"/>
            </a:xfrm>
            <a:prstGeom prst="rightArrow">
              <a:avLst>
                <a:gd name="adj1" fmla="val 50000"/>
                <a:gd name="adj2" fmla="val 37500"/>
              </a:avLst>
            </a:prstGeom>
            <a:solidFill>
              <a:srgbClr val="FFFFFF"/>
            </a:solidFill>
            <a:ln w="9525">
              <a:solidFill>
                <a:srgbClr val="000000"/>
              </a:solidFill>
              <a:miter lim="800000"/>
              <a:headEnd/>
              <a:tailEnd/>
            </a:ln>
          </p:spPr>
          <p:txBody>
            <a:bodyPr/>
            <a:lstStyle/>
            <a:p>
              <a:endParaRPr lang="es-ES"/>
            </a:p>
          </p:txBody>
        </p:sp>
        <p:sp>
          <p:nvSpPr>
            <p:cNvPr id="30735" name="AutoShape 15"/>
            <p:cNvSpPr>
              <a:spLocks noChangeArrowheads="1"/>
            </p:cNvSpPr>
            <p:nvPr/>
          </p:nvSpPr>
          <p:spPr bwMode="auto">
            <a:xfrm rot="10800000">
              <a:off x="8438" y="11846"/>
              <a:ext cx="540" cy="360"/>
            </a:xfrm>
            <a:prstGeom prst="rightArrow">
              <a:avLst>
                <a:gd name="adj1" fmla="val 50000"/>
                <a:gd name="adj2" fmla="val 37500"/>
              </a:avLst>
            </a:prstGeom>
            <a:solidFill>
              <a:srgbClr val="FFFFFF"/>
            </a:solidFill>
            <a:ln w="9525">
              <a:solidFill>
                <a:srgbClr val="000000"/>
              </a:solidFill>
              <a:miter lim="800000"/>
              <a:headEnd/>
              <a:tailEnd/>
            </a:ln>
          </p:spPr>
          <p:txBody>
            <a:bodyPr/>
            <a:lstStyle/>
            <a:p>
              <a:endParaRPr lang="es-ES"/>
            </a:p>
          </p:txBody>
        </p:sp>
      </p:grpSp>
    </p:spTree>
    <p:extLst>
      <p:ext uri="{BB962C8B-B14F-4D97-AF65-F5344CB8AC3E}">
        <p14:creationId xmlns:p14="http://schemas.microsoft.com/office/powerpoint/2010/main" val="1351056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s-ES"/>
              <a:t>Propiedades de los datos</a:t>
            </a:r>
          </a:p>
        </p:txBody>
      </p:sp>
      <p:sp>
        <p:nvSpPr>
          <p:cNvPr id="5123" name="Rectangle 3"/>
          <p:cNvSpPr>
            <a:spLocks noGrp="1" noChangeArrowheads="1"/>
          </p:cNvSpPr>
          <p:nvPr>
            <p:ph type="body" idx="1"/>
          </p:nvPr>
        </p:nvSpPr>
        <p:spPr/>
        <p:txBody>
          <a:bodyPr/>
          <a:lstStyle/>
          <a:p>
            <a:r>
              <a:rPr lang="es-ES" sz="2800"/>
              <a:t>Estructurados independientemente de las aplicaciones y del soporte de almacenamiento que los contiene.</a:t>
            </a:r>
          </a:p>
          <a:p>
            <a:r>
              <a:rPr lang="es-ES" sz="2800"/>
              <a:t>Presentan la menor redundancia posible.</a:t>
            </a:r>
          </a:p>
          <a:p>
            <a:r>
              <a:rPr lang="es-ES" sz="2800"/>
              <a:t>Son compartidos por varios usuarios y/o aplicaciones.</a:t>
            </a:r>
          </a:p>
          <a:p>
            <a:r>
              <a:rPr lang="es-ES" sz="2800"/>
              <a:t>Están bajo un control centralizado.</a:t>
            </a:r>
          </a:p>
        </p:txBody>
      </p:sp>
    </p:spTree>
    <p:extLst>
      <p:ext uri="{BB962C8B-B14F-4D97-AF65-F5344CB8AC3E}">
        <p14:creationId xmlns:p14="http://schemas.microsoft.com/office/powerpoint/2010/main" val="3208931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s-ES" dirty="0" smtClean="0"/>
              <a:t>INDEPENDENCIA </a:t>
            </a:r>
            <a:r>
              <a:rPr lang="es-ES" dirty="0"/>
              <a:t>de los datos</a:t>
            </a:r>
          </a:p>
        </p:txBody>
      </p:sp>
      <p:sp>
        <p:nvSpPr>
          <p:cNvPr id="5123" name="Rectangle 3"/>
          <p:cNvSpPr>
            <a:spLocks noGrp="1" noChangeArrowheads="1"/>
          </p:cNvSpPr>
          <p:nvPr>
            <p:ph type="body" idx="1"/>
          </p:nvPr>
        </p:nvSpPr>
        <p:spPr/>
        <p:txBody>
          <a:bodyPr/>
          <a:lstStyle/>
          <a:p>
            <a:r>
              <a:rPr lang="es-ES" sz="2800" dirty="0"/>
              <a:t>La capacidad para modificar una definición de esquema en un nivel sin que afecte a una definición de esquema en el siguiente nivel más alto se llama Independencia de datos. Hay dos niveles de independencia de datos: </a:t>
            </a:r>
          </a:p>
          <a:p>
            <a:r>
              <a:rPr lang="es-GT" sz="2800" dirty="0" smtClean="0"/>
              <a:t>Independencia Física </a:t>
            </a:r>
            <a:endParaRPr lang="es-ES" sz="2800" dirty="0"/>
          </a:p>
          <a:p>
            <a:r>
              <a:rPr lang="es-ES" sz="2800" dirty="0" smtClean="0"/>
              <a:t>Independencia Lógica</a:t>
            </a:r>
            <a:endParaRPr lang="es-ES" sz="2800" dirty="0"/>
          </a:p>
        </p:txBody>
      </p:sp>
    </p:spTree>
    <p:extLst>
      <p:ext uri="{BB962C8B-B14F-4D97-AF65-F5344CB8AC3E}">
        <p14:creationId xmlns:p14="http://schemas.microsoft.com/office/powerpoint/2010/main" val="1147738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s-ES" dirty="0" smtClean="0"/>
              <a:t>INDEPENDENCIA </a:t>
            </a:r>
            <a:r>
              <a:rPr lang="es-ES" dirty="0"/>
              <a:t>de los datos</a:t>
            </a:r>
          </a:p>
        </p:txBody>
      </p:sp>
      <p:sp>
        <p:nvSpPr>
          <p:cNvPr id="5123" name="Rectangle 3"/>
          <p:cNvSpPr>
            <a:spLocks noGrp="1" noChangeArrowheads="1"/>
          </p:cNvSpPr>
          <p:nvPr>
            <p:ph type="body" idx="1"/>
          </p:nvPr>
        </p:nvSpPr>
        <p:spPr/>
        <p:txBody>
          <a:bodyPr/>
          <a:lstStyle/>
          <a:p>
            <a:r>
              <a:rPr lang="es-ES" sz="2800" dirty="0"/>
              <a:t>Independencia Física de datos: Es la capacidad para modificar el esquema físico sin provocar que los programas de aplicación tengan que rescribirse. Las modificaciones en el nivel físico son ocasionalmente necesarias para mejorar el funcionamiento.</a:t>
            </a:r>
          </a:p>
        </p:txBody>
      </p:sp>
    </p:spTree>
    <p:extLst>
      <p:ext uri="{BB962C8B-B14F-4D97-AF65-F5344CB8AC3E}">
        <p14:creationId xmlns:p14="http://schemas.microsoft.com/office/powerpoint/2010/main" val="2746328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s-ES" dirty="0" smtClean="0"/>
              <a:t>INDEPENDENCIA </a:t>
            </a:r>
            <a:r>
              <a:rPr lang="es-ES" dirty="0"/>
              <a:t>de los datos</a:t>
            </a: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720" y="1412776"/>
            <a:ext cx="4824536" cy="5336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802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s-ES"/>
              <a:t>¿Qué es una Base de Datos?</a:t>
            </a:r>
          </a:p>
        </p:txBody>
      </p:sp>
      <p:sp>
        <p:nvSpPr>
          <p:cNvPr id="3075" name="Rectangle 3"/>
          <p:cNvSpPr>
            <a:spLocks noGrp="1" noChangeArrowheads="1"/>
          </p:cNvSpPr>
          <p:nvPr>
            <p:ph type="body" idx="1"/>
          </p:nvPr>
        </p:nvSpPr>
        <p:spPr/>
        <p:txBody>
          <a:bodyPr/>
          <a:lstStyle/>
          <a:p>
            <a:r>
              <a:rPr lang="es-ES" sz="2800"/>
              <a:t>El término fue acuñado en 1963</a:t>
            </a:r>
          </a:p>
          <a:p>
            <a:r>
              <a:rPr lang="es-ES" sz="2800"/>
              <a:t>Una B de D no es más que un conjunto de información (un conjunto de datos) relacionada que se encuentra agrupada o estructurada.</a:t>
            </a:r>
          </a:p>
          <a:p>
            <a:r>
              <a:rPr lang="es-ES" sz="2800"/>
              <a:t>Informáticamente una B de D es un sistema formado por un conjunto de datos almacenados en memorias masivas que permiten acceso directo a ellos y un conjunto de programas que manipulan ese conjunto de datos.</a:t>
            </a:r>
          </a:p>
        </p:txBody>
      </p:sp>
    </p:spTree>
    <p:extLst>
      <p:ext uri="{BB962C8B-B14F-4D97-AF65-F5344CB8AC3E}">
        <p14:creationId xmlns:p14="http://schemas.microsoft.com/office/powerpoint/2010/main" val="142723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s-ES" dirty="0" smtClean="0"/>
              <a:t>INDEPENDENCIA </a:t>
            </a:r>
            <a:r>
              <a:rPr lang="es-ES" dirty="0"/>
              <a:t>de los datos</a:t>
            </a:r>
          </a:p>
        </p:txBody>
      </p:sp>
      <p:sp>
        <p:nvSpPr>
          <p:cNvPr id="5123" name="Rectangle 3"/>
          <p:cNvSpPr>
            <a:spLocks noGrp="1" noChangeArrowheads="1"/>
          </p:cNvSpPr>
          <p:nvPr>
            <p:ph type="body" idx="1"/>
          </p:nvPr>
        </p:nvSpPr>
        <p:spPr/>
        <p:txBody>
          <a:bodyPr/>
          <a:lstStyle/>
          <a:p>
            <a:r>
              <a:rPr lang="es-ES" sz="2800" dirty="0"/>
              <a:t>Independencia Física de datos: Es la capacidad para modificar el esquema físico sin provocar que los programas de aplicación tengan que rescribirse. Las modificaciones en el nivel físico son ocasionalmente necesarias para mejorar el funcionamiento.</a:t>
            </a:r>
          </a:p>
        </p:txBody>
      </p:sp>
    </p:spTree>
    <p:extLst>
      <p:ext uri="{BB962C8B-B14F-4D97-AF65-F5344CB8AC3E}">
        <p14:creationId xmlns:p14="http://schemas.microsoft.com/office/powerpoint/2010/main" val="808022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s-ES" dirty="0" smtClean="0"/>
              <a:t>INDEPENDENCIA </a:t>
            </a:r>
            <a:r>
              <a:rPr lang="es-ES" dirty="0"/>
              <a:t>de los datos</a:t>
            </a:r>
          </a:p>
        </p:txBody>
      </p:sp>
      <p:sp>
        <p:nvSpPr>
          <p:cNvPr id="5123" name="Rectangle 3"/>
          <p:cNvSpPr>
            <a:spLocks noGrp="1" noChangeArrowheads="1"/>
          </p:cNvSpPr>
          <p:nvPr>
            <p:ph type="body" idx="1"/>
          </p:nvPr>
        </p:nvSpPr>
        <p:spPr/>
        <p:txBody>
          <a:bodyPr>
            <a:normAutofit lnSpcReduction="10000"/>
          </a:bodyPr>
          <a:lstStyle/>
          <a:p>
            <a:r>
              <a:rPr lang="es-ES" sz="2800" dirty="0"/>
              <a:t>Independencia Lógica de datos: Es la capacidad para modificar el esquema lógico sin causar que los programas de aplicación tengan que rescribirse. Las modificaciones en el nivel lógico son necesarias siempre que la estructura lógica de la base de datos se altere. </a:t>
            </a:r>
          </a:p>
          <a:p>
            <a:r>
              <a:rPr lang="es-ES" sz="2800" dirty="0"/>
              <a:t>La independencia de datos lógica es más fácil de proporcionar que la independencia de datos física, ya que los programas de aplicación son fuertemente dependientes de la estructura lógica de los datos a los que ellos acceden. </a:t>
            </a:r>
            <a:endParaRPr lang="es-ES" sz="2800" dirty="0">
              <a:effectLst/>
            </a:endParaRPr>
          </a:p>
        </p:txBody>
      </p:sp>
    </p:spTree>
    <p:extLst>
      <p:ext uri="{BB962C8B-B14F-4D97-AF65-F5344CB8AC3E}">
        <p14:creationId xmlns:p14="http://schemas.microsoft.com/office/powerpoint/2010/main" val="3272313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s-ES" dirty="0" smtClean="0"/>
              <a:t>INDEPENDENCIA </a:t>
            </a:r>
            <a:r>
              <a:rPr lang="es-ES" dirty="0"/>
              <a:t>de los datos</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0395" y="1268760"/>
            <a:ext cx="6297989" cy="5500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5692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s-ES" sz="4000" dirty="0"/>
              <a:t>BASE DE </a:t>
            </a:r>
            <a:r>
              <a:rPr lang="es-ES" sz="4000" dirty="0" smtClean="0"/>
              <a:t>DATOS (</a:t>
            </a:r>
            <a:r>
              <a:rPr lang="es-ES" sz="4000" dirty="0" err="1" smtClean="0"/>
              <a:t>database</a:t>
            </a:r>
            <a:r>
              <a:rPr lang="es-ES" sz="4000" dirty="0"/>
              <a:t>)</a:t>
            </a:r>
          </a:p>
        </p:txBody>
      </p:sp>
      <p:sp>
        <p:nvSpPr>
          <p:cNvPr id="8195" name="Rectangle 3"/>
          <p:cNvSpPr>
            <a:spLocks noGrp="1" noChangeArrowheads="1"/>
          </p:cNvSpPr>
          <p:nvPr>
            <p:ph type="body" idx="1"/>
          </p:nvPr>
        </p:nvSpPr>
        <p:spPr/>
        <p:txBody>
          <a:bodyPr/>
          <a:lstStyle/>
          <a:p>
            <a:r>
              <a:rPr lang="es-ES" dirty="0"/>
              <a:t>COLECCIÓN DE DATOS RELACIONADOS</a:t>
            </a:r>
          </a:p>
          <a:p>
            <a:pPr algn="just"/>
            <a:r>
              <a:rPr lang="es-ES" dirty="0"/>
              <a:t>Colección de información organizada para </a:t>
            </a:r>
            <a:r>
              <a:rPr lang="es-ES" dirty="0" smtClean="0"/>
              <a:t>verla</a:t>
            </a:r>
            <a:r>
              <a:rPr lang="es-ES" dirty="0"/>
              <a:t>, buscarla, manejarla y recolectarla de una manera más fácil, en menos tiempo y con el menor esfuerzo posible.</a:t>
            </a:r>
          </a:p>
          <a:p>
            <a:pPr algn="just"/>
            <a:endParaRPr lang="es-ES" dirty="0"/>
          </a:p>
        </p:txBody>
      </p:sp>
    </p:spTree>
    <p:extLst>
      <p:ext uri="{BB962C8B-B14F-4D97-AF65-F5344CB8AC3E}">
        <p14:creationId xmlns:p14="http://schemas.microsoft.com/office/powerpoint/2010/main" val="235238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s-ES"/>
              <a:t>Definición formal</a:t>
            </a:r>
          </a:p>
        </p:txBody>
      </p:sp>
      <p:sp>
        <p:nvSpPr>
          <p:cNvPr id="4099" name="Rectangle 3"/>
          <p:cNvSpPr>
            <a:spLocks noGrp="1" noChangeArrowheads="1"/>
          </p:cNvSpPr>
          <p:nvPr>
            <p:ph type="body" idx="1"/>
          </p:nvPr>
        </p:nvSpPr>
        <p:spPr>
          <a:xfrm>
            <a:off x="685800" y="1600200"/>
            <a:ext cx="7772400" cy="4114800"/>
          </a:xfrm>
        </p:spPr>
        <p:txBody>
          <a:bodyPr>
            <a:normAutofit lnSpcReduction="10000"/>
          </a:bodyPr>
          <a:lstStyle/>
          <a:p>
            <a:r>
              <a:rPr lang="es-ES"/>
              <a:t>Es un conjunto exhaustivo (en su modelización del mundo real) de datos estructurados, fiables y homogéneos, organizados independientemente de su utilización y de su implementación en máquina, accesibles en tiempo real, compartibles por usuarios concurrentes que tienen necesidades de información diferentes y no predecibles en el tiempo.</a:t>
            </a:r>
          </a:p>
        </p:txBody>
      </p:sp>
    </p:spTree>
    <p:extLst>
      <p:ext uri="{BB962C8B-B14F-4D97-AF65-F5344CB8AC3E}">
        <p14:creationId xmlns:p14="http://schemas.microsoft.com/office/powerpoint/2010/main" val="902298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s-ES"/>
              <a:t>Esquema General de BD</a:t>
            </a:r>
          </a:p>
        </p:txBody>
      </p:sp>
      <p:sp>
        <p:nvSpPr>
          <p:cNvPr id="24581" name="AutoShape 5"/>
          <p:cNvSpPr>
            <a:spLocks noChangeArrowheads="1"/>
          </p:cNvSpPr>
          <p:nvPr/>
        </p:nvSpPr>
        <p:spPr bwMode="auto">
          <a:xfrm>
            <a:off x="1476375" y="1989138"/>
            <a:ext cx="5040313" cy="3887787"/>
          </a:xfrm>
          <a:prstGeom prst="flowChartMagneticDrum">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582" name="Oval 6"/>
          <p:cNvSpPr>
            <a:spLocks noChangeArrowheads="1"/>
          </p:cNvSpPr>
          <p:nvPr/>
        </p:nvSpPr>
        <p:spPr bwMode="auto">
          <a:xfrm>
            <a:off x="2339975" y="2420938"/>
            <a:ext cx="1152525" cy="863600"/>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b="1">
                <a:solidFill>
                  <a:srgbClr val="006600"/>
                </a:solidFill>
                <a:latin typeface="Arial" charset="0"/>
              </a:rPr>
              <a:t>TABLAS</a:t>
            </a:r>
          </a:p>
        </p:txBody>
      </p:sp>
      <p:sp>
        <p:nvSpPr>
          <p:cNvPr id="24583" name="Oval 7"/>
          <p:cNvSpPr>
            <a:spLocks noChangeArrowheads="1"/>
          </p:cNvSpPr>
          <p:nvPr/>
        </p:nvSpPr>
        <p:spPr bwMode="auto">
          <a:xfrm>
            <a:off x="2124075" y="3500438"/>
            <a:ext cx="1152525" cy="863600"/>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b="1">
                <a:solidFill>
                  <a:srgbClr val="006600"/>
                </a:solidFill>
                <a:latin typeface="Arial" charset="0"/>
              </a:rPr>
              <a:t>CONSULTAS</a:t>
            </a:r>
          </a:p>
        </p:txBody>
      </p:sp>
      <p:sp>
        <p:nvSpPr>
          <p:cNvPr id="24584" name="Oval 8"/>
          <p:cNvSpPr>
            <a:spLocks noChangeArrowheads="1"/>
          </p:cNvSpPr>
          <p:nvPr/>
        </p:nvSpPr>
        <p:spPr bwMode="auto">
          <a:xfrm>
            <a:off x="2700338" y="4581525"/>
            <a:ext cx="1152525" cy="863600"/>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b="1">
                <a:solidFill>
                  <a:srgbClr val="006600"/>
                </a:solidFill>
                <a:latin typeface="Arial" charset="0"/>
              </a:rPr>
              <a:t>LENGUAJE</a:t>
            </a:r>
          </a:p>
        </p:txBody>
      </p:sp>
      <p:sp>
        <p:nvSpPr>
          <p:cNvPr id="24585" name="Oval 9"/>
          <p:cNvSpPr>
            <a:spLocks noChangeArrowheads="1"/>
          </p:cNvSpPr>
          <p:nvPr/>
        </p:nvSpPr>
        <p:spPr bwMode="auto">
          <a:xfrm>
            <a:off x="3708400" y="3357563"/>
            <a:ext cx="1152525" cy="863600"/>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b="1">
                <a:solidFill>
                  <a:srgbClr val="006600"/>
                </a:solidFill>
                <a:latin typeface="Arial" charset="0"/>
              </a:rPr>
              <a:t>RELACIONES</a:t>
            </a:r>
          </a:p>
        </p:txBody>
      </p:sp>
    </p:spTree>
    <p:extLst>
      <p:ext uri="{BB962C8B-B14F-4D97-AF65-F5344CB8AC3E}">
        <p14:creationId xmlns:p14="http://schemas.microsoft.com/office/powerpoint/2010/main" val="3643500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s-ES" sz="4000" dirty="0"/>
              <a:t>Sistema Manejador de BD</a:t>
            </a:r>
            <a:br>
              <a:rPr lang="es-ES" sz="4000" dirty="0"/>
            </a:br>
            <a:r>
              <a:rPr lang="es-ES" sz="4000" dirty="0"/>
              <a:t>(</a:t>
            </a:r>
            <a:r>
              <a:rPr lang="es-ES" sz="4000" dirty="0" err="1"/>
              <a:t>Database</a:t>
            </a:r>
            <a:r>
              <a:rPr lang="es-ES" sz="4000" dirty="0"/>
              <a:t> Management </a:t>
            </a:r>
            <a:r>
              <a:rPr lang="es-ES" sz="4000" dirty="0" err="1"/>
              <a:t>System</a:t>
            </a:r>
            <a:r>
              <a:rPr lang="es-ES" sz="4000" dirty="0"/>
              <a:t> DBMS)</a:t>
            </a:r>
          </a:p>
        </p:txBody>
      </p:sp>
      <p:sp>
        <p:nvSpPr>
          <p:cNvPr id="9219" name="Rectangle 3"/>
          <p:cNvSpPr>
            <a:spLocks noGrp="1" noChangeArrowheads="1"/>
          </p:cNvSpPr>
          <p:nvPr>
            <p:ph type="body" idx="1"/>
          </p:nvPr>
        </p:nvSpPr>
        <p:spPr/>
        <p:txBody>
          <a:bodyPr/>
          <a:lstStyle/>
          <a:p>
            <a:r>
              <a:rPr lang="es-ES"/>
              <a:t>Es un sistema que esta diseñado para cubrir 2 propósitos:</a:t>
            </a:r>
          </a:p>
          <a:p>
            <a:r>
              <a:rPr lang="es-ES"/>
              <a:t>Agregar, borrar y actualizar los datos en la BD</a:t>
            </a:r>
          </a:p>
          <a:p>
            <a:r>
              <a:rPr lang="es-ES"/>
              <a:t>Proveer de varios caminos para ver (manejar, imprimir,etc) los datos en la BD</a:t>
            </a:r>
          </a:p>
        </p:txBody>
      </p:sp>
    </p:spTree>
    <p:extLst>
      <p:ext uri="{BB962C8B-B14F-4D97-AF65-F5344CB8AC3E}">
        <p14:creationId xmlns:p14="http://schemas.microsoft.com/office/powerpoint/2010/main" val="1973126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r>
              <a:rPr lang="es-ES" dirty="0"/>
              <a:t>Sistema Manejador de BD</a:t>
            </a:r>
            <a:br>
              <a:rPr lang="es-ES" dirty="0"/>
            </a:br>
            <a:r>
              <a:rPr lang="es-ES" dirty="0"/>
              <a:t>(</a:t>
            </a:r>
            <a:r>
              <a:rPr lang="es-ES" dirty="0" err="1"/>
              <a:t>Database</a:t>
            </a:r>
            <a:r>
              <a:rPr lang="es-ES" dirty="0"/>
              <a:t> Management </a:t>
            </a:r>
            <a:r>
              <a:rPr lang="es-ES" dirty="0" err="1"/>
              <a:t>System</a:t>
            </a:r>
            <a:r>
              <a:rPr lang="es-ES" dirty="0"/>
              <a:t> DBMS)</a:t>
            </a:r>
          </a:p>
        </p:txBody>
      </p:sp>
      <p:sp>
        <p:nvSpPr>
          <p:cNvPr id="6147" name="Rectangle 3"/>
          <p:cNvSpPr>
            <a:spLocks noGrp="1" noChangeArrowheads="1"/>
          </p:cNvSpPr>
          <p:nvPr>
            <p:ph type="body" idx="1"/>
          </p:nvPr>
        </p:nvSpPr>
        <p:spPr/>
        <p:txBody>
          <a:bodyPr/>
          <a:lstStyle/>
          <a:p>
            <a:r>
              <a:rPr lang="es-ES" sz="2400" b="1" dirty="0"/>
              <a:t>Entre la B de D física (el almacenamiento real de los datos) y los usuarios del sistema existe un interfaz de software que recibe el nombre de SGBD y es el responsable de tratar todas las peticiones de información de los usuarios.</a:t>
            </a:r>
          </a:p>
          <a:p>
            <a:r>
              <a:rPr lang="es-ES" sz="2400" b="1" dirty="0"/>
              <a:t>E</a:t>
            </a:r>
            <a:r>
              <a:rPr lang="es-ES" sz="2400" b="1" dirty="0" smtClean="0"/>
              <a:t>s </a:t>
            </a:r>
            <a:r>
              <a:rPr lang="es-ES" sz="2400" b="1" dirty="0"/>
              <a:t>un conjunto de programas de propósito general que permite controlar el acceso y la utilización de la B de D, por los usuarios, para incluir, modificar o recuperar información, incluyendo prestaciones para conseguir la independencia, la integridad y la seguridad de los datos, así como la concurrencia de usuarios.</a:t>
            </a:r>
          </a:p>
        </p:txBody>
      </p:sp>
    </p:spTree>
    <p:extLst>
      <p:ext uri="{BB962C8B-B14F-4D97-AF65-F5344CB8AC3E}">
        <p14:creationId xmlns:p14="http://schemas.microsoft.com/office/powerpoint/2010/main" val="2025591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r>
              <a:rPr lang="es-ES" dirty="0"/>
              <a:t>Sistema Manejador de BD</a:t>
            </a:r>
            <a:br>
              <a:rPr lang="es-ES" dirty="0"/>
            </a:br>
            <a:r>
              <a:rPr lang="es-ES" dirty="0"/>
              <a:t>(</a:t>
            </a:r>
            <a:r>
              <a:rPr lang="es-ES" dirty="0" err="1"/>
              <a:t>Database</a:t>
            </a:r>
            <a:r>
              <a:rPr lang="es-ES" dirty="0"/>
              <a:t> Management </a:t>
            </a:r>
            <a:r>
              <a:rPr lang="es-ES" dirty="0" err="1"/>
              <a:t>System</a:t>
            </a:r>
            <a:r>
              <a:rPr lang="es-ES" dirty="0"/>
              <a:t> DBMS)</a:t>
            </a:r>
          </a:p>
        </p:txBody>
      </p:sp>
      <p:sp>
        <p:nvSpPr>
          <p:cNvPr id="6147" name="Rectangle 3"/>
          <p:cNvSpPr>
            <a:spLocks noGrp="1" noChangeArrowheads="1"/>
          </p:cNvSpPr>
          <p:nvPr>
            <p:ph type="body" idx="1"/>
          </p:nvPr>
        </p:nvSpPr>
        <p:spPr/>
        <p:txBody>
          <a:bodyPr>
            <a:normAutofit lnSpcReduction="10000"/>
          </a:bodyPr>
          <a:lstStyle/>
          <a:p>
            <a:r>
              <a:rPr lang="es-ES" sz="2400" dirty="0" smtClean="0"/>
              <a:t>Es necesaria </a:t>
            </a:r>
            <a:r>
              <a:rPr lang="es-ES" sz="2400" dirty="0"/>
              <a:t>una aplicación que actúe </a:t>
            </a:r>
            <a:r>
              <a:rPr lang="es-ES" sz="2400" dirty="0" smtClean="0"/>
              <a:t>de interfaz </a:t>
            </a:r>
            <a:r>
              <a:rPr lang="es-ES" sz="2400" dirty="0"/>
              <a:t>entre el usuario, los modelos y el sistema físico. Esta es la función </a:t>
            </a:r>
            <a:r>
              <a:rPr lang="es-ES" sz="2400" dirty="0" smtClean="0"/>
              <a:t>que desempeñan </a:t>
            </a:r>
            <a:r>
              <a:rPr lang="es-ES" sz="2400" dirty="0"/>
              <a:t>los SGBD, </a:t>
            </a:r>
            <a:r>
              <a:rPr lang="es-ES" sz="2400" dirty="0" smtClean="0"/>
              <a:t> </a:t>
            </a:r>
            <a:r>
              <a:rPr lang="es-ES" sz="2400" dirty="0"/>
              <a:t>y que pueden definirse como un </a:t>
            </a:r>
            <a:r>
              <a:rPr lang="es-ES" sz="2400" dirty="0" smtClean="0"/>
              <a:t>paquete generalizado </a:t>
            </a:r>
            <a:r>
              <a:rPr lang="es-ES" sz="2400" dirty="0"/>
              <a:t>de software, que se ejecuta en un sistema computacional </a:t>
            </a:r>
            <a:r>
              <a:rPr lang="es-ES" sz="2400" dirty="0" smtClean="0"/>
              <a:t>anfitrión, centralizando </a:t>
            </a:r>
            <a:r>
              <a:rPr lang="es-ES" sz="2400" dirty="0"/>
              <a:t>los accesos a los datos y actuando de interfaz entre los datos físicos y </a:t>
            </a:r>
            <a:r>
              <a:rPr lang="es-ES" sz="2400" dirty="0" smtClean="0"/>
              <a:t>el usuario</a:t>
            </a:r>
            <a:r>
              <a:rPr lang="es-ES" sz="2400" dirty="0"/>
              <a:t>. </a:t>
            </a:r>
            <a:endParaRPr lang="es-ES" sz="2400" dirty="0" smtClean="0"/>
          </a:p>
          <a:p>
            <a:r>
              <a:rPr lang="es-ES" sz="2400" dirty="0" smtClean="0"/>
              <a:t>Las </a:t>
            </a:r>
            <a:r>
              <a:rPr lang="es-ES" sz="2400" dirty="0"/>
              <a:t>principales funciones que debe cumplir un SGBD se relacionan con </a:t>
            </a:r>
            <a:r>
              <a:rPr lang="es-ES" sz="2400" dirty="0" smtClean="0"/>
              <a:t>la creación </a:t>
            </a:r>
            <a:r>
              <a:rPr lang="es-ES" sz="2400" dirty="0"/>
              <a:t>y mantenimiento de la base de datos, el control de accesos, la </a:t>
            </a:r>
            <a:r>
              <a:rPr lang="es-ES" sz="2400" dirty="0" smtClean="0"/>
              <a:t>manipulación de </a:t>
            </a:r>
            <a:r>
              <a:rPr lang="es-ES" sz="2400" dirty="0"/>
              <a:t>datos de acuerdo con las necesidades del usuario, el cumplimiento de las normas </a:t>
            </a:r>
            <a:r>
              <a:rPr lang="es-ES" sz="2400" dirty="0" smtClean="0"/>
              <a:t>de tratamiento </a:t>
            </a:r>
            <a:r>
              <a:rPr lang="es-ES" sz="2400" dirty="0"/>
              <a:t>de datos, evitar redundancias e inconsistencias y mantener la integridad.</a:t>
            </a:r>
            <a:endParaRPr lang="es-ES" sz="2400" b="1" dirty="0"/>
          </a:p>
        </p:txBody>
      </p:sp>
    </p:spTree>
    <p:extLst>
      <p:ext uri="{BB962C8B-B14F-4D97-AF65-F5344CB8AC3E}">
        <p14:creationId xmlns:p14="http://schemas.microsoft.com/office/powerpoint/2010/main" val="3871934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s-ES"/>
              <a:t>ESQUEMA DE UN DBMS</a:t>
            </a:r>
          </a:p>
        </p:txBody>
      </p:sp>
      <p:pic>
        <p:nvPicPr>
          <p:cNvPr id="21509"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87450" y="1566863"/>
            <a:ext cx="6121400" cy="5207000"/>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69558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Viajes">
  <a:themeElements>
    <a:clrScheme name="Viajes">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ajes">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Viajes">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9</TotalTime>
  <Words>1172</Words>
  <Application>Microsoft Office PowerPoint</Application>
  <PresentationFormat>Presentación en pantalla (4:3)</PresentationFormat>
  <Paragraphs>76</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Viajes</vt:lpstr>
      <vt:lpstr>Introduccion</vt:lpstr>
      <vt:lpstr>¿Qué es una Base de Datos?</vt:lpstr>
      <vt:lpstr>BASE DE DATOS (database)</vt:lpstr>
      <vt:lpstr>Definición formal</vt:lpstr>
      <vt:lpstr>Esquema General de BD</vt:lpstr>
      <vt:lpstr>Sistema Manejador de BD (Database Management System DBMS)</vt:lpstr>
      <vt:lpstr>Sistema Manejador de BD (Database Management System DBMS)</vt:lpstr>
      <vt:lpstr>Sistema Manejador de BD (Database Management System DBMS)</vt:lpstr>
      <vt:lpstr>ESQUEMA DE UN DBMS</vt:lpstr>
      <vt:lpstr>Algunos DBMS</vt:lpstr>
      <vt:lpstr>¿ porque utilizar bases de datos ?</vt:lpstr>
      <vt:lpstr>¿ porque utilizar bases de datos ?</vt:lpstr>
      <vt:lpstr>¿Cuál es el propósito o el objetivo para la base de datos?</vt:lpstr>
      <vt:lpstr>¿Cuáles son los “temas”  que se relacionan con el propósito u objetivo de la base de datos?</vt:lpstr>
      <vt:lpstr>Por ejemplo:</vt:lpstr>
      <vt:lpstr>Propiedades de los datos</vt:lpstr>
      <vt:lpstr>INDEPENDENCIA de los datos</vt:lpstr>
      <vt:lpstr>INDEPENDENCIA de los datos</vt:lpstr>
      <vt:lpstr>INDEPENDENCIA de los datos</vt:lpstr>
      <vt:lpstr>INDEPENDENCIA de los datos</vt:lpstr>
      <vt:lpstr>INDEPENDENCIA de los datos</vt:lpstr>
      <vt:lpstr>INDEPENDENCIA de los datos</vt:lpstr>
    </vt:vector>
  </TitlesOfParts>
  <Company>Eshop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PL/SQL </dc:title>
  <dc:creator>Byron Rodriguez</dc:creator>
  <cp:lastModifiedBy>Solo</cp:lastModifiedBy>
  <cp:revision>23</cp:revision>
  <dcterms:created xsi:type="dcterms:W3CDTF">2011-07-14T20:12:22Z</dcterms:created>
  <dcterms:modified xsi:type="dcterms:W3CDTF">2013-03-12T01:36:19Z</dcterms:modified>
</cp:coreProperties>
</file>