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matic SC"/>
      <p:regular r:id="rId29"/>
      <p:bold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  <p:italic r:id="rId37"/>
      <p:boldItalic r:id="rId38"/>
    </p:embeddedFont>
    <p:embeddedFont>
      <p:font typeface="Poppins Light"/>
      <p:regular r:id="rId39"/>
      <p:bold r:id="rId40"/>
      <p:italic r:id="rId41"/>
      <p:boldItalic r:id="rId42"/>
    </p:embeddedFont>
    <p:embeddedFont>
      <p:font typeface="Poppins SemiBol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.fntdata"/><Relationship Id="rId20" Type="http://schemas.openxmlformats.org/officeDocument/2006/relationships/slide" Target="slides/slide15.xml"/><Relationship Id="rId42" Type="http://schemas.openxmlformats.org/officeDocument/2006/relationships/font" Target="fonts/PoppinsLight-boldItalic.fntdata"/><Relationship Id="rId41" Type="http://schemas.openxmlformats.org/officeDocument/2006/relationships/font" Target="fonts/PoppinsLight-italic.fntdata"/><Relationship Id="rId22" Type="http://schemas.openxmlformats.org/officeDocument/2006/relationships/slide" Target="slides/slide17.xml"/><Relationship Id="rId44" Type="http://schemas.openxmlformats.org/officeDocument/2006/relationships/font" Target="fonts/PoppinsSemiBold-bold.fntdata"/><Relationship Id="rId21" Type="http://schemas.openxmlformats.org/officeDocument/2006/relationships/slide" Target="slides/slide16.xml"/><Relationship Id="rId43" Type="http://schemas.openxmlformats.org/officeDocument/2006/relationships/font" Target="fonts/PoppinsSemiBold-regular.fntdata"/><Relationship Id="rId24" Type="http://schemas.openxmlformats.org/officeDocument/2006/relationships/slide" Target="slides/slide19.xml"/><Relationship Id="rId46" Type="http://schemas.openxmlformats.org/officeDocument/2006/relationships/font" Target="fonts/PoppinsSemiBold-boldItalic.fntdata"/><Relationship Id="rId23" Type="http://schemas.openxmlformats.org/officeDocument/2006/relationships/slide" Target="slides/slide18.xml"/><Relationship Id="rId45" Type="http://schemas.openxmlformats.org/officeDocument/2006/relationships/font" Target="fonts/Poppins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AmaticSC-bold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39" Type="http://schemas.openxmlformats.org/officeDocument/2006/relationships/font" Target="fonts/PoppinsLight-regular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78a74f32a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78a74f32a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78a74f32a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78a74f32a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78a74f32a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78a74f32a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78a74f32a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78a74f32a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78a74f32a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78a74f32a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78a74f32a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78a74f32a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7d92278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7d92278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78a74f32a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78a74f32a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78a74f32a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78a74f32a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78a74f32a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78a74f32a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7d92278e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7d92278e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78a74f32a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78a74f32a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7d92278e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7d92278e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7d92278e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7d92278e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7d92278e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7d92278e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78a74f32a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78a74f32a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7d92278e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7d92278e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78a74f32a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78a74f32a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78a74f32a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78a74f32a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7d92278e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7d92278e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78a74f32a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78a74f32a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7d92278e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7d92278e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6900">
                <a:latin typeface="Poppins SemiBold"/>
                <a:ea typeface="Poppins SemiBold"/>
                <a:cs typeface="Poppins SemiBold"/>
                <a:sym typeface="Poppins SemiBold"/>
              </a:rPr>
              <a:t>KOSA </a:t>
            </a:r>
            <a:r>
              <a:rPr b="0" lang="ko" sz="6900">
                <a:latin typeface="Poppins SemiBold"/>
                <a:ea typeface="Poppins SemiBold"/>
                <a:cs typeface="Poppins SemiBold"/>
                <a:sym typeface="Poppins SemiBold"/>
              </a:rPr>
              <a:t>Mini Proj1</a:t>
            </a:r>
            <a:endParaRPr b="0" sz="69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안아영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335750" y="2281650"/>
            <a:ext cx="64725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rPr>
              <a:t>Servlet</a:t>
            </a:r>
            <a:r>
              <a:rPr lang="ko"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과 </a:t>
            </a:r>
            <a:r>
              <a:rPr lang="ko" sz="200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rPr>
              <a:t>JSP</a:t>
            </a:r>
            <a:r>
              <a:rPr lang="ko"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를 사용한 </a:t>
            </a:r>
            <a:endParaRPr sz="2000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회원&amp;게시글 관리 웹 어플리케이션</a:t>
            </a:r>
            <a:endParaRPr sz="2000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Connection Pool</a:t>
            </a:r>
            <a:endParaRPr b="0" sz="20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Poppins SemiBold"/>
                <a:ea typeface="Poppins SemiBold"/>
                <a:cs typeface="Poppins SemiBold"/>
                <a:sym typeface="Poppins SemiBold"/>
              </a:rPr>
              <a:t>기존 코드</a:t>
            </a:r>
            <a:endParaRPr sz="14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각각 DAO에 Connection이 따로 존재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Connection을 끊고 다시 연결하는 행위는 </a:t>
            </a:r>
            <a:r>
              <a:rPr lang="ko" sz="1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리소스를 소모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한다.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불필요한 연결에 의한 서버 자원 낭비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 SemiBold"/>
                <a:ea typeface="Poppins SemiBold"/>
                <a:cs typeface="Poppins SemiBold"/>
                <a:sym typeface="Poppins SemiBold"/>
              </a:rPr>
              <a:t>Connection Pool을 활용하면,</a:t>
            </a:r>
            <a:endParaRPr sz="14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Connection을 </a:t>
            </a:r>
            <a:r>
              <a:rPr lang="ko" sz="14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WAS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에 미리 생성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WAS가 Connection을 관리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필요할 때, 준비된 Connection을 사용하기만 하면 됨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025" y="724200"/>
            <a:ext cx="4155625" cy="32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Connection Pool</a:t>
            </a:r>
            <a:endParaRPr b="0" sz="20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1" name="Google Shape;121;p23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WAS에서 관리하기 때문에 WAS의 설정을 변경해줘야한다.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server.xml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context.xml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75" y="2014525"/>
            <a:ext cx="24955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675" y="342725"/>
            <a:ext cx="4195299" cy="19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675" y="2344000"/>
            <a:ext cx="24860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362075" y="32800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서버에서 JDBC 드라이버를 로드하기 때문에 서버의 라이브러리 폴더에 mariaDB 드라이버 jar 파일을 넣어줘야한다.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6675" y="3318075"/>
            <a:ext cx="3837000" cy="123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Connection Pool</a:t>
            </a:r>
            <a:endParaRPr b="0" sz="20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2" name="Google Shape;132;p24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프로젝트의 </a:t>
            </a:r>
            <a:r>
              <a:rPr lang="ko" sz="1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web.xml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에 서버의 리소스를 사용하기 위한 정보를 설정해야한다.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&lt;res-ref-name&gt; : 사용하고자 하는 리소스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&lt;res-type&gt; : 사용하고자 하는 리소스의 타입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&lt;res-auth&gt; : 리소스에 대한 권한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750" y="724200"/>
            <a:ext cx="3760925" cy="172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Connection Pool</a:t>
            </a:r>
            <a:endParaRPr b="0" sz="20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875" y="428375"/>
            <a:ext cx="4415451" cy="218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DB와 Connection하는 코드를</a:t>
            </a:r>
            <a:r>
              <a:rPr lang="ko" sz="1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 BaseDAO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라는 부모 클래스에 작성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BoardDAO, MemberDAO 등의 DAO는 BaseDAO를 상속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DataSource를 사용해 커넥션 풀 관리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Connection Pool을 관리하는 객체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DataSource 객체를 통해서 필요한 Connection을 획득, 반납 등의 작업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화면에 출력하는 방법</a:t>
            </a:r>
            <a:endParaRPr b="0" sz="20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회원의 필드 중 Gender를 Gender라는 </a:t>
            </a:r>
            <a:r>
              <a:rPr lang="ko" sz="1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Enum 타입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을 사용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DB 테이블에서 Gender를 저장할 때, 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40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‘F’ or ‘M’ 제약조건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하지만 화면에는 female과 male로 표시하고 싶음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요청을 받을 때도, F와 M이 아니라 female과 male로 받고 싶음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050" y="429525"/>
            <a:ext cx="20859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050" y="1447425"/>
            <a:ext cx="25908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9050" y="2998750"/>
            <a:ext cx="4245000" cy="16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화면에 출력하는 방법</a:t>
            </a:r>
            <a:endParaRPr b="0" sz="20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데이터를 바인딩하기 위해서 사용하는 </a:t>
            </a:r>
            <a:r>
              <a:rPr lang="ko" sz="14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Jackson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은</a:t>
            </a:r>
            <a:r>
              <a:rPr lang="ko" sz="1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 getter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와 </a:t>
            </a:r>
            <a:r>
              <a:rPr lang="ko" sz="1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Setter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를 사용해 매핑함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ex) private String name;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getName()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setName(String name)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따라서 내가 원하는 값으로 get하고 set하기 위해 getter와 setter를 정의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DB에서는 ‘F’와 ‘M’으로만 저장하기 때문에 DB에 insert를 할 때 사용할 getDBGender()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175" y="724200"/>
            <a:ext cx="4206874" cy="25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화면에 출력하는 방법</a:t>
            </a:r>
            <a:endParaRPr b="0" sz="20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화면에 출력되는 모습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75" y="1071550"/>
            <a:ext cx="3230051" cy="396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>
            <p:ph idx="2" type="body"/>
          </p:nvPr>
        </p:nvSpPr>
        <p:spPr>
          <a:xfrm>
            <a:off x="4954475" y="724200"/>
            <a:ext cx="38370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데이터 베이스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263" y="3027925"/>
            <a:ext cx="4225425" cy="6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6850" y="1152000"/>
            <a:ext cx="18478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4954475" y="2622400"/>
            <a:ext cx="38370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프론트에 보내주는 데이터 형식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취미를 요청하는 방법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29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유저가 가진 취미를 의미하는 필드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Map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&lt;Integer, String&gt; hobbies;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Map 형식이기 때문에 view에서 hobbies에 대한 요청을 보낼 때, 형식도 Map 구조를 가지고 있어야함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그렇지않다면 우측처럼 </a:t>
            </a:r>
            <a:r>
              <a:rPr lang="ko" sz="1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ObjectMapper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에서 예외가 발생된다.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600" y="2376700"/>
            <a:ext cx="43338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600" y="724200"/>
            <a:ext cx="36766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취미를 요청하는 방법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common.js의 formToSerialize 메서드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기존의 코드는 </a:t>
            </a:r>
            <a:r>
              <a:rPr lang="ko" sz="1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배열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로 반환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input의 type이 checkbox인 경우 내가 필요한 코드는 키-값 구조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기존 메서드에서 checkbox 타입인 경우를 if문으로 별도 처리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575" y="2979375"/>
            <a:ext cx="4194450" cy="16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575" y="263775"/>
            <a:ext cx="3686233" cy="23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24" y="3053624"/>
            <a:ext cx="2400900" cy="19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취미를 요청하는 방법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31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다 괜찮은 줄 알았지만…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checkbox가 하나인 경우에서 문제가 발생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ex. 자동 로그인 체크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수정한 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formToSerialize 를 사용하면 </a:t>
            </a:r>
            <a:r>
              <a:rPr lang="ko" sz="1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autoLogin: {autoLogin:”Y”}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 라는 객체로 만들어져서 요청을 보내게 됨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그러나 MemberVO에 있는 자동 로그인 체크 여부에 대한 필드의 타입은 String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=&gt; ObjectMapper에서 다시 예외 발생</a:t>
            </a:r>
            <a:endParaRPr sz="14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950" y="515400"/>
            <a:ext cx="28289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950" y="2514300"/>
            <a:ext cx="36004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Poppins"/>
                <a:ea typeface="Poppins"/>
                <a:cs typeface="Poppins"/>
                <a:sym typeface="Poppins"/>
              </a:rPr>
              <a:t>스토리 보드</a:t>
            </a:r>
            <a:endParaRPr sz="4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취미를 요청하는 방법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" name="Google Shape;198;p32"/>
          <p:cNvSpPr txBox="1"/>
          <p:nvPr>
            <p:ph idx="2" type="body"/>
          </p:nvPr>
        </p:nvSpPr>
        <p:spPr>
          <a:xfrm>
            <a:off x="362075" y="724200"/>
            <a:ext cx="3837000" cy="4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latin typeface="Poppins"/>
                <a:ea typeface="Poppins"/>
                <a:cs typeface="Poppins"/>
                <a:sym typeface="Poppins"/>
              </a:rPr>
              <a:t>해결 방법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formToSerialize를 쓰지 말고 하나하나 input의 요소를 가져와 직접 값을 JSON.stringfy 해주기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oppins"/>
              <a:buAutoNum type="arabicPeriod"/>
            </a:pPr>
            <a:r>
              <a:rPr lang="ko" sz="14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formToSerialize를 수정하기</a:t>
            </a:r>
            <a:endParaRPr sz="14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AutoNum type="arabicPeriod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MemberVO를 변경하기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html의 dataset을 활용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체크박스가 하나인 경우 dataset을 활용해 input에 속성으로 data-single 값을 설정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만약 dataset에 single이 있는 경우에 다르게 처리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느낀점 : 그냥 배열로 할 걸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025" y="724200"/>
            <a:ext cx="4320850" cy="7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025" y="1652100"/>
            <a:ext cx="40671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Poppins"/>
                <a:ea typeface="Poppins"/>
                <a:cs typeface="Poppins"/>
                <a:sym typeface="Poppins"/>
              </a:rPr>
              <a:t>후기</a:t>
            </a:r>
            <a:endParaRPr sz="4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후기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34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금방 끝날 줄 알았지만, 생각해야할 것들이 많았던 프로젝트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JSP를 사용하는 게 많이 까다로움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다음 프로젝트는 예외 처리에 더 신경쓰고 싶음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CSS 부분을 거의 하지않음 😅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>
                <a:latin typeface="Poppins"/>
                <a:ea typeface="Poppins"/>
                <a:cs typeface="Poppins"/>
                <a:sym typeface="Poppins"/>
              </a:rPr>
              <a:t>그럼에도 정말 바빴음!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550" y="591125"/>
            <a:ext cx="4296551" cy="39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50" y="526350"/>
            <a:ext cx="914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Poppins"/>
                <a:ea typeface="Poppins"/>
                <a:cs typeface="Poppins"/>
                <a:sym typeface="Poppins"/>
              </a:rPr>
              <a:t>감사합니다.</a:t>
            </a:r>
            <a:endParaRPr sz="4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스토리보드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Whimsical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을 이용해 스토리보드를 작성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기능에 중심하기 위해서 빠르고 간단하게 만들 수 있는 툴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공유와 파일 출력이 편리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224" y="394275"/>
            <a:ext cx="3978574" cy="435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Poppins"/>
                <a:ea typeface="Poppins"/>
                <a:cs typeface="Poppins"/>
                <a:sym typeface="Poppins"/>
              </a:rPr>
              <a:t>데이터 베이스</a:t>
            </a:r>
            <a:endParaRPr sz="4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데이터 베이스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MariaDB</a:t>
            </a: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 사용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한 회원이 여러 취미를 가질 수 있게 위해서, 유저와 취미의 연관 관계만 정의한 tb_member_hobbies 테이블을 생성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tb_members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자동 로그인 기능을 위한 memberUUID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225" y="685348"/>
            <a:ext cx="3799306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데이터 베이스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게시글을 작성한 회원이 탈퇴한 경우, </a:t>
            </a:r>
            <a:br>
              <a:rPr lang="ko" sz="1400">
                <a:latin typeface="Poppins"/>
                <a:ea typeface="Poppins"/>
                <a:cs typeface="Poppins"/>
                <a:sym typeface="Poppins"/>
              </a:rPr>
            </a:b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게시글의 author 컬럼 데이터를 NULL로 처리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ON DELETE SET </a:t>
            </a:r>
            <a:r>
              <a:rPr lang="ko" sz="1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NULL</a:t>
            </a:r>
            <a:endParaRPr sz="14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회원이 가지고 있는 취미를 나타내는 tb_member_hobbies 테이블에서 회원과 취미 데이터가 삭제된다면 해당 테이블에서 그 데이터를 사용하는 데이터가 삭제되도록 처리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ON DELETE </a:t>
            </a:r>
            <a:r>
              <a:rPr lang="ko" sz="14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CASCADE</a:t>
            </a:r>
            <a:endParaRPr sz="14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950" y="724200"/>
            <a:ext cx="4045200" cy="169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950" y="2571747"/>
            <a:ext cx="4045200" cy="1065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Poppins"/>
                <a:ea typeface="Poppins"/>
                <a:cs typeface="Poppins"/>
                <a:sym typeface="Poppins"/>
              </a:rPr>
              <a:t>기능 소개</a:t>
            </a:r>
            <a:endParaRPr sz="4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기능 소개 - 회원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362075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latin typeface="Poppins"/>
                <a:ea typeface="Poppins"/>
                <a:cs typeface="Poppins"/>
                <a:sym typeface="Poppins"/>
              </a:rPr>
              <a:t>회원 가입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중복 아이디 체크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400">
                <a:latin typeface="Poppins"/>
                <a:ea typeface="Poppins"/>
                <a:cs typeface="Poppins"/>
                <a:sym typeface="Poppins"/>
              </a:rPr>
              <a:t>회원 정보 수정&amp;삭제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로그인 사용자 or 관리자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400">
                <a:latin typeface="Poppins"/>
                <a:ea typeface="Poppins"/>
                <a:cs typeface="Poppins"/>
                <a:sym typeface="Poppins"/>
              </a:rPr>
              <a:t>회원 전체 리스트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lang="ko" sz="1400">
                <a:latin typeface="Poppins"/>
                <a:ea typeface="Poppins"/>
                <a:cs typeface="Poppins"/>
                <a:sym typeface="Poppins"/>
              </a:rPr>
              <a:t>관리자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400">
                <a:latin typeface="Poppins"/>
                <a:ea typeface="Poppins"/>
                <a:cs typeface="Poppins"/>
                <a:sym typeface="Poppins"/>
              </a:rPr>
              <a:t>자동 로그인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400">
                <a:latin typeface="Poppins"/>
                <a:ea typeface="Poppins"/>
                <a:cs typeface="Poppins"/>
                <a:sym typeface="Poppins"/>
              </a:rPr>
              <a:t>세션</a:t>
            </a:r>
            <a:endParaRPr b="1" sz="1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0" y="0"/>
            <a:ext cx="4045200" cy="5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게시판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934075" y="724200"/>
            <a:ext cx="3837000" cy="3695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게시물 리스트 &amp; 검색</a:t>
            </a:r>
            <a:endParaRPr b="1" sz="14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게시물 읽기</a:t>
            </a:r>
            <a:endParaRPr b="1" sz="14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ko" sz="14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viewCount 증가</a:t>
            </a:r>
            <a:endParaRPr sz="14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게시물 생성</a:t>
            </a:r>
            <a:endParaRPr b="1" sz="14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ko" sz="14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로그인한 사용자만</a:t>
            </a:r>
            <a:endParaRPr sz="14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게시물 수정&amp;삭제</a:t>
            </a:r>
            <a:endParaRPr b="1" sz="14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ko" sz="14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자신의 게시물</a:t>
            </a:r>
            <a:endParaRPr sz="14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ko" sz="14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관리자</a:t>
            </a:r>
            <a:endParaRPr sz="14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Poppins"/>
                <a:ea typeface="Poppins"/>
                <a:cs typeface="Poppins"/>
                <a:sym typeface="Poppins"/>
              </a:rPr>
              <a:t>코드</a:t>
            </a:r>
            <a:endParaRPr sz="4000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-"/>
            </a:pPr>
            <a:r>
              <a:rPr b="0" lang="ko" sz="1800">
                <a:latin typeface="Poppins"/>
                <a:ea typeface="Poppins"/>
                <a:cs typeface="Poppins"/>
                <a:sym typeface="Poppins"/>
              </a:rPr>
              <a:t>Connection Pool</a:t>
            </a:r>
            <a:endParaRPr b="0" sz="1800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-"/>
            </a:pPr>
            <a:r>
              <a:rPr b="0" lang="ko" sz="1800">
                <a:latin typeface="Poppins"/>
                <a:ea typeface="Poppins"/>
                <a:cs typeface="Poppins"/>
                <a:sym typeface="Poppins"/>
              </a:rPr>
              <a:t>데이터 화면 출력</a:t>
            </a:r>
            <a:endParaRPr b="0" sz="1800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-"/>
            </a:pPr>
            <a:r>
              <a:rPr b="0" lang="ko" sz="1800">
                <a:latin typeface="Poppins"/>
                <a:ea typeface="Poppins"/>
                <a:cs typeface="Poppins"/>
                <a:sym typeface="Poppins"/>
              </a:rPr>
              <a:t>취미를 다루는 방법</a:t>
            </a:r>
            <a:endParaRPr b="0"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