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9"/>
  </p:notesMasterIdLst>
  <p:handoutMasterIdLst>
    <p:handoutMasterId r:id="rId20"/>
  </p:handout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17"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F80F72-F035-4EF4-AC80-DEAE693081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EBD0B8F-BC5C-4F89-A7C8-4A5A180A3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B1AE37-00EA-4C94-A9DF-EC93317D403A}" type="datetimeFigureOut">
              <a:rPr lang="en-IN" smtClean="0"/>
              <a:t>10-05-2023</a:t>
            </a:fld>
            <a:endParaRPr lang="en-IN"/>
          </a:p>
        </p:txBody>
      </p:sp>
      <p:sp>
        <p:nvSpPr>
          <p:cNvPr id="4" name="Footer Placeholder 3">
            <a:extLst>
              <a:ext uri="{FF2B5EF4-FFF2-40B4-BE49-F238E27FC236}">
                <a16:creationId xmlns:a16="http://schemas.microsoft.com/office/drawing/2014/main" id="{92448CBD-07BE-4068-BD81-E49749A64B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B8FB5A4-F680-414C-A81F-7B74EF162C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4F6472-B8EE-4ACC-96F4-09034B94611E}" type="slidenum">
              <a:rPr lang="en-IN" smtClean="0"/>
              <a:t>‹#›</a:t>
            </a:fld>
            <a:endParaRPr lang="en-IN"/>
          </a:p>
        </p:txBody>
      </p:sp>
    </p:spTree>
    <p:extLst>
      <p:ext uri="{BB962C8B-B14F-4D97-AF65-F5344CB8AC3E}">
        <p14:creationId xmlns:p14="http://schemas.microsoft.com/office/powerpoint/2010/main" val="1024456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5C114-F38E-45DC-9546-577C19E9A936}"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A7D77-9A79-4DD5-9BF3-E3E72C653FDF}" type="slidenum">
              <a:rPr lang="en-IN" smtClean="0"/>
              <a:t>‹#›</a:t>
            </a:fld>
            <a:endParaRPr lang="en-IN"/>
          </a:p>
        </p:txBody>
      </p:sp>
    </p:spTree>
    <p:extLst>
      <p:ext uri="{BB962C8B-B14F-4D97-AF65-F5344CB8AC3E}">
        <p14:creationId xmlns:p14="http://schemas.microsoft.com/office/powerpoint/2010/main" val="4164313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4639-9F01-4EA0-BBF2-F67605221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CD91D0-122A-4BAB-85B7-5E6801F47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DC0A3-DFDF-4C23-A595-4467017FFD73}"/>
              </a:ext>
            </a:extLst>
          </p:cNvPr>
          <p:cNvSpPr>
            <a:spLocks noGrp="1"/>
          </p:cNvSpPr>
          <p:nvPr>
            <p:ph type="dt" sz="half" idx="10"/>
          </p:nvPr>
        </p:nvSpPr>
        <p:spPr/>
        <p:txBody>
          <a:bodyPr/>
          <a:lstStyle/>
          <a:p>
            <a:r>
              <a:rPr lang="en-IN"/>
              <a:t>DATE- </a:t>
            </a:r>
            <a:fld id="{60C4F52D-B646-40C1-A379-B060C09EE022}" type="datetime1">
              <a:rPr lang="en-IN" smtClean="0"/>
              <a:t>10-05-2023</a:t>
            </a:fld>
            <a:endParaRPr lang="en-IN" dirty="0"/>
          </a:p>
        </p:txBody>
      </p:sp>
      <p:sp>
        <p:nvSpPr>
          <p:cNvPr id="5" name="Footer Placeholder 4">
            <a:extLst>
              <a:ext uri="{FF2B5EF4-FFF2-40B4-BE49-F238E27FC236}">
                <a16:creationId xmlns:a16="http://schemas.microsoft.com/office/drawing/2014/main" id="{856AD94D-96EF-4999-B7D2-C50B7116C04F}"/>
              </a:ext>
            </a:extLst>
          </p:cNvPr>
          <p:cNvSpPr>
            <a:spLocks noGrp="1"/>
          </p:cNvSpPr>
          <p:nvPr>
            <p:ph type="ftr" sz="quarter" idx="11"/>
          </p:nvPr>
        </p:nvSpPr>
        <p:spPr/>
        <p:txBody>
          <a:body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09D64B1F-F8C7-4AB4-B743-EDB3C3FA75A4}"/>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234441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B233-FC77-4821-A1B3-FEDEAE8DF2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2ED6CC-5F90-4D0D-B3B9-3A29CDE5F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53825-4E48-44EE-835B-6D2F0DF2C151}"/>
              </a:ext>
            </a:extLst>
          </p:cNvPr>
          <p:cNvSpPr>
            <a:spLocks noGrp="1"/>
          </p:cNvSpPr>
          <p:nvPr>
            <p:ph type="dt" sz="half" idx="10"/>
          </p:nvPr>
        </p:nvSpPr>
        <p:spPr/>
        <p:txBody>
          <a:bodyPr/>
          <a:lstStyle/>
          <a:p>
            <a:r>
              <a:rPr lang="en-IN"/>
              <a:t>DATE- </a:t>
            </a:r>
            <a:fld id="{60D26272-371B-46D3-8E42-3457E5664A6D}" type="datetime1">
              <a:rPr lang="en-IN" smtClean="0"/>
              <a:t>10-05-2023</a:t>
            </a:fld>
            <a:endParaRPr lang="en-IN" dirty="0"/>
          </a:p>
        </p:txBody>
      </p:sp>
      <p:sp>
        <p:nvSpPr>
          <p:cNvPr id="5" name="Footer Placeholder 4">
            <a:extLst>
              <a:ext uri="{FF2B5EF4-FFF2-40B4-BE49-F238E27FC236}">
                <a16:creationId xmlns:a16="http://schemas.microsoft.com/office/drawing/2014/main" id="{536F87BB-46BD-4DC9-9F2C-2589354F5FF9}"/>
              </a:ext>
            </a:extLst>
          </p:cNvPr>
          <p:cNvSpPr>
            <a:spLocks noGrp="1"/>
          </p:cNvSpPr>
          <p:nvPr>
            <p:ph type="ftr" sz="quarter" idx="11"/>
          </p:nvPr>
        </p:nvSpPr>
        <p:spPr/>
        <p:txBody>
          <a:body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09C890EC-B5F3-4411-9CF0-47471496B3B1}"/>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20630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6F416D-3B0E-41B6-A740-9E62B78B9C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C3A7EB-39E8-40E1-8331-9E4ACD0C7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6C8BF-00DC-47FE-9050-5C76E123B211}"/>
              </a:ext>
            </a:extLst>
          </p:cNvPr>
          <p:cNvSpPr>
            <a:spLocks noGrp="1"/>
          </p:cNvSpPr>
          <p:nvPr>
            <p:ph type="dt" sz="half" idx="10"/>
          </p:nvPr>
        </p:nvSpPr>
        <p:spPr/>
        <p:txBody>
          <a:bodyPr/>
          <a:lstStyle/>
          <a:p>
            <a:r>
              <a:rPr lang="en-IN"/>
              <a:t>DATE- </a:t>
            </a:r>
            <a:fld id="{43C672F3-174B-41B2-AC04-8DAB1A019A63}" type="datetime1">
              <a:rPr lang="en-IN" smtClean="0"/>
              <a:t>10-05-2023</a:t>
            </a:fld>
            <a:endParaRPr lang="en-IN" dirty="0"/>
          </a:p>
        </p:txBody>
      </p:sp>
      <p:sp>
        <p:nvSpPr>
          <p:cNvPr id="5" name="Footer Placeholder 4">
            <a:extLst>
              <a:ext uri="{FF2B5EF4-FFF2-40B4-BE49-F238E27FC236}">
                <a16:creationId xmlns:a16="http://schemas.microsoft.com/office/drawing/2014/main" id="{8431A4A8-F9AB-45BD-9A2C-09586FCAD242}"/>
              </a:ext>
            </a:extLst>
          </p:cNvPr>
          <p:cNvSpPr>
            <a:spLocks noGrp="1"/>
          </p:cNvSpPr>
          <p:nvPr>
            <p:ph type="ftr" sz="quarter" idx="11"/>
          </p:nvPr>
        </p:nvSpPr>
        <p:spPr/>
        <p:txBody>
          <a:body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63B859FA-DB04-4668-85CD-0512792BF552}"/>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1429023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9D9C76F-5550-443B-9A25-200D8DF68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marL="0" algn="ctr" defTabSz="914400" rtl="0" eaLnBrk="1" latinLnBrk="0" hangingPunct="1">
              <a:defRPr lang="en-IN" sz="1200" kern="1200" smtClean="0">
                <a:solidFill>
                  <a:schemeClr val="bg1">
                    <a:lumMod val="95000"/>
                  </a:schemeClr>
                </a:solidFill>
                <a:highlight>
                  <a:srgbClr val="808080"/>
                </a:highlight>
                <a:latin typeface="+mn-lt"/>
                <a:ea typeface="+mn-ea"/>
                <a:cs typeface="+mn-cs"/>
              </a:defRPr>
            </a:lvl1pPr>
          </a:lstStyle>
          <a:p>
            <a:r>
              <a:rPr lang="en-IN" dirty="0"/>
              <a:t>CYCLISTIC BIKE-SHARE ANALYSIS</a:t>
            </a:r>
          </a:p>
        </p:txBody>
      </p:sp>
      <p:sp>
        <p:nvSpPr>
          <p:cNvPr id="6" name="Slide Number Placeholder 5">
            <a:extLst>
              <a:ext uri="{FF2B5EF4-FFF2-40B4-BE49-F238E27FC236}">
                <a16:creationId xmlns:a16="http://schemas.microsoft.com/office/drawing/2014/main" id="{C778214A-2EB5-4994-9BAD-53AB396CC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n-IN" sz="1200" kern="1200" dirty="0">
                <a:solidFill>
                  <a:schemeClr val="bg1">
                    <a:lumMod val="95000"/>
                  </a:schemeClr>
                </a:solidFill>
                <a:highlight>
                  <a:srgbClr val="808080"/>
                </a:highlight>
                <a:latin typeface="+mn-lt"/>
                <a:ea typeface="+mn-ea"/>
                <a:cs typeface="+mn-cs"/>
              </a:defRPr>
            </a:lvl1pPr>
          </a:lstStyle>
          <a:p>
            <a:fld id="{861E248E-1D19-4739-888A-1CA5EBC9BA37}" type="slidenum">
              <a:rPr smtClean="0"/>
              <a:pPr/>
              <a:t>‹#›</a:t>
            </a:fld>
            <a:endParaRPr dirty="0"/>
          </a:p>
        </p:txBody>
      </p:sp>
      <p:sp>
        <p:nvSpPr>
          <p:cNvPr id="7" name="Date Placeholder 3">
            <a:extLst>
              <a:ext uri="{FF2B5EF4-FFF2-40B4-BE49-F238E27FC236}">
                <a16:creationId xmlns:a16="http://schemas.microsoft.com/office/drawing/2014/main" id="{614BA357-3783-4957-B4A9-7239DF266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95000"/>
                  </a:schemeClr>
                </a:solidFill>
                <a:highlight>
                  <a:srgbClr val="808080"/>
                </a:highlight>
              </a:defRPr>
            </a:lvl1pPr>
          </a:lstStyle>
          <a:p>
            <a:r>
              <a:rPr lang="en-IN"/>
              <a:t>DATE- </a:t>
            </a:r>
            <a:fld id="{BE2147D0-4BF5-44B7-8009-44A3A2F1D137}" type="datetime1">
              <a:rPr lang="en-IN" smtClean="0"/>
              <a:t>10-05-2023</a:t>
            </a:fld>
            <a:endParaRPr lang="en-IN" dirty="0"/>
          </a:p>
        </p:txBody>
      </p:sp>
    </p:spTree>
    <p:extLst>
      <p:ext uri="{BB962C8B-B14F-4D97-AF65-F5344CB8AC3E}">
        <p14:creationId xmlns:p14="http://schemas.microsoft.com/office/powerpoint/2010/main" val="3751613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F662BE1-CF77-41B1-AB90-D8F3FCC56E6B}"/>
              </a:ext>
            </a:extLst>
          </p:cNvPr>
          <p:cNvSpPr>
            <a:spLocks noGrp="1"/>
          </p:cNvSpPr>
          <p:nvPr>
            <p:ph type="ftr" sz="quarter" idx="10"/>
          </p:nvPr>
        </p:nvSpPr>
        <p:spPr/>
        <p:txBody>
          <a:bodyPr/>
          <a:lstStyle/>
          <a:p>
            <a:r>
              <a:rPr lang="en-IN"/>
              <a:t>CYCLISTIC BIKE-SHARE ANALYSIS</a:t>
            </a:r>
            <a:endParaRPr lang="en-IN" dirty="0"/>
          </a:p>
        </p:txBody>
      </p:sp>
      <p:sp>
        <p:nvSpPr>
          <p:cNvPr id="4" name="Slide Number Placeholder 3">
            <a:extLst>
              <a:ext uri="{FF2B5EF4-FFF2-40B4-BE49-F238E27FC236}">
                <a16:creationId xmlns:a16="http://schemas.microsoft.com/office/drawing/2014/main" id="{205D7424-D134-40F1-8803-2F1E56B08427}"/>
              </a:ext>
            </a:extLst>
          </p:cNvPr>
          <p:cNvSpPr>
            <a:spLocks noGrp="1"/>
          </p:cNvSpPr>
          <p:nvPr>
            <p:ph type="sldNum" sz="quarter" idx="11"/>
          </p:nvPr>
        </p:nvSpPr>
        <p:spPr/>
        <p:txBody>
          <a:bodyPr/>
          <a:lstStyle/>
          <a:p>
            <a:fld id="{861E248E-1D19-4739-888A-1CA5EBC9BA37}" type="slidenum">
              <a:rPr lang="en-IN" smtClean="0"/>
              <a:pPr/>
              <a:t>‹#›</a:t>
            </a:fld>
            <a:endParaRPr lang="en-IN" dirty="0"/>
          </a:p>
        </p:txBody>
      </p:sp>
      <p:sp>
        <p:nvSpPr>
          <p:cNvPr id="5" name="Date Placeholder 4">
            <a:extLst>
              <a:ext uri="{FF2B5EF4-FFF2-40B4-BE49-F238E27FC236}">
                <a16:creationId xmlns:a16="http://schemas.microsoft.com/office/drawing/2014/main" id="{7894E3E6-6747-45FE-9AD9-A8AD1D349270}"/>
              </a:ext>
            </a:extLst>
          </p:cNvPr>
          <p:cNvSpPr>
            <a:spLocks noGrp="1"/>
          </p:cNvSpPr>
          <p:nvPr>
            <p:ph type="dt" sz="half" idx="12"/>
          </p:nvPr>
        </p:nvSpPr>
        <p:spPr/>
        <p:txBody>
          <a:bodyPr/>
          <a:lstStyle/>
          <a:p>
            <a:r>
              <a:rPr lang="en-IN"/>
              <a:t>DATE- </a:t>
            </a:r>
            <a:fld id="{0349AEFF-B05C-4F81-B614-CB63E36D2FF4}" type="datetime1">
              <a:rPr lang="en-IN" smtClean="0"/>
              <a:t>10-05-2023</a:t>
            </a:fld>
            <a:endParaRPr lang="en-IN" dirty="0"/>
          </a:p>
        </p:txBody>
      </p:sp>
    </p:spTree>
    <p:extLst>
      <p:ext uri="{BB962C8B-B14F-4D97-AF65-F5344CB8AC3E}">
        <p14:creationId xmlns:p14="http://schemas.microsoft.com/office/powerpoint/2010/main" val="507872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3E18-97DB-467D-8301-0337D9882073}"/>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9B6C6EE6-4194-4385-9539-AB12AC0B0EC9}"/>
              </a:ext>
            </a:extLst>
          </p:cNvPr>
          <p:cNvSpPr>
            <a:spLocks noGrp="1"/>
          </p:cNvSpPr>
          <p:nvPr>
            <p:ph type="ftr" sz="quarter" idx="10"/>
          </p:nvPr>
        </p:nvSpPr>
        <p:spPr/>
        <p:txBody>
          <a:bodyPr/>
          <a:lstStyle/>
          <a:p>
            <a:r>
              <a:rPr lang="en-IN"/>
              <a:t>CYCLISTIC BIKE-SHARE ANALYSIS</a:t>
            </a:r>
            <a:endParaRPr lang="en-IN" dirty="0"/>
          </a:p>
        </p:txBody>
      </p:sp>
      <p:sp>
        <p:nvSpPr>
          <p:cNvPr id="4" name="Slide Number Placeholder 3">
            <a:extLst>
              <a:ext uri="{FF2B5EF4-FFF2-40B4-BE49-F238E27FC236}">
                <a16:creationId xmlns:a16="http://schemas.microsoft.com/office/drawing/2014/main" id="{98D32BC1-BB77-41DA-98F5-F965E23B0721}"/>
              </a:ext>
            </a:extLst>
          </p:cNvPr>
          <p:cNvSpPr>
            <a:spLocks noGrp="1"/>
          </p:cNvSpPr>
          <p:nvPr>
            <p:ph type="sldNum" sz="quarter" idx="11"/>
          </p:nvPr>
        </p:nvSpPr>
        <p:spPr/>
        <p:txBody>
          <a:bodyPr/>
          <a:lstStyle/>
          <a:p>
            <a:fld id="{861E248E-1D19-4739-888A-1CA5EBC9BA37}" type="slidenum">
              <a:rPr lang="en-IN" smtClean="0"/>
              <a:pPr/>
              <a:t>‹#›</a:t>
            </a:fld>
            <a:endParaRPr lang="en-IN" dirty="0"/>
          </a:p>
        </p:txBody>
      </p:sp>
      <p:sp>
        <p:nvSpPr>
          <p:cNvPr id="5" name="Date Placeholder 4">
            <a:extLst>
              <a:ext uri="{FF2B5EF4-FFF2-40B4-BE49-F238E27FC236}">
                <a16:creationId xmlns:a16="http://schemas.microsoft.com/office/drawing/2014/main" id="{5D635A10-A1DA-459C-A08D-7244CFDB77EE}"/>
              </a:ext>
            </a:extLst>
          </p:cNvPr>
          <p:cNvSpPr>
            <a:spLocks noGrp="1"/>
          </p:cNvSpPr>
          <p:nvPr>
            <p:ph type="dt" sz="half" idx="12"/>
          </p:nvPr>
        </p:nvSpPr>
        <p:spPr/>
        <p:txBody>
          <a:bodyPr/>
          <a:lstStyle/>
          <a:p>
            <a:r>
              <a:rPr lang="en-IN"/>
              <a:t>DATE- </a:t>
            </a:r>
            <a:fld id="{D6887799-EA81-473E-8FD4-1548E6A4D8FF}" type="datetime1">
              <a:rPr lang="en-IN" smtClean="0"/>
              <a:t>10-05-2023</a:t>
            </a:fld>
            <a:endParaRPr lang="en-IN" dirty="0"/>
          </a:p>
        </p:txBody>
      </p:sp>
    </p:spTree>
    <p:extLst>
      <p:ext uri="{BB962C8B-B14F-4D97-AF65-F5344CB8AC3E}">
        <p14:creationId xmlns:p14="http://schemas.microsoft.com/office/powerpoint/2010/main" val="262927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6FBC-AD2C-46DD-A8AF-B398E0DBB0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15FA97-BCBA-4FAF-8DBB-0F7954E998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F09A0-4877-4704-8208-2EAFC1189234}"/>
              </a:ext>
            </a:extLst>
          </p:cNvPr>
          <p:cNvSpPr>
            <a:spLocks noGrp="1"/>
          </p:cNvSpPr>
          <p:nvPr>
            <p:ph type="dt" sz="half" idx="10"/>
          </p:nvPr>
        </p:nvSpPr>
        <p:spPr/>
        <p:txBody>
          <a:bodyPr/>
          <a:lstStyle/>
          <a:p>
            <a:r>
              <a:rPr lang="en-IN"/>
              <a:t>DATE- </a:t>
            </a:r>
            <a:fld id="{067D1929-4D30-4580-84FC-E0FB96B33DB9}" type="datetime1">
              <a:rPr lang="en-IN" smtClean="0"/>
              <a:t>10-05-2023</a:t>
            </a:fld>
            <a:endParaRPr lang="en-IN" dirty="0"/>
          </a:p>
        </p:txBody>
      </p:sp>
      <p:sp>
        <p:nvSpPr>
          <p:cNvPr id="5" name="Footer Placeholder 4">
            <a:extLst>
              <a:ext uri="{FF2B5EF4-FFF2-40B4-BE49-F238E27FC236}">
                <a16:creationId xmlns:a16="http://schemas.microsoft.com/office/drawing/2014/main" id="{838AC062-AE22-40C4-9DDA-5135AF290A0B}"/>
              </a:ext>
            </a:extLst>
          </p:cNvPr>
          <p:cNvSpPr>
            <a:spLocks noGrp="1"/>
          </p:cNvSpPr>
          <p:nvPr>
            <p:ph type="ftr" sz="quarter" idx="11"/>
          </p:nvPr>
        </p:nvSpPr>
        <p:spPr/>
        <p:txBody>
          <a:body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6BE67062-73A3-444A-B8E1-06EEEC2B96B6}"/>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69161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A0F3-8019-4465-9068-82FF752F6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DB0F98-E3CD-4D5F-AA21-423A1A1AB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59805-0B56-4604-8A03-1D55CE7E901A}"/>
              </a:ext>
            </a:extLst>
          </p:cNvPr>
          <p:cNvSpPr>
            <a:spLocks noGrp="1"/>
          </p:cNvSpPr>
          <p:nvPr>
            <p:ph type="dt" sz="half" idx="10"/>
          </p:nvPr>
        </p:nvSpPr>
        <p:spPr/>
        <p:txBody>
          <a:bodyPr/>
          <a:lstStyle/>
          <a:p>
            <a:r>
              <a:rPr lang="en-IN"/>
              <a:t>DATE- </a:t>
            </a:r>
            <a:fld id="{1D817B9D-A184-4182-89DF-BF24A78EC5C4}" type="datetime1">
              <a:rPr lang="en-IN" smtClean="0"/>
              <a:t>10-05-2023</a:t>
            </a:fld>
            <a:endParaRPr lang="en-IN" dirty="0"/>
          </a:p>
        </p:txBody>
      </p:sp>
      <p:sp>
        <p:nvSpPr>
          <p:cNvPr id="5" name="Footer Placeholder 4">
            <a:extLst>
              <a:ext uri="{FF2B5EF4-FFF2-40B4-BE49-F238E27FC236}">
                <a16:creationId xmlns:a16="http://schemas.microsoft.com/office/drawing/2014/main" id="{DBDDD35D-3B46-41D7-ADD8-AAAC97301968}"/>
              </a:ext>
            </a:extLst>
          </p:cNvPr>
          <p:cNvSpPr>
            <a:spLocks noGrp="1"/>
          </p:cNvSpPr>
          <p:nvPr>
            <p:ph type="ftr" sz="quarter" idx="11"/>
          </p:nvPr>
        </p:nvSpPr>
        <p:spPr/>
        <p:txBody>
          <a:body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13741317-F6BB-413B-8362-252678B1EF3A}"/>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117337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0BBD-24D0-4B28-BF3B-8A4BC10A1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F7C605-8439-4525-A839-DB02ECE7EC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287E44-B3E2-489D-B8F4-E6CBD7FA3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F8E6C2-5CA1-4813-A402-7F3EAACFAF15}"/>
              </a:ext>
            </a:extLst>
          </p:cNvPr>
          <p:cNvSpPr>
            <a:spLocks noGrp="1"/>
          </p:cNvSpPr>
          <p:nvPr>
            <p:ph type="dt" sz="half" idx="10"/>
          </p:nvPr>
        </p:nvSpPr>
        <p:spPr/>
        <p:txBody>
          <a:bodyPr/>
          <a:lstStyle/>
          <a:p>
            <a:r>
              <a:rPr lang="en-IN"/>
              <a:t>DATE- </a:t>
            </a:r>
            <a:fld id="{C7A014DB-3996-4662-9FF1-7F593AF3D73B}" type="datetime1">
              <a:rPr lang="en-IN" smtClean="0"/>
              <a:t>10-05-2023</a:t>
            </a:fld>
            <a:endParaRPr lang="en-IN" dirty="0"/>
          </a:p>
        </p:txBody>
      </p:sp>
      <p:sp>
        <p:nvSpPr>
          <p:cNvPr id="6" name="Footer Placeholder 5">
            <a:extLst>
              <a:ext uri="{FF2B5EF4-FFF2-40B4-BE49-F238E27FC236}">
                <a16:creationId xmlns:a16="http://schemas.microsoft.com/office/drawing/2014/main" id="{437E3062-BD31-4183-8D9D-CA018D91D8E5}"/>
              </a:ext>
            </a:extLst>
          </p:cNvPr>
          <p:cNvSpPr>
            <a:spLocks noGrp="1"/>
          </p:cNvSpPr>
          <p:nvPr>
            <p:ph type="ftr" sz="quarter" idx="11"/>
          </p:nvPr>
        </p:nvSpPr>
        <p:spPr/>
        <p:txBody>
          <a:bodyPr/>
          <a:lstStyle/>
          <a:p>
            <a:r>
              <a:rPr lang="en-IN"/>
              <a:t>CYCLISTIC BIKE-SHARE ANALYSIS</a:t>
            </a:r>
            <a:endParaRPr lang="en-IN" dirty="0"/>
          </a:p>
        </p:txBody>
      </p:sp>
      <p:sp>
        <p:nvSpPr>
          <p:cNvPr id="7" name="Slide Number Placeholder 6">
            <a:extLst>
              <a:ext uri="{FF2B5EF4-FFF2-40B4-BE49-F238E27FC236}">
                <a16:creationId xmlns:a16="http://schemas.microsoft.com/office/drawing/2014/main" id="{2BC5A829-F512-47DB-8926-0B4DCAE1F186}"/>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363699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EE99-A0EE-4732-8F80-63A084BC7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D49003-2D10-416D-B39E-611076B68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D6F617-14BB-4242-B14B-BBD623FB4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4989E2-83AA-4EE7-B17C-0E25BC7E0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08230-B4D8-4CB1-B6E8-D0D9E75CF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88C920-900A-4D7F-A491-E0DEF103E3B6}"/>
              </a:ext>
            </a:extLst>
          </p:cNvPr>
          <p:cNvSpPr>
            <a:spLocks noGrp="1"/>
          </p:cNvSpPr>
          <p:nvPr>
            <p:ph type="dt" sz="half" idx="10"/>
          </p:nvPr>
        </p:nvSpPr>
        <p:spPr/>
        <p:txBody>
          <a:bodyPr/>
          <a:lstStyle/>
          <a:p>
            <a:r>
              <a:rPr lang="en-IN"/>
              <a:t>DATE- </a:t>
            </a:r>
            <a:fld id="{FD24FD86-60C6-45C7-A67F-A407B4CD7788}" type="datetime1">
              <a:rPr lang="en-IN" smtClean="0"/>
              <a:t>10-05-2023</a:t>
            </a:fld>
            <a:endParaRPr lang="en-IN" dirty="0"/>
          </a:p>
        </p:txBody>
      </p:sp>
      <p:sp>
        <p:nvSpPr>
          <p:cNvPr id="8" name="Footer Placeholder 7">
            <a:extLst>
              <a:ext uri="{FF2B5EF4-FFF2-40B4-BE49-F238E27FC236}">
                <a16:creationId xmlns:a16="http://schemas.microsoft.com/office/drawing/2014/main" id="{45B25F9B-889D-490E-B0D2-74A7FC1EA53E}"/>
              </a:ext>
            </a:extLst>
          </p:cNvPr>
          <p:cNvSpPr>
            <a:spLocks noGrp="1"/>
          </p:cNvSpPr>
          <p:nvPr>
            <p:ph type="ftr" sz="quarter" idx="11"/>
          </p:nvPr>
        </p:nvSpPr>
        <p:spPr/>
        <p:txBody>
          <a:bodyPr/>
          <a:lstStyle/>
          <a:p>
            <a:r>
              <a:rPr lang="en-IN"/>
              <a:t>CYCLISTIC BIKE-SHARE ANALYSIS</a:t>
            </a:r>
            <a:endParaRPr lang="en-IN" dirty="0"/>
          </a:p>
        </p:txBody>
      </p:sp>
      <p:sp>
        <p:nvSpPr>
          <p:cNvPr id="9" name="Slide Number Placeholder 8">
            <a:extLst>
              <a:ext uri="{FF2B5EF4-FFF2-40B4-BE49-F238E27FC236}">
                <a16:creationId xmlns:a16="http://schemas.microsoft.com/office/drawing/2014/main" id="{9C95DECE-BFED-49B9-8BDD-F77FD308A615}"/>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353997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7281-DE34-4920-91EA-3E84CD5046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E60FBB-486C-413E-8FAC-F664B31E29D7}"/>
              </a:ext>
            </a:extLst>
          </p:cNvPr>
          <p:cNvSpPr>
            <a:spLocks noGrp="1"/>
          </p:cNvSpPr>
          <p:nvPr>
            <p:ph type="dt" sz="half" idx="10"/>
          </p:nvPr>
        </p:nvSpPr>
        <p:spPr/>
        <p:txBody>
          <a:bodyPr/>
          <a:lstStyle/>
          <a:p>
            <a:r>
              <a:rPr lang="en-IN"/>
              <a:t>DATE- </a:t>
            </a:r>
            <a:fld id="{D7F65A24-E401-4757-BF54-8018C66B6E59}" type="datetime1">
              <a:rPr lang="en-IN" smtClean="0"/>
              <a:t>10-05-2023</a:t>
            </a:fld>
            <a:endParaRPr lang="en-IN" dirty="0"/>
          </a:p>
        </p:txBody>
      </p:sp>
      <p:sp>
        <p:nvSpPr>
          <p:cNvPr id="4" name="Footer Placeholder 3">
            <a:extLst>
              <a:ext uri="{FF2B5EF4-FFF2-40B4-BE49-F238E27FC236}">
                <a16:creationId xmlns:a16="http://schemas.microsoft.com/office/drawing/2014/main" id="{424B56DB-CF51-455C-A8BA-ED179B02D8F6}"/>
              </a:ext>
            </a:extLst>
          </p:cNvPr>
          <p:cNvSpPr>
            <a:spLocks noGrp="1"/>
          </p:cNvSpPr>
          <p:nvPr>
            <p:ph type="ftr" sz="quarter" idx="11"/>
          </p:nvPr>
        </p:nvSpPr>
        <p:spPr/>
        <p:txBody>
          <a:bodyPr/>
          <a:lstStyle/>
          <a:p>
            <a:r>
              <a:rPr lang="en-IN"/>
              <a:t>CYCLISTIC BIKE-SHARE ANALYSIS</a:t>
            </a:r>
            <a:endParaRPr lang="en-IN" dirty="0"/>
          </a:p>
        </p:txBody>
      </p:sp>
      <p:sp>
        <p:nvSpPr>
          <p:cNvPr id="5" name="Slide Number Placeholder 4">
            <a:extLst>
              <a:ext uri="{FF2B5EF4-FFF2-40B4-BE49-F238E27FC236}">
                <a16:creationId xmlns:a16="http://schemas.microsoft.com/office/drawing/2014/main" id="{6DDCE52F-58B8-408B-9141-54A646BD667B}"/>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11095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6930C-B5A1-4210-AD59-EA3054796FD1}"/>
              </a:ext>
            </a:extLst>
          </p:cNvPr>
          <p:cNvSpPr>
            <a:spLocks noGrp="1"/>
          </p:cNvSpPr>
          <p:nvPr>
            <p:ph type="dt" sz="half" idx="10"/>
          </p:nvPr>
        </p:nvSpPr>
        <p:spPr/>
        <p:txBody>
          <a:bodyPr/>
          <a:lstStyle/>
          <a:p>
            <a:r>
              <a:rPr lang="en-IN"/>
              <a:t>DATE- </a:t>
            </a:r>
            <a:fld id="{A73E2A11-085D-4D00-8EFF-7E824EECC4B4}" type="datetime1">
              <a:rPr lang="en-IN" smtClean="0"/>
              <a:t>10-05-2023</a:t>
            </a:fld>
            <a:endParaRPr lang="en-IN" dirty="0"/>
          </a:p>
        </p:txBody>
      </p:sp>
      <p:sp>
        <p:nvSpPr>
          <p:cNvPr id="3" name="Footer Placeholder 2">
            <a:extLst>
              <a:ext uri="{FF2B5EF4-FFF2-40B4-BE49-F238E27FC236}">
                <a16:creationId xmlns:a16="http://schemas.microsoft.com/office/drawing/2014/main" id="{CB68B419-5C07-4B2A-8E46-8D3587E16262}"/>
              </a:ext>
            </a:extLst>
          </p:cNvPr>
          <p:cNvSpPr>
            <a:spLocks noGrp="1"/>
          </p:cNvSpPr>
          <p:nvPr>
            <p:ph type="ftr" sz="quarter" idx="11"/>
          </p:nvPr>
        </p:nvSpPr>
        <p:spPr/>
        <p:txBody>
          <a:bodyPr/>
          <a:lstStyle/>
          <a:p>
            <a:r>
              <a:rPr lang="en-IN"/>
              <a:t>CYCLISTIC BIKE-SHARE ANALYSIS</a:t>
            </a:r>
            <a:endParaRPr lang="en-IN" dirty="0"/>
          </a:p>
        </p:txBody>
      </p:sp>
      <p:sp>
        <p:nvSpPr>
          <p:cNvPr id="4" name="Slide Number Placeholder 3">
            <a:extLst>
              <a:ext uri="{FF2B5EF4-FFF2-40B4-BE49-F238E27FC236}">
                <a16:creationId xmlns:a16="http://schemas.microsoft.com/office/drawing/2014/main" id="{9E878455-BBDE-4528-B259-08A1A82FA74A}"/>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174259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B441-CA09-4A2F-9AC7-A1FC61DEB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E21150-41AB-40C9-ADE4-3B5E1BB26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2012A7-918E-4F62-AAFC-73E1057E4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9040-FB44-413D-BC63-653897D3230D}"/>
              </a:ext>
            </a:extLst>
          </p:cNvPr>
          <p:cNvSpPr>
            <a:spLocks noGrp="1"/>
          </p:cNvSpPr>
          <p:nvPr>
            <p:ph type="dt" sz="half" idx="10"/>
          </p:nvPr>
        </p:nvSpPr>
        <p:spPr/>
        <p:txBody>
          <a:bodyPr/>
          <a:lstStyle/>
          <a:p>
            <a:r>
              <a:rPr lang="en-IN"/>
              <a:t>DATE- </a:t>
            </a:r>
            <a:fld id="{D15EBA95-0EB2-45AE-8661-1ACECC0CB6C4}" type="datetime1">
              <a:rPr lang="en-IN" smtClean="0"/>
              <a:t>10-05-2023</a:t>
            </a:fld>
            <a:endParaRPr lang="en-IN" dirty="0"/>
          </a:p>
        </p:txBody>
      </p:sp>
      <p:sp>
        <p:nvSpPr>
          <p:cNvPr id="6" name="Footer Placeholder 5">
            <a:extLst>
              <a:ext uri="{FF2B5EF4-FFF2-40B4-BE49-F238E27FC236}">
                <a16:creationId xmlns:a16="http://schemas.microsoft.com/office/drawing/2014/main" id="{4F349D23-9CA0-4B32-83E8-6C38E7CC1CEA}"/>
              </a:ext>
            </a:extLst>
          </p:cNvPr>
          <p:cNvSpPr>
            <a:spLocks noGrp="1"/>
          </p:cNvSpPr>
          <p:nvPr>
            <p:ph type="ftr" sz="quarter" idx="11"/>
          </p:nvPr>
        </p:nvSpPr>
        <p:spPr/>
        <p:txBody>
          <a:bodyPr/>
          <a:lstStyle/>
          <a:p>
            <a:r>
              <a:rPr lang="en-IN"/>
              <a:t>CYCLISTIC BIKE-SHARE ANALYSIS</a:t>
            </a:r>
            <a:endParaRPr lang="en-IN" dirty="0"/>
          </a:p>
        </p:txBody>
      </p:sp>
      <p:sp>
        <p:nvSpPr>
          <p:cNvPr id="7" name="Slide Number Placeholder 6">
            <a:extLst>
              <a:ext uri="{FF2B5EF4-FFF2-40B4-BE49-F238E27FC236}">
                <a16:creationId xmlns:a16="http://schemas.microsoft.com/office/drawing/2014/main" id="{AB7C6A1D-B483-43CF-894E-764EDF2F8B1B}"/>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327699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9CCF-C0DD-482D-ADF6-AA6332C4D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4195E2-F81A-4A59-9C59-F57C38B64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AE46F-5C01-4A22-B993-9C7C63E09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728A5-5FB3-4071-B391-2C6185E577BC}"/>
              </a:ext>
            </a:extLst>
          </p:cNvPr>
          <p:cNvSpPr>
            <a:spLocks noGrp="1"/>
          </p:cNvSpPr>
          <p:nvPr>
            <p:ph type="dt" sz="half" idx="10"/>
          </p:nvPr>
        </p:nvSpPr>
        <p:spPr/>
        <p:txBody>
          <a:bodyPr/>
          <a:lstStyle/>
          <a:p>
            <a:r>
              <a:rPr lang="en-IN"/>
              <a:t>DATE- </a:t>
            </a:r>
            <a:fld id="{67E32108-1293-43E1-A7D0-56C89E12007A}" type="datetime1">
              <a:rPr lang="en-IN" smtClean="0"/>
              <a:t>10-05-2023</a:t>
            </a:fld>
            <a:endParaRPr lang="en-IN" dirty="0"/>
          </a:p>
        </p:txBody>
      </p:sp>
      <p:sp>
        <p:nvSpPr>
          <p:cNvPr id="6" name="Footer Placeholder 5">
            <a:extLst>
              <a:ext uri="{FF2B5EF4-FFF2-40B4-BE49-F238E27FC236}">
                <a16:creationId xmlns:a16="http://schemas.microsoft.com/office/drawing/2014/main" id="{1D34791B-CC63-4748-BFE9-A37118C163E1}"/>
              </a:ext>
            </a:extLst>
          </p:cNvPr>
          <p:cNvSpPr>
            <a:spLocks noGrp="1"/>
          </p:cNvSpPr>
          <p:nvPr>
            <p:ph type="ftr" sz="quarter" idx="11"/>
          </p:nvPr>
        </p:nvSpPr>
        <p:spPr/>
        <p:txBody>
          <a:bodyPr/>
          <a:lstStyle/>
          <a:p>
            <a:r>
              <a:rPr lang="en-IN"/>
              <a:t>CYCLISTIC BIKE-SHARE ANALYSIS</a:t>
            </a:r>
            <a:endParaRPr lang="en-IN" dirty="0"/>
          </a:p>
        </p:txBody>
      </p:sp>
      <p:sp>
        <p:nvSpPr>
          <p:cNvPr id="7" name="Slide Number Placeholder 6">
            <a:extLst>
              <a:ext uri="{FF2B5EF4-FFF2-40B4-BE49-F238E27FC236}">
                <a16:creationId xmlns:a16="http://schemas.microsoft.com/office/drawing/2014/main" id="{9F916229-72AE-4B62-AC9E-F1608D726D2D}"/>
              </a:ext>
            </a:extLst>
          </p:cNvPr>
          <p:cNvSpPr>
            <a:spLocks noGrp="1"/>
          </p:cNvSpPr>
          <p:nvPr>
            <p:ph type="sldNum" sz="quarter" idx="12"/>
          </p:nvPr>
        </p:nvSpPr>
        <p:spPr/>
        <p:txBody>
          <a:bodyPr/>
          <a:lstStyle/>
          <a:p>
            <a:fld id="{861E248E-1D19-4739-888A-1CA5EBC9BA37}" type="slidenum">
              <a:rPr lang="en-IN" smtClean="0"/>
              <a:pPr/>
              <a:t>‹#›</a:t>
            </a:fld>
            <a:endParaRPr lang="en-IN" dirty="0"/>
          </a:p>
        </p:txBody>
      </p:sp>
    </p:spTree>
    <p:extLst>
      <p:ext uri="{BB962C8B-B14F-4D97-AF65-F5344CB8AC3E}">
        <p14:creationId xmlns:p14="http://schemas.microsoft.com/office/powerpoint/2010/main" val="149950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C3E74-0D12-4EEB-B8F3-9C95E91D1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38CB72-0307-46F2-9746-ABD5BE610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8E4B6-00D9-40C1-87E7-681C95E07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DATE- </a:t>
            </a:r>
            <a:fld id="{E0B076BB-89EB-4966-A7F1-390A42B63639}" type="datetime1">
              <a:rPr lang="en-IN" smtClean="0"/>
              <a:t>10-05-2023</a:t>
            </a:fld>
            <a:endParaRPr lang="en-IN" dirty="0"/>
          </a:p>
        </p:txBody>
      </p:sp>
      <p:sp>
        <p:nvSpPr>
          <p:cNvPr id="5" name="Footer Placeholder 4">
            <a:extLst>
              <a:ext uri="{FF2B5EF4-FFF2-40B4-BE49-F238E27FC236}">
                <a16:creationId xmlns:a16="http://schemas.microsoft.com/office/drawing/2014/main" id="{AB77BE3F-6519-4944-8C48-779DDD4CA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CYCLISTIC BIKE-SHARE ANALYSIS</a:t>
            </a:r>
            <a:endParaRPr lang="en-IN" dirty="0"/>
          </a:p>
        </p:txBody>
      </p:sp>
      <p:sp>
        <p:nvSpPr>
          <p:cNvPr id="6" name="Slide Number Placeholder 5">
            <a:extLst>
              <a:ext uri="{FF2B5EF4-FFF2-40B4-BE49-F238E27FC236}">
                <a16:creationId xmlns:a16="http://schemas.microsoft.com/office/drawing/2014/main" id="{B2EFCE1C-2F97-43E0-B13F-1024BEE69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E248E-1D19-4739-888A-1CA5EBC9BA37}" type="slidenum">
              <a:rPr lang="en-IN" smtClean="0"/>
              <a:pPr/>
              <a:t>‹#›</a:t>
            </a:fld>
            <a:endParaRPr lang="en-IN" dirty="0"/>
          </a:p>
        </p:txBody>
      </p:sp>
      <p:sp>
        <p:nvSpPr>
          <p:cNvPr id="7" name="Rectangle 6">
            <a:extLst>
              <a:ext uri="{FF2B5EF4-FFF2-40B4-BE49-F238E27FC236}">
                <a16:creationId xmlns:a16="http://schemas.microsoft.com/office/drawing/2014/main" id="{99A39D05-F301-4C6C-96F3-635D2B5EFD69}"/>
              </a:ext>
            </a:extLst>
          </p:cNvPr>
          <p:cNvSpPr/>
          <p:nvPr userDrawn="1"/>
        </p:nvSpPr>
        <p:spPr>
          <a:xfrm>
            <a:off x="0" y="0"/>
            <a:ext cx="12192000" cy="6857999"/>
          </a:xfrm>
          <a:prstGeom prst="rect">
            <a:avLst/>
          </a:prstGeom>
          <a:blipFill dpi="0" rotWithShape="1">
            <a:blip r:embed="rId16">
              <a:alphaModFix amt="61000"/>
            </a:blip>
            <a:srcRect/>
            <a:stretch>
              <a:fillRect/>
            </a:stretch>
          </a:blip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7762584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56" r:id="rId1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5BECE-E06C-479E-89ED-52097C2924D0}"/>
              </a:ext>
            </a:extLst>
          </p:cNvPr>
          <p:cNvSpPr>
            <a:spLocks noGrp="1"/>
          </p:cNvSpPr>
          <p:nvPr>
            <p:ph type="title" idx="4294967295"/>
          </p:nvPr>
        </p:nvSpPr>
        <p:spPr>
          <a:xfrm>
            <a:off x="2176462" y="1867717"/>
            <a:ext cx="7839075" cy="2543175"/>
          </a:xfrm>
          <a:prstGeom prst="rect">
            <a:avLst/>
          </a:prstGeom>
        </p:spPr>
        <p:txBody>
          <a:bodyPr/>
          <a:lstStyle/>
          <a:p>
            <a:pPr algn="ctr"/>
            <a:r>
              <a:rPr lang="en-IN" dirty="0">
                <a:solidFill>
                  <a:schemeClr val="accent5">
                    <a:lumMod val="20000"/>
                    <a:lumOff val="80000"/>
                  </a:schemeClr>
                </a:solidFill>
                <a:highlight>
                  <a:srgbClr val="808080"/>
                </a:highlight>
                <a:latin typeface="Broadway" panose="04040905080B02020502" pitchFamily="82" charset="0"/>
              </a:rPr>
              <a:t>CYCLISTIC BIKE-SHARE ANALYSIS</a:t>
            </a:r>
          </a:p>
        </p:txBody>
      </p:sp>
      <p:pic>
        <p:nvPicPr>
          <p:cNvPr id="10" name="Picture 9">
            <a:extLst>
              <a:ext uri="{FF2B5EF4-FFF2-40B4-BE49-F238E27FC236}">
                <a16:creationId xmlns:a16="http://schemas.microsoft.com/office/drawing/2014/main" id="{ABCF9040-4037-4B70-B993-FCF83E91F68E}"/>
              </a:ext>
            </a:extLst>
          </p:cNvPr>
          <p:cNvPicPr>
            <a:picLocks noChangeAspect="1"/>
          </p:cNvPicPr>
          <p:nvPr/>
        </p:nvPicPr>
        <p:blipFill>
          <a:blip r:embed="rId2"/>
          <a:stretch>
            <a:fillRect/>
          </a:stretch>
        </p:blipFill>
        <p:spPr>
          <a:xfrm>
            <a:off x="318632" y="2776330"/>
            <a:ext cx="3223260" cy="6858000"/>
          </a:xfrm>
          <a:prstGeom prst="rect">
            <a:avLst/>
          </a:prstGeom>
        </p:spPr>
      </p:pic>
      <p:pic>
        <p:nvPicPr>
          <p:cNvPr id="13" name="Picture 12">
            <a:extLst>
              <a:ext uri="{FF2B5EF4-FFF2-40B4-BE49-F238E27FC236}">
                <a16:creationId xmlns:a16="http://schemas.microsoft.com/office/drawing/2014/main" id="{16F77901-41A1-40B9-A8AD-AB7A7AEC04ED}"/>
              </a:ext>
            </a:extLst>
          </p:cNvPr>
          <p:cNvPicPr>
            <a:picLocks noChangeAspect="1"/>
          </p:cNvPicPr>
          <p:nvPr/>
        </p:nvPicPr>
        <p:blipFill>
          <a:blip r:embed="rId3"/>
          <a:stretch>
            <a:fillRect/>
          </a:stretch>
        </p:blipFill>
        <p:spPr>
          <a:xfrm>
            <a:off x="4946361" y="10337715"/>
            <a:ext cx="3308985" cy="6858000"/>
          </a:xfrm>
          <a:prstGeom prst="rect">
            <a:avLst/>
          </a:prstGeom>
        </p:spPr>
      </p:pic>
      <p:sp>
        <p:nvSpPr>
          <p:cNvPr id="14" name="Arrow: Pentagon 13">
            <a:extLst>
              <a:ext uri="{FF2B5EF4-FFF2-40B4-BE49-F238E27FC236}">
                <a16:creationId xmlns:a16="http://schemas.microsoft.com/office/drawing/2014/main" id="{95B67208-7E64-4524-A6DC-66A25BD9165C}"/>
              </a:ext>
            </a:extLst>
          </p:cNvPr>
          <p:cNvSpPr/>
          <p:nvPr/>
        </p:nvSpPr>
        <p:spPr>
          <a:xfrm>
            <a:off x="14138456" y="1867717"/>
            <a:ext cx="4757195" cy="1817226"/>
          </a:xfrm>
          <a:prstGeom prst="homePlat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atin typeface="Algerian" panose="04020705040A02060702" pitchFamily="82" charset="0"/>
              </a:rPr>
              <a:t>CREATED BY – KUNAL TEWARI</a:t>
            </a:r>
          </a:p>
          <a:p>
            <a:pPr algn="ctr"/>
            <a:r>
              <a:rPr lang="en-IN" dirty="0">
                <a:latin typeface="Algerian" panose="04020705040A02060702" pitchFamily="82" charset="0"/>
              </a:rPr>
              <a:t>DATED – 10 MAY 2023</a:t>
            </a:r>
          </a:p>
          <a:p>
            <a:pPr algn="ctr"/>
            <a:r>
              <a:rPr lang="en-IN" dirty="0">
                <a:latin typeface="Algerian" panose="04020705040A02060702" pitchFamily="82" charset="0"/>
              </a:rPr>
              <a:t>SOURCE OF DATA – GITHUB </a:t>
            </a:r>
          </a:p>
        </p:txBody>
      </p:sp>
      <p:sp>
        <p:nvSpPr>
          <p:cNvPr id="2" name="Date Placeholder 1">
            <a:extLst>
              <a:ext uri="{FF2B5EF4-FFF2-40B4-BE49-F238E27FC236}">
                <a16:creationId xmlns:a16="http://schemas.microsoft.com/office/drawing/2014/main" id="{A8A1E020-E47D-4F6D-9804-04F9D2F0CFD0}"/>
              </a:ext>
            </a:extLst>
          </p:cNvPr>
          <p:cNvSpPr>
            <a:spLocks noGrp="1"/>
          </p:cNvSpPr>
          <p:nvPr>
            <p:ph type="dt" sz="half" idx="2"/>
          </p:nvPr>
        </p:nvSpPr>
        <p:spPr/>
        <p:txBody>
          <a:bodyPr/>
          <a:lstStyle/>
          <a:p>
            <a:r>
              <a:rPr lang="en-IN"/>
              <a:t>DATE- </a:t>
            </a:r>
            <a:fld id="{21A6DF1D-2FEB-41B6-BAB6-86A5C6BC67E3}" type="datetime1">
              <a:rPr lang="en-IN" smtClean="0"/>
              <a:t>10-05-2023</a:t>
            </a:fld>
            <a:endParaRPr lang="en-IN" dirty="0"/>
          </a:p>
        </p:txBody>
      </p:sp>
      <p:sp>
        <p:nvSpPr>
          <p:cNvPr id="3" name="Footer Placeholder 2">
            <a:extLst>
              <a:ext uri="{FF2B5EF4-FFF2-40B4-BE49-F238E27FC236}">
                <a16:creationId xmlns:a16="http://schemas.microsoft.com/office/drawing/2014/main" id="{00116423-698B-4350-9859-80F4B06760D9}"/>
              </a:ext>
            </a:extLst>
          </p:cNvPr>
          <p:cNvSpPr>
            <a:spLocks noGrp="1"/>
          </p:cNvSpPr>
          <p:nvPr>
            <p:ph type="ftr" sz="quarter" idx="3"/>
          </p:nvPr>
        </p:nvSpPr>
        <p:spPr/>
        <p:txBody>
          <a:bodyPr/>
          <a:lstStyle/>
          <a:p>
            <a:r>
              <a:rPr lang="en-IN"/>
              <a:t>CYCLISTIC BIKE-SHARE ANALYSIS</a:t>
            </a:r>
            <a:endParaRPr lang="en-IN" dirty="0"/>
          </a:p>
        </p:txBody>
      </p:sp>
    </p:spTree>
    <p:extLst>
      <p:ext uri="{BB962C8B-B14F-4D97-AF65-F5344CB8AC3E}">
        <p14:creationId xmlns:p14="http://schemas.microsoft.com/office/powerpoint/2010/main" val="114880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FA447-98EE-4A19-8AED-3E2036964311}"/>
              </a:ext>
            </a:extLst>
          </p:cNvPr>
          <p:cNvPicPr>
            <a:picLocks noChangeAspect="1"/>
          </p:cNvPicPr>
          <p:nvPr/>
        </p:nvPicPr>
        <p:blipFill>
          <a:blip r:embed="rId2"/>
          <a:stretch>
            <a:fillRect/>
          </a:stretch>
        </p:blipFill>
        <p:spPr>
          <a:xfrm>
            <a:off x="3018536" y="370689"/>
            <a:ext cx="416560" cy="373518"/>
          </a:xfrm>
          <a:prstGeom prst="rect">
            <a:avLst/>
          </a:prstGeom>
        </p:spPr>
      </p:pic>
      <p:sp>
        <p:nvSpPr>
          <p:cNvPr id="3" name="Oval 2">
            <a:extLst>
              <a:ext uri="{FF2B5EF4-FFF2-40B4-BE49-F238E27FC236}">
                <a16:creationId xmlns:a16="http://schemas.microsoft.com/office/drawing/2014/main" id="{84E22EFF-6605-4962-B318-CBE4F191366F}"/>
              </a:ext>
            </a:extLst>
          </p:cNvPr>
          <p:cNvSpPr/>
          <p:nvPr/>
        </p:nvSpPr>
        <p:spPr>
          <a:xfrm>
            <a:off x="2740433"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4" name="Oval 3">
            <a:extLst>
              <a:ext uri="{FF2B5EF4-FFF2-40B4-BE49-F238E27FC236}">
                <a16:creationId xmlns:a16="http://schemas.microsoft.com/office/drawing/2014/main" id="{A6FFAC47-B209-4CF5-8027-5DDF3DB07319}"/>
              </a:ext>
            </a:extLst>
          </p:cNvPr>
          <p:cNvSpPr/>
          <p:nvPr/>
        </p:nvSpPr>
        <p:spPr>
          <a:xfrm>
            <a:off x="4179089" y="788691"/>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5" name="Oval 4">
            <a:extLst>
              <a:ext uri="{FF2B5EF4-FFF2-40B4-BE49-F238E27FC236}">
                <a16:creationId xmlns:a16="http://schemas.microsoft.com/office/drawing/2014/main" id="{CF0A8D31-D0EE-483B-A700-6ADDCCD4D564}"/>
              </a:ext>
            </a:extLst>
          </p:cNvPr>
          <p:cNvSpPr/>
          <p:nvPr/>
        </p:nvSpPr>
        <p:spPr>
          <a:xfrm>
            <a:off x="1301777"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grpSp>
        <p:nvGrpSpPr>
          <p:cNvPr id="7" name="Group 6">
            <a:extLst>
              <a:ext uri="{FF2B5EF4-FFF2-40B4-BE49-F238E27FC236}">
                <a16:creationId xmlns:a16="http://schemas.microsoft.com/office/drawing/2014/main" id="{0C2E3EAF-F833-4444-96D7-8EC78EBA9232}"/>
              </a:ext>
            </a:extLst>
          </p:cNvPr>
          <p:cNvGrpSpPr/>
          <p:nvPr/>
        </p:nvGrpSpPr>
        <p:grpSpPr>
          <a:xfrm>
            <a:off x="6096000" y="619760"/>
            <a:ext cx="6096000" cy="2809240"/>
            <a:chOff x="9310053" y="3080281"/>
            <a:chExt cx="887096" cy="397718"/>
          </a:xfrm>
        </p:grpSpPr>
        <p:pic>
          <p:nvPicPr>
            <p:cNvPr id="8" name="Picture 7">
              <a:extLst>
                <a:ext uri="{FF2B5EF4-FFF2-40B4-BE49-F238E27FC236}">
                  <a16:creationId xmlns:a16="http://schemas.microsoft.com/office/drawing/2014/main" id="{21877AEC-665A-46FE-9969-6DAA1FF8478A}"/>
                </a:ext>
              </a:extLst>
            </p:cNvPr>
            <p:cNvPicPr>
              <a:picLocks noChangeAspect="1"/>
            </p:cNvPicPr>
            <p:nvPr/>
          </p:nvPicPr>
          <p:blipFill>
            <a:blip r:embed="rId3"/>
            <a:stretch>
              <a:fillRect/>
            </a:stretch>
          </p:blipFill>
          <p:spPr>
            <a:xfrm>
              <a:off x="9310053" y="3080281"/>
              <a:ext cx="443548" cy="397717"/>
            </a:xfrm>
            <a:prstGeom prst="rect">
              <a:avLst/>
            </a:prstGeom>
          </p:spPr>
        </p:pic>
        <p:pic>
          <p:nvPicPr>
            <p:cNvPr id="9" name="Picture 8">
              <a:extLst>
                <a:ext uri="{FF2B5EF4-FFF2-40B4-BE49-F238E27FC236}">
                  <a16:creationId xmlns:a16="http://schemas.microsoft.com/office/drawing/2014/main" id="{E869CE34-7C75-4019-B3EA-C71F472FB505}"/>
                </a:ext>
              </a:extLst>
            </p:cNvPr>
            <p:cNvPicPr>
              <a:picLocks noChangeAspect="1"/>
            </p:cNvPicPr>
            <p:nvPr/>
          </p:nvPicPr>
          <p:blipFill>
            <a:blip r:embed="rId4"/>
            <a:stretch>
              <a:fillRect/>
            </a:stretch>
          </p:blipFill>
          <p:spPr>
            <a:xfrm>
              <a:off x="9753601" y="3080281"/>
              <a:ext cx="443548" cy="397718"/>
            </a:xfrm>
            <a:prstGeom prst="rect">
              <a:avLst/>
            </a:prstGeom>
          </p:spPr>
        </p:pic>
      </p:grpSp>
      <p:sp>
        <p:nvSpPr>
          <p:cNvPr id="10" name="TextBox 9">
            <a:extLst>
              <a:ext uri="{FF2B5EF4-FFF2-40B4-BE49-F238E27FC236}">
                <a16:creationId xmlns:a16="http://schemas.microsoft.com/office/drawing/2014/main" id="{87EF2C26-073A-4877-9212-4A4D411815C1}"/>
              </a:ext>
            </a:extLst>
          </p:cNvPr>
          <p:cNvSpPr txBox="1"/>
          <p:nvPr/>
        </p:nvSpPr>
        <p:spPr>
          <a:xfrm>
            <a:off x="1298729" y="2024376"/>
            <a:ext cx="3853126" cy="3970318"/>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#3rd graph has 2 graphs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 #1st represents the members and casuals using bikes weekly, where the casuals are seen to use bikes more on weekends and exactly opposite for the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#2nd graph indicates that the electric bikes are most used. It also resurfaces the theory of 2nd graph, by giving us the insight of more usage of docked bikes in the weekends.</a:t>
            </a:r>
            <a:endParaRPr lang="en-IN" dirty="0">
              <a:highlight>
                <a:srgbClr val="808000"/>
              </a:highlight>
              <a:latin typeface="Bahnschrift SemiBold" panose="020B0502040204020203" pitchFamily="34" charset="0"/>
            </a:endParaRPr>
          </a:p>
        </p:txBody>
      </p:sp>
      <p:sp>
        <p:nvSpPr>
          <p:cNvPr id="11" name="Date Placeholder 10">
            <a:extLst>
              <a:ext uri="{FF2B5EF4-FFF2-40B4-BE49-F238E27FC236}">
                <a16:creationId xmlns:a16="http://schemas.microsoft.com/office/drawing/2014/main" id="{5F60DAE4-AA0E-4E08-B199-ED552B259307}"/>
              </a:ext>
            </a:extLst>
          </p:cNvPr>
          <p:cNvSpPr>
            <a:spLocks noGrp="1"/>
          </p:cNvSpPr>
          <p:nvPr>
            <p:ph type="dt" sz="half" idx="12"/>
          </p:nvPr>
        </p:nvSpPr>
        <p:spPr/>
        <p:txBody>
          <a:bodyPr/>
          <a:lstStyle/>
          <a:p>
            <a:r>
              <a:rPr lang="en-IN"/>
              <a:t>DATE- </a:t>
            </a:r>
            <a:fld id="{338B8A83-1F4D-4FFA-B52F-8DE04C69A768}" type="datetime1">
              <a:rPr lang="en-IN" smtClean="0"/>
              <a:t>10-05-2023</a:t>
            </a:fld>
            <a:endParaRPr lang="en-IN" dirty="0"/>
          </a:p>
        </p:txBody>
      </p:sp>
      <p:sp>
        <p:nvSpPr>
          <p:cNvPr id="12" name="Footer Placeholder 11">
            <a:extLst>
              <a:ext uri="{FF2B5EF4-FFF2-40B4-BE49-F238E27FC236}">
                <a16:creationId xmlns:a16="http://schemas.microsoft.com/office/drawing/2014/main" id="{1B36595A-CC25-40B7-81F4-87B65A9898D0}"/>
              </a:ext>
            </a:extLst>
          </p:cNvPr>
          <p:cNvSpPr>
            <a:spLocks noGrp="1"/>
          </p:cNvSpPr>
          <p:nvPr>
            <p:ph type="ftr" sz="quarter" idx="10"/>
          </p:nvPr>
        </p:nvSpPr>
        <p:spPr/>
        <p:txBody>
          <a:bodyPr/>
          <a:lstStyle/>
          <a:p>
            <a:r>
              <a:rPr lang="en-IN"/>
              <a:t>CYCLISTIC BIKE-SHARE ANALYSIS</a:t>
            </a:r>
            <a:endParaRPr lang="en-IN" dirty="0"/>
          </a:p>
        </p:txBody>
      </p:sp>
      <p:sp>
        <p:nvSpPr>
          <p:cNvPr id="13" name="TextBox 12">
            <a:extLst>
              <a:ext uri="{FF2B5EF4-FFF2-40B4-BE49-F238E27FC236}">
                <a16:creationId xmlns:a16="http://schemas.microsoft.com/office/drawing/2014/main" id="{DBDC507C-67F0-48F9-9787-31D826D61813}"/>
              </a:ext>
            </a:extLst>
          </p:cNvPr>
          <p:cNvSpPr txBox="1"/>
          <p:nvPr/>
        </p:nvSpPr>
        <p:spPr>
          <a:xfrm>
            <a:off x="1277830" y="7033942"/>
            <a:ext cx="3858785" cy="2862322"/>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2nd graph we note the difference in total usage of types of bikes.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#Docked bikes are currently not being used by the Members. Hence, this could be a potential target for the sales team to target for casuals. </a:t>
            </a:r>
          </a:p>
          <a:p>
            <a:endParaRPr lang="en-US" dirty="0">
              <a:highlight>
                <a:srgbClr val="808000"/>
              </a:highlight>
              <a:latin typeface="Bahnschrift SemiBold" panose="020B0502040204020203" pitchFamily="34" charset="0"/>
            </a:endParaRPr>
          </a:p>
        </p:txBody>
      </p:sp>
    </p:spTree>
    <p:extLst>
      <p:ext uri="{BB962C8B-B14F-4D97-AF65-F5344CB8AC3E}">
        <p14:creationId xmlns:p14="http://schemas.microsoft.com/office/powerpoint/2010/main" val="300545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81F523-9D36-43CF-9EA0-2AA78B7DA168}"/>
              </a:ext>
            </a:extLst>
          </p:cNvPr>
          <p:cNvPicPr>
            <a:picLocks noChangeAspect="1"/>
          </p:cNvPicPr>
          <p:nvPr/>
        </p:nvPicPr>
        <p:blipFill>
          <a:blip r:embed="rId2"/>
          <a:stretch>
            <a:fillRect/>
          </a:stretch>
        </p:blipFill>
        <p:spPr>
          <a:xfrm>
            <a:off x="1571466" y="363143"/>
            <a:ext cx="433388" cy="388607"/>
          </a:xfrm>
          <a:prstGeom prst="rect">
            <a:avLst/>
          </a:prstGeom>
        </p:spPr>
      </p:pic>
      <p:pic>
        <p:nvPicPr>
          <p:cNvPr id="9" name="Picture 8">
            <a:extLst>
              <a:ext uri="{FF2B5EF4-FFF2-40B4-BE49-F238E27FC236}">
                <a16:creationId xmlns:a16="http://schemas.microsoft.com/office/drawing/2014/main" id="{9FB42AB3-1EEC-44EB-848F-B03D1544572A}"/>
              </a:ext>
            </a:extLst>
          </p:cNvPr>
          <p:cNvPicPr>
            <a:picLocks noChangeAspect="1"/>
          </p:cNvPicPr>
          <p:nvPr/>
        </p:nvPicPr>
        <p:blipFill>
          <a:blip r:embed="rId3"/>
          <a:stretch>
            <a:fillRect/>
          </a:stretch>
        </p:blipFill>
        <p:spPr>
          <a:xfrm>
            <a:off x="3020028" y="313606"/>
            <a:ext cx="413575" cy="370841"/>
          </a:xfrm>
          <a:prstGeom prst="rect">
            <a:avLst/>
          </a:prstGeom>
        </p:spPr>
      </p:pic>
      <p:grpSp>
        <p:nvGrpSpPr>
          <p:cNvPr id="6" name="Group 5">
            <a:extLst>
              <a:ext uri="{FF2B5EF4-FFF2-40B4-BE49-F238E27FC236}">
                <a16:creationId xmlns:a16="http://schemas.microsoft.com/office/drawing/2014/main" id="{9B60CC8B-A137-4068-87AF-EDF8ECC74F53}"/>
              </a:ext>
            </a:extLst>
          </p:cNvPr>
          <p:cNvGrpSpPr/>
          <p:nvPr/>
        </p:nvGrpSpPr>
        <p:grpSpPr>
          <a:xfrm>
            <a:off x="4467352" y="430448"/>
            <a:ext cx="396240" cy="254000"/>
            <a:chOff x="9310053" y="3080281"/>
            <a:chExt cx="887096" cy="397718"/>
          </a:xfrm>
        </p:grpSpPr>
        <p:pic>
          <p:nvPicPr>
            <p:cNvPr id="7" name="Picture 6">
              <a:extLst>
                <a:ext uri="{FF2B5EF4-FFF2-40B4-BE49-F238E27FC236}">
                  <a16:creationId xmlns:a16="http://schemas.microsoft.com/office/drawing/2014/main" id="{05191F43-BDEC-4379-A67C-2C54A2F1C820}"/>
                </a:ext>
              </a:extLst>
            </p:cNvPr>
            <p:cNvPicPr>
              <a:picLocks noChangeAspect="1"/>
            </p:cNvPicPr>
            <p:nvPr/>
          </p:nvPicPr>
          <p:blipFill>
            <a:blip r:embed="rId4"/>
            <a:stretch>
              <a:fillRect/>
            </a:stretch>
          </p:blipFill>
          <p:spPr>
            <a:xfrm>
              <a:off x="9310053" y="3080281"/>
              <a:ext cx="443548" cy="397717"/>
            </a:xfrm>
            <a:prstGeom prst="rect">
              <a:avLst/>
            </a:prstGeom>
          </p:spPr>
        </p:pic>
        <p:pic>
          <p:nvPicPr>
            <p:cNvPr id="8" name="Picture 7">
              <a:extLst>
                <a:ext uri="{FF2B5EF4-FFF2-40B4-BE49-F238E27FC236}">
                  <a16:creationId xmlns:a16="http://schemas.microsoft.com/office/drawing/2014/main" id="{828196C7-343C-46D6-B636-F80DA4BFA357}"/>
                </a:ext>
              </a:extLst>
            </p:cNvPr>
            <p:cNvPicPr>
              <a:picLocks noChangeAspect="1"/>
            </p:cNvPicPr>
            <p:nvPr/>
          </p:nvPicPr>
          <p:blipFill>
            <a:blip r:embed="rId5"/>
            <a:stretch>
              <a:fillRect/>
            </a:stretch>
          </p:blipFill>
          <p:spPr>
            <a:xfrm>
              <a:off x="9753601" y="3080281"/>
              <a:ext cx="443548" cy="397718"/>
            </a:xfrm>
            <a:prstGeom prst="rect">
              <a:avLst/>
            </a:prstGeom>
          </p:spPr>
        </p:pic>
      </p:grpSp>
      <p:sp>
        <p:nvSpPr>
          <p:cNvPr id="3" name="Oval 2">
            <a:extLst>
              <a:ext uri="{FF2B5EF4-FFF2-40B4-BE49-F238E27FC236}">
                <a16:creationId xmlns:a16="http://schemas.microsoft.com/office/drawing/2014/main" id="{1025CFBA-1311-435B-A9DA-7D192F630D9E}"/>
              </a:ext>
            </a:extLst>
          </p:cNvPr>
          <p:cNvSpPr/>
          <p:nvPr/>
        </p:nvSpPr>
        <p:spPr>
          <a:xfrm>
            <a:off x="2740433"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4" name="Oval 3">
            <a:extLst>
              <a:ext uri="{FF2B5EF4-FFF2-40B4-BE49-F238E27FC236}">
                <a16:creationId xmlns:a16="http://schemas.microsoft.com/office/drawing/2014/main" id="{664D31BA-9496-416E-A50F-F0F457A7D573}"/>
              </a:ext>
            </a:extLst>
          </p:cNvPr>
          <p:cNvSpPr/>
          <p:nvPr/>
        </p:nvSpPr>
        <p:spPr>
          <a:xfrm>
            <a:off x="4179089"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5" name="Oval 4">
            <a:extLst>
              <a:ext uri="{FF2B5EF4-FFF2-40B4-BE49-F238E27FC236}">
                <a16:creationId xmlns:a16="http://schemas.microsoft.com/office/drawing/2014/main" id="{F66003AB-9D2C-4B40-8873-1979CC85F34B}"/>
              </a:ext>
            </a:extLst>
          </p:cNvPr>
          <p:cNvSpPr/>
          <p:nvPr/>
        </p:nvSpPr>
        <p:spPr>
          <a:xfrm>
            <a:off x="1301777"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sp>
        <p:nvSpPr>
          <p:cNvPr id="12" name="Rectangle 11">
            <a:extLst>
              <a:ext uri="{FF2B5EF4-FFF2-40B4-BE49-F238E27FC236}">
                <a16:creationId xmlns:a16="http://schemas.microsoft.com/office/drawing/2014/main" id="{5E88492E-5282-473F-8BE6-F3D17A243AF5}"/>
              </a:ext>
            </a:extLst>
          </p:cNvPr>
          <p:cNvSpPr/>
          <p:nvPr/>
        </p:nvSpPr>
        <p:spPr>
          <a:xfrm>
            <a:off x="12192000" y="0"/>
            <a:ext cx="8252750" cy="6858000"/>
          </a:xfrm>
          <a:prstGeom prst="rect">
            <a:avLst/>
          </a:prstGeom>
          <a:solidFill>
            <a:schemeClr val="bg1">
              <a:lumMod val="6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7018AA1-3DED-45B2-B51B-9F331FFD38F5}"/>
              </a:ext>
            </a:extLst>
          </p:cNvPr>
          <p:cNvSpPr txBox="1"/>
          <p:nvPr/>
        </p:nvSpPr>
        <p:spPr>
          <a:xfrm>
            <a:off x="13622477" y="540537"/>
            <a:ext cx="3417347" cy="769441"/>
          </a:xfrm>
          <a:prstGeom prst="rect">
            <a:avLst/>
          </a:prstGeom>
          <a:solidFill>
            <a:schemeClr val="accent2">
              <a:lumMod val="40000"/>
              <a:lumOff val="60000"/>
              <a:alpha val="37000"/>
            </a:schemeClr>
          </a:solidFill>
        </p:spPr>
        <p:txBody>
          <a:bodyPr wrap="square" rtlCol="0">
            <a:spAutoFit/>
          </a:bodyPr>
          <a:lstStyle/>
          <a:p>
            <a:r>
              <a:rPr lang="en-US" sz="4400" dirty="0">
                <a:solidFill>
                  <a:schemeClr val="accent2">
                    <a:lumMod val="75000"/>
                  </a:schemeClr>
                </a:solidFill>
                <a:latin typeface="Algerian" panose="04020705040A02060702" pitchFamily="82" charset="0"/>
              </a:rPr>
              <a:t>Insights</a:t>
            </a:r>
            <a:endParaRPr lang="en-IN" sz="4400" dirty="0">
              <a:solidFill>
                <a:schemeClr val="accent2">
                  <a:lumMod val="75000"/>
                </a:schemeClr>
              </a:solidFill>
              <a:latin typeface="Algerian" panose="04020705040A02060702" pitchFamily="82" charset="0"/>
            </a:endParaRPr>
          </a:p>
        </p:txBody>
      </p:sp>
      <p:sp>
        <p:nvSpPr>
          <p:cNvPr id="14" name="TextBox 13">
            <a:extLst>
              <a:ext uri="{FF2B5EF4-FFF2-40B4-BE49-F238E27FC236}">
                <a16:creationId xmlns:a16="http://schemas.microsoft.com/office/drawing/2014/main" id="{E45B4CDA-1D18-4046-99BD-C1B365F1485B}"/>
              </a:ext>
            </a:extLst>
          </p:cNvPr>
          <p:cNvSpPr txBox="1"/>
          <p:nvPr/>
        </p:nvSpPr>
        <p:spPr>
          <a:xfrm>
            <a:off x="13248639" y="1309978"/>
            <a:ext cx="4950621" cy="5007485"/>
          </a:xfrm>
          <a:prstGeom prst="rect">
            <a:avLst/>
          </a:prstGeom>
          <a:solidFill>
            <a:schemeClr val="accent2">
              <a:lumMod val="60000"/>
              <a:lumOff val="40000"/>
              <a:alpha val="21000"/>
            </a:schemeClr>
          </a:solidFill>
        </p:spPr>
        <p:txBody>
          <a:bodyPr wrap="square" rtlCol="0">
            <a:spAutoFit/>
          </a:bodyPr>
          <a:lstStyle/>
          <a:p>
            <a:endParaRPr lang="en-IN" dirty="0"/>
          </a:p>
        </p:txBody>
      </p:sp>
      <p:sp>
        <p:nvSpPr>
          <p:cNvPr id="15" name="Date Placeholder 14">
            <a:extLst>
              <a:ext uri="{FF2B5EF4-FFF2-40B4-BE49-F238E27FC236}">
                <a16:creationId xmlns:a16="http://schemas.microsoft.com/office/drawing/2014/main" id="{DEAB9E73-796B-48B7-8E52-564748E98DE7}"/>
              </a:ext>
            </a:extLst>
          </p:cNvPr>
          <p:cNvSpPr>
            <a:spLocks noGrp="1"/>
          </p:cNvSpPr>
          <p:nvPr>
            <p:ph type="dt" sz="half" idx="12"/>
          </p:nvPr>
        </p:nvSpPr>
        <p:spPr/>
        <p:txBody>
          <a:bodyPr/>
          <a:lstStyle/>
          <a:p>
            <a:r>
              <a:rPr lang="en-IN"/>
              <a:t>DATE- </a:t>
            </a:r>
            <a:fld id="{86DE1828-65FC-4A2F-B5E6-9E84066CB587}" type="datetime1">
              <a:rPr lang="en-IN" smtClean="0"/>
              <a:t>10-05-2023</a:t>
            </a:fld>
            <a:endParaRPr lang="en-IN" dirty="0"/>
          </a:p>
        </p:txBody>
      </p:sp>
      <p:sp>
        <p:nvSpPr>
          <p:cNvPr id="16" name="Footer Placeholder 15">
            <a:extLst>
              <a:ext uri="{FF2B5EF4-FFF2-40B4-BE49-F238E27FC236}">
                <a16:creationId xmlns:a16="http://schemas.microsoft.com/office/drawing/2014/main" id="{88B54173-EFA0-45DD-9152-1C3D8998B97C}"/>
              </a:ext>
            </a:extLst>
          </p:cNvPr>
          <p:cNvSpPr>
            <a:spLocks noGrp="1"/>
          </p:cNvSpPr>
          <p:nvPr>
            <p:ph type="ftr" sz="quarter" idx="10"/>
          </p:nvPr>
        </p:nvSpPr>
        <p:spPr/>
        <p:txBody>
          <a:bodyPr/>
          <a:lstStyle/>
          <a:p>
            <a:r>
              <a:rPr lang="en-IN"/>
              <a:t>CYCLISTIC BIKE-SHARE ANALYSIS</a:t>
            </a:r>
            <a:endParaRPr lang="en-IN" dirty="0"/>
          </a:p>
        </p:txBody>
      </p:sp>
      <p:sp>
        <p:nvSpPr>
          <p:cNvPr id="17" name="TextBox 16">
            <a:extLst>
              <a:ext uri="{FF2B5EF4-FFF2-40B4-BE49-F238E27FC236}">
                <a16:creationId xmlns:a16="http://schemas.microsoft.com/office/drawing/2014/main" id="{B79BBFBD-55C5-4A76-B3EB-DDC1EAA9049D}"/>
              </a:ext>
            </a:extLst>
          </p:cNvPr>
          <p:cNvSpPr txBox="1"/>
          <p:nvPr/>
        </p:nvSpPr>
        <p:spPr>
          <a:xfrm>
            <a:off x="1190205" y="7372540"/>
            <a:ext cx="3853126" cy="3970318"/>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#3rd graph has 2 graphs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 #1st represents the members and casuals using bikes weekly, where the casuals are seen to use bikes more on weekends and exactly opposite for the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#2nd graph indicates that the electric bikes are most used. It also resurfaces the theory of 2nd graph, by giving us the insight of more usage of docked bikes in the weekends.</a:t>
            </a:r>
            <a:endParaRPr lang="en-IN" dirty="0">
              <a:highlight>
                <a:srgbClr val="808000"/>
              </a:highlight>
              <a:latin typeface="Bahnschrift SemiBold" panose="020B0502040204020203" pitchFamily="34" charset="0"/>
            </a:endParaRPr>
          </a:p>
        </p:txBody>
      </p:sp>
    </p:spTree>
    <p:extLst>
      <p:ext uri="{BB962C8B-B14F-4D97-AF65-F5344CB8AC3E}">
        <p14:creationId xmlns:p14="http://schemas.microsoft.com/office/powerpoint/2010/main" val="4014510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D963C26-A23A-4F39-B6C8-BE311B79430E}"/>
              </a:ext>
            </a:extLst>
          </p:cNvPr>
          <p:cNvSpPr/>
          <p:nvPr/>
        </p:nvSpPr>
        <p:spPr>
          <a:xfrm>
            <a:off x="2633753" y="-1277512"/>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8" name="Oval 7">
            <a:extLst>
              <a:ext uri="{FF2B5EF4-FFF2-40B4-BE49-F238E27FC236}">
                <a16:creationId xmlns:a16="http://schemas.microsoft.com/office/drawing/2014/main" id="{F65555DF-076E-4C9F-A57A-EA1458D7BFF9}"/>
              </a:ext>
            </a:extLst>
          </p:cNvPr>
          <p:cNvSpPr/>
          <p:nvPr/>
        </p:nvSpPr>
        <p:spPr>
          <a:xfrm>
            <a:off x="4072409" y="-1277512"/>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9" name="Oval 8">
            <a:extLst>
              <a:ext uri="{FF2B5EF4-FFF2-40B4-BE49-F238E27FC236}">
                <a16:creationId xmlns:a16="http://schemas.microsoft.com/office/drawing/2014/main" id="{77C71ED2-0178-4D35-B3EA-CAD0680B13F8}"/>
              </a:ext>
            </a:extLst>
          </p:cNvPr>
          <p:cNvSpPr/>
          <p:nvPr/>
        </p:nvSpPr>
        <p:spPr>
          <a:xfrm>
            <a:off x="1195097" y="-1277512"/>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sp>
        <p:nvSpPr>
          <p:cNvPr id="11" name="Rectangle 10">
            <a:extLst>
              <a:ext uri="{FF2B5EF4-FFF2-40B4-BE49-F238E27FC236}">
                <a16:creationId xmlns:a16="http://schemas.microsoft.com/office/drawing/2014/main" id="{C6CFFDE4-03EE-4943-BAB8-EC6CFBAA1E04}"/>
              </a:ext>
            </a:extLst>
          </p:cNvPr>
          <p:cNvSpPr/>
          <p:nvPr/>
        </p:nvSpPr>
        <p:spPr>
          <a:xfrm>
            <a:off x="0" y="0"/>
            <a:ext cx="8252750" cy="6858000"/>
          </a:xfrm>
          <a:prstGeom prst="rect">
            <a:avLst/>
          </a:prstGeom>
          <a:solidFill>
            <a:schemeClr val="bg1">
              <a:lumMod val="6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EEB88AF-8741-4A07-BA6D-6542ACE87748}"/>
              </a:ext>
            </a:extLst>
          </p:cNvPr>
          <p:cNvSpPr txBox="1"/>
          <p:nvPr/>
        </p:nvSpPr>
        <p:spPr>
          <a:xfrm>
            <a:off x="1430477" y="540537"/>
            <a:ext cx="3417347" cy="769441"/>
          </a:xfrm>
          <a:prstGeom prst="rect">
            <a:avLst/>
          </a:prstGeom>
          <a:solidFill>
            <a:schemeClr val="accent2">
              <a:lumMod val="40000"/>
              <a:lumOff val="60000"/>
              <a:alpha val="37000"/>
            </a:schemeClr>
          </a:solidFill>
        </p:spPr>
        <p:txBody>
          <a:bodyPr wrap="square" rtlCol="0">
            <a:spAutoFit/>
          </a:bodyPr>
          <a:lstStyle/>
          <a:p>
            <a:r>
              <a:rPr lang="en-US" sz="4400" dirty="0">
                <a:solidFill>
                  <a:schemeClr val="accent2">
                    <a:lumMod val="75000"/>
                  </a:schemeClr>
                </a:solidFill>
                <a:latin typeface="Algerian" panose="04020705040A02060702" pitchFamily="82" charset="0"/>
              </a:rPr>
              <a:t>Insights</a:t>
            </a:r>
            <a:endParaRPr lang="en-IN" sz="4400" dirty="0">
              <a:solidFill>
                <a:schemeClr val="accent2">
                  <a:lumMod val="75000"/>
                </a:schemeClr>
              </a:solidFill>
              <a:latin typeface="Algerian" panose="04020705040A02060702" pitchFamily="82" charset="0"/>
            </a:endParaRPr>
          </a:p>
        </p:txBody>
      </p:sp>
      <p:sp>
        <p:nvSpPr>
          <p:cNvPr id="13" name="TextBox 12">
            <a:extLst>
              <a:ext uri="{FF2B5EF4-FFF2-40B4-BE49-F238E27FC236}">
                <a16:creationId xmlns:a16="http://schemas.microsoft.com/office/drawing/2014/main" id="{03708EC2-DD87-4D37-A065-13858B28DBD8}"/>
              </a:ext>
            </a:extLst>
          </p:cNvPr>
          <p:cNvSpPr txBox="1"/>
          <p:nvPr/>
        </p:nvSpPr>
        <p:spPr>
          <a:xfrm>
            <a:off x="1056639" y="1309978"/>
            <a:ext cx="4950621" cy="3139321"/>
          </a:xfrm>
          <a:prstGeom prst="rect">
            <a:avLst/>
          </a:prstGeom>
          <a:solidFill>
            <a:schemeClr val="accent2">
              <a:lumMod val="60000"/>
              <a:lumOff val="40000"/>
              <a:alpha val="21000"/>
            </a:schemeClr>
          </a:solidFill>
        </p:spPr>
        <p:txBody>
          <a:bodyPr wrap="square" rtlCol="0">
            <a:spAutoFit/>
          </a:bodyPr>
          <a:lstStyle/>
          <a:p>
            <a:pPr marL="285750" indent="-285750">
              <a:buBlip>
                <a:blip r:embed="rId2"/>
              </a:buBlip>
            </a:pPr>
            <a:r>
              <a:rPr lang="en-US" dirty="0">
                <a:highlight>
                  <a:srgbClr val="808000"/>
                </a:highlight>
                <a:latin typeface="Bahnschrift SemiBold" panose="020B0502040204020203" pitchFamily="34" charset="0"/>
              </a:rPr>
              <a:t>The company has 88,814 casual users.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Docked bikes are least used. However, they are only used by Casual Users.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Weekends and Mondays are prime time for casual users to hire a bike. </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Docked bikes are mostly used on weekends and Mondays, which strengthens our theory of weekend casual riders.</a:t>
            </a:r>
          </a:p>
        </p:txBody>
      </p:sp>
      <p:sp>
        <p:nvSpPr>
          <p:cNvPr id="14" name="Rectangle 13">
            <a:extLst>
              <a:ext uri="{FF2B5EF4-FFF2-40B4-BE49-F238E27FC236}">
                <a16:creationId xmlns:a16="http://schemas.microsoft.com/office/drawing/2014/main" id="{15B302FA-99E4-4D39-A9F8-AC1D91DDFF07}"/>
              </a:ext>
            </a:extLst>
          </p:cNvPr>
          <p:cNvSpPr/>
          <p:nvPr/>
        </p:nvSpPr>
        <p:spPr>
          <a:xfrm>
            <a:off x="12192000" y="0"/>
            <a:ext cx="6096000" cy="6858000"/>
          </a:xfrm>
          <a:prstGeom prst="rect">
            <a:avLst/>
          </a:prstGeom>
          <a:solidFill>
            <a:schemeClr val="bg1">
              <a:lumMod val="6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5E90396-CB37-40CA-96DC-F0859C622900}"/>
              </a:ext>
            </a:extLst>
          </p:cNvPr>
          <p:cNvSpPr txBox="1"/>
          <p:nvPr/>
        </p:nvSpPr>
        <p:spPr>
          <a:xfrm>
            <a:off x="13248640" y="540537"/>
            <a:ext cx="3752066" cy="769441"/>
          </a:xfrm>
          <a:prstGeom prst="rect">
            <a:avLst/>
          </a:prstGeom>
          <a:solidFill>
            <a:schemeClr val="accent2">
              <a:lumMod val="40000"/>
              <a:lumOff val="60000"/>
              <a:alpha val="37000"/>
            </a:schemeClr>
          </a:solidFill>
        </p:spPr>
        <p:txBody>
          <a:bodyPr wrap="square" rtlCol="0">
            <a:spAutoFit/>
          </a:bodyPr>
          <a:lstStyle/>
          <a:p>
            <a:r>
              <a:rPr lang="en-US" sz="4400" dirty="0">
                <a:solidFill>
                  <a:schemeClr val="accent2">
                    <a:lumMod val="75000"/>
                  </a:schemeClr>
                </a:solidFill>
                <a:latin typeface="Algerian" panose="04020705040A02060702" pitchFamily="82" charset="0"/>
              </a:rPr>
              <a:t>Suggestions</a:t>
            </a:r>
            <a:endParaRPr lang="en-IN" sz="4400" dirty="0">
              <a:solidFill>
                <a:schemeClr val="accent2">
                  <a:lumMod val="75000"/>
                </a:schemeClr>
              </a:solidFill>
              <a:latin typeface="Algerian" panose="04020705040A02060702" pitchFamily="82" charset="0"/>
            </a:endParaRPr>
          </a:p>
        </p:txBody>
      </p:sp>
      <p:sp>
        <p:nvSpPr>
          <p:cNvPr id="16" name="TextBox 15">
            <a:extLst>
              <a:ext uri="{FF2B5EF4-FFF2-40B4-BE49-F238E27FC236}">
                <a16:creationId xmlns:a16="http://schemas.microsoft.com/office/drawing/2014/main" id="{843666D9-1C30-4A98-BC01-BDB8368300F7}"/>
              </a:ext>
            </a:extLst>
          </p:cNvPr>
          <p:cNvSpPr txBox="1"/>
          <p:nvPr/>
        </p:nvSpPr>
        <p:spPr>
          <a:xfrm>
            <a:off x="13248640" y="1309978"/>
            <a:ext cx="3752066" cy="4524315"/>
          </a:xfrm>
          <a:prstGeom prst="rect">
            <a:avLst/>
          </a:prstGeom>
          <a:solidFill>
            <a:schemeClr val="accent2">
              <a:lumMod val="60000"/>
              <a:lumOff val="40000"/>
              <a:alpha val="21000"/>
            </a:schemeClr>
          </a:solidFill>
        </p:spPr>
        <p:txBody>
          <a:bodyPr wrap="square" rtlCol="0">
            <a:spAutoFit/>
          </a:bodyPr>
          <a:lstStyle/>
          <a:p>
            <a:pPr marL="285750" indent="-285750">
              <a:buBlip>
                <a:blip r:embed="rId2"/>
              </a:buBlip>
            </a:pPr>
            <a:r>
              <a:rPr lang="en-US" dirty="0">
                <a:highlight>
                  <a:srgbClr val="808000"/>
                </a:highlight>
                <a:latin typeface="Bahnschrift SemiBold" panose="020B0502040204020203" pitchFamily="34" charset="0"/>
              </a:rPr>
              <a:t>Docked bikes could be a potential target for the sales team to target for casuals. </a:t>
            </a:r>
          </a:p>
          <a:p>
            <a:endParaRPr lang="en-IN"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If docked bikes are found more profitable by casuals, number of docked can be increased with added benefits for memberships in weekends.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Linked benefits can be offered with memberships for those using bikes on weekends could help attract more memberships.</a:t>
            </a:r>
          </a:p>
          <a:p>
            <a:endParaRPr lang="en-IN" dirty="0"/>
          </a:p>
        </p:txBody>
      </p:sp>
      <p:sp>
        <p:nvSpPr>
          <p:cNvPr id="18" name="Date Placeholder 17">
            <a:extLst>
              <a:ext uri="{FF2B5EF4-FFF2-40B4-BE49-F238E27FC236}">
                <a16:creationId xmlns:a16="http://schemas.microsoft.com/office/drawing/2014/main" id="{E62F359C-2140-495D-B29F-8EE3E644AF34}"/>
              </a:ext>
            </a:extLst>
          </p:cNvPr>
          <p:cNvSpPr>
            <a:spLocks noGrp="1"/>
          </p:cNvSpPr>
          <p:nvPr>
            <p:ph type="dt" sz="half" idx="12"/>
          </p:nvPr>
        </p:nvSpPr>
        <p:spPr/>
        <p:txBody>
          <a:bodyPr/>
          <a:lstStyle/>
          <a:p>
            <a:r>
              <a:rPr lang="en-IN"/>
              <a:t>DATE- </a:t>
            </a:r>
            <a:fld id="{326BB62D-3FEB-4A49-98C9-46B38253055C}" type="datetime1">
              <a:rPr lang="en-IN" smtClean="0"/>
              <a:t>10-05-2023</a:t>
            </a:fld>
            <a:endParaRPr lang="en-IN" dirty="0"/>
          </a:p>
        </p:txBody>
      </p:sp>
      <p:sp>
        <p:nvSpPr>
          <p:cNvPr id="19" name="Footer Placeholder 18">
            <a:extLst>
              <a:ext uri="{FF2B5EF4-FFF2-40B4-BE49-F238E27FC236}">
                <a16:creationId xmlns:a16="http://schemas.microsoft.com/office/drawing/2014/main" id="{D4218C8D-D603-4030-9A04-5DE2970304A5}"/>
              </a:ext>
            </a:extLst>
          </p:cNvPr>
          <p:cNvSpPr>
            <a:spLocks noGrp="1"/>
          </p:cNvSpPr>
          <p:nvPr>
            <p:ph type="ftr" sz="quarter" idx="10"/>
          </p:nvPr>
        </p:nvSpPr>
        <p:spPr/>
        <p:txBody>
          <a:bodyPr/>
          <a:lstStyle/>
          <a:p>
            <a:r>
              <a:rPr lang="en-IN"/>
              <a:t>CYCLISTIC BIKE-SHARE ANALYSIS</a:t>
            </a:r>
            <a:endParaRPr lang="en-IN" dirty="0"/>
          </a:p>
        </p:txBody>
      </p:sp>
    </p:spTree>
    <p:extLst>
      <p:ext uri="{BB962C8B-B14F-4D97-AF65-F5344CB8AC3E}">
        <p14:creationId xmlns:p14="http://schemas.microsoft.com/office/powerpoint/2010/main" val="276070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789B5C-7748-4FF2-8FDB-586B64E20C61}"/>
              </a:ext>
            </a:extLst>
          </p:cNvPr>
          <p:cNvSpPr/>
          <p:nvPr/>
        </p:nvSpPr>
        <p:spPr>
          <a:xfrm>
            <a:off x="0" y="0"/>
            <a:ext cx="6096000" cy="6858000"/>
          </a:xfrm>
          <a:prstGeom prst="rect">
            <a:avLst/>
          </a:prstGeom>
          <a:solidFill>
            <a:schemeClr val="bg1">
              <a:lumMod val="6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799D4B7-0A83-4C99-9DA2-1060D3CB4009}"/>
              </a:ext>
            </a:extLst>
          </p:cNvPr>
          <p:cNvSpPr txBox="1"/>
          <p:nvPr/>
        </p:nvSpPr>
        <p:spPr>
          <a:xfrm>
            <a:off x="1056640" y="540537"/>
            <a:ext cx="2566236" cy="769441"/>
          </a:xfrm>
          <a:prstGeom prst="rect">
            <a:avLst/>
          </a:prstGeom>
          <a:solidFill>
            <a:schemeClr val="accent2">
              <a:lumMod val="40000"/>
              <a:lumOff val="60000"/>
              <a:alpha val="37000"/>
            </a:schemeClr>
          </a:solidFill>
        </p:spPr>
        <p:txBody>
          <a:bodyPr wrap="square" rtlCol="0">
            <a:spAutoFit/>
          </a:bodyPr>
          <a:lstStyle/>
          <a:p>
            <a:r>
              <a:rPr lang="en-US" sz="4400" dirty="0">
                <a:solidFill>
                  <a:schemeClr val="accent2">
                    <a:lumMod val="75000"/>
                  </a:schemeClr>
                </a:solidFill>
                <a:latin typeface="Algerian" panose="04020705040A02060702" pitchFamily="82" charset="0"/>
              </a:rPr>
              <a:t>Insights</a:t>
            </a:r>
            <a:endParaRPr lang="en-IN" sz="4400" dirty="0">
              <a:solidFill>
                <a:schemeClr val="accent2">
                  <a:lumMod val="75000"/>
                </a:schemeClr>
              </a:solidFill>
              <a:latin typeface="Algerian" panose="04020705040A02060702" pitchFamily="82" charset="0"/>
            </a:endParaRPr>
          </a:p>
        </p:txBody>
      </p:sp>
      <p:sp>
        <p:nvSpPr>
          <p:cNvPr id="11" name="TextBox 10">
            <a:extLst>
              <a:ext uri="{FF2B5EF4-FFF2-40B4-BE49-F238E27FC236}">
                <a16:creationId xmlns:a16="http://schemas.microsoft.com/office/drawing/2014/main" id="{BF76688A-44A0-43D4-B11D-DFC06334A8AC}"/>
              </a:ext>
            </a:extLst>
          </p:cNvPr>
          <p:cNvSpPr txBox="1"/>
          <p:nvPr/>
        </p:nvSpPr>
        <p:spPr>
          <a:xfrm>
            <a:off x="1056640" y="1309978"/>
            <a:ext cx="3656840" cy="4524315"/>
          </a:xfrm>
          <a:prstGeom prst="rect">
            <a:avLst/>
          </a:prstGeom>
          <a:solidFill>
            <a:schemeClr val="accent2">
              <a:lumMod val="60000"/>
              <a:lumOff val="40000"/>
              <a:alpha val="21000"/>
            </a:schemeClr>
          </a:solidFill>
        </p:spPr>
        <p:txBody>
          <a:bodyPr wrap="square" rtlCol="0">
            <a:spAutoFit/>
          </a:bodyPr>
          <a:lstStyle/>
          <a:p>
            <a:pPr marL="285750" indent="-285750">
              <a:buBlip>
                <a:blip r:embed="rId2"/>
              </a:buBlip>
            </a:pPr>
            <a:r>
              <a:rPr lang="en-US" dirty="0">
                <a:highlight>
                  <a:srgbClr val="808000"/>
                </a:highlight>
                <a:latin typeface="Bahnschrift SemiBold" panose="020B0502040204020203" pitchFamily="34" charset="0"/>
              </a:rPr>
              <a:t>The company has 88,814 casual users.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Docked bikes are least used. However, they are only used by Casual Users.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Weekends and Mondays are prime time for casual users to hire a bike. </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Docked bikes are mostly used on weekends and Mondays, which strengthens our theory of weekend casual riders.</a:t>
            </a:r>
          </a:p>
          <a:p>
            <a:endParaRPr lang="en-IN" dirty="0"/>
          </a:p>
        </p:txBody>
      </p:sp>
      <p:sp>
        <p:nvSpPr>
          <p:cNvPr id="12" name="Rectangle 11">
            <a:extLst>
              <a:ext uri="{FF2B5EF4-FFF2-40B4-BE49-F238E27FC236}">
                <a16:creationId xmlns:a16="http://schemas.microsoft.com/office/drawing/2014/main" id="{0B48693E-89B1-4CA9-841A-9713C81756E0}"/>
              </a:ext>
            </a:extLst>
          </p:cNvPr>
          <p:cNvSpPr/>
          <p:nvPr/>
        </p:nvSpPr>
        <p:spPr>
          <a:xfrm>
            <a:off x="6096000" y="0"/>
            <a:ext cx="6096000" cy="6858000"/>
          </a:xfrm>
          <a:prstGeom prst="rect">
            <a:avLst/>
          </a:prstGeom>
          <a:solidFill>
            <a:schemeClr val="bg1">
              <a:lumMod val="65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3968735-18DA-43CF-A37A-1578CB2AD078}"/>
              </a:ext>
            </a:extLst>
          </p:cNvPr>
          <p:cNvSpPr txBox="1"/>
          <p:nvPr/>
        </p:nvSpPr>
        <p:spPr>
          <a:xfrm>
            <a:off x="7152640" y="540537"/>
            <a:ext cx="3752066" cy="769441"/>
          </a:xfrm>
          <a:prstGeom prst="rect">
            <a:avLst/>
          </a:prstGeom>
          <a:solidFill>
            <a:schemeClr val="accent2">
              <a:lumMod val="40000"/>
              <a:lumOff val="60000"/>
              <a:alpha val="37000"/>
            </a:schemeClr>
          </a:solidFill>
        </p:spPr>
        <p:txBody>
          <a:bodyPr wrap="square" rtlCol="0">
            <a:spAutoFit/>
          </a:bodyPr>
          <a:lstStyle/>
          <a:p>
            <a:r>
              <a:rPr lang="en-US" sz="4400" dirty="0">
                <a:solidFill>
                  <a:schemeClr val="accent2">
                    <a:lumMod val="75000"/>
                  </a:schemeClr>
                </a:solidFill>
                <a:latin typeface="Algerian" panose="04020705040A02060702" pitchFamily="82" charset="0"/>
              </a:rPr>
              <a:t>Suggestions</a:t>
            </a:r>
            <a:endParaRPr lang="en-IN" sz="4400" dirty="0">
              <a:solidFill>
                <a:schemeClr val="accent2">
                  <a:lumMod val="75000"/>
                </a:schemeClr>
              </a:solidFill>
              <a:latin typeface="Algerian" panose="04020705040A02060702" pitchFamily="82" charset="0"/>
            </a:endParaRPr>
          </a:p>
        </p:txBody>
      </p:sp>
      <p:sp>
        <p:nvSpPr>
          <p:cNvPr id="14" name="TextBox 13">
            <a:extLst>
              <a:ext uri="{FF2B5EF4-FFF2-40B4-BE49-F238E27FC236}">
                <a16:creationId xmlns:a16="http://schemas.microsoft.com/office/drawing/2014/main" id="{78F560A2-1995-4022-B6F5-74A2AB1C9051}"/>
              </a:ext>
            </a:extLst>
          </p:cNvPr>
          <p:cNvSpPr txBox="1"/>
          <p:nvPr/>
        </p:nvSpPr>
        <p:spPr>
          <a:xfrm>
            <a:off x="7152640" y="1309978"/>
            <a:ext cx="3752066" cy="4524315"/>
          </a:xfrm>
          <a:prstGeom prst="rect">
            <a:avLst/>
          </a:prstGeom>
          <a:solidFill>
            <a:schemeClr val="accent2">
              <a:lumMod val="60000"/>
              <a:lumOff val="40000"/>
              <a:alpha val="21000"/>
            </a:schemeClr>
          </a:solidFill>
        </p:spPr>
        <p:txBody>
          <a:bodyPr wrap="square" rtlCol="0">
            <a:spAutoFit/>
          </a:bodyPr>
          <a:lstStyle/>
          <a:p>
            <a:pPr marL="285750" indent="-285750">
              <a:buBlip>
                <a:blip r:embed="rId2"/>
              </a:buBlip>
            </a:pPr>
            <a:r>
              <a:rPr lang="en-US" dirty="0">
                <a:highlight>
                  <a:srgbClr val="808000"/>
                </a:highlight>
                <a:latin typeface="Bahnschrift SemiBold" panose="020B0502040204020203" pitchFamily="34" charset="0"/>
              </a:rPr>
              <a:t>Docked bikes could be a potential target for the sales team to target for casuals. </a:t>
            </a:r>
          </a:p>
          <a:p>
            <a:endParaRPr lang="en-IN"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If docked bikes are found more profitable by casuals, number of docked can be increased with added benefits for memberships in weekends.</a:t>
            </a:r>
          </a:p>
          <a:p>
            <a:endParaRPr lang="en-US" dirty="0">
              <a:highlight>
                <a:srgbClr val="808000"/>
              </a:highlight>
              <a:latin typeface="Bahnschrift SemiBold" panose="020B0502040204020203" pitchFamily="34" charset="0"/>
            </a:endParaRPr>
          </a:p>
          <a:p>
            <a:pPr marL="285750" indent="-285750">
              <a:buBlip>
                <a:blip r:embed="rId2"/>
              </a:buBlip>
            </a:pPr>
            <a:r>
              <a:rPr lang="en-US" dirty="0">
                <a:highlight>
                  <a:srgbClr val="808000"/>
                </a:highlight>
                <a:latin typeface="Bahnschrift SemiBold" panose="020B0502040204020203" pitchFamily="34" charset="0"/>
              </a:rPr>
              <a:t>Linked benefits can be offered with memberships for those using bikes on weekends could help attract more memberships.</a:t>
            </a:r>
          </a:p>
          <a:p>
            <a:endParaRPr lang="en-IN" dirty="0"/>
          </a:p>
        </p:txBody>
      </p:sp>
      <p:sp>
        <p:nvSpPr>
          <p:cNvPr id="16" name="Date Placeholder 15">
            <a:extLst>
              <a:ext uri="{FF2B5EF4-FFF2-40B4-BE49-F238E27FC236}">
                <a16:creationId xmlns:a16="http://schemas.microsoft.com/office/drawing/2014/main" id="{D23BEF74-4A48-4EE5-B9C4-DB1CE58F3000}"/>
              </a:ext>
            </a:extLst>
          </p:cNvPr>
          <p:cNvSpPr>
            <a:spLocks noGrp="1"/>
          </p:cNvSpPr>
          <p:nvPr>
            <p:ph type="dt" sz="half" idx="12"/>
          </p:nvPr>
        </p:nvSpPr>
        <p:spPr/>
        <p:txBody>
          <a:bodyPr/>
          <a:lstStyle/>
          <a:p>
            <a:r>
              <a:rPr lang="en-IN"/>
              <a:t>DATE- </a:t>
            </a:r>
            <a:fld id="{2321F226-A782-4E3E-92D1-B739B5FEFB8E}" type="datetime1">
              <a:rPr lang="en-IN" smtClean="0"/>
              <a:t>10-05-2023</a:t>
            </a:fld>
            <a:endParaRPr lang="en-IN" dirty="0"/>
          </a:p>
        </p:txBody>
      </p:sp>
      <p:sp>
        <p:nvSpPr>
          <p:cNvPr id="17" name="Footer Placeholder 16">
            <a:extLst>
              <a:ext uri="{FF2B5EF4-FFF2-40B4-BE49-F238E27FC236}">
                <a16:creationId xmlns:a16="http://schemas.microsoft.com/office/drawing/2014/main" id="{B5B2F70C-4047-4696-8711-62C00237EAA4}"/>
              </a:ext>
            </a:extLst>
          </p:cNvPr>
          <p:cNvSpPr>
            <a:spLocks noGrp="1"/>
          </p:cNvSpPr>
          <p:nvPr>
            <p:ph type="ftr" sz="quarter" idx="10"/>
          </p:nvPr>
        </p:nvSpPr>
        <p:spPr/>
        <p:txBody>
          <a:bodyPr/>
          <a:lstStyle/>
          <a:p>
            <a:r>
              <a:rPr lang="en-IN"/>
              <a:t>CYCLISTIC BIKE-SHARE ANALYSIS</a:t>
            </a:r>
            <a:endParaRPr lang="en-IN" dirty="0"/>
          </a:p>
        </p:txBody>
      </p:sp>
      <p:grpSp>
        <p:nvGrpSpPr>
          <p:cNvPr id="48" name="Graphic 11" descr="A bicycle">
            <a:extLst>
              <a:ext uri="{FF2B5EF4-FFF2-40B4-BE49-F238E27FC236}">
                <a16:creationId xmlns:a16="http://schemas.microsoft.com/office/drawing/2014/main" id="{AD7480CA-ADAA-4D39-9A90-FF8734DC55F5}"/>
              </a:ext>
            </a:extLst>
          </p:cNvPr>
          <p:cNvGrpSpPr/>
          <p:nvPr/>
        </p:nvGrpSpPr>
        <p:grpSpPr>
          <a:xfrm>
            <a:off x="12350952" y="-339473"/>
            <a:ext cx="2104026" cy="2057270"/>
            <a:chOff x="-6040254" y="4024955"/>
            <a:chExt cx="2392256" cy="2392249"/>
          </a:xfrm>
        </p:grpSpPr>
        <p:sp>
          <p:nvSpPr>
            <p:cNvPr id="49" name="Freeform: Shape 48">
              <a:extLst>
                <a:ext uri="{FF2B5EF4-FFF2-40B4-BE49-F238E27FC236}">
                  <a16:creationId xmlns:a16="http://schemas.microsoft.com/office/drawing/2014/main" id="{2EBD74CC-7479-4B07-BB1E-71B014B6C056}"/>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4865F54E-23A2-45F2-81FF-5FC6E46366E7}"/>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93706322-CD40-4B73-B92A-9F324565B07E}"/>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spTree>
    <p:extLst>
      <p:ext uri="{BB962C8B-B14F-4D97-AF65-F5344CB8AC3E}">
        <p14:creationId xmlns:p14="http://schemas.microsoft.com/office/powerpoint/2010/main" val="3132828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10BAF-676A-4A21-9301-7FBCB923E879}"/>
              </a:ext>
            </a:extLst>
          </p:cNvPr>
          <p:cNvSpPr txBox="1"/>
          <p:nvPr/>
        </p:nvSpPr>
        <p:spPr>
          <a:xfrm>
            <a:off x="3596640" y="3044279"/>
            <a:ext cx="5161280" cy="769441"/>
          </a:xfrm>
          <a:prstGeom prst="rect">
            <a:avLst/>
          </a:prstGeom>
          <a:solidFill>
            <a:schemeClr val="bg1">
              <a:alpha val="30000"/>
            </a:schemeClr>
          </a:solidFill>
        </p:spPr>
        <p:txBody>
          <a:bodyPr wrap="square" rtlCol="0">
            <a:spAutoFit/>
          </a:bodyPr>
          <a:lstStyle/>
          <a:p>
            <a:r>
              <a:rPr lang="en-US" sz="4400" dirty="0">
                <a:latin typeface="Algerian" panose="04020705040A02060702" pitchFamily="82" charset="0"/>
              </a:rPr>
              <a:t>ANY QUESTIONS???</a:t>
            </a:r>
          </a:p>
        </p:txBody>
      </p:sp>
      <p:sp>
        <p:nvSpPr>
          <p:cNvPr id="3" name="TextBox 2">
            <a:extLst>
              <a:ext uri="{FF2B5EF4-FFF2-40B4-BE49-F238E27FC236}">
                <a16:creationId xmlns:a16="http://schemas.microsoft.com/office/drawing/2014/main" id="{9ECE142A-6AFD-4BFA-B85B-9FE27072C7F3}"/>
              </a:ext>
            </a:extLst>
          </p:cNvPr>
          <p:cNvSpPr txBox="1"/>
          <p:nvPr/>
        </p:nvSpPr>
        <p:spPr>
          <a:xfrm>
            <a:off x="12192000" y="3813720"/>
            <a:ext cx="1747520" cy="769441"/>
          </a:xfrm>
          <a:prstGeom prst="rect">
            <a:avLst/>
          </a:prstGeom>
          <a:solidFill>
            <a:schemeClr val="accent2">
              <a:alpha val="30000"/>
            </a:schemeClr>
          </a:solidFill>
        </p:spPr>
        <p:txBody>
          <a:bodyPr wrap="square" rtlCol="0">
            <a:spAutoFit/>
          </a:bodyPr>
          <a:lstStyle/>
          <a:p>
            <a:r>
              <a:rPr lang="en-US" sz="4400" dirty="0">
                <a:latin typeface="Algerian" panose="04020705040A02060702" pitchFamily="82" charset="0"/>
              </a:rPr>
              <a:t>NO???</a:t>
            </a:r>
          </a:p>
        </p:txBody>
      </p:sp>
      <p:sp>
        <p:nvSpPr>
          <p:cNvPr id="4" name="Date Placeholder 3">
            <a:extLst>
              <a:ext uri="{FF2B5EF4-FFF2-40B4-BE49-F238E27FC236}">
                <a16:creationId xmlns:a16="http://schemas.microsoft.com/office/drawing/2014/main" id="{DEDF1F61-0DBB-42C3-857B-557470571B7B}"/>
              </a:ext>
            </a:extLst>
          </p:cNvPr>
          <p:cNvSpPr>
            <a:spLocks noGrp="1"/>
          </p:cNvSpPr>
          <p:nvPr>
            <p:ph type="dt" sz="half" idx="12"/>
          </p:nvPr>
        </p:nvSpPr>
        <p:spPr/>
        <p:txBody>
          <a:bodyPr/>
          <a:lstStyle/>
          <a:p>
            <a:r>
              <a:rPr lang="en-IN"/>
              <a:t>DATE- </a:t>
            </a:r>
            <a:fld id="{64841C01-7E0F-42E1-B4CE-A8A006F8E40D}" type="datetime1">
              <a:rPr lang="en-IN" smtClean="0"/>
              <a:t>10-05-2023</a:t>
            </a:fld>
            <a:endParaRPr lang="en-IN" dirty="0"/>
          </a:p>
        </p:txBody>
      </p:sp>
      <p:sp>
        <p:nvSpPr>
          <p:cNvPr id="5" name="Footer Placeholder 4">
            <a:extLst>
              <a:ext uri="{FF2B5EF4-FFF2-40B4-BE49-F238E27FC236}">
                <a16:creationId xmlns:a16="http://schemas.microsoft.com/office/drawing/2014/main" id="{6E62686C-6B68-4794-A248-F48DB0674A42}"/>
              </a:ext>
            </a:extLst>
          </p:cNvPr>
          <p:cNvSpPr>
            <a:spLocks noGrp="1"/>
          </p:cNvSpPr>
          <p:nvPr>
            <p:ph type="ftr" sz="quarter" idx="10"/>
          </p:nvPr>
        </p:nvSpPr>
        <p:spPr/>
        <p:txBody>
          <a:bodyPr/>
          <a:lstStyle/>
          <a:p>
            <a:r>
              <a:rPr lang="en-IN"/>
              <a:t>CYCLISTIC BIKE-SHARE ANALYSIS</a:t>
            </a:r>
            <a:endParaRPr lang="en-IN" dirty="0"/>
          </a:p>
        </p:txBody>
      </p:sp>
      <p:grpSp>
        <p:nvGrpSpPr>
          <p:cNvPr id="6" name="Graphic 11" descr="A bicycle">
            <a:extLst>
              <a:ext uri="{FF2B5EF4-FFF2-40B4-BE49-F238E27FC236}">
                <a16:creationId xmlns:a16="http://schemas.microsoft.com/office/drawing/2014/main" id="{A263777D-B66E-4E92-B5D3-DC4B54E4C10B}"/>
              </a:ext>
            </a:extLst>
          </p:cNvPr>
          <p:cNvGrpSpPr/>
          <p:nvPr/>
        </p:nvGrpSpPr>
        <p:grpSpPr>
          <a:xfrm rot="20586754">
            <a:off x="12438470" y="-2102"/>
            <a:ext cx="2104026" cy="2057270"/>
            <a:chOff x="-6040254" y="4024955"/>
            <a:chExt cx="2392256" cy="2392249"/>
          </a:xfrm>
        </p:grpSpPr>
        <p:sp>
          <p:nvSpPr>
            <p:cNvPr id="7" name="Freeform: Shape 6">
              <a:extLst>
                <a:ext uri="{FF2B5EF4-FFF2-40B4-BE49-F238E27FC236}">
                  <a16:creationId xmlns:a16="http://schemas.microsoft.com/office/drawing/2014/main" id="{5754634A-EFDF-4BE5-BCD8-D82183D882FC}"/>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9AC69032-E33A-4184-B7F0-26C1C7E99381}"/>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569B0B03-94CA-4518-974A-2209A552F0F3}"/>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10" name="Graphic 11" descr="A bicycle">
            <a:extLst>
              <a:ext uri="{FF2B5EF4-FFF2-40B4-BE49-F238E27FC236}">
                <a16:creationId xmlns:a16="http://schemas.microsoft.com/office/drawing/2014/main" id="{A147F873-BD65-409C-8BCE-989EC3EC5A44}"/>
              </a:ext>
            </a:extLst>
          </p:cNvPr>
          <p:cNvGrpSpPr/>
          <p:nvPr/>
        </p:nvGrpSpPr>
        <p:grpSpPr>
          <a:xfrm>
            <a:off x="-2205493" y="228595"/>
            <a:ext cx="2163651" cy="2111643"/>
            <a:chOff x="-2546438" y="3961736"/>
            <a:chExt cx="2460049" cy="2455475"/>
          </a:xfrm>
        </p:grpSpPr>
        <p:sp>
          <p:nvSpPr>
            <p:cNvPr id="11" name="Freeform: Shape 10">
              <a:extLst>
                <a:ext uri="{FF2B5EF4-FFF2-40B4-BE49-F238E27FC236}">
                  <a16:creationId xmlns:a16="http://schemas.microsoft.com/office/drawing/2014/main" id="{407C08BC-BDE0-460E-BADC-9EF2AC5A06A3}"/>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8FFE893F-5A98-4D27-8BB5-332051D91B9B}"/>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7AD7087A-BEF3-4736-A330-149C9520C3AB}"/>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C5D79D3-3EE0-447B-89F0-28C35280F853}"/>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spTree>
    <p:extLst>
      <p:ext uri="{BB962C8B-B14F-4D97-AF65-F5344CB8AC3E}">
        <p14:creationId xmlns:p14="http://schemas.microsoft.com/office/powerpoint/2010/main" val="2226385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52E86-D48C-4C98-AC86-B99037C50BD0}"/>
              </a:ext>
            </a:extLst>
          </p:cNvPr>
          <p:cNvSpPr txBox="1"/>
          <p:nvPr/>
        </p:nvSpPr>
        <p:spPr>
          <a:xfrm>
            <a:off x="6878320" y="3044279"/>
            <a:ext cx="5161280" cy="769441"/>
          </a:xfrm>
          <a:prstGeom prst="rect">
            <a:avLst/>
          </a:prstGeom>
          <a:solidFill>
            <a:schemeClr val="accent2">
              <a:alpha val="31000"/>
            </a:schemeClr>
          </a:solidFill>
        </p:spPr>
        <p:txBody>
          <a:bodyPr wrap="square" rtlCol="0">
            <a:spAutoFit/>
          </a:bodyPr>
          <a:lstStyle/>
          <a:p>
            <a:r>
              <a:rPr lang="en-US" sz="4400" dirty="0">
                <a:latin typeface="Algerian" panose="04020705040A02060702" pitchFamily="82" charset="0"/>
              </a:rPr>
              <a:t>ANY QUESTIONS???</a:t>
            </a:r>
          </a:p>
        </p:txBody>
      </p:sp>
      <p:sp>
        <p:nvSpPr>
          <p:cNvPr id="5" name="TextBox 4">
            <a:extLst>
              <a:ext uri="{FF2B5EF4-FFF2-40B4-BE49-F238E27FC236}">
                <a16:creationId xmlns:a16="http://schemas.microsoft.com/office/drawing/2014/main" id="{DCCD3336-6C48-441F-A697-789A8333A6CF}"/>
              </a:ext>
            </a:extLst>
          </p:cNvPr>
          <p:cNvSpPr txBox="1"/>
          <p:nvPr/>
        </p:nvSpPr>
        <p:spPr>
          <a:xfrm>
            <a:off x="10292080" y="3797120"/>
            <a:ext cx="1747520" cy="769441"/>
          </a:xfrm>
          <a:prstGeom prst="rect">
            <a:avLst/>
          </a:prstGeom>
          <a:solidFill>
            <a:schemeClr val="accent2">
              <a:alpha val="30000"/>
            </a:schemeClr>
          </a:solidFill>
        </p:spPr>
        <p:txBody>
          <a:bodyPr wrap="square" rtlCol="0">
            <a:spAutoFit/>
          </a:bodyPr>
          <a:lstStyle/>
          <a:p>
            <a:r>
              <a:rPr lang="en-US" sz="4400" dirty="0">
                <a:latin typeface="Algerian" panose="04020705040A02060702" pitchFamily="82" charset="0"/>
              </a:rPr>
              <a:t>NO???</a:t>
            </a:r>
          </a:p>
        </p:txBody>
      </p:sp>
      <p:sp>
        <p:nvSpPr>
          <p:cNvPr id="6" name="Date Placeholder 5">
            <a:extLst>
              <a:ext uri="{FF2B5EF4-FFF2-40B4-BE49-F238E27FC236}">
                <a16:creationId xmlns:a16="http://schemas.microsoft.com/office/drawing/2014/main" id="{2A19917E-753B-418B-8195-939D3811DA9B}"/>
              </a:ext>
            </a:extLst>
          </p:cNvPr>
          <p:cNvSpPr>
            <a:spLocks noGrp="1"/>
          </p:cNvSpPr>
          <p:nvPr>
            <p:ph type="dt" sz="half" idx="12"/>
          </p:nvPr>
        </p:nvSpPr>
        <p:spPr/>
        <p:txBody>
          <a:bodyPr/>
          <a:lstStyle/>
          <a:p>
            <a:r>
              <a:rPr lang="en-IN"/>
              <a:t>DATE- </a:t>
            </a:r>
            <a:fld id="{49FE857D-C272-473E-A9BC-4E21F626791F}" type="datetime1">
              <a:rPr lang="en-IN" smtClean="0"/>
              <a:t>10-05-2023</a:t>
            </a:fld>
            <a:endParaRPr lang="en-IN" dirty="0"/>
          </a:p>
        </p:txBody>
      </p:sp>
      <p:sp>
        <p:nvSpPr>
          <p:cNvPr id="7" name="Footer Placeholder 6">
            <a:extLst>
              <a:ext uri="{FF2B5EF4-FFF2-40B4-BE49-F238E27FC236}">
                <a16:creationId xmlns:a16="http://schemas.microsoft.com/office/drawing/2014/main" id="{67AA7CEC-7162-4130-BDD8-34DA5CEBBE4D}"/>
              </a:ext>
            </a:extLst>
          </p:cNvPr>
          <p:cNvSpPr>
            <a:spLocks noGrp="1"/>
          </p:cNvSpPr>
          <p:nvPr>
            <p:ph type="ftr" sz="quarter" idx="10"/>
          </p:nvPr>
        </p:nvSpPr>
        <p:spPr/>
        <p:txBody>
          <a:bodyPr/>
          <a:lstStyle/>
          <a:p>
            <a:r>
              <a:rPr lang="en-IN"/>
              <a:t>CYCLISTIC BIKE-SHARE ANALYSIS</a:t>
            </a:r>
            <a:endParaRPr lang="en-IN" dirty="0"/>
          </a:p>
        </p:txBody>
      </p:sp>
      <p:sp>
        <p:nvSpPr>
          <p:cNvPr id="8" name="Rectangle 7">
            <a:extLst>
              <a:ext uri="{FF2B5EF4-FFF2-40B4-BE49-F238E27FC236}">
                <a16:creationId xmlns:a16="http://schemas.microsoft.com/office/drawing/2014/main" id="{A147F4CA-3840-4BED-BA4B-284817B2BA5A}"/>
              </a:ext>
            </a:extLst>
          </p:cNvPr>
          <p:cNvSpPr/>
          <p:nvPr/>
        </p:nvSpPr>
        <p:spPr>
          <a:xfrm>
            <a:off x="4280631" y="6858000"/>
            <a:ext cx="3630738" cy="923330"/>
          </a:xfrm>
          <a:prstGeom prst="rect">
            <a:avLst/>
          </a:prstGeom>
          <a:gradFill flip="none" rotWithShape="1">
            <a:gsLst>
              <a:gs pos="0">
                <a:schemeClr val="accent2">
                  <a:alpha val="0"/>
                  <a:lumMod val="0"/>
                </a:schemeClr>
              </a:gs>
              <a:gs pos="66000">
                <a:schemeClr val="accent2">
                  <a:lumMod val="0"/>
                  <a:lumOff val="100000"/>
                </a:schemeClr>
              </a:gs>
              <a:gs pos="100000">
                <a:schemeClr val="accent2">
                  <a:lumMod val="100000"/>
                </a:schemeClr>
              </a:gs>
            </a:gsLst>
            <a:path path="circle">
              <a:fillToRect l="50000" t="50000" r="50000" b="50000"/>
            </a:path>
            <a:tileRect/>
          </a:grad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grpSp>
        <p:nvGrpSpPr>
          <p:cNvPr id="9" name="Graphic 11" descr="A bicycle">
            <a:extLst>
              <a:ext uri="{FF2B5EF4-FFF2-40B4-BE49-F238E27FC236}">
                <a16:creationId xmlns:a16="http://schemas.microsoft.com/office/drawing/2014/main" id="{4231BDE8-225B-4DCE-97FA-59E6456B227B}"/>
              </a:ext>
            </a:extLst>
          </p:cNvPr>
          <p:cNvGrpSpPr/>
          <p:nvPr/>
        </p:nvGrpSpPr>
        <p:grpSpPr>
          <a:xfrm rot="16037786">
            <a:off x="2019225" y="932636"/>
            <a:ext cx="2163651" cy="2111643"/>
            <a:chOff x="-2546438" y="3961736"/>
            <a:chExt cx="2460049" cy="2455475"/>
          </a:xfrm>
        </p:grpSpPr>
        <p:sp>
          <p:nvSpPr>
            <p:cNvPr id="10" name="Freeform: Shape 9">
              <a:extLst>
                <a:ext uri="{FF2B5EF4-FFF2-40B4-BE49-F238E27FC236}">
                  <a16:creationId xmlns:a16="http://schemas.microsoft.com/office/drawing/2014/main" id="{D4340548-94BE-411F-954B-A99DD7BC2873}"/>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A0CD4420-4B18-4D90-8512-FCA86341C9B4}"/>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E75A8C90-4AD0-4457-93C1-B1CEE184F7F2}"/>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525FD1A-3EFB-4984-B8CD-24865D5174C2}"/>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14" name="Graphic 11" descr="A bicycle">
            <a:extLst>
              <a:ext uri="{FF2B5EF4-FFF2-40B4-BE49-F238E27FC236}">
                <a16:creationId xmlns:a16="http://schemas.microsoft.com/office/drawing/2014/main" id="{0D60C69B-45D0-429D-BCEB-6120780163AD}"/>
              </a:ext>
            </a:extLst>
          </p:cNvPr>
          <p:cNvGrpSpPr/>
          <p:nvPr/>
        </p:nvGrpSpPr>
        <p:grpSpPr>
          <a:xfrm rot="9576767">
            <a:off x="8129062" y="694701"/>
            <a:ext cx="2104026" cy="2057270"/>
            <a:chOff x="-6040254" y="4024955"/>
            <a:chExt cx="2392256" cy="2392249"/>
          </a:xfrm>
        </p:grpSpPr>
        <p:sp>
          <p:nvSpPr>
            <p:cNvPr id="15" name="Freeform: Shape 14">
              <a:extLst>
                <a:ext uri="{FF2B5EF4-FFF2-40B4-BE49-F238E27FC236}">
                  <a16:creationId xmlns:a16="http://schemas.microsoft.com/office/drawing/2014/main" id="{8318CC46-0742-470A-9976-F42C02BDA984}"/>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EA317693-FD30-45BE-A668-BCDB3600E2F0}"/>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8DF27237-81DD-4AED-8DAC-41D53846C72F}"/>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18" name="Graphic 11" descr="A bicycle">
            <a:extLst>
              <a:ext uri="{FF2B5EF4-FFF2-40B4-BE49-F238E27FC236}">
                <a16:creationId xmlns:a16="http://schemas.microsoft.com/office/drawing/2014/main" id="{9E2E6980-7A64-4CD5-8BC9-A3743D050E8C}"/>
              </a:ext>
            </a:extLst>
          </p:cNvPr>
          <p:cNvGrpSpPr/>
          <p:nvPr/>
        </p:nvGrpSpPr>
        <p:grpSpPr>
          <a:xfrm>
            <a:off x="3467627" y="-1608105"/>
            <a:ext cx="1904590" cy="1310800"/>
            <a:chOff x="-6197095" y="3696843"/>
            <a:chExt cx="2165499" cy="1524233"/>
          </a:xfrm>
        </p:grpSpPr>
        <p:sp>
          <p:nvSpPr>
            <p:cNvPr id="19" name="Freeform: Shape 18">
              <a:extLst>
                <a:ext uri="{FF2B5EF4-FFF2-40B4-BE49-F238E27FC236}">
                  <a16:creationId xmlns:a16="http://schemas.microsoft.com/office/drawing/2014/main" id="{07D2EE67-3AEF-416A-9D2A-6E3AAFAE241B}"/>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1D14C857-3796-4524-B273-1F189714B623}"/>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21" name="Graphic 11" descr="A bicycle">
            <a:extLst>
              <a:ext uri="{FF2B5EF4-FFF2-40B4-BE49-F238E27FC236}">
                <a16:creationId xmlns:a16="http://schemas.microsoft.com/office/drawing/2014/main" id="{D6ACDF4B-78BE-4AA1-AA58-052B0FB495FD}"/>
              </a:ext>
            </a:extLst>
          </p:cNvPr>
          <p:cNvGrpSpPr/>
          <p:nvPr/>
        </p:nvGrpSpPr>
        <p:grpSpPr>
          <a:xfrm>
            <a:off x="4419922" y="-2145315"/>
            <a:ext cx="3491447" cy="2104231"/>
            <a:chOff x="-5069989" y="3061921"/>
            <a:chExt cx="3969739" cy="2446856"/>
          </a:xfrm>
        </p:grpSpPr>
        <p:sp>
          <p:nvSpPr>
            <p:cNvPr id="22" name="Freeform: Shape 21">
              <a:extLst>
                <a:ext uri="{FF2B5EF4-FFF2-40B4-BE49-F238E27FC236}">
                  <a16:creationId xmlns:a16="http://schemas.microsoft.com/office/drawing/2014/main" id="{057C952D-2002-4B8B-96C2-5BD129297BC7}"/>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10B8DF63-F89F-4C03-B7D8-2D906A52666D}"/>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984AB696-6DB3-4CCF-A0A7-2661109EADB3}"/>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9CD2F80E-76A8-4807-ABBD-71900C9D0522}"/>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53AA7EEE-8C17-4438-966A-A4293DBF99C7}"/>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27" name="Graphic 11" descr="A bicycle">
              <a:extLst>
                <a:ext uri="{FF2B5EF4-FFF2-40B4-BE49-F238E27FC236}">
                  <a16:creationId xmlns:a16="http://schemas.microsoft.com/office/drawing/2014/main" id="{8794E951-B725-4F5A-B26C-28A8D310E5D9}"/>
                </a:ext>
              </a:extLst>
            </p:cNvPr>
            <p:cNvGrpSpPr/>
            <p:nvPr/>
          </p:nvGrpSpPr>
          <p:grpSpPr>
            <a:xfrm>
              <a:off x="-3335001" y="5141345"/>
              <a:ext cx="738035" cy="159477"/>
              <a:chOff x="-3335001" y="5141345"/>
              <a:chExt cx="738035" cy="159477"/>
            </a:xfrm>
          </p:grpSpPr>
          <p:sp>
            <p:nvSpPr>
              <p:cNvPr id="36" name="Freeform: Shape 35">
                <a:extLst>
                  <a:ext uri="{FF2B5EF4-FFF2-40B4-BE49-F238E27FC236}">
                    <a16:creationId xmlns:a16="http://schemas.microsoft.com/office/drawing/2014/main" id="{E9C70A79-E7CC-427F-A9AF-75A4D96BF53F}"/>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854CE28-DAB7-4DF7-837A-8F99AE6BAFC0}"/>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09635CD-BE79-47B1-820B-CDBF7CCDFF1F}"/>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28" name="Freeform: Shape 27">
              <a:extLst>
                <a:ext uri="{FF2B5EF4-FFF2-40B4-BE49-F238E27FC236}">
                  <a16:creationId xmlns:a16="http://schemas.microsoft.com/office/drawing/2014/main" id="{474BFCCF-F87F-47B4-AE45-20E702EAF1F9}"/>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223A7C03-FF26-4503-86A4-E43E29D55522}"/>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30" name="Graphic 11" descr="A bicycle">
              <a:extLst>
                <a:ext uri="{FF2B5EF4-FFF2-40B4-BE49-F238E27FC236}">
                  <a16:creationId xmlns:a16="http://schemas.microsoft.com/office/drawing/2014/main" id="{F964D428-24C2-4A53-B93F-47067D27F5D1}"/>
                </a:ext>
              </a:extLst>
            </p:cNvPr>
            <p:cNvGrpSpPr/>
            <p:nvPr/>
          </p:nvGrpSpPr>
          <p:grpSpPr>
            <a:xfrm>
              <a:off x="-2472401" y="3061921"/>
              <a:ext cx="811565" cy="654681"/>
              <a:chOff x="-2472401" y="3061921"/>
              <a:chExt cx="811565" cy="654681"/>
            </a:xfrm>
          </p:grpSpPr>
          <p:sp>
            <p:nvSpPr>
              <p:cNvPr id="34" name="Freeform: Shape 33">
                <a:extLst>
                  <a:ext uri="{FF2B5EF4-FFF2-40B4-BE49-F238E27FC236}">
                    <a16:creationId xmlns:a16="http://schemas.microsoft.com/office/drawing/2014/main" id="{3CF9FA4A-085C-4CD9-9B13-8B1408D513CD}"/>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753F3E79-8A15-43F3-BC8E-4D412CE84F88}"/>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31" name="Graphic 11" descr="A bicycle">
              <a:extLst>
                <a:ext uri="{FF2B5EF4-FFF2-40B4-BE49-F238E27FC236}">
                  <a16:creationId xmlns:a16="http://schemas.microsoft.com/office/drawing/2014/main" id="{9DA1D67E-17A7-4D04-9BAC-B85ABF959848}"/>
                </a:ext>
              </a:extLst>
            </p:cNvPr>
            <p:cNvGrpSpPr/>
            <p:nvPr/>
          </p:nvGrpSpPr>
          <p:grpSpPr>
            <a:xfrm>
              <a:off x="-4610261" y="3166163"/>
              <a:ext cx="981937" cy="569046"/>
              <a:chOff x="-4610261" y="3166163"/>
              <a:chExt cx="981937" cy="569046"/>
            </a:xfrm>
          </p:grpSpPr>
          <p:sp>
            <p:nvSpPr>
              <p:cNvPr id="32" name="Freeform: Shape 31">
                <a:extLst>
                  <a:ext uri="{FF2B5EF4-FFF2-40B4-BE49-F238E27FC236}">
                    <a16:creationId xmlns:a16="http://schemas.microsoft.com/office/drawing/2014/main" id="{489501CF-3DB5-4DFC-8CE4-F93D2BA8B7D4}"/>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5198CE2-25B3-4CFF-9496-6D1C9F447707}"/>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pic>
        <p:nvPicPr>
          <p:cNvPr id="40" name="Graphic 39" descr="Network with solid fill">
            <a:extLst>
              <a:ext uri="{FF2B5EF4-FFF2-40B4-BE49-F238E27FC236}">
                <a16:creationId xmlns:a16="http://schemas.microsoft.com/office/drawing/2014/main" id="{22B12947-9531-4D4B-9F1D-27930942D7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8869" y="-352619"/>
            <a:ext cx="125240" cy="125240"/>
          </a:xfrm>
          <a:prstGeom prst="rect">
            <a:avLst/>
          </a:prstGeom>
        </p:spPr>
      </p:pic>
    </p:spTree>
    <p:extLst>
      <p:ext uri="{BB962C8B-B14F-4D97-AF65-F5344CB8AC3E}">
        <p14:creationId xmlns:p14="http://schemas.microsoft.com/office/powerpoint/2010/main" val="284045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DEB1-A6B9-4E24-9B45-C2A54CFF78ED}"/>
              </a:ext>
            </a:extLst>
          </p:cNvPr>
          <p:cNvSpPr>
            <a:spLocks noGrp="1"/>
          </p:cNvSpPr>
          <p:nvPr>
            <p:ph type="dt" sz="half" idx="12"/>
          </p:nvPr>
        </p:nvSpPr>
        <p:spPr/>
        <p:txBody>
          <a:bodyPr/>
          <a:lstStyle/>
          <a:p>
            <a:r>
              <a:rPr lang="en-IN"/>
              <a:t>DATE- </a:t>
            </a:r>
            <a:fld id="{8BD9C007-43A9-4536-BAD3-8BCBC81E6BB8}" type="datetime1">
              <a:rPr lang="en-IN" smtClean="0"/>
              <a:t>10-05-2023</a:t>
            </a:fld>
            <a:endParaRPr lang="en-IN" dirty="0"/>
          </a:p>
        </p:txBody>
      </p:sp>
      <p:sp>
        <p:nvSpPr>
          <p:cNvPr id="3" name="Footer Placeholder 2">
            <a:extLst>
              <a:ext uri="{FF2B5EF4-FFF2-40B4-BE49-F238E27FC236}">
                <a16:creationId xmlns:a16="http://schemas.microsoft.com/office/drawing/2014/main" id="{0BD644CC-F377-426D-B798-BFA972E1F506}"/>
              </a:ext>
            </a:extLst>
          </p:cNvPr>
          <p:cNvSpPr>
            <a:spLocks noGrp="1"/>
          </p:cNvSpPr>
          <p:nvPr>
            <p:ph type="ftr" sz="quarter" idx="10"/>
          </p:nvPr>
        </p:nvSpPr>
        <p:spPr/>
        <p:txBody>
          <a:bodyPr/>
          <a:lstStyle/>
          <a:p>
            <a:r>
              <a:rPr lang="en-IN"/>
              <a:t>CYCLISTIC BIKE-SHARE ANALYSIS</a:t>
            </a:r>
            <a:endParaRPr lang="en-IN" dirty="0"/>
          </a:p>
        </p:txBody>
      </p:sp>
      <p:sp>
        <p:nvSpPr>
          <p:cNvPr id="4" name="Rectangle 3">
            <a:extLst>
              <a:ext uri="{FF2B5EF4-FFF2-40B4-BE49-F238E27FC236}">
                <a16:creationId xmlns:a16="http://schemas.microsoft.com/office/drawing/2014/main" id="{7383DF28-6296-4BEC-BABB-1EF867AB1905}"/>
              </a:ext>
            </a:extLst>
          </p:cNvPr>
          <p:cNvSpPr/>
          <p:nvPr/>
        </p:nvSpPr>
        <p:spPr>
          <a:xfrm>
            <a:off x="4280632" y="2967335"/>
            <a:ext cx="3630738" cy="923330"/>
          </a:xfrm>
          <a:prstGeom prst="rect">
            <a:avLst/>
          </a:prstGeom>
          <a:gradFill flip="none" rotWithShape="1">
            <a:gsLst>
              <a:gs pos="0">
                <a:schemeClr val="accent2">
                  <a:alpha val="0"/>
                  <a:lumMod val="0"/>
                </a:schemeClr>
              </a:gs>
              <a:gs pos="66000">
                <a:schemeClr val="accent2">
                  <a:lumMod val="0"/>
                  <a:lumOff val="100000"/>
                </a:schemeClr>
              </a:gs>
              <a:gs pos="100000">
                <a:schemeClr val="accent2">
                  <a:lumMod val="100000"/>
                </a:schemeClr>
              </a:gs>
            </a:gsLst>
            <a:path path="circle">
              <a:fillToRect l="50000" t="50000" r="50000" b="50000"/>
            </a:path>
            <a:tileRect/>
          </a:grad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
        <p:nvSpPr>
          <p:cNvPr id="5" name="TextBox 4">
            <a:extLst>
              <a:ext uri="{FF2B5EF4-FFF2-40B4-BE49-F238E27FC236}">
                <a16:creationId xmlns:a16="http://schemas.microsoft.com/office/drawing/2014/main" id="{FBF9C7C7-1EC1-4A96-816A-38B0BAAD1BDD}"/>
              </a:ext>
            </a:extLst>
          </p:cNvPr>
          <p:cNvSpPr txBox="1"/>
          <p:nvPr/>
        </p:nvSpPr>
        <p:spPr>
          <a:xfrm>
            <a:off x="12192000" y="3137824"/>
            <a:ext cx="5161280" cy="769441"/>
          </a:xfrm>
          <a:prstGeom prst="rect">
            <a:avLst/>
          </a:prstGeom>
          <a:solidFill>
            <a:schemeClr val="accent2">
              <a:alpha val="31000"/>
            </a:schemeClr>
          </a:solidFill>
        </p:spPr>
        <p:txBody>
          <a:bodyPr wrap="square" rtlCol="0">
            <a:spAutoFit/>
          </a:bodyPr>
          <a:lstStyle/>
          <a:p>
            <a:r>
              <a:rPr lang="en-US" sz="4400" dirty="0">
                <a:latin typeface="Algerian" panose="04020705040A02060702" pitchFamily="82" charset="0"/>
              </a:rPr>
              <a:t>ANY QUESTIONS???</a:t>
            </a:r>
          </a:p>
        </p:txBody>
      </p:sp>
      <p:sp>
        <p:nvSpPr>
          <p:cNvPr id="6" name="TextBox 5">
            <a:extLst>
              <a:ext uri="{FF2B5EF4-FFF2-40B4-BE49-F238E27FC236}">
                <a16:creationId xmlns:a16="http://schemas.microsoft.com/office/drawing/2014/main" id="{E5065486-7945-4A7B-8169-C5B9DA048C38}"/>
              </a:ext>
            </a:extLst>
          </p:cNvPr>
          <p:cNvSpPr txBox="1"/>
          <p:nvPr/>
        </p:nvSpPr>
        <p:spPr>
          <a:xfrm>
            <a:off x="15605760" y="3890665"/>
            <a:ext cx="1747520" cy="769441"/>
          </a:xfrm>
          <a:prstGeom prst="rect">
            <a:avLst/>
          </a:prstGeom>
          <a:solidFill>
            <a:schemeClr val="accent2">
              <a:alpha val="30000"/>
            </a:schemeClr>
          </a:solidFill>
        </p:spPr>
        <p:txBody>
          <a:bodyPr wrap="square" rtlCol="0">
            <a:spAutoFit/>
          </a:bodyPr>
          <a:lstStyle/>
          <a:p>
            <a:r>
              <a:rPr lang="en-US" sz="4400" dirty="0">
                <a:latin typeface="Algerian" panose="04020705040A02060702" pitchFamily="82" charset="0"/>
              </a:rPr>
              <a:t>NO???</a:t>
            </a:r>
          </a:p>
        </p:txBody>
      </p:sp>
      <p:grpSp>
        <p:nvGrpSpPr>
          <p:cNvPr id="7" name="Graphic 11" descr="A bicycle">
            <a:extLst>
              <a:ext uri="{FF2B5EF4-FFF2-40B4-BE49-F238E27FC236}">
                <a16:creationId xmlns:a16="http://schemas.microsoft.com/office/drawing/2014/main" id="{49165B62-0904-40E4-A901-C4415EFF5BAB}"/>
              </a:ext>
            </a:extLst>
          </p:cNvPr>
          <p:cNvGrpSpPr/>
          <p:nvPr/>
        </p:nvGrpSpPr>
        <p:grpSpPr>
          <a:xfrm>
            <a:off x="3680332" y="964709"/>
            <a:ext cx="2104026" cy="2057270"/>
            <a:chOff x="-6040254" y="4024955"/>
            <a:chExt cx="2392256" cy="2392249"/>
          </a:xfrm>
        </p:grpSpPr>
        <p:sp>
          <p:nvSpPr>
            <p:cNvPr id="8" name="Freeform: Shape 7">
              <a:extLst>
                <a:ext uri="{FF2B5EF4-FFF2-40B4-BE49-F238E27FC236}">
                  <a16:creationId xmlns:a16="http://schemas.microsoft.com/office/drawing/2014/main" id="{29FA70CC-B96A-435C-89FB-B11A2A4E2AFA}"/>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F7E81A7-33CF-4F58-909D-0759EA10B33F}"/>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F98894C8-1C02-4AE3-A4CE-A19C5431A787}"/>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11" name="Graphic 11" descr="A bicycle">
            <a:extLst>
              <a:ext uri="{FF2B5EF4-FFF2-40B4-BE49-F238E27FC236}">
                <a16:creationId xmlns:a16="http://schemas.microsoft.com/office/drawing/2014/main" id="{BF53FE10-0CDD-4AFE-98E6-5F70108E12DD}"/>
              </a:ext>
            </a:extLst>
          </p:cNvPr>
          <p:cNvGrpSpPr/>
          <p:nvPr/>
        </p:nvGrpSpPr>
        <p:grpSpPr>
          <a:xfrm>
            <a:off x="6753197" y="910342"/>
            <a:ext cx="2163651" cy="2111643"/>
            <a:chOff x="-2546438" y="3961736"/>
            <a:chExt cx="2460049" cy="2455475"/>
          </a:xfrm>
        </p:grpSpPr>
        <p:sp>
          <p:nvSpPr>
            <p:cNvPr id="12" name="Freeform: Shape 11">
              <a:extLst>
                <a:ext uri="{FF2B5EF4-FFF2-40B4-BE49-F238E27FC236}">
                  <a16:creationId xmlns:a16="http://schemas.microsoft.com/office/drawing/2014/main" id="{65925557-2F1D-490B-AB87-763146A90116}"/>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5629DCAE-8C61-44AC-B4F6-798320CB5B09}"/>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0B4DCBA4-87E7-4A79-8AC2-7C12D5D1D063}"/>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36B7F10E-E0AA-4103-B3C4-924214717191}"/>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16" name="Graphic 11" descr="A bicycle">
            <a:extLst>
              <a:ext uri="{FF2B5EF4-FFF2-40B4-BE49-F238E27FC236}">
                <a16:creationId xmlns:a16="http://schemas.microsoft.com/office/drawing/2014/main" id="{77C9839F-A2D6-44DC-9BED-5AAB505B08FC}"/>
              </a:ext>
            </a:extLst>
          </p:cNvPr>
          <p:cNvGrpSpPr/>
          <p:nvPr/>
        </p:nvGrpSpPr>
        <p:grpSpPr>
          <a:xfrm>
            <a:off x="3581400" y="673735"/>
            <a:ext cx="1904590" cy="1310800"/>
            <a:chOff x="-6197095" y="3696843"/>
            <a:chExt cx="2165499" cy="1524233"/>
          </a:xfrm>
        </p:grpSpPr>
        <p:sp>
          <p:nvSpPr>
            <p:cNvPr id="17" name="Freeform: Shape 16">
              <a:extLst>
                <a:ext uri="{FF2B5EF4-FFF2-40B4-BE49-F238E27FC236}">
                  <a16:creationId xmlns:a16="http://schemas.microsoft.com/office/drawing/2014/main" id="{DAF77245-76FA-4220-B460-992901D0F957}"/>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0D713252-6415-48E5-B03B-ABAD745F24EE}"/>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19" name="Graphic 11" descr="A bicycle">
            <a:extLst>
              <a:ext uri="{FF2B5EF4-FFF2-40B4-BE49-F238E27FC236}">
                <a16:creationId xmlns:a16="http://schemas.microsoft.com/office/drawing/2014/main" id="{87608B94-13A6-4467-BF11-213BDA9B9D5A}"/>
              </a:ext>
            </a:extLst>
          </p:cNvPr>
          <p:cNvGrpSpPr/>
          <p:nvPr/>
        </p:nvGrpSpPr>
        <p:grpSpPr>
          <a:xfrm>
            <a:off x="4533695" y="136525"/>
            <a:ext cx="3491447" cy="2104231"/>
            <a:chOff x="-5069989" y="3061921"/>
            <a:chExt cx="3969739" cy="2446856"/>
          </a:xfrm>
        </p:grpSpPr>
        <p:sp>
          <p:nvSpPr>
            <p:cNvPr id="20" name="Freeform: Shape 19">
              <a:extLst>
                <a:ext uri="{FF2B5EF4-FFF2-40B4-BE49-F238E27FC236}">
                  <a16:creationId xmlns:a16="http://schemas.microsoft.com/office/drawing/2014/main" id="{DF5C40A6-4F69-4FBD-BD0C-9C36FA510699}"/>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67DB62E1-8CAD-4983-921A-E0538A74F3C4}"/>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2AA18FF0-C126-445A-B82E-901C105DFB1E}"/>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92800654-2737-48DD-BFD8-541BCA7C5C8C}"/>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83E0090-724B-42E8-B781-69A2620B94C7}"/>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25" name="Graphic 11" descr="A bicycle">
              <a:extLst>
                <a:ext uri="{FF2B5EF4-FFF2-40B4-BE49-F238E27FC236}">
                  <a16:creationId xmlns:a16="http://schemas.microsoft.com/office/drawing/2014/main" id="{FE3F64E2-71CB-4D3F-A455-0DE0B7D52B82}"/>
                </a:ext>
              </a:extLst>
            </p:cNvPr>
            <p:cNvGrpSpPr/>
            <p:nvPr/>
          </p:nvGrpSpPr>
          <p:grpSpPr>
            <a:xfrm>
              <a:off x="-3335001" y="5141345"/>
              <a:ext cx="738035" cy="159477"/>
              <a:chOff x="-3335001" y="5141345"/>
              <a:chExt cx="738035" cy="159477"/>
            </a:xfrm>
          </p:grpSpPr>
          <p:sp>
            <p:nvSpPr>
              <p:cNvPr id="34" name="Freeform: Shape 33">
                <a:extLst>
                  <a:ext uri="{FF2B5EF4-FFF2-40B4-BE49-F238E27FC236}">
                    <a16:creationId xmlns:a16="http://schemas.microsoft.com/office/drawing/2014/main" id="{50C3E1B8-E363-4D13-B98E-56D9908946B1}"/>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7BD38798-38EB-41AE-9CC3-703E6D2538CB}"/>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714BA857-3822-4189-A953-EC668DC04F99}"/>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26" name="Freeform: Shape 25">
              <a:extLst>
                <a:ext uri="{FF2B5EF4-FFF2-40B4-BE49-F238E27FC236}">
                  <a16:creationId xmlns:a16="http://schemas.microsoft.com/office/drawing/2014/main" id="{1220C9E5-85A0-4110-8A00-E099C28C4A69}"/>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0B29AE6C-05B7-4146-9C69-9168900690D0}"/>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28" name="Graphic 11" descr="A bicycle">
              <a:extLst>
                <a:ext uri="{FF2B5EF4-FFF2-40B4-BE49-F238E27FC236}">
                  <a16:creationId xmlns:a16="http://schemas.microsoft.com/office/drawing/2014/main" id="{F1A512E2-8960-4226-872B-C71ABC1CAB62}"/>
                </a:ext>
              </a:extLst>
            </p:cNvPr>
            <p:cNvGrpSpPr/>
            <p:nvPr/>
          </p:nvGrpSpPr>
          <p:grpSpPr>
            <a:xfrm>
              <a:off x="-2472401" y="3061921"/>
              <a:ext cx="811565" cy="654681"/>
              <a:chOff x="-2472401" y="3061921"/>
              <a:chExt cx="811565" cy="654681"/>
            </a:xfrm>
          </p:grpSpPr>
          <p:sp>
            <p:nvSpPr>
              <p:cNvPr id="32" name="Freeform: Shape 31">
                <a:extLst>
                  <a:ext uri="{FF2B5EF4-FFF2-40B4-BE49-F238E27FC236}">
                    <a16:creationId xmlns:a16="http://schemas.microsoft.com/office/drawing/2014/main" id="{7453ED41-02CA-42CE-B5B5-3805EC31F5F6}"/>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8E62EDC5-7F89-44EE-AFAF-95A4BB47BCFA}"/>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29" name="Graphic 11" descr="A bicycle">
              <a:extLst>
                <a:ext uri="{FF2B5EF4-FFF2-40B4-BE49-F238E27FC236}">
                  <a16:creationId xmlns:a16="http://schemas.microsoft.com/office/drawing/2014/main" id="{0FDC8945-D82C-408D-B97C-17E61ACCF490}"/>
                </a:ext>
              </a:extLst>
            </p:cNvPr>
            <p:cNvGrpSpPr/>
            <p:nvPr/>
          </p:nvGrpSpPr>
          <p:grpSpPr>
            <a:xfrm>
              <a:off x="-4610261" y="3166163"/>
              <a:ext cx="981937" cy="569046"/>
              <a:chOff x="-4610261" y="3166163"/>
              <a:chExt cx="981937" cy="569046"/>
            </a:xfrm>
          </p:grpSpPr>
          <p:sp>
            <p:nvSpPr>
              <p:cNvPr id="30" name="Freeform: Shape 29">
                <a:extLst>
                  <a:ext uri="{FF2B5EF4-FFF2-40B4-BE49-F238E27FC236}">
                    <a16:creationId xmlns:a16="http://schemas.microsoft.com/office/drawing/2014/main" id="{678A0E9F-258D-44ED-8351-1D548A8FC4E7}"/>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619C0BBA-67C7-4C7A-98D2-57C78E4F1749}"/>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pic>
        <p:nvPicPr>
          <p:cNvPr id="37" name="Graphic 36" descr="Network with solid fill">
            <a:extLst>
              <a:ext uri="{FF2B5EF4-FFF2-40B4-BE49-F238E27FC236}">
                <a16:creationId xmlns:a16="http://schemas.microsoft.com/office/drawing/2014/main" id="{9D6470E2-F09E-4095-BC43-556AA4830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9683" y="1923180"/>
            <a:ext cx="125240" cy="125240"/>
          </a:xfrm>
          <a:prstGeom prst="rect">
            <a:avLst/>
          </a:prstGeom>
        </p:spPr>
      </p:pic>
    </p:spTree>
    <p:extLst>
      <p:ext uri="{BB962C8B-B14F-4D97-AF65-F5344CB8AC3E}">
        <p14:creationId xmlns:p14="http://schemas.microsoft.com/office/powerpoint/2010/main" val="192053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DEB1-A6B9-4E24-9B45-C2A54CFF78ED}"/>
              </a:ext>
            </a:extLst>
          </p:cNvPr>
          <p:cNvSpPr>
            <a:spLocks noGrp="1"/>
          </p:cNvSpPr>
          <p:nvPr>
            <p:ph type="dt" sz="half" idx="12"/>
          </p:nvPr>
        </p:nvSpPr>
        <p:spPr/>
        <p:txBody>
          <a:bodyPr/>
          <a:lstStyle/>
          <a:p>
            <a:r>
              <a:rPr lang="en-IN"/>
              <a:t>DATE- </a:t>
            </a:r>
            <a:fld id="{8BD9C007-43A9-4536-BAD3-8BCBC81E6BB8}" type="datetime1">
              <a:rPr lang="en-IN" smtClean="0"/>
              <a:t>10-05-2023</a:t>
            </a:fld>
            <a:endParaRPr lang="en-IN" dirty="0"/>
          </a:p>
        </p:txBody>
      </p:sp>
      <p:sp>
        <p:nvSpPr>
          <p:cNvPr id="3" name="Footer Placeholder 2">
            <a:extLst>
              <a:ext uri="{FF2B5EF4-FFF2-40B4-BE49-F238E27FC236}">
                <a16:creationId xmlns:a16="http://schemas.microsoft.com/office/drawing/2014/main" id="{0BD644CC-F377-426D-B798-BFA972E1F506}"/>
              </a:ext>
            </a:extLst>
          </p:cNvPr>
          <p:cNvSpPr>
            <a:spLocks noGrp="1"/>
          </p:cNvSpPr>
          <p:nvPr>
            <p:ph type="ftr" sz="quarter" idx="10"/>
          </p:nvPr>
        </p:nvSpPr>
        <p:spPr/>
        <p:txBody>
          <a:bodyPr/>
          <a:lstStyle/>
          <a:p>
            <a:r>
              <a:rPr lang="en-IN"/>
              <a:t>CYCLISTIC BIKE-SHARE ANALYSIS</a:t>
            </a:r>
            <a:endParaRPr lang="en-IN" dirty="0"/>
          </a:p>
        </p:txBody>
      </p:sp>
      <p:sp>
        <p:nvSpPr>
          <p:cNvPr id="4" name="Rectangle 3">
            <a:extLst>
              <a:ext uri="{FF2B5EF4-FFF2-40B4-BE49-F238E27FC236}">
                <a16:creationId xmlns:a16="http://schemas.microsoft.com/office/drawing/2014/main" id="{7383DF28-6296-4BEC-BABB-1EF867AB1905}"/>
              </a:ext>
            </a:extLst>
          </p:cNvPr>
          <p:cNvSpPr/>
          <p:nvPr/>
        </p:nvSpPr>
        <p:spPr>
          <a:xfrm>
            <a:off x="4280632" y="2967335"/>
            <a:ext cx="3630738" cy="923330"/>
          </a:xfrm>
          <a:prstGeom prst="rect">
            <a:avLst/>
          </a:prstGeom>
          <a:gradFill flip="none" rotWithShape="1">
            <a:gsLst>
              <a:gs pos="0">
                <a:schemeClr val="accent2">
                  <a:alpha val="0"/>
                  <a:lumMod val="0"/>
                </a:schemeClr>
              </a:gs>
              <a:gs pos="66000">
                <a:schemeClr val="accent2">
                  <a:lumMod val="0"/>
                  <a:lumOff val="100000"/>
                </a:schemeClr>
              </a:gs>
              <a:gs pos="100000">
                <a:schemeClr val="accent2">
                  <a:lumMod val="100000"/>
                </a:schemeClr>
              </a:gs>
            </a:gsLst>
            <a:path path="circle">
              <a:fillToRect l="50000" t="50000" r="50000" b="50000"/>
            </a:path>
            <a:tileRect/>
          </a:grad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
        <p:nvSpPr>
          <p:cNvPr id="5" name="TextBox 4">
            <a:extLst>
              <a:ext uri="{FF2B5EF4-FFF2-40B4-BE49-F238E27FC236}">
                <a16:creationId xmlns:a16="http://schemas.microsoft.com/office/drawing/2014/main" id="{FBF9C7C7-1EC1-4A96-816A-38B0BAAD1BDD}"/>
              </a:ext>
            </a:extLst>
          </p:cNvPr>
          <p:cNvSpPr txBox="1"/>
          <p:nvPr/>
        </p:nvSpPr>
        <p:spPr>
          <a:xfrm>
            <a:off x="12192000" y="3137824"/>
            <a:ext cx="5161280" cy="769441"/>
          </a:xfrm>
          <a:prstGeom prst="rect">
            <a:avLst/>
          </a:prstGeom>
          <a:solidFill>
            <a:schemeClr val="accent2">
              <a:alpha val="31000"/>
            </a:schemeClr>
          </a:solidFill>
        </p:spPr>
        <p:txBody>
          <a:bodyPr wrap="square" rtlCol="0">
            <a:spAutoFit/>
          </a:bodyPr>
          <a:lstStyle/>
          <a:p>
            <a:r>
              <a:rPr lang="en-US" sz="4400" dirty="0">
                <a:latin typeface="Algerian" panose="04020705040A02060702" pitchFamily="82" charset="0"/>
              </a:rPr>
              <a:t>ANY QUESTIONS???</a:t>
            </a:r>
          </a:p>
        </p:txBody>
      </p:sp>
      <p:sp>
        <p:nvSpPr>
          <p:cNvPr id="6" name="TextBox 5">
            <a:extLst>
              <a:ext uri="{FF2B5EF4-FFF2-40B4-BE49-F238E27FC236}">
                <a16:creationId xmlns:a16="http://schemas.microsoft.com/office/drawing/2014/main" id="{E5065486-7945-4A7B-8169-C5B9DA048C38}"/>
              </a:ext>
            </a:extLst>
          </p:cNvPr>
          <p:cNvSpPr txBox="1"/>
          <p:nvPr/>
        </p:nvSpPr>
        <p:spPr>
          <a:xfrm>
            <a:off x="15605760" y="3890665"/>
            <a:ext cx="1747520" cy="769441"/>
          </a:xfrm>
          <a:prstGeom prst="rect">
            <a:avLst/>
          </a:prstGeom>
          <a:solidFill>
            <a:schemeClr val="accent2">
              <a:alpha val="30000"/>
            </a:schemeClr>
          </a:solidFill>
        </p:spPr>
        <p:txBody>
          <a:bodyPr wrap="square" rtlCol="0">
            <a:spAutoFit/>
          </a:bodyPr>
          <a:lstStyle/>
          <a:p>
            <a:r>
              <a:rPr lang="en-US" sz="4400" dirty="0">
                <a:latin typeface="Algerian" panose="04020705040A02060702" pitchFamily="82" charset="0"/>
              </a:rPr>
              <a:t>NO???</a:t>
            </a:r>
          </a:p>
        </p:txBody>
      </p:sp>
      <p:grpSp>
        <p:nvGrpSpPr>
          <p:cNvPr id="7" name="Graphic 11" descr="A bicycle">
            <a:extLst>
              <a:ext uri="{FF2B5EF4-FFF2-40B4-BE49-F238E27FC236}">
                <a16:creationId xmlns:a16="http://schemas.microsoft.com/office/drawing/2014/main" id="{49165B62-0904-40E4-A901-C4415EFF5BAB}"/>
              </a:ext>
            </a:extLst>
          </p:cNvPr>
          <p:cNvGrpSpPr/>
          <p:nvPr/>
        </p:nvGrpSpPr>
        <p:grpSpPr>
          <a:xfrm>
            <a:off x="3680332" y="964709"/>
            <a:ext cx="2104026" cy="2057270"/>
            <a:chOff x="-6040254" y="4024955"/>
            <a:chExt cx="2392256" cy="2392249"/>
          </a:xfrm>
        </p:grpSpPr>
        <p:sp>
          <p:nvSpPr>
            <p:cNvPr id="8" name="Freeform: Shape 7">
              <a:extLst>
                <a:ext uri="{FF2B5EF4-FFF2-40B4-BE49-F238E27FC236}">
                  <a16:creationId xmlns:a16="http://schemas.microsoft.com/office/drawing/2014/main" id="{29FA70CC-B96A-435C-89FB-B11A2A4E2AFA}"/>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F7E81A7-33CF-4F58-909D-0759EA10B33F}"/>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F98894C8-1C02-4AE3-A4CE-A19C5431A787}"/>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11" name="Graphic 11" descr="A bicycle">
            <a:extLst>
              <a:ext uri="{FF2B5EF4-FFF2-40B4-BE49-F238E27FC236}">
                <a16:creationId xmlns:a16="http://schemas.microsoft.com/office/drawing/2014/main" id="{BF53FE10-0CDD-4AFE-98E6-5F70108E12DD}"/>
              </a:ext>
            </a:extLst>
          </p:cNvPr>
          <p:cNvGrpSpPr/>
          <p:nvPr/>
        </p:nvGrpSpPr>
        <p:grpSpPr>
          <a:xfrm>
            <a:off x="6753197" y="910342"/>
            <a:ext cx="2163651" cy="2111643"/>
            <a:chOff x="-2546438" y="3961736"/>
            <a:chExt cx="2460049" cy="2455475"/>
          </a:xfrm>
        </p:grpSpPr>
        <p:sp>
          <p:nvSpPr>
            <p:cNvPr id="12" name="Freeform: Shape 11">
              <a:extLst>
                <a:ext uri="{FF2B5EF4-FFF2-40B4-BE49-F238E27FC236}">
                  <a16:creationId xmlns:a16="http://schemas.microsoft.com/office/drawing/2014/main" id="{65925557-2F1D-490B-AB87-763146A90116}"/>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5629DCAE-8C61-44AC-B4F6-798320CB5B09}"/>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0B4DCBA4-87E7-4A79-8AC2-7C12D5D1D063}"/>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36B7F10E-E0AA-4103-B3C4-924214717191}"/>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16" name="Graphic 11" descr="A bicycle">
            <a:extLst>
              <a:ext uri="{FF2B5EF4-FFF2-40B4-BE49-F238E27FC236}">
                <a16:creationId xmlns:a16="http://schemas.microsoft.com/office/drawing/2014/main" id="{77C9839F-A2D6-44DC-9BED-5AAB505B08FC}"/>
              </a:ext>
            </a:extLst>
          </p:cNvPr>
          <p:cNvGrpSpPr/>
          <p:nvPr/>
        </p:nvGrpSpPr>
        <p:grpSpPr>
          <a:xfrm>
            <a:off x="3581400" y="673735"/>
            <a:ext cx="1904590" cy="1310800"/>
            <a:chOff x="-6197095" y="3696843"/>
            <a:chExt cx="2165499" cy="1524233"/>
          </a:xfrm>
        </p:grpSpPr>
        <p:sp>
          <p:nvSpPr>
            <p:cNvPr id="17" name="Freeform: Shape 16">
              <a:extLst>
                <a:ext uri="{FF2B5EF4-FFF2-40B4-BE49-F238E27FC236}">
                  <a16:creationId xmlns:a16="http://schemas.microsoft.com/office/drawing/2014/main" id="{DAF77245-76FA-4220-B460-992901D0F957}"/>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0D713252-6415-48E5-B03B-ABAD745F24EE}"/>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19" name="Graphic 11" descr="A bicycle">
            <a:extLst>
              <a:ext uri="{FF2B5EF4-FFF2-40B4-BE49-F238E27FC236}">
                <a16:creationId xmlns:a16="http://schemas.microsoft.com/office/drawing/2014/main" id="{87608B94-13A6-4467-BF11-213BDA9B9D5A}"/>
              </a:ext>
            </a:extLst>
          </p:cNvPr>
          <p:cNvGrpSpPr/>
          <p:nvPr/>
        </p:nvGrpSpPr>
        <p:grpSpPr>
          <a:xfrm>
            <a:off x="4533695" y="136525"/>
            <a:ext cx="3491447" cy="2104231"/>
            <a:chOff x="-5069989" y="3061921"/>
            <a:chExt cx="3969739" cy="2446856"/>
          </a:xfrm>
        </p:grpSpPr>
        <p:sp>
          <p:nvSpPr>
            <p:cNvPr id="20" name="Freeform: Shape 19">
              <a:extLst>
                <a:ext uri="{FF2B5EF4-FFF2-40B4-BE49-F238E27FC236}">
                  <a16:creationId xmlns:a16="http://schemas.microsoft.com/office/drawing/2014/main" id="{DF5C40A6-4F69-4FBD-BD0C-9C36FA510699}"/>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67DB62E1-8CAD-4983-921A-E0538A74F3C4}"/>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2AA18FF0-C126-445A-B82E-901C105DFB1E}"/>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92800654-2737-48DD-BFD8-541BCA7C5C8C}"/>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683E0090-724B-42E8-B781-69A2620B94C7}"/>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25" name="Graphic 11" descr="A bicycle">
              <a:extLst>
                <a:ext uri="{FF2B5EF4-FFF2-40B4-BE49-F238E27FC236}">
                  <a16:creationId xmlns:a16="http://schemas.microsoft.com/office/drawing/2014/main" id="{FE3F64E2-71CB-4D3F-A455-0DE0B7D52B82}"/>
                </a:ext>
              </a:extLst>
            </p:cNvPr>
            <p:cNvGrpSpPr/>
            <p:nvPr/>
          </p:nvGrpSpPr>
          <p:grpSpPr>
            <a:xfrm>
              <a:off x="-3335001" y="5141345"/>
              <a:ext cx="738035" cy="159477"/>
              <a:chOff x="-3335001" y="5141345"/>
              <a:chExt cx="738035" cy="159477"/>
            </a:xfrm>
          </p:grpSpPr>
          <p:sp>
            <p:nvSpPr>
              <p:cNvPr id="34" name="Freeform: Shape 33">
                <a:extLst>
                  <a:ext uri="{FF2B5EF4-FFF2-40B4-BE49-F238E27FC236}">
                    <a16:creationId xmlns:a16="http://schemas.microsoft.com/office/drawing/2014/main" id="{50C3E1B8-E363-4D13-B98E-56D9908946B1}"/>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7BD38798-38EB-41AE-9CC3-703E6D2538CB}"/>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714BA857-3822-4189-A953-EC668DC04F99}"/>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26" name="Freeform: Shape 25">
              <a:extLst>
                <a:ext uri="{FF2B5EF4-FFF2-40B4-BE49-F238E27FC236}">
                  <a16:creationId xmlns:a16="http://schemas.microsoft.com/office/drawing/2014/main" id="{1220C9E5-85A0-4110-8A00-E099C28C4A69}"/>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0B29AE6C-05B7-4146-9C69-9168900690D0}"/>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28" name="Graphic 11" descr="A bicycle">
              <a:extLst>
                <a:ext uri="{FF2B5EF4-FFF2-40B4-BE49-F238E27FC236}">
                  <a16:creationId xmlns:a16="http://schemas.microsoft.com/office/drawing/2014/main" id="{F1A512E2-8960-4226-872B-C71ABC1CAB62}"/>
                </a:ext>
              </a:extLst>
            </p:cNvPr>
            <p:cNvGrpSpPr/>
            <p:nvPr/>
          </p:nvGrpSpPr>
          <p:grpSpPr>
            <a:xfrm>
              <a:off x="-2472401" y="3061921"/>
              <a:ext cx="811565" cy="654681"/>
              <a:chOff x="-2472401" y="3061921"/>
              <a:chExt cx="811565" cy="654681"/>
            </a:xfrm>
          </p:grpSpPr>
          <p:sp>
            <p:nvSpPr>
              <p:cNvPr id="32" name="Freeform: Shape 31">
                <a:extLst>
                  <a:ext uri="{FF2B5EF4-FFF2-40B4-BE49-F238E27FC236}">
                    <a16:creationId xmlns:a16="http://schemas.microsoft.com/office/drawing/2014/main" id="{7453ED41-02CA-42CE-B5B5-3805EC31F5F6}"/>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8E62EDC5-7F89-44EE-AFAF-95A4BB47BCFA}"/>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29" name="Graphic 11" descr="A bicycle">
              <a:extLst>
                <a:ext uri="{FF2B5EF4-FFF2-40B4-BE49-F238E27FC236}">
                  <a16:creationId xmlns:a16="http://schemas.microsoft.com/office/drawing/2014/main" id="{0FDC8945-D82C-408D-B97C-17E61ACCF490}"/>
                </a:ext>
              </a:extLst>
            </p:cNvPr>
            <p:cNvGrpSpPr/>
            <p:nvPr/>
          </p:nvGrpSpPr>
          <p:grpSpPr>
            <a:xfrm>
              <a:off x="-4610261" y="3166163"/>
              <a:ext cx="981937" cy="569046"/>
              <a:chOff x="-4610261" y="3166163"/>
              <a:chExt cx="981937" cy="569046"/>
            </a:xfrm>
          </p:grpSpPr>
          <p:sp>
            <p:nvSpPr>
              <p:cNvPr id="30" name="Freeform: Shape 29">
                <a:extLst>
                  <a:ext uri="{FF2B5EF4-FFF2-40B4-BE49-F238E27FC236}">
                    <a16:creationId xmlns:a16="http://schemas.microsoft.com/office/drawing/2014/main" id="{678A0E9F-258D-44ED-8351-1D548A8FC4E7}"/>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619C0BBA-67C7-4C7A-98D2-57C78E4F1749}"/>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pic>
        <p:nvPicPr>
          <p:cNvPr id="37" name="Graphic 36" descr="Network with solid fill">
            <a:extLst>
              <a:ext uri="{FF2B5EF4-FFF2-40B4-BE49-F238E27FC236}">
                <a16:creationId xmlns:a16="http://schemas.microsoft.com/office/drawing/2014/main" id="{9D6470E2-F09E-4095-BC43-556AA4830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130590">
            <a:off x="-25151525" y="-29157732"/>
            <a:ext cx="67323284" cy="67323284"/>
          </a:xfrm>
          <a:prstGeom prst="rect">
            <a:avLst/>
          </a:prstGeom>
        </p:spPr>
      </p:pic>
    </p:spTree>
    <p:extLst>
      <p:ext uri="{BB962C8B-B14F-4D97-AF65-F5344CB8AC3E}">
        <p14:creationId xmlns:p14="http://schemas.microsoft.com/office/powerpoint/2010/main" val="4167468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2DE7F5FC-2C08-40D5-B903-C31F60C2BC7F}"/>
              </a:ext>
            </a:extLst>
          </p:cNvPr>
          <p:cNvSpPr/>
          <p:nvPr/>
        </p:nvSpPr>
        <p:spPr>
          <a:xfrm>
            <a:off x="7106856" y="1493134"/>
            <a:ext cx="4757195" cy="1817226"/>
          </a:xfrm>
          <a:prstGeom prst="homePlat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atin typeface="Algerian" panose="04020705040A02060702" pitchFamily="82" charset="0"/>
              </a:rPr>
              <a:t>CREATED BY – KUNAL TEWARI</a:t>
            </a:r>
          </a:p>
          <a:p>
            <a:pPr algn="ctr"/>
            <a:r>
              <a:rPr lang="en-IN" dirty="0">
                <a:latin typeface="Algerian" panose="04020705040A02060702" pitchFamily="82" charset="0"/>
              </a:rPr>
              <a:t>DATED – 10 MAY 2023</a:t>
            </a:r>
          </a:p>
          <a:p>
            <a:pPr algn="ctr"/>
            <a:r>
              <a:rPr lang="en-IN" dirty="0">
                <a:latin typeface="Algerian" panose="04020705040A02060702" pitchFamily="82" charset="0"/>
              </a:rPr>
              <a:t>SOURCE OF DATA – GITHUB </a:t>
            </a:r>
          </a:p>
        </p:txBody>
      </p:sp>
      <p:pic>
        <p:nvPicPr>
          <p:cNvPr id="6" name="Picture 5">
            <a:extLst>
              <a:ext uri="{FF2B5EF4-FFF2-40B4-BE49-F238E27FC236}">
                <a16:creationId xmlns:a16="http://schemas.microsoft.com/office/drawing/2014/main" id="{9B956933-CD12-41F6-A887-A665FAC171A2}"/>
              </a:ext>
            </a:extLst>
          </p:cNvPr>
          <p:cNvPicPr>
            <a:picLocks noChangeAspect="1"/>
          </p:cNvPicPr>
          <p:nvPr/>
        </p:nvPicPr>
        <p:blipFill>
          <a:blip r:embed="rId2"/>
          <a:stretch>
            <a:fillRect/>
          </a:stretch>
        </p:blipFill>
        <p:spPr>
          <a:xfrm>
            <a:off x="506201" y="9270914"/>
            <a:ext cx="3223260" cy="6858000"/>
          </a:xfrm>
          <a:prstGeom prst="rect">
            <a:avLst/>
          </a:prstGeom>
        </p:spPr>
      </p:pic>
      <p:pic>
        <p:nvPicPr>
          <p:cNvPr id="7" name="Picture 6">
            <a:extLst>
              <a:ext uri="{FF2B5EF4-FFF2-40B4-BE49-F238E27FC236}">
                <a16:creationId xmlns:a16="http://schemas.microsoft.com/office/drawing/2014/main" id="{7827190B-B00C-4B37-8865-7ADE287C0668}"/>
              </a:ext>
            </a:extLst>
          </p:cNvPr>
          <p:cNvPicPr>
            <a:picLocks noChangeAspect="1"/>
          </p:cNvPicPr>
          <p:nvPr/>
        </p:nvPicPr>
        <p:blipFill>
          <a:blip r:embed="rId3"/>
          <a:stretch>
            <a:fillRect/>
          </a:stretch>
        </p:blipFill>
        <p:spPr>
          <a:xfrm>
            <a:off x="5124414" y="2412914"/>
            <a:ext cx="3308985" cy="6858000"/>
          </a:xfrm>
          <a:prstGeom prst="rect">
            <a:avLst/>
          </a:prstGeom>
        </p:spPr>
      </p:pic>
      <p:sp>
        <p:nvSpPr>
          <p:cNvPr id="8" name="Title 3">
            <a:extLst>
              <a:ext uri="{FF2B5EF4-FFF2-40B4-BE49-F238E27FC236}">
                <a16:creationId xmlns:a16="http://schemas.microsoft.com/office/drawing/2014/main" id="{37E1B5A4-7554-439A-8AD9-0C198A0E8447}"/>
              </a:ext>
            </a:extLst>
          </p:cNvPr>
          <p:cNvSpPr>
            <a:spLocks noGrp="1"/>
          </p:cNvSpPr>
          <p:nvPr>
            <p:ph type="title" idx="4294967295"/>
          </p:nvPr>
        </p:nvSpPr>
        <p:spPr>
          <a:xfrm>
            <a:off x="0" y="-4560888"/>
            <a:ext cx="7839075" cy="2543175"/>
          </a:xfrm>
          <a:prstGeom prst="rect">
            <a:avLst/>
          </a:prstGeom>
        </p:spPr>
        <p:txBody>
          <a:bodyPr/>
          <a:lstStyle/>
          <a:p>
            <a:pPr algn="ctr"/>
            <a:r>
              <a:rPr lang="en-IN" dirty="0">
                <a:solidFill>
                  <a:schemeClr val="accent5">
                    <a:lumMod val="20000"/>
                    <a:lumOff val="80000"/>
                  </a:schemeClr>
                </a:solidFill>
                <a:highlight>
                  <a:srgbClr val="808080"/>
                </a:highlight>
                <a:latin typeface="Broadway" panose="04040905080B02020502" pitchFamily="82" charset="0"/>
              </a:rPr>
              <a:t>CYCLISTIC BIKE-SHARE ANALYSIS</a:t>
            </a:r>
          </a:p>
        </p:txBody>
      </p:sp>
      <p:sp>
        <p:nvSpPr>
          <p:cNvPr id="41" name="Date Placeholder 40">
            <a:extLst>
              <a:ext uri="{FF2B5EF4-FFF2-40B4-BE49-F238E27FC236}">
                <a16:creationId xmlns:a16="http://schemas.microsoft.com/office/drawing/2014/main" id="{912FE777-744F-45C8-A4E5-B669CD569704}"/>
              </a:ext>
            </a:extLst>
          </p:cNvPr>
          <p:cNvSpPr>
            <a:spLocks noGrp="1"/>
          </p:cNvSpPr>
          <p:nvPr>
            <p:ph type="dt" sz="half" idx="2"/>
          </p:nvPr>
        </p:nvSpPr>
        <p:spPr/>
        <p:txBody>
          <a:bodyPr/>
          <a:lstStyle/>
          <a:p>
            <a:r>
              <a:rPr lang="en-IN"/>
              <a:t>DATE- </a:t>
            </a:r>
            <a:fld id="{BA7BE6B7-6FF0-41C5-90D0-36213CE1E794}" type="datetime1">
              <a:rPr lang="en-IN" smtClean="0"/>
              <a:t>10-05-2023</a:t>
            </a:fld>
            <a:endParaRPr lang="en-IN" dirty="0"/>
          </a:p>
        </p:txBody>
      </p:sp>
      <p:sp>
        <p:nvSpPr>
          <p:cNvPr id="42" name="Footer Placeholder 41">
            <a:extLst>
              <a:ext uri="{FF2B5EF4-FFF2-40B4-BE49-F238E27FC236}">
                <a16:creationId xmlns:a16="http://schemas.microsoft.com/office/drawing/2014/main" id="{8D82B9AB-233A-421A-A2CA-DA9497264275}"/>
              </a:ext>
            </a:extLst>
          </p:cNvPr>
          <p:cNvSpPr>
            <a:spLocks noGrp="1"/>
          </p:cNvSpPr>
          <p:nvPr>
            <p:ph type="ftr" sz="quarter" idx="3"/>
          </p:nvPr>
        </p:nvSpPr>
        <p:spPr/>
        <p:txBody>
          <a:bodyPr/>
          <a:lstStyle/>
          <a:p>
            <a:r>
              <a:rPr lang="en-IN"/>
              <a:t>CYCLISTIC BIKE-SHARE ANALYSIS</a:t>
            </a:r>
            <a:endParaRPr lang="en-IN" dirty="0"/>
          </a:p>
        </p:txBody>
      </p:sp>
      <p:grpSp>
        <p:nvGrpSpPr>
          <p:cNvPr id="44" name="Graphic 11" descr="A bicycle">
            <a:extLst>
              <a:ext uri="{FF2B5EF4-FFF2-40B4-BE49-F238E27FC236}">
                <a16:creationId xmlns:a16="http://schemas.microsoft.com/office/drawing/2014/main" id="{5A1AC6E2-BC6D-452A-9080-86D37848CA2C}"/>
              </a:ext>
            </a:extLst>
          </p:cNvPr>
          <p:cNvGrpSpPr/>
          <p:nvPr/>
        </p:nvGrpSpPr>
        <p:grpSpPr>
          <a:xfrm>
            <a:off x="-5336968" y="4514449"/>
            <a:ext cx="2104026" cy="2057270"/>
            <a:chOff x="-6040254" y="4024955"/>
            <a:chExt cx="2392256" cy="2392249"/>
          </a:xfrm>
        </p:grpSpPr>
        <p:sp>
          <p:nvSpPr>
            <p:cNvPr id="71" name="Freeform: Shape 70">
              <a:extLst>
                <a:ext uri="{FF2B5EF4-FFF2-40B4-BE49-F238E27FC236}">
                  <a16:creationId xmlns:a16="http://schemas.microsoft.com/office/drawing/2014/main" id="{D6418A18-87F6-4065-9FE0-8957D6EE6546}"/>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B89FFEE0-D1E8-4F72-BD19-FDCD2BDD87EB}"/>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93489F86-970B-4AB4-8EA8-F50E5EF7FF38}"/>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45" name="Graphic 11" descr="A bicycle">
            <a:extLst>
              <a:ext uri="{FF2B5EF4-FFF2-40B4-BE49-F238E27FC236}">
                <a16:creationId xmlns:a16="http://schemas.microsoft.com/office/drawing/2014/main" id="{A25BDF48-0BAC-4EA7-8FFD-EF8226D53C29}"/>
              </a:ext>
            </a:extLst>
          </p:cNvPr>
          <p:cNvGrpSpPr/>
          <p:nvPr/>
        </p:nvGrpSpPr>
        <p:grpSpPr>
          <a:xfrm>
            <a:off x="-2264103" y="4460082"/>
            <a:ext cx="2163651" cy="2111643"/>
            <a:chOff x="-2546438" y="3961736"/>
            <a:chExt cx="2460049" cy="2455475"/>
          </a:xfrm>
        </p:grpSpPr>
        <p:sp>
          <p:nvSpPr>
            <p:cNvPr id="67" name="Freeform: Shape 66">
              <a:extLst>
                <a:ext uri="{FF2B5EF4-FFF2-40B4-BE49-F238E27FC236}">
                  <a16:creationId xmlns:a16="http://schemas.microsoft.com/office/drawing/2014/main" id="{58997A0D-8016-4C47-8D8C-2BE7969FA7EA}"/>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494872FF-0616-4E06-AD62-0F4A31BE40C3}"/>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09228617-CE0C-4507-A7EE-A527C588C4AB}"/>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479FEB92-0260-40CA-AF3E-378891B39A29}"/>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46" name="Graphic 11" descr="A bicycle">
            <a:extLst>
              <a:ext uri="{FF2B5EF4-FFF2-40B4-BE49-F238E27FC236}">
                <a16:creationId xmlns:a16="http://schemas.microsoft.com/office/drawing/2014/main" id="{E38AFDD7-17BC-4EA2-A265-0CE8DE20AD6D}"/>
              </a:ext>
            </a:extLst>
          </p:cNvPr>
          <p:cNvGrpSpPr/>
          <p:nvPr/>
        </p:nvGrpSpPr>
        <p:grpSpPr>
          <a:xfrm>
            <a:off x="-5435900" y="4223475"/>
            <a:ext cx="1904590" cy="1310800"/>
            <a:chOff x="-6197095" y="3696843"/>
            <a:chExt cx="2165499" cy="1524233"/>
          </a:xfrm>
        </p:grpSpPr>
        <p:sp>
          <p:nvSpPr>
            <p:cNvPr id="65" name="Freeform: Shape 64">
              <a:extLst>
                <a:ext uri="{FF2B5EF4-FFF2-40B4-BE49-F238E27FC236}">
                  <a16:creationId xmlns:a16="http://schemas.microsoft.com/office/drawing/2014/main" id="{ED6C923C-D6F4-4BA3-BFD5-DD6A3B4B515A}"/>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EAED14D4-B127-452D-BD90-5F90443C1533}"/>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47" name="Graphic 11" descr="A bicycle">
            <a:extLst>
              <a:ext uri="{FF2B5EF4-FFF2-40B4-BE49-F238E27FC236}">
                <a16:creationId xmlns:a16="http://schemas.microsoft.com/office/drawing/2014/main" id="{905F310D-9178-4770-954D-F673575FEB39}"/>
              </a:ext>
            </a:extLst>
          </p:cNvPr>
          <p:cNvGrpSpPr/>
          <p:nvPr/>
        </p:nvGrpSpPr>
        <p:grpSpPr>
          <a:xfrm>
            <a:off x="-4483605" y="3686265"/>
            <a:ext cx="3491447" cy="2104231"/>
            <a:chOff x="-5069989" y="3061921"/>
            <a:chExt cx="3969739" cy="2446856"/>
          </a:xfrm>
        </p:grpSpPr>
        <p:sp>
          <p:nvSpPr>
            <p:cNvPr id="48" name="Freeform: Shape 47">
              <a:extLst>
                <a:ext uri="{FF2B5EF4-FFF2-40B4-BE49-F238E27FC236}">
                  <a16:creationId xmlns:a16="http://schemas.microsoft.com/office/drawing/2014/main" id="{188FDF16-4E2E-4FFB-B101-C6862291208C}"/>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DC633533-8D26-44CA-8D33-AA07361C2C94}"/>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47DB7EDA-B3CF-46E2-9D6D-58955F9A3FED}"/>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F051A3C4-62EB-44D9-9660-9E08F90265AA}"/>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F7867103-B930-44D4-8208-BA43C9D01DBE}"/>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53" name="Graphic 11" descr="A bicycle">
              <a:extLst>
                <a:ext uri="{FF2B5EF4-FFF2-40B4-BE49-F238E27FC236}">
                  <a16:creationId xmlns:a16="http://schemas.microsoft.com/office/drawing/2014/main" id="{68E295E5-82B1-47BC-86C2-4E449F2C514C}"/>
                </a:ext>
              </a:extLst>
            </p:cNvPr>
            <p:cNvGrpSpPr/>
            <p:nvPr/>
          </p:nvGrpSpPr>
          <p:grpSpPr>
            <a:xfrm>
              <a:off x="-3335001" y="5141345"/>
              <a:ext cx="738035" cy="159477"/>
              <a:chOff x="-3335001" y="5141345"/>
              <a:chExt cx="738035" cy="159477"/>
            </a:xfrm>
          </p:grpSpPr>
          <p:sp>
            <p:nvSpPr>
              <p:cNvPr id="62" name="Freeform: Shape 61">
                <a:extLst>
                  <a:ext uri="{FF2B5EF4-FFF2-40B4-BE49-F238E27FC236}">
                    <a16:creationId xmlns:a16="http://schemas.microsoft.com/office/drawing/2014/main" id="{4530A64B-C8B0-45A5-ABCF-089749419B1B}"/>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FA085256-7B57-4E78-B09F-FF8D418996F0}"/>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13F1C878-202A-403D-8FB2-9594851092EE}"/>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54" name="Freeform: Shape 53">
              <a:extLst>
                <a:ext uri="{FF2B5EF4-FFF2-40B4-BE49-F238E27FC236}">
                  <a16:creationId xmlns:a16="http://schemas.microsoft.com/office/drawing/2014/main" id="{038EC381-B71C-4E97-861C-FBACFEC283CE}"/>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2BFB8A7B-6BD1-45B9-9E2F-209CDB0B6495}"/>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56" name="Graphic 11" descr="A bicycle">
              <a:extLst>
                <a:ext uri="{FF2B5EF4-FFF2-40B4-BE49-F238E27FC236}">
                  <a16:creationId xmlns:a16="http://schemas.microsoft.com/office/drawing/2014/main" id="{D31BECD1-1FFB-4A88-B1CB-2331F3890056}"/>
                </a:ext>
              </a:extLst>
            </p:cNvPr>
            <p:cNvGrpSpPr/>
            <p:nvPr/>
          </p:nvGrpSpPr>
          <p:grpSpPr>
            <a:xfrm>
              <a:off x="-2472401" y="3061921"/>
              <a:ext cx="811565" cy="654681"/>
              <a:chOff x="-2472401" y="3061921"/>
              <a:chExt cx="811565" cy="654681"/>
            </a:xfrm>
          </p:grpSpPr>
          <p:sp>
            <p:nvSpPr>
              <p:cNvPr id="60" name="Freeform: Shape 59">
                <a:extLst>
                  <a:ext uri="{FF2B5EF4-FFF2-40B4-BE49-F238E27FC236}">
                    <a16:creationId xmlns:a16="http://schemas.microsoft.com/office/drawing/2014/main" id="{A6B710F3-71AB-4782-BA38-C20BACC088A5}"/>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EFC224AA-A140-4686-936D-C8FFDCA56E15}"/>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57" name="Graphic 11" descr="A bicycle">
              <a:extLst>
                <a:ext uri="{FF2B5EF4-FFF2-40B4-BE49-F238E27FC236}">
                  <a16:creationId xmlns:a16="http://schemas.microsoft.com/office/drawing/2014/main" id="{EC48E6AF-2646-4B44-BAE7-2EF8E28F32CB}"/>
                </a:ext>
              </a:extLst>
            </p:cNvPr>
            <p:cNvGrpSpPr/>
            <p:nvPr/>
          </p:nvGrpSpPr>
          <p:grpSpPr>
            <a:xfrm>
              <a:off x="-4610261" y="3166163"/>
              <a:ext cx="981937" cy="569046"/>
              <a:chOff x="-4610261" y="3166163"/>
              <a:chExt cx="981937" cy="569046"/>
            </a:xfrm>
          </p:grpSpPr>
          <p:sp>
            <p:nvSpPr>
              <p:cNvPr id="58" name="Freeform: Shape 57">
                <a:extLst>
                  <a:ext uri="{FF2B5EF4-FFF2-40B4-BE49-F238E27FC236}">
                    <a16:creationId xmlns:a16="http://schemas.microsoft.com/office/drawing/2014/main" id="{72EFE338-CEF4-478C-8961-A9C9533C9EEC}"/>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5389550C-BD06-4F99-A8BD-F8EA763120E2}"/>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338906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9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7B08DF-49F1-4CBA-A3DD-C13C5FDBBC35}"/>
              </a:ext>
            </a:extLst>
          </p:cNvPr>
          <p:cNvSpPr>
            <a:spLocks noGrp="1"/>
          </p:cNvSpPr>
          <p:nvPr>
            <p:ph type="title"/>
          </p:nvPr>
        </p:nvSpPr>
        <p:spPr>
          <a:xfrm>
            <a:off x="1063752" y="529717"/>
            <a:ext cx="3733800" cy="1385854"/>
          </a:xfrm>
          <a:solidFill>
            <a:schemeClr val="accent2">
              <a:lumMod val="60000"/>
              <a:lumOff val="40000"/>
              <a:alpha val="26000"/>
            </a:schemeClr>
          </a:solidFill>
        </p:spPr>
        <p:txBody>
          <a:bodyPr/>
          <a:lstStyle/>
          <a:p>
            <a:r>
              <a:rPr lang="en-US" sz="4000" dirty="0">
                <a:solidFill>
                  <a:schemeClr val="accent2">
                    <a:lumMod val="75000"/>
                  </a:schemeClr>
                </a:solidFill>
                <a:latin typeface="Algerian" panose="04020705040A02060702" pitchFamily="82" charset="0"/>
              </a:rPr>
              <a:t>ABOUT CYCLISTIC</a:t>
            </a:r>
            <a:endParaRPr lang="en-IN" sz="4000" dirty="0">
              <a:solidFill>
                <a:schemeClr val="accent2">
                  <a:lumMod val="75000"/>
                </a:schemeClr>
              </a:solidFill>
              <a:latin typeface="Algerian" panose="04020705040A02060702" pitchFamily="82" charset="0"/>
            </a:endParaRPr>
          </a:p>
        </p:txBody>
      </p:sp>
      <p:sp>
        <p:nvSpPr>
          <p:cNvPr id="9" name="Content Placeholder 8">
            <a:extLst>
              <a:ext uri="{FF2B5EF4-FFF2-40B4-BE49-F238E27FC236}">
                <a16:creationId xmlns:a16="http://schemas.microsoft.com/office/drawing/2014/main" id="{321A589A-8E6B-4A00-841C-EC1998082598}"/>
              </a:ext>
            </a:extLst>
          </p:cNvPr>
          <p:cNvSpPr>
            <a:spLocks noGrp="1"/>
          </p:cNvSpPr>
          <p:nvPr>
            <p:ph idx="1"/>
          </p:nvPr>
        </p:nvSpPr>
        <p:spPr>
          <a:xfrm>
            <a:off x="1063752" y="1915571"/>
            <a:ext cx="9317477" cy="2947481"/>
          </a:xfrm>
          <a:solidFill>
            <a:schemeClr val="bg1">
              <a:lumMod val="95000"/>
              <a:alpha val="25000"/>
            </a:schemeClr>
          </a:solidFill>
        </p:spPr>
        <p:txBody>
          <a:bodyPr/>
          <a:lstStyle/>
          <a:p>
            <a:pPr>
              <a:buBlip>
                <a:blip r:embed="rId2"/>
              </a:buBlip>
            </a:pPr>
            <a:r>
              <a:rPr lang="en-US" b="1" dirty="0">
                <a:latin typeface="Bahnschrift SemiBold" panose="020B0502040204020203" pitchFamily="34" charset="0"/>
              </a:rPr>
              <a:t> </a:t>
            </a:r>
            <a:r>
              <a:rPr lang="en-US" b="1" dirty="0" err="1">
                <a:latin typeface="Bahnschrift SemiBold" panose="020B0502040204020203" pitchFamily="34" charset="0"/>
              </a:rPr>
              <a:t>Cyclistic</a:t>
            </a:r>
            <a:r>
              <a:rPr lang="en-US" b="1" dirty="0">
                <a:latin typeface="Bahnschrift SemiBold" panose="020B0502040204020203" pitchFamily="34" charset="0"/>
              </a:rPr>
              <a:t> is a bike sharing company.</a:t>
            </a:r>
          </a:p>
          <a:p>
            <a:pPr>
              <a:buBlip>
                <a:blip r:embed="rId2"/>
              </a:buBlip>
            </a:pPr>
            <a:r>
              <a:rPr lang="en-US" b="1" dirty="0">
                <a:latin typeface="Bahnschrift SemiBold" panose="020B0502040204020203" pitchFamily="34" charset="0"/>
              </a:rPr>
              <a:t> </a:t>
            </a:r>
            <a:r>
              <a:rPr lang="en-US" b="1" dirty="0" err="1">
                <a:latin typeface="Bahnschrift SemiBold" panose="020B0502040204020203" pitchFamily="34" charset="0"/>
              </a:rPr>
              <a:t>Cyclistic</a:t>
            </a:r>
            <a:r>
              <a:rPr lang="en-US" b="1" dirty="0">
                <a:latin typeface="Bahnschrift SemiBold" panose="020B0502040204020203" pitchFamily="34" charset="0"/>
              </a:rPr>
              <a:t> has segregated their customers into 2 types – ‘Members’ and ‘Casuals’.</a:t>
            </a:r>
          </a:p>
          <a:p>
            <a:pPr>
              <a:buBlip>
                <a:blip r:embed="rId2"/>
              </a:buBlip>
            </a:pPr>
            <a:r>
              <a:rPr lang="en-US" b="1" dirty="0">
                <a:latin typeface="Bahnschrift SemiBold" panose="020B0502040204020203" pitchFamily="34" charset="0"/>
              </a:rPr>
              <a:t> Members are the ones who have memberships for year round. Members are much more profitable for the company than casual users.</a:t>
            </a:r>
            <a:endParaRPr lang="en-IN" b="1" dirty="0">
              <a:latin typeface="Bahnschrift SemiBold" panose="020B0502040204020203" pitchFamily="34" charset="0"/>
            </a:endParaRPr>
          </a:p>
        </p:txBody>
      </p:sp>
      <p:sp>
        <p:nvSpPr>
          <p:cNvPr id="10" name="Arrow: Pentagon 9">
            <a:extLst>
              <a:ext uri="{FF2B5EF4-FFF2-40B4-BE49-F238E27FC236}">
                <a16:creationId xmlns:a16="http://schemas.microsoft.com/office/drawing/2014/main" id="{EC06BD96-C4A3-4390-886C-BE69D0AB3EC4}"/>
              </a:ext>
            </a:extLst>
          </p:cNvPr>
          <p:cNvSpPr/>
          <p:nvPr/>
        </p:nvSpPr>
        <p:spPr>
          <a:xfrm>
            <a:off x="13507656" y="1572085"/>
            <a:ext cx="4757195" cy="1817226"/>
          </a:xfrm>
          <a:prstGeom prst="homePlat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atin typeface="Algerian" panose="04020705040A02060702" pitchFamily="82" charset="0"/>
              </a:rPr>
              <a:t>CREATED BY – KUNAL TEWARI</a:t>
            </a:r>
          </a:p>
          <a:p>
            <a:pPr algn="ctr"/>
            <a:r>
              <a:rPr lang="en-IN" dirty="0">
                <a:latin typeface="Algerian" panose="04020705040A02060702" pitchFamily="82" charset="0"/>
              </a:rPr>
              <a:t>DATED – 10 MAY 2023</a:t>
            </a:r>
          </a:p>
          <a:p>
            <a:pPr algn="ctr"/>
            <a:r>
              <a:rPr lang="en-IN" dirty="0">
                <a:latin typeface="Algerian" panose="04020705040A02060702" pitchFamily="82" charset="0"/>
              </a:rPr>
              <a:t>SOURCE OF DATA – GITHUB </a:t>
            </a:r>
          </a:p>
        </p:txBody>
      </p:sp>
      <p:pic>
        <p:nvPicPr>
          <p:cNvPr id="11" name="Picture 10">
            <a:extLst>
              <a:ext uri="{FF2B5EF4-FFF2-40B4-BE49-F238E27FC236}">
                <a16:creationId xmlns:a16="http://schemas.microsoft.com/office/drawing/2014/main" id="{09289FFC-B2F9-4EE1-8C3C-43AD0B0F004B}"/>
              </a:ext>
            </a:extLst>
          </p:cNvPr>
          <p:cNvPicPr>
            <a:picLocks noChangeAspect="1"/>
          </p:cNvPicPr>
          <p:nvPr/>
        </p:nvPicPr>
        <p:blipFill>
          <a:blip r:embed="rId3"/>
          <a:stretch>
            <a:fillRect/>
          </a:stretch>
        </p:blipFill>
        <p:spPr>
          <a:xfrm>
            <a:off x="5265091" y="7500730"/>
            <a:ext cx="3308985" cy="6858000"/>
          </a:xfrm>
          <a:prstGeom prst="rect">
            <a:avLst/>
          </a:prstGeom>
        </p:spPr>
      </p:pic>
      <p:sp>
        <p:nvSpPr>
          <p:cNvPr id="12" name="Date Placeholder 11">
            <a:extLst>
              <a:ext uri="{FF2B5EF4-FFF2-40B4-BE49-F238E27FC236}">
                <a16:creationId xmlns:a16="http://schemas.microsoft.com/office/drawing/2014/main" id="{0CE2CB21-9699-4BAE-9E69-B48C7DE170D3}"/>
              </a:ext>
            </a:extLst>
          </p:cNvPr>
          <p:cNvSpPr>
            <a:spLocks noGrp="1"/>
          </p:cNvSpPr>
          <p:nvPr>
            <p:ph type="dt" sz="half" idx="10"/>
          </p:nvPr>
        </p:nvSpPr>
        <p:spPr/>
        <p:txBody>
          <a:bodyPr/>
          <a:lstStyle/>
          <a:p>
            <a:r>
              <a:rPr lang="en-IN"/>
              <a:t>DATE- </a:t>
            </a:r>
            <a:fld id="{183578DC-6E9A-4DD2-B3FD-1AA23BDD343F}" type="datetime1">
              <a:rPr lang="en-IN" smtClean="0"/>
              <a:t>10-05-2023</a:t>
            </a:fld>
            <a:endParaRPr lang="en-IN" dirty="0"/>
          </a:p>
        </p:txBody>
      </p:sp>
      <p:sp>
        <p:nvSpPr>
          <p:cNvPr id="13" name="Footer Placeholder 12">
            <a:extLst>
              <a:ext uri="{FF2B5EF4-FFF2-40B4-BE49-F238E27FC236}">
                <a16:creationId xmlns:a16="http://schemas.microsoft.com/office/drawing/2014/main" id="{5845F27B-0EE3-4F2B-8DDB-7DF0A5AF5385}"/>
              </a:ext>
            </a:extLst>
          </p:cNvPr>
          <p:cNvSpPr>
            <a:spLocks noGrp="1"/>
          </p:cNvSpPr>
          <p:nvPr>
            <p:ph type="ftr" sz="quarter" idx="11"/>
          </p:nvPr>
        </p:nvSpPr>
        <p:spPr/>
        <p:txBody>
          <a:bodyPr/>
          <a:lstStyle/>
          <a:p>
            <a:r>
              <a:rPr lang="en-IN"/>
              <a:t>CYCLISTIC BIKE-SHARE ANALYSIS</a:t>
            </a:r>
            <a:endParaRPr lang="en-IN" dirty="0"/>
          </a:p>
        </p:txBody>
      </p:sp>
      <p:grpSp>
        <p:nvGrpSpPr>
          <p:cNvPr id="15" name="Graphic 11" descr="A bicycle">
            <a:extLst>
              <a:ext uri="{FF2B5EF4-FFF2-40B4-BE49-F238E27FC236}">
                <a16:creationId xmlns:a16="http://schemas.microsoft.com/office/drawing/2014/main" id="{AA7A0A41-2441-47F6-9E9E-B37B5ED37A37}"/>
              </a:ext>
            </a:extLst>
          </p:cNvPr>
          <p:cNvGrpSpPr/>
          <p:nvPr/>
        </p:nvGrpSpPr>
        <p:grpSpPr>
          <a:xfrm rot="5400000">
            <a:off x="-4172764" y="4271007"/>
            <a:ext cx="2104026" cy="2057270"/>
            <a:chOff x="-6040254" y="4024955"/>
            <a:chExt cx="2392256" cy="2392249"/>
          </a:xfrm>
        </p:grpSpPr>
        <p:sp>
          <p:nvSpPr>
            <p:cNvPr id="42" name="Freeform: Shape 41">
              <a:extLst>
                <a:ext uri="{FF2B5EF4-FFF2-40B4-BE49-F238E27FC236}">
                  <a16:creationId xmlns:a16="http://schemas.microsoft.com/office/drawing/2014/main" id="{A4AB534E-9F9E-4EEF-9FAD-1CA86D0C4637}"/>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76A3C574-9A49-4E6B-9CB9-B6DB432744AC}"/>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E66FC651-48B5-4EE2-A70D-C86DD1CDB50A}"/>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16" name="Graphic 11" descr="A bicycle">
            <a:extLst>
              <a:ext uri="{FF2B5EF4-FFF2-40B4-BE49-F238E27FC236}">
                <a16:creationId xmlns:a16="http://schemas.microsoft.com/office/drawing/2014/main" id="{A46A42E6-B938-4361-B603-6F25BBC94B39}"/>
              </a:ext>
            </a:extLst>
          </p:cNvPr>
          <p:cNvGrpSpPr/>
          <p:nvPr/>
        </p:nvGrpSpPr>
        <p:grpSpPr>
          <a:xfrm rot="5400000">
            <a:off x="-1099899" y="4216640"/>
            <a:ext cx="2163651" cy="2111643"/>
            <a:chOff x="-2546438" y="3961736"/>
            <a:chExt cx="2460049" cy="2455475"/>
          </a:xfrm>
        </p:grpSpPr>
        <p:sp>
          <p:nvSpPr>
            <p:cNvPr id="38" name="Freeform: Shape 37">
              <a:extLst>
                <a:ext uri="{FF2B5EF4-FFF2-40B4-BE49-F238E27FC236}">
                  <a16:creationId xmlns:a16="http://schemas.microsoft.com/office/drawing/2014/main" id="{EE6E949F-78F4-4C35-B1F7-F496A0CCAC85}"/>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F30B8878-7315-4459-BC88-E960A7A26539}"/>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0A05D07F-2EC8-4504-9FCD-3FC78FF902CD}"/>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3EF3CB09-319F-4F65-A84B-C153624F2499}"/>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17" name="Graphic 11" descr="A bicycle">
            <a:extLst>
              <a:ext uri="{FF2B5EF4-FFF2-40B4-BE49-F238E27FC236}">
                <a16:creationId xmlns:a16="http://schemas.microsoft.com/office/drawing/2014/main" id="{F6FBDC97-57B7-43A9-94B8-43F98ACCE8D9}"/>
              </a:ext>
            </a:extLst>
          </p:cNvPr>
          <p:cNvGrpSpPr/>
          <p:nvPr/>
        </p:nvGrpSpPr>
        <p:grpSpPr>
          <a:xfrm>
            <a:off x="-4310708" y="3988839"/>
            <a:ext cx="1904590" cy="1310800"/>
            <a:chOff x="-6197095" y="3696843"/>
            <a:chExt cx="2165499" cy="1524233"/>
          </a:xfrm>
        </p:grpSpPr>
        <p:sp>
          <p:nvSpPr>
            <p:cNvPr id="36" name="Freeform: Shape 35">
              <a:extLst>
                <a:ext uri="{FF2B5EF4-FFF2-40B4-BE49-F238E27FC236}">
                  <a16:creationId xmlns:a16="http://schemas.microsoft.com/office/drawing/2014/main" id="{CBD31248-D62F-4284-A7F4-3D7434C473EF}"/>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2C09CC2D-87DD-4B6D-9369-75D8C8415FAB}"/>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18" name="Graphic 11" descr="A bicycle">
            <a:extLst>
              <a:ext uri="{FF2B5EF4-FFF2-40B4-BE49-F238E27FC236}">
                <a16:creationId xmlns:a16="http://schemas.microsoft.com/office/drawing/2014/main" id="{3DA7F9D0-2EF3-46F4-9C1B-3C9148F75230}"/>
              </a:ext>
            </a:extLst>
          </p:cNvPr>
          <p:cNvGrpSpPr/>
          <p:nvPr/>
        </p:nvGrpSpPr>
        <p:grpSpPr>
          <a:xfrm>
            <a:off x="-3319401" y="3442823"/>
            <a:ext cx="3491447" cy="2104231"/>
            <a:chOff x="-5069989" y="3061921"/>
            <a:chExt cx="3969739" cy="2446856"/>
          </a:xfrm>
        </p:grpSpPr>
        <p:sp>
          <p:nvSpPr>
            <p:cNvPr id="19" name="Freeform: Shape 18">
              <a:extLst>
                <a:ext uri="{FF2B5EF4-FFF2-40B4-BE49-F238E27FC236}">
                  <a16:creationId xmlns:a16="http://schemas.microsoft.com/office/drawing/2014/main" id="{10A17DAE-3A32-4B56-B780-0919ADAA2602}"/>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80270E58-8D2B-437E-9C31-6973DA4FB464}"/>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90351C9A-717A-4A57-8E61-8469297FB9E1}"/>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350A3D3-21D4-4401-ABE9-C7CAF060C05C}"/>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79EAD45D-51CA-43B0-9904-2345F49A8558}"/>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24" name="Graphic 11" descr="A bicycle">
              <a:extLst>
                <a:ext uri="{FF2B5EF4-FFF2-40B4-BE49-F238E27FC236}">
                  <a16:creationId xmlns:a16="http://schemas.microsoft.com/office/drawing/2014/main" id="{737F6A61-7D98-4A79-8DAA-7BB152E29741}"/>
                </a:ext>
              </a:extLst>
            </p:cNvPr>
            <p:cNvGrpSpPr/>
            <p:nvPr/>
          </p:nvGrpSpPr>
          <p:grpSpPr>
            <a:xfrm>
              <a:off x="-3335001" y="5141345"/>
              <a:ext cx="738035" cy="159477"/>
              <a:chOff x="-3335001" y="5141345"/>
              <a:chExt cx="738035" cy="159477"/>
            </a:xfrm>
          </p:grpSpPr>
          <p:sp>
            <p:nvSpPr>
              <p:cNvPr id="33" name="Freeform: Shape 32">
                <a:extLst>
                  <a:ext uri="{FF2B5EF4-FFF2-40B4-BE49-F238E27FC236}">
                    <a16:creationId xmlns:a16="http://schemas.microsoft.com/office/drawing/2014/main" id="{F18F53CE-CB9A-45BD-845C-6B16C4A689EF}"/>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49A676B6-E120-4A93-94BB-6B9DFEC1C9E0}"/>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0408982B-CC59-4F5E-B0A2-108211830A1A}"/>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25" name="Freeform: Shape 24">
              <a:extLst>
                <a:ext uri="{FF2B5EF4-FFF2-40B4-BE49-F238E27FC236}">
                  <a16:creationId xmlns:a16="http://schemas.microsoft.com/office/drawing/2014/main" id="{0E5AAE92-6D29-43B3-9FB7-ED148E9B258B}"/>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2FA4C4A0-F1F1-42A9-A406-3BE3F24E8CC0}"/>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27" name="Graphic 11" descr="A bicycle">
              <a:extLst>
                <a:ext uri="{FF2B5EF4-FFF2-40B4-BE49-F238E27FC236}">
                  <a16:creationId xmlns:a16="http://schemas.microsoft.com/office/drawing/2014/main" id="{861640E5-F4DB-4E12-B883-FCA178111DEF}"/>
                </a:ext>
              </a:extLst>
            </p:cNvPr>
            <p:cNvGrpSpPr/>
            <p:nvPr/>
          </p:nvGrpSpPr>
          <p:grpSpPr>
            <a:xfrm>
              <a:off x="-2472401" y="3061921"/>
              <a:ext cx="811565" cy="654681"/>
              <a:chOff x="-2472401" y="3061921"/>
              <a:chExt cx="811565" cy="654681"/>
            </a:xfrm>
          </p:grpSpPr>
          <p:sp>
            <p:nvSpPr>
              <p:cNvPr id="31" name="Freeform: Shape 30">
                <a:extLst>
                  <a:ext uri="{FF2B5EF4-FFF2-40B4-BE49-F238E27FC236}">
                    <a16:creationId xmlns:a16="http://schemas.microsoft.com/office/drawing/2014/main" id="{22A24196-6803-4AA1-9781-D1C46DB97C35}"/>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07675982-E463-440D-964D-357F6CC08994}"/>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28" name="Graphic 11" descr="A bicycle">
              <a:extLst>
                <a:ext uri="{FF2B5EF4-FFF2-40B4-BE49-F238E27FC236}">
                  <a16:creationId xmlns:a16="http://schemas.microsoft.com/office/drawing/2014/main" id="{C9D25122-07E3-4255-8C63-D04620929A46}"/>
                </a:ext>
              </a:extLst>
            </p:cNvPr>
            <p:cNvGrpSpPr/>
            <p:nvPr/>
          </p:nvGrpSpPr>
          <p:grpSpPr>
            <a:xfrm>
              <a:off x="-4610261" y="3166163"/>
              <a:ext cx="981937" cy="569046"/>
              <a:chOff x="-4610261" y="3166163"/>
              <a:chExt cx="981937" cy="569046"/>
            </a:xfrm>
          </p:grpSpPr>
          <p:sp>
            <p:nvSpPr>
              <p:cNvPr id="29" name="Freeform: Shape 28">
                <a:extLst>
                  <a:ext uri="{FF2B5EF4-FFF2-40B4-BE49-F238E27FC236}">
                    <a16:creationId xmlns:a16="http://schemas.microsoft.com/office/drawing/2014/main" id="{EF5960B0-C567-449F-BF70-790A68119AC6}"/>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335F131-CC58-4EA6-8F2F-5979AFB52303}"/>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3104456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Graphic 11" descr="A bicycle">
            <a:extLst>
              <a:ext uri="{FF2B5EF4-FFF2-40B4-BE49-F238E27FC236}">
                <a16:creationId xmlns:a16="http://schemas.microsoft.com/office/drawing/2014/main" id="{9C608404-7B61-4602-B6DA-19C5F14AE91D}"/>
              </a:ext>
            </a:extLst>
          </p:cNvPr>
          <p:cNvGrpSpPr/>
          <p:nvPr/>
        </p:nvGrpSpPr>
        <p:grpSpPr>
          <a:xfrm rot="10800000">
            <a:off x="-2878248" y="4299074"/>
            <a:ext cx="2104026" cy="2057270"/>
            <a:chOff x="-6040254" y="4024955"/>
            <a:chExt cx="2392256" cy="2392249"/>
          </a:xfrm>
        </p:grpSpPr>
        <p:sp>
          <p:nvSpPr>
            <p:cNvPr id="96" name="Freeform: Shape 95">
              <a:extLst>
                <a:ext uri="{FF2B5EF4-FFF2-40B4-BE49-F238E27FC236}">
                  <a16:creationId xmlns:a16="http://schemas.microsoft.com/office/drawing/2014/main" id="{EE1F0C89-8183-4CDB-BA7C-74A4CCD453C3}"/>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8DAEFC0D-80E8-43E9-B7B2-968F303DF773}"/>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FBA748A6-4C27-4CE1-9495-C2DE4901C7BE}"/>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70" name="Graphic 11" descr="A bicycle">
            <a:extLst>
              <a:ext uri="{FF2B5EF4-FFF2-40B4-BE49-F238E27FC236}">
                <a16:creationId xmlns:a16="http://schemas.microsoft.com/office/drawing/2014/main" id="{8DB09E6E-91EE-4D1B-BF50-4A6EB9C5AD05}"/>
              </a:ext>
            </a:extLst>
          </p:cNvPr>
          <p:cNvGrpSpPr/>
          <p:nvPr/>
        </p:nvGrpSpPr>
        <p:grpSpPr>
          <a:xfrm rot="11061031">
            <a:off x="194617" y="4244707"/>
            <a:ext cx="2163651" cy="2111643"/>
            <a:chOff x="-2546438" y="3961736"/>
            <a:chExt cx="2460049" cy="2455475"/>
          </a:xfrm>
        </p:grpSpPr>
        <p:sp>
          <p:nvSpPr>
            <p:cNvPr id="92" name="Freeform: Shape 91">
              <a:extLst>
                <a:ext uri="{FF2B5EF4-FFF2-40B4-BE49-F238E27FC236}">
                  <a16:creationId xmlns:a16="http://schemas.microsoft.com/office/drawing/2014/main" id="{41863DD0-E7B5-42BE-9D87-718B158C9CA5}"/>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73B97AEC-53C9-4C13-8D48-A4E61C34094E}"/>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00254AD9-DFE8-4CD3-8177-6394F64CAF6C}"/>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7141FFA0-B061-4C81-A78A-85A2F35FC128}"/>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71" name="Graphic 11" descr="A bicycle">
            <a:extLst>
              <a:ext uri="{FF2B5EF4-FFF2-40B4-BE49-F238E27FC236}">
                <a16:creationId xmlns:a16="http://schemas.microsoft.com/office/drawing/2014/main" id="{ABA9EA69-0044-4FD4-87F5-F7086FF83AFD}"/>
              </a:ext>
            </a:extLst>
          </p:cNvPr>
          <p:cNvGrpSpPr/>
          <p:nvPr/>
        </p:nvGrpSpPr>
        <p:grpSpPr>
          <a:xfrm>
            <a:off x="-3016192" y="4016906"/>
            <a:ext cx="1904590" cy="1310800"/>
            <a:chOff x="-6197095" y="3696843"/>
            <a:chExt cx="2165499" cy="1524233"/>
          </a:xfrm>
        </p:grpSpPr>
        <p:sp>
          <p:nvSpPr>
            <p:cNvPr id="90" name="Freeform: Shape 89">
              <a:extLst>
                <a:ext uri="{FF2B5EF4-FFF2-40B4-BE49-F238E27FC236}">
                  <a16:creationId xmlns:a16="http://schemas.microsoft.com/office/drawing/2014/main" id="{6F480E81-AD64-4560-9CBB-E57D1FA7542A}"/>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B0957FAE-E0DC-4AA2-AE5A-114F70D362CD}"/>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72" name="Graphic 11" descr="A bicycle">
            <a:extLst>
              <a:ext uri="{FF2B5EF4-FFF2-40B4-BE49-F238E27FC236}">
                <a16:creationId xmlns:a16="http://schemas.microsoft.com/office/drawing/2014/main" id="{F1BEEA7C-210C-4C3B-B215-4D6DF165B61D}"/>
              </a:ext>
            </a:extLst>
          </p:cNvPr>
          <p:cNvGrpSpPr/>
          <p:nvPr/>
        </p:nvGrpSpPr>
        <p:grpSpPr>
          <a:xfrm>
            <a:off x="-2024885" y="3470890"/>
            <a:ext cx="3491447" cy="2104231"/>
            <a:chOff x="-5069989" y="3061921"/>
            <a:chExt cx="3969739" cy="2446856"/>
          </a:xfrm>
        </p:grpSpPr>
        <p:sp>
          <p:nvSpPr>
            <p:cNvPr id="73" name="Freeform: Shape 72">
              <a:extLst>
                <a:ext uri="{FF2B5EF4-FFF2-40B4-BE49-F238E27FC236}">
                  <a16:creationId xmlns:a16="http://schemas.microsoft.com/office/drawing/2014/main" id="{CDA4E0DC-9E4D-4194-85FA-8285FEF0B613}"/>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07E9B870-FA4A-4F20-9FB2-C7B1215019D1}"/>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D003AB87-2BDC-48B3-AADA-9F9926B59D0D}"/>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4DDA5E11-D311-41BE-B98B-73E0A0EAA764}"/>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0456C287-AA7D-4E28-A79A-9F9544256327}"/>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78" name="Graphic 11" descr="A bicycle">
              <a:extLst>
                <a:ext uri="{FF2B5EF4-FFF2-40B4-BE49-F238E27FC236}">
                  <a16:creationId xmlns:a16="http://schemas.microsoft.com/office/drawing/2014/main" id="{6549BA0F-6602-4F5C-BE02-72FB44FE9C2A}"/>
                </a:ext>
              </a:extLst>
            </p:cNvPr>
            <p:cNvGrpSpPr/>
            <p:nvPr/>
          </p:nvGrpSpPr>
          <p:grpSpPr>
            <a:xfrm>
              <a:off x="-3335001" y="5141345"/>
              <a:ext cx="738035" cy="159477"/>
              <a:chOff x="-3335001" y="5141345"/>
              <a:chExt cx="738035" cy="159477"/>
            </a:xfrm>
          </p:grpSpPr>
          <p:sp>
            <p:nvSpPr>
              <p:cNvPr id="87" name="Freeform: Shape 86">
                <a:extLst>
                  <a:ext uri="{FF2B5EF4-FFF2-40B4-BE49-F238E27FC236}">
                    <a16:creationId xmlns:a16="http://schemas.microsoft.com/office/drawing/2014/main" id="{26723B92-FA93-4935-A699-7C39B8E586FE}"/>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D15A90C4-3EA7-41E4-9DE4-08DAD4FA5C92}"/>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31CD6A8E-1AEC-479D-A482-E14FCB7DDCB1}"/>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79" name="Freeform: Shape 78">
              <a:extLst>
                <a:ext uri="{FF2B5EF4-FFF2-40B4-BE49-F238E27FC236}">
                  <a16:creationId xmlns:a16="http://schemas.microsoft.com/office/drawing/2014/main" id="{56B93F50-B51C-47B5-9A16-72AD1F2BA77F}"/>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BE7EBBC3-A584-456F-8464-D4C236EA9573}"/>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81" name="Graphic 11" descr="A bicycle">
              <a:extLst>
                <a:ext uri="{FF2B5EF4-FFF2-40B4-BE49-F238E27FC236}">
                  <a16:creationId xmlns:a16="http://schemas.microsoft.com/office/drawing/2014/main" id="{4D18A0BD-E41E-4B5E-9E83-B0502153B82A}"/>
                </a:ext>
              </a:extLst>
            </p:cNvPr>
            <p:cNvGrpSpPr/>
            <p:nvPr/>
          </p:nvGrpSpPr>
          <p:grpSpPr>
            <a:xfrm>
              <a:off x="-2472401" y="3061921"/>
              <a:ext cx="811565" cy="654681"/>
              <a:chOff x="-2472401" y="3061921"/>
              <a:chExt cx="811565" cy="654681"/>
            </a:xfrm>
          </p:grpSpPr>
          <p:sp>
            <p:nvSpPr>
              <p:cNvPr id="85" name="Freeform: Shape 84">
                <a:extLst>
                  <a:ext uri="{FF2B5EF4-FFF2-40B4-BE49-F238E27FC236}">
                    <a16:creationId xmlns:a16="http://schemas.microsoft.com/office/drawing/2014/main" id="{8C1C9123-429B-42C4-A3C3-8C13F9292D74}"/>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3D06D377-E4DB-4D40-B0CE-D17FED8339E3}"/>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82" name="Graphic 11" descr="A bicycle">
              <a:extLst>
                <a:ext uri="{FF2B5EF4-FFF2-40B4-BE49-F238E27FC236}">
                  <a16:creationId xmlns:a16="http://schemas.microsoft.com/office/drawing/2014/main" id="{62A6D0E7-AD22-4BE8-90D0-86FB1146873C}"/>
                </a:ext>
              </a:extLst>
            </p:cNvPr>
            <p:cNvGrpSpPr/>
            <p:nvPr/>
          </p:nvGrpSpPr>
          <p:grpSpPr>
            <a:xfrm>
              <a:off x="-4610261" y="3166163"/>
              <a:ext cx="981937" cy="569046"/>
              <a:chOff x="-4610261" y="3166163"/>
              <a:chExt cx="981937" cy="569046"/>
            </a:xfrm>
          </p:grpSpPr>
          <p:sp>
            <p:nvSpPr>
              <p:cNvPr id="83" name="Freeform: Shape 82">
                <a:extLst>
                  <a:ext uri="{FF2B5EF4-FFF2-40B4-BE49-F238E27FC236}">
                    <a16:creationId xmlns:a16="http://schemas.microsoft.com/office/drawing/2014/main" id="{8AD36870-0453-4075-AAB7-2FC4B9D6C4A6}"/>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75AEC2A3-D966-4E70-8D76-797BF13D6AE6}"/>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
        <p:nvSpPr>
          <p:cNvPr id="105" name="Title 104">
            <a:extLst>
              <a:ext uri="{FF2B5EF4-FFF2-40B4-BE49-F238E27FC236}">
                <a16:creationId xmlns:a16="http://schemas.microsoft.com/office/drawing/2014/main" id="{12FECEEB-8E6B-4F00-9088-FEB144E18DF6}"/>
              </a:ext>
            </a:extLst>
          </p:cNvPr>
          <p:cNvSpPr>
            <a:spLocks noGrp="1"/>
          </p:cNvSpPr>
          <p:nvPr>
            <p:ph type="title"/>
          </p:nvPr>
        </p:nvSpPr>
        <p:spPr>
          <a:xfrm>
            <a:off x="1044677" y="639156"/>
            <a:ext cx="3063240" cy="1057275"/>
          </a:xfrm>
          <a:solidFill>
            <a:schemeClr val="accent2">
              <a:lumMod val="60000"/>
              <a:lumOff val="40000"/>
              <a:alpha val="29000"/>
            </a:schemeClr>
          </a:solidFill>
          <a:ln>
            <a:noFill/>
          </a:ln>
          <a:effectLst>
            <a:glow rad="317500">
              <a:schemeClr val="accent2">
                <a:satMod val="175000"/>
                <a:alpha val="10000"/>
              </a:schemeClr>
            </a:glow>
            <a:outerShdw blurRad="50800" dist="50800" dir="5400000" sx="10000" sy="10000" algn="ctr" rotWithShape="0">
              <a:srgbClr val="000000">
                <a:alpha val="22000"/>
              </a:srgbClr>
            </a:outerShdw>
            <a:reflection stA="4000" endPos="5000" dist="50800" dir="5400000" sy="-100000" algn="bl" rotWithShape="0"/>
            <a:softEdge rad="127000"/>
          </a:effectLst>
          <a:scene3d>
            <a:camera prst="orthographicFront"/>
            <a:lightRig rig="threePt" dir="t"/>
          </a:scene3d>
          <a:sp3d prstMaterial="matte">
            <a:bevelT w="0"/>
          </a:sp3d>
        </p:spPr>
        <p:txBody>
          <a:bodyPr>
            <a:normAutofit fontScale="90000"/>
          </a:bodyPr>
          <a:lstStyle/>
          <a:p>
            <a:r>
              <a:rPr lang="en-US" dirty="0">
                <a:solidFill>
                  <a:schemeClr val="accent2">
                    <a:lumMod val="75000"/>
                  </a:schemeClr>
                </a:solidFill>
                <a:latin typeface="Algerian" panose="04020705040A02060702" pitchFamily="82" charset="0"/>
              </a:rPr>
              <a:t>BUSINESS OBJECTIVE</a:t>
            </a:r>
            <a:endParaRPr lang="en-IN" dirty="0">
              <a:solidFill>
                <a:schemeClr val="accent2">
                  <a:lumMod val="75000"/>
                </a:schemeClr>
              </a:solidFill>
              <a:latin typeface="Algerian" panose="04020705040A02060702" pitchFamily="82" charset="0"/>
            </a:endParaRPr>
          </a:p>
        </p:txBody>
      </p:sp>
      <p:sp>
        <p:nvSpPr>
          <p:cNvPr id="108" name="Content Placeholder 107">
            <a:extLst>
              <a:ext uri="{FF2B5EF4-FFF2-40B4-BE49-F238E27FC236}">
                <a16:creationId xmlns:a16="http://schemas.microsoft.com/office/drawing/2014/main" id="{DBE3EBBC-DEAA-408B-9FDB-1C0B39BB4539}"/>
              </a:ext>
            </a:extLst>
          </p:cNvPr>
          <p:cNvSpPr>
            <a:spLocks noGrp="1"/>
          </p:cNvSpPr>
          <p:nvPr>
            <p:ph idx="1"/>
          </p:nvPr>
        </p:nvSpPr>
        <p:spPr>
          <a:xfrm>
            <a:off x="1044677" y="1981200"/>
            <a:ext cx="8566683" cy="2284388"/>
          </a:xfrm>
          <a:solidFill>
            <a:schemeClr val="bg2">
              <a:alpha val="25000"/>
            </a:schemeClr>
          </a:solidFill>
          <a:effectLst>
            <a:glow>
              <a:schemeClr val="accent1">
                <a:alpha val="39000"/>
              </a:schemeClr>
            </a:glow>
          </a:effectLst>
        </p:spPr>
        <p:txBody>
          <a:bodyPr>
            <a:normAutofit/>
          </a:bodyPr>
          <a:lstStyle/>
          <a:p>
            <a:pPr marL="0" indent="0">
              <a:buNone/>
            </a:pPr>
            <a:endParaRPr lang="en-US" dirty="0">
              <a:latin typeface="Bahnschrift SemiBold" panose="020B0502040204020203" pitchFamily="34" charset="0"/>
            </a:endParaRPr>
          </a:p>
          <a:p>
            <a:pPr>
              <a:buBlip>
                <a:blip r:embed="rId2"/>
              </a:buBlip>
            </a:pPr>
            <a:r>
              <a:rPr lang="en-IN" dirty="0">
                <a:latin typeface="Bahnschrift SemiBold" panose="020B0502040204020203" pitchFamily="34" charset="0"/>
              </a:rPr>
              <a:t> Understanding the difference between ‘Casual users’ and ‘Members’ using </a:t>
            </a:r>
            <a:r>
              <a:rPr lang="en-IN" dirty="0" err="1">
                <a:latin typeface="Bahnschrift SemiBold" panose="020B0502040204020203" pitchFamily="34" charset="0"/>
              </a:rPr>
              <a:t>Cyclistic</a:t>
            </a:r>
            <a:r>
              <a:rPr lang="en-IN" dirty="0">
                <a:latin typeface="Bahnschrift SemiBold" panose="020B0502040204020203" pitchFamily="34" charset="0"/>
              </a:rPr>
              <a:t>.</a:t>
            </a:r>
          </a:p>
          <a:p>
            <a:pPr>
              <a:buBlip>
                <a:blip r:embed="rId2"/>
              </a:buBlip>
            </a:pPr>
            <a:r>
              <a:rPr lang="en-IN" b="1" dirty="0">
                <a:latin typeface="Bahnschrift SemiBold" panose="020B0502040204020203" pitchFamily="34" charset="0"/>
              </a:rPr>
              <a:t> How can we convert the ‘Casuals’ into ‘Members’</a:t>
            </a:r>
          </a:p>
        </p:txBody>
      </p:sp>
      <p:sp>
        <p:nvSpPr>
          <p:cNvPr id="109" name="Date Placeholder 108">
            <a:extLst>
              <a:ext uri="{FF2B5EF4-FFF2-40B4-BE49-F238E27FC236}">
                <a16:creationId xmlns:a16="http://schemas.microsoft.com/office/drawing/2014/main" id="{83C61698-2DBF-471F-9F61-8A6FADAD5AF4}"/>
              </a:ext>
            </a:extLst>
          </p:cNvPr>
          <p:cNvSpPr>
            <a:spLocks noGrp="1"/>
          </p:cNvSpPr>
          <p:nvPr>
            <p:ph type="dt" sz="half" idx="10"/>
          </p:nvPr>
        </p:nvSpPr>
        <p:spPr/>
        <p:txBody>
          <a:bodyPr/>
          <a:lstStyle/>
          <a:p>
            <a:r>
              <a:rPr lang="en-IN"/>
              <a:t>DATE- </a:t>
            </a:r>
            <a:fld id="{1912CF12-5E6B-4FAD-977E-7A7FC1F80971}" type="datetime1">
              <a:rPr lang="en-IN" smtClean="0"/>
              <a:t>10-05-2023</a:t>
            </a:fld>
            <a:endParaRPr lang="en-IN" dirty="0"/>
          </a:p>
        </p:txBody>
      </p:sp>
      <p:sp>
        <p:nvSpPr>
          <p:cNvPr id="110" name="Footer Placeholder 109">
            <a:extLst>
              <a:ext uri="{FF2B5EF4-FFF2-40B4-BE49-F238E27FC236}">
                <a16:creationId xmlns:a16="http://schemas.microsoft.com/office/drawing/2014/main" id="{86EB7631-B6B0-4728-BE6F-BC4DE345C3C6}"/>
              </a:ext>
            </a:extLst>
          </p:cNvPr>
          <p:cNvSpPr>
            <a:spLocks noGrp="1"/>
          </p:cNvSpPr>
          <p:nvPr>
            <p:ph type="ftr" sz="quarter" idx="11"/>
          </p:nvPr>
        </p:nvSpPr>
        <p:spPr/>
        <p:txBody>
          <a:bodyPr/>
          <a:lstStyle/>
          <a:p>
            <a:r>
              <a:rPr lang="en-IN"/>
              <a:t>CYCLISTIC BIKE-SHARE ANALYSIS</a:t>
            </a:r>
            <a:endParaRPr lang="en-IN" dirty="0"/>
          </a:p>
        </p:txBody>
      </p:sp>
    </p:spTree>
    <p:extLst>
      <p:ext uri="{BB962C8B-B14F-4D97-AF65-F5344CB8AC3E}">
        <p14:creationId xmlns:p14="http://schemas.microsoft.com/office/powerpoint/2010/main" val="117209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AD9F495F-1091-4814-8C83-603CEE37E946}"/>
              </a:ext>
            </a:extLst>
          </p:cNvPr>
          <p:cNvSpPr txBox="1"/>
          <p:nvPr/>
        </p:nvSpPr>
        <p:spPr>
          <a:xfrm>
            <a:off x="1066811" y="536129"/>
            <a:ext cx="2474057" cy="1261884"/>
          </a:xfrm>
          <a:prstGeom prst="rect">
            <a:avLst/>
          </a:prstGeom>
          <a:solidFill>
            <a:schemeClr val="accent2">
              <a:lumMod val="60000"/>
              <a:lumOff val="40000"/>
              <a:alpha val="20000"/>
            </a:schemeClr>
          </a:solidFill>
          <a:effectLst>
            <a:softEdge rad="0"/>
          </a:effectLst>
        </p:spPr>
        <p:txBody>
          <a:bodyPr wrap="square">
            <a:spAutoFit/>
          </a:bodyPr>
          <a:lstStyle/>
          <a:p>
            <a:r>
              <a:rPr lang="en-US" sz="4000" dirty="0">
                <a:solidFill>
                  <a:schemeClr val="accent2">
                    <a:lumMod val="75000"/>
                  </a:schemeClr>
                </a:solidFill>
                <a:latin typeface="Algerian" panose="04020705040A02060702" pitchFamily="82" charset="0"/>
              </a:rPr>
              <a:t>Code </a:t>
            </a:r>
          </a:p>
          <a:p>
            <a:r>
              <a:rPr lang="en-US" dirty="0">
                <a:solidFill>
                  <a:schemeClr val="accent2">
                    <a:lumMod val="75000"/>
                  </a:schemeClr>
                </a:solidFill>
                <a:latin typeface="Algerian" panose="04020705040A02060702" pitchFamily="82" charset="0"/>
              </a:rPr>
              <a:t>(for the boring ones)</a:t>
            </a:r>
            <a:endParaRPr lang="en-IN" dirty="0"/>
          </a:p>
        </p:txBody>
      </p:sp>
      <p:sp>
        <p:nvSpPr>
          <p:cNvPr id="35" name="Content Placeholder 107">
            <a:extLst>
              <a:ext uri="{FF2B5EF4-FFF2-40B4-BE49-F238E27FC236}">
                <a16:creationId xmlns:a16="http://schemas.microsoft.com/office/drawing/2014/main" id="{DCD7F8F8-F527-4EB9-A215-12B4885E2DEA}"/>
              </a:ext>
            </a:extLst>
          </p:cNvPr>
          <p:cNvSpPr txBox="1">
            <a:spLocks/>
          </p:cNvSpPr>
          <p:nvPr/>
        </p:nvSpPr>
        <p:spPr>
          <a:xfrm>
            <a:off x="3975802" y="0"/>
            <a:ext cx="3978213" cy="6858000"/>
          </a:xfrm>
          <a:prstGeom prst="rect">
            <a:avLst/>
          </a:prstGeom>
          <a:solidFill>
            <a:schemeClr val="accent2">
              <a:lumMod val="50000"/>
              <a:alpha val="49000"/>
            </a:schemeClr>
          </a:solidFill>
          <a:effectLst>
            <a:glow>
              <a:schemeClr val="accent1">
                <a:alpha val="39000"/>
              </a:schemeClr>
            </a:glow>
          </a:effectLst>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install.packages("</a:t>
            </a:r>
            <a:r>
              <a:rPr lang="en-US" sz="900" dirty="0" err="1">
                <a:solidFill>
                  <a:schemeClr val="bg1"/>
                </a:solidFill>
                <a:latin typeface="Bahnschrift SemiBold" panose="020B0502040204020203" pitchFamily="34" charset="0"/>
              </a:rPr>
              <a:t>tidyverse</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library(</a:t>
            </a:r>
            <a:r>
              <a:rPr lang="en-US" sz="900" dirty="0" err="1">
                <a:solidFill>
                  <a:schemeClr val="bg1"/>
                </a:solidFill>
                <a:latin typeface="Bahnschrift SemiBold" panose="020B0502040204020203" pitchFamily="34" charset="0"/>
              </a:rPr>
              <a:t>tidyverse</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#Loading data -----</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d1 &lt;- </a:t>
            </a:r>
            <a:r>
              <a:rPr lang="en-US" sz="900" dirty="0" err="1">
                <a:solidFill>
                  <a:schemeClr val="bg1"/>
                </a:solidFill>
                <a:latin typeface="Bahnschrift SemiBold" panose="020B0502040204020203" pitchFamily="34" charset="0"/>
              </a:rPr>
              <a:t>read_csv</a:t>
            </a:r>
            <a:r>
              <a:rPr lang="en-US" sz="900" dirty="0">
                <a:solidFill>
                  <a:schemeClr val="bg1"/>
                </a:solidFill>
                <a:latin typeface="Bahnschrift SemiBold" panose="020B0502040204020203" pitchFamily="34" charset="0"/>
              </a:rPr>
              <a:t>("2022 Apr.csv")</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head(d1)</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#installing </a:t>
            </a:r>
            <a:r>
              <a:rPr lang="en-US" sz="900" dirty="0" err="1">
                <a:solidFill>
                  <a:schemeClr val="bg1"/>
                </a:solidFill>
                <a:latin typeface="Bahnschrift SemiBold" panose="020B0502040204020203" pitchFamily="34" charset="0"/>
              </a:rPr>
              <a:t>dplyr</a:t>
            </a:r>
            <a:r>
              <a:rPr lang="en-US" sz="900" dirty="0">
                <a:solidFill>
                  <a:schemeClr val="bg1"/>
                </a:solidFill>
                <a:latin typeface="Bahnschrift SemiBold" panose="020B0502040204020203" pitchFamily="34" charset="0"/>
              </a:rPr>
              <a:t> for data manipulation -----</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library(</a:t>
            </a:r>
            <a:r>
              <a:rPr lang="en-US" sz="900" dirty="0" err="1">
                <a:solidFill>
                  <a:schemeClr val="bg1"/>
                </a:solidFill>
                <a:latin typeface="Bahnschrift SemiBold" panose="020B0502040204020203" pitchFamily="34" charset="0"/>
              </a:rPr>
              <a:t>dplyr</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library(</a:t>
            </a:r>
            <a:r>
              <a:rPr lang="en-US" sz="900" dirty="0" err="1">
                <a:solidFill>
                  <a:schemeClr val="bg1"/>
                </a:solidFill>
                <a:latin typeface="Bahnschrift SemiBold" panose="020B0502040204020203" pitchFamily="34" charset="0"/>
              </a:rPr>
              <a:t>lubridate</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#Transformation of data into insights -----</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transformed_data</a:t>
            </a:r>
            <a:r>
              <a:rPr lang="en-US" sz="900" dirty="0">
                <a:solidFill>
                  <a:schemeClr val="bg1"/>
                </a:solidFill>
                <a:latin typeface="Bahnschrift SemiBold" panose="020B0502040204020203" pitchFamily="34" charset="0"/>
              </a:rPr>
              <a:t> &lt;- d1 %&gt;%   select (</a:t>
            </a:r>
            <a:r>
              <a:rPr lang="en-US" sz="900" dirty="0" err="1">
                <a:solidFill>
                  <a:schemeClr val="bg1"/>
                </a:solidFill>
                <a:latin typeface="Bahnschrift SemiBold" panose="020B0502040204020203" pitchFamily="34" charset="0"/>
              </a:rPr>
              <a:t>rideable_type</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started_at</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ended_at</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member_casual</a:t>
            </a:r>
            <a:r>
              <a:rPr lang="en-US" sz="900" dirty="0">
                <a:solidFill>
                  <a:schemeClr val="bg1"/>
                </a:solidFill>
                <a:latin typeface="Bahnschrift SemiBold" panose="020B0502040204020203" pitchFamily="34" charset="0"/>
              </a:rPr>
              <a:t>) %&gt;% mutate (</a:t>
            </a:r>
            <a:r>
              <a:rPr lang="en-US" sz="900" dirty="0" err="1">
                <a:solidFill>
                  <a:schemeClr val="bg1"/>
                </a:solidFill>
                <a:latin typeface="Bahnschrift SemiBold" panose="020B0502040204020203" pitchFamily="34" charset="0"/>
              </a:rPr>
              <a:t>ride_length</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difftime</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ended_at</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started_at</a:t>
            </a:r>
            <a:r>
              <a:rPr lang="en-US" sz="900" dirty="0">
                <a:solidFill>
                  <a:schemeClr val="bg1"/>
                </a:solidFill>
                <a:latin typeface="Bahnschrift SemiBold" panose="020B0502040204020203" pitchFamily="34" charset="0"/>
              </a:rPr>
              <a:t>, units ='mins'),  </a:t>
            </a:r>
            <a:r>
              <a:rPr lang="en-US" sz="900" dirty="0" err="1">
                <a:solidFill>
                  <a:schemeClr val="bg1"/>
                </a:solidFill>
                <a:latin typeface="Bahnschrift SemiBold" panose="020B0502040204020203" pitchFamily="34" charset="0"/>
              </a:rPr>
              <a:t>start_day</a:t>
            </a:r>
            <a:r>
              <a:rPr lang="en-US" sz="900" dirty="0">
                <a:solidFill>
                  <a:schemeClr val="bg1"/>
                </a:solidFill>
                <a:latin typeface="Bahnschrift SemiBold" panose="020B0502040204020203" pitchFamily="34" charset="0"/>
              </a:rPr>
              <a:t> = weekdays(</a:t>
            </a:r>
            <a:r>
              <a:rPr lang="en-US" sz="900" dirty="0" err="1">
                <a:solidFill>
                  <a:schemeClr val="bg1"/>
                </a:solidFill>
                <a:latin typeface="Bahnschrift SemiBold" panose="020B0502040204020203" pitchFamily="34" charset="0"/>
              </a:rPr>
              <a:t>started_at</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ride_length_int</a:t>
            </a:r>
            <a:r>
              <a:rPr lang="en-US" sz="900" dirty="0">
                <a:solidFill>
                  <a:schemeClr val="bg1"/>
                </a:solidFill>
                <a:latin typeface="Bahnschrift SemiBold" panose="020B0502040204020203" pitchFamily="34" charset="0"/>
              </a:rPr>
              <a:t> = round(</a:t>
            </a:r>
            <a:r>
              <a:rPr lang="en-US" sz="900" dirty="0" err="1">
                <a:solidFill>
                  <a:schemeClr val="bg1"/>
                </a:solidFill>
                <a:latin typeface="Bahnschrift SemiBold" panose="020B0502040204020203" pitchFamily="34" charset="0"/>
              </a:rPr>
              <a:t>ride_length</a:t>
            </a: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start_date</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as.Date</a:t>
            </a:r>
            <a:r>
              <a:rPr lang="en-US" sz="900" dirty="0">
                <a:solidFill>
                  <a:schemeClr val="bg1"/>
                </a:solidFill>
                <a:latin typeface="Bahnschrift SemiBold" panose="020B0502040204020203" pitchFamily="34" charset="0"/>
              </a:rPr>
              <a:t>(</a:t>
            </a:r>
            <a:r>
              <a:rPr lang="en-US" sz="900" dirty="0" err="1">
                <a:solidFill>
                  <a:schemeClr val="bg1"/>
                </a:solidFill>
                <a:latin typeface="Bahnschrift SemiBold" panose="020B0502040204020203" pitchFamily="34" charset="0"/>
              </a:rPr>
              <a:t>started_at</a:t>
            </a:r>
            <a:r>
              <a:rPr lang="en-US" sz="900" dirty="0">
                <a:solidFill>
                  <a:schemeClr val="bg1"/>
                </a:solidFill>
                <a:latin typeface="Bahnschrift SemiBold" panose="020B0502040204020203" pitchFamily="34" charset="0"/>
              </a:rPr>
              <a:t>) )</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#check if ride length is 0 or less than 0</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transformed_data</a:t>
            </a:r>
            <a:r>
              <a:rPr lang="en-US" sz="900" dirty="0">
                <a:solidFill>
                  <a:schemeClr val="bg1"/>
                </a:solidFill>
                <a:latin typeface="Bahnschrift SemiBold" panose="020B0502040204020203" pitchFamily="34" charset="0"/>
              </a:rPr>
              <a:t> %&gt;%  filter(</a:t>
            </a:r>
            <a:r>
              <a:rPr lang="en-US" sz="900" dirty="0" err="1">
                <a:solidFill>
                  <a:schemeClr val="bg1"/>
                </a:solidFill>
                <a:latin typeface="Bahnschrift SemiBold" panose="020B0502040204020203" pitchFamily="34" charset="0"/>
              </a:rPr>
              <a:t>ride_length_int</a:t>
            </a:r>
            <a:r>
              <a:rPr lang="en-US" sz="900" dirty="0">
                <a:solidFill>
                  <a:schemeClr val="bg1"/>
                </a:solidFill>
                <a:latin typeface="Bahnschrift SemiBold" panose="020B0502040204020203" pitchFamily="34" charset="0"/>
              </a:rPr>
              <a:t> &lt;= 0) %&gt;% count()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 3493 zero minutes and 1 negative values , therefore removing these values.</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 &lt;- </a:t>
            </a:r>
            <a:r>
              <a:rPr lang="en-US" sz="900" dirty="0" err="1">
                <a:solidFill>
                  <a:schemeClr val="bg1"/>
                </a:solidFill>
                <a:latin typeface="Bahnschrift SemiBold" panose="020B0502040204020203" pitchFamily="34" charset="0"/>
              </a:rPr>
              <a:t>transformed_data</a:t>
            </a:r>
            <a:r>
              <a:rPr lang="en-US" sz="900" dirty="0">
                <a:solidFill>
                  <a:schemeClr val="bg1"/>
                </a:solidFill>
                <a:latin typeface="Bahnschrift SemiBold" panose="020B0502040204020203" pitchFamily="34" charset="0"/>
              </a:rPr>
              <a:t> %&gt;%   filter(</a:t>
            </a:r>
            <a:r>
              <a:rPr lang="en-US" sz="900" dirty="0" err="1">
                <a:solidFill>
                  <a:schemeClr val="bg1"/>
                </a:solidFill>
                <a:latin typeface="Bahnschrift SemiBold" panose="020B0502040204020203" pitchFamily="34" charset="0"/>
              </a:rPr>
              <a:t>ride_length_int</a:t>
            </a:r>
            <a:r>
              <a:rPr lang="en-US" sz="900" dirty="0">
                <a:solidFill>
                  <a:schemeClr val="bg1"/>
                </a:solidFill>
                <a:latin typeface="Bahnschrift SemiBold" panose="020B0502040204020203" pitchFamily="34" charset="0"/>
              </a:rPr>
              <a:t> &gt; 0)count(</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#check for unique entities in </a:t>
            </a:r>
            <a:r>
              <a:rPr lang="en-US" sz="900" dirty="0" err="1">
                <a:solidFill>
                  <a:schemeClr val="bg1"/>
                </a:solidFill>
                <a:latin typeface="Bahnschrift SemiBold" panose="020B0502040204020203" pitchFamily="34" charset="0"/>
              </a:rPr>
              <a:t>rideable_type</a:t>
            </a:r>
            <a:endParaRPr lang="en-US" sz="900" dirty="0">
              <a:solidFill>
                <a:schemeClr val="bg1"/>
              </a:solidFill>
              <a:latin typeface="Bahnschrift SemiBold" panose="020B0502040204020203" pitchFamily="34" charset="0"/>
            </a:endParaRP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unique (</a:t>
            </a:r>
            <a:r>
              <a:rPr lang="en-US" sz="900" dirty="0" err="1">
                <a:solidFill>
                  <a:schemeClr val="bg1"/>
                </a:solidFill>
                <a:latin typeface="Bahnschrift SemiBold" panose="020B0502040204020203" pitchFamily="34" charset="0"/>
              </a:rPr>
              <a:t>transformed_data$rideable_type</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 3 types - classic, electric and docked</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summary(</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#Now, we plot the data -----</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library(ggplot2)</a:t>
            </a:r>
          </a:p>
        </p:txBody>
      </p:sp>
      <p:sp>
        <p:nvSpPr>
          <p:cNvPr id="38" name="Content Placeholder 107">
            <a:extLst>
              <a:ext uri="{FF2B5EF4-FFF2-40B4-BE49-F238E27FC236}">
                <a16:creationId xmlns:a16="http://schemas.microsoft.com/office/drawing/2014/main" id="{4104CD8D-5183-4B80-A775-35F478B56F4B}"/>
              </a:ext>
            </a:extLst>
          </p:cNvPr>
          <p:cNvSpPr txBox="1">
            <a:spLocks/>
          </p:cNvSpPr>
          <p:nvPr/>
        </p:nvSpPr>
        <p:spPr>
          <a:xfrm>
            <a:off x="8070282" y="-1"/>
            <a:ext cx="3978213" cy="5272392"/>
          </a:xfrm>
          <a:prstGeom prst="rect">
            <a:avLst/>
          </a:prstGeom>
          <a:solidFill>
            <a:schemeClr val="accent2">
              <a:lumMod val="50000"/>
              <a:alpha val="49000"/>
            </a:schemeClr>
          </a:solidFill>
          <a:effectLst>
            <a:glow>
              <a:schemeClr val="accent1">
                <a:alpha val="39000"/>
              </a:schemeClr>
            </a:glow>
          </a:effectLst>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#1- First plot, we understand the difference in the members and casuals.</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  </a:t>
            </a:r>
            <a:r>
              <a:rPr lang="en-US" sz="900" dirty="0" err="1">
                <a:solidFill>
                  <a:schemeClr val="bg1"/>
                </a:solidFill>
                <a:latin typeface="Bahnschrift SemiBold" panose="020B0502040204020203" pitchFamily="34" charset="0"/>
              </a:rPr>
              <a:t>ggplot</a:t>
            </a:r>
            <a:r>
              <a:rPr lang="en-US" sz="900" dirty="0">
                <a:solidFill>
                  <a:schemeClr val="bg1"/>
                </a:solidFill>
                <a:latin typeface="Bahnschrift SemiBold" panose="020B0502040204020203" pitchFamily="34" charset="0"/>
              </a:rPr>
              <a:t>(data= </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geom_bar</a:t>
            </a:r>
            <a:r>
              <a:rPr lang="en-US" sz="900" dirty="0">
                <a:solidFill>
                  <a:schemeClr val="bg1"/>
                </a:solidFill>
                <a:latin typeface="Bahnschrift SemiBold" panose="020B0502040204020203" pitchFamily="34" charset="0"/>
              </a:rPr>
              <a:t>(mapping=</a:t>
            </a:r>
            <a:r>
              <a:rPr lang="en-US" sz="900" dirty="0" err="1">
                <a:solidFill>
                  <a:schemeClr val="bg1"/>
                </a:solidFill>
                <a:latin typeface="Bahnschrift SemiBold" panose="020B0502040204020203" pitchFamily="34" charset="0"/>
              </a:rPr>
              <a:t>aes</a:t>
            </a:r>
            <a:r>
              <a:rPr lang="en-US" sz="900" dirty="0">
                <a:solidFill>
                  <a:schemeClr val="bg1"/>
                </a:solidFill>
                <a:latin typeface="Bahnschrift SemiBold" panose="020B0502040204020203" pitchFamily="34" charset="0"/>
              </a:rPr>
              <a:t>(x = </a:t>
            </a:r>
            <a:r>
              <a:rPr lang="en-US" sz="900" dirty="0" err="1">
                <a:solidFill>
                  <a:schemeClr val="bg1"/>
                </a:solidFill>
                <a:latin typeface="Bahnschrift SemiBold" panose="020B0502040204020203" pitchFamily="34" charset="0"/>
              </a:rPr>
              <a:t>member_casual</a:t>
            </a:r>
            <a:r>
              <a:rPr lang="en-US" sz="900" dirty="0">
                <a:solidFill>
                  <a:schemeClr val="bg1"/>
                </a:solidFill>
                <a:latin typeface="Bahnschrift SemiBold" panose="020B0502040204020203" pitchFamily="34" charset="0"/>
              </a:rPr>
              <a:t>), fill="coral") + </a:t>
            </a:r>
            <a:r>
              <a:rPr lang="en-US" sz="900" dirty="0" err="1">
                <a:solidFill>
                  <a:schemeClr val="bg1"/>
                </a:solidFill>
                <a:latin typeface="Bahnschrift SemiBold" panose="020B0502040204020203" pitchFamily="34" charset="0"/>
              </a:rPr>
              <a:t>theme_classic</a:t>
            </a:r>
            <a:r>
              <a:rPr lang="en-US" sz="900" dirty="0">
                <a:solidFill>
                  <a:schemeClr val="bg1"/>
                </a:solidFill>
                <a:latin typeface="Bahnschrift SemiBold" panose="020B0502040204020203" pitchFamily="34" charset="0"/>
              </a:rPr>
              <a:t>()+ labs(title = "Retained customers", x= "Casuals and Members")</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#2- Total usage of type of bikes for members/casuals.</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ggplot</a:t>
            </a:r>
            <a:r>
              <a:rPr lang="en-US" sz="900" dirty="0">
                <a:solidFill>
                  <a:schemeClr val="bg1"/>
                </a:solidFill>
                <a:latin typeface="Bahnschrift SemiBold" panose="020B0502040204020203" pitchFamily="34" charset="0"/>
              </a:rPr>
              <a:t>(data= </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geom_bar</a:t>
            </a:r>
            <a:r>
              <a:rPr lang="en-US" sz="900" dirty="0">
                <a:solidFill>
                  <a:schemeClr val="bg1"/>
                </a:solidFill>
                <a:latin typeface="Bahnschrift SemiBold" panose="020B0502040204020203" pitchFamily="34" charset="0"/>
              </a:rPr>
              <a:t>(mapping=</a:t>
            </a:r>
            <a:r>
              <a:rPr lang="en-US" sz="900" dirty="0" err="1">
                <a:solidFill>
                  <a:schemeClr val="bg1"/>
                </a:solidFill>
                <a:latin typeface="Bahnschrift SemiBold" panose="020B0502040204020203" pitchFamily="34" charset="0"/>
              </a:rPr>
              <a:t>aes</a:t>
            </a:r>
            <a:r>
              <a:rPr lang="en-US" sz="900" dirty="0">
                <a:solidFill>
                  <a:schemeClr val="bg1"/>
                </a:solidFill>
                <a:latin typeface="Bahnschrift SemiBold" panose="020B0502040204020203" pitchFamily="34" charset="0"/>
              </a:rPr>
              <a:t>(x=</a:t>
            </a:r>
            <a:r>
              <a:rPr lang="en-US" sz="900" dirty="0" err="1">
                <a:solidFill>
                  <a:schemeClr val="bg1"/>
                </a:solidFill>
                <a:latin typeface="Bahnschrift SemiBold" panose="020B0502040204020203" pitchFamily="34" charset="0"/>
              </a:rPr>
              <a:t>rideable_type</a:t>
            </a:r>
            <a:r>
              <a:rPr lang="en-US" sz="900" dirty="0">
                <a:solidFill>
                  <a:schemeClr val="bg1"/>
                </a:solidFill>
                <a:latin typeface="Bahnschrift SemiBold" panose="020B0502040204020203" pitchFamily="34" charset="0"/>
              </a:rPr>
              <a:t>, fill = </a:t>
            </a:r>
            <a:r>
              <a:rPr lang="en-US" sz="900" dirty="0" err="1">
                <a:solidFill>
                  <a:schemeClr val="bg1"/>
                </a:solidFill>
                <a:latin typeface="Bahnschrift SemiBold" panose="020B0502040204020203" pitchFamily="34" charset="0"/>
              </a:rPr>
              <a:t>member_casual</a:t>
            </a:r>
            <a:r>
              <a:rPr lang="en-US" sz="900" dirty="0">
                <a:solidFill>
                  <a:schemeClr val="bg1"/>
                </a:solidFill>
                <a:latin typeface="Bahnschrift SemiBold" panose="020B0502040204020203" pitchFamily="34" charset="0"/>
              </a:rPr>
              <a:t>)) + labs(x="type of bike", y= "total usage for members and casuals")</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#3- For order the days</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clean_data$start_day</a:t>
            </a:r>
            <a:r>
              <a:rPr lang="en-US" sz="900" dirty="0">
                <a:solidFill>
                  <a:schemeClr val="bg1"/>
                </a:solidFill>
                <a:latin typeface="Bahnschrift SemiBold" panose="020B0502040204020203" pitchFamily="34" charset="0"/>
              </a:rPr>
              <a:t> &lt;- factor(</a:t>
            </a:r>
            <a:r>
              <a:rPr lang="en-US" sz="900" dirty="0" err="1">
                <a:solidFill>
                  <a:schemeClr val="bg1"/>
                </a:solidFill>
                <a:latin typeface="Bahnschrift SemiBold" panose="020B0502040204020203" pitchFamily="34" charset="0"/>
              </a:rPr>
              <a:t>clean_data$start_day</a:t>
            </a:r>
            <a:r>
              <a:rPr lang="en-US" sz="900" dirty="0">
                <a:solidFill>
                  <a:schemeClr val="bg1"/>
                </a:solidFill>
                <a:latin typeface="Bahnschrift SemiBold" panose="020B0502040204020203" pitchFamily="34" charset="0"/>
              </a:rPr>
              <a:t>, c("Monday", "Tuesday", "Wednesday", "</a:t>
            </a:r>
            <a:r>
              <a:rPr lang="en-US" sz="900" dirty="0" err="1">
                <a:solidFill>
                  <a:schemeClr val="bg1"/>
                </a:solidFill>
                <a:latin typeface="Bahnschrift SemiBold" panose="020B0502040204020203" pitchFamily="34" charset="0"/>
              </a:rPr>
              <a:t>Thursday","Friday","Saturday</a:t>
            </a:r>
            <a:r>
              <a:rPr lang="en-US" sz="900" dirty="0">
                <a:solidFill>
                  <a:schemeClr val="bg1"/>
                </a:solidFill>
                <a:latin typeface="Bahnschrift SemiBold" panose="020B0502040204020203" pitchFamily="34" charset="0"/>
              </a:rPr>
              <a:t>", "Sunday"))</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#Weekly usage of bikes by members/casuals</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ggplot</a:t>
            </a:r>
            <a:r>
              <a:rPr lang="en-US" sz="900" dirty="0">
                <a:solidFill>
                  <a:schemeClr val="bg1"/>
                </a:solidFill>
                <a:latin typeface="Bahnschrift SemiBold" panose="020B0502040204020203" pitchFamily="34" charset="0"/>
              </a:rPr>
              <a:t>(data= </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 mapping=</a:t>
            </a:r>
            <a:r>
              <a:rPr lang="en-US" sz="900" dirty="0" err="1">
                <a:solidFill>
                  <a:schemeClr val="bg1"/>
                </a:solidFill>
                <a:latin typeface="Bahnschrift SemiBold" panose="020B0502040204020203" pitchFamily="34" charset="0"/>
              </a:rPr>
              <a:t>aes</a:t>
            </a:r>
            <a:r>
              <a:rPr lang="en-US" sz="900" dirty="0">
                <a:solidFill>
                  <a:schemeClr val="bg1"/>
                </a:solidFill>
                <a:latin typeface="Bahnschrift SemiBold" panose="020B0502040204020203" pitchFamily="34" charset="0"/>
              </a:rPr>
              <a:t>(x=</a:t>
            </a:r>
            <a:r>
              <a:rPr lang="en-US" sz="900" dirty="0" err="1">
                <a:solidFill>
                  <a:schemeClr val="bg1"/>
                </a:solidFill>
                <a:latin typeface="Bahnschrift SemiBold" panose="020B0502040204020203" pitchFamily="34" charset="0"/>
              </a:rPr>
              <a:t>start_day</a:t>
            </a:r>
            <a:r>
              <a:rPr lang="en-US" sz="900" dirty="0">
                <a:solidFill>
                  <a:schemeClr val="bg1"/>
                </a:solidFill>
                <a:latin typeface="Bahnschrift SemiBold" panose="020B0502040204020203" pitchFamily="34" charset="0"/>
              </a:rPr>
              <a:t>, fill = </a:t>
            </a:r>
            <a:r>
              <a:rPr lang="en-US" sz="900" dirty="0" err="1">
                <a:solidFill>
                  <a:schemeClr val="bg1"/>
                </a:solidFill>
                <a:latin typeface="Bahnschrift SemiBold" panose="020B0502040204020203" pitchFamily="34" charset="0"/>
              </a:rPr>
              <a:t>member_casual</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geom_bar</a:t>
            </a:r>
            <a:r>
              <a:rPr lang="en-US" sz="900" dirty="0">
                <a:solidFill>
                  <a:schemeClr val="bg1"/>
                </a:solidFill>
                <a:latin typeface="Bahnschrift SemiBold" panose="020B0502040204020203" pitchFamily="34" charset="0"/>
              </a:rPr>
              <a:t>(position= </a:t>
            </a:r>
            <a:r>
              <a:rPr lang="en-US" sz="900" dirty="0" err="1">
                <a:solidFill>
                  <a:schemeClr val="bg1"/>
                </a:solidFill>
                <a:latin typeface="Bahnschrift SemiBold" panose="020B0502040204020203" pitchFamily="34" charset="0"/>
              </a:rPr>
              <a:t>position_dodge</a:t>
            </a:r>
            <a:r>
              <a:rPr lang="en-US" sz="900" dirty="0">
                <a:solidFill>
                  <a:schemeClr val="bg1"/>
                </a:solidFill>
                <a:latin typeface="Bahnschrift SemiBold" panose="020B0502040204020203" pitchFamily="34" charset="0"/>
              </a:rPr>
              <a:t>()) + labs(x="</a:t>
            </a:r>
            <a:r>
              <a:rPr lang="en-US" sz="900" dirty="0" err="1">
                <a:solidFill>
                  <a:schemeClr val="bg1"/>
                </a:solidFill>
                <a:latin typeface="Bahnschrift SemiBold" panose="020B0502040204020203" pitchFamily="34" charset="0"/>
              </a:rPr>
              <a:t>weekdays",y</a:t>
            </a:r>
            <a:r>
              <a:rPr lang="en-US" sz="900" dirty="0">
                <a:solidFill>
                  <a:schemeClr val="bg1"/>
                </a:solidFill>
                <a:latin typeface="Bahnschrift SemiBold" panose="020B0502040204020203" pitchFamily="34" charset="0"/>
              </a:rPr>
              <a:t>="Users", title= "Weekly bike users", subtitle ="Difference in weekly bike usage - members and casuals")</a:t>
            </a:r>
          </a:p>
          <a:p>
            <a:pPr marL="0" indent="0">
              <a:lnSpc>
                <a:spcPct val="150000"/>
              </a:lnSpc>
              <a:spcBef>
                <a:spcPts val="600"/>
              </a:spcBef>
              <a:buFont typeface="Arial" panose="020B0604020202020204" pitchFamily="34" charset="0"/>
              <a:buNone/>
            </a:pPr>
            <a:r>
              <a:rPr lang="en-US" sz="900" dirty="0" err="1">
                <a:solidFill>
                  <a:schemeClr val="bg1"/>
                </a:solidFill>
                <a:latin typeface="Bahnschrift SemiBold" panose="020B0502040204020203" pitchFamily="34" charset="0"/>
              </a:rPr>
              <a:t>ggplot</a:t>
            </a:r>
            <a:r>
              <a:rPr lang="en-US" sz="900" dirty="0">
                <a:solidFill>
                  <a:schemeClr val="bg1"/>
                </a:solidFill>
                <a:latin typeface="Bahnschrift SemiBold" panose="020B0502040204020203" pitchFamily="34" charset="0"/>
              </a:rPr>
              <a:t>(data= </a:t>
            </a:r>
            <a:r>
              <a:rPr lang="en-US" sz="900" dirty="0" err="1">
                <a:solidFill>
                  <a:schemeClr val="bg1"/>
                </a:solidFill>
                <a:latin typeface="Bahnschrift SemiBold" panose="020B0502040204020203" pitchFamily="34" charset="0"/>
              </a:rPr>
              <a:t>clean_data</a:t>
            </a:r>
            <a:r>
              <a:rPr lang="en-US" sz="900" dirty="0">
                <a:solidFill>
                  <a:schemeClr val="bg1"/>
                </a:solidFill>
                <a:latin typeface="Bahnschrift SemiBold" panose="020B0502040204020203" pitchFamily="34" charset="0"/>
              </a:rPr>
              <a:t>, mapping=</a:t>
            </a:r>
            <a:r>
              <a:rPr lang="en-US" sz="900" dirty="0" err="1">
                <a:solidFill>
                  <a:schemeClr val="bg1"/>
                </a:solidFill>
                <a:latin typeface="Bahnschrift SemiBold" panose="020B0502040204020203" pitchFamily="34" charset="0"/>
              </a:rPr>
              <a:t>aes</a:t>
            </a:r>
            <a:r>
              <a:rPr lang="en-US" sz="900" dirty="0">
                <a:solidFill>
                  <a:schemeClr val="bg1"/>
                </a:solidFill>
                <a:latin typeface="Bahnschrift SemiBold" panose="020B0502040204020203" pitchFamily="34" charset="0"/>
              </a:rPr>
              <a:t>(x=</a:t>
            </a:r>
            <a:r>
              <a:rPr lang="en-US" sz="900" dirty="0" err="1">
                <a:solidFill>
                  <a:schemeClr val="bg1"/>
                </a:solidFill>
                <a:latin typeface="Bahnschrift SemiBold" panose="020B0502040204020203" pitchFamily="34" charset="0"/>
              </a:rPr>
              <a:t>start_day</a:t>
            </a:r>
            <a:r>
              <a:rPr lang="en-US" sz="900" dirty="0">
                <a:solidFill>
                  <a:schemeClr val="bg1"/>
                </a:solidFill>
                <a:latin typeface="Bahnschrift SemiBold" panose="020B0502040204020203" pitchFamily="34" charset="0"/>
              </a:rPr>
              <a:t>, fill =</a:t>
            </a:r>
            <a:r>
              <a:rPr lang="en-US" sz="900" dirty="0" err="1">
                <a:solidFill>
                  <a:schemeClr val="bg1"/>
                </a:solidFill>
                <a:latin typeface="Bahnschrift SemiBold" panose="020B0502040204020203" pitchFamily="34" charset="0"/>
              </a:rPr>
              <a:t>rideable_type</a:t>
            </a:r>
            <a:r>
              <a:rPr lang="en-US" sz="900" dirty="0">
                <a:solidFill>
                  <a:schemeClr val="bg1"/>
                </a:solidFill>
                <a:latin typeface="Bahnschrift SemiBold" panose="020B0502040204020203" pitchFamily="34" charset="0"/>
              </a:rPr>
              <a:t>)) + </a:t>
            </a:r>
            <a:r>
              <a:rPr lang="en-US" sz="900" dirty="0" err="1">
                <a:solidFill>
                  <a:schemeClr val="bg1"/>
                </a:solidFill>
                <a:latin typeface="Bahnschrift SemiBold" panose="020B0502040204020203" pitchFamily="34" charset="0"/>
              </a:rPr>
              <a:t>geom_bar</a:t>
            </a:r>
            <a:r>
              <a:rPr lang="en-US" sz="900" dirty="0">
                <a:solidFill>
                  <a:schemeClr val="bg1"/>
                </a:solidFill>
                <a:latin typeface="Bahnschrift SemiBold" panose="020B0502040204020203" pitchFamily="34" charset="0"/>
              </a:rPr>
              <a:t>(position= </a:t>
            </a:r>
            <a:r>
              <a:rPr lang="en-US" sz="900" dirty="0" err="1">
                <a:solidFill>
                  <a:schemeClr val="bg1"/>
                </a:solidFill>
                <a:latin typeface="Bahnschrift SemiBold" panose="020B0502040204020203" pitchFamily="34" charset="0"/>
              </a:rPr>
              <a:t>position_dodge</a:t>
            </a:r>
            <a:r>
              <a:rPr lang="en-US" sz="900" dirty="0">
                <a:solidFill>
                  <a:schemeClr val="bg1"/>
                </a:solidFill>
                <a:latin typeface="Bahnschrift SemiBold" panose="020B0502040204020203" pitchFamily="34" charset="0"/>
              </a:rPr>
              <a:t>()) + labs(x="</a:t>
            </a:r>
            <a:r>
              <a:rPr lang="en-US" sz="900" dirty="0" err="1">
                <a:solidFill>
                  <a:schemeClr val="bg1"/>
                </a:solidFill>
                <a:latin typeface="Bahnschrift SemiBold" panose="020B0502040204020203" pitchFamily="34" charset="0"/>
              </a:rPr>
              <a:t>weekdays",y</a:t>
            </a:r>
            <a:r>
              <a:rPr lang="en-US" sz="900" dirty="0">
                <a:solidFill>
                  <a:schemeClr val="bg1"/>
                </a:solidFill>
                <a:latin typeface="Bahnschrift SemiBold" panose="020B0502040204020203" pitchFamily="34" charset="0"/>
              </a:rPr>
              <a:t>="Bikes used", title= "Weekly bikes users", subtitle ="Difference in weekly bike used by members and casuals")</a:t>
            </a:r>
          </a:p>
          <a:p>
            <a:pPr marL="0" indent="0">
              <a:lnSpc>
                <a:spcPct val="150000"/>
              </a:lnSpc>
              <a:spcBef>
                <a:spcPts val="600"/>
              </a:spcBef>
              <a:buFont typeface="Arial" panose="020B0604020202020204" pitchFamily="34" charset="0"/>
              <a:buNone/>
            </a:pPr>
            <a:r>
              <a:rPr lang="en-US" sz="900" dirty="0">
                <a:solidFill>
                  <a:schemeClr val="bg1"/>
                </a:solidFill>
                <a:latin typeface="Bahnschrift SemiBold" panose="020B0502040204020203" pitchFamily="34" charset="0"/>
              </a:rPr>
              <a:t>-----</a:t>
            </a:r>
          </a:p>
          <a:p>
            <a:pPr marL="0" indent="0">
              <a:lnSpc>
                <a:spcPct val="150000"/>
              </a:lnSpc>
              <a:spcBef>
                <a:spcPts val="600"/>
              </a:spcBef>
              <a:buNone/>
            </a:pPr>
            <a:endParaRPr lang="en-IN" sz="900" b="1" dirty="0">
              <a:solidFill>
                <a:schemeClr val="bg1"/>
              </a:solidFill>
              <a:latin typeface="Bahnschrift SemiBold" panose="020B0502040204020203" pitchFamily="34" charset="0"/>
            </a:endParaRPr>
          </a:p>
        </p:txBody>
      </p:sp>
      <p:sp>
        <p:nvSpPr>
          <p:cNvPr id="39" name="Date Placeholder 38">
            <a:extLst>
              <a:ext uri="{FF2B5EF4-FFF2-40B4-BE49-F238E27FC236}">
                <a16:creationId xmlns:a16="http://schemas.microsoft.com/office/drawing/2014/main" id="{C4FFFDDC-8E2A-4AC4-B756-BF6A75F16C03}"/>
              </a:ext>
            </a:extLst>
          </p:cNvPr>
          <p:cNvSpPr>
            <a:spLocks noGrp="1"/>
          </p:cNvSpPr>
          <p:nvPr>
            <p:ph type="dt" sz="half" idx="12"/>
          </p:nvPr>
        </p:nvSpPr>
        <p:spPr/>
        <p:txBody>
          <a:bodyPr/>
          <a:lstStyle/>
          <a:p>
            <a:r>
              <a:rPr lang="en-IN"/>
              <a:t>DATE- </a:t>
            </a:r>
            <a:fld id="{1F441022-F8D8-46C0-8C0E-3CBB480898E7}" type="datetime1">
              <a:rPr lang="en-IN" smtClean="0"/>
              <a:t>10-05-2023</a:t>
            </a:fld>
            <a:endParaRPr lang="en-IN" dirty="0"/>
          </a:p>
        </p:txBody>
      </p:sp>
      <p:sp>
        <p:nvSpPr>
          <p:cNvPr id="40" name="Footer Placeholder 39">
            <a:extLst>
              <a:ext uri="{FF2B5EF4-FFF2-40B4-BE49-F238E27FC236}">
                <a16:creationId xmlns:a16="http://schemas.microsoft.com/office/drawing/2014/main" id="{AAAC8FE8-5C7B-4359-AC43-802B2DF78678}"/>
              </a:ext>
            </a:extLst>
          </p:cNvPr>
          <p:cNvSpPr>
            <a:spLocks noGrp="1"/>
          </p:cNvSpPr>
          <p:nvPr>
            <p:ph type="ftr" sz="quarter" idx="10"/>
          </p:nvPr>
        </p:nvSpPr>
        <p:spPr/>
        <p:txBody>
          <a:bodyPr/>
          <a:lstStyle/>
          <a:p>
            <a:r>
              <a:rPr lang="en-IN"/>
              <a:t>CYCLISTIC BIKE-SHARE ANALYSIS</a:t>
            </a:r>
            <a:endParaRPr lang="en-IN" dirty="0"/>
          </a:p>
        </p:txBody>
      </p:sp>
      <p:grpSp>
        <p:nvGrpSpPr>
          <p:cNvPr id="42" name="Graphic 11" descr="A bicycle">
            <a:extLst>
              <a:ext uri="{FF2B5EF4-FFF2-40B4-BE49-F238E27FC236}">
                <a16:creationId xmlns:a16="http://schemas.microsoft.com/office/drawing/2014/main" id="{9D3C44E3-D8AF-45EE-8908-C2C9F36A1F1C}"/>
              </a:ext>
            </a:extLst>
          </p:cNvPr>
          <p:cNvGrpSpPr/>
          <p:nvPr/>
        </p:nvGrpSpPr>
        <p:grpSpPr>
          <a:xfrm rot="16200000">
            <a:off x="-1292113" y="4299074"/>
            <a:ext cx="2104026" cy="2057270"/>
            <a:chOff x="-6040254" y="4024955"/>
            <a:chExt cx="2392256" cy="2392249"/>
          </a:xfrm>
        </p:grpSpPr>
        <p:sp>
          <p:nvSpPr>
            <p:cNvPr id="69" name="Freeform: Shape 68">
              <a:extLst>
                <a:ext uri="{FF2B5EF4-FFF2-40B4-BE49-F238E27FC236}">
                  <a16:creationId xmlns:a16="http://schemas.microsoft.com/office/drawing/2014/main" id="{7BA5470B-0E57-4530-84E3-1CCB2B2AD6AB}"/>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FF466D1A-604D-4FBD-8CE2-69DCA603400C}"/>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AD45AB2E-C8C9-4746-BC5B-C683492382D1}"/>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43" name="Graphic 11" descr="A bicycle">
            <a:extLst>
              <a:ext uri="{FF2B5EF4-FFF2-40B4-BE49-F238E27FC236}">
                <a16:creationId xmlns:a16="http://schemas.microsoft.com/office/drawing/2014/main" id="{312BE258-1E1C-4E69-9A8A-5B17079A4C4B}"/>
              </a:ext>
            </a:extLst>
          </p:cNvPr>
          <p:cNvGrpSpPr/>
          <p:nvPr/>
        </p:nvGrpSpPr>
        <p:grpSpPr>
          <a:xfrm rot="16200000">
            <a:off x="1780752" y="4244707"/>
            <a:ext cx="2163651" cy="2111643"/>
            <a:chOff x="-2546438" y="3961736"/>
            <a:chExt cx="2460049" cy="2455475"/>
          </a:xfrm>
        </p:grpSpPr>
        <p:sp>
          <p:nvSpPr>
            <p:cNvPr id="65" name="Freeform: Shape 64">
              <a:extLst>
                <a:ext uri="{FF2B5EF4-FFF2-40B4-BE49-F238E27FC236}">
                  <a16:creationId xmlns:a16="http://schemas.microsoft.com/office/drawing/2014/main" id="{A2CF02B6-7BBB-476D-9DD0-C698DA0CE9F6}"/>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26F8BDBC-9EAC-4F78-86C5-EF09CEDB2816}"/>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22A0EDE5-8B52-4352-A811-B5B6CD801600}"/>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483579EA-385D-4639-9F57-4B171F963B0B}"/>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44" name="Graphic 11" descr="A bicycle">
            <a:extLst>
              <a:ext uri="{FF2B5EF4-FFF2-40B4-BE49-F238E27FC236}">
                <a16:creationId xmlns:a16="http://schemas.microsoft.com/office/drawing/2014/main" id="{B16A8316-E8F7-4DE3-8E07-E7B920B98C76}"/>
              </a:ext>
            </a:extLst>
          </p:cNvPr>
          <p:cNvGrpSpPr/>
          <p:nvPr/>
        </p:nvGrpSpPr>
        <p:grpSpPr>
          <a:xfrm>
            <a:off x="-1430057" y="4016906"/>
            <a:ext cx="1904590" cy="1310800"/>
            <a:chOff x="-6197095" y="3696843"/>
            <a:chExt cx="2165499" cy="1524233"/>
          </a:xfrm>
        </p:grpSpPr>
        <p:sp>
          <p:nvSpPr>
            <p:cNvPr id="63" name="Freeform: Shape 62">
              <a:extLst>
                <a:ext uri="{FF2B5EF4-FFF2-40B4-BE49-F238E27FC236}">
                  <a16:creationId xmlns:a16="http://schemas.microsoft.com/office/drawing/2014/main" id="{0B1E6CC4-DE58-49AC-8398-7FD7ABB89A09}"/>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13D6D188-7906-4A26-A9AD-0BF9B769CA90}"/>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45" name="Graphic 11" descr="A bicycle">
            <a:extLst>
              <a:ext uri="{FF2B5EF4-FFF2-40B4-BE49-F238E27FC236}">
                <a16:creationId xmlns:a16="http://schemas.microsoft.com/office/drawing/2014/main" id="{2D525AFB-F9ED-4091-B8C5-A1EA72E715F0}"/>
              </a:ext>
            </a:extLst>
          </p:cNvPr>
          <p:cNvGrpSpPr/>
          <p:nvPr/>
        </p:nvGrpSpPr>
        <p:grpSpPr>
          <a:xfrm>
            <a:off x="-438750" y="3470890"/>
            <a:ext cx="3491447" cy="2104231"/>
            <a:chOff x="-5069989" y="3061921"/>
            <a:chExt cx="3969739" cy="2446856"/>
          </a:xfrm>
        </p:grpSpPr>
        <p:sp>
          <p:nvSpPr>
            <p:cNvPr id="46" name="Freeform: Shape 45">
              <a:extLst>
                <a:ext uri="{FF2B5EF4-FFF2-40B4-BE49-F238E27FC236}">
                  <a16:creationId xmlns:a16="http://schemas.microsoft.com/office/drawing/2014/main" id="{B964E4FC-548D-46FB-AEE6-8D769BCEA449}"/>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24D01E00-6AAD-4580-A09B-6B044CCE14A9}"/>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FA92F9B4-9E5A-45CE-BDC5-53392DB9E6AA}"/>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B6945A2E-F145-4053-A7CC-4162F4FDC2C6}"/>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CF193F74-1DB5-4B4F-BDA0-A9C0C7E252B0}"/>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51" name="Graphic 11" descr="A bicycle">
              <a:extLst>
                <a:ext uri="{FF2B5EF4-FFF2-40B4-BE49-F238E27FC236}">
                  <a16:creationId xmlns:a16="http://schemas.microsoft.com/office/drawing/2014/main" id="{6D5D11FF-E0EB-4923-88D8-ABF55D5BA574}"/>
                </a:ext>
              </a:extLst>
            </p:cNvPr>
            <p:cNvGrpSpPr/>
            <p:nvPr/>
          </p:nvGrpSpPr>
          <p:grpSpPr>
            <a:xfrm>
              <a:off x="-3335001" y="5141345"/>
              <a:ext cx="738035" cy="159477"/>
              <a:chOff x="-3335001" y="5141345"/>
              <a:chExt cx="738035" cy="159477"/>
            </a:xfrm>
          </p:grpSpPr>
          <p:sp>
            <p:nvSpPr>
              <p:cNvPr id="60" name="Freeform: Shape 59">
                <a:extLst>
                  <a:ext uri="{FF2B5EF4-FFF2-40B4-BE49-F238E27FC236}">
                    <a16:creationId xmlns:a16="http://schemas.microsoft.com/office/drawing/2014/main" id="{6BA0E4A2-CD41-4D42-B626-29FAE265B903}"/>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F9953744-449A-428D-A43D-1239B36F6D1A}"/>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EAA947ED-4054-4218-96D8-B59CB986470C}"/>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52" name="Freeform: Shape 51">
              <a:extLst>
                <a:ext uri="{FF2B5EF4-FFF2-40B4-BE49-F238E27FC236}">
                  <a16:creationId xmlns:a16="http://schemas.microsoft.com/office/drawing/2014/main" id="{43100898-5780-419D-ADA4-EFA228FF3645}"/>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9976FB44-4DF6-4F65-BB03-3E4B649B2F31}"/>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54" name="Graphic 11" descr="A bicycle">
              <a:extLst>
                <a:ext uri="{FF2B5EF4-FFF2-40B4-BE49-F238E27FC236}">
                  <a16:creationId xmlns:a16="http://schemas.microsoft.com/office/drawing/2014/main" id="{EC80D6F9-C0B9-4FC6-8771-F34417160D0D}"/>
                </a:ext>
              </a:extLst>
            </p:cNvPr>
            <p:cNvGrpSpPr/>
            <p:nvPr/>
          </p:nvGrpSpPr>
          <p:grpSpPr>
            <a:xfrm>
              <a:off x="-2472401" y="3061921"/>
              <a:ext cx="811565" cy="654681"/>
              <a:chOff x="-2472401" y="3061921"/>
              <a:chExt cx="811565" cy="654681"/>
            </a:xfrm>
          </p:grpSpPr>
          <p:sp>
            <p:nvSpPr>
              <p:cNvPr id="58" name="Freeform: Shape 57">
                <a:extLst>
                  <a:ext uri="{FF2B5EF4-FFF2-40B4-BE49-F238E27FC236}">
                    <a16:creationId xmlns:a16="http://schemas.microsoft.com/office/drawing/2014/main" id="{A61C6944-D5F1-49C2-AC36-12EB340D2601}"/>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DFAF572E-F215-4F8E-B550-5F2115AD91D7}"/>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55" name="Graphic 11" descr="A bicycle">
              <a:extLst>
                <a:ext uri="{FF2B5EF4-FFF2-40B4-BE49-F238E27FC236}">
                  <a16:creationId xmlns:a16="http://schemas.microsoft.com/office/drawing/2014/main" id="{2C55C5F4-A819-4126-A4B6-1963D9A6D3A3}"/>
                </a:ext>
              </a:extLst>
            </p:cNvPr>
            <p:cNvGrpSpPr/>
            <p:nvPr/>
          </p:nvGrpSpPr>
          <p:grpSpPr>
            <a:xfrm>
              <a:off x="-4610261" y="3166163"/>
              <a:ext cx="981937" cy="569046"/>
              <a:chOff x="-4610261" y="3166163"/>
              <a:chExt cx="981937" cy="569046"/>
            </a:xfrm>
          </p:grpSpPr>
          <p:sp>
            <p:nvSpPr>
              <p:cNvPr id="56" name="Freeform: Shape 55">
                <a:extLst>
                  <a:ext uri="{FF2B5EF4-FFF2-40B4-BE49-F238E27FC236}">
                    <a16:creationId xmlns:a16="http://schemas.microsoft.com/office/drawing/2014/main" id="{8342A374-9872-4EE8-AF27-A4FB97E584C5}"/>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6B54157A-1292-42E1-9CBA-EF63022807D4}"/>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2833506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A1649E9-D72E-4EC9-9811-B9BD21718DC8}"/>
              </a:ext>
            </a:extLst>
          </p:cNvPr>
          <p:cNvPicPr>
            <a:picLocks noChangeAspect="1"/>
          </p:cNvPicPr>
          <p:nvPr/>
        </p:nvPicPr>
        <p:blipFill>
          <a:blip r:embed="rId2"/>
          <a:stretch>
            <a:fillRect/>
          </a:stretch>
        </p:blipFill>
        <p:spPr>
          <a:xfrm>
            <a:off x="5879306" y="787484"/>
            <a:ext cx="433388" cy="388607"/>
          </a:xfrm>
          <a:prstGeom prst="rect">
            <a:avLst/>
          </a:prstGeom>
        </p:spPr>
      </p:pic>
      <p:sp>
        <p:nvSpPr>
          <p:cNvPr id="8" name="Oval 7">
            <a:extLst>
              <a:ext uri="{FF2B5EF4-FFF2-40B4-BE49-F238E27FC236}">
                <a16:creationId xmlns:a16="http://schemas.microsoft.com/office/drawing/2014/main" id="{684A6449-A397-4913-A490-11DF2DA2CD9B}"/>
              </a:ext>
            </a:extLst>
          </p:cNvPr>
          <p:cNvSpPr/>
          <p:nvPr/>
        </p:nvSpPr>
        <p:spPr>
          <a:xfrm>
            <a:off x="5609617" y="54112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sp>
        <p:nvSpPr>
          <p:cNvPr id="3" name="TextBox 2">
            <a:extLst>
              <a:ext uri="{FF2B5EF4-FFF2-40B4-BE49-F238E27FC236}">
                <a16:creationId xmlns:a16="http://schemas.microsoft.com/office/drawing/2014/main" id="{CD32637C-79ED-403C-BE87-268431EBC2A5}"/>
              </a:ext>
            </a:extLst>
          </p:cNvPr>
          <p:cNvSpPr txBox="1"/>
          <p:nvPr/>
        </p:nvSpPr>
        <p:spPr>
          <a:xfrm>
            <a:off x="1050586" y="514372"/>
            <a:ext cx="3978612" cy="1323439"/>
          </a:xfrm>
          <a:prstGeom prst="rect">
            <a:avLst/>
          </a:prstGeom>
          <a:solidFill>
            <a:schemeClr val="accent2">
              <a:lumMod val="60000"/>
              <a:lumOff val="40000"/>
              <a:alpha val="22000"/>
            </a:schemeClr>
          </a:solidFill>
        </p:spPr>
        <p:txBody>
          <a:bodyPr wrap="square">
            <a:spAutoFit/>
          </a:bodyPr>
          <a:lstStyle/>
          <a:p>
            <a:r>
              <a:rPr lang="en-US" sz="4000" dirty="0">
                <a:solidFill>
                  <a:schemeClr val="accent2">
                    <a:lumMod val="75000"/>
                  </a:schemeClr>
                </a:solidFill>
                <a:latin typeface="Algerian" panose="04020705040A02060702" pitchFamily="82" charset="0"/>
              </a:rPr>
              <a:t>Analysis and findings</a:t>
            </a:r>
            <a:endParaRPr lang="en-IN" dirty="0"/>
          </a:p>
        </p:txBody>
      </p:sp>
      <p:sp>
        <p:nvSpPr>
          <p:cNvPr id="6" name="Oval 5">
            <a:extLst>
              <a:ext uri="{FF2B5EF4-FFF2-40B4-BE49-F238E27FC236}">
                <a16:creationId xmlns:a16="http://schemas.microsoft.com/office/drawing/2014/main" id="{7880CB93-87CA-49B7-9286-C732F4249AD0}"/>
              </a:ext>
            </a:extLst>
          </p:cNvPr>
          <p:cNvSpPr/>
          <p:nvPr/>
        </p:nvSpPr>
        <p:spPr>
          <a:xfrm>
            <a:off x="7048273" y="54112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7" name="Oval 6">
            <a:extLst>
              <a:ext uri="{FF2B5EF4-FFF2-40B4-BE49-F238E27FC236}">
                <a16:creationId xmlns:a16="http://schemas.microsoft.com/office/drawing/2014/main" id="{25F2F5A6-EEBB-4E47-B388-1FE327F5E559}"/>
              </a:ext>
            </a:extLst>
          </p:cNvPr>
          <p:cNvSpPr/>
          <p:nvPr/>
        </p:nvSpPr>
        <p:spPr>
          <a:xfrm>
            <a:off x="8486929" y="514371"/>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14" name="Date Placeholder 13">
            <a:extLst>
              <a:ext uri="{FF2B5EF4-FFF2-40B4-BE49-F238E27FC236}">
                <a16:creationId xmlns:a16="http://schemas.microsoft.com/office/drawing/2014/main" id="{DABD943F-0CAF-44E8-8214-F8B5E292801C}"/>
              </a:ext>
            </a:extLst>
          </p:cNvPr>
          <p:cNvSpPr>
            <a:spLocks noGrp="1"/>
          </p:cNvSpPr>
          <p:nvPr>
            <p:ph type="dt" sz="half" idx="12"/>
          </p:nvPr>
        </p:nvSpPr>
        <p:spPr/>
        <p:txBody>
          <a:bodyPr/>
          <a:lstStyle/>
          <a:p>
            <a:r>
              <a:rPr lang="en-IN"/>
              <a:t>DATE- </a:t>
            </a:r>
            <a:fld id="{5BCC4A5E-5F20-4FC8-9535-7F9FEFCD6B19}" type="datetime1">
              <a:rPr lang="en-IN" smtClean="0"/>
              <a:t>10-05-2023</a:t>
            </a:fld>
            <a:endParaRPr lang="en-IN" dirty="0"/>
          </a:p>
        </p:txBody>
      </p:sp>
      <p:sp>
        <p:nvSpPr>
          <p:cNvPr id="15" name="Footer Placeholder 14">
            <a:extLst>
              <a:ext uri="{FF2B5EF4-FFF2-40B4-BE49-F238E27FC236}">
                <a16:creationId xmlns:a16="http://schemas.microsoft.com/office/drawing/2014/main" id="{D8F40015-EF47-48F7-95B5-15FAC39C1FD4}"/>
              </a:ext>
            </a:extLst>
          </p:cNvPr>
          <p:cNvSpPr>
            <a:spLocks noGrp="1"/>
          </p:cNvSpPr>
          <p:nvPr>
            <p:ph type="ftr" sz="quarter" idx="10"/>
          </p:nvPr>
        </p:nvSpPr>
        <p:spPr/>
        <p:txBody>
          <a:bodyPr/>
          <a:lstStyle/>
          <a:p>
            <a:r>
              <a:rPr lang="en-IN"/>
              <a:t>CYCLISTIC BIKE-SHARE ANALYSIS</a:t>
            </a:r>
            <a:endParaRPr lang="en-IN" dirty="0"/>
          </a:p>
        </p:txBody>
      </p:sp>
      <p:grpSp>
        <p:nvGrpSpPr>
          <p:cNvPr id="74" name="Graphic 11" descr="A bicycle">
            <a:extLst>
              <a:ext uri="{FF2B5EF4-FFF2-40B4-BE49-F238E27FC236}">
                <a16:creationId xmlns:a16="http://schemas.microsoft.com/office/drawing/2014/main" id="{18BE5B03-65C2-4EA2-8441-061AD5E5F318}"/>
              </a:ext>
            </a:extLst>
          </p:cNvPr>
          <p:cNvGrpSpPr/>
          <p:nvPr/>
        </p:nvGrpSpPr>
        <p:grpSpPr>
          <a:xfrm rot="16200000">
            <a:off x="8420847" y="4267990"/>
            <a:ext cx="2104026" cy="2057270"/>
            <a:chOff x="-6040254" y="4024955"/>
            <a:chExt cx="2392256" cy="2392249"/>
          </a:xfrm>
        </p:grpSpPr>
        <p:sp>
          <p:nvSpPr>
            <p:cNvPr id="75" name="Freeform: Shape 74">
              <a:extLst>
                <a:ext uri="{FF2B5EF4-FFF2-40B4-BE49-F238E27FC236}">
                  <a16:creationId xmlns:a16="http://schemas.microsoft.com/office/drawing/2014/main" id="{01DCD3FC-1CE1-462E-B237-5EEDBF2DC153}"/>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C755771E-9608-4C56-82DC-1C43C9D9838B}"/>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4CBE498A-A9A6-4218-B73E-EDCC0DD5C3F9}"/>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78" name="Graphic 11" descr="A bicycle">
            <a:extLst>
              <a:ext uri="{FF2B5EF4-FFF2-40B4-BE49-F238E27FC236}">
                <a16:creationId xmlns:a16="http://schemas.microsoft.com/office/drawing/2014/main" id="{B48524A3-D31E-4406-8885-7C1C7A07535E}"/>
              </a:ext>
            </a:extLst>
          </p:cNvPr>
          <p:cNvGrpSpPr/>
          <p:nvPr/>
        </p:nvGrpSpPr>
        <p:grpSpPr>
          <a:xfrm rot="16200000">
            <a:off x="11493712" y="4213623"/>
            <a:ext cx="2163651" cy="2111643"/>
            <a:chOff x="-2546438" y="3961736"/>
            <a:chExt cx="2460049" cy="2455475"/>
          </a:xfrm>
        </p:grpSpPr>
        <p:sp>
          <p:nvSpPr>
            <p:cNvPr id="79" name="Freeform: Shape 78">
              <a:extLst>
                <a:ext uri="{FF2B5EF4-FFF2-40B4-BE49-F238E27FC236}">
                  <a16:creationId xmlns:a16="http://schemas.microsoft.com/office/drawing/2014/main" id="{937613D6-8D6E-4B53-B687-249A6A07CC5F}"/>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CAF6CD63-5325-4164-B575-9260C2922BC1}"/>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08A9CF7D-9B1D-4437-A99A-98B244CB15DB}"/>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A5C6D879-9368-44F3-8C58-295B30ECB811}"/>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83" name="Graphic 11" descr="A bicycle">
            <a:extLst>
              <a:ext uri="{FF2B5EF4-FFF2-40B4-BE49-F238E27FC236}">
                <a16:creationId xmlns:a16="http://schemas.microsoft.com/office/drawing/2014/main" id="{9FA05541-85E1-4250-8EA7-2C2F9E96EE55}"/>
              </a:ext>
            </a:extLst>
          </p:cNvPr>
          <p:cNvGrpSpPr/>
          <p:nvPr/>
        </p:nvGrpSpPr>
        <p:grpSpPr>
          <a:xfrm>
            <a:off x="8282903" y="3985822"/>
            <a:ext cx="1904590" cy="1310800"/>
            <a:chOff x="-6197095" y="3696843"/>
            <a:chExt cx="2165499" cy="1524233"/>
          </a:xfrm>
        </p:grpSpPr>
        <p:sp>
          <p:nvSpPr>
            <p:cNvPr id="84" name="Freeform: Shape 83">
              <a:extLst>
                <a:ext uri="{FF2B5EF4-FFF2-40B4-BE49-F238E27FC236}">
                  <a16:creationId xmlns:a16="http://schemas.microsoft.com/office/drawing/2014/main" id="{A110633A-A164-413D-8E4C-B7B9D07E6075}"/>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12D68CF3-9120-4B55-AE56-D4B0C497BBDA}"/>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86" name="Graphic 11" descr="A bicycle">
            <a:extLst>
              <a:ext uri="{FF2B5EF4-FFF2-40B4-BE49-F238E27FC236}">
                <a16:creationId xmlns:a16="http://schemas.microsoft.com/office/drawing/2014/main" id="{176D769F-C038-4E78-927D-5F0E3FBC5E1C}"/>
              </a:ext>
            </a:extLst>
          </p:cNvPr>
          <p:cNvGrpSpPr/>
          <p:nvPr/>
        </p:nvGrpSpPr>
        <p:grpSpPr>
          <a:xfrm>
            <a:off x="9274210" y="3439806"/>
            <a:ext cx="3491447" cy="2104231"/>
            <a:chOff x="-5069989" y="3061921"/>
            <a:chExt cx="3969739" cy="2446856"/>
          </a:xfrm>
        </p:grpSpPr>
        <p:sp>
          <p:nvSpPr>
            <p:cNvPr id="87" name="Freeform: Shape 86">
              <a:extLst>
                <a:ext uri="{FF2B5EF4-FFF2-40B4-BE49-F238E27FC236}">
                  <a16:creationId xmlns:a16="http://schemas.microsoft.com/office/drawing/2014/main" id="{2F3B3444-CEE8-424E-90CD-60E946E73E91}"/>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191B3E95-3529-4E91-8B08-A68FA8AC240F}"/>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72CB0B3B-C2E9-43B0-BBB0-8E6C92B26808}"/>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C183BE64-8F46-409D-A924-A82E185A0234}"/>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337B049E-5064-4B71-BFD5-92AF75ABBD85}"/>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92" name="Graphic 11" descr="A bicycle">
              <a:extLst>
                <a:ext uri="{FF2B5EF4-FFF2-40B4-BE49-F238E27FC236}">
                  <a16:creationId xmlns:a16="http://schemas.microsoft.com/office/drawing/2014/main" id="{3114A4B7-1161-4E63-84DF-1D8C691A0E97}"/>
                </a:ext>
              </a:extLst>
            </p:cNvPr>
            <p:cNvGrpSpPr/>
            <p:nvPr/>
          </p:nvGrpSpPr>
          <p:grpSpPr>
            <a:xfrm>
              <a:off x="-3335001" y="5141345"/>
              <a:ext cx="738035" cy="159477"/>
              <a:chOff x="-3335001" y="5141345"/>
              <a:chExt cx="738035" cy="159477"/>
            </a:xfrm>
          </p:grpSpPr>
          <p:sp>
            <p:nvSpPr>
              <p:cNvPr id="101" name="Freeform: Shape 100">
                <a:extLst>
                  <a:ext uri="{FF2B5EF4-FFF2-40B4-BE49-F238E27FC236}">
                    <a16:creationId xmlns:a16="http://schemas.microsoft.com/office/drawing/2014/main" id="{00194076-DBA2-491A-B9F4-F0A7E0E777AD}"/>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18951347-FFAE-4C5D-BEFA-D1BAB11D4CAC}"/>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800DA167-CF20-4D3D-A302-223647BCBE40}"/>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93" name="Freeform: Shape 92">
              <a:extLst>
                <a:ext uri="{FF2B5EF4-FFF2-40B4-BE49-F238E27FC236}">
                  <a16:creationId xmlns:a16="http://schemas.microsoft.com/office/drawing/2014/main" id="{E0BC4C83-005D-4BE5-AB7C-48E85558F7E9}"/>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D63DD3CC-9A0B-487A-9C0B-9CF3F7DC15F6}"/>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95" name="Graphic 11" descr="A bicycle">
              <a:extLst>
                <a:ext uri="{FF2B5EF4-FFF2-40B4-BE49-F238E27FC236}">
                  <a16:creationId xmlns:a16="http://schemas.microsoft.com/office/drawing/2014/main" id="{3DC6A930-4DEB-4978-AB90-E9FB043D7321}"/>
                </a:ext>
              </a:extLst>
            </p:cNvPr>
            <p:cNvGrpSpPr/>
            <p:nvPr/>
          </p:nvGrpSpPr>
          <p:grpSpPr>
            <a:xfrm>
              <a:off x="-2472401" y="3061921"/>
              <a:ext cx="811565" cy="654681"/>
              <a:chOff x="-2472401" y="3061921"/>
              <a:chExt cx="811565" cy="654681"/>
            </a:xfrm>
          </p:grpSpPr>
          <p:sp>
            <p:nvSpPr>
              <p:cNvPr id="99" name="Freeform: Shape 98">
                <a:extLst>
                  <a:ext uri="{FF2B5EF4-FFF2-40B4-BE49-F238E27FC236}">
                    <a16:creationId xmlns:a16="http://schemas.microsoft.com/office/drawing/2014/main" id="{BCC0563B-FBD7-4C78-BC1C-7800D08C01C5}"/>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8C7E9671-5E88-49F3-8F88-A3F00C696C0E}"/>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96" name="Graphic 11" descr="A bicycle">
              <a:extLst>
                <a:ext uri="{FF2B5EF4-FFF2-40B4-BE49-F238E27FC236}">
                  <a16:creationId xmlns:a16="http://schemas.microsoft.com/office/drawing/2014/main" id="{EC72B6D9-3B44-4F40-9A56-70808A30CBA7}"/>
                </a:ext>
              </a:extLst>
            </p:cNvPr>
            <p:cNvGrpSpPr/>
            <p:nvPr/>
          </p:nvGrpSpPr>
          <p:grpSpPr>
            <a:xfrm>
              <a:off x="-4610261" y="3166163"/>
              <a:ext cx="981937" cy="569046"/>
              <a:chOff x="-4610261" y="3166163"/>
              <a:chExt cx="981937" cy="569046"/>
            </a:xfrm>
          </p:grpSpPr>
          <p:sp>
            <p:nvSpPr>
              <p:cNvPr id="97" name="Freeform: Shape 96">
                <a:extLst>
                  <a:ext uri="{FF2B5EF4-FFF2-40B4-BE49-F238E27FC236}">
                    <a16:creationId xmlns:a16="http://schemas.microsoft.com/office/drawing/2014/main" id="{F39B8CCF-EF5A-424E-98AE-9F0D8AC0845E}"/>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BAFEE429-A920-46C6-96A8-FEC657ADE834}"/>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841598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82DF0F-6FC5-4553-8098-E1856910212C}"/>
              </a:ext>
            </a:extLst>
          </p:cNvPr>
          <p:cNvPicPr>
            <a:picLocks noChangeAspect="1"/>
          </p:cNvPicPr>
          <p:nvPr/>
        </p:nvPicPr>
        <p:blipFill>
          <a:blip r:embed="rId2"/>
          <a:stretch>
            <a:fillRect/>
          </a:stretch>
        </p:blipFill>
        <p:spPr>
          <a:xfrm>
            <a:off x="1571466" y="363144"/>
            <a:ext cx="433388" cy="388607"/>
          </a:xfrm>
          <a:prstGeom prst="rect">
            <a:avLst/>
          </a:prstGeom>
        </p:spPr>
      </p:pic>
      <p:sp>
        <p:nvSpPr>
          <p:cNvPr id="3" name="Oval 2">
            <a:extLst>
              <a:ext uri="{FF2B5EF4-FFF2-40B4-BE49-F238E27FC236}">
                <a16:creationId xmlns:a16="http://schemas.microsoft.com/office/drawing/2014/main" id="{6A9C1B13-7494-4390-95DC-F04A5E37DA34}"/>
              </a:ext>
            </a:extLst>
          </p:cNvPr>
          <p:cNvSpPr/>
          <p:nvPr/>
        </p:nvSpPr>
        <p:spPr>
          <a:xfrm>
            <a:off x="2740433"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4" name="Oval 3">
            <a:extLst>
              <a:ext uri="{FF2B5EF4-FFF2-40B4-BE49-F238E27FC236}">
                <a16:creationId xmlns:a16="http://schemas.microsoft.com/office/drawing/2014/main" id="{F381955B-7C54-4A9E-AC57-D21C34B90980}"/>
              </a:ext>
            </a:extLst>
          </p:cNvPr>
          <p:cNvSpPr/>
          <p:nvPr/>
        </p:nvSpPr>
        <p:spPr>
          <a:xfrm>
            <a:off x="4179089" y="97811"/>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8" name="TextBox 7">
            <a:extLst>
              <a:ext uri="{FF2B5EF4-FFF2-40B4-BE49-F238E27FC236}">
                <a16:creationId xmlns:a16="http://schemas.microsoft.com/office/drawing/2014/main" id="{F0F53398-66AC-41E3-9ED9-B8EDF84323BA}"/>
              </a:ext>
            </a:extLst>
          </p:cNvPr>
          <p:cNvSpPr txBox="1"/>
          <p:nvPr/>
        </p:nvSpPr>
        <p:spPr>
          <a:xfrm>
            <a:off x="-2889504" y="1044239"/>
            <a:ext cx="1766760" cy="646331"/>
          </a:xfrm>
          <a:prstGeom prst="rect">
            <a:avLst/>
          </a:prstGeom>
          <a:noFill/>
        </p:spPr>
        <p:txBody>
          <a:bodyPr wrap="square">
            <a:spAutoFit/>
          </a:bodyPr>
          <a:lstStyle/>
          <a:p>
            <a:r>
              <a:rPr lang="en-US" sz="1800" dirty="0">
                <a:solidFill>
                  <a:schemeClr val="accent2">
                    <a:lumMod val="75000"/>
                  </a:schemeClr>
                </a:solidFill>
                <a:latin typeface="Algerian" panose="04020705040A02060702" pitchFamily="82" charset="0"/>
              </a:rPr>
              <a:t>Analysis and findings</a:t>
            </a:r>
            <a:endParaRPr lang="en-IN" dirty="0"/>
          </a:p>
        </p:txBody>
      </p:sp>
      <p:sp>
        <p:nvSpPr>
          <p:cNvPr id="5" name="Oval 4">
            <a:extLst>
              <a:ext uri="{FF2B5EF4-FFF2-40B4-BE49-F238E27FC236}">
                <a16:creationId xmlns:a16="http://schemas.microsoft.com/office/drawing/2014/main" id="{2FF5A3BD-C92E-4212-B030-F8B853D685E4}"/>
              </a:ext>
            </a:extLst>
          </p:cNvPr>
          <p:cNvSpPr/>
          <p:nvPr/>
        </p:nvSpPr>
        <p:spPr>
          <a:xfrm>
            <a:off x="1301777"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sp>
        <p:nvSpPr>
          <p:cNvPr id="11" name="TextBox 10">
            <a:extLst>
              <a:ext uri="{FF2B5EF4-FFF2-40B4-BE49-F238E27FC236}">
                <a16:creationId xmlns:a16="http://schemas.microsoft.com/office/drawing/2014/main" id="{3C7F327D-2869-4BAF-8A90-AAFF2A76F6A0}"/>
              </a:ext>
            </a:extLst>
          </p:cNvPr>
          <p:cNvSpPr txBox="1"/>
          <p:nvPr/>
        </p:nvSpPr>
        <p:spPr>
          <a:xfrm>
            <a:off x="-4026023" y="2023833"/>
            <a:ext cx="3841949" cy="2308324"/>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1st graph, we understand that the company has 88,814 users, which are currently Casuals and can be converted to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#Currently the company has 1,91,834 Members.</a:t>
            </a:r>
          </a:p>
        </p:txBody>
      </p:sp>
      <p:sp>
        <p:nvSpPr>
          <p:cNvPr id="12" name="Date Placeholder 11">
            <a:extLst>
              <a:ext uri="{FF2B5EF4-FFF2-40B4-BE49-F238E27FC236}">
                <a16:creationId xmlns:a16="http://schemas.microsoft.com/office/drawing/2014/main" id="{7CFE45E5-7638-4FE5-BB4F-A281AFD18F94}"/>
              </a:ext>
            </a:extLst>
          </p:cNvPr>
          <p:cNvSpPr>
            <a:spLocks noGrp="1"/>
          </p:cNvSpPr>
          <p:nvPr>
            <p:ph type="dt" sz="half" idx="12"/>
          </p:nvPr>
        </p:nvSpPr>
        <p:spPr/>
        <p:txBody>
          <a:bodyPr/>
          <a:lstStyle/>
          <a:p>
            <a:r>
              <a:rPr lang="en-IN"/>
              <a:t>DATE- </a:t>
            </a:r>
            <a:fld id="{FE43FDBB-424E-4B7D-B38E-69EEBEA5D68D}" type="datetime1">
              <a:rPr lang="en-IN" smtClean="0"/>
              <a:t>10-05-2023</a:t>
            </a:fld>
            <a:endParaRPr lang="en-IN" dirty="0"/>
          </a:p>
        </p:txBody>
      </p:sp>
      <p:sp>
        <p:nvSpPr>
          <p:cNvPr id="13" name="Footer Placeholder 12">
            <a:extLst>
              <a:ext uri="{FF2B5EF4-FFF2-40B4-BE49-F238E27FC236}">
                <a16:creationId xmlns:a16="http://schemas.microsoft.com/office/drawing/2014/main" id="{34BAB704-1BEF-4488-8F48-7392BD5BCE48}"/>
              </a:ext>
            </a:extLst>
          </p:cNvPr>
          <p:cNvSpPr>
            <a:spLocks noGrp="1"/>
          </p:cNvSpPr>
          <p:nvPr>
            <p:ph type="ftr" sz="quarter" idx="10"/>
          </p:nvPr>
        </p:nvSpPr>
        <p:spPr/>
        <p:txBody>
          <a:bodyPr/>
          <a:lstStyle/>
          <a:p>
            <a:r>
              <a:rPr lang="en-IN"/>
              <a:t>CYCLISTIC BIKE-SHARE ANALYSIS</a:t>
            </a:r>
            <a:endParaRPr lang="en-IN" dirty="0"/>
          </a:p>
        </p:txBody>
      </p:sp>
      <p:grpSp>
        <p:nvGrpSpPr>
          <p:cNvPr id="72" name="Graphic 11" descr="A bicycle">
            <a:extLst>
              <a:ext uri="{FF2B5EF4-FFF2-40B4-BE49-F238E27FC236}">
                <a16:creationId xmlns:a16="http://schemas.microsoft.com/office/drawing/2014/main" id="{C98E9433-9C07-4BAC-9416-6244D97DD846}"/>
              </a:ext>
            </a:extLst>
          </p:cNvPr>
          <p:cNvGrpSpPr/>
          <p:nvPr/>
        </p:nvGrpSpPr>
        <p:grpSpPr>
          <a:xfrm rot="21441079">
            <a:off x="10573738" y="4275702"/>
            <a:ext cx="2104026" cy="2057270"/>
            <a:chOff x="-6040254" y="4024955"/>
            <a:chExt cx="2392256" cy="2392249"/>
          </a:xfrm>
        </p:grpSpPr>
        <p:sp>
          <p:nvSpPr>
            <p:cNvPr id="73" name="Freeform: Shape 72">
              <a:extLst>
                <a:ext uri="{FF2B5EF4-FFF2-40B4-BE49-F238E27FC236}">
                  <a16:creationId xmlns:a16="http://schemas.microsoft.com/office/drawing/2014/main" id="{390278F4-2E5B-488B-8E2F-992A6D2DA565}"/>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BFAD38DD-368A-4F33-B34F-EF3E7E4A0E31}"/>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2D0DD600-3F51-461A-A280-3AEB95323547}"/>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76" name="Graphic 11" descr="A bicycle">
            <a:extLst>
              <a:ext uri="{FF2B5EF4-FFF2-40B4-BE49-F238E27FC236}">
                <a16:creationId xmlns:a16="http://schemas.microsoft.com/office/drawing/2014/main" id="{4D5CE520-CBE0-40BE-9E1A-9571EA8F5DF5}"/>
              </a:ext>
            </a:extLst>
          </p:cNvPr>
          <p:cNvGrpSpPr/>
          <p:nvPr/>
        </p:nvGrpSpPr>
        <p:grpSpPr>
          <a:xfrm rot="461582">
            <a:off x="13646603" y="4221335"/>
            <a:ext cx="2163651" cy="2111643"/>
            <a:chOff x="-2546438" y="3961736"/>
            <a:chExt cx="2460049" cy="2455475"/>
          </a:xfrm>
        </p:grpSpPr>
        <p:sp>
          <p:nvSpPr>
            <p:cNvPr id="77" name="Freeform: Shape 76">
              <a:extLst>
                <a:ext uri="{FF2B5EF4-FFF2-40B4-BE49-F238E27FC236}">
                  <a16:creationId xmlns:a16="http://schemas.microsoft.com/office/drawing/2014/main" id="{F787246F-C7CC-41D1-9B83-1D1BDF4AD04E}"/>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2C1C0D7A-8825-47CC-8E8D-126011A1A8E4}"/>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6EC223A8-2E43-4CEF-A668-8110AEC3115B}"/>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2818F2DA-3585-4902-92D0-7AF4FA087FF5}"/>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81" name="Graphic 11" descr="A bicycle">
            <a:extLst>
              <a:ext uri="{FF2B5EF4-FFF2-40B4-BE49-F238E27FC236}">
                <a16:creationId xmlns:a16="http://schemas.microsoft.com/office/drawing/2014/main" id="{16EF09D9-57BD-444B-9E15-3EEB6010E3F1}"/>
              </a:ext>
            </a:extLst>
          </p:cNvPr>
          <p:cNvGrpSpPr/>
          <p:nvPr/>
        </p:nvGrpSpPr>
        <p:grpSpPr>
          <a:xfrm>
            <a:off x="10435794" y="3993534"/>
            <a:ext cx="1904590" cy="1310800"/>
            <a:chOff x="-6197095" y="3696843"/>
            <a:chExt cx="2165499" cy="1524233"/>
          </a:xfrm>
        </p:grpSpPr>
        <p:sp>
          <p:nvSpPr>
            <p:cNvPr id="82" name="Freeform: Shape 81">
              <a:extLst>
                <a:ext uri="{FF2B5EF4-FFF2-40B4-BE49-F238E27FC236}">
                  <a16:creationId xmlns:a16="http://schemas.microsoft.com/office/drawing/2014/main" id="{E6389173-DE10-4DEE-846B-FCC0F9EA8B06}"/>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78A670D3-FF1C-47F2-A1C7-572F7D65518B}"/>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84" name="Graphic 11" descr="A bicycle">
            <a:extLst>
              <a:ext uri="{FF2B5EF4-FFF2-40B4-BE49-F238E27FC236}">
                <a16:creationId xmlns:a16="http://schemas.microsoft.com/office/drawing/2014/main" id="{F06AB6DD-15E7-4329-A7D0-F646DB890D0E}"/>
              </a:ext>
            </a:extLst>
          </p:cNvPr>
          <p:cNvGrpSpPr/>
          <p:nvPr/>
        </p:nvGrpSpPr>
        <p:grpSpPr>
          <a:xfrm>
            <a:off x="11427101" y="3447518"/>
            <a:ext cx="3491447" cy="2104231"/>
            <a:chOff x="-5069989" y="3061921"/>
            <a:chExt cx="3969739" cy="2446856"/>
          </a:xfrm>
        </p:grpSpPr>
        <p:sp>
          <p:nvSpPr>
            <p:cNvPr id="85" name="Freeform: Shape 84">
              <a:extLst>
                <a:ext uri="{FF2B5EF4-FFF2-40B4-BE49-F238E27FC236}">
                  <a16:creationId xmlns:a16="http://schemas.microsoft.com/office/drawing/2014/main" id="{9667382E-DBAC-4852-8848-A41ADBC07474}"/>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CD811601-622A-4E3F-B76F-39207479617A}"/>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C71E42E0-14A8-4AEE-B003-BF31E8B57BB7}"/>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CF6C995B-DDB6-4D56-AA12-2F944A9CDCCD}"/>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1550E32C-4252-421A-B8D0-BF1A1F787A09}"/>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90" name="Graphic 11" descr="A bicycle">
              <a:extLst>
                <a:ext uri="{FF2B5EF4-FFF2-40B4-BE49-F238E27FC236}">
                  <a16:creationId xmlns:a16="http://schemas.microsoft.com/office/drawing/2014/main" id="{2BA63529-9A50-4596-B189-4154AB7D2355}"/>
                </a:ext>
              </a:extLst>
            </p:cNvPr>
            <p:cNvGrpSpPr/>
            <p:nvPr/>
          </p:nvGrpSpPr>
          <p:grpSpPr>
            <a:xfrm>
              <a:off x="-3335001" y="5141345"/>
              <a:ext cx="738035" cy="159477"/>
              <a:chOff x="-3335001" y="5141345"/>
              <a:chExt cx="738035" cy="159477"/>
            </a:xfrm>
          </p:grpSpPr>
          <p:sp>
            <p:nvSpPr>
              <p:cNvPr id="99" name="Freeform: Shape 98">
                <a:extLst>
                  <a:ext uri="{FF2B5EF4-FFF2-40B4-BE49-F238E27FC236}">
                    <a16:creationId xmlns:a16="http://schemas.microsoft.com/office/drawing/2014/main" id="{1DB46D29-73E5-43B1-A87E-2568A74579AF}"/>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B1E2EB4A-6BF4-4C54-B501-E5FF419A0107}"/>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A1D716BD-D5CA-4059-81AA-4F654D47F5B8}"/>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91" name="Freeform: Shape 90">
              <a:extLst>
                <a:ext uri="{FF2B5EF4-FFF2-40B4-BE49-F238E27FC236}">
                  <a16:creationId xmlns:a16="http://schemas.microsoft.com/office/drawing/2014/main" id="{3754726E-8526-4F58-ABD8-F55953F67530}"/>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11CCF5C5-4BBB-4858-9502-578622A7325E}"/>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93" name="Graphic 11" descr="A bicycle">
              <a:extLst>
                <a:ext uri="{FF2B5EF4-FFF2-40B4-BE49-F238E27FC236}">
                  <a16:creationId xmlns:a16="http://schemas.microsoft.com/office/drawing/2014/main" id="{E9F5C121-C2EB-4BD6-BC5C-7E3D619E1DD8}"/>
                </a:ext>
              </a:extLst>
            </p:cNvPr>
            <p:cNvGrpSpPr/>
            <p:nvPr/>
          </p:nvGrpSpPr>
          <p:grpSpPr>
            <a:xfrm>
              <a:off x="-2472401" y="3061921"/>
              <a:ext cx="811565" cy="654681"/>
              <a:chOff x="-2472401" y="3061921"/>
              <a:chExt cx="811565" cy="654681"/>
            </a:xfrm>
          </p:grpSpPr>
          <p:sp>
            <p:nvSpPr>
              <p:cNvPr id="97" name="Freeform: Shape 96">
                <a:extLst>
                  <a:ext uri="{FF2B5EF4-FFF2-40B4-BE49-F238E27FC236}">
                    <a16:creationId xmlns:a16="http://schemas.microsoft.com/office/drawing/2014/main" id="{90E2940C-FFA1-4E17-9157-329FA3A2F4C5}"/>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6486825D-FCF2-40E5-A388-DABFA0C9537D}"/>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94" name="Graphic 11" descr="A bicycle">
              <a:extLst>
                <a:ext uri="{FF2B5EF4-FFF2-40B4-BE49-F238E27FC236}">
                  <a16:creationId xmlns:a16="http://schemas.microsoft.com/office/drawing/2014/main" id="{54D5907E-6551-4522-A6C7-3BF24C518488}"/>
                </a:ext>
              </a:extLst>
            </p:cNvPr>
            <p:cNvGrpSpPr/>
            <p:nvPr/>
          </p:nvGrpSpPr>
          <p:grpSpPr>
            <a:xfrm>
              <a:off x="-4610261" y="3166163"/>
              <a:ext cx="981937" cy="569046"/>
              <a:chOff x="-4610261" y="3166163"/>
              <a:chExt cx="981937" cy="569046"/>
            </a:xfrm>
          </p:grpSpPr>
          <p:sp>
            <p:nvSpPr>
              <p:cNvPr id="95" name="Freeform: Shape 94">
                <a:extLst>
                  <a:ext uri="{FF2B5EF4-FFF2-40B4-BE49-F238E27FC236}">
                    <a16:creationId xmlns:a16="http://schemas.microsoft.com/office/drawing/2014/main" id="{9F8E9EA7-0A4C-471E-9739-6E36AEF0462E}"/>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C8B30D90-BCB1-476E-807B-0397FA6E5A93}"/>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395870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0F9D06-8E86-4044-AB8B-2B97B4355842}"/>
              </a:ext>
            </a:extLst>
          </p:cNvPr>
          <p:cNvPicPr>
            <a:picLocks noChangeAspect="1"/>
          </p:cNvPicPr>
          <p:nvPr/>
        </p:nvPicPr>
        <p:blipFill>
          <a:blip r:embed="rId2"/>
          <a:stretch>
            <a:fillRect/>
          </a:stretch>
        </p:blipFill>
        <p:spPr>
          <a:xfrm>
            <a:off x="3086654" y="372027"/>
            <a:ext cx="366927" cy="329013"/>
          </a:xfrm>
          <a:prstGeom prst="rect">
            <a:avLst/>
          </a:prstGeom>
        </p:spPr>
      </p:pic>
      <p:sp>
        <p:nvSpPr>
          <p:cNvPr id="3" name="Oval 2">
            <a:extLst>
              <a:ext uri="{FF2B5EF4-FFF2-40B4-BE49-F238E27FC236}">
                <a16:creationId xmlns:a16="http://schemas.microsoft.com/office/drawing/2014/main" id="{5D7E7E65-B026-431B-A97F-62048E272A78}"/>
              </a:ext>
            </a:extLst>
          </p:cNvPr>
          <p:cNvSpPr/>
          <p:nvPr/>
        </p:nvSpPr>
        <p:spPr>
          <a:xfrm>
            <a:off x="2740433"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4" name="Oval 3">
            <a:extLst>
              <a:ext uri="{FF2B5EF4-FFF2-40B4-BE49-F238E27FC236}">
                <a16:creationId xmlns:a16="http://schemas.microsoft.com/office/drawing/2014/main" id="{4E0BFFE9-234B-4D03-A5A9-7ED7C3B20252}"/>
              </a:ext>
            </a:extLst>
          </p:cNvPr>
          <p:cNvSpPr/>
          <p:nvPr/>
        </p:nvSpPr>
        <p:spPr>
          <a:xfrm>
            <a:off x="4179089" y="97811"/>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5" name="Oval 4">
            <a:extLst>
              <a:ext uri="{FF2B5EF4-FFF2-40B4-BE49-F238E27FC236}">
                <a16:creationId xmlns:a16="http://schemas.microsoft.com/office/drawing/2014/main" id="{D8E30650-8D28-4E04-B0EF-24630AACF002}"/>
              </a:ext>
            </a:extLst>
          </p:cNvPr>
          <p:cNvSpPr/>
          <p:nvPr/>
        </p:nvSpPr>
        <p:spPr>
          <a:xfrm>
            <a:off x="1309905" y="825608"/>
            <a:ext cx="964638"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pic>
        <p:nvPicPr>
          <p:cNvPr id="6" name="Picture 5">
            <a:extLst>
              <a:ext uri="{FF2B5EF4-FFF2-40B4-BE49-F238E27FC236}">
                <a16:creationId xmlns:a16="http://schemas.microsoft.com/office/drawing/2014/main" id="{F88807E5-2A3D-4EBA-B002-C0A43607D3F4}"/>
              </a:ext>
            </a:extLst>
          </p:cNvPr>
          <p:cNvPicPr>
            <a:picLocks noChangeAspect="1"/>
          </p:cNvPicPr>
          <p:nvPr/>
        </p:nvPicPr>
        <p:blipFill>
          <a:blip r:embed="rId3"/>
          <a:stretch>
            <a:fillRect/>
          </a:stretch>
        </p:blipFill>
        <p:spPr>
          <a:xfrm>
            <a:off x="6096000" y="557448"/>
            <a:ext cx="3220720" cy="2887931"/>
          </a:xfrm>
          <a:prstGeom prst="rect">
            <a:avLst/>
          </a:prstGeom>
        </p:spPr>
      </p:pic>
      <p:sp>
        <p:nvSpPr>
          <p:cNvPr id="8" name="TextBox 7">
            <a:extLst>
              <a:ext uri="{FF2B5EF4-FFF2-40B4-BE49-F238E27FC236}">
                <a16:creationId xmlns:a16="http://schemas.microsoft.com/office/drawing/2014/main" id="{CF1269A8-2133-4BD3-B03A-3605A670DF35}"/>
              </a:ext>
            </a:extLst>
          </p:cNvPr>
          <p:cNvSpPr txBox="1"/>
          <p:nvPr/>
        </p:nvSpPr>
        <p:spPr>
          <a:xfrm>
            <a:off x="1309906" y="1965960"/>
            <a:ext cx="3841949" cy="2308324"/>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1st graph, we understand that the company has 88,814 users, which are currently Casuals and can be converted to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#Currently the company has 1,91,834 Members.</a:t>
            </a:r>
          </a:p>
        </p:txBody>
      </p:sp>
      <p:sp>
        <p:nvSpPr>
          <p:cNvPr id="9" name="Date Placeholder 8">
            <a:extLst>
              <a:ext uri="{FF2B5EF4-FFF2-40B4-BE49-F238E27FC236}">
                <a16:creationId xmlns:a16="http://schemas.microsoft.com/office/drawing/2014/main" id="{1014E386-90B6-4DD0-BFE0-0A3A82D7FEF6}"/>
              </a:ext>
            </a:extLst>
          </p:cNvPr>
          <p:cNvSpPr>
            <a:spLocks noGrp="1"/>
          </p:cNvSpPr>
          <p:nvPr>
            <p:ph type="dt" sz="half" idx="12"/>
          </p:nvPr>
        </p:nvSpPr>
        <p:spPr/>
        <p:txBody>
          <a:bodyPr/>
          <a:lstStyle/>
          <a:p>
            <a:r>
              <a:rPr lang="en-IN"/>
              <a:t>DATE- </a:t>
            </a:r>
            <a:fld id="{70E275FA-78A5-4924-9455-1193778812A8}" type="datetime1">
              <a:rPr lang="en-IN" smtClean="0"/>
              <a:t>10-05-2023</a:t>
            </a:fld>
            <a:endParaRPr lang="en-IN" dirty="0"/>
          </a:p>
        </p:txBody>
      </p:sp>
      <p:sp>
        <p:nvSpPr>
          <p:cNvPr id="10" name="Footer Placeholder 9">
            <a:extLst>
              <a:ext uri="{FF2B5EF4-FFF2-40B4-BE49-F238E27FC236}">
                <a16:creationId xmlns:a16="http://schemas.microsoft.com/office/drawing/2014/main" id="{E474B35E-27CC-4154-98B9-646FF2EDC7A6}"/>
              </a:ext>
            </a:extLst>
          </p:cNvPr>
          <p:cNvSpPr>
            <a:spLocks noGrp="1"/>
          </p:cNvSpPr>
          <p:nvPr>
            <p:ph type="ftr" sz="quarter" idx="10"/>
          </p:nvPr>
        </p:nvSpPr>
        <p:spPr/>
        <p:txBody>
          <a:bodyPr/>
          <a:lstStyle/>
          <a:p>
            <a:r>
              <a:rPr lang="en-IN"/>
              <a:t>CYCLISTIC BIKE-SHARE ANALYSIS</a:t>
            </a:r>
            <a:endParaRPr lang="en-IN" dirty="0"/>
          </a:p>
        </p:txBody>
      </p:sp>
      <p:sp>
        <p:nvSpPr>
          <p:cNvPr id="11" name="TextBox 10">
            <a:extLst>
              <a:ext uri="{FF2B5EF4-FFF2-40B4-BE49-F238E27FC236}">
                <a16:creationId xmlns:a16="http://schemas.microsoft.com/office/drawing/2014/main" id="{A481F8CE-81F3-4120-A72C-B1D3B55FEB64}"/>
              </a:ext>
            </a:extLst>
          </p:cNvPr>
          <p:cNvSpPr txBox="1"/>
          <p:nvPr/>
        </p:nvSpPr>
        <p:spPr>
          <a:xfrm>
            <a:off x="-3858785" y="1965960"/>
            <a:ext cx="3858785" cy="2862322"/>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2nd graph we note the difference in total usage of types of bikes.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#Docked bikes are currently not being used by the Members. Hence, this could be a potential target for the sales team to target for casuals. </a:t>
            </a:r>
          </a:p>
          <a:p>
            <a:endParaRPr lang="en-US" dirty="0">
              <a:highlight>
                <a:srgbClr val="808000"/>
              </a:highlight>
              <a:latin typeface="Bahnschrift SemiBold" panose="020B0502040204020203" pitchFamily="34" charset="0"/>
            </a:endParaRPr>
          </a:p>
        </p:txBody>
      </p:sp>
      <p:grpSp>
        <p:nvGrpSpPr>
          <p:cNvPr id="42" name="Graphic 11" descr="A bicycle">
            <a:extLst>
              <a:ext uri="{FF2B5EF4-FFF2-40B4-BE49-F238E27FC236}">
                <a16:creationId xmlns:a16="http://schemas.microsoft.com/office/drawing/2014/main" id="{0DDD34BF-FBF4-4BE0-B1A5-DA82B7A8715E}"/>
              </a:ext>
            </a:extLst>
          </p:cNvPr>
          <p:cNvGrpSpPr/>
          <p:nvPr/>
        </p:nvGrpSpPr>
        <p:grpSpPr>
          <a:xfrm rot="5742408">
            <a:off x="12529860" y="4273563"/>
            <a:ext cx="2104026" cy="2057270"/>
            <a:chOff x="-6040254" y="4024955"/>
            <a:chExt cx="2392256" cy="2392249"/>
          </a:xfrm>
        </p:grpSpPr>
        <p:sp>
          <p:nvSpPr>
            <p:cNvPr id="43" name="Freeform: Shape 42">
              <a:extLst>
                <a:ext uri="{FF2B5EF4-FFF2-40B4-BE49-F238E27FC236}">
                  <a16:creationId xmlns:a16="http://schemas.microsoft.com/office/drawing/2014/main" id="{DFBE9EA3-A017-48E6-9E7E-144CEC9AC6C9}"/>
                </a:ext>
              </a:extLst>
            </p:cNvPr>
            <p:cNvSpPr/>
            <p:nvPr/>
          </p:nvSpPr>
          <p:spPr>
            <a:xfrm>
              <a:off x="-5894257" y="4170952"/>
              <a:ext cx="2100262" cy="2100255"/>
            </a:xfrm>
            <a:custGeom>
              <a:avLst/>
              <a:gdLst>
                <a:gd name="connsiteX0" fmla="*/ 2100263 w 2100262"/>
                <a:gd name="connsiteY0" fmla="*/ 1042981 h 2100255"/>
                <a:gd name="connsiteX1" fmla="*/ 1095251 w 2100262"/>
                <a:gd name="connsiteY1" fmla="*/ 1042981 h 2100255"/>
                <a:gd name="connsiteX2" fmla="*/ 2051071 w 2100262"/>
                <a:gd name="connsiteY2" fmla="*/ 732420 h 2100255"/>
                <a:gd name="connsiteX3" fmla="*/ 2046656 w 2100262"/>
                <a:gd name="connsiteY3" fmla="*/ 718826 h 2100255"/>
                <a:gd name="connsiteX4" fmla="*/ 1090822 w 2100262"/>
                <a:gd name="connsiteY4" fmla="*/ 1029393 h 2100255"/>
                <a:gd name="connsiteX5" fmla="*/ 1903902 w 2100262"/>
                <a:gd name="connsiteY5" fmla="*/ 438655 h 2100255"/>
                <a:gd name="connsiteX6" fmla="*/ 1895501 w 2100262"/>
                <a:gd name="connsiteY6" fmla="*/ 427096 h 2100255"/>
                <a:gd name="connsiteX7" fmla="*/ 1082421 w 2100262"/>
                <a:gd name="connsiteY7" fmla="*/ 1017841 h 2100255"/>
                <a:gd name="connsiteX8" fmla="*/ 1673159 w 2100262"/>
                <a:gd name="connsiteY8" fmla="*/ 204754 h 2100255"/>
                <a:gd name="connsiteX9" fmla="*/ 1661601 w 2100262"/>
                <a:gd name="connsiteY9" fmla="*/ 196353 h 2100255"/>
                <a:gd name="connsiteX10" fmla="*/ 1070862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8 h 2100255"/>
                <a:gd name="connsiteX14" fmla="*/ 1057275 w 2100262"/>
                <a:gd name="connsiteY14" fmla="*/ 0 h 2100255"/>
                <a:gd name="connsiteX15" fmla="*/ 1042988 w 2100262"/>
                <a:gd name="connsiteY15" fmla="*/ 0 h 2100255"/>
                <a:gd name="connsiteX16" fmla="*/ 1042988 w 2100262"/>
                <a:gd name="connsiteY16" fmla="*/ 1005026 h 2100255"/>
                <a:gd name="connsiteX17" fmla="*/ 732413 w 2100262"/>
                <a:gd name="connsiteY17" fmla="*/ 49185 h 2100255"/>
                <a:gd name="connsiteX18" fmla="*/ 718826 w 2100262"/>
                <a:gd name="connsiteY18" fmla="*/ 53607 h 2100255"/>
                <a:gd name="connsiteX19" fmla="*/ 1029393 w 2100262"/>
                <a:gd name="connsiteY19" fmla="*/ 1009426 h 2100255"/>
                <a:gd name="connsiteX20" fmla="*/ 438662 w 2100262"/>
                <a:gd name="connsiteY20" fmla="*/ 196353 h 2100255"/>
                <a:gd name="connsiteX21" fmla="*/ 427103 w 2100262"/>
                <a:gd name="connsiteY21" fmla="*/ 204754 h 2100255"/>
                <a:gd name="connsiteX22" fmla="*/ 1017849 w 2100262"/>
                <a:gd name="connsiteY22" fmla="*/ 1017849 h 2100255"/>
                <a:gd name="connsiteX23" fmla="*/ 204754 w 2100262"/>
                <a:gd name="connsiteY23" fmla="*/ 427096 h 2100255"/>
                <a:gd name="connsiteX24" fmla="*/ 196353 w 2100262"/>
                <a:gd name="connsiteY24" fmla="*/ 438655 h 2100255"/>
                <a:gd name="connsiteX25" fmla="*/ 1009433 w 2100262"/>
                <a:gd name="connsiteY25" fmla="*/ 1029393 h 2100255"/>
                <a:gd name="connsiteX26" fmla="*/ 53607 w 2100262"/>
                <a:gd name="connsiteY26" fmla="*/ 718826 h 2100255"/>
                <a:gd name="connsiteX27" fmla="*/ 49192 w 2100262"/>
                <a:gd name="connsiteY27" fmla="*/ 732420 h 2100255"/>
                <a:gd name="connsiteX28" fmla="*/ 1005011 w 2100262"/>
                <a:gd name="connsiteY28" fmla="*/ 1042981 h 2100255"/>
                <a:gd name="connsiteX29" fmla="*/ 0 w 2100262"/>
                <a:gd name="connsiteY29" fmla="*/ 1042981 h 2100255"/>
                <a:gd name="connsiteX30" fmla="*/ 0 w 2100262"/>
                <a:gd name="connsiteY30" fmla="*/ 1057268 h 2100255"/>
                <a:gd name="connsiteX31" fmla="*/ 1005033 w 2100262"/>
                <a:gd name="connsiteY31" fmla="*/ 1057268 h 2100255"/>
                <a:gd name="connsiteX32" fmla="*/ 49192 w 2100262"/>
                <a:gd name="connsiteY32" fmla="*/ 1367842 h 2100255"/>
                <a:gd name="connsiteX33" fmla="*/ 53607 w 2100262"/>
                <a:gd name="connsiteY33" fmla="*/ 1381430 h 2100255"/>
                <a:gd name="connsiteX34" fmla="*/ 1009440 w 2100262"/>
                <a:gd name="connsiteY34" fmla="*/ 1070862 h 2100255"/>
                <a:gd name="connsiteX35" fmla="*/ 196353 w 2100262"/>
                <a:gd name="connsiteY35" fmla="*/ 1661608 h 2100255"/>
                <a:gd name="connsiteX36" fmla="*/ 204754 w 2100262"/>
                <a:gd name="connsiteY36" fmla="*/ 1673159 h 2100255"/>
                <a:gd name="connsiteX37" fmla="*/ 1017834 w 2100262"/>
                <a:gd name="connsiteY37" fmla="*/ 1082421 h 2100255"/>
                <a:gd name="connsiteX38" fmla="*/ 427103 w 2100262"/>
                <a:gd name="connsiteY38" fmla="*/ 1895501 h 2100255"/>
                <a:gd name="connsiteX39" fmla="*/ 438662 w 2100262"/>
                <a:gd name="connsiteY39" fmla="*/ 1903902 h 2100255"/>
                <a:gd name="connsiteX40" fmla="*/ 1029393 w 2100262"/>
                <a:gd name="connsiteY40" fmla="*/ 1090822 h 2100255"/>
                <a:gd name="connsiteX41" fmla="*/ 718826 w 2100262"/>
                <a:gd name="connsiteY41" fmla="*/ 2046656 h 2100255"/>
                <a:gd name="connsiteX42" fmla="*/ 732413 w 2100262"/>
                <a:gd name="connsiteY42" fmla="*/ 2051063 h 2100255"/>
                <a:gd name="connsiteX43" fmla="*/ 1042988 w 2100262"/>
                <a:gd name="connsiteY43" fmla="*/ 1095230 h 2100255"/>
                <a:gd name="connsiteX44" fmla="*/ 1042988 w 2100262"/>
                <a:gd name="connsiteY44" fmla="*/ 2100256 h 2100255"/>
                <a:gd name="connsiteX45" fmla="*/ 1057275 w 2100262"/>
                <a:gd name="connsiteY45" fmla="*/ 2100256 h 2100255"/>
                <a:gd name="connsiteX46" fmla="*/ 1057275 w 2100262"/>
                <a:gd name="connsiteY46" fmla="*/ 1095237 h 2100255"/>
                <a:gd name="connsiteX47" fmla="*/ 1367842 w 2100262"/>
                <a:gd name="connsiteY47" fmla="*/ 2051063 h 2100255"/>
                <a:gd name="connsiteX48" fmla="*/ 1381430 w 2100262"/>
                <a:gd name="connsiteY48" fmla="*/ 2046656 h 2100255"/>
                <a:gd name="connsiteX49" fmla="*/ 1070862 w 2100262"/>
                <a:gd name="connsiteY49" fmla="*/ 1090815 h 2100255"/>
                <a:gd name="connsiteX50" fmla="*/ 1661601 w 2100262"/>
                <a:gd name="connsiteY50" fmla="*/ 1903902 h 2100255"/>
                <a:gd name="connsiteX51" fmla="*/ 1673159 w 2100262"/>
                <a:gd name="connsiteY51" fmla="*/ 1895501 h 2100255"/>
                <a:gd name="connsiteX52" fmla="*/ 1082428 w 2100262"/>
                <a:gd name="connsiteY52" fmla="*/ 1082428 h 2100255"/>
                <a:gd name="connsiteX53" fmla="*/ 1895501 w 2100262"/>
                <a:gd name="connsiteY53" fmla="*/ 1673159 h 2100255"/>
                <a:gd name="connsiteX54" fmla="*/ 1903902 w 2100262"/>
                <a:gd name="connsiteY54" fmla="*/ 1661608 h 2100255"/>
                <a:gd name="connsiteX55" fmla="*/ 1090815 w 2100262"/>
                <a:gd name="connsiteY55" fmla="*/ 1070862 h 2100255"/>
                <a:gd name="connsiteX56" fmla="*/ 2046656 w 2100262"/>
                <a:gd name="connsiteY56" fmla="*/ 1381430 h 2100255"/>
                <a:gd name="connsiteX57" fmla="*/ 2051071 w 2100262"/>
                <a:gd name="connsiteY57" fmla="*/ 1367842 h 2100255"/>
                <a:gd name="connsiteX58" fmla="*/ 1095230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51" y="1042981"/>
                  </a:lnTo>
                  <a:lnTo>
                    <a:pt x="2051071" y="732420"/>
                  </a:lnTo>
                  <a:lnTo>
                    <a:pt x="2046656" y="718826"/>
                  </a:lnTo>
                  <a:lnTo>
                    <a:pt x="1090822" y="1029393"/>
                  </a:lnTo>
                  <a:lnTo>
                    <a:pt x="1903902" y="438655"/>
                  </a:lnTo>
                  <a:lnTo>
                    <a:pt x="1895501" y="427096"/>
                  </a:lnTo>
                  <a:lnTo>
                    <a:pt x="1082421" y="1017841"/>
                  </a:lnTo>
                  <a:lnTo>
                    <a:pt x="1673159" y="204754"/>
                  </a:lnTo>
                  <a:lnTo>
                    <a:pt x="1661601" y="196353"/>
                  </a:lnTo>
                  <a:lnTo>
                    <a:pt x="1070862" y="1009441"/>
                  </a:lnTo>
                  <a:lnTo>
                    <a:pt x="1381430" y="53607"/>
                  </a:lnTo>
                  <a:lnTo>
                    <a:pt x="1367842" y="49185"/>
                  </a:lnTo>
                  <a:lnTo>
                    <a:pt x="1057275" y="1005018"/>
                  </a:lnTo>
                  <a:lnTo>
                    <a:pt x="1057275" y="0"/>
                  </a:lnTo>
                  <a:lnTo>
                    <a:pt x="1042988" y="0"/>
                  </a:lnTo>
                  <a:lnTo>
                    <a:pt x="1042988" y="1005026"/>
                  </a:lnTo>
                  <a:lnTo>
                    <a:pt x="732413" y="49185"/>
                  </a:lnTo>
                  <a:lnTo>
                    <a:pt x="718826" y="53607"/>
                  </a:lnTo>
                  <a:lnTo>
                    <a:pt x="1029393" y="1009426"/>
                  </a:lnTo>
                  <a:lnTo>
                    <a:pt x="438662" y="196353"/>
                  </a:lnTo>
                  <a:lnTo>
                    <a:pt x="427103" y="204754"/>
                  </a:lnTo>
                  <a:lnTo>
                    <a:pt x="1017849" y="1017849"/>
                  </a:lnTo>
                  <a:lnTo>
                    <a:pt x="204754" y="427096"/>
                  </a:lnTo>
                  <a:lnTo>
                    <a:pt x="196353" y="438655"/>
                  </a:lnTo>
                  <a:lnTo>
                    <a:pt x="1009433" y="1029393"/>
                  </a:lnTo>
                  <a:lnTo>
                    <a:pt x="53607" y="718826"/>
                  </a:lnTo>
                  <a:lnTo>
                    <a:pt x="49192" y="732420"/>
                  </a:lnTo>
                  <a:lnTo>
                    <a:pt x="1005011" y="1042981"/>
                  </a:lnTo>
                  <a:lnTo>
                    <a:pt x="0" y="1042981"/>
                  </a:lnTo>
                  <a:lnTo>
                    <a:pt x="0" y="1057268"/>
                  </a:lnTo>
                  <a:lnTo>
                    <a:pt x="1005033" y="1057268"/>
                  </a:lnTo>
                  <a:lnTo>
                    <a:pt x="49192" y="1367842"/>
                  </a:lnTo>
                  <a:lnTo>
                    <a:pt x="53607" y="1381430"/>
                  </a:lnTo>
                  <a:lnTo>
                    <a:pt x="1009440" y="1070862"/>
                  </a:lnTo>
                  <a:lnTo>
                    <a:pt x="196353" y="1661608"/>
                  </a:lnTo>
                  <a:lnTo>
                    <a:pt x="204754" y="1673159"/>
                  </a:lnTo>
                  <a:lnTo>
                    <a:pt x="1017834" y="1082421"/>
                  </a:lnTo>
                  <a:lnTo>
                    <a:pt x="427103" y="1895501"/>
                  </a:lnTo>
                  <a:lnTo>
                    <a:pt x="438662" y="1903902"/>
                  </a:lnTo>
                  <a:lnTo>
                    <a:pt x="1029393" y="1090822"/>
                  </a:lnTo>
                  <a:lnTo>
                    <a:pt x="718826" y="2046656"/>
                  </a:lnTo>
                  <a:lnTo>
                    <a:pt x="732413" y="2051063"/>
                  </a:lnTo>
                  <a:lnTo>
                    <a:pt x="1042988" y="1095230"/>
                  </a:lnTo>
                  <a:lnTo>
                    <a:pt x="1042988" y="2100256"/>
                  </a:lnTo>
                  <a:lnTo>
                    <a:pt x="1057275" y="2100256"/>
                  </a:lnTo>
                  <a:lnTo>
                    <a:pt x="1057275" y="1095237"/>
                  </a:lnTo>
                  <a:lnTo>
                    <a:pt x="1367842" y="2051063"/>
                  </a:lnTo>
                  <a:lnTo>
                    <a:pt x="1381430" y="2046656"/>
                  </a:lnTo>
                  <a:lnTo>
                    <a:pt x="1070862" y="1090815"/>
                  </a:lnTo>
                  <a:lnTo>
                    <a:pt x="1661601" y="1903902"/>
                  </a:lnTo>
                  <a:lnTo>
                    <a:pt x="1673159" y="1895501"/>
                  </a:lnTo>
                  <a:lnTo>
                    <a:pt x="1082428" y="1082428"/>
                  </a:lnTo>
                  <a:lnTo>
                    <a:pt x="1895501" y="1673159"/>
                  </a:lnTo>
                  <a:lnTo>
                    <a:pt x="1903902" y="1661608"/>
                  </a:lnTo>
                  <a:lnTo>
                    <a:pt x="1090815" y="1070862"/>
                  </a:lnTo>
                  <a:lnTo>
                    <a:pt x="2046656" y="1381430"/>
                  </a:lnTo>
                  <a:lnTo>
                    <a:pt x="2051071" y="1367842"/>
                  </a:lnTo>
                  <a:lnTo>
                    <a:pt x="1095230"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F7E41889-AAD1-4460-B5C9-9A14E304FB40}"/>
                </a:ext>
              </a:extLst>
            </p:cNvPr>
            <p:cNvSpPr/>
            <p:nvPr/>
          </p:nvSpPr>
          <p:spPr>
            <a:xfrm>
              <a:off x="-5828777" y="4236424"/>
              <a:ext cx="1969303" cy="1969310"/>
            </a:xfrm>
            <a:custGeom>
              <a:avLst/>
              <a:gdLst>
                <a:gd name="connsiteX0" fmla="*/ 984652 w 1969303"/>
                <a:gd name="connsiteY0" fmla="*/ 42863 h 1969310"/>
                <a:gd name="connsiteX1" fmla="*/ 1650599 w 1969303"/>
                <a:gd name="connsiteY1" fmla="*/ 318704 h 1969310"/>
                <a:gd name="connsiteX2" fmla="*/ 1926441 w 1969303"/>
                <a:gd name="connsiteY2" fmla="*/ 984652 h 1969310"/>
                <a:gd name="connsiteX3" fmla="*/ 1650599 w 1969303"/>
                <a:gd name="connsiteY3" fmla="*/ 1650599 h 1969310"/>
                <a:gd name="connsiteX4" fmla="*/ 984652 w 1969303"/>
                <a:gd name="connsiteY4" fmla="*/ 1926441 h 1969310"/>
                <a:gd name="connsiteX5" fmla="*/ 318704 w 1969303"/>
                <a:gd name="connsiteY5" fmla="*/ 1650599 h 1969310"/>
                <a:gd name="connsiteX6" fmla="*/ 42863 w 1969303"/>
                <a:gd name="connsiteY6" fmla="*/ 984652 h 1969310"/>
                <a:gd name="connsiteX7" fmla="*/ 318704 w 1969303"/>
                <a:gd name="connsiteY7" fmla="*/ 318704 h 1969310"/>
                <a:gd name="connsiteX8" fmla="*/ 984652 w 1969303"/>
                <a:gd name="connsiteY8" fmla="*/ 42863 h 1969310"/>
                <a:gd name="connsiteX9" fmla="*/ 984652 w 1969303"/>
                <a:gd name="connsiteY9" fmla="*/ 0 h 1969310"/>
                <a:gd name="connsiteX10" fmla="*/ 0 w 1969303"/>
                <a:gd name="connsiteY10" fmla="*/ 984652 h 1969310"/>
                <a:gd name="connsiteX11" fmla="*/ 984652 w 1969303"/>
                <a:gd name="connsiteY11" fmla="*/ 1969310 h 1969310"/>
                <a:gd name="connsiteX12" fmla="*/ 1969303 w 1969303"/>
                <a:gd name="connsiteY12" fmla="*/ 984659 h 1969310"/>
                <a:gd name="connsiteX13" fmla="*/ 984652 w 1969303"/>
                <a:gd name="connsiteY13" fmla="*/ 0 h 1969310"/>
                <a:gd name="connsiteX14" fmla="*/ 984652 w 1969303"/>
                <a:gd name="connsiteY14" fmla="*/ 0 h 196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10">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10"/>
                    <a:pt x="984652" y="1969310"/>
                  </a:cubicBezTo>
                  <a:cubicBezTo>
                    <a:pt x="1528462" y="1969310"/>
                    <a:pt x="1969303" y="1528462"/>
                    <a:pt x="1969303" y="984659"/>
                  </a:cubicBezTo>
                  <a:cubicBezTo>
                    <a:pt x="1969303" y="440855"/>
                    <a:pt x="1528462"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90F5715D-847B-4117-9831-D24599F36F74}"/>
                </a:ext>
              </a:extLst>
            </p:cNvPr>
            <p:cNvSpPr/>
            <p:nvPr/>
          </p:nvSpPr>
          <p:spPr>
            <a:xfrm>
              <a:off x="-6040254" y="4024955"/>
              <a:ext cx="2392256" cy="2392249"/>
            </a:xfrm>
            <a:custGeom>
              <a:avLst/>
              <a:gdLst>
                <a:gd name="connsiteX0" fmla="*/ 1196128 w 2392256"/>
                <a:gd name="connsiteY0" fmla="*/ 0 h 2392249"/>
                <a:gd name="connsiteX1" fmla="*/ 0 w 2392256"/>
                <a:gd name="connsiteY1" fmla="*/ 1196128 h 2392249"/>
                <a:gd name="connsiteX2" fmla="*/ 1196128 w 2392256"/>
                <a:gd name="connsiteY2" fmla="*/ 2392249 h 2392249"/>
                <a:gd name="connsiteX3" fmla="*/ 2392256 w 2392256"/>
                <a:gd name="connsiteY3" fmla="*/ 1196121 h 2392249"/>
                <a:gd name="connsiteX4" fmla="*/ 1196128 w 2392256"/>
                <a:gd name="connsiteY4" fmla="*/ 0 h 2392249"/>
                <a:gd name="connsiteX5" fmla="*/ 1196128 w 2392256"/>
                <a:gd name="connsiteY5" fmla="*/ 2221378 h 2392249"/>
                <a:gd name="connsiteX6" fmla="*/ 170878 w 2392256"/>
                <a:gd name="connsiteY6" fmla="*/ 1196128 h 2392249"/>
                <a:gd name="connsiteX7" fmla="*/ 1196128 w 2392256"/>
                <a:gd name="connsiteY7" fmla="*/ 170871 h 2392249"/>
                <a:gd name="connsiteX8" fmla="*/ 2221378 w 2392256"/>
                <a:gd name="connsiteY8" fmla="*/ 1196121 h 2392249"/>
                <a:gd name="connsiteX9" fmla="*/ 1196128 w 2392256"/>
                <a:gd name="connsiteY9" fmla="*/ 2221378 h 23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49">
                  <a:moveTo>
                    <a:pt x="1196128" y="0"/>
                  </a:moveTo>
                  <a:cubicBezTo>
                    <a:pt x="535524" y="0"/>
                    <a:pt x="0" y="535524"/>
                    <a:pt x="0" y="1196128"/>
                  </a:cubicBezTo>
                  <a:cubicBezTo>
                    <a:pt x="0" y="1856732"/>
                    <a:pt x="535524" y="2392249"/>
                    <a:pt x="1196128" y="2392249"/>
                  </a:cubicBezTo>
                  <a:cubicBezTo>
                    <a:pt x="1856732" y="2392249"/>
                    <a:pt x="2392256" y="1856725"/>
                    <a:pt x="2392256" y="1196121"/>
                  </a:cubicBezTo>
                  <a:cubicBezTo>
                    <a:pt x="2392256" y="535517"/>
                    <a:pt x="1856732" y="0"/>
                    <a:pt x="1196128" y="0"/>
                  </a:cubicBezTo>
                  <a:close/>
                  <a:moveTo>
                    <a:pt x="1196128" y="2221378"/>
                  </a:moveTo>
                  <a:cubicBezTo>
                    <a:pt x="629900" y="2221378"/>
                    <a:pt x="170878" y="1762356"/>
                    <a:pt x="170878" y="1196128"/>
                  </a:cubicBezTo>
                  <a:cubicBezTo>
                    <a:pt x="170878" y="629900"/>
                    <a:pt x="629893" y="170871"/>
                    <a:pt x="1196128" y="170871"/>
                  </a:cubicBezTo>
                  <a:cubicBezTo>
                    <a:pt x="1762363" y="170871"/>
                    <a:pt x="2221378" y="629893"/>
                    <a:pt x="2221378" y="1196121"/>
                  </a:cubicBezTo>
                  <a:cubicBezTo>
                    <a:pt x="2221378" y="1762349"/>
                    <a:pt x="1762356" y="2221378"/>
                    <a:pt x="1196128" y="2221378"/>
                  </a:cubicBezTo>
                  <a:close/>
                </a:path>
              </a:pathLst>
            </a:custGeom>
            <a:solidFill>
              <a:srgbClr val="505050"/>
            </a:solidFill>
            <a:ln w="7144" cap="flat">
              <a:noFill/>
              <a:prstDash val="solid"/>
              <a:miter/>
            </a:ln>
          </p:spPr>
          <p:txBody>
            <a:bodyPr rtlCol="0" anchor="ctr"/>
            <a:lstStyle/>
            <a:p>
              <a:endParaRPr lang="en-IN"/>
            </a:p>
          </p:txBody>
        </p:sp>
      </p:grpSp>
      <p:grpSp>
        <p:nvGrpSpPr>
          <p:cNvPr id="46" name="Graphic 11" descr="A bicycle">
            <a:extLst>
              <a:ext uri="{FF2B5EF4-FFF2-40B4-BE49-F238E27FC236}">
                <a16:creationId xmlns:a16="http://schemas.microsoft.com/office/drawing/2014/main" id="{C95995C1-E2B5-40FD-A04B-31AE50CA7651}"/>
              </a:ext>
            </a:extLst>
          </p:cNvPr>
          <p:cNvGrpSpPr/>
          <p:nvPr/>
        </p:nvGrpSpPr>
        <p:grpSpPr>
          <a:xfrm rot="461582">
            <a:off x="15602725" y="4219196"/>
            <a:ext cx="2163651" cy="2111643"/>
            <a:chOff x="-2546438" y="3961736"/>
            <a:chExt cx="2460049" cy="2455475"/>
          </a:xfrm>
        </p:grpSpPr>
        <p:sp>
          <p:nvSpPr>
            <p:cNvPr id="47" name="Freeform: Shape 46">
              <a:extLst>
                <a:ext uri="{FF2B5EF4-FFF2-40B4-BE49-F238E27FC236}">
                  <a16:creationId xmlns:a16="http://schemas.microsoft.com/office/drawing/2014/main" id="{41AD8DA0-DDA4-4B90-B0EE-10D65E837DF5}"/>
                </a:ext>
              </a:extLst>
            </p:cNvPr>
            <p:cNvSpPr/>
            <p:nvPr/>
          </p:nvSpPr>
          <p:spPr>
            <a:xfrm>
              <a:off x="-2332647" y="4170952"/>
              <a:ext cx="2100262" cy="2100255"/>
            </a:xfrm>
            <a:custGeom>
              <a:avLst/>
              <a:gdLst>
                <a:gd name="connsiteX0" fmla="*/ 2100263 w 2100262"/>
                <a:gd name="connsiteY0" fmla="*/ 1042981 h 2100255"/>
                <a:gd name="connsiteX1" fmla="*/ 1095244 w 2100262"/>
                <a:gd name="connsiteY1" fmla="*/ 1042981 h 2100255"/>
                <a:gd name="connsiteX2" fmla="*/ 2051071 w 2100262"/>
                <a:gd name="connsiteY2" fmla="*/ 732420 h 2100255"/>
                <a:gd name="connsiteX3" fmla="*/ 2046663 w 2100262"/>
                <a:gd name="connsiteY3" fmla="*/ 718826 h 2100255"/>
                <a:gd name="connsiteX4" fmla="*/ 1090822 w 2100262"/>
                <a:gd name="connsiteY4" fmla="*/ 1029393 h 2100255"/>
                <a:gd name="connsiteX5" fmla="*/ 1903902 w 2100262"/>
                <a:gd name="connsiteY5" fmla="*/ 438655 h 2100255"/>
                <a:gd name="connsiteX6" fmla="*/ 1895502 w 2100262"/>
                <a:gd name="connsiteY6" fmla="*/ 427096 h 2100255"/>
                <a:gd name="connsiteX7" fmla="*/ 1082414 w 2100262"/>
                <a:gd name="connsiteY7" fmla="*/ 1017849 h 2100255"/>
                <a:gd name="connsiteX8" fmla="*/ 1673159 w 2100262"/>
                <a:gd name="connsiteY8" fmla="*/ 204754 h 2100255"/>
                <a:gd name="connsiteX9" fmla="*/ 1661608 w 2100262"/>
                <a:gd name="connsiteY9" fmla="*/ 196353 h 2100255"/>
                <a:gd name="connsiteX10" fmla="*/ 1070863 w 2100262"/>
                <a:gd name="connsiteY10" fmla="*/ 1009441 h 2100255"/>
                <a:gd name="connsiteX11" fmla="*/ 1381430 w 2100262"/>
                <a:gd name="connsiteY11" fmla="*/ 53607 h 2100255"/>
                <a:gd name="connsiteX12" fmla="*/ 1367842 w 2100262"/>
                <a:gd name="connsiteY12" fmla="*/ 49185 h 2100255"/>
                <a:gd name="connsiteX13" fmla="*/ 1057275 w 2100262"/>
                <a:gd name="connsiteY13" fmla="*/ 1005012 h 2100255"/>
                <a:gd name="connsiteX14" fmla="*/ 1057275 w 2100262"/>
                <a:gd name="connsiteY14" fmla="*/ 0 h 2100255"/>
                <a:gd name="connsiteX15" fmla="*/ 1042988 w 2100262"/>
                <a:gd name="connsiteY15" fmla="*/ 0 h 2100255"/>
                <a:gd name="connsiteX16" fmla="*/ 1042988 w 2100262"/>
                <a:gd name="connsiteY16" fmla="*/ 1005033 h 2100255"/>
                <a:gd name="connsiteX17" fmla="*/ 732420 w 2100262"/>
                <a:gd name="connsiteY17" fmla="*/ 49185 h 2100255"/>
                <a:gd name="connsiteX18" fmla="*/ 718833 w 2100262"/>
                <a:gd name="connsiteY18" fmla="*/ 53607 h 2100255"/>
                <a:gd name="connsiteX19" fmla="*/ 1029400 w 2100262"/>
                <a:gd name="connsiteY19" fmla="*/ 1009441 h 2100255"/>
                <a:gd name="connsiteX20" fmla="*/ 438655 w 2100262"/>
                <a:gd name="connsiteY20" fmla="*/ 196353 h 2100255"/>
                <a:gd name="connsiteX21" fmla="*/ 427103 w 2100262"/>
                <a:gd name="connsiteY21" fmla="*/ 204754 h 2100255"/>
                <a:gd name="connsiteX22" fmla="*/ 1017849 w 2100262"/>
                <a:gd name="connsiteY22" fmla="*/ 1017849 h 2100255"/>
                <a:gd name="connsiteX23" fmla="*/ 204761 w 2100262"/>
                <a:gd name="connsiteY23" fmla="*/ 427096 h 2100255"/>
                <a:gd name="connsiteX24" fmla="*/ 196360 w 2100262"/>
                <a:gd name="connsiteY24" fmla="*/ 438655 h 2100255"/>
                <a:gd name="connsiteX25" fmla="*/ 1009441 w 2100262"/>
                <a:gd name="connsiteY25" fmla="*/ 1029393 h 2100255"/>
                <a:gd name="connsiteX26" fmla="*/ 53599 w 2100262"/>
                <a:gd name="connsiteY26" fmla="*/ 718826 h 2100255"/>
                <a:gd name="connsiteX27" fmla="*/ 49192 w 2100262"/>
                <a:gd name="connsiteY27" fmla="*/ 732420 h 2100255"/>
                <a:gd name="connsiteX28" fmla="*/ 1005018 w 2100262"/>
                <a:gd name="connsiteY28" fmla="*/ 1042981 h 2100255"/>
                <a:gd name="connsiteX29" fmla="*/ 0 w 2100262"/>
                <a:gd name="connsiteY29" fmla="*/ 1042981 h 2100255"/>
                <a:gd name="connsiteX30" fmla="*/ 0 w 2100262"/>
                <a:gd name="connsiteY30" fmla="*/ 1057268 h 2100255"/>
                <a:gd name="connsiteX31" fmla="*/ 1005040 w 2100262"/>
                <a:gd name="connsiteY31" fmla="*/ 1057268 h 2100255"/>
                <a:gd name="connsiteX32" fmla="*/ 49192 w 2100262"/>
                <a:gd name="connsiteY32" fmla="*/ 1367842 h 2100255"/>
                <a:gd name="connsiteX33" fmla="*/ 53599 w 2100262"/>
                <a:gd name="connsiteY33" fmla="*/ 1381430 h 2100255"/>
                <a:gd name="connsiteX34" fmla="*/ 1009448 w 2100262"/>
                <a:gd name="connsiteY34" fmla="*/ 1070855 h 2100255"/>
                <a:gd name="connsiteX35" fmla="*/ 196360 w 2100262"/>
                <a:gd name="connsiteY35" fmla="*/ 1661608 h 2100255"/>
                <a:gd name="connsiteX36" fmla="*/ 204761 w 2100262"/>
                <a:gd name="connsiteY36" fmla="*/ 1673159 h 2100255"/>
                <a:gd name="connsiteX37" fmla="*/ 1017842 w 2100262"/>
                <a:gd name="connsiteY37" fmla="*/ 1082421 h 2100255"/>
                <a:gd name="connsiteX38" fmla="*/ 427103 w 2100262"/>
                <a:gd name="connsiteY38" fmla="*/ 1895501 h 2100255"/>
                <a:gd name="connsiteX39" fmla="*/ 438655 w 2100262"/>
                <a:gd name="connsiteY39" fmla="*/ 1903902 h 2100255"/>
                <a:gd name="connsiteX40" fmla="*/ 1029400 w 2100262"/>
                <a:gd name="connsiteY40" fmla="*/ 1090808 h 2100255"/>
                <a:gd name="connsiteX41" fmla="*/ 718833 w 2100262"/>
                <a:gd name="connsiteY41" fmla="*/ 2046656 h 2100255"/>
                <a:gd name="connsiteX42" fmla="*/ 732420 w 2100262"/>
                <a:gd name="connsiteY42" fmla="*/ 2051063 h 2100255"/>
                <a:gd name="connsiteX43" fmla="*/ 1042988 w 2100262"/>
                <a:gd name="connsiteY43" fmla="*/ 1095223 h 2100255"/>
                <a:gd name="connsiteX44" fmla="*/ 1042988 w 2100262"/>
                <a:gd name="connsiteY44" fmla="*/ 2100256 h 2100255"/>
                <a:gd name="connsiteX45" fmla="*/ 1057275 w 2100262"/>
                <a:gd name="connsiteY45" fmla="*/ 2100256 h 2100255"/>
                <a:gd name="connsiteX46" fmla="*/ 1057275 w 2100262"/>
                <a:gd name="connsiteY46" fmla="*/ 1095244 h 2100255"/>
                <a:gd name="connsiteX47" fmla="*/ 1367842 w 2100262"/>
                <a:gd name="connsiteY47" fmla="*/ 2051063 h 2100255"/>
                <a:gd name="connsiteX48" fmla="*/ 1381430 w 2100262"/>
                <a:gd name="connsiteY48" fmla="*/ 2046656 h 2100255"/>
                <a:gd name="connsiteX49" fmla="*/ 1070863 w 2100262"/>
                <a:gd name="connsiteY49" fmla="*/ 1090808 h 2100255"/>
                <a:gd name="connsiteX50" fmla="*/ 1661608 w 2100262"/>
                <a:gd name="connsiteY50" fmla="*/ 1903902 h 2100255"/>
                <a:gd name="connsiteX51" fmla="*/ 1673159 w 2100262"/>
                <a:gd name="connsiteY51" fmla="*/ 1895501 h 2100255"/>
                <a:gd name="connsiteX52" fmla="*/ 1082421 w 2100262"/>
                <a:gd name="connsiteY52" fmla="*/ 1082421 h 2100255"/>
                <a:gd name="connsiteX53" fmla="*/ 1895502 w 2100262"/>
                <a:gd name="connsiteY53" fmla="*/ 1673159 h 2100255"/>
                <a:gd name="connsiteX54" fmla="*/ 1903902 w 2100262"/>
                <a:gd name="connsiteY54" fmla="*/ 1661608 h 2100255"/>
                <a:gd name="connsiteX55" fmla="*/ 1090815 w 2100262"/>
                <a:gd name="connsiteY55" fmla="*/ 1070855 h 2100255"/>
                <a:gd name="connsiteX56" fmla="*/ 2046663 w 2100262"/>
                <a:gd name="connsiteY56" fmla="*/ 1381430 h 2100255"/>
                <a:gd name="connsiteX57" fmla="*/ 2051071 w 2100262"/>
                <a:gd name="connsiteY57" fmla="*/ 1367842 h 2100255"/>
                <a:gd name="connsiteX58" fmla="*/ 1095223 w 2100262"/>
                <a:gd name="connsiteY58" fmla="*/ 1057268 h 2100255"/>
                <a:gd name="connsiteX59" fmla="*/ 2100263 w 2100262"/>
                <a:gd name="connsiteY59" fmla="*/ 1057268 h 21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100262" h="2100255">
                  <a:moveTo>
                    <a:pt x="2100263" y="1042981"/>
                  </a:moveTo>
                  <a:lnTo>
                    <a:pt x="1095244" y="1042981"/>
                  </a:lnTo>
                  <a:lnTo>
                    <a:pt x="2051071" y="732420"/>
                  </a:lnTo>
                  <a:lnTo>
                    <a:pt x="2046663" y="718826"/>
                  </a:lnTo>
                  <a:lnTo>
                    <a:pt x="1090822" y="1029393"/>
                  </a:lnTo>
                  <a:lnTo>
                    <a:pt x="1903902" y="438655"/>
                  </a:lnTo>
                  <a:lnTo>
                    <a:pt x="1895502" y="427096"/>
                  </a:lnTo>
                  <a:lnTo>
                    <a:pt x="1082414" y="1017849"/>
                  </a:lnTo>
                  <a:lnTo>
                    <a:pt x="1673159" y="204754"/>
                  </a:lnTo>
                  <a:lnTo>
                    <a:pt x="1661608" y="196353"/>
                  </a:lnTo>
                  <a:lnTo>
                    <a:pt x="1070863" y="1009441"/>
                  </a:lnTo>
                  <a:lnTo>
                    <a:pt x="1381430" y="53607"/>
                  </a:lnTo>
                  <a:lnTo>
                    <a:pt x="1367842" y="49185"/>
                  </a:lnTo>
                  <a:lnTo>
                    <a:pt x="1057275" y="1005012"/>
                  </a:lnTo>
                  <a:lnTo>
                    <a:pt x="1057275" y="0"/>
                  </a:lnTo>
                  <a:lnTo>
                    <a:pt x="1042988" y="0"/>
                  </a:lnTo>
                  <a:lnTo>
                    <a:pt x="1042988" y="1005033"/>
                  </a:lnTo>
                  <a:lnTo>
                    <a:pt x="732420" y="49185"/>
                  </a:lnTo>
                  <a:lnTo>
                    <a:pt x="718833" y="53607"/>
                  </a:lnTo>
                  <a:lnTo>
                    <a:pt x="1029400" y="1009441"/>
                  </a:lnTo>
                  <a:lnTo>
                    <a:pt x="438655" y="196353"/>
                  </a:lnTo>
                  <a:lnTo>
                    <a:pt x="427103" y="204754"/>
                  </a:lnTo>
                  <a:lnTo>
                    <a:pt x="1017849" y="1017849"/>
                  </a:lnTo>
                  <a:lnTo>
                    <a:pt x="204761" y="427096"/>
                  </a:lnTo>
                  <a:lnTo>
                    <a:pt x="196360" y="438655"/>
                  </a:lnTo>
                  <a:lnTo>
                    <a:pt x="1009441" y="1029393"/>
                  </a:lnTo>
                  <a:lnTo>
                    <a:pt x="53599" y="718826"/>
                  </a:lnTo>
                  <a:lnTo>
                    <a:pt x="49192" y="732420"/>
                  </a:lnTo>
                  <a:lnTo>
                    <a:pt x="1005018" y="1042981"/>
                  </a:lnTo>
                  <a:lnTo>
                    <a:pt x="0" y="1042981"/>
                  </a:lnTo>
                  <a:lnTo>
                    <a:pt x="0" y="1057268"/>
                  </a:lnTo>
                  <a:lnTo>
                    <a:pt x="1005040" y="1057268"/>
                  </a:lnTo>
                  <a:lnTo>
                    <a:pt x="49192" y="1367842"/>
                  </a:lnTo>
                  <a:lnTo>
                    <a:pt x="53599" y="1381430"/>
                  </a:lnTo>
                  <a:lnTo>
                    <a:pt x="1009448" y="1070855"/>
                  </a:lnTo>
                  <a:lnTo>
                    <a:pt x="196360" y="1661608"/>
                  </a:lnTo>
                  <a:lnTo>
                    <a:pt x="204761" y="1673159"/>
                  </a:lnTo>
                  <a:lnTo>
                    <a:pt x="1017842" y="1082421"/>
                  </a:lnTo>
                  <a:lnTo>
                    <a:pt x="427103" y="1895501"/>
                  </a:lnTo>
                  <a:lnTo>
                    <a:pt x="438655" y="1903902"/>
                  </a:lnTo>
                  <a:lnTo>
                    <a:pt x="1029400" y="1090808"/>
                  </a:lnTo>
                  <a:lnTo>
                    <a:pt x="718833" y="2046656"/>
                  </a:lnTo>
                  <a:lnTo>
                    <a:pt x="732420" y="2051063"/>
                  </a:lnTo>
                  <a:lnTo>
                    <a:pt x="1042988" y="1095223"/>
                  </a:lnTo>
                  <a:lnTo>
                    <a:pt x="1042988" y="2100256"/>
                  </a:lnTo>
                  <a:lnTo>
                    <a:pt x="1057275" y="2100256"/>
                  </a:lnTo>
                  <a:lnTo>
                    <a:pt x="1057275" y="1095244"/>
                  </a:lnTo>
                  <a:lnTo>
                    <a:pt x="1367842" y="2051063"/>
                  </a:lnTo>
                  <a:lnTo>
                    <a:pt x="1381430" y="2046656"/>
                  </a:lnTo>
                  <a:lnTo>
                    <a:pt x="1070863" y="1090808"/>
                  </a:lnTo>
                  <a:lnTo>
                    <a:pt x="1661608" y="1903902"/>
                  </a:lnTo>
                  <a:lnTo>
                    <a:pt x="1673159" y="1895501"/>
                  </a:lnTo>
                  <a:lnTo>
                    <a:pt x="1082421" y="1082421"/>
                  </a:lnTo>
                  <a:lnTo>
                    <a:pt x="1895502" y="1673159"/>
                  </a:lnTo>
                  <a:lnTo>
                    <a:pt x="1903902" y="1661608"/>
                  </a:lnTo>
                  <a:lnTo>
                    <a:pt x="1090815" y="1070855"/>
                  </a:lnTo>
                  <a:lnTo>
                    <a:pt x="2046663" y="1381430"/>
                  </a:lnTo>
                  <a:lnTo>
                    <a:pt x="2051071" y="1367842"/>
                  </a:lnTo>
                  <a:lnTo>
                    <a:pt x="1095223" y="1057268"/>
                  </a:lnTo>
                  <a:lnTo>
                    <a:pt x="2100263" y="1057268"/>
                  </a:lnTo>
                  <a:close/>
                </a:path>
              </a:pathLst>
            </a:custGeom>
            <a:solidFill>
              <a:srgbClr val="D1D1D1"/>
            </a:solidFill>
            <a:ln w="7144"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C78E104-F93A-46A6-8390-B7479D17B05C}"/>
                </a:ext>
              </a:extLst>
            </p:cNvPr>
            <p:cNvSpPr/>
            <p:nvPr/>
          </p:nvSpPr>
          <p:spPr>
            <a:xfrm>
              <a:off x="-2267168" y="4236424"/>
              <a:ext cx="1969303" cy="1969303"/>
            </a:xfrm>
            <a:custGeom>
              <a:avLst/>
              <a:gdLst>
                <a:gd name="connsiteX0" fmla="*/ 984652 w 1969303"/>
                <a:gd name="connsiteY0" fmla="*/ 42863 h 1969303"/>
                <a:gd name="connsiteX1" fmla="*/ 1650599 w 1969303"/>
                <a:gd name="connsiteY1" fmla="*/ 318704 h 1969303"/>
                <a:gd name="connsiteX2" fmla="*/ 1926441 w 1969303"/>
                <a:gd name="connsiteY2" fmla="*/ 984652 h 1969303"/>
                <a:gd name="connsiteX3" fmla="*/ 1650599 w 1969303"/>
                <a:gd name="connsiteY3" fmla="*/ 1650599 h 1969303"/>
                <a:gd name="connsiteX4" fmla="*/ 984652 w 1969303"/>
                <a:gd name="connsiteY4" fmla="*/ 1926441 h 1969303"/>
                <a:gd name="connsiteX5" fmla="*/ 318704 w 1969303"/>
                <a:gd name="connsiteY5" fmla="*/ 1650599 h 1969303"/>
                <a:gd name="connsiteX6" fmla="*/ 42863 w 1969303"/>
                <a:gd name="connsiteY6" fmla="*/ 984652 h 1969303"/>
                <a:gd name="connsiteX7" fmla="*/ 318704 w 1969303"/>
                <a:gd name="connsiteY7" fmla="*/ 318704 h 1969303"/>
                <a:gd name="connsiteX8" fmla="*/ 984652 w 1969303"/>
                <a:gd name="connsiteY8" fmla="*/ 42863 h 1969303"/>
                <a:gd name="connsiteX9" fmla="*/ 984652 w 1969303"/>
                <a:gd name="connsiteY9" fmla="*/ 0 h 1969303"/>
                <a:gd name="connsiteX10" fmla="*/ 0 w 1969303"/>
                <a:gd name="connsiteY10" fmla="*/ 984652 h 1969303"/>
                <a:gd name="connsiteX11" fmla="*/ 984652 w 1969303"/>
                <a:gd name="connsiteY11" fmla="*/ 1969303 h 1969303"/>
                <a:gd name="connsiteX12" fmla="*/ 1969303 w 1969303"/>
                <a:gd name="connsiteY12" fmla="*/ 984652 h 1969303"/>
                <a:gd name="connsiteX13" fmla="*/ 984652 w 1969303"/>
                <a:gd name="connsiteY13" fmla="*/ 0 h 1969303"/>
                <a:gd name="connsiteX14" fmla="*/ 984652 w 1969303"/>
                <a:gd name="connsiteY14" fmla="*/ 0 h 1969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69303" h="1969303">
                  <a:moveTo>
                    <a:pt x="984652" y="42863"/>
                  </a:moveTo>
                  <a:cubicBezTo>
                    <a:pt x="1236212" y="42863"/>
                    <a:pt x="1472720" y="140825"/>
                    <a:pt x="1650599" y="318704"/>
                  </a:cubicBezTo>
                  <a:cubicBezTo>
                    <a:pt x="1828479" y="496584"/>
                    <a:pt x="1926441" y="733092"/>
                    <a:pt x="1926441" y="984652"/>
                  </a:cubicBezTo>
                  <a:cubicBezTo>
                    <a:pt x="1926441" y="1236212"/>
                    <a:pt x="1828479" y="1472720"/>
                    <a:pt x="1650599" y="1650599"/>
                  </a:cubicBezTo>
                  <a:cubicBezTo>
                    <a:pt x="1472720" y="1828478"/>
                    <a:pt x="1236212" y="1926441"/>
                    <a:pt x="984652" y="1926441"/>
                  </a:cubicBezTo>
                  <a:cubicBezTo>
                    <a:pt x="733092" y="1926441"/>
                    <a:pt x="496584" y="1828478"/>
                    <a:pt x="318704" y="1650599"/>
                  </a:cubicBezTo>
                  <a:cubicBezTo>
                    <a:pt x="140825" y="1472720"/>
                    <a:pt x="42863" y="1236212"/>
                    <a:pt x="42863" y="984652"/>
                  </a:cubicBezTo>
                  <a:cubicBezTo>
                    <a:pt x="42863" y="733092"/>
                    <a:pt x="140825" y="496584"/>
                    <a:pt x="318704" y="318704"/>
                  </a:cubicBezTo>
                  <a:cubicBezTo>
                    <a:pt x="496584" y="140832"/>
                    <a:pt x="733092" y="42863"/>
                    <a:pt x="984652" y="42863"/>
                  </a:cubicBezTo>
                  <a:moveTo>
                    <a:pt x="984652" y="0"/>
                  </a:moveTo>
                  <a:cubicBezTo>
                    <a:pt x="440841" y="0"/>
                    <a:pt x="0" y="440848"/>
                    <a:pt x="0" y="984652"/>
                  </a:cubicBezTo>
                  <a:cubicBezTo>
                    <a:pt x="0" y="1528455"/>
                    <a:pt x="440841" y="1969303"/>
                    <a:pt x="984652" y="1969303"/>
                  </a:cubicBezTo>
                  <a:cubicBezTo>
                    <a:pt x="1528463" y="1969303"/>
                    <a:pt x="1969303" y="1528455"/>
                    <a:pt x="1969303" y="984652"/>
                  </a:cubicBezTo>
                  <a:cubicBezTo>
                    <a:pt x="1969303" y="440848"/>
                    <a:pt x="1528463" y="0"/>
                    <a:pt x="984652" y="0"/>
                  </a:cubicBezTo>
                  <a:lnTo>
                    <a:pt x="984652" y="0"/>
                  </a:lnTo>
                  <a:close/>
                </a:path>
              </a:pathLst>
            </a:custGeom>
            <a:solidFill>
              <a:srgbClr val="D1D1D1"/>
            </a:solidFill>
            <a:ln w="7144"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F4042FA2-69E8-4A58-B7E5-18921D39D1F0}"/>
                </a:ext>
              </a:extLst>
            </p:cNvPr>
            <p:cNvSpPr/>
            <p:nvPr/>
          </p:nvSpPr>
          <p:spPr>
            <a:xfrm>
              <a:off x="-2478644" y="4024955"/>
              <a:ext cx="2392256" cy="2392256"/>
            </a:xfrm>
            <a:custGeom>
              <a:avLst/>
              <a:gdLst>
                <a:gd name="connsiteX0" fmla="*/ 1196128 w 2392256"/>
                <a:gd name="connsiteY0" fmla="*/ 0 h 2392256"/>
                <a:gd name="connsiteX1" fmla="*/ 0 w 2392256"/>
                <a:gd name="connsiteY1" fmla="*/ 1196128 h 2392256"/>
                <a:gd name="connsiteX2" fmla="*/ 1196128 w 2392256"/>
                <a:gd name="connsiteY2" fmla="*/ 2392256 h 2392256"/>
                <a:gd name="connsiteX3" fmla="*/ 2392256 w 2392256"/>
                <a:gd name="connsiteY3" fmla="*/ 1196128 h 2392256"/>
                <a:gd name="connsiteX4" fmla="*/ 1196128 w 2392256"/>
                <a:gd name="connsiteY4" fmla="*/ 0 h 2392256"/>
                <a:gd name="connsiteX5" fmla="*/ 1196128 w 2392256"/>
                <a:gd name="connsiteY5" fmla="*/ 2221378 h 2392256"/>
                <a:gd name="connsiteX6" fmla="*/ 170879 w 2392256"/>
                <a:gd name="connsiteY6" fmla="*/ 1196128 h 2392256"/>
                <a:gd name="connsiteX7" fmla="*/ 1196128 w 2392256"/>
                <a:gd name="connsiteY7" fmla="*/ 170878 h 2392256"/>
                <a:gd name="connsiteX8" fmla="*/ 2221378 w 2392256"/>
                <a:gd name="connsiteY8" fmla="*/ 1196128 h 2392256"/>
                <a:gd name="connsiteX9" fmla="*/ 1196128 w 2392256"/>
                <a:gd name="connsiteY9" fmla="*/ 2221378 h 239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2256" h="2392256">
                  <a:moveTo>
                    <a:pt x="1196128" y="0"/>
                  </a:moveTo>
                  <a:cubicBezTo>
                    <a:pt x="535524" y="0"/>
                    <a:pt x="0" y="535524"/>
                    <a:pt x="0" y="1196128"/>
                  </a:cubicBezTo>
                  <a:cubicBezTo>
                    <a:pt x="0" y="1856732"/>
                    <a:pt x="535524" y="2392256"/>
                    <a:pt x="1196128" y="2392256"/>
                  </a:cubicBezTo>
                  <a:cubicBezTo>
                    <a:pt x="1856732" y="2392256"/>
                    <a:pt x="2392256" y="1856725"/>
                    <a:pt x="2392256" y="1196128"/>
                  </a:cubicBezTo>
                  <a:cubicBezTo>
                    <a:pt x="2392256" y="535531"/>
                    <a:pt x="1856732" y="0"/>
                    <a:pt x="1196128" y="0"/>
                  </a:cubicBezTo>
                  <a:close/>
                  <a:moveTo>
                    <a:pt x="1196128" y="2221378"/>
                  </a:moveTo>
                  <a:cubicBezTo>
                    <a:pt x="629901" y="2221378"/>
                    <a:pt x="170879" y="1762356"/>
                    <a:pt x="170879" y="1196128"/>
                  </a:cubicBezTo>
                  <a:cubicBezTo>
                    <a:pt x="170879" y="629900"/>
                    <a:pt x="629901" y="170878"/>
                    <a:pt x="1196128" y="170878"/>
                  </a:cubicBezTo>
                  <a:cubicBezTo>
                    <a:pt x="1762356" y="170878"/>
                    <a:pt x="2221378" y="629893"/>
                    <a:pt x="2221378" y="1196128"/>
                  </a:cubicBezTo>
                  <a:cubicBezTo>
                    <a:pt x="2221378" y="1762363"/>
                    <a:pt x="1762356" y="2221378"/>
                    <a:pt x="1196128" y="2221378"/>
                  </a:cubicBezTo>
                  <a:close/>
                </a:path>
              </a:pathLst>
            </a:custGeom>
            <a:solidFill>
              <a:srgbClr val="505050"/>
            </a:solidFill>
            <a:ln w="7144"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67258AB2-4E64-42FE-8F2B-C853899D08CF}"/>
                </a:ext>
              </a:extLst>
            </p:cNvPr>
            <p:cNvSpPr/>
            <p:nvPr/>
          </p:nvSpPr>
          <p:spPr>
            <a:xfrm>
              <a:off x="-2546438" y="3961736"/>
              <a:ext cx="1937555" cy="1438791"/>
            </a:xfrm>
            <a:custGeom>
              <a:avLst/>
              <a:gdLst>
                <a:gd name="connsiteX0" fmla="*/ 11894 w 1937555"/>
                <a:gd name="connsiteY0" fmla="*/ 1438792 h 1438791"/>
                <a:gd name="connsiteX1" fmla="*/ 193388 w 1937555"/>
                <a:gd name="connsiteY1" fmla="*/ 593514 h 1438791"/>
                <a:gd name="connsiteX2" fmla="*/ 982687 w 1937555"/>
                <a:gd name="connsiteY2" fmla="*/ 32430 h 1438791"/>
                <a:gd name="connsiteX3" fmla="*/ 1937556 w 1937555"/>
                <a:gd name="connsiteY3" fmla="*/ 193807 h 1438791"/>
                <a:gd name="connsiteX4" fmla="*/ 1922376 w 1937555"/>
                <a:gd name="connsiteY4" fmla="*/ 218017 h 1438791"/>
                <a:gd name="connsiteX5" fmla="*/ 989073 w 1937555"/>
                <a:gd name="connsiteY5" fmla="*/ 60283 h 1438791"/>
                <a:gd name="connsiteX6" fmla="*/ 217598 w 1937555"/>
                <a:gd name="connsiteY6" fmla="*/ 608695 h 1438791"/>
                <a:gd name="connsiteX7" fmla="*/ 40204 w 1937555"/>
                <a:gd name="connsiteY7" fmla="*/ 1434870 h 1438791"/>
                <a:gd name="connsiteX8" fmla="*/ 11894 w 1937555"/>
                <a:gd name="connsiteY8" fmla="*/ 1438792 h 14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55" h="1438791">
                  <a:moveTo>
                    <a:pt x="11894" y="1438792"/>
                  </a:moveTo>
                  <a:cubicBezTo>
                    <a:pt x="-28790" y="1145205"/>
                    <a:pt x="35669" y="845017"/>
                    <a:pt x="193388" y="593514"/>
                  </a:cubicBezTo>
                  <a:cubicBezTo>
                    <a:pt x="372946" y="307186"/>
                    <a:pt x="653260" y="107925"/>
                    <a:pt x="982687" y="32430"/>
                  </a:cubicBezTo>
                  <a:cubicBezTo>
                    <a:pt x="1312135" y="-43058"/>
                    <a:pt x="1651235" y="14249"/>
                    <a:pt x="1937556" y="193807"/>
                  </a:cubicBezTo>
                  <a:lnTo>
                    <a:pt x="1922376" y="218017"/>
                  </a:lnTo>
                  <a:cubicBezTo>
                    <a:pt x="1642512" y="42510"/>
                    <a:pt x="1311049" y="-13483"/>
                    <a:pt x="989073" y="60283"/>
                  </a:cubicBezTo>
                  <a:cubicBezTo>
                    <a:pt x="667083" y="134078"/>
                    <a:pt x="393099" y="328838"/>
                    <a:pt x="217598" y="608695"/>
                  </a:cubicBezTo>
                  <a:cubicBezTo>
                    <a:pt x="63436" y="854518"/>
                    <a:pt x="436" y="1147919"/>
                    <a:pt x="40204" y="1434870"/>
                  </a:cubicBezTo>
                  <a:lnTo>
                    <a:pt x="11894" y="1438792"/>
                  </a:lnTo>
                  <a:close/>
                </a:path>
              </a:pathLst>
            </a:custGeom>
            <a:solidFill>
              <a:srgbClr val="D1D1D1"/>
            </a:solidFill>
            <a:ln w="7144" cap="flat">
              <a:noFill/>
              <a:prstDash val="solid"/>
              <a:miter/>
            </a:ln>
          </p:spPr>
          <p:txBody>
            <a:bodyPr rtlCol="0" anchor="ctr"/>
            <a:lstStyle/>
            <a:p>
              <a:endParaRPr lang="en-IN"/>
            </a:p>
          </p:txBody>
        </p:sp>
      </p:grpSp>
      <p:grpSp>
        <p:nvGrpSpPr>
          <p:cNvPr id="51" name="Graphic 11" descr="A bicycle">
            <a:extLst>
              <a:ext uri="{FF2B5EF4-FFF2-40B4-BE49-F238E27FC236}">
                <a16:creationId xmlns:a16="http://schemas.microsoft.com/office/drawing/2014/main" id="{7EA59DDA-7086-45F6-A16B-E67774653B0F}"/>
              </a:ext>
            </a:extLst>
          </p:cNvPr>
          <p:cNvGrpSpPr/>
          <p:nvPr/>
        </p:nvGrpSpPr>
        <p:grpSpPr>
          <a:xfrm>
            <a:off x="12391916" y="3991395"/>
            <a:ext cx="1904590" cy="1310800"/>
            <a:chOff x="-6197095" y="3696843"/>
            <a:chExt cx="2165499" cy="1524233"/>
          </a:xfrm>
        </p:grpSpPr>
        <p:sp>
          <p:nvSpPr>
            <p:cNvPr id="52" name="Freeform: Shape 51">
              <a:extLst>
                <a:ext uri="{FF2B5EF4-FFF2-40B4-BE49-F238E27FC236}">
                  <a16:creationId xmlns:a16="http://schemas.microsoft.com/office/drawing/2014/main" id="{8EA055F9-3C41-478F-95B8-AB4814207A4B}"/>
                </a:ext>
              </a:extLst>
            </p:cNvPr>
            <p:cNvSpPr/>
            <p:nvPr/>
          </p:nvSpPr>
          <p:spPr>
            <a:xfrm>
              <a:off x="-6109412" y="3696843"/>
              <a:ext cx="2077816" cy="1524233"/>
            </a:xfrm>
            <a:custGeom>
              <a:avLst/>
              <a:gdLst>
                <a:gd name="connsiteX0" fmla="*/ 1265287 w 2077816"/>
                <a:gd name="connsiteY0" fmla="*/ 258947 h 1524233"/>
                <a:gd name="connsiteX1" fmla="*/ 723626 w 2077816"/>
                <a:gd name="connsiteY1" fmla="*/ 380912 h 1524233"/>
                <a:gd name="connsiteX2" fmla="*/ 557891 w 2077816"/>
                <a:gd name="connsiteY2" fmla="*/ 215177 h 1524233"/>
                <a:gd name="connsiteX3" fmla="*/ 1366778 w 2077816"/>
                <a:gd name="connsiteY3" fmla="*/ 215177 h 1524233"/>
                <a:gd name="connsiteX4" fmla="*/ 1734174 w 2077816"/>
                <a:gd name="connsiteY4" fmla="*/ 97212 h 1524233"/>
                <a:gd name="connsiteX5" fmla="*/ 1977054 w 2077816"/>
                <a:gd name="connsiteY5" fmla="*/ 340086 h 1524233"/>
                <a:gd name="connsiteX6" fmla="*/ 1984634 w 2077816"/>
                <a:gd name="connsiteY6" fmla="*/ 327463 h 1524233"/>
                <a:gd name="connsiteX7" fmla="*/ 1745854 w 2077816"/>
                <a:gd name="connsiteY7" fmla="*/ 88690 h 1524233"/>
                <a:gd name="connsiteX8" fmla="*/ 1813098 w 2077816"/>
                <a:gd name="connsiteY8" fmla="*/ 30304 h 1524233"/>
                <a:gd name="connsiteX9" fmla="*/ 1782794 w 2077816"/>
                <a:gd name="connsiteY9" fmla="*/ 0 h 1524233"/>
                <a:gd name="connsiteX10" fmla="*/ 1366785 w 2077816"/>
                <a:gd name="connsiteY10" fmla="*/ 172322 h 1524233"/>
                <a:gd name="connsiteX11" fmla="*/ 397771 w 2077816"/>
                <a:gd name="connsiteY11" fmla="*/ 172322 h 1524233"/>
                <a:gd name="connsiteX12" fmla="*/ 397771 w 2077816"/>
                <a:gd name="connsiteY12" fmla="*/ 215184 h 1524233"/>
                <a:gd name="connsiteX13" fmla="*/ 537689 w 2077816"/>
                <a:gd name="connsiteY13" fmla="*/ 215184 h 1524233"/>
                <a:gd name="connsiteX14" fmla="*/ 710003 w 2077816"/>
                <a:gd name="connsiteY14" fmla="*/ 387499 h 1524233"/>
                <a:gd name="connsiteX15" fmla="*/ 0 w 2077816"/>
                <a:gd name="connsiteY15" fmla="*/ 1524234 h 1524233"/>
                <a:gd name="connsiteX16" fmla="*/ 28575 w 2077816"/>
                <a:gd name="connsiteY16" fmla="*/ 1524234 h 1524233"/>
                <a:gd name="connsiteX17" fmla="*/ 731349 w 2077816"/>
                <a:gd name="connsiteY17" fmla="*/ 408844 h 1524233"/>
                <a:gd name="connsiteX18" fmla="*/ 1264065 w 2077816"/>
                <a:gd name="connsiteY18" fmla="*/ 941561 h 1524233"/>
                <a:gd name="connsiteX19" fmla="*/ 1265287 w 2077816"/>
                <a:gd name="connsiteY19" fmla="*/ 941053 h 1524233"/>
                <a:gd name="connsiteX20" fmla="*/ 1265287 w 2077816"/>
                <a:gd name="connsiteY20" fmla="*/ 922573 h 1524233"/>
                <a:gd name="connsiteX21" fmla="*/ 745115 w 2077816"/>
                <a:gd name="connsiteY21" fmla="*/ 402400 h 1524233"/>
                <a:gd name="connsiteX22" fmla="*/ 1265287 w 2077816"/>
                <a:gd name="connsiteY22" fmla="*/ 287515 h 1524233"/>
                <a:gd name="connsiteX23" fmla="*/ 2059458 w 2077816"/>
                <a:gd name="connsiteY23" fmla="*/ 576165 h 1524233"/>
                <a:gd name="connsiteX24" fmla="*/ 2077817 w 2077816"/>
                <a:gd name="connsiteY24" fmla="*/ 554269 h 1524233"/>
                <a:gd name="connsiteX25" fmla="*/ 1265287 w 2077816"/>
                <a:gd name="connsiteY25" fmla="*/ 258947 h 152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77816" h="1524233">
                  <a:moveTo>
                    <a:pt x="1265287" y="258947"/>
                  </a:moveTo>
                  <a:cubicBezTo>
                    <a:pt x="1071570" y="258947"/>
                    <a:pt x="887918" y="302759"/>
                    <a:pt x="723626" y="380912"/>
                  </a:cubicBezTo>
                  <a:lnTo>
                    <a:pt x="557891" y="215177"/>
                  </a:lnTo>
                  <a:lnTo>
                    <a:pt x="1366778" y="215177"/>
                  </a:lnTo>
                  <a:cubicBezTo>
                    <a:pt x="1500466" y="215177"/>
                    <a:pt x="1627732" y="173750"/>
                    <a:pt x="1734174" y="97212"/>
                  </a:cubicBezTo>
                  <a:lnTo>
                    <a:pt x="1977054" y="340086"/>
                  </a:lnTo>
                  <a:lnTo>
                    <a:pt x="1984634" y="327463"/>
                  </a:lnTo>
                  <a:lnTo>
                    <a:pt x="1745854" y="88690"/>
                  </a:lnTo>
                  <a:cubicBezTo>
                    <a:pt x="1769386" y="70938"/>
                    <a:pt x="1791888" y="51514"/>
                    <a:pt x="1813098" y="30304"/>
                  </a:cubicBezTo>
                  <a:lnTo>
                    <a:pt x="1782794" y="0"/>
                  </a:lnTo>
                  <a:cubicBezTo>
                    <a:pt x="1671673" y="111128"/>
                    <a:pt x="1523933" y="172322"/>
                    <a:pt x="1366785" y="172322"/>
                  </a:cubicBezTo>
                  <a:lnTo>
                    <a:pt x="397771" y="172322"/>
                  </a:lnTo>
                  <a:lnTo>
                    <a:pt x="397771" y="215184"/>
                  </a:lnTo>
                  <a:lnTo>
                    <a:pt x="537689" y="215184"/>
                  </a:lnTo>
                  <a:lnTo>
                    <a:pt x="710003" y="387499"/>
                  </a:lnTo>
                  <a:cubicBezTo>
                    <a:pt x="289922" y="593539"/>
                    <a:pt x="0" y="1025635"/>
                    <a:pt x="0" y="1524234"/>
                  </a:cubicBezTo>
                  <a:lnTo>
                    <a:pt x="28575" y="1524234"/>
                  </a:lnTo>
                  <a:cubicBezTo>
                    <a:pt x="28575" y="1033415"/>
                    <a:pt x="315997" y="608476"/>
                    <a:pt x="731349" y="408844"/>
                  </a:cubicBezTo>
                  <a:lnTo>
                    <a:pt x="1264065" y="941561"/>
                  </a:lnTo>
                  <a:cubicBezTo>
                    <a:pt x="1264515" y="942011"/>
                    <a:pt x="1265287" y="941689"/>
                    <a:pt x="1265287" y="941053"/>
                  </a:cubicBezTo>
                  <a:lnTo>
                    <a:pt x="1265287" y="922573"/>
                  </a:lnTo>
                  <a:lnTo>
                    <a:pt x="745115" y="402400"/>
                  </a:lnTo>
                  <a:cubicBezTo>
                    <a:pt x="903334" y="328741"/>
                    <a:pt x="1079571" y="287515"/>
                    <a:pt x="1265287" y="287515"/>
                  </a:cubicBezTo>
                  <a:cubicBezTo>
                    <a:pt x="1555452" y="287515"/>
                    <a:pt x="1837494" y="390027"/>
                    <a:pt x="2059458" y="576165"/>
                  </a:cubicBezTo>
                  <a:lnTo>
                    <a:pt x="2077817" y="554269"/>
                  </a:lnTo>
                  <a:cubicBezTo>
                    <a:pt x="1850717" y="363831"/>
                    <a:pt x="1562152" y="258947"/>
                    <a:pt x="1265287" y="258947"/>
                  </a:cubicBezTo>
                  <a:close/>
                </a:path>
              </a:pathLst>
            </a:custGeom>
            <a:solidFill>
              <a:srgbClr val="D1D1D1"/>
            </a:solidFill>
            <a:ln w="7144"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FE244E70-22B0-4BED-8E5E-C9B467F3C5B1}"/>
                </a:ext>
              </a:extLst>
            </p:cNvPr>
            <p:cNvSpPr/>
            <p:nvPr/>
          </p:nvSpPr>
          <p:spPr>
            <a:xfrm>
              <a:off x="-6197095" y="5033888"/>
              <a:ext cx="71437" cy="185737"/>
            </a:xfrm>
            <a:custGeom>
              <a:avLst/>
              <a:gdLst>
                <a:gd name="connsiteX0" fmla="*/ 0 w 71437"/>
                <a:gd name="connsiteY0" fmla="*/ 0 h 185737"/>
                <a:gd name="connsiteX1" fmla="*/ 71438 w 71437"/>
                <a:gd name="connsiteY1" fmla="*/ 0 h 185737"/>
                <a:gd name="connsiteX2" fmla="*/ 71438 w 71437"/>
                <a:gd name="connsiteY2" fmla="*/ 185738 h 185737"/>
                <a:gd name="connsiteX3" fmla="*/ 0 w 71437"/>
                <a:gd name="connsiteY3" fmla="*/ 185738 h 185737"/>
              </a:gdLst>
              <a:ahLst/>
              <a:cxnLst>
                <a:cxn ang="0">
                  <a:pos x="connsiteX0" y="connsiteY0"/>
                </a:cxn>
                <a:cxn ang="0">
                  <a:pos x="connsiteX1" y="connsiteY1"/>
                </a:cxn>
                <a:cxn ang="0">
                  <a:pos x="connsiteX2" y="connsiteY2"/>
                </a:cxn>
                <a:cxn ang="0">
                  <a:pos x="connsiteX3" y="connsiteY3"/>
                </a:cxn>
              </a:cxnLst>
              <a:rect l="l" t="t" r="r" b="b"/>
              <a:pathLst>
                <a:path w="71437" h="185737">
                  <a:moveTo>
                    <a:pt x="0" y="0"/>
                  </a:moveTo>
                  <a:lnTo>
                    <a:pt x="71438" y="0"/>
                  </a:lnTo>
                  <a:lnTo>
                    <a:pt x="71438" y="185738"/>
                  </a:lnTo>
                  <a:lnTo>
                    <a:pt x="0" y="185738"/>
                  </a:lnTo>
                  <a:close/>
                </a:path>
              </a:pathLst>
            </a:custGeom>
            <a:solidFill>
              <a:schemeClr val="accent4"/>
            </a:solidFill>
            <a:ln w="7144" cap="flat">
              <a:noFill/>
              <a:prstDash val="solid"/>
              <a:miter/>
            </a:ln>
          </p:spPr>
          <p:txBody>
            <a:bodyPr rtlCol="0" anchor="ctr"/>
            <a:lstStyle/>
            <a:p>
              <a:endParaRPr lang="en-IN"/>
            </a:p>
          </p:txBody>
        </p:sp>
      </p:grpSp>
      <p:grpSp>
        <p:nvGrpSpPr>
          <p:cNvPr id="54" name="Graphic 11" descr="A bicycle">
            <a:extLst>
              <a:ext uri="{FF2B5EF4-FFF2-40B4-BE49-F238E27FC236}">
                <a16:creationId xmlns:a16="http://schemas.microsoft.com/office/drawing/2014/main" id="{EF797FCC-830F-4961-9F4A-35F9DFE352A2}"/>
              </a:ext>
            </a:extLst>
          </p:cNvPr>
          <p:cNvGrpSpPr/>
          <p:nvPr/>
        </p:nvGrpSpPr>
        <p:grpSpPr>
          <a:xfrm>
            <a:off x="13383223" y="3445379"/>
            <a:ext cx="3491447" cy="2104231"/>
            <a:chOff x="-5069989" y="3061921"/>
            <a:chExt cx="3969739" cy="2446856"/>
          </a:xfrm>
        </p:grpSpPr>
        <p:sp>
          <p:nvSpPr>
            <p:cNvPr id="55" name="Freeform: Shape 54">
              <a:extLst>
                <a:ext uri="{FF2B5EF4-FFF2-40B4-BE49-F238E27FC236}">
                  <a16:creationId xmlns:a16="http://schemas.microsoft.com/office/drawing/2014/main" id="{23CF9C1F-B418-4A5D-9AF9-F8BA8FB28F8D}"/>
                </a:ext>
              </a:extLst>
            </p:cNvPr>
            <p:cNvSpPr/>
            <p:nvPr/>
          </p:nvSpPr>
          <p:spPr>
            <a:xfrm>
              <a:off x="-1464782" y="5038818"/>
              <a:ext cx="364531" cy="364531"/>
            </a:xfrm>
            <a:custGeom>
              <a:avLst/>
              <a:gdLst>
                <a:gd name="connsiteX0" fmla="*/ 364531 w 364531"/>
                <a:gd name="connsiteY0" fmla="*/ 182266 h 364531"/>
                <a:gd name="connsiteX1" fmla="*/ 182266 w 364531"/>
                <a:gd name="connsiteY1" fmla="*/ 364531 h 364531"/>
                <a:gd name="connsiteX2" fmla="*/ 1 w 364531"/>
                <a:gd name="connsiteY2" fmla="*/ 182266 h 364531"/>
                <a:gd name="connsiteX3" fmla="*/ 182266 w 364531"/>
                <a:gd name="connsiteY3" fmla="*/ 0 h 364531"/>
                <a:gd name="connsiteX4" fmla="*/ 364531 w 364531"/>
                <a:gd name="connsiteY4" fmla="*/ 182266 h 364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531" h="364531">
                  <a:moveTo>
                    <a:pt x="364531" y="182266"/>
                  </a:moveTo>
                  <a:cubicBezTo>
                    <a:pt x="364531" y="282928"/>
                    <a:pt x="282928" y="364531"/>
                    <a:pt x="182266" y="364531"/>
                  </a:cubicBezTo>
                  <a:cubicBezTo>
                    <a:pt x="81603" y="364531"/>
                    <a:pt x="1" y="282928"/>
                    <a:pt x="1" y="182266"/>
                  </a:cubicBezTo>
                  <a:cubicBezTo>
                    <a:pt x="1" y="81603"/>
                    <a:pt x="81604" y="0"/>
                    <a:pt x="182266" y="0"/>
                  </a:cubicBezTo>
                  <a:cubicBezTo>
                    <a:pt x="282929" y="0"/>
                    <a:pt x="364531" y="81603"/>
                    <a:pt x="364531" y="182266"/>
                  </a:cubicBezTo>
                  <a:close/>
                </a:path>
              </a:pathLst>
            </a:custGeom>
            <a:solidFill>
              <a:schemeClr val="accent4"/>
            </a:solidFill>
            <a:ln w="7144"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B847C9EE-8985-44D5-B4CE-4642FF73170C}"/>
                </a:ext>
              </a:extLst>
            </p:cNvPr>
            <p:cNvSpPr/>
            <p:nvPr/>
          </p:nvSpPr>
          <p:spPr>
            <a:xfrm>
              <a:off x="-3541741" y="4933397"/>
              <a:ext cx="572964" cy="575379"/>
            </a:xfrm>
            <a:custGeom>
              <a:avLst/>
              <a:gdLst>
                <a:gd name="connsiteX0" fmla="*/ 545597 w 572964"/>
                <a:gd name="connsiteY0" fmla="*/ 287686 h 575379"/>
                <a:gd name="connsiteX1" fmla="*/ 572964 w 572964"/>
                <a:gd name="connsiteY1" fmla="*/ 261147 h 575379"/>
                <a:gd name="connsiteX2" fmla="*/ 541232 w 572964"/>
                <a:gd name="connsiteY2" fmla="*/ 240037 h 575379"/>
                <a:gd name="connsiteX3" fmla="*/ 563263 w 572964"/>
                <a:gd name="connsiteY3" fmla="*/ 208933 h 575379"/>
                <a:gd name="connsiteX4" fmla="*/ 528173 w 572964"/>
                <a:gd name="connsiteY4" fmla="*/ 194053 h 575379"/>
                <a:gd name="connsiteX5" fmla="*/ 544061 w 572964"/>
                <a:gd name="connsiteY5" fmla="*/ 159406 h 575379"/>
                <a:gd name="connsiteX6" fmla="*/ 506828 w 572964"/>
                <a:gd name="connsiteY6" fmla="*/ 151262 h 575379"/>
                <a:gd name="connsiteX7" fmla="*/ 516072 w 572964"/>
                <a:gd name="connsiteY7" fmla="*/ 114286 h 575379"/>
                <a:gd name="connsiteX8" fmla="*/ 477974 w 572964"/>
                <a:gd name="connsiteY8" fmla="*/ 113114 h 575379"/>
                <a:gd name="connsiteX9" fmla="*/ 480296 w 572964"/>
                <a:gd name="connsiteY9" fmla="*/ 75073 h 575379"/>
                <a:gd name="connsiteX10" fmla="*/ 442627 w 572964"/>
                <a:gd name="connsiteY10" fmla="*/ 80882 h 575379"/>
                <a:gd name="connsiteX11" fmla="*/ 437955 w 572964"/>
                <a:gd name="connsiteY11" fmla="*/ 43055 h 575379"/>
                <a:gd name="connsiteX12" fmla="*/ 401993 w 572964"/>
                <a:gd name="connsiteY12" fmla="*/ 55671 h 575379"/>
                <a:gd name="connsiteX13" fmla="*/ 390442 w 572964"/>
                <a:gd name="connsiteY13" fmla="*/ 19352 h 575379"/>
                <a:gd name="connsiteX14" fmla="*/ 357423 w 572964"/>
                <a:gd name="connsiteY14" fmla="*/ 38398 h 575379"/>
                <a:gd name="connsiteX15" fmla="*/ 339350 w 572964"/>
                <a:gd name="connsiteY15" fmla="*/ 4844 h 575379"/>
                <a:gd name="connsiteX16" fmla="*/ 310417 w 572964"/>
                <a:gd name="connsiteY16" fmla="*/ 29661 h 575379"/>
                <a:gd name="connsiteX17" fmla="*/ 286486 w 572964"/>
                <a:gd name="connsiteY17" fmla="*/ 0 h 575379"/>
                <a:gd name="connsiteX18" fmla="*/ 262554 w 572964"/>
                <a:gd name="connsiteY18" fmla="*/ 29668 h 575379"/>
                <a:gd name="connsiteX19" fmla="*/ 233622 w 572964"/>
                <a:gd name="connsiteY19" fmla="*/ 4851 h 575379"/>
                <a:gd name="connsiteX20" fmla="*/ 215541 w 572964"/>
                <a:gd name="connsiteY20" fmla="*/ 38405 h 575379"/>
                <a:gd name="connsiteX21" fmla="*/ 182523 w 572964"/>
                <a:gd name="connsiteY21" fmla="*/ 19367 h 575379"/>
                <a:gd name="connsiteX22" fmla="*/ 170964 w 572964"/>
                <a:gd name="connsiteY22" fmla="*/ 55685 h 575379"/>
                <a:gd name="connsiteX23" fmla="*/ 134995 w 572964"/>
                <a:gd name="connsiteY23" fmla="*/ 43070 h 575379"/>
                <a:gd name="connsiteX24" fmla="*/ 130323 w 572964"/>
                <a:gd name="connsiteY24" fmla="*/ 80896 h 575379"/>
                <a:gd name="connsiteX25" fmla="*/ 92654 w 572964"/>
                <a:gd name="connsiteY25" fmla="*/ 75088 h 575379"/>
                <a:gd name="connsiteX26" fmla="*/ 94983 w 572964"/>
                <a:gd name="connsiteY26" fmla="*/ 113128 h 575379"/>
                <a:gd name="connsiteX27" fmla="*/ 56886 w 572964"/>
                <a:gd name="connsiteY27" fmla="*/ 114307 h 575379"/>
                <a:gd name="connsiteX28" fmla="*/ 66130 w 572964"/>
                <a:gd name="connsiteY28" fmla="*/ 151276 h 575379"/>
                <a:gd name="connsiteX29" fmla="*/ 28896 w 572964"/>
                <a:gd name="connsiteY29" fmla="*/ 159420 h 575379"/>
                <a:gd name="connsiteX30" fmla="*/ 44791 w 572964"/>
                <a:gd name="connsiteY30" fmla="*/ 194060 h 575379"/>
                <a:gd name="connsiteX31" fmla="*/ 9701 w 572964"/>
                <a:gd name="connsiteY31" fmla="*/ 208940 h 575379"/>
                <a:gd name="connsiteX32" fmla="*/ 31732 w 572964"/>
                <a:gd name="connsiteY32" fmla="*/ 240037 h 575379"/>
                <a:gd name="connsiteX33" fmla="*/ 0 w 572964"/>
                <a:gd name="connsiteY33" fmla="*/ 261147 h 575379"/>
                <a:gd name="connsiteX34" fmla="*/ 27368 w 572964"/>
                <a:gd name="connsiteY34" fmla="*/ 287686 h 575379"/>
                <a:gd name="connsiteX35" fmla="*/ 0 w 572964"/>
                <a:gd name="connsiteY35" fmla="*/ 314225 h 575379"/>
                <a:gd name="connsiteX36" fmla="*/ 31732 w 572964"/>
                <a:gd name="connsiteY36" fmla="*/ 335335 h 575379"/>
                <a:gd name="connsiteX37" fmla="*/ 9701 w 572964"/>
                <a:gd name="connsiteY37" fmla="*/ 366439 h 575379"/>
                <a:gd name="connsiteX38" fmla="*/ 44791 w 572964"/>
                <a:gd name="connsiteY38" fmla="*/ 381319 h 575379"/>
                <a:gd name="connsiteX39" fmla="*/ 28904 w 572964"/>
                <a:gd name="connsiteY39" fmla="*/ 415966 h 575379"/>
                <a:gd name="connsiteX40" fmla="*/ 66137 w 572964"/>
                <a:gd name="connsiteY40" fmla="*/ 424110 h 575379"/>
                <a:gd name="connsiteX41" fmla="*/ 56893 w 572964"/>
                <a:gd name="connsiteY41" fmla="*/ 461086 h 575379"/>
                <a:gd name="connsiteX42" fmla="*/ 94990 w 572964"/>
                <a:gd name="connsiteY42" fmla="*/ 462258 h 575379"/>
                <a:gd name="connsiteX43" fmla="*/ 92669 w 572964"/>
                <a:gd name="connsiteY43" fmla="*/ 500298 h 575379"/>
                <a:gd name="connsiteX44" fmla="*/ 130338 w 572964"/>
                <a:gd name="connsiteY44" fmla="*/ 494490 h 575379"/>
                <a:gd name="connsiteX45" fmla="*/ 135010 w 572964"/>
                <a:gd name="connsiteY45" fmla="*/ 532317 h 575379"/>
                <a:gd name="connsiteX46" fmla="*/ 170971 w 572964"/>
                <a:gd name="connsiteY46" fmla="*/ 519701 h 575379"/>
                <a:gd name="connsiteX47" fmla="*/ 182523 w 572964"/>
                <a:gd name="connsiteY47" fmla="*/ 556020 h 575379"/>
                <a:gd name="connsiteX48" fmla="*/ 215541 w 572964"/>
                <a:gd name="connsiteY48" fmla="*/ 536974 h 575379"/>
                <a:gd name="connsiteX49" fmla="*/ 233615 w 572964"/>
                <a:gd name="connsiteY49" fmla="*/ 570529 h 575379"/>
                <a:gd name="connsiteX50" fmla="*/ 262547 w 572964"/>
                <a:gd name="connsiteY50" fmla="*/ 545711 h 575379"/>
                <a:gd name="connsiteX51" fmla="*/ 286479 w 572964"/>
                <a:gd name="connsiteY51" fmla="*/ 575379 h 575379"/>
                <a:gd name="connsiteX52" fmla="*/ 310410 w 572964"/>
                <a:gd name="connsiteY52" fmla="*/ 545711 h 575379"/>
                <a:gd name="connsiteX53" fmla="*/ 339342 w 572964"/>
                <a:gd name="connsiteY53" fmla="*/ 570529 h 575379"/>
                <a:gd name="connsiteX54" fmla="*/ 357423 w 572964"/>
                <a:gd name="connsiteY54" fmla="*/ 536974 h 575379"/>
                <a:gd name="connsiteX55" fmla="*/ 390442 w 572964"/>
                <a:gd name="connsiteY55" fmla="*/ 556013 h 575379"/>
                <a:gd name="connsiteX56" fmla="*/ 402000 w 572964"/>
                <a:gd name="connsiteY56" fmla="*/ 519693 h 575379"/>
                <a:gd name="connsiteX57" fmla="*/ 437969 w 572964"/>
                <a:gd name="connsiteY57" fmla="*/ 532309 h 575379"/>
                <a:gd name="connsiteX58" fmla="*/ 442641 w 572964"/>
                <a:gd name="connsiteY58" fmla="*/ 494483 h 575379"/>
                <a:gd name="connsiteX59" fmla="*/ 480310 w 572964"/>
                <a:gd name="connsiteY59" fmla="*/ 500291 h 575379"/>
                <a:gd name="connsiteX60" fmla="*/ 477981 w 572964"/>
                <a:gd name="connsiteY60" fmla="*/ 462251 h 575379"/>
                <a:gd name="connsiteX61" fmla="*/ 516079 w 572964"/>
                <a:gd name="connsiteY61" fmla="*/ 461072 h 575379"/>
                <a:gd name="connsiteX62" fmla="*/ 506835 w 572964"/>
                <a:gd name="connsiteY62" fmla="*/ 424096 h 575379"/>
                <a:gd name="connsiteX63" fmla="*/ 544068 w 572964"/>
                <a:gd name="connsiteY63" fmla="*/ 415952 h 575379"/>
                <a:gd name="connsiteX64" fmla="*/ 528173 w 572964"/>
                <a:gd name="connsiteY64" fmla="*/ 381312 h 575379"/>
                <a:gd name="connsiteX65" fmla="*/ 563263 w 572964"/>
                <a:gd name="connsiteY65" fmla="*/ 366432 h 575379"/>
                <a:gd name="connsiteX66" fmla="*/ 541232 w 572964"/>
                <a:gd name="connsiteY66" fmla="*/ 335335 h 575379"/>
                <a:gd name="connsiteX67" fmla="*/ 572964 w 572964"/>
                <a:gd name="connsiteY67" fmla="*/ 314225 h 575379"/>
                <a:gd name="connsiteX68" fmla="*/ 545597 w 572964"/>
                <a:gd name="connsiteY68" fmla="*/ 287686 h 575379"/>
                <a:gd name="connsiteX69" fmla="*/ 287550 w 572964"/>
                <a:gd name="connsiteY69" fmla="*/ 457386 h 575379"/>
                <a:gd name="connsiteX70" fmla="*/ 116100 w 572964"/>
                <a:gd name="connsiteY70" fmla="*/ 285936 h 575379"/>
                <a:gd name="connsiteX71" fmla="*/ 287550 w 572964"/>
                <a:gd name="connsiteY71" fmla="*/ 114486 h 575379"/>
                <a:gd name="connsiteX72" fmla="*/ 459000 w 572964"/>
                <a:gd name="connsiteY72" fmla="*/ 285936 h 575379"/>
                <a:gd name="connsiteX73" fmla="*/ 287550 w 572964"/>
                <a:gd name="connsiteY73" fmla="*/ 457386 h 57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2964" h="575379">
                  <a:moveTo>
                    <a:pt x="545597" y="287686"/>
                  </a:moveTo>
                  <a:lnTo>
                    <a:pt x="572964" y="261147"/>
                  </a:lnTo>
                  <a:lnTo>
                    <a:pt x="541232" y="240037"/>
                  </a:lnTo>
                  <a:lnTo>
                    <a:pt x="563263" y="208933"/>
                  </a:lnTo>
                  <a:lnTo>
                    <a:pt x="528173" y="194053"/>
                  </a:lnTo>
                  <a:lnTo>
                    <a:pt x="544061" y="159406"/>
                  </a:lnTo>
                  <a:lnTo>
                    <a:pt x="506828" y="151262"/>
                  </a:lnTo>
                  <a:lnTo>
                    <a:pt x="516072" y="114286"/>
                  </a:lnTo>
                  <a:lnTo>
                    <a:pt x="477974" y="113114"/>
                  </a:lnTo>
                  <a:lnTo>
                    <a:pt x="480296" y="75073"/>
                  </a:lnTo>
                  <a:lnTo>
                    <a:pt x="442627" y="80882"/>
                  </a:lnTo>
                  <a:lnTo>
                    <a:pt x="437955" y="43055"/>
                  </a:lnTo>
                  <a:lnTo>
                    <a:pt x="401993" y="55671"/>
                  </a:lnTo>
                  <a:lnTo>
                    <a:pt x="390442" y="19352"/>
                  </a:lnTo>
                  <a:lnTo>
                    <a:pt x="357423" y="38398"/>
                  </a:lnTo>
                  <a:lnTo>
                    <a:pt x="339350" y="4844"/>
                  </a:lnTo>
                  <a:lnTo>
                    <a:pt x="310417" y="29661"/>
                  </a:lnTo>
                  <a:lnTo>
                    <a:pt x="286486" y="0"/>
                  </a:lnTo>
                  <a:lnTo>
                    <a:pt x="262554" y="29668"/>
                  </a:lnTo>
                  <a:lnTo>
                    <a:pt x="233622" y="4851"/>
                  </a:lnTo>
                  <a:lnTo>
                    <a:pt x="215541" y="38405"/>
                  </a:lnTo>
                  <a:lnTo>
                    <a:pt x="182523" y="19367"/>
                  </a:lnTo>
                  <a:lnTo>
                    <a:pt x="170964" y="55685"/>
                  </a:lnTo>
                  <a:lnTo>
                    <a:pt x="134995" y="43070"/>
                  </a:lnTo>
                  <a:lnTo>
                    <a:pt x="130323" y="80896"/>
                  </a:lnTo>
                  <a:lnTo>
                    <a:pt x="92654" y="75088"/>
                  </a:lnTo>
                  <a:lnTo>
                    <a:pt x="94983" y="113128"/>
                  </a:lnTo>
                  <a:lnTo>
                    <a:pt x="56886" y="114307"/>
                  </a:lnTo>
                  <a:lnTo>
                    <a:pt x="66130" y="151276"/>
                  </a:lnTo>
                  <a:lnTo>
                    <a:pt x="28896" y="159420"/>
                  </a:lnTo>
                  <a:lnTo>
                    <a:pt x="44791" y="194060"/>
                  </a:lnTo>
                  <a:lnTo>
                    <a:pt x="9701" y="208940"/>
                  </a:lnTo>
                  <a:lnTo>
                    <a:pt x="31732" y="240037"/>
                  </a:lnTo>
                  <a:lnTo>
                    <a:pt x="0" y="261147"/>
                  </a:lnTo>
                  <a:lnTo>
                    <a:pt x="27368" y="287686"/>
                  </a:lnTo>
                  <a:lnTo>
                    <a:pt x="0" y="314225"/>
                  </a:lnTo>
                  <a:lnTo>
                    <a:pt x="31732" y="335335"/>
                  </a:lnTo>
                  <a:lnTo>
                    <a:pt x="9701" y="366439"/>
                  </a:lnTo>
                  <a:lnTo>
                    <a:pt x="44791" y="381319"/>
                  </a:lnTo>
                  <a:lnTo>
                    <a:pt x="28904" y="415966"/>
                  </a:lnTo>
                  <a:lnTo>
                    <a:pt x="66137" y="424110"/>
                  </a:lnTo>
                  <a:lnTo>
                    <a:pt x="56893" y="461086"/>
                  </a:lnTo>
                  <a:lnTo>
                    <a:pt x="94990" y="462258"/>
                  </a:lnTo>
                  <a:lnTo>
                    <a:pt x="92669" y="500298"/>
                  </a:lnTo>
                  <a:lnTo>
                    <a:pt x="130338" y="494490"/>
                  </a:lnTo>
                  <a:lnTo>
                    <a:pt x="135010" y="532317"/>
                  </a:lnTo>
                  <a:lnTo>
                    <a:pt x="170971" y="519701"/>
                  </a:lnTo>
                  <a:lnTo>
                    <a:pt x="182523" y="556020"/>
                  </a:lnTo>
                  <a:lnTo>
                    <a:pt x="215541" y="536974"/>
                  </a:lnTo>
                  <a:lnTo>
                    <a:pt x="233615" y="570529"/>
                  </a:lnTo>
                  <a:lnTo>
                    <a:pt x="262547" y="545711"/>
                  </a:lnTo>
                  <a:lnTo>
                    <a:pt x="286479" y="575379"/>
                  </a:lnTo>
                  <a:lnTo>
                    <a:pt x="310410" y="545711"/>
                  </a:lnTo>
                  <a:lnTo>
                    <a:pt x="339342" y="570529"/>
                  </a:lnTo>
                  <a:lnTo>
                    <a:pt x="357423" y="536974"/>
                  </a:lnTo>
                  <a:lnTo>
                    <a:pt x="390442" y="556013"/>
                  </a:lnTo>
                  <a:lnTo>
                    <a:pt x="402000" y="519693"/>
                  </a:lnTo>
                  <a:lnTo>
                    <a:pt x="437969" y="532309"/>
                  </a:lnTo>
                  <a:lnTo>
                    <a:pt x="442641" y="494483"/>
                  </a:lnTo>
                  <a:lnTo>
                    <a:pt x="480310" y="500291"/>
                  </a:lnTo>
                  <a:lnTo>
                    <a:pt x="477981" y="462251"/>
                  </a:lnTo>
                  <a:lnTo>
                    <a:pt x="516079" y="461072"/>
                  </a:lnTo>
                  <a:lnTo>
                    <a:pt x="506835" y="424096"/>
                  </a:lnTo>
                  <a:lnTo>
                    <a:pt x="544068" y="415952"/>
                  </a:lnTo>
                  <a:lnTo>
                    <a:pt x="528173" y="381312"/>
                  </a:lnTo>
                  <a:lnTo>
                    <a:pt x="563263" y="366432"/>
                  </a:lnTo>
                  <a:lnTo>
                    <a:pt x="541232" y="335335"/>
                  </a:lnTo>
                  <a:lnTo>
                    <a:pt x="572964" y="314225"/>
                  </a:lnTo>
                  <a:lnTo>
                    <a:pt x="545597" y="287686"/>
                  </a:lnTo>
                  <a:close/>
                  <a:moveTo>
                    <a:pt x="287550" y="457386"/>
                  </a:moveTo>
                  <a:cubicBezTo>
                    <a:pt x="192860" y="457386"/>
                    <a:pt x="116100" y="380626"/>
                    <a:pt x="116100" y="285936"/>
                  </a:cubicBezTo>
                  <a:cubicBezTo>
                    <a:pt x="116100" y="191245"/>
                    <a:pt x="192860" y="114486"/>
                    <a:pt x="287550" y="114486"/>
                  </a:cubicBezTo>
                  <a:cubicBezTo>
                    <a:pt x="382241" y="114486"/>
                    <a:pt x="459000" y="191245"/>
                    <a:pt x="459000" y="285936"/>
                  </a:cubicBezTo>
                  <a:cubicBezTo>
                    <a:pt x="459000" y="380626"/>
                    <a:pt x="382241" y="457386"/>
                    <a:pt x="287550" y="457386"/>
                  </a:cubicBezTo>
                  <a:close/>
                </a:path>
              </a:pathLst>
            </a:custGeom>
            <a:solidFill>
              <a:srgbClr val="D1D1D1"/>
            </a:solidFill>
            <a:ln w="7144"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6225C703-D7E3-469F-9EF6-5C09112A2CC1}"/>
                </a:ext>
              </a:extLst>
            </p:cNvPr>
            <p:cNvSpPr/>
            <p:nvPr/>
          </p:nvSpPr>
          <p:spPr>
            <a:xfrm>
              <a:off x="-5069989" y="4899536"/>
              <a:ext cx="2136288" cy="321540"/>
            </a:xfrm>
            <a:custGeom>
              <a:avLst/>
              <a:gdLst>
                <a:gd name="connsiteX0" fmla="*/ 1814305 w 2136288"/>
                <a:gd name="connsiteY0" fmla="*/ 0 h 321540"/>
                <a:gd name="connsiteX1" fmla="*/ 225164 w 2136288"/>
                <a:gd name="connsiteY1" fmla="*/ 95462 h 321540"/>
                <a:gd name="connsiteX2" fmla="*/ 220078 w 2136288"/>
                <a:gd name="connsiteY2" fmla="*/ 95769 h 321540"/>
                <a:gd name="connsiteX3" fmla="*/ 0 w 2136288"/>
                <a:gd name="connsiteY3" fmla="*/ 321540 h 321540"/>
                <a:gd name="connsiteX4" fmla="*/ 14288 w 2136288"/>
                <a:gd name="connsiteY4" fmla="*/ 321540 h 321540"/>
                <a:gd name="connsiteX5" fmla="*/ 219227 w 2136288"/>
                <a:gd name="connsiteY5" fmla="*/ 110071 h 321540"/>
                <a:gd name="connsiteX6" fmla="*/ 226021 w 2136288"/>
                <a:gd name="connsiteY6" fmla="*/ 109721 h 321540"/>
                <a:gd name="connsiteX7" fmla="*/ 1814734 w 2136288"/>
                <a:gd name="connsiteY7" fmla="*/ 14273 h 321540"/>
                <a:gd name="connsiteX8" fmla="*/ 2122001 w 2136288"/>
                <a:gd name="connsiteY8" fmla="*/ 321540 h 321540"/>
                <a:gd name="connsiteX9" fmla="*/ 2136289 w 2136288"/>
                <a:gd name="connsiteY9" fmla="*/ 321540 h 321540"/>
                <a:gd name="connsiteX10" fmla="*/ 1814305 w 2136288"/>
                <a:gd name="connsiteY10" fmla="*/ 0 h 32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6288" h="321540">
                  <a:moveTo>
                    <a:pt x="1814305" y="0"/>
                  </a:moveTo>
                  <a:lnTo>
                    <a:pt x="225164" y="95462"/>
                  </a:lnTo>
                  <a:cubicBezTo>
                    <a:pt x="225164" y="95462"/>
                    <a:pt x="221778" y="95726"/>
                    <a:pt x="220078" y="95769"/>
                  </a:cubicBezTo>
                  <a:cubicBezTo>
                    <a:pt x="98205" y="98848"/>
                    <a:pt x="0" y="198932"/>
                    <a:pt x="0" y="321540"/>
                  </a:cubicBezTo>
                  <a:lnTo>
                    <a:pt x="14288" y="321540"/>
                  </a:lnTo>
                  <a:cubicBezTo>
                    <a:pt x="14288" y="207104"/>
                    <a:pt x="105620" y="113593"/>
                    <a:pt x="219227" y="110071"/>
                  </a:cubicBezTo>
                  <a:cubicBezTo>
                    <a:pt x="221435" y="110000"/>
                    <a:pt x="226021" y="109721"/>
                    <a:pt x="226021" y="109721"/>
                  </a:cubicBezTo>
                  <a:lnTo>
                    <a:pt x="1814734" y="14273"/>
                  </a:lnTo>
                  <a:cubicBezTo>
                    <a:pt x="1984162" y="14273"/>
                    <a:pt x="2122001" y="152112"/>
                    <a:pt x="2122001" y="321540"/>
                  </a:cubicBezTo>
                  <a:lnTo>
                    <a:pt x="2136289" y="321540"/>
                  </a:lnTo>
                  <a:cubicBezTo>
                    <a:pt x="2136289" y="144239"/>
                    <a:pt x="1992035" y="-14"/>
                    <a:pt x="1814305" y="0"/>
                  </a:cubicBezTo>
                  <a:close/>
                </a:path>
              </a:pathLst>
            </a:custGeom>
            <a:solidFill>
              <a:srgbClr val="737373"/>
            </a:solidFill>
            <a:ln w="7144"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03D628E7-1316-466C-BEFF-8187D748CA10}"/>
                </a:ext>
              </a:extLst>
            </p:cNvPr>
            <p:cNvSpPr/>
            <p:nvPr/>
          </p:nvSpPr>
          <p:spPr>
            <a:xfrm>
              <a:off x="-5026391" y="3686603"/>
              <a:ext cx="3230803" cy="1716745"/>
            </a:xfrm>
            <a:custGeom>
              <a:avLst/>
              <a:gdLst>
                <a:gd name="connsiteX0" fmla="*/ 3130798 w 3230803"/>
                <a:gd name="connsiteY0" fmla="*/ 6253 h 1716745"/>
                <a:gd name="connsiteX1" fmla="*/ 3089293 w 3230803"/>
                <a:gd name="connsiteY1" fmla="*/ 2295 h 1716745"/>
                <a:gd name="connsiteX2" fmla="*/ 3063383 w 3230803"/>
                <a:gd name="connsiteY2" fmla="*/ 29906 h 1716745"/>
                <a:gd name="connsiteX3" fmla="*/ 3075156 w 3230803"/>
                <a:gd name="connsiteY3" fmla="*/ 65139 h 1716745"/>
                <a:gd name="connsiteX4" fmla="*/ 1073170 w 3230803"/>
                <a:gd name="connsiteY4" fmla="*/ 65139 h 1716745"/>
                <a:gd name="connsiteX5" fmla="*/ 1048574 w 3230803"/>
                <a:gd name="connsiteY5" fmla="*/ 16433 h 1716745"/>
                <a:gd name="connsiteX6" fmla="*/ 1008262 w 3230803"/>
                <a:gd name="connsiteY6" fmla="*/ 15569 h 1716745"/>
                <a:gd name="connsiteX7" fmla="*/ 984802 w 3230803"/>
                <a:gd name="connsiteY7" fmla="*/ 48637 h 1716745"/>
                <a:gd name="connsiteX8" fmla="*/ 1013370 w 3230803"/>
                <a:gd name="connsiteY8" fmla="*/ 105201 h 1716745"/>
                <a:gd name="connsiteX9" fmla="*/ 255775 w 3230803"/>
                <a:gd name="connsiteY9" fmla="*/ 1367695 h 1716745"/>
                <a:gd name="connsiteX10" fmla="*/ 182266 w 3230803"/>
                <a:gd name="connsiteY10" fmla="*/ 1352214 h 1716745"/>
                <a:gd name="connsiteX11" fmla="*/ 0 w 3230803"/>
                <a:gd name="connsiteY11" fmla="*/ 1534480 h 1716745"/>
                <a:gd name="connsiteX12" fmla="*/ 182266 w 3230803"/>
                <a:gd name="connsiteY12" fmla="*/ 1716745 h 1716745"/>
                <a:gd name="connsiteX13" fmla="*/ 363060 w 3230803"/>
                <a:gd name="connsiteY13" fmla="*/ 1557319 h 1716745"/>
                <a:gd name="connsiteX14" fmla="*/ 1457075 w 3230803"/>
                <a:gd name="connsiteY14" fmla="*/ 1557319 h 1716745"/>
                <a:gd name="connsiteX15" fmla="*/ 1457075 w 3230803"/>
                <a:gd name="connsiteY15" fmla="*/ 1511748 h 1716745"/>
                <a:gd name="connsiteX16" fmla="*/ 363074 w 3230803"/>
                <a:gd name="connsiteY16" fmla="*/ 1511748 h 1716745"/>
                <a:gd name="connsiteX17" fmla="*/ 294830 w 3230803"/>
                <a:gd name="connsiteY17" fmla="*/ 1391176 h 1716745"/>
                <a:gd name="connsiteX18" fmla="*/ 1037658 w 3230803"/>
                <a:gd name="connsiteY18" fmla="*/ 153293 h 1716745"/>
                <a:gd name="connsiteX19" fmla="*/ 1762578 w 3230803"/>
                <a:gd name="connsiteY19" fmla="*/ 1588679 h 1716745"/>
                <a:gd name="connsiteX20" fmla="*/ 1773957 w 3230803"/>
                <a:gd name="connsiteY20" fmla="*/ 1590558 h 1716745"/>
                <a:gd name="connsiteX21" fmla="*/ 3137278 w 3230803"/>
                <a:gd name="connsiteY21" fmla="*/ 251034 h 1716745"/>
                <a:gd name="connsiteX22" fmla="*/ 3163053 w 3230803"/>
                <a:gd name="connsiteY22" fmla="*/ 328158 h 1716745"/>
                <a:gd name="connsiteX23" fmla="*/ 3203000 w 3230803"/>
                <a:gd name="connsiteY23" fmla="*/ 333530 h 1716745"/>
                <a:gd name="connsiteX24" fmla="*/ 3230804 w 3230803"/>
                <a:gd name="connsiteY24" fmla="*/ 305512 h 1716745"/>
                <a:gd name="connsiteX25" fmla="*/ 3130798 w 3230803"/>
                <a:gd name="connsiteY25" fmla="*/ 6253 h 1716745"/>
                <a:gd name="connsiteX26" fmla="*/ 1793646 w 3230803"/>
                <a:gd name="connsiteY26" fmla="*/ 1471072 h 1716745"/>
                <a:gd name="connsiteX27" fmla="*/ 1782266 w 3230803"/>
                <a:gd name="connsiteY27" fmla="*/ 1469193 h 1716745"/>
                <a:gd name="connsiteX28" fmla="*/ 1116468 w 3230803"/>
                <a:gd name="connsiteY28" fmla="*/ 150871 h 1716745"/>
                <a:gd name="connsiteX29" fmla="*/ 3103810 w 3230803"/>
                <a:gd name="connsiteY29" fmla="*/ 150871 h 1716745"/>
                <a:gd name="connsiteX30" fmla="*/ 3112089 w 3230803"/>
                <a:gd name="connsiteY30" fmla="*/ 175646 h 1716745"/>
                <a:gd name="connsiteX31" fmla="*/ 1793646 w 3230803"/>
                <a:gd name="connsiteY31" fmla="*/ 1471072 h 171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0803" h="1716745">
                  <a:moveTo>
                    <a:pt x="3130798" y="6253"/>
                  </a:moveTo>
                  <a:cubicBezTo>
                    <a:pt x="3130798" y="6253"/>
                    <a:pt x="3110010" y="-4605"/>
                    <a:pt x="3089293" y="2295"/>
                  </a:cubicBezTo>
                  <a:cubicBezTo>
                    <a:pt x="3068577" y="9204"/>
                    <a:pt x="3063383" y="29906"/>
                    <a:pt x="3063383" y="29906"/>
                  </a:cubicBezTo>
                  <a:lnTo>
                    <a:pt x="3075156" y="65139"/>
                  </a:lnTo>
                  <a:lnTo>
                    <a:pt x="1073170" y="65139"/>
                  </a:lnTo>
                  <a:lnTo>
                    <a:pt x="1048574" y="16433"/>
                  </a:lnTo>
                  <a:cubicBezTo>
                    <a:pt x="1048574" y="16433"/>
                    <a:pt x="1029157" y="5567"/>
                    <a:pt x="1008262" y="15569"/>
                  </a:cubicBezTo>
                  <a:cubicBezTo>
                    <a:pt x="987366" y="25570"/>
                    <a:pt x="984802" y="48637"/>
                    <a:pt x="984802" y="48637"/>
                  </a:cubicBezTo>
                  <a:lnTo>
                    <a:pt x="1013370" y="105201"/>
                  </a:lnTo>
                  <a:lnTo>
                    <a:pt x="255775" y="1367695"/>
                  </a:lnTo>
                  <a:cubicBezTo>
                    <a:pt x="233286" y="1357765"/>
                    <a:pt x="208426" y="1352214"/>
                    <a:pt x="182266" y="1352214"/>
                  </a:cubicBezTo>
                  <a:cubicBezTo>
                    <a:pt x="81603" y="1352214"/>
                    <a:pt x="0" y="1433817"/>
                    <a:pt x="0" y="1534480"/>
                  </a:cubicBezTo>
                  <a:cubicBezTo>
                    <a:pt x="0" y="1635143"/>
                    <a:pt x="81603" y="1716745"/>
                    <a:pt x="182266" y="1716745"/>
                  </a:cubicBezTo>
                  <a:cubicBezTo>
                    <a:pt x="275192" y="1716745"/>
                    <a:pt x="351816" y="1647194"/>
                    <a:pt x="363060" y="1557319"/>
                  </a:cubicBezTo>
                  <a:lnTo>
                    <a:pt x="1457075" y="1557319"/>
                  </a:lnTo>
                  <a:lnTo>
                    <a:pt x="1457075" y="1511748"/>
                  </a:lnTo>
                  <a:lnTo>
                    <a:pt x="363074" y="1511748"/>
                  </a:lnTo>
                  <a:cubicBezTo>
                    <a:pt x="356995" y="1462935"/>
                    <a:pt x="331634" y="1420130"/>
                    <a:pt x="294830" y="1391176"/>
                  </a:cubicBezTo>
                  <a:lnTo>
                    <a:pt x="1037658" y="153293"/>
                  </a:lnTo>
                  <a:lnTo>
                    <a:pt x="1762578" y="1588679"/>
                  </a:lnTo>
                  <a:cubicBezTo>
                    <a:pt x="1764756" y="1592994"/>
                    <a:pt x="1770507" y="1593944"/>
                    <a:pt x="1773957" y="1590558"/>
                  </a:cubicBezTo>
                  <a:lnTo>
                    <a:pt x="3137278" y="251034"/>
                  </a:lnTo>
                  <a:lnTo>
                    <a:pt x="3163053" y="328158"/>
                  </a:lnTo>
                  <a:cubicBezTo>
                    <a:pt x="3163053" y="328158"/>
                    <a:pt x="3179719" y="341452"/>
                    <a:pt x="3203000" y="333530"/>
                  </a:cubicBezTo>
                  <a:cubicBezTo>
                    <a:pt x="3226096" y="325672"/>
                    <a:pt x="3230804" y="305512"/>
                    <a:pt x="3230804" y="305512"/>
                  </a:cubicBezTo>
                  <a:lnTo>
                    <a:pt x="3130798" y="6253"/>
                  </a:lnTo>
                  <a:close/>
                  <a:moveTo>
                    <a:pt x="1793646" y="1471072"/>
                  </a:moveTo>
                  <a:cubicBezTo>
                    <a:pt x="1790195" y="1474465"/>
                    <a:pt x="1784445" y="1473515"/>
                    <a:pt x="1782266" y="1469193"/>
                  </a:cubicBezTo>
                  <a:lnTo>
                    <a:pt x="1116468" y="150871"/>
                  </a:lnTo>
                  <a:lnTo>
                    <a:pt x="3103810" y="150871"/>
                  </a:lnTo>
                  <a:lnTo>
                    <a:pt x="3112089" y="175646"/>
                  </a:lnTo>
                  <a:lnTo>
                    <a:pt x="1793646" y="1471072"/>
                  </a:lnTo>
                  <a:close/>
                </a:path>
              </a:pathLst>
            </a:custGeom>
            <a:solidFill>
              <a:schemeClr val="accent4"/>
            </a:solidFill>
            <a:ln w="7144"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E59F3373-4952-4B67-8781-3CC44C8007E4}"/>
                </a:ext>
              </a:extLst>
            </p:cNvPr>
            <p:cNvSpPr/>
            <p:nvPr/>
          </p:nvSpPr>
          <p:spPr>
            <a:xfrm>
              <a:off x="-1863353" y="3992158"/>
              <a:ext cx="604132" cy="1250184"/>
            </a:xfrm>
            <a:custGeom>
              <a:avLst/>
              <a:gdLst>
                <a:gd name="connsiteX0" fmla="*/ 549498 w 604132"/>
                <a:gd name="connsiteY0" fmla="*/ 1250185 h 1250184"/>
                <a:gd name="connsiteX1" fmla="*/ 416095 w 604132"/>
                <a:gd name="connsiteY1" fmla="*/ 1091772 h 1250184"/>
                <a:gd name="connsiteX2" fmla="*/ 267655 w 604132"/>
                <a:gd name="connsiteY2" fmla="*/ 826760 h 1250184"/>
                <a:gd name="connsiteX3" fmla="*/ 0 w 604132"/>
                <a:gd name="connsiteY3" fmla="*/ 22560 h 1250184"/>
                <a:gd name="connsiteX4" fmla="*/ 67780 w 604132"/>
                <a:gd name="connsiteY4" fmla="*/ 0 h 1250184"/>
                <a:gd name="connsiteX5" fmla="*/ 335435 w 604132"/>
                <a:gd name="connsiteY5" fmla="*/ 804200 h 1250184"/>
                <a:gd name="connsiteX6" fmla="*/ 470731 w 604132"/>
                <a:gd name="connsiteY6" fmla="*/ 1045752 h 1250184"/>
                <a:gd name="connsiteX7" fmla="*/ 604133 w 604132"/>
                <a:gd name="connsiteY7" fmla="*/ 1204165 h 1250184"/>
                <a:gd name="connsiteX8" fmla="*/ 549498 w 604132"/>
                <a:gd name="connsiteY8" fmla="*/ 1250185 h 125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132" h="1250184">
                  <a:moveTo>
                    <a:pt x="549498" y="1250185"/>
                  </a:moveTo>
                  <a:lnTo>
                    <a:pt x="416095" y="1091772"/>
                  </a:lnTo>
                  <a:cubicBezTo>
                    <a:pt x="350001" y="1013284"/>
                    <a:pt x="300059" y="924115"/>
                    <a:pt x="267655" y="826760"/>
                  </a:cubicBezTo>
                  <a:lnTo>
                    <a:pt x="0" y="22560"/>
                  </a:lnTo>
                  <a:lnTo>
                    <a:pt x="67780" y="0"/>
                  </a:lnTo>
                  <a:lnTo>
                    <a:pt x="335435" y="804200"/>
                  </a:lnTo>
                  <a:cubicBezTo>
                    <a:pt x="364974" y="892940"/>
                    <a:pt x="410494" y="974215"/>
                    <a:pt x="470731" y="1045752"/>
                  </a:cubicBezTo>
                  <a:lnTo>
                    <a:pt x="604133" y="1204165"/>
                  </a:lnTo>
                  <a:lnTo>
                    <a:pt x="549498" y="1250185"/>
                  </a:lnTo>
                  <a:close/>
                </a:path>
              </a:pathLst>
            </a:custGeom>
            <a:solidFill>
              <a:srgbClr val="737373"/>
            </a:solidFill>
            <a:ln w="7144" cap="flat">
              <a:noFill/>
              <a:prstDash val="solid"/>
              <a:miter/>
            </a:ln>
          </p:spPr>
          <p:txBody>
            <a:bodyPr rtlCol="0" anchor="ctr"/>
            <a:lstStyle/>
            <a:p>
              <a:endParaRPr lang="en-IN"/>
            </a:p>
          </p:txBody>
        </p:sp>
        <p:grpSp>
          <p:nvGrpSpPr>
            <p:cNvPr id="60" name="Graphic 11" descr="A bicycle">
              <a:extLst>
                <a:ext uri="{FF2B5EF4-FFF2-40B4-BE49-F238E27FC236}">
                  <a16:creationId xmlns:a16="http://schemas.microsoft.com/office/drawing/2014/main" id="{4DDE8C4D-88FC-4E9F-B762-28091A877D98}"/>
                </a:ext>
              </a:extLst>
            </p:cNvPr>
            <p:cNvGrpSpPr/>
            <p:nvPr/>
          </p:nvGrpSpPr>
          <p:grpSpPr>
            <a:xfrm>
              <a:off x="-3335001" y="5141345"/>
              <a:ext cx="738035" cy="159477"/>
              <a:chOff x="-3335001" y="5141345"/>
              <a:chExt cx="738035" cy="159477"/>
            </a:xfrm>
          </p:grpSpPr>
          <p:sp>
            <p:nvSpPr>
              <p:cNvPr id="69" name="Freeform: Shape 68">
                <a:extLst>
                  <a:ext uri="{FF2B5EF4-FFF2-40B4-BE49-F238E27FC236}">
                    <a16:creationId xmlns:a16="http://schemas.microsoft.com/office/drawing/2014/main" id="{B1522AF0-5C39-4086-A723-116A3DABC912}"/>
                  </a:ext>
                </a:extLst>
              </p:cNvPr>
              <p:cNvSpPr/>
              <p:nvPr/>
            </p:nvSpPr>
            <p:spPr>
              <a:xfrm>
                <a:off x="-2839854" y="5169327"/>
                <a:ext cx="242887" cy="100012"/>
              </a:xfrm>
              <a:custGeom>
                <a:avLst/>
                <a:gdLst>
                  <a:gd name="connsiteX0" fmla="*/ 0 w 242887"/>
                  <a:gd name="connsiteY0" fmla="*/ 0 h 100012"/>
                  <a:gd name="connsiteX1" fmla="*/ 242887 w 242887"/>
                  <a:gd name="connsiteY1" fmla="*/ 0 h 100012"/>
                  <a:gd name="connsiteX2" fmla="*/ 242887 w 242887"/>
                  <a:gd name="connsiteY2" fmla="*/ 100013 h 100012"/>
                  <a:gd name="connsiteX3" fmla="*/ 0 w 242887"/>
                  <a:gd name="connsiteY3" fmla="*/ 100013 h 100012"/>
                </a:gdLst>
                <a:ahLst/>
                <a:cxnLst>
                  <a:cxn ang="0">
                    <a:pos x="connsiteX0" y="connsiteY0"/>
                  </a:cxn>
                  <a:cxn ang="0">
                    <a:pos x="connsiteX1" y="connsiteY1"/>
                  </a:cxn>
                  <a:cxn ang="0">
                    <a:pos x="connsiteX2" y="connsiteY2"/>
                  </a:cxn>
                  <a:cxn ang="0">
                    <a:pos x="connsiteX3" y="connsiteY3"/>
                  </a:cxn>
                </a:cxnLst>
                <a:rect l="l" t="t" r="r" b="b"/>
                <a:pathLst>
                  <a:path w="242887" h="100012">
                    <a:moveTo>
                      <a:pt x="0" y="0"/>
                    </a:moveTo>
                    <a:lnTo>
                      <a:pt x="242887" y="0"/>
                    </a:lnTo>
                    <a:lnTo>
                      <a:pt x="242887" y="100013"/>
                    </a:lnTo>
                    <a:lnTo>
                      <a:pt x="0" y="100013"/>
                    </a:lnTo>
                    <a:close/>
                  </a:path>
                </a:pathLst>
              </a:custGeom>
              <a:solidFill>
                <a:srgbClr val="505050"/>
              </a:solidFill>
              <a:ln w="7144"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DAB384D8-A78F-4AE8-8599-6E240EA7E140}"/>
                  </a:ext>
                </a:extLst>
              </p:cNvPr>
              <p:cNvSpPr/>
              <p:nvPr/>
            </p:nvSpPr>
            <p:spPr>
              <a:xfrm>
                <a:off x="-3254191" y="5183614"/>
                <a:ext cx="385762" cy="71437"/>
              </a:xfrm>
              <a:custGeom>
                <a:avLst/>
                <a:gdLst>
                  <a:gd name="connsiteX0" fmla="*/ 0 w 385762"/>
                  <a:gd name="connsiteY0" fmla="*/ 0 h 71437"/>
                  <a:gd name="connsiteX1" fmla="*/ 385762 w 385762"/>
                  <a:gd name="connsiteY1" fmla="*/ 0 h 71437"/>
                  <a:gd name="connsiteX2" fmla="*/ 385762 w 385762"/>
                  <a:gd name="connsiteY2" fmla="*/ 71438 h 71437"/>
                  <a:gd name="connsiteX3" fmla="*/ 0 w 385762"/>
                  <a:gd name="connsiteY3" fmla="*/ 71438 h 71437"/>
                </a:gdLst>
                <a:ahLst/>
                <a:cxnLst>
                  <a:cxn ang="0">
                    <a:pos x="connsiteX0" y="connsiteY0"/>
                  </a:cxn>
                  <a:cxn ang="0">
                    <a:pos x="connsiteX1" y="connsiteY1"/>
                  </a:cxn>
                  <a:cxn ang="0">
                    <a:pos x="connsiteX2" y="connsiteY2"/>
                  </a:cxn>
                  <a:cxn ang="0">
                    <a:pos x="connsiteX3" y="connsiteY3"/>
                  </a:cxn>
                </a:cxnLst>
                <a:rect l="l" t="t" r="r" b="b"/>
                <a:pathLst>
                  <a:path w="385762" h="71437">
                    <a:moveTo>
                      <a:pt x="0" y="0"/>
                    </a:moveTo>
                    <a:lnTo>
                      <a:pt x="385762" y="0"/>
                    </a:lnTo>
                    <a:lnTo>
                      <a:pt x="385762" y="71438"/>
                    </a:lnTo>
                    <a:lnTo>
                      <a:pt x="0" y="71438"/>
                    </a:lnTo>
                    <a:close/>
                  </a:path>
                </a:pathLst>
              </a:custGeom>
              <a:solidFill>
                <a:srgbClr val="737373"/>
              </a:solidFill>
              <a:ln w="7144"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D59653C8-BD2A-4076-8C38-CE2A990BE44E}"/>
                  </a:ext>
                </a:extLst>
              </p:cNvPr>
              <p:cNvSpPr/>
              <p:nvPr/>
            </p:nvSpPr>
            <p:spPr>
              <a:xfrm>
                <a:off x="-3335001"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sp>
          <p:nvSpPr>
            <p:cNvPr id="61" name="Freeform: Shape 60">
              <a:extLst>
                <a:ext uri="{FF2B5EF4-FFF2-40B4-BE49-F238E27FC236}">
                  <a16:creationId xmlns:a16="http://schemas.microsoft.com/office/drawing/2014/main" id="{3F82B9C0-DAC5-4A51-B27B-56833A1C571A}"/>
                </a:ext>
              </a:extLst>
            </p:cNvPr>
            <p:cNvSpPr/>
            <p:nvPr/>
          </p:nvSpPr>
          <p:spPr>
            <a:xfrm>
              <a:off x="-4923864" y="5141345"/>
              <a:ext cx="159477" cy="159477"/>
            </a:xfrm>
            <a:custGeom>
              <a:avLst/>
              <a:gdLst>
                <a:gd name="connsiteX0" fmla="*/ 159477 w 159477"/>
                <a:gd name="connsiteY0" fmla="*/ 79739 h 159477"/>
                <a:gd name="connsiteX1" fmla="*/ 79739 w 159477"/>
                <a:gd name="connsiteY1" fmla="*/ 159477 h 159477"/>
                <a:gd name="connsiteX2" fmla="*/ 0 w 159477"/>
                <a:gd name="connsiteY2" fmla="*/ 79739 h 159477"/>
                <a:gd name="connsiteX3" fmla="*/ 79739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9" y="159477"/>
                  </a:cubicBezTo>
                  <a:cubicBezTo>
                    <a:pt x="35700" y="159477"/>
                    <a:pt x="0" y="123777"/>
                    <a:pt x="0" y="79739"/>
                  </a:cubicBezTo>
                  <a:cubicBezTo>
                    <a:pt x="0" y="35700"/>
                    <a:pt x="35700" y="0"/>
                    <a:pt x="79739"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1B20EDD3-C644-451F-AEF2-1F08061D2D07}"/>
                </a:ext>
              </a:extLst>
            </p:cNvPr>
            <p:cNvSpPr/>
            <p:nvPr/>
          </p:nvSpPr>
          <p:spPr>
            <a:xfrm>
              <a:off x="-1362255" y="5141345"/>
              <a:ext cx="159477" cy="159477"/>
            </a:xfrm>
            <a:custGeom>
              <a:avLst/>
              <a:gdLst>
                <a:gd name="connsiteX0" fmla="*/ 159477 w 159477"/>
                <a:gd name="connsiteY0" fmla="*/ 79739 h 159477"/>
                <a:gd name="connsiteX1" fmla="*/ 79738 w 159477"/>
                <a:gd name="connsiteY1" fmla="*/ 159477 h 159477"/>
                <a:gd name="connsiteX2" fmla="*/ 0 w 159477"/>
                <a:gd name="connsiteY2" fmla="*/ 79739 h 159477"/>
                <a:gd name="connsiteX3" fmla="*/ 79738 w 159477"/>
                <a:gd name="connsiteY3" fmla="*/ 0 h 159477"/>
                <a:gd name="connsiteX4" fmla="*/ 159477 w 159477"/>
                <a:gd name="connsiteY4" fmla="*/ 79739 h 159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77" h="159477">
                  <a:moveTo>
                    <a:pt x="159477" y="79739"/>
                  </a:moveTo>
                  <a:cubicBezTo>
                    <a:pt x="159477" y="123777"/>
                    <a:pt x="123777" y="159477"/>
                    <a:pt x="79738" y="159477"/>
                  </a:cubicBezTo>
                  <a:cubicBezTo>
                    <a:pt x="35700" y="159477"/>
                    <a:pt x="0" y="123777"/>
                    <a:pt x="0" y="79739"/>
                  </a:cubicBezTo>
                  <a:cubicBezTo>
                    <a:pt x="0" y="35700"/>
                    <a:pt x="35700" y="0"/>
                    <a:pt x="79738" y="0"/>
                  </a:cubicBezTo>
                  <a:cubicBezTo>
                    <a:pt x="123777" y="0"/>
                    <a:pt x="159477" y="35700"/>
                    <a:pt x="159477" y="79739"/>
                  </a:cubicBezTo>
                  <a:close/>
                </a:path>
              </a:pathLst>
            </a:custGeom>
            <a:solidFill>
              <a:srgbClr val="505050"/>
            </a:solidFill>
            <a:ln w="7144" cap="flat">
              <a:noFill/>
              <a:prstDash val="solid"/>
              <a:miter/>
            </a:ln>
          </p:spPr>
          <p:txBody>
            <a:bodyPr rtlCol="0" anchor="ctr"/>
            <a:lstStyle/>
            <a:p>
              <a:endParaRPr lang="en-IN"/>
            </a:p>
          </p:txBody>
        </p:sp>
        <p:grpSp>
          <p:nvGrpSpPr>
            <p:cNvPr id="63" name="Graphic 11" descr="A bicycle">
              <a:extLst>
                <a:ext uri="{FF2B5EF4-FFF2-40B4-BE49-F238E27FC236}">
                  <a16:creationId xmlns:a16="http://schemas.microsoft.com/office/drawing/2014/main" id="{DE2B37FE-4C1E-4AAB-9C08-3B066F3B0C63}"/>
                </a:ext>
              </a:extLst>
            </p:cNvPr>
            <p:cNvGrpSpPr/>
            <p:nvPr/>
          </p:nvGrpSpPr>
          <p:grpSpPr>
            <a:xfrm>
              <a:off x="-2472401" y="3061921"/>
              <a:ext cx="811565" cy="654681"/>
              <a:chOff x="-2472401" y="3061921"/>
              <a:chExt cx="811565" cy="654681"/>
            </a:xfrm>
          </p:grpSpPr>
          <p:sp>
            <p:nvSpPr>
              <p:cNvPr id="67" name="Freeform: Shape 66">
                <a:extLst>
                  <a:ext uri="{FF2B5EF4-FFF2-40B4-BE49-F238E27FC236}">
                    <a16:creationId xmlns:a16="http://schemas.microsoft.com/office/drawing/2014/main" id="{3CA8ED8D-EBB8-4517-A691-DF02FE8DFD28}"/>
                  </a:ext>
                </a:extLst>
              </p:cNvPr>
              <p:cNvSpPr/>
              <p:nvPr/>
            </p:nvSpPr>
            <p:spPr>
              <a:xfrm>
                <a:off x="-2243801" y="3090503"/>
                <a:ext cx="582965" cy="626099"/>
              </a:xfrm>
              <a:custGeom>
                <a:avLst/>
                <a:gdLst>
                  <a:gd name="connsiteX0" fmla="*/ 280821 w 582965"/>
                  <a:gd name="connsiteY0" fmla="*/ 626100 h 626099"/>
                  <a:gd name="connsiteX1" fmla="*/ 164707 w 582965"/>
                  <a:gd name="connsiteY1" fmla="*/ 294987 h 626099"/>
                  <a:gd name="connsiteX2" fmla="*/ 212776 w 582965"/>
                  <a:gd name="connsiteY2" fmla="*/ 292922 h 626099"/>
                  <a:gd name="connsiteX3" fmla="*/ 509292 w 582965"/>
                  <a:gd name="connsiteY3" fmla="*/ 71438 h 626099"/>
                  <a:gd name="connsiteX4" fmla="*/ 0 w 582965"/>
                  <a:gd name="connsiteY4" fmla="*/ 71438 h 626099"/>
                  <a:gd name="connsiteX5" fmla="*/ 0 w 582965"/>
                  <a:gd name="connsiteY5" fmla="*/ 0 h 626099"/>
                  <a:gd name="connsiteX6" fmla="*/ 582966 w 582965"/>
                  <a:gd name="connsiteY6" fmla="*/ 0 h 626099"/>
                  <a:gd name="connsiteX7" fmla="*/ 582966 w 582965"/>
                  <a:gd name="connsiteY7" fmla="*/ 35719 h 626099"/>
                  <a:gd name="connsiteX8" fmla="*/ 395742 w 582965"/>
                  <a:gd name="connsiteY8" fmla="*/ 319075 h 626099"/>
                  <a:gd name="connsiteX9" fmla="*/ 262754 w 582965"/>
                  <a:gd name="connsiteY9" fmla="*/ 358909 h 626099"/>
                  <a:gd name="connsiteX10" fmla="*/ 348258 w 582965"/>
                  <a:gd name="connsiteY10" fmla="*/ 602489 h 626099"/>
                  <a:gd name="connsiteX11" fmla="*/ 280821 w 582965"/>
                  <a:gd name="connsiteY11" fmla="*/ 626100 h 62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2965" h="626099">
                    <a:moveTo>
                      <a:pt x="280821" y="626100"/>
                    </a:moveTo>
                    <a:lnTo>
                      <a:pt x="164707" y="294987"/>
                    </a:lnTo>
                    <a:lnTo>
                      <a:pt x="212776" y="292922"/>
                    </a:lnTo>
                    <a:cubicBezTo>
                      <a:pt x="224292" y="292394"/>
                      <a:pt x="482496" y="278006"/>
                      <a:pt x="509292" y="71438"/>
                    </a:cubicBezTo>
                    <a:lnTo>
                      <a:pt x="0" y="71438"/>
                    </a:lnTo>
                    <a:lnTo>
                      <a:pt x="0" y="0"/>
                    </a:lnTo>
                    <a:lnTo>
                      <a:pt x="582966" y="0"/>
                    </a:lnTo>
                    <a:lnTo>
                      <a:pt x="582966" y="35719"/>
                    </a:lnTo>
                    <a:cubicBezTo>
                      <a:pt x="582966" y="164592"/>
                      <a:pt x="518222" y="262569"/>
                      <a:pt x="395742" y="319075"/>
                    </a:cubicBezTo>
                    <a:cubicBezTo>
                      <a:pt x="346293" y="341886"/>
                      <a:pt x="297166" y="353273"/>
                      <a:pt x="262754" y="358909"/>
                    </a:cubicBezTo>
                    <a:lnTo>
                      <a:pt x="348258" y="602489"/>
                    </a:lnTo>
                    <a:lnTo>
                      <a:pt x="280821" y="626100"/>
                    </a:lnTo>
                    <a:close/>
                  </a:path>
                </a:pathLst>
              </a:custGeom>
              <a:solidFill>
                <a:srgbClr val="D1D1D1"/>
              </a:solidFill>
              <a:ln w="7144"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F2DC605C-3057-49E5-9CD7-1DF1C4B6C97E}"/>
                  </a:ext>
                </a:extLst>
              </p:cNvPr>
              <p:cNvSpPr/>
              <p:nvPr/>
            </p:nvSpPr>
            <p:spPr>
              <a:xfrm>
                <a:off x="-2472401" y="3061921"/>
                <a:ext cx="442912" cy="128587"/>
              </a:xfrm>
              <a:custGeom>
                <a:avLst/>
                <a:gdLst>
                  <a:gd name="connsiteX0" fmla="*/ 378619 w 442912"/>
                  <a:gd name="connsiteY0" fmla="*/ 128588 h 128587"/>
                  <a:gd name="connsiteX1" fmla="*/ 64294 w 442912"/>
                  <a:gd name="connsiteY1" fmla="*/ 128588 h 128587"/>
                  <a:gd name="connsiteX2" fmla="*/ 0 w 442912"/>
                  <a:gd name="connsiteY2" fmla="*/ 64294 h 128587"/>
                  <a:gd name="connsiteX3" fmla="*/ 0 w 442912"/>
                  <a:gd name="connsiteY3" fmla="*/ 64294 h 128587"/>
                  <a:gd name="connsiteX4" fmla="*/ 64294 w 442912"/>
                  <a:gd name="connsiteY4" fmla="*/ 0 h 128587"/>
                  <a:gd name="connsiteX5" fmla="*/ 378619 w 442912"/>
                  <a:gd name="connsiteY5" fmla="*/ 0 h 128587"/>
                  <a:gd name="connsiteX6" fmla="*/ 442913 w 442912"/>
                  <a:gd name="connsiteY6" fmla="*/ 64294 h 128587"/>
                  <a:gd name="connsiteX7" fmla="*/ 442913 w 442912"/>
                  <a:gd name="connsiteY7" fmla="*/ 64294 h 128587"/>
                  <a:gd name="connsiteX8" fmla="*/ 378619 w 44291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912" h="128587">
                    <a:moveTo>
                      <a:pt x="378619" y="128588"/>
                    </a:moveTo>
                    <a:lnTo>
                      <a:pt x="64294" y="128588"/>
                    </a:lnTo>
                    <a:cubicBezTo>
                      <a:pt x="28782" y="128588"/>
                      <a:pt x="0" y="99805"/>
                      <a:pt x="0" y="64294"/>
                    </a:cubicBezTo>
                    <a:lnTo>
                      <a:pt x="0" y="64294"/>
                    </a:lnTo>
                    <a:cubicBezTo>
                      <a:pt x="0" y="28782"/>
                      <a:pt x="28782" y="0"/>
                      <a:pt x="64294" y="0"/>
                    </a:cubicBezTo>
                    <a:lnTo>
                      <a:pt x="378619" y="0"/>
                    </a:lnTo>
                    <a:cubicBezTo>
                      <a:pt x="414130" y="0"/>
                      <a:pt x="442913" y="28782"/>
                      <a:pt x="442913" y="64294"/>
                    </a:cubicBezTo>
                    <a:lnTo>
                      <a:pt x="442913" y="64294"/>
                    </a:lnTo>
                    <a:cubicBezTo>
                      <a:pt x="442913" y="99805"/>
                      <a:pt x="414130" y="128588"/>
                      <a:pt x="378619" y="128588"/>
                    </a:cubicBezTo>
                    <a:close/>
                  </a:path>
                </a:pathLst>
              </a:custGeom>
              <a:solidFill>
                <a:srgbClr val="2F2F2F"/>
              </a:solidFill>
              <a:ln w="7144" cap="flat">
                <a:noFill/>
                <a:prstDash val="solid"/>
                <a:miter/>
              </a:ln>
            </p:spPr>
            <p:txBody>
              <a:bodyPr rtlCol="0" anchor="ctr"/>
              <a:lstStyle/>
              <a:p>
                <a:endParaRPr lang="en-IN"/>
              </a:p>
            </p:txBody>
          </p:sp>
        </p:grpSp>
        <p:grpSp>
          <p:nvGrpSpPr>
            <p:cNvPr id="64" name="Graphic 11" descr="A bicycle">
              <a:extLst>
                <a:ext uri="{FF2B5EF4-FFF2-40B4-BE49-F238E27FC236}">
                  <a16:creationId xmlns:a16="http://schemas.microsoft.com/office/drawing/2014/main" id="{DD37C705-7480-4824-8E6E-7F2F3D22991A}"/>
                </a:ext>
              </a:extLst>
            </p:cNvPr>
            <p:cNvGrpSpPr/>
            <p:nvPr/>
          </p:nvGrpSpPr>
          <p:grpSpPr>
            <a:xfrm>
              <a:off x="-4610261" y="3166163"/>
              <a:ext cx="981937" cy="569046"/>
              <a:chOff x="-4610261" y="3166163"/>
              <a:chExt cx="981937" cy="569046"/>
            </a:xfrm>
          </p:grpSpPr>
          <p:sp>
            <p:nvSpPr>
              <p:cNvPr id="65" name="Freeform: Shape 64">
                <a:extLst>
                  <a:ext uri="{FF2B5EF4-FFF2-40B4-BE49-F238E27FC236}">
                    <a16:creationId xmlns:a16="http://schemas.microsoft.com/office/drawing/2014/main" id="{C9456D86-6162-4C3B-B7D4-3788CB00AD91}"/>
                  </a:ext>
                </a:extLst>
              </p:cNvPr>
              <p:cNvSpPr/>
              <p:nvPr/>
            </p:nvSpPr>
            <p:spPr>
              <a:xfrm rot="-1607740">
                <a:off x="-4132076" y="3355593"/>
                <a:ext cx="71428" cy="384139"/>
              </a:xfrm>
              <a:custGeom>
                <a:avLst/>
                <a:gdLst>
                  <a:gd name="connsiteX0" fmla="*/ 0 w 71428"/>
                  <a:gd name="connsiteY0" fmla="*/ 0 h 384139"/>
                  <a:gd name="connsiteX1" fmla="*/ 71429 w 71428"/>
                  <a:gd name="connsiteY1" fmla="*/ 0 h 384139"/>
                  <a:gd name="connsiteX2" fmla="*/ 71429 w 71428"/>
                  <a:gd name="connsiteY2" fmla="*/ 384139 h 384139"/>
                  <a:gd name="connsiteX3" fmla="*/ 0 w 71428"/>
                  <a:gd name="connsiteY3" fmla="*/ 384139 h 384139"/>
                </a:gdLst>
                <a:ahLst/>
                <a:cxnLst>
                  <a:cxn ang="0">
                    <a:pos x="connsiteX0" y="connsiteY0"/>
                  </a:cxn>
                  <a:cxn ang="0">
                    <a:pos x="connsiteX1" y="connsiteY1"/>
                  </a:cxn>
                  <a:cxn ang="0">
                    <a:pos x="connsiteX2" y="connsiteY2"/>
                  </a:cxn>
                  <a:cxn ang="0">
                    <a:pos x="connsiteX3" y="connsiteY3"/>
                  </a:cxn>
                </a:cxnLst>
                <a:rect l="l" t="t" r="r" b="b"/>
                <a:pathLst>
                  <a:path w="71428" h="384139">
                    <a:moveTo>
                      <a:pt x="0" y="0"/>
                    </a:moveTo>
                    <a:lnTo>
                      <a:pt x="71429" y="0"/>
                    </a:lnTo>
                    <a:lnTo>
                      <a:pt x="71429" y="384139"/>
                    </a:lnTo>
                    <a:lnTo>
                      <a:pt x="0" y="384139"/>
                    </a:lnTo>
                    <a:close/>
                  </a:path>
                </a:pathLst>
              </a:custGeom>
              <a:solidFill>
                <a:srgbClr val="737373"/>
              </a:solidFill>
              <a:ln w="7144"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B5DB973C-5BEE-463C-A485-1208A4A1CDE2}"/>
                  </a:ext>
                </a:extLst>
              </p:cNvPr>
              <p:cNvSpPr/>
              <p:nvPr/>
            </p:nvSpPr>
            <p:spPr>
              <a:xfrm>
                <a:off x="-4610261" y="3166163"/>
                <a:ext cx="981937" cy="263586"/>
              </a:xfrm>
              <a:custGeom>
                <a:avLst/>
                <a:gdLst>
                  <a:gd name="connsiteX0" fmla="*/ 981937 w 981937"/>
                  <a:gd name="connsiteY0" fmla="*/ 135195 h 263586"/>
                  <a:gd name="connsiteX1" fmla="*/ 860443 w 981937"/>
                  <a:gd name="connsiteY1" fmla="*/ 137174 h 263586"/>
                  <a:gd name="connsiteX2" fmla="*/ 690250 w 981937"/>
                  <a:gd name="connsiteY2" fmla="*/ 180193 h 263586"/>
                  <a:gd name="connsiteX3" fmla="*/ 648453 w 981937"/>
                  <a:gd name="connsiteY3" fmla="*/ 201896 h 263586"/>
                  <a:gd name="connsiteX4" fmla="*/ 421424 w 981937"/>
                  <a:gd name="connsiteY4" fmla="*/ 260611 h 263586"/>
                  <a:gd name="connsiteX5" fmla="*/ 321240 w 981937"/>
                  <a:gd name="connsiteY5" fmla="*/ 263347 h 263586"/>
                  <a:gd name="connsiteX6" fmla="*/ 150069 w 981937"/>
                  <a:gd name="connsiteY6" fmla="*/ 213805 h 263586"/>
                  <a:gd name="connsiteX7" fmla="*/ 0 w 981937"/>
                  <a:gd name="connsiteY7" fmla="*/ 110070 h 263586"/>
                  <a:gd name="connsiteX8" fmla="*/ 0 w 981937"/>
                  <a:gd name="connsiteY8" fmla="*/ 110070 h 263586"/>
                  <a:gd name="connsiteX9" fmla="*/ 138132 w 981937"/>
                  <a:gd name="connsiteY9" fmla="*/ 3714 h 263586"/>
                  <a:gd name="connsiteX10" fmla="*/ 166942 w 981937"/>
                  <a:gd name="connsiteY10" fmla="*/ 11329 h 263586"/>
                  <a:gd name="connsiteX11" fmla="*/ 377047 w 981937"/>
                  <a:gd name="connsiteY11" fmla="*/ 38633 h 263586"/>
                  <a:gd name="connsiteX12" fmla="*/ 885375 w 981937"/>
                  <a:gd name="connsiteY12" fmla="*/ 38633 h 263586"/>
                  <a:gd name="connsiteX13" fmla="*/ 981937 w 981937"/>
                  <a:gd name="connsiteY13" fmla="*/ 135195 h 263586"/>
                  <a:gd name="connsiteX14" fmla="*/ 981937 w 981937"/>
                  <a:gd name="connsiteY14" fmla="*/ 135195 h 26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937" h="263586">
                    <a:moveTo>
                      <a:pt x="981937" y="135195"/>
                    </a:moveTo>
                    <a:lnTo>
                      <a:pt x="860443" y="137174"/>
                    </a:lnTo>
                    <a:cubicBezTo>
                      <a:pt x="801150" y="138138"/>
                      <a:pt x="742886" y="152868"/>
                      <a:pt x="690250" y="180193"/>
                    </a:cubicBezTo>
                    <a:lnTo>
                      <a:pt x="648453" y="201896"/>
                    </a:lnTo>
                    <a:cubicBezTo>
                      <a:pt x="578187" y="238372"/>
                      <a:pt x="500563" y="258453"/>
                      <a:pt x="421424" y="260611"/>
                    </a:cubicBezTo>
                    <a:lnTo>
                      <a:pt x="321240" y="263347"/>
                    </a:lnTo>
                    <a:cubicBezTo>
                      <a:pt x="260318" y="265868"/>
                      <a:pt x="200225" y="248480"/>
                      <a:pt x="150069" y="213805"/>
                    </a:cubicBezTo>
                    <a:lnTo>
                      <a:pt x="0" y="110070"/>
                    </a:lnTo>
                    <a:lnTo>
                      <a:pt x="0" y="110070"/>
                    </a:lnTo>
                    <a:cubicBezTo>
                      <a:pt x="0" y="37890"/>
                      <a:pt x="68344" y="-14738"/>
                      <a:pt x="138132" y="3714"/>
                    </a:cubicBezTo>
                    <a:lnTo>
                      <a:pt x="166942" y="11329"/>
                    </a:lnTo>
                    <a:cubicBezTo>
                      <a:pt x="235508" y="29453"/>
                      <a:pt x="306131" y="38633"/>
                      <a:pt x="377047" y="38633"/>
                    </a:cubicBezTo>
                    <a:lnTo>
                      <a:pt x="885375" y="38633"/>
                    </a:lnTo>
                    <a:cubicBezTo>
                      <a:pt x="938703" y="38633"/>
                      <a:pt x="981937" y="81867"/>
                      <a:pt x="981937" y="135195"/>
                    </a:cubicBezTo>
                    <a:lnTo>
                      <a:pt x="981937" y="135195"/>
                    </a:lnTo>
                    <a:close/>
                  </a:path>
                </a:pathLst>
              </a:custGeom>
              <a:solidFill>
                <a:srgbClr val="505050"/>
              </a:solidFill>
              <a:ln w="7144" cap="flat">
                <a:noFill/>
                <a:prstDash val="solid"/>
                <a:miter/>
              </a:ln>
            </p:spPr>
            <p:txBody>
              <a:bodyPr rtlCol="0" anchor="ctr"/>
              <a:lstStyle/>
              <a:p>
                <a:endParaRPr lang="en-IN"/>
              </a:p>
            </p:txBody>
          </p:sp>
        </p:grpSp>
      </p:grpSp>
    </p:spTree>
    <p:extLst>
      <p:ext uri="{BB962C8B-B14F-4D97-AF65-F5344CB8AC3E}">
        <p14:creationId xmlns:p14="http://schemas.microsoft.com/office/powerpoint/2010/main" val="102904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11F66D6-50FE-4A77-AD92-3D3A1EDE3C9A}"/>
              </a:ext>
            </a:extLst>
          </p:cNvPr>
          <p:cNvGrpSpPr/>
          <p:nvPr/>
        </p:nvGrpSpPr>
        <p:grpSpPr>
          <a:xfrm>
            <a:off x="4490993" y="383370"/>
            <a:ext cx="275738" cy="294640"/>
            <a:chOff x="9310053" y="3080281"/>
            <a:chExt cx="887096" cy="397718"/>
          </a:xfrm>
        </p:grpSpPr>
        <p:pic>
          <p:nvPicPr>
            <p:cNvPr id="9" name="Picture 8">
              <a:extLst>
                <a:ext uri="{FF2B5EF4-FFF2-40B4-BE49-F238E27FC236}">
                  <a16:creationId xmlns:a16="http://schemas.microsoft.com/office/drawing/2014/main" id="{92A15470-EB62-4832-ABF7-CC4841752402}"/>
                </a:ext>
              </a:extLst>
            </p:cNvPr>
            <p:cNvPicPr>
              <a:picLocks noChangeAspect="1"/>
            </p:cNvPicPr>
            <p:nvPr/>
          </p:nvPicPr>
          <p:blipFill>
            <a:blip r:embed="rId2"/>
            <a:stretch>
              <a:fillRect/>
            </a:stretch>
          </p:blipFill>
          <p:spPr>
            <a:xfrm>
              <a:off x="9310053" y="3080281"/>
              <a:ext cx="443548" cy="397717"/>
            </a:xfrm>
            <a:prstGeom prst="rect">
              <a:avLst/>
            </a:prstGeom>
          </p:spPr>
        </p:pic>
        <p:pic>
          <p:nvPicPr>
            <p:cNvPr id="10" name="Picture 9">
              <a:extLst>
                <a:ext uri="{FF2B5EF4-FFF2-40B4-BE49-F238E27FC236}">
                  <a16:creationId xmlns:a16="http://schemas.microsoft.com/office/drawing/2014/main" id="{7E4B7C7F-7B42-4DB5-8F99-7D52E6134625}"/>
                </a:ext>
              </a:extLst>
            </p:cNvPr>
            <p:cNvPicPr>
              <a:picLocks noChangeAspect="1"/>
            </p:cNvPicPr>
            <p:nvPr/>
          </p:nvPicPr>
          <p:blipFill>
            <a:blip r:embed="rId3"/>
            <a:stretch>
              <a:fillRect/>
            </a:stretch>
          </p:blipFill>
          <p:spPr>
            <a:xfrm>
              <a:off x="9753601" y="3080281"/>
              <a:ext cx="443548" cy="397718"/>
            </a:xfrm>
            <a:prstGeom prst="rect">
              <a:avLst/>
            </a:prstGeom>
          </p:spPr>
        </p:pic>
      </p:grpSp>
      <p:pic>
        <p:nvPicPr>
          <p:cNvPr id="6" name="Picture 5">
            <a:extLst>
              <a:ext uri="{FF2B5EF4-FFF2-40B4-BE49-F238E27FC236}">
                <a16:creationId xmlns:a16="http://schemas.microsoft.com/office/drawing/2014/main" id="{2A68C8F9-A518-42C1-8C9B-E94179FEA8F1}"/>
              </a:ext>
            </a:extLst>
          </p:cNvPr>
          <p:cNvPicPr>
            <a:picLocks noChangeAspect="1"/>
          </p:cNvPicPr>
          <p:nvPr/>
        </p:nvPicPr>
        <p:blipFill>
          <a:blip r:embed="rId4"/>
          <a:stretch>
            <a:fillRect/>
          </a:stretch>
        </p:blipFill>
        <p:spPr>
          <a:xfrm>
            <a:off x="1571466" y="336387"/>
            <a:ext cx="433388" cy="388607"/>
          </a:xfrm>
          <a:prstGeom prst="rect">
            <a:avLst/>
          </a:prstGeom>
        </p:spPr>
      </p:pic>
      <p:sp>
        <p:nvSpPr>
          <p:cNvPr id="3" name="Oval 2">
            <a:extLst>
              <a:ext uri="{FF2B5EF4-FFF2-40B4-BE49-F238E27FC236}">
                <a16:creationId xmlns:a16="http://schemas.microsoft.com/office/drawing/2014/main" id="{2884592B-BDF9-4210-A5A2-D582A0308676}"/>
              </a:ext>
            </a:extLst>
          </p:cNvPr>
          <p:cNvSpPr/>
          <p:nvPr/>
        </p:nvSpPr>
        <p:spPr>
          <a:xfrm>
            <a:off x="2740433" y="963572"/>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B</a:t>
            </a:r>
            <a:endParaRPr lang="en-IN" b="1" dirty="0">
              <a:highlight>
                <a:srgbClr val="808000"/>
              </a:highlight>
            </a:endParaRPr>
          </a:p>
        </p:txBody>
      </p:sp>
      <p:sp>
        <p:nvSpPr>
          <p:cNvPr id="4" name="Oval 3">
            <a:extLst>
              <a:ext uri="{FF2B5EF4-FFF2-40B4-BE49-F238E27FC236}">
                <a16:creationId xmlns:a16="http://schemas.microsoft.com/office/drawing/2014/main" id="{66B1E439-4535-44A0-B1E9-02FB357E3ABF}"/>
              </a:ext>
            </a:extLst>
          </p:cNvPr>
          <p:cNvSpPr/>
          <p:nvPr/>
        </p:nvSpPr>
        <p:spPr>
          <a:xfrm>
            <a:off x="4179089" y="97811"/>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C</a:t>
            </a:r>
            <a:endParaRPr lang="en-IN" b="1" dirty="0">
              <a:highlight>
                <a:srgbClr val="808000"/>
              </a:highlight>
            </a:endParaRPr>
          </a:p>
        </p:txBody>
      </p:sp>
      <p:sp>
        <p:nvSpPr>
          <p:cNvPr id="5" name="Oval 4">
            <a:extLst>
              <a:ext uri="{FF2B5EF4-FFF2-40B4-BE49-F238E27FC236}">
                <a16:creationId xmlns:a16="http://schemas.microsoft.com/office/drawing/2014/main" id="{93A9E5A1-20D3-4246-89B4-678CA4ED64DF}"/>
              </a:ext>
            </a:extLst>
          </p:cNvPr>
          <p:cNvSpPr/>
          <p:nvPr/>
        </p:nvSpPr>
        <p:spPr>
          <a:xfrm>
            <a:off x="1301777" y="124568"/>
            <a:ext cx="972766" cy="865761"/>
          </a:xfrm>
          <a:prstGeom prst="ellipse">
            <a:avLst/>
          </a:prstGeom>
          <a:gradFill>
            <a:gsLst>
              <a:gs pos="0">
                <a:schemeClr val="accent2">
                  <a:lumMod val="0"/>
                  <a:lumOff val="100000"/>
                </a:schemeClr>
              </a:gs>
              <a:gs pos="58000">
                <a:schemeClr val="accent2">
                  <a:lumMod val="0"/>
                  <a:lumOff val="100000"/>
                </a:schemeClr>
              </a:gs>
              <a:gs pos="82000">
                <a:schemeClr val="accent2">
                  <a:lumMod val="100000"/>
                </a:schemeClr>
              </a:gs>
            </a:gsLst>
            <a:path path="circle">
              <a:fillToRect l="50000" t="-80000" r="50000" b="180000"/>
            </a:path>
          </a:gra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highlight>
                  <a:srgbClr val="808000"/>
                </a:highlight>
              </a:rPr>
              <a:t>A</a:t>
            </a:r>
            <a:endParaRPr lang="en-IN" b="1" dirty="0">
              <a:highlight>
                <a:srgbClr val="808000"/>
              </a:highlight>
            </a:endParaRPr>
          </a:p>
        </p:txBody>
      </p:sp>
      <p:pic>
        <p:nvPicPr>
          <p:cNvPr id="7" name="Picture 6">
            <a:extLst>
              <a:ext uri="{FF2B5EF4-FFF2-40B4-BE49-F238E27FC236}">
                <a16:creationId xmlns:a16="http://schemas.microsoft.com/office/drawing/2014/main" id="{292A4584-2CE9-4477-BFA6-40B6D52E2104}"/>
              </a:ext>
            </a:extLst>
          </p:cNvPr>
          <p:cNvPicPr>
            <a:picLocks noChangeAspect="1"/>
          </p:cNvPicPr>
          <p:nvPr/>
        </p:nvPicPr>
        <p:blipFill>
          <a:blip r:embed="rId5"/>
          <a:stretch>
            <a:fillRect/>
          </a:stretch>
        </p:blipFill>
        <p:spPr>
          <a:xfrm>
            <a:off x="6096000" y="530690"/>
            <a:ext cx="3232298" cy="2898310"/>
          </a:xfrm>
          <a:prstGeom prst="rect">
            <a:avLst/>
          </a:prstGeom>
        </p:spPr>
      </p:pic>
      <p:sp>
        <p:nvSpPr>
          <p:cNvPr id="11" name="TextBox 10">
            <a:extLst>
              <a:ext uri="{FF2B5EF4-FFF2-40B4-BE49-F238E27FC236}">
                <a16:creationId xmlns:a16="http://schemas.microsoft.com/office/drawing/2014/main" id="{1E49089C-D17E-42F6-BD72-C77FC9CBE04E}"/>
              </a:ext>
            </a:extLst>
          </p:cNvPr>
          <p:cNvSpPr txBox="1"/>
          <p:nvPr/>
        </p:nvSpPr>
        <p:spPr>
          <a:xfrm>
            <a:off x="1301777" y="1965960"/>
            <a:ext cx="3858785" cy="2862322"/>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2nd graph we note the difference in total usage of types of bikes.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#Docked bikes are currently not being used by the Members. Hence, this could be a potential target for the sales team to target for casuals. </a:t>
            </a:r>
          </a:p>
          <a:p>
            <a:endParaRPr lang="en-US" dirty="0">
              <a:highlight>
                <a:srgbClr val="808000"/>
              </a:highlight>
              <a:latin typeface="Bahnschrift SemiBold" panose="020B0502040204020203" pitchFamily="34" charset="0"/>
            </a:endParaRPr>
          </a:p>
        </p:txBody>
      </p:sp>
      <p:sp>
        <p:nvSpPr>
          <p:cNvPr id="12" name="TextBox 11">
            <a:extLst>
              <a:ext uri="{FF2B5EF4-FFF2-40B4-BE49-F238E27FC236}">
                <a16:creationId xmlns:a16="http://schemas.microsoft.com/office/drawing/2014/main" id="{202051C7-D605-499F-93C3-D4044013A88F}"/>
              </a:ext>
            </a:extLst>
          </p:cNvPr>
          <p:cNvSpPr txBox="1"/>
          <p:nvPr/>
        </p:nvSpPr>
        <p:spPr>
          <a:xfrm>
            <a:off x="1318613" y="7061678"/>
            <a:ext cx="3841949" cy="2308324"/>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#From the 1st graph, we understand that the company has 88,814 users, which are currently Casuals and can be converted to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#Currently the company has 1,91,834 Members.</a:t>
            </a:r>
          </a:p>
        </p:txBody>
      </p:sp>
      <p:sp>
        <p:nvSpPr>
          <p:cNvPr id="13" name="Date Placeholder 12">
            <a:extLst>
              <a:ext uri="{FF2B5EF4-FFF2-40B4-BE49-F238E27FC236}">
                <a16:creationId xmlns:a16="http://schemas.microsoft.com/office/drawing/2014/main" id="{7F31ED41-0ADA-4D1A-A210-90CDB83D30F0}"/>
              </a:ext>
            </a:extLst>
          </p:cNvPr>
          <p:cNvSpPr>
            <a:spLocks noGrp="1"/>
          </p:cNvSpPr>
          <p:nvPr>
            <p:ph type="dt" sz="half" idx="12"/>
          </p:nvPr>
        </p:nvSpPr>
        <p:spPr/>
        <p:txBody>
          <a:bodyPr/>
          <a:lstStyle/>
          <a:p>
            <a:r>
              <a:rPr lang="en-IN"/>
              <a:t>DATE- </a:t>
            </a:r>
            <a:fld id="{038F69B3-9865-4552-81AA-33FB74DD815B}" type="datetime1">
              <a:rPr lang="en-IN" smtClean="0"/>
              <a:t>10-05-2023</a:t>
            </a:fld>
            <a:endParaRPr lang="en-IN" dirty="0"/>
          </a:p>
        </p:txBody>
      </p:sp>
      <p:sp>
        <p:nvSpPr>
          <p:cNvPr id="14" name="Footer Placeholder 13">
            <a:extLst>
              <a:ext uri="{FF2B5EF4-FFF2-40B4-BE49-F238E27FC236}">
                <a16:creationId xmlns:a16="http://schemas.microsoft.com/office/drawing/2014/main" id="{4D1FEE40-E242-47A1-AFA5-1F2D6A5012C0}"/>
              </a:ext>
            </a:extLst>
          </p:cNvPr>
          <p:cNvSpPr>
            <a:spLocks noGrp="1"/>
          </p:cNvSpPr>
          <p:nvPr>
            <p:ph type="ftr" sz="quarter" idx="10"/>
          </p:nvPr>
        </p:nvSpPr>
        <p:spPr/>
        <p:txBody>
          <a:bodyPr/>
          <a:lstStyle/>
          <a:p>
            <a:r>
              <a:rPr lang="en-IN"/>
              <a:t>CYCLISTIC BIKE-SHARE ANALYSIS</a:t>
            </a:r>
            <a:endParaRPr lang="en-IN" dirty="0"/>
          </a:p>
        </p:txBody>
      </p:sp>
      <p:sp>
        <p:nvSpPr>
          <p:cNvPr id="15" name="TextBox 14">
            <a:extLst>
              <a:ext uri="{FF2B5EF4-FFF2-40B4-BE49-F238E27FC236}">
                <a16:creationId xmlns:a16="http://schemas.microsoft.com/office/drawing/2014/main" id="{B8F749BF-4788-43FF-BD02-073B57B31C7A}"/>
              </a:ext>
            </a:extLst>
          </p:cNvPr>
          <p:cNvSpPr txBox="1"/>
          <p:nvPr/>
        </p:nvSpPr>
        <p:spPr>
          <a:xfrm>
            <a:off x="-3853126" y="1979845"/>
            <a:ext cx="3853126" cy="3970318"/>
          </a:xfrm>
          <a:prstGeom prst="rect">
            <a:avLst/>
          </a:prstGeom>
          <a:solidFill>
            <a:schemeClr val="bg2">
              <a:alpha val="56000"/>
            </a:schemeClr>
          </a:solidFill>
        </p:spPr>
        <p:txBody>
          <a:bodyPr wrap="square" rtlCol="0">
            <a:spAutoFit/>
          </a:bodyPr>
          <a:lstStyle/>
          <a:p>
            <a:r>
              <a:rPr lang="en-US" dirty="0">
                <a:highlight>
                  <a:srgbClr val="808000"/>
                </a:highlight>
                <a:latin typeface="Bahnschrift SemiBold" panose="020B0502040204020203" pitchFamily="34" charset="0"/>
              </a:rPr>
              <a:t>#3rd graph has 2 graphs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 #1st represents the members and casuals using bikes weekly, where the casuals are seen to use bikes more on weekends and exactly opposite for the members. </a:t>
            </a:r>
          </a:p>
          <a:p>
            <a:endParaRPr lang="en-US" dirty="0">
              <a:highlight>
                <a:srgbClr val="808000"/>
              </a:highlight>
              <a:latin typeface="Bahnschrift SemiBold" panose="020B0502040204020203" pitchFamily="34" charset="0"/>
            </a:endParaRPr>
          </a:p>
          <a:p>
            <a:r>
              <a:rPr lang="en-US" dirty="0">
                <a:highlight>
                  <a:srgbClr val="808000"/>
                </a:highlight>
                <a:latin typeface="Bahnschrift SemiBold" panose="020B0502040204020203" pitchFamily="34" charset="0"/>
              </a:rPr>
              <a:t>#2nd graph indicates that the electric bikes are most used. It also resurfaces the theory of 2nd graph, by giving us the insight of more usage of docked bikes in the weekends.</a:t>
            </a:r>
            <a:endParaRPr lang="en-IN" dirty="0">
              <a:highlight>
                <a:srgbClr val="808000"/>
              </a:highlight>
              <a:latin typeface="Bahnschrift SemiBold" panose="020B0502040204020203" pitchFamily="34" charset="0"/>
            </a:endParaRPr>
          </a:p>
        </p:txBody>
      </p:sp>
    </p:spTree>
    <p:extLst>
      <p:ext uri="{BB962C8B-B14F-4D97-AF65-F5344CB8AC3E}">
        <p14:creationId xmlns:p14="http://schemas.microsoft.com/office/powerpoint/2010/main" val="496109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55F27BC-DC1F-4CBE-8BCE-0EC8B94E6373}">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54AD1490-1426-435E-A35A-F2DBD4D2CCD7}">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465</TotalTime>
  <Words>1524</Words>
  <Application>Microsoft Office PowerPoint</Application>
  <PresentationFormat>Widescreen</PresentationFormat>
  <Paragraphs>181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Bahnschrift SemiBold</vt:lpstr>
      <vt:lpstr>Broadway</vt:lpstr>
      <vt:lpstr>Calibri</vt:lpstr>
      <vt:lpstr>Calibri Light</vt:lpstr>
      <vt:lpstr>Office Theme</vt:lpstr>
      <vt:lpstr>CYCLISTIC BIKE-SHARE ANALYSIS</vt:lpstr>
      <vt:lpstr>CYCLISTIC BIKE-SHARE ANALYSIS</vt:lpstr>
      <vt:lpstr>ABOUT CYCLISTIC</vt:lpstr>
      <vt:lpstr>BUSINESS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ANALYSIS</dc:title>
  <dc:creator>Kunal Tewari</dc:creator>
  <cp:lastModifiedBy>Kunal Tewari</cp:lastModifiedBy>
  <cp:revision>167</cp:revision>
  <dcterms:created xsi:type="dcterms:W3CDTF">2023-05-10T06:09:02Z</dcterms:created>
  <dcterms:modified xsi:type="dcterms:W3CDTF">2023-05-10T16:43:28Z</dcterms:modified>
</cp:coreProperties>
</file>