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5"/>
  </p:notes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CD1F98-505F-4644-B8C1-AFD7F259B5AC}" v="3" dt="2022-03-29T07:01:54.3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Saraswat" userId="d754fb2d-8ddd-4220-b5f2-07462674e35e" providerId="ADAL" clId="{42CD1F98-505F-4644-B8C1-AFD7F259B5AC}"/>
    <pc:docChg chg="undo custSel addSld modSld">
      <pc:chgData name="Dinesh Saraswat" userId="d754fb2d-8ddd-4220-b5f2-07462674e35e" providerId="ADAL" clId="{42CD1F98-505F-4644-B8C1-AFD7F259B5AC}" dt="2022-03-29T07:52:17.354" v="1728" actId="20577"/>
      <pc:docMkLst>
        <pc:docMk/>
      </pc:docMkLst>
      <pc:sldChg chg="modSp mod">
        <pc:chgData name="Dinesh Saraswat" userId="d754fb2d-8ddd-4220-b5f2-07462674e35e" providerId="ADAL" clId="{42CD1F98-505F-4644-B8C1-AFD7F259B5AC}" dt="2022-03-29T06:18:42.886" v="250" actId="20577"/>
        <pc:sldMkLst>
          <pc:docMk/>
          <pc:sldMk cId="3411855564" sldId="261"/>
        </pc:sldMkLst>
        <pc:spChg chg="mod">
          <ac:chgData name="Dinesh Saraswat" userId="d754fb2d-8ddd-4220-b5f2-07462674e35e" providerId="ADAL" clId="{42CD1F98-505F-4644-B8C1-AFD7F259B5AC}" dt="2022-03-29T06:18:42.886" v="250" actId="20577"/>
          <ac:spMkLst>
            <pc:docMk/>
            <pc:sldMk cId="3411855564" sldId="261"/>
            <ac:spMk id="7" creationId="{9BA33565-CEE9-4320-8C44-2D67E7EEC71B}"/>
          </ac:spMkLst>
        </pc:spChg>
      </pc:sldChg>
      <pc:sldChg chg="addSp delSp modSp mod">
        <pc:chgData name="Dinesh Saraswat" userId="d754fb2d-8ddd-4220-b5f2-07462674e35e" providerId="ADAL" clId="{42CD1F98-505F-4644-B8C1-AFD7F259B5AC}" dt="2022-03-29T06:39:01.158" v="697" actId="20577"/>
        <pc:sldMkLst>
          <pc:docMk/>
          <pc:sldMk cId="8403988" sldId="262"/>
        </pc:sldMkLst>
        <pc:spChg chg="mod">
          <ac:chgData name="Dinesh Saraswat" userId="d754fb2d-8ddd-4220-b5f2-07462674e35e" providerId="ADAL" clId="{42CD1F98-505F-4644-B8C1-AFD7F259B5AC}" dt="2022-03-29T06:39:01.158" v="697" actId="20577"/>
          <ac:spMkLst>
            <pc:docMk/>
            <pc:sldMk cId="8403988" sldId="262"/>
            <ac:spMk id="2" creationId="{C9F0C6A7-4DE4-4527-86BC-6284146C4853}"/>
          </ac:spMkLst>
        </pc:spChg>
        <pc:spChg chg="add del mod">
          <ac:chgData name="Dinesh Saraswat" userId="d754fb2d-8ddd-4220-b5f2-07462674e35e" providerId="ADAL" clId="{42CD1F98-505F-4644-B8C1-AFD7F259B5AC}" dt="2022-03-29T06:21:45.263" v="268"/>
          <ac:spMkLst>
            <pc:docMk/>
            <pc:sldMk cId="8403988" sldId="262"/>
            <ac:spMk id="3" creationId="{E12735E0-C858-4BDF-8437-04D078F66112}"/>
          </ac:spMkLst>
        </pc:spChg>
      </pc:sldChg>
      <pc:sldChg chg="modSp mod">
        <pc:chgData name="Dinesh Saraswat" userId="d754fb2d-8ddd-4220-b5f2-07462674e35e" providerId="ADAL" clId="{42CD1F98-505F-4644-B8C1-AFD7F259B5AC}" dt="2022-03-29T07:51:06.027" v="1720" actId="20577"/>
        <pc:sldMkLst>
          <pc:docMk/>
          <pc:sldMk cId="867085147" sldId="263"/>
        </pc:sldMkLst>
        <pc:spChg chg="mod">
          <ac:chgData name="Dinesh Saraswat" userId="d754fb2d-8ddd-4220-b5f2-07462674e35e" providerId="ADAL" clId="{42CD1F98-505F-4644-B8C1-AFD7F259B5AC}" dt="2022-03-29T06:39:49.409" v="704" actId="1076"/>
          <ac:spMkLst>
            <pc:docMk/>
            <pc:sldMk cId="867085147" sldId="263"/>
            <ac:spMk id="2" creationId="{93F5707E-B84F-42DD-A4C0-2D29EC036500}"/>
          </ac:spMkLst>
        </pc:spChg>
        <pc:spChg chg="mod">
          <ac:chgData name="Dinesh Saraswat" userId="d754fb2d-8ddd-4220-b5f2-07462674e35e" providerId="ADAL" clId="{42CD1F98-505F-4644-B8C1-AFD7F259B5AC}" dt="2022-03-29T07:51:06.027" v="1720" actId="20577"/>
          <ac:spMkLst>
            <pc:docMk/>
            <pc:sldMk cId="867085147" sldId="263"/>
            <ac:spMk id="5" creationId="{D82AC21F-6595-4A4A-BAD3-5DADD885BB73}"/>
          </ac:spMkLst>
        </pc:spChg>
        <pc:picChg chg="mod">
          <ac:chgData name="Dinesh Saraswat" userId="d754fb2d-8ddd-4220-b5f2-07462674e35e" providerId="ADAL" clId="{42CD1F98-505F-4644-B8C1-AFD7F259B5AC}" dt="2022-03-29T06:39:38.224" v="703" actId="1076"/>
          <ac:picMkLst>
            <pc:docMk/>
            <pc:sldMk cId="867085147" sldId="263"/>
            <ac:picMk id="7" creationId="{C42AE731-A231-4550-BC55-FA982368EE26}"/>
          </ac:picMkLst>
        </pc:picChg>
      </pc:sldChg>
      <pc:sldChg chg="modSp mod">
        <pc:chgData name="Dinesh Saraswat" userId="d754fb2d-8ddd-4220-b5f2-07462674e35e" providerId="ADAL" clId="{42CD1F98-505F-4644-B8C1-AFD7F259B5AC}" dt="2022-03-29T06:45:29.350" v="987" actId="20577"/>
        <pc:sldMkLst>
          <pc:docMk/>
          <pc:sldMk cId="933237832" sldId="264"/>
        </pc:sldMkLst>
        <pc:spChg chg="mod">
          <ac:chgData name="Dinesh Saraswat" userId="d754fb2d-8ddd-4220-b5f2-07462674e35e" providerId="ADAL" clId="{42CD1F98-505F-4644-B8C1-AFD7F259B5AC}" dt="2022-03-29T06:45:29.350" v="987" actId="20577"/>
          <ac:spMkLst>
            <pc:docMk/>
            <pc:sldMk cId="933237832" sldId="264"/>
            <ac:spMk id="4" creationId="{6F104CE9-0F43-4410-A788-4D8D998AFD58}"/>
          </ac:spMkLst>
        </pc:spChg>
      </pc:sldChg>
      <pc:sldChg chg="modSp mod">
        <pc:chgData name="Dinesh Saraswat" userId="d754fb2d-8ddd-4220-b5f2-07462674e35e" providerId="ADAL" clId="{42CD1F98-505F-4644-B8C1-AFD7F259B5AC}" dt="2022-03-29T07:52:17.354" v="1728" actId="20577"/>
        <pc:sldMkLst>
          <pc:docMk/>
          <pc:sldMk cId="3049232388" sldId="265"/>
        </pc:sldMkLst>
        <pc:spChg chg="mod">
          <ac:chgData name="Dinesh Saraswat" userId="d754fb2d-8ddd-4220-b5f2-07462674e35e" providerId="ADAL" clId="{42CD1F98-505F-4644-B8C1-AFD7F259B5AC}" dt="2022-03-29T06:56:13.208" v="1407" actId="1076"/>
          <ac:spMkLst>
            <pc:docMk/>
            <pc:sldMk cId="3049232388" sldId="265"/>
            <ac:spMk id="2" creationId="{79155213-073A-40C6-AAF9-49CC33B20C68}"/>
          </ac:spMkLst>
        </pc:spChg>
        <pc:spChg chg="mod">
          <ac:chgData name="Dinesh Saraswat" userId="d754fb2d-8ddd-4220-b5f2-07462674e35e" providerId="ADAL" clId="{42CD1F98-505F-4644-B8C1-AFD7F259B5AC}" dt="2022-03-29T07:52:17.354" v="1728" actId="20577"/>
          <ac:spMkLst>
            <pc:docMk/>
            <pc:sldMk cId="3049232388" sldId="265"/>
            <ac:spMk id="4" creationId="{D304A5A0-3FC7-462F-B951-7703F5B205FB}"/>
          </ac:spMkLst>
        </pc:spChg>
      </pc:sldChg>
      <pc:sldChg chg="modSp mod">
        <pc:chgData name="Dinesh Saraswat" userId="d754fb2d-8ddd-4220-b5f2-07462674e35e" providerId="ADAL" clId="{42CD1F98-505F-4644-B8C1-AFD7F259B5AC}" dt="2022-03-29T01:40:53.833" v="7" actId="20577"/>
        <pc:sldMkLst>
          <pc:docMk/>
          <pc:sldMk cId="2385647045" sldId="266"/>
        </pc:sldMkLst>
        <pc:graphicFrameChg chg="modGraphic">
          <ac:chgData name="Dinesh Saraswat" userId="d754fb2d-8ddd-4220-b5f2-07462674e35e" providerId="ADAL" clId="{42CD1F98-505F-4644-B8C1-AFD7F259B5AC}" dt="2022-03-29T01:40:53.833" v="7" actId="20577"/>
          <ac:graphicFrameMkLst>
            <pc:docMk/>
            <pc:sldMk cId="2385647045" sldId="266"/>
            <ac:graphicFrameMk id="5" creationId="{DD7E4ECC-BD20-4396-868C-E2EE9CA92D80}"/>
          </ac:graphicFrameMkLst>
        </pc:graphicFrameChg>
      </pc:sldChg>
      <pc:sldChg chg="modSp">
        <pc:chgData name="Dinesh Saraswat" userId="d754fb2d-8ddd-4220-b5f2-07462674e35e" providerId="ADAL" clId="{42CD1F98-505F-4644-B8C1-AFD7F259B5AC}" dt="2022-03-29T07:01:54.344" v="1602"/>
        <pc:sldMkLst>
          <pc:docMk/>
          <pc:sldMk cId="930122541" sldId="267"/>
        </pc:sldMkLst>
        <pc:spChg chg="mod">
          <ac:chgData name="Dinesh Saraswat" userId="d754fb2d-8ddd-4220-b5f2-07462674e35e" providerId="ADAL" clId="{42CD1F98-505F-4644-B8C1-AFD7F259B5AC}" dt="2022-03-29T07:01:54.344" v="1602"/>
          <ac:spMkLst>
            <pc:docMk/>
            <pc:sldMk cId="930122541" sldId="267"/>
            <ac:spMk id="2" creationId="{CB65A611-DDED-4E88-93B0-5D5657DB8CE7}"/>
          </ac:spMkLst>
        </pc:spChg>
      </pc:sldChg>
      <pc:sldChg chg="modSp mod">
        <pc:chgData name="Dinesh Saraswat" userId="d754fb2d-8ddd-4220-b5f2-07462674e35e" providerId="ADAL" clId="{42CD1F98-505F-4644-B8C1-AFD7F259B5AC}" dt="2022-03-29T06:59:54.605" v="1578" actId="20577"/>
        <pc:sldMkLst>
          <pc:docMk/>
          <pc:sldMk cId="3201160257" sldId="268"/>
        </pc:sldMkLst>
        <pc:spChg chg="mod">
          <ac:chgData name="Dinesh Saraswat" userId="d754fb2d-8ddd-4220-b5f2-07462674e35e" providerId="ADAL" clId="{42CD1F98-505F-4644-B8C1-AFD7F259B5AC}" dt="2022-03-29T06:59:54.605" v="1578" actId="20577"/>
          <ac:spMkLst>
            <pc:docMk/>
            <pc:sldMk cId="3201160257" sldId="268"/>
            <ac:spMk id="7" creationId="{0B50D860-B27F-4AD7-9DCD-828E418460D5}"/>
          </ac:spMkLst>
        </pc:spChg>
      </pc:sldChg>
      <pc:sldChg chg="delSp modSp new mod">
        <pc:chgData name="Dinesh Saraswat" userId="d754fb2d-8ddd-4220-b5f2-07462674e35e" providerId="ADAL" clId="{42CD1F98-505F-4644-B8C1-AFD7F259B5AC}" dt="2022-03-29T07:01:29.700" v="1601" actId="20577"/>
        <pc:sldMkLst>
          <pc:docMk/>
          <pc:sldMk cId="2358853859" sldId="269"/>
        </pc:sldMkLst>
        <pc:spChg chg="mod">
          <ac:chgData name="Dinesh Saraswat" userId="d754fb2d-8ddd-4220-b5f2-07462674e35e" providerId="ADAL" clId="{42CD1F98-505F-4644-B8C1-AFD7F259B5AC}" dt="2022-03-29T07:01:29.700" v="1601" actId="20577"/>
          <ac:spMkLst>
            <pc:docMk/>
            <pc:sldMk cId="2358853859" sldId="269"/>
            <ac:spMk id="2" creationId="{935F237D-0FC3-4C99-91DC-34208BCA0BDC}"/>
          </ac:spMkLst>
        </pc:spChg>
        <pc:spChg chg="del">
          <ac:chgData name="Dinesh Saraswat" userId="d754fb2d-8ddd-4220-b5f2-07462674e35e" providerId="ADAL" clId="{42CD1F98-505F-4644-B8C1-AFD7F259B5AC}" dt="2022-03-29T07:00:15.504" v="1580" actId="478"/>
          <ac:spMkLst>
            <pc:docMk/>
            <pc:sldMk cId="2358853859" sldId="269"/>
            <ac:spMk id="3" creationId="{DD741AD4-526E-4DF9-9231-E26E90F6ADD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AECB16-0EA8-422E-8128-63790FDD72D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5F07AEC-E171-49E2-B718-E97AAE563A4D}">
      <dgm:prSet custT="1"/>
      <dgm:spPr/>
      <dgm:t>
        <a:bodyPr/>
        <a:lstStyle/>
        <a:p>
          <a:r>
            <a:rPr lang="en-IN" sz="2400" dirty="0"/>
            <a:t>Contents</a:t>
          </a:r>
          <a:endParaRPr lang="en-US" sz="2400" dirty="0"/>
        </a:p>
      </dgm:t>
    </dgm:pt>
    <dgm:pt modelId="{E4D86B27-BE69-4B69-A093-986AEAF681E6}" type="parTrans" cxnId="{A54BFDFA-8399-43A1-8621-6E82F09320FB}">
      <dgm:prSet/>
      <dgm:spPr/>
      <dgm:t>
        <a:bodyPr/>
        <a:lstStyle/>
        <a:p>
          <a:endParaRPr lang="en-US"/>
        </a:p>
      </dgm:t>
    </dgm:pt>
    <dgm:pt modelId="{A00EDDA8-89B5-411A-BDC8-1A2EDBC35AFE}" type="sibTrans" cxnId="{A54BFDFA-8399-43A1-8621-6E82F09320FB}">
      <dgm:prSet/>
      <dgm:spPr/>
      <dgm:t>
        <a:bodyPr/>
        <a:lstStyle/>
        <a:p>
          <a:endParaRPr lang="en-US"/>
        </a:p>
      </dgm:t>
    </dgm:pt>
    <dgm:pt modelId="{CBEEB7AA-22F2-442A-B611-AB955E4F906A}">
      <dgm:prSet custT="1"/>
      <dgm:spPr/>
      <dgm:t>
        <a:bodyPr/>
        <a:lstStyle/>
        <a:p>
          <a:pPr>
            <a:buFont typeface="+mj-lt"/>
            <a:buAutoNum type="arabicPeriod"/>
          </a:pPr>
          <a:r>
            <a:rPr lang="en-IN" sz="1400" dirty="0"/>
            <a:t>Overview Of Data </a:t>
          </a:r>
          <a:endParaRPr lang="en-US" sz="1400" dirty="0"/>
        </a:p>
      </dgm:t>
    </dgm:pt>
    <dgm:pt modelId="{63A84872-8C2D-4E1A-963C-1C9CEE0B6CFB}" type="parTrans" cxnId="{1F578848-C61A-49F7-AFB9-7516BFD1B777}">
      <dgm:prSet/>
      <dgm:spPr/>
      <dgm:t>
        <a:bodyPr/>
        <a:lstStyle/>
        <a:p>
          <a:endParaRPr lang="en-US"/>
        </a:p>
      </dgm:t>
    </dgm:pt>
    <dgm:pt modelId="{606BDF90-35EE-4DD0-A80C-EC2BA1B41C85}" type="sibTrans" cxnId="{1F578848-C61A-49F7-AFB9-7516BFD1B777}">
      <dgm:prSet/>
      <dgm:spPr/>
      <dgm:t>
        <a:bodyPr/>
        <a:lstStyle/>
        <a:p>
          <a:endParaRPr lang="en-US"/>
        </a:p>
      </dgm:t>
    </dgm:pt>
    <dgm:pt modelId="{87339423-FC94-4E21-804A-2288C03B8E5C}">
      <dgm:prSet custT="1"/>
      <dgm:spPr/>
      <dgm:t>
        <a:bodyPr/>
        <a:lstStyle/>
        <a:p>
          <a:pPr>
            <a:buFont typeface="+mj-lt"/>
            <a:buNone/>
          </a:pPr>
          <a:r>
            <a:rPr lang="en-IN" sz="1400" dirty="0"/>
            <a:t>3.Exploratory Data Analysis</a:t>
          </a:r>
          <a:endParaRPr lang="en-US" sz="1400" dirty="0"/>
        </a:p>
      </dgm:t>
    </dgm:pt>
    <dgm:pt modelId="{E6D82F7D-8556-4558-BACE-5C4B5CBE065D}" type="parTrans" cxnId="{8F5CC9FD-D85A-4C14-8230-4D97E4D9B32C}">
      <dgm:prSet/>
      <dgm:spPr/>
      <dgm:t>
        <a:bodyPr/>
        <a:lstStyle/>
        <a:p>
          <a:endParaRPr lang="en-US"/>
        </a:p>
      </dgm:t>
    </dgm:pt>
    <dgm:pt modelId="{0F36E862-BFE9-4A76-95EA-0789A2C0D50A}" type="sibTrans" cxnId="{8F5CC9FD-D85A-4C14-8230-4D97E4D9B32C}">
      <dgm:prSet/>
      <dgm:spPr/>
      <dgm:t>
        <a:bodyPr/>
        <a:lstStyle/>
        <a:p>
          <a:endParaRPr lang="en-US"/>
        </a:p>
      </dgm:t>
    </dgm:pt>
    <dgm:pt modelId="{41CB6CFE-D1B7-4E56-863D-AABA278CA874}">
      <dgm:prSet custT="1"/>
      <dgm:spPr/>
      <dgm:t>
        <a:bodyPr/>
        <a:lstStyle/>
        <a:p>
          <a:pPr>
            <a:buFont typeface="+mj-lt"/>
            <a:buNone/>
          </a:pPr>
          <a:r>
            <a:rPr lang="en-US" sz="1400" dirty="0"/>
            <a:t>4.Data Preparation</a:t>
          </a:r>
        </a:p>
      </dgm:t>
    </dgm:pt>
    <dgm:pt modelId="{67742ED7-0ED3-4F21-9F2E-3818CC315B7E}" type="parTrans" cxnId="{836B2CE7-D496-484C-A14E-1807CF13C467}">
      <dgm:prSet/>
      <dgm:spPr/>
      <dgm:t>
        <a:bodyPr/>
        <a:lstStyle/>
        <a:p>
          <a:endParaRPr lang="en-US"/>
        </a:p>
      </dgm:t>
    </dgm:pt>
    <dgm:pt modelId="{ECC08879-90D5-455D-A84A-F83671859F54}" type="sibTrans" cxnId="{836B2CE7-D496-484C-A14E-1807CF13C467}">
      <dgm:prSet/>
      <dgm:spPr/>
      <dgm:t>
        <a:bodyPr/>
        <a:lstStyle/>
        <a:p>
          <a:endParaRPr lang="en-US"/>
        </a:p>
      </dgm:t>
    </dgm:pt>
    <dgm:pt modelId="{00AB47F8-4A0B-4800-9438-1FF459A592FC}">
      <dgm:prSet custT="1"/>
      <dgm:spPr/>
      <dgm:t>
        <a:bodyPr/>
        <a:lstStyle/>
        <a:p>
          <a:pPr>
            <a:buFont typeface="+mj-lt"/>
            <a:buNone/>
          </a:pPr>
          <a:r>
            <a:rPr lang="en-IN" sz="1400" dirty="0"/>
            <a:t>6.Model Selection.</a:t>
          </a:r>
          <a:endParaRPr lang="en-US" sz="1400" dirty="0"/>
        </a:p>
      </dgm:t>
    </dgm:pt>
    <dgm:pt modelId="{F0CB29E7-0E8C-4CB1-AF15-2A3C33D5A98E}" type="parTrans" cxnId="{CF527608-F1CB-4F57-ABE1-D60A3CD8B855}">
      <dgm:prSet/>
      <dgm:spPr/>
      <dgm:t>
        <a:bodyPr/>
        <a:lstStyle/>
        <a:p>
          <a:endParaRPr lang="en-US"/>
        </a:p>
      </dgm:t>
    </dgm:pt>
    <dgm:pt modelId="{F84A9373-049B-48EF-8409-9586F244E50C}" type="sibTrans" cxnId="{CF527608-F1CB-4F57-ABE1-D60A3CD8B855}">
      <dgm:prSet/>
      <dgm:spPr/>
      <dgm:t>
        <a:bodyPr/>
        <a:lstStyle/>
        <a:p>
          <a:endParaRPr lang="en-US"/>
        </a:p>
      </dgm:t>
    </dgm:pt>
    <dgm:pt modelId="{C2CFEC73-5DF8-4CC2-BCC9-E662A7BA2643}">
      <dgm:prSet custT="1"/>
      <dgm:spPr/>
      <dgm:t>
        <a:bodyPr/>
        <a:lstStyle/>
        <a:p>
          <a:pPr>
            <a:buFont typeface="+mj-lt"/>
            <a:buNone/>
          </a:pPr>
          <a:r>
            <a:rPr lang="en-IN" sz="1400" dirty="0"/>
            <a:t>7.Model Evaluation</a:t>
          </a:r>
          <a:endParaRPr lang="en-US" sz="1400" dirty="0"/>
        </a:p>
      </dgm:t>
    </dgm:pt>
    <dgm:pt modelId="{A11CE431-46B8-4BFC-9EE8-1CF5919336DD}" type="parTrans" cxnId="{1C100404-6364-437B-8F9D-30F736B282C2}">
      <dgm:prSet/>
      <dgm:spPr/>
      <dgm:t>
        <a:bodyPr/>
        <a:lstStyle/>
        <a:p>
          <a:endParaRPr lang="en-US"/>
        </a:p>
      </dgm:t>
    </dgm:pt>
    <dgm:pt modelId="{E759339F-D666-41AF-93F4-0650722CB166}" type="sibTrans" cxnId="{1C100404-6364-437B-8F9D-30F736B282C2}">
      <dgm:prSet/>
      <dgm:spPr/>
      <dgm:t>
        <a:bodyPr/>
        <a:lstStyle/>
        <a:p>
          <a:endParaRPr lang="en-US"/>
        </a:p>
      </dgm:t>
    </dgm:pt>
    <dgm:pt modelId="{A9038A69-A932-4AEE-B671-B0D9D22F8A63}">
      <dgm:prSet custT="1"/>
      <dgm:spPr/>
      <dgm:t>
        <a:bodyPr/>
        <a:lstStyle/>
        <a:p>
          <a:pPr>
            <a:buFont typeface="+mj-lt"/>
            <a:buNone/>
          </a:pPr>
          <a:r>
            <a:rPr lang="en-IN" sz="1400" dirty="0"/>
            <a:t>8.Hyper parameters  Tunning</a:t>
          </a:r>
          <a:endParaRPr lang="en-US" sz="1400" dirty="0"/>
        </a:p>
      </dgm:t>
    </dgm:pt>
    <dgm:pt modelId="{5AFFC4BB-B302-4213-8F81-E1C8C70E6B3B}" type="parTrans" cxnId="{916BF475-90EE-4C62-BAEF-652988DFD803}">
      <dgm:prSet/>
      <dgm:spPr/>
      <dgm:t>
        <a:bodyPr/>
        <a:lstStyle/>
        <a:p>
          <a:endParaRPr lang="en-US"/>
        </a:p>
      </dgm:t>
    </dgm:pt>
    <dgm:pt modelId="{9B0350E8-0C8E-494A-B31D-F141D7942762}" type="sibTrans" cxnId="{916BF475-90EE-4C62-BAEF-652988DFD803}">
      <dgm:prSet/>
      <dgm:spPr/>
      <dgm:t>
        <a:bodyPr/>
        <a:lstStyle/>
        <a:p>
          <a:endParaRPr lang="en-US"/>
        </a:p>
      </dgm:t>
    </dgm:pt>
    <dgm:pt modelId="{BD48F4B5-9988-441D-B6D4-92309DB6A435}">
      <dgm:prSet custT="1"/>
      <dgm:spPr/>
      <dgm:t>
        <a:bodyPr/>
        <a:lstStyle/>
        <a:p>
          <a:pPr>
            <a:buFont typeface="+mj-lt"/>
            <a:buNone/>
          </a:pPr>
          <a:r>
            <a:rPr lang="en-IN" sz="1400" dirty="0"/>
            <a:t>9.Model Re-evaluation.</a:t>
          </a:r>
          <a:endParaRPr lang="en-US" sz="1400" dirty="0"/>
        </a:p>
      </dgm:t>
    </dgm:pt>
    <dgm:pt modelId="{B3D02019-AEBE-472E-9295-93E43ED6F02F}" type="parTrans" cxnId="{7B10E0B8-8733-43EB-AC26-B3E8D7618D2F}">
      <dgm:prSet/>
      <dgm:spPr/>
      <dgm:t>
        <a:bodyPr/>
        <a:lstStyle/>
        <a:p>
          <a:endParaRPr lang="en-US"/>
        </a:p>
      </dgm:t>
    </dgm:pt>
    <dgm:pt modelId="{861973AA-64E1-421C-96FB-CEC82902DCFF}" type="sibTrans" cxnId="{7B10E0B8-8733-43EB-AC26-B3E8D7618D2F}">
      <dgm:prSet/>
      <dgm:spPr/>
      <dgm:t>
        <a:bodyPr/>
        <a:lstStyle/>
        <a:p>
          <a:endParaRPr lang="en-US"/>
        </a:p>
      </dgm:t>
    </dgm:pt>
    <dgm:pt modelId="{CE7F5535-953C-414E-B0B6-38C89E8C3E72}">
      <dgm:prSet custT="1"/>
      <dgm:spPr/>
      <dgm:t>
        <a:bodyPr/>
        <a:lstStyle/>
        <a:p>
          <a:pPr>
            <a:buFont typeface="+mj-lt"/>
            <a:buAutoNum type="arabicPeriod"/>
          </a:pPr>
          <a:r>
            <a:rPr lang="en-US" sz="1400" dirty="0"/>
            <a:t>Problem Statement </a:t>
          </a:r>
        </a:p>
      </dgm:t>
    </dgm:pt>
    <dgm:pt modelId="{7B44C826-05EB-4058-882D-9132B8557D98}" type="parTrans" cxnId="{869C4B61-4CB4-4CAD-85CC-2B9191D20CA8}">
      <dgm:prSet/>
      <dgm:spPr/>
      <dgm:t>
        <a:bodyPr/>
        <a:lstStyle/>
        <a:p>
          <a:endParaRPr lang="en-IN"/>
        </a:p>
      </dgm:t>
    </dgm:pt>
    <dgm:pt modelId="{3F1CDE71-CA4B-44F7-B787-8BC3358287EA}" type="sibTrans" cxnId="{869C4B61-4CB4-4CAD-85CC-2B9191D20CA8}">
      <dgm:prSet/>
      <dgm:spPr/>
      <dgm:t>
        <a:bodyPr/>
        <a:lstStyle/>
        <a:p>
          <a:endParaRPr lang="en-IN"/>
        </a:p>
      </dgm:t>
    </dgm:pt>
    <dgm:pt modelId="{335CC6D8-2191-4DE7-9925-704CF347723B}">
      <dgm:prSet custT="1"/>
      <dgm:spPr/>
      <dgm:t>
        <a:bodyPr/>
        <a:lstStyle/>
        <a:p>
          <a:pPr>
            <a:buFont typeface="Arial" panose="020B0604020202020204" pitchFamily="34" charset="0"/>
            <a:buChar char="•"/>
          </a:pPr>
          <a:r>
            <a:rPr lang="en-US" sz="1400" dirty="0"/>
            <a:t>       Descriptive statistics ,Missing values, Finding Numerical and categorial Features. </a:t>
          </a:r>
        </a:p>
      </dgm:t>
    </dgm:pt>
    <dgm:pt modelId="{D9040010-983D-4206-81C9-0A743F18268F}" type="parTrans" cxnId="{F61B091D-2E88-4142-BB1F-9ACCA4E14B65}">
      <dgm:prSet/>
      <dgm:spPr/>
      <dgm:t>
        <a:bodyPr/>
        <a:lstStyle/>
        <a:p>
          <a:endParaRPr lang="en-IN"/>
        </a:p>
      </dgm:t>
    </dgm:pt>
    <dgm:pt modelId="{932A5B62-FBAE-4341-BF62-651BA753C550}" type="sibTrans" cxnId="{F61B091D-2E88-4142-BB1F-9ACCA4E14B65}">
      <dgm:prSet/>
      <dgm:spPr/>
      <dgm:t>
        <a:bodyPr/>
        <a:lstStyle/>
        <a:p>
          <a:endParaRPr lang="en-IN"/>
        </a:p>
      </dgm:t>
    </dgm:pt>
    <dgm:pt modelId="{C3D6FE8F-A86A-444D-B77F-A313C12DE5A9}">
      <dgm:prSet custT="1"/>
      <dgm:spPr/>
      <dgm:t>
        <a:bodyPr/>
        <a:lstStyle/>
        <a:p>
          <a:pPr>
            <a:buFont typeface="Arial" panose="020B0604020202020204" pitchFamily="34" charset="0"/>
            <a:buChar char="•"/>
          </a:pPr>
          <a:r>
            <a:rPr lang="en-US" sz="1400" dirty="0"/>
            <a:t>        Checking the distribution of Dependent Class</a:t>
          </a:r>
        </a:p>
      </dgm:t>
    </dgm:pt>
    <dgm:pt modelId="{575ED923-FF54-469E-A80F-843E9F42D4F0}" type="parTrans" cxnId="{7C44545E-1AE1-4325-9FCF-44D1FBCDE531}">
      <dgm:prSet/>
      <dgm:spPr/>
      <dgm:t>
        <a:bodyPr/>
        <a:lstStyle/>
        <a:p>
          <a:endParaRPr lang="en-IN"/>
        </a:p>
      </dgm:t>
    </dgm:pt>
    <dgm:pt modelId="{0E027AA0-4F56-4962-90B1-0C14354CB609}" type="sibTrans" cxnId="{7C44545E-1AE1-4325-9FCF-44D1FBCDE531}">
      <dgm:prSet/>
      <dgm:spPr/>
      <dgm:t>
        <a:bodyPr/>
        <a:lstStyle/>
        <a:p>
          <a:endParaRPr lang="en-IN"/>
        </a:p>
      </dgm:t>
    </dgm:pt>
    <dgm:pt modelId="{9446304B-FE2F-4F86-9FEB-9CCDFDC4322D}">
      <dgm:prSet custT="1"/>
      <dgm:spPr/>
      <dgm:t>
        <a:bodyPr/>
        <a:lstStyle/>
        <a:p>
          <a:pPr>
            <a:buFont typeface="+mj-lt"/>
            <a:buNone/>
          </a:pPr>
          <a:r>
            <a:rPr lang="en-US" sz="1400" dirty="0"/>
            <a:t>         </a:t>
          </a:r>
        </a:p>
      </dgm:t>
    </dgm:pt>
    <dgm:pt modelId="{499C31B1-7FE7-4A6F-BB58-466516132E23}" type="parTrans" cxnId="{DD261EEF-1AE1-4265-A2D7-4216777FA24A}">
      <dgm:prSet/>
      <dgm:spPr/>
      <dgm:t>
        <a:bodyPr/>
        <a:lstStyle/>
        <a:p>
          <a:endParaRPr lang="en-IN"/>
        </a:p>
      </dgm:t>
    </dgm:pt>
    <dgm:pt modelId="{874FC2AC-6CE2-4366-AB92-86CF92FF5DB2}" type="sibTrans" cxnId="{DD261EEF-1AE1-4265-A2D7-4216777FA24A}">
      <dgm:prSet/>
      <dgm:spPr/>
      <dgm:t>
        <a:bodyPr/>
        <a:lstStyle/>
        <a:p>
          <a:endParaRPr lang="en-IN"/>
        </a:p>
      </dgm:t>
    </dgm:pt>
    <dgm:pt modelId="{CD580D39-5A58-434D-BAD6-9A72B49505E9}">
      <dgm:prSet custT="1"/>
      <dgm:spPr/>
      <dgm:t>
        <a:bodyPr/>
        <a:lstStyle/>
        <a:p>
          <a:pPr>
            <a:buFont typeface="Arial" panose="020B0604020202020204" pitchFamily="34" charset="0"/>
            <a:buChar char="•"/>
          </a:pPr>
          <a:r>
            <a:rPr lang="en-US" sz="1400" dirty="0"/>
            <a:t>        Checking the distribution of every feature</a:t>
          </a:r>
        </a:p>
      </dgm:t>
    </dgm:pt>
    <dgm:pt modelId="{1CF4A7E3-CF75-4830-B9D4-F870B1288FDA}" type="parTrans" cxnId="{077DD892-A765-4036-9926-1BC99945C9E3}">
      <dgm:prSet/>
      <dgm:spPr/>
      <dgm:t>
        <a:bodyPr/>
        <a:lstStyle/>
        <a:p>
          <a:endParaRPr lang="en-IN"/>
        </a:p>
      </dgm:t>
    </dgm:pt>
    <dgm:pt modelId="{9EF7F22A-2566-4093-A1BC-074C13566006}" type="sibTrans" cxnId="{077DD892-A765-4036-9926-1BC99945C9E3}">
      <dgm:prSet/>
      <dgm:spPr/>
      <dgm:t>
        <a:bodyPr/>
        <a:lstStyle/>
        <a:p>
          <a:endParaRPr lang="en-IN"/>
        </a:p>
      </dgm:t>
    </dgm:pt>
    <dgm:pt modelId="{2E265832-85F6-4303-9FA6-EDA1D8D855DB}">
      <dgm:prSet custT="1"/>
      <dgm:spPr/>
      <dgm:t>
        <a:bodyPr/>
        <a:lstStyle/>
        <a:p>
          <a:pPr>
            <a:buFont typeface="Arial" panose="020B0604020202020204" pitchFamily="34" charset="0"/>
            <a:buChar char="•"/>
          </a:pPr>
          <a:r>
            <a:rPr lang="en-US" sz="1400" dirty="0"/>
            <a:t>        Checking how numeric features are related to target class  </a:t>
          </a:r>
        </a:p>
      </dgm:t>
    </dgm:pt>
    <dgm:pt modelId="{5D260062-A45C-4C39-8764-843C30BFACB6}" type="parTrans" cxnId="{96445F90-3F1D-4225-8505-5BA75BB12D32}">
      <dgm:prSet/>
      <dgm:spPr/>
      <dgm:t>
        <a:bodyPr/>
        <a:lstStyle/>
        <a:p>
          <a:endParaRPr lang="en-IN"/>
        </a:p>
      </dgm:t>
    </dgm:pt>
    <dgm:pt modelId="{557BE570-B237-46CB-9019-2CB3DB2845C0}" type="sibTrans" cxnId="{96445F90-3F1D-4225-8505-5BA75BB12D32}">
      <dgm:prSet/>
      <dgm:spPr/>
      <dgm:t>
        <a:bodyPr/>
        <a:lstStyle/>
        <a:p>
          <a:endParaRPr lang="en-IN"/>
        </a:p>
      </dgm:t>
    </dgm:pt>
    <dgm:pt modelId="{19E29C5F-AA42-4D71-A636-AA2F0F6A6ED8}">
      <dgm:prSet custT="1"/>
      <dgm:spPr/>
      <dgm:t>
        <a:bodyPr/>
        <a:lstStyle/>
        <a:p>
          <a:pPr>
            <a:buFont typeface="Arial" panose="020B0604020202020204" pitchFamily="34" charset="0"/>
            <a:buChar char="•"/>
          </a:pPr>
          <a:r>
            <a:rPr lang="en-US" sz="1400" dirty="0"/>
            <a:t>          Categorial Feature Encoding </a:t>
          </a:r>
        </a:p>
      </dgm:t>
    </dgm:pt>
    <dgm:pt modelId="{0A6827EC-DC6C-414B-AEDB-A92C38EAFF8A}" type="parTrans" cxnId="{86DB848C-729C-491F-B312-4010B8C84B0A}">
      <dgm:prSet/>
      <dgm:spPr/>
      <dgm:t>
        <a:bodyPr/>
        <a:lstStyle/>
        <a:p>
          <a:endParaRPr lang="en-IN"/>
        </a:p>
      </dgm:t>
    </dgm:pt>
    <dgm:pt modelId="{06EE6E7C-43DC-4869-93AE-5805C7D664F2}" type="sibTrans" cxnId="{86DB848C-729C-491F-B312-4010B8C84B0A}">
      <dgm:prSet/>
      <dgm:spPr/>
      <dgm:t>
        <a:bodyPr/>
        <a:lstStyle/>
        <a:p>
          <a:endParaRPr lang="en-IN"/>
        </a:p>
      </dgm:t>
    </dgm:pt>
    <dgm:pt modelId="{1E77369E-4233-42D6-A599-68E458DA642C}">
      <dgm:prSet custT="1"/>
      <dgm:spPr/>
      <dgm:t>
        <a:bodyPr/>
        <a:lstStyle/>
        <a:p>
          <a:pPr>
            <a:buFont typeface="Arial" panose="020B0604020202020204" pitchFamily="34" charset="0"/>
            <a:buChar char="•"/>
          </a:pPr>
          <a:r>
            <a:rPr lang="en-US" sz="1400" dirty="0"/>
            <a:t>           Finding Correlation b/w all features</a:t>
          </a:r>
        </a:p>
      </dgm:t>
    </dgm:pt>
    <dgm:pt modelId="{3F682EBD-F85D-4298-BF36-3B0B66A37A72}" type="parTrans" cxnId="{44C0775D-C9DA-42C3-9C2F-DE3EE2572377}">
      <dgm:prSet/>
      <dgm:spPr/>
      <dgm:t>
        <a:bodyPr/>
        <a:lstStyle/>
        <a:p>
          <a:endParaRPr lang="en-IN"/>
        </a:p>
      </dgm:t>
    </dgm:pt>
    <dgm:pt modelId="{2B6B367F-9B68-48E1-9C80-371E2E585739}" type="sibTrans" cxnId="{44C0775D-C9DA-42C3-9C2F-DE3EE2572377}">
      <dgm:prSet/>
      <dgm:spPr/>
      <dgm:t>
        <a:bodyPr/>
        <a:lstStyle/>
        <a:p>
          <a:endParaRPr lang="en-IN"/>
        </a:p>
      </dgm:t>
    </dgm:pt>
    <dgm:pt modelId="{48A70D36-32AF-47CD-90DC-CC22C0184F84}">
      <dgm:prSet custT="1"/>
      <dgm:spPr/>
      <dgm:t>
        <a:bodyPr/>
        <a:lstStyle/>
        <a:p>
          <a:pPr>
            <a:buFont typeface="+mj-lt"/>
            <a:buNone/>
          </a:pPr>
          <a:r>
            <a:rPr lang="en-US" sz="1400" dirty="0"/>
            <a:t>5. Feature selection</a:t>
          </a:r>
        </a:p>
      </dgm:t>
    </dgm:pt>
    <dgm:pt modelId="{89A6363E-E77E-4B01-8F1D-CA6D6A1CC183}" type="parTrans" cxnId="{E14F37EE-7EA8-4875-9171-BBD457CE3B45}">
      <dgm:prSet/>
      <dgm:spPr/>
      <dgm:t>
        <a:bodyPr/>
        <a:lstStyle/>
        <a:p>
          <a:endParaRPr lang="en-IN"/>
        </a:p>
      </dgm:t>
    </dgm:pt>
    <dgm:pt modelId="{5FAD16EE-1D0F-4EBF-BBC7-703322F22EA2}" type="sibTrans" cxnId="{E14F37EE-7EA8-4875-9171-BBD457CE3B45}">
      <dgm:prSet/>
      <dgm:spPr/>
      <dgm:t>
        <a:bodyPr/>
        <a:lstStyle/>
        <a:p>
          <a:endParaRPr lang="en-IN"/>
        </a:p>
      </dgm:t>
    </dgm:pt>
    <dgm:pt modelId="{5C9748D3-F824-40D8-AE8E-DB84BE93C49D}" type="pres">
      <dgm:prSet presAssocID="{E9AECB16-0EA8-422E-8128-63790FDD72D6}" presName="linear" presStyleCnt="0">
        <dgm:presLayoutVars>
          <dgm:animLvl val="lvl"/>
          <dgm:resizeHandles val="exact"/>
        </dgm:presLayoutVars>
      </dgm:prSet>
      <dgm:spPr/>
    </dgm:pt>
    <dgm:pt modelId="{29E49D70-4198-4F19-B19C-F5209AD30398}" type="pres">
      <dgm:prSet presAssocID="{15F07AEC-E171-49E2-B718-E97AAE563A4D}" presName="parentText" presStyleLbl="node1" presStyleIdx="0" presStyleCnt="1" custScaleY="373959" custLinFactNeighborX="1701" custLinFactNeighborY="-23023">
        <dgm:presLayoutVars>
          <dgm:chMax val="0"/>
          <dgm:bulletEnabled val="1"/>
        </dgm:presLayoutVars>
      </dgm:prSet>
      <dgm:spPr/>
    </dgm:pt>
    <dgm:pt modelId="{801ADC27-0019-472C-9C75-667EE38556AA}" type="pres">
      <dgm:prSet presAssocID="{15F07AEC-E171-49E2-B718-E97AAE563A4D}" presName="childText" presStyleLbl="revTx" presStyleIdx="0" presStyleCnt="1" custScaleY="115539" custLinFactY="1936" custLinFactNeighborX="-1531" custLinFactNeighborY="100000">
        <dgm:presLayoutVars>
          <dgm:bulletEnabled val="1"/>
        </dgm:presLayoutVars>
      </dgm:prSet>
      <dgm:spPr/>
    </dgm:pt>
  </dgm:ptLst>
  <dgm:cxnLst>
    <dgm:cxn modelId="{8BFF6703-CD1D-420F-AC29-7D9974D296FA}" type="presOf" srcId="{41CB6CFE-D1B7-4E56-863D-AABA278CA874}" destId="{801ADC27-0019-472C-9C75-667EE38556AA}" srcOrd="0" destOrd="8" presId="urn:microsoft.com/office/officeart/2005/8/layout/vList2"/>
    <dgm:cxn modelId="{1C100404-6364-437B-8F9D-30F736B282C2}" srcId="{15F07AEC-E171-49E2-B718-E97AAE563A4D}" destId="{C2CFEC73-5DF8-4CC2-BCC9-E662A7BA2643}" srcOrd="13" destOrd="0" parTransId="{A11CE431-46B8-4BFC-9EE8-1CF5919336DD}" sibTransId="{E759339F-D666-41AF-93F4-0650722CB166}"/>
    <dgm:cxn modelId="{CF527608-F1CB-4F57-ABE1-D60A3CD8B855}" srcId="{15F07AEC-E171-49E2-B718-E97AAE563A4D}" destId="{00AB47F8-4A0B-4800-9438-1FF459A592FC}" srcOrd="12" destOrd="0" parTransId="{F0CB29E7-0E8C-4CB1-AF15-2A3C33D5A98E}" sibTransId="{F84A9373-049B-48EF-8409-9586F244E50C}"/>
    <dgm:cxn modelId="{F61B091D-2E88-4142-BB1F-9ACCA4E14B65}" srcId="{15F07AEC-E171-49E2-B718-E97AAE563A4D}" destId="{335CC6D8-2191-4DE7-9925-704CF347723B}" srcOrd="2" destOrd="0" parTransId="{D9040010-983D-4206-81C9-0A743F18268F}" sibTransId="{932A5B62-FBAE-4341-BF62-651BA753C550}"/>
    <dgm:cxn modelId="{47C85F39-1C78-4E0A-BC85-55059D615A26}" type="presOf" srcId="{BD48F4B5-9988-441D-B6D4-92309DB6A435}" destId="{801ADC27-0019-472C-9C75-667EE38556AA}" srcOrd="0" destOrd="15" presId="urn:microsoft.com/office/officeart/2005/8/layout/vList2"/>
    <dgm:cxn modelId="{44C0775D-C9DA-42C3-9C2F-DE3EE2572377}" srcId="{15F07AEC-E171-49E2-B718-E97AAE563A4D}" destId="{1E77369E-4233-42D6-A599-68E458DA642C}" srcOrd="10" destOrd="0" parTransId="{3F682EBD-F85D-4298-BF36-3B0B66A37A72}" sibTransId="{2B6B367F-9B68-48E1-9C80-371E2E585739}"/>
    <dgm:cxn modelId="{7C44545E-1AE1-4325-9FCF-44D1FBCDE531}" srcId="{15F07AEC-E171-49E2-B718-E97AAE563A4D}" destId="{C3D6FE8F-A86A-444D-B77F-A313C12DE5A9}" srcOrd="4" destOrd="0" parTransId="{575ED923-FF54-469E-A80F-843E9F42D4F0}" sibTransId="{0E027AA0-4F56-4962-90B1-0C14354CB609}"/>
    <dgm:cxn modelId="{869C4B61-4CB4-4CAD-85CC-2B9191D20CA8}" srcId="{15F07AEC-E171-49E2-B718-E97AAE563A4D}" destId="{CE7F5535-953C-414E-B0B6-38C89E8C3E72}" srcOrd="0" destOrd="0" parTransId="{7B44C826-05EB-4058-882D-9132B8557D98}" sibTransId="{3F1CDE71-CA4B-44F7-B787-8BC3358287EA}"/>
    <dgm:cxn modelId="{1F578848-C61A-49F7-AFB9-7516BFD1B777}" srcId="{15F07AEC-E171-49E2-B718-E97AAE563A4D}" destId="{CBEEB7AA-22F2-442A-B611-AB955E4F906A}" srcOrd="1" destOrd="0" parTransId="{63A84872-8C2D-4E1A-963C-1C9CEE0B6CFB}" sibTransId="{606BDF90-35EE-4DD0-A80C-EC2BA1B41C85}"/>
    <dgm:cxn modelId="{77EC884C-E97B-495D-B3F1-CC3F2F2A38F0}" type="presOf" srcId="{A9038A69-A932-4AEE-B671-B0D9D22F8A63}" destId="{801ADC27-0019-472C-9C75-667EE38556AA}" srcOrd="0" destOrd="14" presId="urn:microsoft.com/office/officeart/2005/8/layout/vList2"/>
    <dgm:cxn modelId="{6884CD4C-49AB-4F38-8E52-B4686BE0D2DA}" type="presOf" srcId="{C3D6FE8F-A86A-444D-B77F-A313C12DE5A9}" destId="{801ADC27-0019-472C-9C75-667EE38556AA}" srcOrd="0" destOrd="4" presId="urn:microsoft.com/office/officeart/2005/8/layout/vList2"/>
    <dgm:cxn modelId="{92F45D50-1899-43BC-A69C-80F2B05CB537}" type="presOf" srcId="{C2CFEC73-5DF8-4CC2-BCC9-E662A7BA2643}" destId="{801ADC27-0019-472C-9C75-667EE38556AA}" srcOrd="0" destOrd="13" presId="urn:microsoft.com/office/officeart/2005/8/layout/vList2"/>
    <dgm:cxn modelId="{2CE5D851-B547-4B57-9253-49B15FDCAC83}" type="presOf" srcId="{1E77369E-4233-42D6-A599-68E458DA642C}" destId="{801ADC27-0019-472C-9C75-667EE38556AA}" srcOrd="0" destOrd="10" presId="urn:microsoft.com/office/officeart/2005/8/layout/vList2"/>
    <dgm:cxn modelId="{916BF475-90EE-4C62-BAEF-652988DFD803}" srcId="{15F07AEC-E171-49E2-B718-E97AAE563A4D}" destId="{A9038A69-A932-4AEE-B671-B0D9D22F8A63}" srcOrd="14" destOrd="0" parTransId="{5AFFC4BB-B302-4213-8F81-E1C8C70E6B3B}" sibTransId="{9B0350E8-0C8E-494A-B31D-F141D7942762}"/>
    <dgm:cxn modelId="{A9701D85-A7E8-4F37-BBE2-E1F6478D2CAA}" type="presOf" srcId="{19E29C5F-AA42-4D71-A636-AA2F0F6A6ED8}" destId="{801ADC27-0019-472C-9C75-667EE38556AA}" srcOrd="0" destOrd="9" presId="urn:microsoft.com/office/officeart/2005/8/layout/vList2"/>
    <dgm:cxn modelId="{8B653789-4F50-4B8D-BC41-13D89CB0BE23}" type="presOf" srcId="{335CC6D8-2191-4DE7-9925-704CF347723B}" destId="{801ADC27-0019-472C-9C75-667EE38556AA}" srcOrd="0" destOrd="2" presId="urn:microsoft.com/office/officeart/2005/8/layout/vList2"/>
    <dgm:cxn modelId="{86DB848C-729C-491F-B312-4010B8C84B0A}" srcId="{15F07AEC-E171-49E2-B718-E97AAE563A4D}" destId="{19E29C5F-AA42-4D71-A636-AA2F0F6A6ED8}" srcOrd="9" destOrd="0" parTransId="{0A6827EC-DC6C-414B-AEDB-A92C38EAFF8A}" sibTransId="{06EE6E7C-43DC-4869-93AE-5805C7D664F2}"/>
    <dgm:cxn modelId="{ABA78E8F-D854-4E39-ABA3-93D58E0F885D}" type="presOf" srcId="{15F07AEC-E171-49E2-B718-E97AAE563A4D}" destId="{29E49D70-4198-4F19-B19C-F5209AD30398}" srcOrd="0" destOrd="0" presId="urn:microsoft.com/office/officeart/2005/8/layout/vList2"/>
    <dgm:cxn modelId="{96445F90-3F1D-4225-8505-5BA75BB12D32}" srcId="{15F07AEC-E171-49E2-B718-E97AAE563A4D}" destId="{2E265832-85F6-4303-9FA6-EDA1D8D855DB}" srcOrd="6" destOrd="0" parTransId="{5D260062-A45C-4C39-8764-843C30BFACB6}" sibTransId="{557BE570-B237-46CB-9019-2CB3DB2845C0}"/>
    <dgm:cxn modelId="{077DD892-A765-4036-9926-1BC99945C9E3}" srcId="{15F07AEC-E171-49E2-B718-E97AAE563A4D}" destId="{CD580D39-5A58-434D-BAD6-9A72B49505E9}" srcOrd="5" destOrd="0" parTransId="{1CF4A7E3-CF75-4830-B9D4-F870B1288FDA}" sibTransId="{9EF7F22A-2566-4093-A1BC-074C13566006}"/>
    <dgm:cxn modelId="{EA298BA6-9CBE-47BA-8929-05B17C78CAE7}" type="presOf" srcId="{48A70D36-32AF-47CD-90DC-CC22C0184F84}" destId="{801ADC27-0019-472C-9C75-667EE38556AA}" srcOrd="0" destOrd="11" presId="urn:microsoft.com/office/officeart/2005/8/layout/vList2"/>
    <dgm:cxn modelId="{7B10E0B8-8733-43EB-AC26-B3E8D7618D2F}" srcId="{15F07AEC-E171-49E2-B718-E97AAE563A4D}" destId="{BD48F4B5-9988-441D-B6D4-92309DB6A435}" srcOrd="15" destOrd="0" parTransId="{B3D02019-AEBE-472E-9295-93E43ED6F02F}" sibTransId="{861973AA-64E1-421C-96FB-CEC82902DCFF}"/>
    <dgm:cxn modelId="{41324ACB-034C-46A5-B6ED-EF34216B53D0}" type="presOf" srcId="{87339423-FC94-4E21-804A-2288C03B8E5C}" destId="{801ADC27-0019-472C-9C75-667EE38556AA}" srcOrd="0" destOrd="3" presId="urn:microsoft.com/office/officeart/2005/8/layout/vList2"/>
    <dgm:cxn modelId="{A769D9CE-3C5B-459F-AE96-8358668FDC29}" type="presOf" srcId="{9446304B-FE2F-4F86-9FEB-9CCDFDC4322D}" destId="{801ADC27-0019-472C-9C75-667EE38556AA}" srcOrd="0" destOrd="7" presId="urn:microsoft.com/office/officeart/2005/8/layout/vList2"/>
    <dgm:cxn modelId="{4679C9DA-B25E-4F93-BE56-BBEF0C2C39BE}" type="presOf" srcId="{CE7F5535-953C-414E-B0B6-38C89E8C3E72}" destId="{801ADC27-0019-472C-9C75-667EE38556AA}" srcOrd="0" destOrd="0" presId="urn:microsoft.com/office/officeart/2005/8/layout/vList2"/>
    <dgm:cxn modelId="{A6A538DC-E33C-454F-9834-5E6A99228279}" type="presOf" srcId="{00AB47F8-4A0B-4800-9438-1FF459A592FC}" destId="{801ADC27-0019-472C-9C75-667EE38556AA}" srcOrd="0" destOrd="12" presId="urn:microsoft.com/office/officeart/2005/8/layout/vList2"/>
    <dgm:cxn modelId="{724475DD-F1AC-406D-956B-0AEBDA95574C}" type="presOf" srcId="{CBEEB7AA-22F2-442A-B611-AB955E4F906A}" destId="{801ADC27-0019-472C-9C75-667EE38556AA}" srcOrd="0" destOrd="1" presId="urn:microsoft.com/office/officeart/2005/8/layout/vList2"/>
    <dgm:cxn modelId="{065345E1-7119-495E-BA58-BBECDA7EDBBE}" type="presOf" srcId="{2E265832-85F6-4303-9FA6-EDA1D8D855DB}" destId="{801ADC27-0019-472C-9C75-667EE38556AA}" srcOrd="0" destOrd="6" presId="urn:microsoft.com/office/officeart/2005/8/layout/vList2"/>
    <dgm:cxn modelId="{836B2CE7-D496-484C-A14E-1807CF13C467}" srcId="{15F07AEC-E171-49E2-B718-E97AAE563A4D}" destId="{41CB6CFE-D1B7-4E56-863D-AABA278CA874}" srcOrd="8" destOrd="0" parTransId="{67742ED7-0ED3-4F21-9F2E-3818CC315B7E}" sibTransId="{ECC08879-90D5-455D-A84A-F83671859F54}"/>
    <dgm:cxn modelId="{E14F37EE-7EA8-4875-9171-BBD457CE3B45}" srcId="{15F07AEC-E171-49E2-B718-E97AAE563A4D}" destId="{48A70D36-32AF-47CD-90DC-CC22C0184F84}" srcOrd="11" destOrd="0" parTransId="{89A6363E-E77E-4B01-8F1D-CA6D6A1CC183}" sibTransId="{5FAD16EE-1D0F-4EBF-BBC7-703322F22EA2}"/>
    <dgm:cxn modelId="{DD261EEF-1AE1-4265-A2D7-4216777FA24A}" srcId="{15F07AEC-E171-49E2-B718-E97AAE563A4D}" destId="{9446304B-FE2F-4F86-9FEB-9CCDFDC4322D}" srcOrd="7" destOrd="0" parTransId="{499C31B1-7FE7-4A6F-BB58-466516132E23}" sibTransId="{874FC2AC-6CE2-4366-AB92-86CF92FF5DB2}"/>
    <dgm:cxn modelId="{213BC1F2-6E8B-4A93-9EBA-7A4EAB0E4CD8}" type="presOf" srcId="{CD580D39-5A58-434D-BAD6-9A72B49505E9}" destId="{801ADC27-0019-472C-9C75-667EE38556AA}" srcOrd="0" destOrd="5" presId="urn:microsoft.com/office/officeart/2005/8/layout/vList2"/>
    <dgm:cxn modelId="{48A5C1F2-952B-4FE1-A563-31D682D1CF04}" type="presOf" srcId="{E9AECB16-0EA8-422E-8128-63790FDD72D6}" destId="{5C9748D3-F824-40D8-AE8E-DB84BE93C49D}" srcOrd="0" destOrd="0" presId="urn:microsoft.com/office/officeart/2005/8/layout/vList2"/>
    <dgm:cxn modelId="{A54BFDFA-8399-43A1-8621-6E82F09320FB}" srcId="{E9AECB16-0EA8-422E-8128-63790FDD72D6}" destId="{15F07AEC-E171-49E2-B718-E97AAE563A4D}" srcOrd="0" destOrd="0" parTransId="{E4D86B27-BE69-4B69-A093-986AEAF681E6}" sibTransId="{A00EDDA8-89B5-411A-BDC8-1A2EDBC35AFE}"/>
    <dgm:cxn modelId="{8F5CC9FD-D85A-4C14-8230-4D97E4D9B32C}" srcId="{15F07AEC-E171-49E2-B718-E97AAE563A4D}" destId="{87339423-FC94-4E21-804A-2288C03B8E5C}" srcOrd="3" destOrd="0" parTransId="{E6D82F7D-8556-4558-BACE-5C4B5CBE065D}" sibTransId="{0F36E862-BFE9-4A76-95EA-0789A2C0D50A}"/>
    <dgm:cxn modelId="{AA41661B-7E4B-41D7-9CB7-2D9E3D8EE9A8}" type="presParOf" srcId="{5C9748D3-F824-40D8-AE8E-DB84BE93C49D}" destId="{29E49D70-4198-4F19-B19C-F5209AD30398}" srcOrd="0" destOrd="0" presId="urn:microsoft.com/office/officeart/2005/8/layout/vList2"/>
    <dgm:cxn modelId="{C132D9A3-9C5A-4CE7-923F-41C1EB1935EA}" type="presParOf" srcId="{5C9748D3-F824-40D8-AE8E-DB84BE93C49D}" destId="{801ADC27-0019-472C-9C75-667EE38556A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49D70-4198-4F19-B19C-F5209AD30398}">
      <dsp:nvSpPr>
        <dsp:cNvPr id="0" name=""/>
        <dsp:cNvSpPr/>
      </dsp:nvSpPr>
      <dsp:spPr>
        <a:xfrm>
          <a:off x="0" y="0"/>
          <a:ext cx="8136835" cy="174363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Contents</a:t>
          </a:r>
          <a:endParaRPr lang="en-US" sz="2400" kern="1200" dirty="0"/>
        </a:p>
      </dsp:txBody>
      <dsp:txXfrm>
        <a:off x="85117" y="85117"/>
        <a:ext cx="7966601" cy="1573404"/>
      </dsp:txXfrm>
    </dsp:sp>
    <dsp:sp modelId="{801ADC27-0019-472C-9C75-667EE38556AA}">
      <dsp:nvSpPr>
        <dsp:cNvPr id="0" name=""/>
        <dsp:cNvSpPr/>
      </dsp:nvSpPr>
      <dsp:spPr>
        <a:xfrm>
          <a:off x="0" y="1753104"/>
          <a:ext cx="8136835" cy="3494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45" tIns="17780" rIns="99568" bIns="17780" numCol="1" spcCol="1270" anchor="t" anchorCtr="0">
          <a:noAutofit/>
        </a:bodyPr>
        <a:lstStyle/>
        <a:p>
          <a:pPr marL="114300" lvl="1" indent="-114300" algn="l" defTabSz="622300">
            <a:lnSpc>
              <a:spcPct val="90000"/>
            </a:lnSpc>
            <a:spcBef>
              <a:spcPct val="0"/>
            </a:spcBef>
            <a:spcAft>
              <a:spcPct val="20000"/>
            </a:spcAft>
            <a:buFont typeface="+mj-lt"/>
            <a:buAutoNum type="arabicPeriod"/>
          </a:pPr>
          <a:r>
            <a:rPr lang="en-US" sz="1400" kern="1200" dirty="0"/>
            <a:t>Problem Statement </a:t>
          </a:r>
        </a:p>
        <a:p>
          <a:pPr marL="114300" lvl="1" indent="-114300" algn="l" defTabSz="622300">
            <a:lnSpc>
              <a:spcPct val="90000"/>
            </a:lnSpc>
            <a:spcBef>
              <a:spcPct val="0"/>
            </a:spcBef>
            <a:spcAft>
              <a:spcPct val="20000"/>
            </a:spcAft>
            <a:buFont typeface="+mj-lt"/>
            <a:buAutoNum type="arabicPeriod"/>
          </a:pPr>
          <a:r>
            <a:rPr lang="en-IN" sz="1400" kern="1200" dirty="0"/>
            <a:t>Overview Of Data </a:t>
          </a:r>
          <a:endParaRPr lang="en-US" sz="1400" kern="1200" dirty="0"/>
        </a:p>
        <a:p>
          <a:pPr marL="114300" lvl="1" indent="-114300" algn="l" defTabSz="622300">
            <a:lnSpc>
              <a:spcPct val="90000"/>
            </a:lnSpc>
            <a:spcBef>
              <a:spcPct val="0"/>
            </a:spcBef>
            <a:spcAft>
              <a:spcPct val="20000"/>
            </a:spcAft>
            <a:buFont typeface="Arial" panose="020B0604020202020204" pitchFamily="34" charset="0"/>
            <a:buChar char="•"/>
          </a:pPr>
          <a:r>
            <a:rPr lang="en-US" sz="1400" kern="1200" dirty="0"/>
            <a:t>       Descriptive statistics ,Missing values, Finding Numerical and categorial Features. </a:t>
          </a:r>
        </a:p>
        <a:p>
          <a:pPr marL="114300" lvl="1" indent="-114300" algn="l" defTabSz="622300">
            <a:lnSpc>
              <a:spcPct val="90000"/>
            </a:lnSpc>
            <a:spcBef>
              <a:spcPct val="0"/>
            </a:spcBef>
            <a:spcAft>
              <a:spcPct val="20000"/>
            </a:spcAft>
            <a:buFont typeface="+mj-lt"/>
            <a:buNone/>
          </a:pPr>
          <a:r>
            <a:rPr lang="en-IN" sz="1400" kern="1200" dirty="0"/>
            <a:t>3.Exploratory Data Analysis</a:t>
          </a:r>
          <a:endParaRPr lang="en-US" sz="1400" kern="1200" dirty="0"/>
        </a:p>
        <a:p>
          <a:pPr marL="114300" lvl="1" indent="-114300" algn="l" defTabSz="622300">
            <a:lnSpc>
              <a:spcPct val="90000"/>
            </a:lnSpc>
            <a:spcBef>
              <a:spcPct val="0"/>
            </a:spcBef>
            <a:spcAft>
              <a:spcPct val="20000"/>
            </a:spcAft>
            <a:buFont typeface="Arial" panose="020B0604020202020204" pitchFamily="34" charset="0"/>
            <a:buChar char="•"/>
          </a:pPr>
          <a:r>
            <a:rPr lang="en-US" sz="1400" kern="1200" dirty="0"/>
            <a:t>        Checking the distribution of Dependent Class</a:t>
          </a:r>
        </a:p>
        <a:p>
          <a:pPr marL="114300" lvl="1" indent="-114300" algn="l" defTabSz="622300">
            <a:lnSpc>
              <a:spcPct val="90000"/>
            </a:lnSpc>
            <a:spcBef>
              <a:spcPct val="0"/>
            </a:spcBef>
            <a:spcAft>
              <a:spcPct val="20000"/>
            </a:spcAft>
            <a:buFont typeface="Arial" panose="020B0604020202020204" pitchFamily="34" charset="0"/>
            <a:buChar char="•"/>
          </a:pPr>
          <a:r>
            <a:rPr lang="en-US" sz="1400" kern="1200" dirty="0"/>
            <a:t>        Checking the distribution of every feature</a:t>
          </a:r>
        </a:p>
        <a:p>
          <a:pPr marL="114300" lvl="1" indent="-114300" algn="l" defTabSz="622300">
            <a:lnSpc>
              <a:spcPct val="90000"/>
            </a:lnSpc>
            <a:spcBef>
              <a:spcPct val="0"/>
            </a:spcBef>
            <a:spcAft>
              <a:spcPct val="20000"/>
            </a:spcAft>
            <a:buFont typeface="Arial" panose="020B0604020202020204" pitchFamily="34" charset="0"/>
            <a:buChar char="•"/>
          </a:pPr>
          <a:r>
            <a:rPr lang="en-US" sz="1400" kern="1200" dirty="0"/>
            <a:t>        Checking how numeric features are related to target class  </a:t>
          </a:r>
        </a:p>
        <a:p>
          <a:pPr marL="114300" lvl="1" indent="-114300" algn="l" defTabSz="622300">
            <a:lnSpc>
              <a:spcPct val="90000"/>
            </a:lnSpc>
            <a:spcBef>
              <a:spcPct val="0"/>
            </a:spcBef>
            <a:spcAft>
              <a:spcPct val="20000"/>
            </a:spcAft>
            <a:buFont typeface="+mj-lt"/>
            <a:buNone/>
          </a:pPr>
          <a:r>
            <a:rPr lang="en-US" sz="1400" kern="1200" dirty="0"/>
            <a:t>         </a:t>
          </a:r>
        </a:p>
        <a:p>
          <a:pPr marL="114300" lvl="1" indent="-114300" algn="l" defTabSz="622300">
            <a:lnSpc>
              <a:spcPct val="90000"/>
            </a:lnSpc>
            <a:spcBef>
              <a:spcPct val="0"/>
            </a:spcBef>
            <a:spcAft>
              <a:spcPct val="20000"/>
            </a:spcAft>
            <a:buFont typeface="+mj-lt"/>
            <a:buNone/>
          </a:pPr>
          <a:r>
            <a:rPr lang="en-US" sz="1400" kern="1200" dirty="0"/>
            <a:t>4.Data Preparation</a:t>
          </a:r>
        </a:p>
        <a:p>
          <a:pPr marL="114300" lvl="1" indent="-114300" algn="l" defTabSz="622300">
            <a:lnSpc>
              <a:spcPct val="90000"/>
            </a:lnSpc>
            <a:spcBef>
              <a:spcPct val="0"/>
            </a:spcBef>
            <a:spcAft>
              <a:spcPct val="20000"/>
            </a:spcAft>
            <a:buFont typeface="Arial" panose="020B0604020202020204" pitchFamily="34" charset="0"/>
            <a:buChar char="•"/>
          </a:pPr>
          <a:r>
            <a:rPr lang="en-US" sz="1400" kern="1200" dirty="0"/>
            <a:t>          Categorial Feature Encoding </a:t>
          </a:r>
        </a:p>
        <a:p>
          <a:pPr marL="114300" lvl="1" indent="-114300" algn="l" defTabSz="622300">
            <a:lnSpc>
              <a:spcPct val="90000"/>
            </a:lnSpc>
            <a:spcBef>
              <a:spcPct val="0"/>
            </a:spcBef>
            <a:spcAft>
              <a:spcPct val="20000"/>
            </a:spcAft>
            <a:buFont typeface="Arial" panose="020B0604020202020204" pitchFamily="34" charset="0"/>
            <a:buChar char="•"/>
          </a:pPr>
          <a:r>
            <a:rPr lang="en-US" sz="1400" kern="1200" dirty="0"/>
            <a:t>           Finding Correlation b/w all features</a:t>
          </a:r>
        </a:p>
        <a:p>
          <a:pPr marL="114300" lvl="1" indent="-114300" algn="l" defTabSz="622300">
            <a:lnSpc>
              <a:spcPct val="90000"/>
            </a:lnSpc>
            <a:spcBef>
              <a:spcPct val="0"/>
            </a:spcBef>
            <a:spcAft>
              <a:spcPct val="20000"/>
            </a:spcAft>
            <a:buFont typeface="+mj-lt"/>
            <a:buNone/>
          </a:pPr>
          <a:r>
            <a:rPr lang="en-US" sz="1400" kern="1200" dirty="0"/>
            <a:t>5. Feature selection</a:t>
          </a:r>
        </a:p>
        <a:p>
          <a:pPr marL="114300" lvl="1" indent="-114300" algn="l" defTabSz="622300">
            <a:lnSpc>
              <a:spcPct val="90000"/>
            </a:lnSpc>
            <a:spcBef>
              <a:spcPct val="0"/>
            </a:spcBef>
            <a:spcAft>
              <a:spcPct val="20000"/>
            </a:spcAft>
            <a:buFont typeface="+mj-lt"/>
            <a:buNone/>
          </a:pPr>
          <a:r>
            <a:rPr lang="en-IN" sz="1400" kern="1200" dirty="0"/>
            <a:t>6.Model Selection.</a:t>
          </a:r>
          <a:endParaRPr lang="en-US" sz="1400" kern="1200" dirty="0"/>
        </a:p>
        <a:p>
          <a:pPr marL="114300" lvl="1" indent="-114300" algn="l" defTabSz="622300">
            <a:lnSpc>
              <a:spcPct val="90000"/>
            </a:lnSpc>
            <a:spcBef>
              <a:spcPct val="0"/>
            </a:spcBef>
            <a:spcAft>
              <a:spcPct val="20000"/>
            </a:spcAft>
            <a:buFont typeface="+mj-lt"/>
            <a:buNone/>
          </a:pPr>
          <a:r>
            <a:rPr lang="en-IN" sz="1400" kern="1200" dirty="0"/>
            <a:t>7.Model Evaluation</a:t>
          </a:r>
          <a:endParaRPr lang="en-US" sz="1400" kern="1200" dirty="0"/>
        </a:p>
        <a:p>
          <a:pPr marL="114300" lvl="1" indent="-114300" algn="l" defTabSz="622300">
            <a:lnSpc>
              <a:spcPct val="90000"/>
            </a:lnSpc>
            <a:spcBef>
              <a:spcPct val="0"/>
            </a:spcBef>
            <a:spcAft>
              <a:spcPct val="20000"/>
            </a:spcAft>
            <a:buFont typeface="+mj-lt"/>
            <a:buNone/>
          </a:pPr>
          <a:r>
            <a:rPr lang="en-IN" sz="1400" kern="1200" dirty="0"/>
            <a:t>8.Hyper parameters  Tunning</a:t>
          </a:r>
          <a:endParaRPr lang="en-US" sz="1400" kern="1200" dirty="0"/>
        </a:p>
        <a:p>
          <a:pPr marL="114300" lvl="1" indent="-114300" algn="l" defTabSz="622300">
            <a:lnSpc>
              <a:spcPct val="90000"/>
            </a:lnSpc>
            <a:spcBef>
              <a:spcPct val="0"/>
            </a:spcBef>
            <a:spcAft>
              <a:spcPct val="20000"/>
            </a:spcAft>
            <a:buFont typeface="+mj-lt"/>
            <a:buNone/>
          </a:pPr>
          <a:r>
            <a:rPr lang="en-IN" sz="1400" kern="1200" dirty="0"/>
            <a:t>9.Model Re-evaluation.</a:t>
          </a:r>
          <a:endParaRPr lang="en-US" sz="1400" kern="1200" dirty="0"/>
        </a:p>
      </dsp:txBody>
      <dsp:txXfrm>
        <a:off x="0" y="1753104"/>
        <a:ext cx="8136835" cy="34947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B5981-EB81-40E5-BDCF-1205DE84886D}" type="datetimeFigureOut">
              <a:rPr lang="en-IN" smtClean="0"/>
              <a:t>29-03-2022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0EC6F-9570-4F85-A669-E20670D7AF5F}" type="slidenum">
              <a:rPr lang="en-IN" smtClean="0"/>
              <a:t>‹#›</a:t>
            </a:fld>
            <a:endParaRPr lang="en-IN"/>
          </a:p>
        </p:txBody>
      </p:sp>
    </p:spTree>
    <p:extLst>
      <p:ext uri="{BB962C8B-B14F-4D97-AF65-F5344CB8AC3E}">
        <p14:creationId xmlns:p14="http://schemas.microsoft.com/office/powerpoint/2010/main" val="3885562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055E18-9516-4926-A2FD-E1C73F8C8B21}"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599954-6F06-4754-A359-98F2948A5D78}"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9CB6C-63D8-4889-845B-FE54EF3B0400}" type="slidenum">
              <a:rPr lang="en-IN" smtClean="0"/>
              <a:t>‹#›</a:t>
            </a:fld>
            <a:endParaRPr lang="en-IN"/>
          </a:p>
        </p:txBody>
      </p:sp>
    </p:spTree>
    <p:extLst>
      <p:ext uri="{BB962C8B-B14F-4D97-AF65-F5344CB8AC3E}">
        <p14:creationId xmlns:p14="http://schemas.microsoft.com/office/powerpoint/2010/main" val="3770136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599954-6F06-4754-A359-98F2948A5D78}"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9CB6C-63D8-4889-845B-FE54EF3B0400}" type="slidenum">
              <a:rPr lang="en-IN" smtClean="0"/>
              <a:t>‹#›</a:t>
            </a:fld>
            <a:endParaRPr lang="en-IN"/>
          </a:p>
        </p:txBody>
      </p:sp>
    </p:spTree>
    <p:extLst>
      <p:ext uri="{BB962C8B-B14F-4D97-AF65-F5344CB8AC3E}">
        <p14:creationId xmlns:p14="http://schemas.microsoft.com/office/powerpoint/2010/main" val="382041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599954-6F06-4754-A359-98F2948A5D78}"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9CB6C-63D8-4889-845B-FE54EF3B040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8642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599954-6F06-4754-A359-98F2948A5D78}"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9CB6C-63D8-4889-845B-FE54EF3B0400}" type="slidenum">
              <a:rPr lang="en-IN" smtClean="0"/>
              <a:t>‹#›</a:t>
            </a:fld>
            <a:endParaRPr lang="en-IN"/>
          </a:p>
        </p:txBody>
      </p:sp>
    </p:spTree>
    <p:extLst>
      <p:ext uri="{BB962C8B-B14F-4D97-AF65-F5344CB8AC3E}">
        <p14:creationId xmlns:p14="http://schemas.microsoft.com/office/powerpoint/2010/main" val="3441934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599954-6F06-4754-A359-98F2948A5D78}"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9CB6C-63D8-4889-845B-FE54EF3B040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7651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599954-6F06-4754-A359-98F2948A5D78}"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9CB6C-63D8-4889-845B-FE54EF3B0400}" type="slidenum">
              <a:rPr lang="en-IN" smtClean="0"/>
              <a:t>‹#›</a:t>
            </a:fld>
            <a:endParaRPr lang="en-IN"/>
          </a:p>
        </p:txBody>
      </p:sp>
    </p:spTree>
    <p:extLst>
      <p:ext uri="{BB962C8B-B14F-4D97-AF65-F5344CB8AC3E}">
        <p14:creationId xmlns:p14="http://schemas.microsoft.com/office/powerpoint/2010/main" val="2198579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99954-6F06-4754-A359-98F2948A5D78}"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9CB6C-63D8-4889-845B-FE54EF3B0400}" type="slidenum">
              <a:rPr lang="en-IN" smtClean="0"/>
              <a:t>‹#›</a:t>
            </a:fld>
            <a:endParaRPr lang="en-IN"/>
          </a:p>
        </p:txBody>
      </p:sp>
    </p:spTree>
    <p:extLst>
      <p:ext uri="{BB962C8B-B14F-4D97-AF65-F5344CB8AC3E}">
        <p14:creationId xmlns:p14="http://schemas.microsoft.com/office/powerpoint/2010/main" val="1679788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99954-6F06-4754-A359-98F2948A5D78}"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9CB6C-63D8-4889-845B-FE54EF3B0400}" type="slidenum">
              <a:rPr lang="en-IN" smtClean="0"/>
              <a:t>‹#›</a:t>
            </a:fld>
            <a:endParaRPr lang="en-IN"/>
          </a:p>
        </p:txBody>
      </p:sp>
    </p:spTree>
    <p:extLst>
      <p:ext uri="{BB962C8B-B14F-4D97-AF65-F5344CB8AC3E}">
        <p14:creationId xmlns:p14="http://schemas.microsoft.com/office/powerpoint/2010/main" val="2659953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66700" y="912816"/>
            <a:ext cx="11658600" cy="5507037"/>
          </a:xfrm>
          <a:prstGeom prst="rect">
            <a:avLst/>
          </a:prstGeom>
        </p:spPr>
        <p:txBody>
          <a:bodyPr lIns="91438" tIns="45719" rIns="91438" bIns="45719"/>
          <a:lstStyle>
            <a:lvl3pPr>
              <a:defRPr/>
            </a:lvl3pPr>
          </a:lstStyle>
          <a:p>
            <a:pPr lvl="0"/>
            <a:r>
              <a:rPr lang="en-US" dirty="0"/>
              <a:t>First level</a:t>
            </a:r>
          </a:p>
          <a:p>
            <a:pPr lvl="2"/>
            <a:r>
              <a:rPr lang="en-US" dirty="0"/>
              <a:t>Second level</a:t>
            </a:r>
          </a:p>
          <a:p>
            <a:pPr lvl="3"/>
            <a:r>
              <a:rPr lang="en-US" dirty="0"/>
              <a:t>Third level</a:t>
            </a:r>
          </a:p>
          <a:p>
            <a:pPr lvl="4"/>
            <a:r>
              <a:rPr lang="en-US" dirty="0"/>
              <a:t>Fourth level</a:t>
            </a:r>
          </a:p>
        </p:txBody>
      </p:sp>
      <p:sp>
        <p:nvSpPr>
          <p:cNvPr id="5" name="Footer Placeholder 4"/>
          <p:cNvSpPr>
            <a:spLocks noGrp="1"/>
          </p:cNvSpPr>
          <p:nvPr>
            <p:ph type="ftr" sz="quarter" idx="11"/>
          </p:nvPr>
        </p:nvSpPr>
        <p:spPr>
          <a:xfrm>
            <a:off x="8906936" y="6645655"/>
            <a:ext cx="2595035" cy="182880"/>
          </a:xfrm>
          <a:prstGeom prst="rect">
            <a:avLst/>
          </a:prstGeom>
        </p:spPr>
        <p:txBody>
          <a:bodyPr lIns="91438" tIns="45719" rIns="91438" bIns="45719"/>
          <a:lstStyle>
            <a:lvl1pPr>
              <a:defRPr>
                <a:solidFill>
                  <a:schemeClr val="tx1"/>
                </a:solidFill>
              </a:defRPr>
            </a:lvl1pPr>
          </a:lstStyle>
          <a:p>
            <a:r>
              <a:rPr lang="en-US" dirty="0"/>
              <a:t>Max Life Insurance</a:t>
            </a:r>
          </a:p>
        </p:txBody>
      </p:sp>
      <p:sp>
        <p:nvSpPr>
          <p:cNvPr id="6" name="Slide Number Placeholder 5"/>
          <p:cNvSpPr>
            <a:spLocks noGrp="1"/>
          </p:cNvSpPr>
          <p:nvPr>
            <p:ph type="sldNum" sz="quarter" idx="12"/>
          </p:nvPr>
        </p:nvSpPr>
        <p:spPr/>
        <p:txBody>
          <a:bodyPr lIns="68580" tIns="34290" rIns="68580" bIns="34290"/>
          <a:lstStyle>
            <a:lvl1pPr>
              <a:defRPr>
                <a:solidFill>
                  <a:schemeClr val="tx1"/>
                </a:solidFill>
              </a:defRPr>
            </a:lvl1pPr>
          </a:lstStyle>
          <a:p>
            <a:fld id="{FBA8F08B-7C1A-43AB-8CAA-E0D0802650CA}" type="slidenum">
              <a:rPr lang="en-US" smtClean="0"/>
              <a:pPr/>
              <a:t>‹#›</a:t>
            </a:fld>
            <a:endParaRPr lang="en-US" dirty="0"/>
          </a:p>
        </p:txBody>
      </p:sp>
      <p:sp>
        <p:nvSpPr>
          <p:cNvPr id="7" name="Title 6"/>
          <p:cNvSpPr>
            <a:spLocks noGrp="1"/>
          </p:cNvSpPr>
          <p:nvPr>
            <p:ph type="title"/>
          </p:nvPr>
        </p:nvSpPr>
        <p:spPr>
          <a:xfrm>
            <a:off x="838200" y="276225"/>
            <a:ext cx="10314581" cy="372407"/>
          </a:xfrm>
        </p:spPr>
        <p:txBody>
          <a:bodyPr lIns="91438" tIns="45719" rIns="91438" bIns="45719"/>
          <a:lstStyle/>
          <a:p>
            <a:r>
              <a:rPr lang="en-US"/>
              <a:t>Click to edit Master title style</a:t>
            </a:r>
          </a:p>
        </p:txBody>
      </p:sp>
    </p:spTree>
    <p:extLst>
      <p:ext uri="{BB962C8B-B14F-4D97-AF65-F5344CB8AC3E}">
        <p14:creationId xmlns:p14="http://schemas.microsoft.com/office/powerpoint/2010/main" val="113249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99954-6F06-4754-A359-98F2948A5D78}"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9CB6C-63D8-4889-845B-FE54EF3B0400}" type="slidenum">
              <a:rPr lang="en-IN" smtClean="0"/>
              <a:t>‹#›</a:t>
            </a:fld>
            <a:endParaRPr lang="en-IN"/>
          </a:p>
        </p:txBody>
      </p:sp>
    </p:spTree>
    <p:extLst>
      <p:ext uri="{BB962C8B-B14F-4D97-AF65-F5344CB8AC3E}">
        <p14:creationId xmlns:p14="http://schemas.microsoft.com/office/powerpoint/2010/main" val="74570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599954-6F06-4754-A359-98F2948A5D78}"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9CB6C-63D8-4889-845B-FE54EF3B0400}" type="slidenum">
              <a:rPr lang="en-IN" smtClean="0"/>
              <a:t>‹#›</a:t>
            </a:fld>
            <a:endParaRPr lang="en-IN"/>
          </a:p>
        </p:txBody>
      </p:sp>
    </p:spTree>
    <p:extLst>
      <p:ext uri="{BB962C8B-B14F-4D97-AF65-F5344CB8AC3E}">
        <p14:creationId xmlns:p14="http://schemas.microsoft.com/office/powerpoint/2010/main" val="110311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599954-6F06-4754-A359-98F2948A5D78}"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9CB6C-63D8-4889-845B-FE54EF3B0400}" type="slidenum">
              <a:rPr lang="en-IN" smtClean="0"/>
              <a:t>‹#›</a:t>
            </a:fld>
            <a:endParaRPr lang="en-IN"/>
          </a:p>
        </p:txBody>
      </p:sp>
    </p:spTree>
    <p:extLst>
      <p:ext uri="{BB962C8B-B14F-4D97-AF65-F5344CB8AC3E}">
        <p14:creationId xmlns:p14="http://schemas.microsoft.com/office/powerpoint/2010/main" val="370814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599954-6F06-4754-A359-98F2948A5D78}" type="datetimeFigureOut">
              <a:rPr lang="en-IN" smtClean="0"/>
              <a:t>29-03-2022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C9CB6C-63D8-4889-845B-FE54EF3B0400}" type="slidenum">
              <a:rPr lang="en-IN" smtClean="0"/>
              <a:t>‹#›</a:t>
            </a:fld>
            <a:endParaRPr lang="en-IN"/>
          </a:p>
        </p:txBody>
      </p:sp>
    </p:spTree>
    <p:extLst>
      <p:ext uri="{BB962C8B-B14F-4D97-AF65-F5344CB8AC3E}">
        <p14:creationId xmlns:p14="http://schemas.microsoft.com/office/powerpoint/2010/main" val="119611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599954-6F06-4754-A359-98F2948A5D78}" type="datetimeFigureOut">
              <a:rPr lang="en-IN" smtClean="0"/>
              <a:t>29-03-2022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C9CB6C-63D8-4889-845B-FE54EF3B0400}" type="slidenum">
              <a:rPr lang="en-IN" smtClean="0"/>
              <a:t>‹#›</a:t>
            </a:fld>
            <a:endParaRPr lang="en-IN"/>
          </a:p>
        </p:txBody>
      </p:sp>
    </p:spTree>
    <p:extLst>
      <p:ext uri="{BB962C8B-B14F-4D97-AF65-F5344CB8AC3E}">
        <p14:creationId xmlns:p14="http://schemas.microsoft.com/office/powerpoint/2010/main" val="1857869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599954-6F06-4754-A359-98F2948A5D78}" type="datetimeFigureOut">
              <a:rPr lang="en-IN" smtClean="0"/>
              <a:t>29-03-2022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C9CB6C-63D8-4889-845B-FE54EF3B0400}" type="slidenum">
              <a:rPr lang="en-IN" smtClean="0"/>
              <a:t>‹#›</a:t>
            </a:fld>
            <a:endParaRPr lang="en-IN"/>
          </a:p>
        </p:txBody>
      </p:sp>
    </p:spTree>
    <p:extLst>
      <p:ext uri="{BB962C8B-B14F-4D97-AF65-F5344CB8AC3E}">
        <p14:creationId xmlns:p14="http://schemas.microsoft.com/office/powerpoint/2010/main" val="1185803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599954-6F06-4754-A359-98F2948A5D78}"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9CB6C-63D8-4889-845B-FE54EF3B0400}" type="slidenum">
              <a:rPr lang="en-IN" smtClean="0"/>
              <a:t>‹#›</a:t>
            </a:fld>
            <a:endParaRPr lang="en-IN"/>
          </a:p>
        </p:txBody>
      </p:sp>
    </p:spTree>
    <p:extLst>
      <p:ext uri="{BB962C8B-B14F-4D97-AF65-F5344CB8AC3E}">
        <p14:creationId xmlns:p14="http://schemas.microsoft.com/office/powerpoint/2010/main" val="206281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599954-6F06-4754-A359-98F2948A5D78}"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9CB6C-63D8-4889-845B-FE54EF3B0400}" type="slidenum">
              <a:rPr lang="en-IN" smtClean="0"/>
              <a:t>‹#›</a:t>
            </a:fld>
            <a:endParaRPr lang="en-IN"/>
          </a:p>
        </p:txBody>
      </p:sp>
    </p:spTree>
    <p:extLst>
      <p:ext uri="{BB962C8B-B14F-4D97-AF65-F5344CB8AC3E}">
        <p14:creationId xmlns:p14="http://schemas.microsoft.com/office/powerpoint/2010/main" val="316148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599954-6F06-4754-A359-98F2948A5D78}" type="datetimeFigureOut">
              <a:rPr lang="en-IN" smtClean="0"/>
              <a:t>29-03-2022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C9CB6C-63D8-4889-845B-FE54EF3B0400}" type="slidenum">
              <a:rPr lang="en-IN" smtClean="0"/>
              <a:t>‹#›</a:t>
            </a:fld>
            <a:endParaRPr lang="en-IN"/>
          </a:p>
        </p:txBody>
      </p:sp>
    </p:spTree>
    <p:extLst>
      <p:ext uri="{BB962C8B-B14F-4D97-AF65-F5344CB8AC3E}">
        <p14:creationId xmlns:p14="http://schemas.microsoft.com/office/powerpoint/2010/main" val="50584621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TextBox 5">
            <a:extLst>
              <a:ext uri="{FF2B5EF4-FFF2-40B4-BE49-F238E27FC236}">
                <a16:creationId xmlns:a16="http://schemas.microsoft.com/office/drawing/2014/main" id="{68DD3BC4-B761-B2F4-8BAB-BA1A673D603C}"/>
              </a:ext>
            </a:extLst>
          </p:cNvPr>
          <p:cNvGraphicFramePr/>
          <p:nvPr>
            <p:extLst>
              <p:ext uri="{D42A27DB-BD31-4B8C-83A1-F6EECF244321}">
                <p14:modId xmlns:p14="http://schemas.microsoft.com/office/powerpoint/2010/main" val="2654293632"/>
              </p:ext>
            </p:extLst>
          </p:nvPr>
        </p:nvGraphicFramePr>
        <p:xfrm>
          <a:off x="1630017" y="781877"/>
          <a:ext cx="8136835" cy="5247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3803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8277-01FC-466C-9F6B-DCBC3691AD23}"/>
              </a:ext>
            </a:extLst>
          </p:cNvPr>
          <p:cNvSpPr>
            <a:spLocks noGrp="1"/>
          </p:cNvSpPr>
          <p:nvPr>
            <p:ph type="title"/>
          </p:nvPr>
        </p:nvSpPr>
        <p:spPr>
          <a:xfrm>
            <a:off x="677334" y="609600"/>
            <a:ext cx="8596668" cy="797169"/>
          </a:xfrm>
        </p:spPr>
        <p:txBody>
          <a:bodyPr>
            <a:normAutofit fontScale="90000"/>
          </a:bodyPr>
          <a:lstStyle/>
          <a:p>
            <a:r>
              <a:rPr lang="en-IN" sz="3600" dirty="0">
                <a:solidFill>
                  <a:schemeClr val="tx1"/>
                </a:solidFill>
              </a:rPr>
              <a:t>Model Evaluation</a:t>
            </a:r>
            <a:br>
              <a:rPr lang="en-US" sz="3600" dirty="0">
                <a:solidFill>
                  <a:schemeClr val="tx1"/>
                </a:solidFill>
              </a:rPr>
            </a:br>
            <a:endParaRPr lang="en-IN" dirty="0">
              <a:solidFill>
                <a:schemeClr val="tx1"/>
              </a:solidFill>
            </a:endParaRPr>
          </a:p>
        </p:txBody>
      </p:sp>
      <p:sp>
        <p:nvSpPr>
          <p:cNvPr id="4" name="TextBox 3">
            <a:extLst>
              <a:ext uri="{FF2B5EF4-FFF2-40B4-BE49-F238E27FC236}">
                <a16:creationId xmlns:a16="http://schemas.microsoft.com/office/drawing/2014/main" id="{101B7C3D-CFD4-4BDB-A45E-0AE077C769B8}"/>
              </a:ext>
            </a:extLst>
          </p:cNvPr>
          <p:cNvSpPr txBox="1"/>
          <p:nvPr/>
        </p:nvSpPr>
        <p:spPr>
          <a:xfrm>
            <a:off x="1252025" y="1814732"/>
            <a:ext cx="7582486" cy="923330"/>
          </a:xfrm>
          <a:prstGeom prst="rect">
            <a:avLst/>
          </a:prstGeom>
          <a:noFill/>
        </p:spPr>
        <p:txBody>
          <a:bodyPr wrap="square" rtlCol="0">
            <a:spAutoFit/>
          </a:bodyPr>
          <a:lstStyle/>
          <a:p>
            <a:r>
              <a:rPr lang="en-IN" dirty="0"/>
              <a:t>From </a:t>
            </a:r>
            <a:r>
              <a:rPr lang="en-IN" dirty="0" err="1"/>
              <a:t>Gradienboosting</a:t>
            </a:r>
            <a:r>
              <a:rPr lang="en-IN" dirty="0"/>
              <a:t> classifier </a:t>
            </a:r>
          </a:p>
          <a:p>
            <a:r>
              <a:rPr lang="en-IN" dirty="0"/>
              <a:t>Following Values of classification reports are received </a:t>
            </a:r>
          </a:p>
          <a:p>
            <a:endParaRPr lang="en-IN" dirty="0"/>
          </a:p>
        </p:txBody>
      </p:sp>
      <p:graphicFrame>
        <p:nvGraphicFramePr>
          <p:cNvPr id="5" name="Table 5">
            <a:extLst>
              <a:ext uri="{FF2B5EF4-FFF2-40B4-BE49-F238E27FC236}">
                <a16:creationId xmlns:a16="http://schemas.microsoft.com/office/drawing/2014/main" id="{DD7E4ECC-BD20-4396-868C-E2EE9CA92D80}"/>
              </a:ext>
            </a:extLst>
          </p:cNvPr>
          <p:cNvGraphicFramePr>
            <a:graphicFrameLocks noGrp="1"/>
          </p:cNvGraphicFramePr>
          <p:nvPr>
            <p:extLst>
              <p:ext uri="{D42A27DB-BD31-4B8C-83A1-F6EECF244321}">
                <p14:modId xmlns:p14="http://schemas.microsoft.com/office/powerpoint/2010/main" val="893225144"/>
              </p:ext>
            </p:extLst>
          </p:nvPr>
        </p:nvGraphicFramePr>
        <p:xfrm>
          <a:off x="1146003" y="3120103"/>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206842297"/>
                    </a:ext>
                  </a:extLst>
                </a:gridCol>
                <a:gridCol w="2709333">
                  <a:extLst>
                    <a:ext uri="{9D8B030D-6E8A-4147-A177-3AD203B41FA5}">
                      <a16:colId xmlns:a16="http://schemas.microsoft.com/office/drawing/2014/main" val="201945940"/>
                    </a:ext>
                  </a:extLst>
                </a:gridCol>
                <a:gridCol w="2709333">
                  <a:extLst>
                    <a:ext uri="{9D8B030D-6E8A-4147-A177-3AD203B41FA5}">
                      <a16:colId xmlns:a16="http://schemas.microsoft.com/office/drawing/2014/main" val="1168377989"/>
                    </a:ext>
                  </a:extLst>
                </a:gridCol>
              </a:tblGrid>
              <a:tr h="370840">
                <a:tc>
                  <a:txBody>
                    <a:bodyPr/>
                    <a:lstStyle/>
                    <a:p>
                      <a:r>
                        <a:rPr lang="en-IN" dirty="0"/>
                        <a:t>Data</a:t>
                      </a:r>
                    </a:p>
                  </a:txBody>
                  <a:tcPr/>
                </a:tc>
                <a:tc>
                  <a:txBody>
                    <a:bodyPr/>
                    <a:lstStyle/>
                    <a:p>
                      <a:r>
                        <a:rPr lang="en-IN" dirty="0"/>
                        <a:t>Accuracy</a:t>
                      </a:r>
                    </a:p>
                  </a:txBody>
                  <a:tcPr/>
                </a:tc>
                <a:tc>
                  <a:txBody>
                    <a:bodyPr/>
                    <a:lstStyle/>
                    <a:p>
                      <a:r>
                        <a:rPr lang="en-IN" dirty="0"/>
                        <a:t>Recall</a:t>
                      </a:r>
                    </a:p>
                  </a:txBody>
                  <a:tcPr/>
                </a:tc>
                <a:extLst>
                  <a:ext uri="{0D108BD9-81ED-4DB2-BD59-A6C34878D82A}">
                    <a16:rowId xmlns:a16="http://schemas.microsoft.com/office/drawing/2014/main" val="4175939317"/>
                  </a:ext>
                </a:extLst>
              </a:tr>
              <a:tr h="370840">
                <a:tc>
                  <a:txBody>
                    <a:bodyPr/>
                    <a:lstStyle/>
                    <a:p>
                      <a:r>
                        <a:rPr lang="en-IN" dirty="0"/>
                        <a:t>Training</a:t>
                      </a:r>
                    </a:p>
                  </a:txBody>
                  <a:tcPr/>
                </a:tc>
                <a:tc>
                  <a:txBody>
                    <a:bodyPr/>
                    <a:lstStyle/>
                    <a:p>
                      <a:r>
                        <a:rPr lang="en-IN" dirty="0"/>
                        <a:t>0.922</a:t>
                      </a:r>
                    </a:p>
                  </a:txBody>
                  <a:tcPr/>
                </a:tc>
                <a:tc>
                  <a:txBody>
                    <a:bodyPr/>
                    <a:lstStyle/>
                    <a:p>
                      <a:r>
                        <a:rPr lang="en-IN" dirty="0"/>
                        <a:t>0.9857</a:t>
                      </a:r>
                    </a:p>
                  </a:txBody>
                  <a:tcPr/>
                </a:tc>
                <a:extLst>
                  <a:ext uri="{0D108BD9-81ED-4DB2-BD59-A6C34878D82A}">
                    <a16:rowId xmlns:a16="http://schemas.microsoft.com/office/drawing/2014/main" val="1403525703"/>
                  </a:ext>
                </a:extLst>
              </a:tr>
              <a:tr h="370840">
                <a:tc>
                  <a:txBody>
                    <a:bodyPr/>
                    <a:lstStyle/>
                    <a:p>
                      <a:r>
                        <a:rPr lang="en-IN" dirty="0"/>
                        <a:t>Test</a:t>
                      </a:r>
                    </a:p>
                  </a:txBody>
                  <a:tcPr/>
                </a:tc>
                <a:tc>
                  <a:txBody>
                    <a:bodyPr/>
                    <a:lstStyle/>
                    <a:p>
                      <a:r>
                        <a:rPr lang="en-IN" dirty="0"/>
                        <a:t>0.75</a:t>
                      </a:r>
                    </a:p>
                  </a:txBody>
                  <a:tcPr/>
                </a:tc>
                <a:tc>
                  <a:txBody>
                    <a:bodyPr/>
                    <a:lstStyle/>
                    <a:p>
                      <a:r>
                        <a:rPr lang="en-IN" dirty="0"/>
                        <a:t>0.86</a:t>
                      </a:r>
                    </a:p>
                  </a:txBody>
                  <a:tcPr/>
                </a:tc>
                <a:extLst>
                  <a:ext uri="{0D108BD9-81ED-4DB2-BD59-A6C34878D82A}">
                    <a16:rowId xmlns:a16="http://schemas.microsoft.com/office/drawing/2014/main" val="3348020695"/>
                  </a:ext>
                </a:extLst>
              </a:tr>
            </a:tbl>
          </a:graphicData>
        </a:graphic>
      </p:graphicFrame>
    </p:spTree>
    <p:extLst>
      <p:ext uri="{BB962C8B-B14F-4D97-AF65-F5344CB8AC3E}">
        <p14:creationId xmlns:p14="http://schemas.microsoft.com/office/powerpoint/2010/main" val="238564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A611-DDED-4E88-93B0-5D5657DB8CE7}"/>
              </a:ext>
            </a:extLst>
          </p:cNvPr>
          <p:cNvSpPr>
            <a:spLocks noGrp="1"/>
          </p:cNvSpPr>
          <p:nvPr>
            <p:ph type="title"/>
          </p:nvPr>
        </p:nvSpPr>
        <p:spPr/>
        <p:txBody>
          <a:bodyPr/>
          <a:lstStyle/>
          <a:p>
            <a:r>
              <a:rPr lang="en-IN" sz="3600" dirty="0">
                <a:solidFill>
                  <a:schemeClr val="tx1"/>
                </a:solidFill>
              </a:rPr>
              <a:t>Hyper parameters  Tunning</a:t>
            </a:r>
            <a:br>
              <a:rPr lang="en-IN" dirty="0"/>
            </a:br>
            <a:endParaRPr lang="en-IN" dirty="0"/>
          </a:p>
        </p:txBody>
      </p:sp>
      <p:sp>
        <p:nvSpPr>
          <p:cNvPr id="4" name="TextBox 3">
            <a:extLst>
              <a:ext uri="{FF2B5EF4-FFF2-40B4-BE49-F238E27FC236}">
                <a16:creationId xmlns:a16="http://schemas.microsoft.com/office/drawing/2014/main" id="{8DDD42A0-6452-4AF4-A9C1-BF83C8AA3071}"/>
              </a:ext>
            </a:extLst>
          </p:cNvPr>
          <p:cNvSpPr txBox="1"/>
          <p:nvPr/>
        </p:nvSpPr>
        <p:spPr>
          <a:xfrm>
            <a:off x="677334" y="1744394"/>
            <a:ext cx="7130235" cy="1754326"/>
          </a:xfrm>
          <a:prstGeom prst="rect">
            <a:avLst/>
          </a:prstGeom>
          <a:noFill/>
        </p:spPr>
        <p:txBody>
          <a:bodyPr wrap="square" rtlCol="0">
            <a:spAutoFit/>
          </a:bodyPr>
          <a:lstStyle/>
          <a:p>
            <a:r>
              <a:rPr lang="en-IN" dirty="0"/>
              <a:t>For optimising the model , I have used </a:t>
            </a:r>
            <a:r>
              <a:rPr lang="en-IN" dirty="0" err="1"/>
              <a:t>GridSearchCv</a:t>
            </a:r>
            <a:r>
              <a:rPr lang="en-IN" dirty="0"/>
              <a:t> </a:t>
            </a:r>
          </a:p>
          <a:p>
            <a:r>
              <a:rPr lang="en-IN" dirty="0"/>
              <a:t>ON following parameters, best result were received.</a:t>
            </a:r>
          </a:p>
          <a:p>
            <a:r>
              <a:rPr lang="en-IN" dirty="0"/>
              <a:t>Learning rate=0.1</a:t>
            </a:r>
          </a:p>
          <a:p>
            <a:r>
              <a:rPr lang="en-IN" dirty="0"/>
              <a:t>Max depth= 1</a:t>
            </a:r>
          </a:p>
          <a:p>
            <a:r>
              <a:rPr lang="en-IN" dirty="0" err="1"/>
              <a:t>N_estimators</a:t>
            </a:r>
            <a:r>
              <a:rPr lang="en-IN" dirty="0"/>
              <a:t>= 250.</a:t>
            </a:r>
          </a:p>
          <a:p>
            <a:endParaRPr lang="en-IN" dirty="0"/>
          </a:p>
        </p:txBody>
      </p:sp>
    </p:spTree>
    <p:extLst>
      <p:ext uri="{BB962C8B-B14F-4D97-AF65-F5344CB8AC3E}">
        <p14:creationId xmlns:p14="http://schemas.microsoft.com/office/powerpoint/2010/main" val="930122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DC7A-2008-4057-A497-16DE22641032}"/>
              </a:ext>
            </a:extLst>
          </p:cNvPr>
          <p:cNvSpPr>
            <a:spLocks noGrp="1"/>
          </p:cNvSpPr>
          <p:nvPr>
            <p:ph type="title"/>
          </p:nvPr>
        </p:nvSpPr>
        <p:spPr>
          <a:xfrm>
            <a:off x="677334" y="609600"/>
            <a:ext cx="8269718" cy="811237"/>
          </a:xfrm>
        </p:spPr>
        <p:txBody>
          <a:bodyPr>
            <a:normAutofit/>
          </a:bodyPr>
          <a:lstStyle/>
          <a:p>
            <a:r>
              <a:rPr lang="en-IN" sz="2000" dirty="0">
                <a:solidFill>
                  <a:schemeClr val="tx1"/>
                </a:solidFill>
              </a:rPr>
              <a:t>Model Re-Evaluation and Classification Report</a:t>
            </a:r>
          </a:p>
        </p:txBody>
      </p:sp>
      <p:pic>
        <p:nvPicPr>
          <p:cNvPr id="5" name="Picture 4">
            <a:extLst>
              <a:ext uri="{FF2B5EF4-FFF2-40B4-BE49-F238E27FC236}">
                <a16:creationId xmlns:a16="http://schemas.microsoft.com/office/drawing/2014/main" id="{7F348FCE-AA9C-4007-AF3A-DB6390A57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8765" y="1420837"/>
            <a:ext cx="4305901" cy="4315427"/>
          </a:xfrm>
          <a:prstGeom prst="rect">
            <a:avLst/>
          </a:prstGeom>
        </p:spPr>
      </p:pic>
      <p:sp>
        <p:nvSpPr>
          <p:cNvPr id="7" name="TextBox 6">
            <a:extLst>
              <a:ext uri="{FF2B5EF4-FFF2-40B4-BE49-F238E27FC236}">
                <a16:creationId xmlns:a16="http://schemas.microsoft.com/office/drawing/2014/main" id="{0B50D860-B27F-4AD7-9DCD-828E418460D5}"/>
              </a:ext>
            </a:extLst>
          </p:cNvPr>
          <p:cNvSpPr txBox="1"/>
          <p:nvPr/>
        </p:nvSpPr>
        <p:spPr>
          <a:xfrm>
            <a:off x="872197" y="1899138"/>
            <a:ext cx="4937760" cy="2031325"/>
          </a:xfrm>
          <a:prstGeom prst="rect">
            <a:avLst/>
          </a:prstGeom>
          <a:noFill/>
        </p:spPr>
        <p:txBody>
          <a:bodyPr wrap="square" rtlCol="0">
            <a:spAutoFit/>
          </a:bodyPr>
          <a:lstStyle/>
          <a:p>
            <a:r>
              <a:rPr lang="en-IN" dirty="0"/>
              <a:t>Our final model has</a:t>
            </a:r>
          </a:p>
          <a:p>
            <a:r>
              <a:rPr lang="en-IN" dirty="0"/>
              <a:t>accuracy - 79%  </a:t>
            </a:r>
          </a:p>
          <a:p>
            <a:r>
              <a:rPr lang="en-IN" dirty="0"/>
              <a:t>                Good    Bad</a:t>
            </a:r>
          </a:p>
          <a:p>
            <a:r>
              <a:rPr lang="en-IN" dirty="0"/>
              <a:t>Precision -  O.92     o.42</a:t>
            </a:r>
          </a:p>
          <a:p>
            <a:r>
              <a:rPr lang="en-IN" dirty="0"/>
              <a:t>Recall         0.81      0.73</a:t>
            </a:r>
          </a:p>
          <a:p>
            <a:r>
              <a:rPr lang="en-IN" dirty="0"/>
              <a:t>F1 score     0.86       0.59  </a:t>
            </a:r>
          </a:p>
          <a:p>
            <a:endParaRPr lang="en-IN" dirty="0"/>
          </a:p>
        </p:txBody>
      </p:sp>
    </p:spTree>
    <p:extLst>
      <p:ext uri="{BB962C8B-B14F-4D97-AF65-F5344CB8AC3E}">
        <p14:creationId xmlns:p14="http://schemas.microsoft.com/office/powerpoint/2010/main" val="3201160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237D-0FC3-4C99-91DC-34208BCA0BDC}"/>
              </a:ext>
            </a:extLst>
          </p:cNvPr>
          <p:cNvSpPr>
            <a:spLocks noGrp="1"/>
          </p:cNvSpPr>
          <p:nvPr>
            <p:ph type="title"/>
          </p:nvPr>
        </p:nvSpPr>
        <p:spPr>
          <a:xfrm>
            <a:off x="1797666" y="2928731"/>
            <a:ext cx="8596668" cy="1320800"/>
          </a:xfrm>
        </p:spPr>
        <p:txBody>
          <a:bodyPr>
            <a:normAutofit fontScale="90000"/>
          </a:bodyPr>
          <a:lstStyle/>
          <a:p>
            <a:pPr algn="ctr"/>
            <a:br>
              <a:rPr lang="en-IN" b="1" i="1" u="sng" dirty="0">
                <a:solidFill>
                  <a:schemeClr val="tx1"/>
                </a:solidFill>
              </a:rPr>
            </a:br>
            <a:br>
              <a:rPr lang="en-IN" b="1" i="1" u="sng" dirty="0">
                <a:solidFill>
                  <a:schemeClr val="tx1"/>
                </a:solidFill>
              </a:rPr>
            </a:br>
            <a:r>
              <a:rPr lang="en-IN" b="1" i="1" u="sng" dirty="0">
                <a:solidFill>
                  <a:schemeClr val="tx1"/>
                </a:solidFill>
              </a:rPr>
              <a:t>Thankyou.</a:t>
            </a:r>
            <a:br>
              <a:rPr lang="en-IN" dirty="0"/>
            </a:br>
            <a:br>
              <a:rPr lang="en-IN" dirty="0"/>
            </a:br>
            <a:endParaRPr lang="en-IN" dirty="0"/>
          </a:p>
        </p:txBody>
      </p:sp>
    </p:spTree>
    <p:extLst>
      <p:ext uri="{BB962C8B-B14F-4D97-AF65-F5344CB8AC3E}">
        <p14:creationId xmlns:p14="http://schemas.microsoft.com/office/powerpoint/2010/main" val="235885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508000" y="279401"/>
            <a:ext cx="10314581" cy="372407"/>
          </a:xfrm>
        </p:spPr>
        <p:txBody>
          <a:bodyPr>
            <a:noAutofit/>
          </a:bodyPr>
          <a:lstStyle/>
          <a:p>
            <a:r>
              <a:rPr lang="en-US" sz="3200" b="1" dirty="0"/>
              <a:t>Reducing credit default rate at ABC bank</a:t>
            </a:r>
          </a:p>
        </p:txBody>
      </p:sp>
      <p:pic>
        <p:nvPicPr>
          <p:cNvPr id="12290" name="Picture 2" descr="D:\2018\2019-20\images1.png"/>
          <p:cNvPicPr>
            <a:picLocks noChangeAspect="1" noChangeArrowheads="1"/>
          </p:cNvPicPr>
          <p:nvPr/>
        </p:nvPicPr>
        <p:blipFill>
          <a:blip r:embed="rId3"/>
          <a:srcRect/>
          <a:stretch>
            <a:fillRect/>
          </a:stretch>
        </p:blipFill>
        <p:spPr bwMode="auto">
          <a:xfrm>
            <a:off x="9844303" y="856088"/>
            <a:ext cx="1974659" cy="1790581"/>
          </a:xfrm>
          <a:prstGeom prst="rect">
            <a:avLst/>
          </a:prstGeom>
          <a:noFill/>
        </p:spPr>
      </p:pic>
      <p:sp>
        <p:nvSpPr>
          <p:cNvPr id="5" name="Rectangle 4"/>
          <p:cNvSpPr/>
          <p:nvPr/>
        </p:nvSpPr>
        <p:spPr>
          <a:xfrm>
            <a:off x="263858" y="834242"/>
            <a:ext cx="9344167" cy="1446935"/>
          </a:xfrm>
          <a:prstGeom prst="rect">
            <a:avLst/>
          </a:prstGeom>
        </p:spPr>
        <p:txBody>
          <a:bodyPr wrap="square" lIns="91440" tIns="45720" rIns="91440" bIns="45720">
            <a:spAutoFit/>
          </a:bodyPr>
          <a:lstStyle/>
          <a:p>
            <a:r>
              <a:rPr lang="en-US" sz="1467" dirty="0"/>
              <a:t>ABC bank is facing the challenge of high credit default rates. One of the strategies which the bank has come up with is to identify the risky customers (those who are likely to default) and take proactive measures to perform actions for these risky customers before they actually default. </a:t>
            </a:r>
          </a:p>
          <a:p>
            <a:endParaRPr lang="en-US" sz="1467" dirty="0"/>
          </a:p>
          <a:p>
            <a:r>
              <a:rPr lang="en-US" sz="1467" dirty="0"/>
              <a:t>As a data scientist, you are assigned this task of finding out the risky customers using data, identify the characteristics and recommend suitable actions which will help the bank reduce overall default rate.</a:t>
            </a:r>
          </a:p>
        </p:txBody>
      </p:sp>
      <p:graphicFrame>
        <p:nvGraphicFramePr>
          <p:cNvPr id="6" name="Table 5"/>
          <p:cNvGraphicFramePr>
            <a:graphicFrameLocks noGrp="1"/>
          </p:cNvGraphicFramePr>
          <p:nvPr/>
        </p:nvGraphicFramePr>
        <p:xfrm>
          <a:off x="150129" y="2756847"/>
          <a:ext cx="11697650" cy="3861792"/>
        </p:xfrm>
        <a:graphic>
          <a:graphicData uri="http://schemas.openxmlformats.org/drawingml/2006/table">
            <a:tbl>
              <a:tblPr/>
              <a:tblGrid>
                <a:gridCol w="1487759">
                  <a:extLst>
                    <a:ext uri="{9D8B030D-6E8A-4147-A177-3AD203B41FA5}">
                      <a16:colId xmlns:a16="http://schemas.microsoft.com/office/drawing/2014/main" val="20000"/>
                    </a:ext>
                  </a:extLst>
                </a:gridCol>
                <a:gridCol w="6117607">
                  <a:extLst>
                    <a:ext uri="{9D8B030D-6E8A-4147-A177-3AD203B41FA5}">
                      <a16:colId xmlns:a16="http://schemas.microsoft.com/office/drawing/2014/main" val="20001"/>
                    </a:ext>
                  </a:extLst>
                </a:gridCol>
                <a:gridCol w="1468831">
                  <a:extLst>
                    <a:ext uri="{9D8B030D-6E8A-4147-A177-3AD203B41FA5}">
                      <a16:colId xmlns:a16="http://schemas.microsoft.com/office/drawing/2014/main" val="20002"/>
                    </a:ext>
                  </a:extLst>
                </a:gridCol>
                <a:gridCol w="2623453">
                  <a:extLst>
                    <a:ext uri="{9D8B030D-6E8A-4147-A177-3AD203B41FA5}">
                      <a16:colId xmlns:a16="http://schemas.microsoft.com/office/drawing/2014/main" val="20003"/>
                    </a:ext>
                  </a:extLst>
                </a:gridCol>
              </a:tblGrid>
              <a:tr h="170456">
                <a:tc>
                  <a:txBody>
                    <a:bodyPr/>
                    <a:lstStyle/>
                    <a:p>
                      <a:pPr algn="ctr" fontAlgn="ctr"/>
                      <a:r>
                        <a:rPr lang="en-US" sz="1100" b="0" i="0" u="none" strike="noStrike" dirty="0">
                          <a:solidFill>
                            <a:srgbClr val="000000"/>
                          </a:solidFill>
                          <a:latin typeface="Calibri"/>
                        </a:rPr>
                        <a:t>Variable Name</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ctr" fontAlgn="ctr"/>
                      <a:r>
                        <a:rPr lang="en-US" sz="1100" b="0" i="0" u="none" strike="noStrike" dirty="0">
                          <a:solidFill>
                            <a:srgbClr val="000000"/>
                          </a:solidFill>
                          <a:latin typeface="Calibri"/>
                        </a:rPr>
                        <a:t>Variable Description</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ctr" fontAlgn="ctr"/>
                      <a:r>
                        <a:rPr lang="en-US" sz="1100" b="0" i="0" u="none" strike="noStrike" dirty="0">
                          <a:solidFill>
                            <a:srgbClr val="000000"/>
                          </a:solidFill>
                          <a:latin typeface="Calibri"/>
                        </a:rPr>
                        <a:t>Variable Sample Values</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ctr" fontAlgn="ctr"/>
                      <a:r>
                        <a:rPr lang="en-US" sz="1100" b="0" i="0" u="none" strike="noStrike">
                          <a:solidFill>
                            <a:srgbClr val="000000"/>
                          </a:solidFill>
                          <a:latin typeface="Calibri"/>
                        </a:rPr>
                        <a:t>Remarks</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extLst>
                  <a:ext uri="{0D108BD9-81ED-4DB2-BD59-A6C34878D82A}">
                    <a16:rowId xmlns:a16="http://schemas.microsoft.com/office/drawing/2014/main" val="10000"/>
                  </a:ext>
                </a:extLst>
              </a:tr>
              <a:tr h="170456">
                <a:tc>
                  <a:txBody>
                    <a:bodyPr/>
                    <a:lstStyle/>
                    <a:p>
                      <a:pPr algn="l" fontAlgn="ctr"/>
                      <a:r>
                        <a:rPr lang="en-US" sz="1100" b="0" i="0" u="none" strike="noStrike" dirty="0" err="1">
                          <a:solidFill>
                            <a:srgbClr val="000000"/>
                          </a:solidFill>
                          <a:latin typeface="Calibri"/>
                        </a:rPr>
                        <a:t>checkin_acc</a:t>
                      </a:r>
                      <a:endParaRPr lang="en-US" sz="1100" b="0" i="0" u="none" strike="noStrike" dirty="0">
                        <a:solidFill>
                          <a:srgbClr val="000000"/>
                        </a:solidFill>
                        <a:latin typeface="Calibri"/>
                      </a:endParaRP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dirty="0">
                          <a:solidFill>
                            <a:schemeClr val="tx1"/>
                          </a:solidFill>
                          <a:latin typeface="Arial"/>
                        </a:rPr>
                        <a:t>Status of existing checking account.</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latin typeface="Arial"/>
                        </a:rPr>
                        <a:t>A11,A12</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0456">
                <a:tc>
                  <a:txBody>
                    <a:bodyPr/>
                    <a:lstStyle/>
                    <a:p>
                      <a:pPr algn="l" fontAlgn="ctr"/>
                      <a:r>
                        <a:rPr lang="en-US" sz="1100" b="0" i="0" u="none" strike="noStrike">
                          <a:solidFill>
                            <a:srgbClr val="000000"/>
                          </a:solidFill>
                          <a:latin typeface="Calibri"/>
                        </a:rPr>
                        <a:t>duration</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dirty="0">
                          <a:solidFill>
                            <a:schemeClr val="tx1"/>
                          </a:solidFill>
                          <a:latin typeface="Arial"/>
                        </a:rPr>
                        <a:t>Duration in month</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latin typeface="Arial"/>
                        </a:rPr>
                        <a:t>6,48</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0456">
                <a:tc>
                  <a:txBody>
                    <a:bodyPr/>
                    <a:lstStyle/>
                    <a:p>
                      <a:pPr algn="l" fontAlgn="ctr"/>
                      <a:r>
                        <a:rPr lang="en-US" sz="1100" b="0" i="0" u="none" strike="noStrike">
                          <a:solidFill>
                            <a:srgbClr val="000000"/>
                          </a:solidFill>
                          <a:latin typeface="Calibri"/>
                        </a:rPr>
                        <a:t>credit_history</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dirty="0">
                          <a:solidFill>
                            <a:schemeClr val="tx1"/>
                          </a:solidFill>
                          <a:latin typeface="Arial"/>
                        </a:rPr>
                        <a:t>Credit history</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latin typeface="Arial"/>
                        </a:rPr>
                        <a:t>A34,A32</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0456">
                <a:tc>
                  <a:txBody>
                    <a:bodyPr/>
                    <a:lstStyle/>
                    <a:p>
                      <a:pPr algn="l" fontAlgn="ctr"/>
                      <a:r>
                        <a:rPr lang="en-US" sz="1100" b="0" i="0" u="none" strike="noStrike">
                          <a:solidFill>
                            <a:srgbClr val="000000"/>
                          </a:solidFill>
                          <a:latin typeface="Calibri"/>
                        </a:rPr>
                        <a:t>purpose</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dirty="0">
                          <a:solidFill>
                            <a:schemeClr val="tx1"/>
                          </a:solidFill>
                          <a:latin typeface="Arial"/>
                        </a:rPr>
                        <a:t>Purpose</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latin typeface="Arial"/>
                        </a:rPr>
                        <a:t>A43,A43</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0456">
                <a:tc>
                  <a:txBody>
                    <a:bodyPr/>
                    <a:lstStyle/>
                    <a:p>
                      <a:pPr algn="l" fontAlgn="ctr"/>
                      <a:r>
                        <a:rPr lang="en-US" sz="1100" b="0" i="0" u="none" strike="noStrike">
                          <a:solidFill>
                            <a:srgbClr val="000000"/>
                          </a:solidFill>
                          <a:latin typeface="Calibri"/>
                        </a:rPr>
                        <a:t>amount</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dirty="0">
                          <a:solidFill>
                            <a:schemeClr val="tx1"/>
                          </a:solidFill>
                          <a:latin typeface="Arial"/>
                        </a:rPr>
                        <a:t>Credit amount</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latin typeface="Arial"/>
                        </a:rPr>
                        <a:t>1169,5951</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70456">
                <a:tc>
                  <a:txBody>
                    <a:bodyPr/>
                    <a:lstStyle/>
                    <a:p>
                      <a:pPr algn="l" fontAlgn="ctr"/>
                      <a:r>
                        <a:rPr lang="en-US" sz="1100" b="0" i="0" u="none" strike="noStrike">
                          <a:solidFill>
                            <a:srgbClr val="000000"/>
                          </a:solidFill>
                          <a:latin typeface="Calibri"/>
                        </a:rPr>
                        <a:t>svaing_acc</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dirty="0">
                          <a:solidFill>
                            <a:schemeClr val="tx1"/>
                          </a:solidFill>
                          <a:latin typeface="Arial"/>
                        </a:rPr>
                        <a:t>Savings account/bonds</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latin typeface="Arial"/>
                        </a:rPr>
                        <a:t>A65,A61</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70456">
                <a:tc>
                  <a:txBody>
                    <a:bodyPr/>
                    <a:lstStyle/>
                    <a:p>
                      <a:pPr algn="l" fontAlgn="ctr"/>
                      <a:r>
                        <a:rPr lang="en-US" sz="1100" b="0" i="0" u="none" strike="noStrike">
                          <a:solidFill>
                            <a:srgbClr val="000000"/>
                          </a:solidFill>
                          <a:latin typeface="Calibri"/>
                        </a:rPr>
                        <a:t>present_emp_since</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dirty="0">
                          <a:solidFill>
                            <a:schemeClr val="tx1"/>
                          </a:solidFill>
                          <a:latin typeface="Arial"/>
                        </a:rPr>
                        <a:t>Present employment since</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latin typeface="Arial"/>
                        </a:rPr>
                        <a:t>A75,A73</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70456">
                <a:tc>
                  <a:txBody>
                    <a:bodyPr/>
                    <a:lstStyle/>
                    <a:p>
                      <a:pPr algn="l" fontAlgn="ctr"/>
                      <a:r>
                        <a:rPr lang="en-US" sz="1100" b="0" i="0" u="none" strike="noStrike">
                          <a:solidFill>
                            <a:srgbClr val="000000"/>
                          </a:solidFill>
                          <a:latin typeface="Calibri"/>
                        </a:rPr>
                        <a:t>inst_rate</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dirty="0">
                          <a:solidFill>
                            <a:schemeClr val="tx1"/>
                          </a:solidFill>
                          <a:latin typeface="Arial"/>
                        </a:rPr>
                        <a:t>Installment rate in percentage of disposable income</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latin typeface="Arial"/>
                        </a:rPr>
                        <a:t>4,2</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70456">
                <a:tc>
                  <a:txBody>
                    <a:bodyPr/>
                    <a:lstStyle/>
                    <a:p>
                      <a:pPr algn="l" fontAlgn="ctr"/>
                      <a:r>
                        <a:rPr lang="en-US" sz="1100" b="0" i="0" u="none" strike="noStrike">
                          <a:solidFill>
                            <a:srgbClr val="000000"/>
                          </a:solidFill>
                          <a:latin typeface="Calibri"/>
                        </a:rPr>
                        <a:t>personal_status</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dirty="0">
                          <a:solidFill>
                            <a:schemeClr val="tx1"/>
                          </a:solidFill>
                          <a:latin typeface="Arial"/>
                        </a:rPr>
                        <a:t>Personal status and sex</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latin typeface="Arial"/>
                        </a:rPr>
                        <a:t>A93,A92</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70456">
                <a:tc>
                  <a:txBody>
                    <a:bodyPr/>
                    <a:lstStyle/>
                    <a:p>
                      <a:pPr algn="l" fontAlgn="ctr"/>
                      <a:r>
                        <a:rPr lang="en-US" sz="1100" b="0" i="0" u="none" strike="noStrike">
                          <a:solidFill>
                            <a:srgbClr val="000000"/>
                          </a:solidFill>
                          <a:latin typeface="Calibri"/>
                        </a:rPr>
                        <a:t>other_debtors</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dirty="0">
                          <a:solidFill>
                            <a:schemeClr val="tx1"/>
                          </a:solidFill>
                          <a:latin typeface="Arial"/>
                        </a:rPr>
                        <a:t>Other debtors / guarantors</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latin typeface="Arial"/>
                        </a:rPr>
                        <a:t>A101,A101</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70456">
                <a:tc>
                  <a:txBody>
                    <a:bodyPr/>
                    <a:lstStyle/>
                    <a:p>
                      <a:pPr algn="l" fontAlgn="ctr"/>
                      <a:r>
                        <a:rPr lang="en-US" sz="1100" b="0" i="0" u="none" strike="noStrike">
                          <a:solidFill>
                            <a:srgbClr val="000000"/>
                          </a:solidFill>
                          <a:latin typeface="Calibri"/>
                        </a:rPr>
                        <a:t>residing_since</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dirty="0">
                          <a:solidFill>
                            <a:schemeClr val="tx1"/>
                          </a:solidFill>
                          <a:latin typeface="Arial"/>
                        </a:rPr>
                        <a:t>Present residence since</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latin typeface="Arial"/>
                        </a:rPr>
                        <a:t>4,2</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70456">
                <a:tc>
                  <a:txBody>
                    <a:bodyPr/>
                    <a:lstStyle/>
                    <a:p>
                      <a:pPr algn="l" fontAlgn="ctr"/>
                      <a:r>
                        <a:rPr lang="en-US" sz="1100" b="0" i="0" u="none" strike="noStrike">
                          <a:solidFill>
                            <a:srgbClr val="000000"/>
                          </a:solidFill>
                          <a:latin typeface="Calibri"/>
                        </a:rPr>
                        <a:t>property</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dirty="0">
                          <a:solidFill>
                            <a:schemeClr val="tx1"/>
                          </a:solidFill>
                          <a:latin typeface="Arial"/>
                        </a:rPr>
                        <a:t>Property</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chemeClr val="tx1"/>
                          </a:solidFill>
                          <a:latin typeface="Arial"/>
                        </a:rPr>
                        <a:t>A121,A121</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70456">
                <a:tc>
                  <a:txBody>
                    <a:bodyPr/>
                    <a:lstStyle/>
                    <a:p>
                      <a:pPr algn="l" fontAlgn="ctr"/>
                      <a:r>
                        <a:rPr lang="en-US" sz="1100" b="0" i="0" u="none" strike="noStrike">
                          <a:solidFill>
                            <a:srgbClr val="000000"/>
                          </a:solidFill>
                          <a:latin typeface="Calibri"/>
                        </a:rPr>
                        <a:t>age</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dirty="0">
                          <a:solidFill>
                            <a:schemeClr val="tx1"/>
                          </a:solidFill>
                          <a:latin typeface="Arial"/>
                        </a:rPr>
                        <a:t>Age in years</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latin typeface="Arial"/>
                        </a:rPr>
                        <a:t>67,22</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70456">
                <a:tc>
                  <a:txBody>
                    <a:bodyPr/>
                    <a:lstStyle/>
                    <a:p>
                      <a:pPr algn="l" fontAlgn="ctr"/>
                      <a:r>
                        <a:rPr lang="en-US" sz="1100" b="0" i="0" u="none" strike="noStrike">
                          <a:solidFill>
                            <a:srgbClr val="000000"/>
                          </a:solidFill>
                          <a:latin typeface="Calibri"/>
                        </a:rPr>
                        <a:t>inst_plans</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a:solidFill>
                            <a:schemeClr val="tx1"/>
                          </a:solidFill>
                          <a:latin typeface="Arial"/>
                        </a:rPr>
                        <a:t>Other installment plans</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latin typeface="Arial"/>
                        </a:rPr>
                        <a:t>A143,A143</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70456">
                <a:tc>
                  <a:txBody>
                    <a:bodyPr/>
                    <a:lstStyle/>
                    <a:p>
                      <a:pPr algn="l" fontAlgn="ctr"/>
                      <a:r>
                        <a:rPr lang="en-US" sz="1100" b="0" i="0" u="none" strike="noStrike">
                          <a:solidFill>
                            <a:srgbClr val="000000"/>
                          </a:solidFill>
                          <a:latin typeface="Calibri"/>
                        </a:rPr>
                        <a:t>housing</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dirty="0">
                          <a:solidFill>
                            <a:schemeClr val="tx1"/>
                          </a:solidFill>
                          <a:latin typeface="Arial"/>
                        </a:rPr>
                        <a:t>Housing</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latin typeface="Arial"/>
                        </a:rPr>
                        <a:t>A152,A152</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70456">
                <a:tc>
                  <a:txBody>
                    <a:bodyPr/>
                    <a:lstStyle/>
                    <a:p>
                      <a:pPr algn="l" fontAlgn="ctr"/>
                      <a:r>
                        <a:rPr lang="en-US" sz="1100" b="0" i="0" u="none" strike="noStrike">
                          <a:solidFill>
                            <a:srgbClr val="000000"/>
                          </a:solidFill>
                          <a:latin typeface="Calibri"/>
                        </a:rPr>
                        <a:t>num_credits</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dirty="0">
                          <a:solidFill>
                            <a:schemeClr val="tx1"/>
                          </a:solidFill>
                          <a:latin typeface="Arial"/>
                        </a:rPr>
                        <a:t>Number of existing credits at this bank</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latin typeface="Arial"/>
                        </a:rPr>
                        <a:t>2,1</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70456">
                <a:tc>
                  <a:txBody>
                    <a:bodyPr/>
                    <a:lstStyle/>
                    <a:p>
                      <a:pPr algn="l" fontAlgn="ctr"/>
                      <a:r>
                        <a:rPr lang="en-US" sz="1100" b="0" i="0" u="none" strike="noStrike">
                          <a:solidFill>
                            <a:srgbClr val="000000"/>
                          </a:solidFill>
                          <a:latin typeface="Calibri"/>
                        </a:rPr>
                        <a:t>job</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a:solidFill>
                            <a:schemeClr val="tx1"/>
                          </a:solidFill>
                          <a:latin typeface="Arial"/>
                        </a:rPr>
                        <a:t>Job</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latin typeface="Arial"/>
                        </a:rPr>
                        <a:t>A173,A173</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70456">
                <a:tc>
                  <a:txBody>
                    <a:bodyPr/>
                    <a:lstStyle/>
                    <a:p>
                      <a:pPr algn="l" fontAlgn="ctr"/>
                      <a:r>
                        <a:rPr lang="en-US" sz="1100" b="0" i="0" u="none" strike="noStrike">
                          <a:solidFill>
                            <a:srgbClr val="000000"/>
                          </a:solidFill>
                          <a:latin typeface="Calibri"/>
                        </a:rPr>
                        <a:t>dependents</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a:solidFill>
                            <a:schemeClr val="tx1"/>
                          </a:solidFill>
                          <a:latin typeface="Arial"/>
                        </a:rPr>
                        <a:t>Number of people being liable to provide maintenance for</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latin typeface="Arial"/>
                        </a:rPr>
                        <a:t>1,1</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70456">
                <a:tc>
                  <a:txBody>
                    <a:bodyPr/>
                    <a:lstStyle/>
                    <a:p>
                      <a:pPr algn="l" fontAlgn="ctr"/>
                      <a:r>
                        <a:rPr lang="en-US" sz="1100" b="0" i="0" u="none" strike="noStrike">
                          <a:solidFill>
                            <a:srgbClr val="000000"/>
                          </a:solidFill>
                          <a:latin typeface="Calibri"/>
                        </a:rPr>
                        <a:t>telephone</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a:solidFill>
                            <a:schemeClr val="tx1"/>
                          </a:solidFill>
                          <a:latin typeface="Arial"/>
                        </a:rPr>
                        <a:t>Telephone</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latin typeface="Arial"/>
                        </a:rPr>
                        <a:t>A192,A191</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70456">
                <a:tc>
                  <a:txBody>
                    <a:bodyPr/>
                    <a:lstStyle/>
                    <a:p>
                      <a:pPr algn="l" fontAlgn="ctr"/>
                      <a:r>
                        <a:rPr lang="en-US" sz="1100" b="0" i="0" u="none" strike="noStrike">
                          <a:solidFill>
                            <a:srgbClr val="000000"/>
                          </a:solidFill>
                          <a:latin typeface="Calibri"/>
                        </a:rPr>
                        <a:t>foreign_worker</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a:solidFill>
                            <a:schemeClr val="tx1"/>
                          </a:solidFill>
                          <a:latin typeface="Arial"/>
                        </a:rPr>
                        <a:t>foreign worker</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latin typeface="Arial"/>
                        </a:rPr>
                        <a:t>A201,A201</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chemeClr val="tx1"/>
                          </a:solidFill>
                          <a:latin typeface="Arial"/>
                        </a:rPr>
                        <a:t>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70456">
                <a:tc>
                  <a:txBody>
                    <a:bodyPr/>
                    <a:lstStyle/>
                    <a:p>
                      <a:pPr algn="l" fontAlgn="ctr"/>
                      <a:r>
                        <a:rPr lang="en-US" sz="1100" b="0" i="0" u="none" strike="noStrike">
                          <a:solidFill>
                            <a:srgbClr val="000000"/>
                          </a:solidFill>
                          <a:latin typeface="Calibri"/>
                        </a:rPr>
                        <a:t>status</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1100" b="0" i="0" u="none" strike="noStrike" dirty="0">
                          <a:solidFill>
                            <a:schemeClr val="tx1"/>
                          </a:solidFill>
                          <a:latin typeface="Arial"/>
                        </a:rPr>
                        <a:t>classification for whether an applicant is considered a Good or a Bad credit risk </a:t>
                      </a:r>
                    </a:p>
                  </a:txBody>
                  <a:tcPr marL="7896" marR="7896" marT="78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latin typeface="Arial"/>
                        </a:rPr>
                        <a:t>1,2</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chemeClr val="tx1"/>
                          </a:solidFill>
                          <a:latin typeface="Arial"/>
                        </a:rPr>
                        <a:t>1 = good ( no</a:t>
                      </a:r>
                      <a:r>
                        <a:rPr lang="en-US" sz="1100" b="0" i="0" u="none" strike="noStrike" baseline="0" dirty="0">
                          <a:solidFill>
                            <a:schemeClr val="tx1"/>
                          </a:solidFill>
                          <a:latin typeface="Arial"/>
                        </a:rPr>
                        <a:t> default</a:t>
                      </a:r>
                      <a:r>
                        <a:rPr lang="en-US" sz="1100" b="0" i="0" u="none" strike="noStrike" dirty="0">
                          <a:solidFill>
                            <a:schemeClr val="tx1"/>
                          </a:solidFill>
                          <a:latin typeface="Arial"/>
                        </a:rPr>
                        <a:t>), 2 = bad (default)</a:t>
                      </a:r>
                    </a:p>
                  </a:txBody>
                  <a:tcPr marL="7896" marR="7896" marT="78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bl>
          </a:graphicData>
        </a:graphic>
      </p:graphicFrame>
      <p:graphicFrame>
        <p:nvGraphicFramePr>
          <p:cNvPr id="12291" name="Object 3"/>
          <p:cNvGraphicFramePr>
            <a:graphicFrameLocks noChangeAspect="1"/>
          </p:cNvGraphicFramePr>
          <p:nvPr/>
        </p:nvGraphicFramePr>
        <p:xfrm>
          <a:off x="10211251" y="4066607"/>
          <a:ext cx="914400" cy="771525"/>
        </p:xfrm>
        <a:graphic>
          <a:graphicData uri="http://schemas.openxmlformats.org/presentationml/2006/ole">
            <mc:AlternateContent xmlns:mc="http://schemas.openxmlformats.org/markup-compatibility/2006">
              <mc:Choice xmlns:v="urn:schemas-microsoft-com:vml" Requires="v">
                <p:oleObj name="Worksheet" showAsIcon="1" r:id="rId4" imgW="914400" imgH="771480" progId="Excel.Sheet.8">
                  <p:embed/>
                </p:oleObj>
              </mc:Choice>
              <mc:Fallback>
                <p:oleObj name="Worksheet" showAsIcon="1" r:id="rId4" imgW="914400" imgH="771480" progId="Excel.Sheet.8">
                  <p:embed/>
                  <p:pic>
                    <p:nvPicPr>
                      <p:cNvPr id="1229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1251" y="4066607"/>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201154" y="2311401"/>
            <a:ext cx="10566803" cy="318100"/>
          </a:xfrm>
          <a:prstGeom prst="rect">
            <a:avLst/>
          </a:prstGeom>
        </p:spPr>
        <p:txBody>
          <a:bodyPr wrap="none" lIns="91440" tIns="45720" rIns="91440" bIns="45720">
            <a:spAutoFit/>
          </a:bodyPr>
          <a:lstStyle/>
          <a:p>
            <a:r>
              <a:rPr lang="en-US" sz="1467" b="1" dirty="0"/>
              <a:t>The provided data set has information about 1000 customers with an indicator of if the customer defaulted the loan  </a:t>
            </a:r>
            <a:endParaRPr lang="en-US" sz="146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926659-7554-45B3-A503-C0DF5AB1078E}"/>
              </a:ext>
            </a:extLst>
          </p:cNvPr>
          <p:cNvSpPr txBox="1"/>
          <p:nvPr/>
        </p:nvSpPr>
        <p:spPr>
          <a:xfrm>
            <a:off x="3270229" y="778820"/>
            <a:ext cx="5141843" cy="369332"/>
          </a:xfrm>
          <a:prstGeom prst="rect">
            <a:avLst/>
          </a:prstGeom>
          <a:noFill/>
        </p:spPr>
        <p:txBody>
          <a:bodyPr wrap="square" rtlCol="0">
            <a:spAutoFit/>
          </a:bodyPr>
          <a:lstStyle/>
          <a:p>
            <a:pPr algn="ctr"/>
            <a:r>
              <a:rPr lang="en-IN"/>
              <a:t>Data Description </a:t>
            </a:r>
            <a:endParaRPr lang="en-IN" dirty="0"/>
          </a:p>
        </p:txBody>
      </p:sp>
      <p:sp>
        <p:nvSpPr>
          <p:cNvPr id="9" name="TextBox 8">
            <a:extLst>
              <a:ext uri="{FF2B5EF4-FFF2-40B4-BE49-F238E27FC236}">
                <a16:creationId xmlns:a16="http://schemas.microsoft.com/office/drawing/2014/main" id="{78B000DF-2612-4A09-A66C-660DD74183CA}"/>
              </a:ext>
            </a:extLst>
          </p:cNvPr>
          <p:cNvSpPr txBox="1"/>
          <p:nvPr/>
        </p:nvSpPr>
        <p:spPr>
          <a:xfrm>
            <a:off x="1012874" y="1744394"/>
            <a:ext cx="8820443" cy="2031325"/>
          </a:xfrm>
          <a:prstGeom prst="rect">
            <a:avLst/>
          </a:prstGeom>
          <a:noFill/>
        </p:spPr>
        <p:txBody>
          <a:bodyPr wrap="square" rtlCol="0">
            <a:spAutoFit/>
          </a:bodyPr>
          <a:lstStyle/>
          <a:p>
            <a:r>
              <a:rPr lang="en-IN" dirty="0"/>
              <a:t>File contains Data of 1000 customers with 21 characteristics. Statistical description of Numerical features is given below. </a:t>
            </a:r>
          </a:p>
          <a:p>
            <a:r>
              <a:rPr lang="en-IN" dirty="0"/>
              <a:t>No feature has any missing value</a:t>
            </a:r>
          </a:p>
          <a:p>
            <a:r>
              <a:rPr lang="en-IN" dirty="0"/>
              <a:t>There are 8 numerical features(Duration, Amount, </a:t>
            </a:r>
            <a:r>
              <a:rPr lang="en-IN" dirty="0" err="1"/>
              <a:t>Instrate</a:t>
            </a:r>
            <a:r>
              <a:rPr lang="en-IN" dirty="0"/>
              <a:t>, </a:t>
            </a:r>
            <a:r>
              <a:rPr lang="en-IN" dirty="0" err="1"/>
              <a:t>Residingsince</a:t>
            </a:r>
            <a:r>
              <a:rPr lang="en-IN" dirty="0"/>
              <a:t>, Age, </a:t>
            </a:r>
            <a:r>
              <a:rPr lang="en-IN" dirty="0" err="1"/>
              <a:t>NumCredits</a:t>
            </a:r>
            <a:r>
              <a:rPr lang="en-IN" dirty="0"/>
              <a:t>, Dependents, status) and 13 categorial features. Description of categorial features with types of category is given below.</a:t>
            </a:r>
          </a:p>
          <a:p>
            <a:endParaRPr lang="en-IN" dirty="0"/>
          </a:p>
        </p:txBody>
      </p:sp>
      <p:pic>
        <p:nvPicPr>
          <p:cNvPr id="11" name="Picture 10" descr="Table&#10;&#10;Description automatically generated">
            <a:extLst>
              <a:ext uri="{FF2B5EF4-FFF2-40B4-BE49-F238E27FC236}">
                <a16:creationId xmlns:a16="http://schemas.microsoft.com/office/drawing/2014/main" id="{C6ABD74A-B082-433C-92EB-D5787B1F9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08" y="3673604"/>
            <a:ext cx="5548992" cy="3184396"/>
          </a:xfrm>
          <a:prstGeom prst="rect">
            <a:avLst/>
          </a:prstGeom>
        </p:spPr>
      </p:pic>
      <p:sp>
        <p:nvSpPr>
          <p:cNvPr id="12" name="Rectangle 1">
            <a:extLst>
              <a:ext uri="{FF2B5EF4-FFF2-40B4-BE49-F238E27FC236}">
                <a16:creationId xmlns:a16="http://schemas.microsoft.com/office/drawing/2014/main" id="{A07B277A-AF6A-4660-BE8E-D21245982DDD}"/>
              </a:ext>
            </a:extLst>
          </p:cNvPr>
          <p:cNvSpPr>
            <a:spLocks noChangeArrowheads="1"/>
          </p:cNvSpPr>
          <p:nvPr/>
        </p:nvSpPr>
        <p:spPr bwMode="auto">
          <a:xfrm>
            <a:off x="0" y="151656"/>
            <a:ext cx="3526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descr="Text, letter&#10;&#10;Description automatically generated">
            <a:extLst>
              <a:ext uri="{FF2B5EF4-FFF2-40B4-BE49-F238E27FC236}">
                <a16:creationId xmlns:a16="http://schemas.microsoft.com/office/drawing/2014/main" id="{9037402B-45A1-4A1C-A4EC-B98136450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313" y="4197516"/>
            <a:ext cx="5035826" cy="2238687"/>
          </a:xfrm>
          <a:prstGeom prst="rect">
            <a:avLst/>
          </a:prstGeom>
        </p:spPr>
      </p:pic>
    </p:spTree>
    <p:extLst>
      <p:ext uri="{BB962C8B-B14F-4D97-AF65-F5344CB8AC3E}">
        <p14:creationId xmlns:p14="http://schemas.microsoft.com/office/powerpoint/2010/main" val="451603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D45D-D270-4B27-8B25-6ECEAEC999AF}"/>
              </a:ext>
            </a:extLst>
          </p:cNvPr>
          <p:cNvSpPr>
            <a:spLocks noGrp="1"/>
          </p:cNvSpPr>
          <p:nvPr>
            <p:ph type="ctrTitle"/>
          </p:nvPr>
        </p:nvSpPr>
        <p:spPr>
          <a:xfrm>
            <a:off x="1507066" y="238111"/>
            <a:ext cx="8762349" cy="957644"/>
          </a:xfrm>
        </p:spPr>
        <p:txBody>
          <a:bodyPr/>
          <a:lstStyle/>
          <a:p>
            <a:pPr algn="l"/>
            <a:r>
              <a:rPr lang="en-IN" sz="2400" b="1" dirty="0">
                <a:solidFill>
                  <a:schemeClr val="tx1"/>
                </a:solidFill>
              </a:rPr>
              <a:t>Exploratory Data Analysis</a:t>
            </a:r>
          </a:p>
        </p:txBody>
      </p:sp>
      <p:pic>
        <p:nvPicPr>
          <p:cNvPr id="5" name="Picture 4" descr="Chart, bar chart&#10;&#10;Description automatically generated">
            <a:extLst>
              <a:ext uri="{FF2B5EF4-FFF2-40B4-BE49-F238E27FC236}">
                <a16:creationId xmlns:a16="http://schemas.microsoft.com/office/drawing/2014/main" id="{082709FD-CC5B-47E5-AB20-DFFC59EE7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65" y="1996946"/>
            <a:ext cx="3982006" cy="2864108"/>
          </a:xfrm>
          <a:prstGeom prst="rect">
            <a:avLst/>
          </a:prstGeom>
        </p:spPr>
      </p:pic>
      <p:sp>
        <p:nvSpPr>
          <p:cNvPr id="7" name="TextBox 6">
            <a:extLst>
              <a:ext uri="{FF2B5EF4-FFF2-40B4-BE49-F238E27FC236}">
                <a16:creationId xmlns:a16="http://schemas.microsoft.com/office/drawing/2014/main" id="{992EFAD8-415A-443E-B302-0AD643A77FFD}"/>
              </a:ext>
            </a:extLst>
          </p:cNvPr>
          <p:cNvSpPr txBox="1"/>
          <p:nvPr/>
        </p:nvSpPr>
        <p:spPr>
          <a:xfrm rot="16200000">
            <a:off x="-512308" y="3298858"/>
            <a:ext cx="1569660" cy="260285"/>
          </a:xfrm>
          <a:prstGeom prst="rect">
            <a:avLst/>
          </a:prstGeom>
          <a:noFill/>
        </p:spPr>
        <p:txBody>
          <a:bodyPr vert="eaVert" wrap="square" rtlCol="0">
            <a:spAutoFit/>
          </a:bodyPr>
          <a:lstStyle/>
          <a:p>
            <a:r>
              <a:rPr lang="en-IN" dirty="0"/>
              <a:t>C</a:t>
            </a:r>
          </a:p>
          <a:p>
            <a:r>
              <a:rPr lang="en-IN" dirty="0"/>
              <a:t>O</a:t>
            </a:r>
          </a:p>
          <a:p>
            <a:r>
              <a:rPr lang="en-IN" dirty="0"/>
              <a:t>U</a:t>
            </a:r>
          </a:p>
          <a:p>
            <a:r>
              <a:rPr lang="en-IN" dirty="0"/>
              <a:t>N</a:t>
            </a:r>
          </a:p>
          <a:p>
            <a:r>
              <a:rPr lang="en-IN" dirty="0"/>
              <a:t>T</a:t>
            </a:r>
          </a:p>
        </p:txBody>
      </p:sp>
      <p:sp>
        <p:nvSpPr>
          <p:cNvPr id="9" name="TextBox 8">
            <a:extLst>
              <a:ext uri="{FF2B5EF4-FFF2-40B4-BE49-F238E27FC236}">
                <a16:creationId xmlns:a16="http://schemas.microsoft.com/office/drawing/2014/main" id="{DEEB375A-EF2A-4408-82AA-C000E45D81FB}"/>
              </a:ext>
            </a:extLst>
          </p:cNvPr>
          <p:cNvSpPr txBox="1"/>
          <p:nvPr/>
        </p:nvSpPr>
        <p:spPr>
          <a:xfrm rot="10800000" flipH="1" flipV="1">
            <a:off x="1507066" y="4986616"/>
            <a:ext cx="1453810" cy="369332"/>
          </a:xfrm>
          <a:prstGeom prst="rect">
            <a:avLst/>
          </a:prstGeom>
          <a:noFill/>
        </p:spPr>
        <p:txBody>
          <a:bodyPr vert="horz" wrap="square" rtlCol="0">
            <a:spAutoFit/>
          </a:bodyPr>
          <a:lstStyle/>
          <a:p>
            <a:r>
              <a:rPr lang="en-IN" dirty="0"/>
              <a:t>STATUS</a:t>
            </a:r>
          </a:p>
        </p:txBody>
      </p:sp>
      <p:sp>
        <p:nvSpPr>
          <p:cNvPr id="10" name="TextBox 9">
            <a:extLst>
              <a:ext uri="{FF2B5EF4-FFF2-40B4-BE49-F238E27FC236}">
                <a16:creationId xmlns:a16="http://schemas.microsoft.com/office/drawing/2014/main" id="{CB6F1AC3-CFEF-4597-ACAE-061E2F744E44}"/>
              </a:ext>
            </a:extLst>
          </p:cNvPr>
          <p:cNvSpPr txBox="1"/>
          <p:nvPr/>
        </p:nvSpPr>
        <p:spPr>
          <a:xfrm>
            <a:off x="5888240" y="2413348"/>
            <a:ext cx="3080825" cy="1200329"/>
          </a:xfrm>
          <a:prstGeom prst="rect">
            <a:avLst/>
          </a:prstGeom>
          <a:noFill/>
        </p:spPr>
        <p:txBody>
          <a:bodyPr wrap="square" rtlCol="0">
            <a:spAutoFit/>
          </a:bodyPr>
          <a:lstStyle/>
          <a:p>
            <a:r>
              <a:rPr lang="en-IN" dirty="0"/>
              <a:t>Dependent feature Status contain 700 Good Customers And 300 Bad Customers.</a:t>
            </a:r>
          </a:p>
        </p:txBody>
      </p:sp>
    </p:spTree>
    <p:extLst>
      <p:ext uri="{BB962C8B-B14F-4D97-AF65-F5344CB8AC3E}">
        <p14:creationId xmlns:p14="http://schemas.microsoft.com/office/powerpoint/2010/main" val="3303652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F4DE0-F0D6-4D53-8DCD-1945B5D5DAA8}"/>
              </a:ext>
            </a:extLst>
          </p:cNvPr>
          <p:cNvSpPr>
            <a:spLocks noGrp="1"/>
          </p:cNvSpPr>
          <p:nvPr>
            <p:ph type="title"/>
          </p:nvPr>
        </p:nvSpPr>
        <p:spPr>
          <a:xfrm>
            <a:off x="480386" y="834683"/>
            <a:ext cx="7467860" cy="698695"/>
          </a:xfrm>
        </p:spPr>
        <p:txBody>
          <a:bodyPr>
            <a:normAutofit fontScale="90000"/>
          </a:bodyPr>
          <a:lstStyle/>
          <a:p>
            <a:r>
              <a:rPr lang="en-IN" dirty="0">
                <a:solidFill>
                  <a:schemeClr val="tx1"/>
                </a:solidFill>
              </a:rPr>
              <a:t>Distribution of Data </a:t>
            </a:r>
            <a:br>
              <a:rPr lang="en-IN" dirty="0"/>
            </a:br>
            <a:endParaRPr lang="en-IN" dirty="0"/>
          </a:p>
        </p:txBody>
      </p:sp>
      <p:pic>
        <p:nvPicPr>
          <p:cNvPr id="5" name="Picture 4" descr="Chart, histogram&#10;&#10;Description automatically generated">
            <a:extLst>
              <a:ext uri="{FF2B5EF4-FFF2-40B4-BE49-F238E27FC236}">
                <a16:creationId xmlns:a16="http://schemas.microsoft.com/office/drawing/2014/main" id="{73272536-D450-40DB-9D92-D96C08027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89" y="2166425"/>
            <a:ext cx="6675379" cy="4231824"/>
          </a:xfrm>
          <a:prstGeom prst="rect">
            <a:avLst/>
          </a:prstGeom>
        </p:spPr>
      </p:pic>
      <p:sp>
        <p:nvSpPr>
          <p:cNvPr id="7" name="TextBox 6">
            <a:extLst>
              <a:ext uri="{FF2B5EF4-FFF2-40B4-BE49-F238E27FC236}">
                <a16:creationId xmlns:a16="http://schemas.microsoft.com/office/drawing/2014/main" id="{9BA33565-CEE9-4320-8C44-2D67E7EEC71B}"/>
              </a:ext>
            </a:extLst>
          </p:cNvPr>
          <p:cNvSpPr txBox="1"/>
          <p:nvPr/>
        </p:nvSpPr>
        <p:spPr>
          <a:xfrm>
            <a:off x="8496886" y="2461846"/>
            <a:ext cx="3041225" cy="2308324"/>
          </a:xfrm>
          <a:prstGeom prst="rect">
            <a:avLst/>
          </a:prstGeom>
          <a:noFill/>
        </p:spPr>
        <p:txBody>
          <a:bodyPr wrap="square" rtlCol="0">
            <a:spAutoFit/>
          </a:bodyPr>
          <a:lstStyle/>
          <a:p>
            <a:r>
              <a:rPr lang="en-IN" dirty="0"/>
              <a:t>It represent how  numerical features are distributed</a:t>
            </a:r>
          </a:p>
          <a:p>
            <a:r>
              <a:rPr lang="en-IN" dirty="0"/>
              <a:t>It is observed that duration , amount and age are continuously distributed .</a:t>
            </a:r>
          </a:p>
          <a:p>
            <a:r>
              <a:rPr lang="en-IN" dirty="0" err="1"/>
              <a:t>Ins_rate</a:t>
            </a:r>
            <a:r>
              <a:rPr lang="en-IN" dirty="0"/>
              <a:t> , </a:t>
            </a:r>
            <a:r>
              <a:rPr lang="en-IN" dirty="0" err="1"/>
              <a:t>Residing_place</a:t>
            </a:r>
            <a:r>
              <a:rPr lang="en-IN" dirty="0"/>
              <a:t>, </a:t>
            </a:r>
            <a:r>
              <a:rPr lang="en-IN" dirty="0" err="1"/>
              <a:t>Num_credits</a:t>
            </a:r>
            <a:r>
              <a:rPr lang="en-IN" dirty="0"/>
              <a:t> and dependent are discrete.</a:t>
            </a:r>
          </a:p>
        </p:txBody>
      </p:sp>
    </p:spTree>
    <p:extLst>
      <p:ext uri="{BB962C8B-B14F-4D97-AF65-F5344CB8AC3E}">
        <p14:creationId xmlns:p14="http://schemas.microsoft.com/office/powerpoint/2010/main" val="3411855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C6A7-4DE4-4527-86BC-6284146C4853}"/>
              </a:ext>
            </a:extLst>
          </p:cNvPr>
          <p:cNvSpPr>
            <a:spLocks noGrp="1"/>
          </p:cNvSpPr>
          <p:nvPr>
            <p:ph type="title"/>
          </p:nvPr>
        </p:nvSpPr>
        <p:spPr>
          <a:xfrm>
            <a:off x="677334" y="609600"/>
            <a:ext cx="8596668" cy="572086"/>
          </a:xfrm>
        </p:spPr>
        <p:txBody>
          <a:bodyPr>
            <a:normAutofit fontScale="90000"/>
          </a:bodyPr>
          <a:lstStyle/>
          <a:p>
            <a:r>
              <a:rPr lang="en-US" sz="2000" dirty="0">
                <a:solidFill>
                  <a:schemeClr val="tx1"/>
                </a:solidFill>
              </a:rPr>
              <a:t>Relation of Numeric features with Status </a:t>
            </a:r>
            <a:br>
              <a:rPr lang="en-US" sz="2000" dirty="0">
                <a:solidFill>
                  <a:schemeClr val="tx1"/>
                </a:solidFill>
              </a:rPr>
            </a:br>
            <a:br>
              <a:rPr lang="en-US" sz="2000" dirty="0">
                <a:solidFill>
                  <a:schemeClr val="tx1"/>
                </a:solidFill>
              </a:rPr>
            </a:br>
            <a:r>
              <a:rPr lang="en-US" sz="2000" dirty="0">
                <a:solidFill>
                  <a:schemeClr val="tx1"/>
                </a:solidFill>
              </a:rPr>
              <a:t> </a:t>
            </a:r>
            <a:br>
              <a:rPr lang="en-US" sz="1600" dirty="0">
                <a:solidFill>
                  <a:schemeClr val="tx1"/>
                </a:solidFill>
              </a:rPr>
            </a:br>
            <a:r>
              <a:rPr lang="en-US" sz="1600" dirty="0">
                <a:solidFill>
                  <a:schemeClr val="tx1"/>
                </a:solidFill>
              </a:rPr>
              <a:t>Box plot given below shows the relationship between Numeric Variable and status and how  it is varying with different status(good and bad customer).</a:t>
            </a:r>
            <a:br>
              <a:rPr lang="en-US" sz="1600" dirty="0">
                <a:solidFill>
                  <a:schemeClr val="tx1"/>
                </a:solidFill>
              </a:rPr>
            </a:br>
            <a:r>
              <a:rPr lang="en-US" sz="1600" dirty="0">
                <a:solidFill>
                  <a:schemeClr val="tx1"/>
                </a:solidFill>
              </a:rPr>
              <a:t>It also shows the outliers in the data. Features – Duration , amount and age contain many outliers. Treated outliers with Flooring Method (</a:t>
            </a:r>
            <a:r>
              <a:rPr lang="el-GR" sz="1600" b="0" i="0" dirty="0">
                <a:solidFill>
                  <a:srgbClr val="202124"/>
                </a:solidFill>
                <a:effectLst/>
                <a:latin typeface="arial" panose="020B0604020202020204" pitchFamily="34" charset="0"/>
              </a:rPr>
              <a:t> μ</a:t>
            </a:r>
            <a:r>
              <a:rPr lang="en-IN" sz="1600" b="0" i="0" dirty="0">
                <a:solidFill>
                  <a:srgbClr val="202124"/>
                </a:solidFill>
                <a:effectLst/>
                <a:latin typeface="arial" panose="020B0604020202020204" pitchFamily="34" charset="0"/>
              </a:rPr>
              <a:t> +3</a:t>
            </a:r>
            <a:r>
              <a:rPr lang="el-GR" sz="1100" b="0" i="0" dirty="0">
                <a:solidFill>
                  <a:srgbClr val="202124"/>
                </a:solidFill>
                <a:effectLst/>
                <a:latin typeface="arial" panose="020B0604020202020204" pitchFamily="34" charset="0"/>
              </a:rPr>
              <a:t>σ</a:t>
            </a:r>
            <a:r>
              <a:rPr lang="en-IN" sz="1100" b="0" i="0" dirty="0">
                <a:solidFill>
                  <a:srgbClr val="202124"/>
                </a:solidFill>
                <a:effectLst/>
                <a:latin typeface="arial" panose="020B0604020202020204" pitchFamily="34" charset="0"/>
              </a:rPr>
              <a:t> </a:t>
            </a:r>
            <a:r>
              <a:rPr lang="en-IN" sz="1400" b="0" i="0" dirty="0">
                <a:solidFill>
                  <a:srgbClr val="202124"/>
                </a:solidFill>
                <a:effectLst/>
                <a:latin typeface="arial" panose="020B0604020202020204" pitchFamily="34" charset="0"/>
              </a:rPr>
              <a:t>for higher outliers.)</a:t>
            </a:r>
            <a:br>
              <a:rPr lang="en-US" sz="2000" dirty="0">
                <a:solidFill>
                  <a:schemeClr val="tx1"/>
                </a:solidFill>
              </a:rPr>
            </a:br>
            <a:r>
              <a:rPr lang="en-US" sz="2000" dirty="0">
                <a:solidFill>
                  <a:schemeClr val="tx1"/>
                </a:solidFill>
              </a:rPr>
              <a:t> </a:t>
            </a: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endParaRPr lang="en-IN" sz="2000" dirty="0">
              <a:solidFill>
                <a:schemeClr val="tx1"/>
              </a:solidFill>
            </a:endParaRPr>
          </a:p>
        </p:txBody>
      </p:sp>
      <p:pic>
        <p:nvPicPr>
          <p:cNvPr id="5" name="Picture 4" descr="Chart, box and whisker chart&#10;&#10;Description automatically generated">
            <a:extLst>
              <a:ext uri="{FF2B5EF4-FFF2-40B4-BE49-F238E27FC236}">
                <a16:creationId xmlns:a16="http://schemas.microsoft.com/office/drawing/2014/main" id="{521C71ED-F18D-4325-9259-5BC6A97A3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225" y="2472807"/>
            <a:ext cx="7728875" cy="3572374"/>
          </a:xfrm>
          <a:prstGeom prst="rect">
            <a:avLst/>
          </a:prstGeom>
        </p:spPr>
      </p:pic>
    </p:spTree>
    <p:extLst>
      <p:ext uri="{BB962C8B-B14F-4D97-AF65-F5344CB8AC3E}">
        <p14:creationId xmlns:p14="http://schemas.microsoft.com/office/powerpoint/2010/main" val="840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707E-B84F-42DD-A4C0-2D29EC036500}"/>
              </a:ext>
            </a:extLst>
          </p:cNvPr>
          <p:cNvSpPr>
            <a:spLocks noGrp="1"/>
          </p:cNvSpPr>
          <p:nvPr>
            <p:ph type="title"/>
          </p:nvPr>
        </p:nvSpPr>
        <p:spPr>
          <a:xfrm>
            <a:off x="3159318" y="487987"/>
            <a:ext cx="7721078" cy="558018"/>
          </a:xfrm>
        </p:spPr>
        <p:txBody>
          <a:bodyPr>
            <a:normAutofit fontScale="90000"/>
          </a:bodyPr>
          <a:lstStyle/>
          <a:p>
            <a:r>
              <a:rPr lang="en-US" sz="3600" b="1" dirty="0">
                <a:solidFill>
                  <a:schemeClr val="tx1"/>
                </a:solidFill>
              </a:rPr>
              <a:t>Data Preparation</a:t>
            </a:r>
            <a:br>
              <a:rPr lang="en-IN" dirty="0"/>
            </a:br>
            <a:endParaRPr lang="en-IN" dirty="0"/>
          </a:p>
        </p:txBody>
      </p:sp>
      <p:sp>
        <p:nvSpPr>
          <p:cNvPr id="5" name="TextBox 4">
            <a:extLst>
              <a:ext uri="{FF2B5EF4-FFF2-40B4-BE49-F238E27FC236}">
                <a16:creationId xmlns:a16="http://schemas.microsoft.com/office/drawing/2014/main" id="{D82AC21F-6595-4A4A-BAD3-5DADD885BB73}"/>
              </a:ext>
            </a:extLst>
          </p:cNvPr>
          <p:cNvSpPr txBox="1"/>
          <p:nvPr/>
        </p:nvSpPr>
        <p:spPr>
          <a:xfrm>
            <a:off x="6732104" y="1903950"/>
            <a:ext cx="5157951" cy="2308324"/>
          </a:xfrm>
          <a:prstGeom prst="rect">
            <a:avLst/>
          </a:prstGeom>
          <a:noFill/>
        </p:spPr>
        <p:txBody>
          <a:bodyPr wrap="square" rtlCol="0">
            <a:spAutoFit/>
          </a:bodyPr>
          <a:lstStyle/>
          <a:p>
            <a:r>
              <a:rPr lang="en-IN" dirty="0"/>
              <a:t>To Deal with Categorial variables, I have used  Label Encoding .</a:t>
            </a:r>
          </a:p>
          <a:p>
            <a:r>
              <a:rPr lang="en-IN" dirty="0"/>
              <a:t>For  finding their relation with Target Class</a:t>
            </a:r>
          </a:p>
          <a:p>
            <a:r>
              <a:rPr lang="en-IN" dirty="0"/>
              <a:t> correlation of whole data is shown below.</a:t>
            </a:r>
          </a:p>
          <a:p>
            <a:r>
              <a:rPr lang="en-IN" dirty="0"/>
              <a:t>It is observed that all features are not so much correlated.  Only Amount and duration are having correlation greater than 0.5.</a:t>
            </a:r>
          </a:p>
          <a:p>
            <a:endParaRPr lang="en-IN" dirty="0"/>
          </a:p>
        </p:txBody>
      </p:sp>
      <p:pic>
        <p:nvPicPr>
          <p:cNvPr id="7" name="Picture 6">
            <a:extLst>
              <a:ext uri="{FF2B5EF4-FFF2-40B4-BE49-F238E27FC236}">
                <a16:creationId xmlns:a16="http://schemas.microsoft.com/office/drawing/2014/main" id="{C42AE731-A231-4550-BC55-FA982368E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01" y="1718419"/>
            <a:ext cx="5953956" cy="4372585"/>
          </a:xfrm>
          <a:prstGeom prst="rect">
            <a:avLst/>
          </a:prstGeom>
        </p:spPr>
      </p:pic>
    </p:spTree>
    <p:extLst>
      <p:ext uri="{BB962C8B-B14F-4D97-AF65-F5344CB8AC3E}">
        <p14:creationId xmlns:p14="http://schemas.microsoft.com/office/powerpoint/2010/main" val="86708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B860-20D3-434E-ABD8-00EE46D9A5D3}"/>
              </a:ext>
            </a:extLst>
          </p:cNvPr>
          <p:cNvSpPr>
            <a:spLocks noGrp="1"/>
          </p:cNvSpPr>
          <p:nvPr>
            <p:ph type="title"/>
          </p:nvPr>
        </p:nvSpPr>
        <p:spPr>
          <a:xfrm>
            <a:off x="677334" y="609600"/>
            <a:ext cx="8227515" cy="726831"/>
          </a:xfrm>
        </p:spPr>
        <p:txBody>
          <a:bodyPr>
            <a:normAutofit fontScale="90000"/>
          </a:bodyPr>
          <a:lstStyle/>
          <a:p>
            <a:pPr algn="ctr"/>
            <a:r>
              <a:rPr lang="en-US" sz="3600" b="1" dirty="0">
                <a:solidFill>
                  <a:schemeClr val="tx1"/>
                </a:solidFill>
              </a:rPr>
              <a:t>Feature selection</a:t>
            </a:r>
            <a:br>
              <a:rPr lang="en-IN" dirty="0"/>
            </a:br>
            <a:endParaRPr lang="en-IN" dirty="0"/>
          </a:p>
        </p:txBody>
      </p:sp>
      <p:sp>
        <p:nvSpPr>
          <p:cNvPr id="4" name="TextBox 3">
            <a:extLst>
              <a:ext uri="{FF2B5EF4-FFF2-40B4-BE49-F238E27FC236}">
                <a16:creationId xmlns:a16="http://schemas.microsoft.com/office/drawing/2014/main" id="{6F104CE9-0F43-4410-A788-4D8D998AFD58}"/>
              </a:ext>
            </a:extLst>
          </p:cNvPr>
          <p:cNvSpPr txBox="1"/>
          <p:nvPr/>
        </p:nvSpPr>
        <p:spPr>
          <a:xfrm>
            <a:off x="677334" y="2341932"/>
            <a:ext cx="3938954" cy="2308324"/>
          </a:xfrm>
          <a:prstGeom prst="rect">
            <a:avLst/>
          </a:prstGeom>
          <a:noFill/>
        </p:spPr>
        <p:txBody>
          <a:bodyPr wrap="square" rtlCol="0">
            <a:spAutoFit/>
          </a:bodyPr>
          <a:lstStyle/>
          <a:p>
            <a:r>
              <a:rPr lang="en-IN" dirty="0"/>
              <a:t>Have used Mutual Information to find most suitable features for our model. </a:t>
            </a:r>
          </a:p>
          <a:p>
            <a:r>
              <a:rPr lang="en-IN" dirty="0"/>
              <a:t>Mutual information of all features is shown right.</a:t>
            </a:r>
          </a:p>
          <a:p>
            <a:r>
              <a:rPr lang="en-IN" dirty="0"/>
              <a:t>I have used 14 features of having higher mutual information for model development.</a:t>
            </a:r>
          </a:p>
        </p:txBody>
      </p:sp>
      <p:pic>
        <p:nvPicPr>
          <p:cNvPr id="7" name="Picture 6">
            <a:extLst>
              <a:ext uri="{FF2B5EF4-FFF2-40B4-BE49-F238E27FC236}">
                <a16:creationId xmlns:a16="http://schemas.microsoft.com/office/drawing/2014/main" id="{071D91D8-2A22-4A8D-B00A-838E22FDB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1109" y="2080705"/>
            <a:ext cx="2391109" cy="3477110"/>
          </a:xfrm>
          <a:prstGeom prst="rect">
            <a:avLst/>
          </a:prstGeom>
        </p:spPr>
      </p:pic>
    </p:spTree>
    <p:extLst>
      <p:ext uri="{BB962C8B-B14F-4D97-AF65-F5344CB8AC3E}">
        <p14:creationId xmlns:p14="http://schemas.microsoft.com/office/powerpoint/2010/main" val="93323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5213-073A-40C6-AAF9-49CC33B20C68}"/>
              </a:ext>
            </a:extLst>
          </p:cNvPr>
          <p:cNvSpPr>
            <a:spLocks noGrp="1"/>
          </p:cNvSpPr>
          <p:nvPr>
            <p:ph type="title"/>
          </p:nvPr>
        </p:nvSpPr>
        <p:spPr>
          <a:xfrm>
            <a:off x="1936290" y="609600"/>
            <a:ext cx="8596668" cy="1320800"/>
          </a:xfrm>
        </p:spPr>
        <p:txBody>
          <a:bodyPr/>
          <a:lstStyle/>
          <a:p>
            <a:r>
              <a:rPr lang="en-IN" sz="3600" dirty="0">
                <a:solidFill>
                  <a:schemeClr val="tx1"/>
                </a:solidFill>
              </a:rPr>
              <a:t>Model Selection</a:t>
            </a:r>
            <a:br>
              <a:rPr lang="en-IN" dirty="0"/>
            </a:br>
            <a:endParaRPr lang="en-IN" dirty="0">
              <a:solidFill>
                <a:schemeClr val="tx1"/>
              </a:solidFill>
            </a:endParaRPr>
          </a:p>
        </p:txBody>
      </p:sp>
      <p:sp>
        <p:nvSpPr>
          <p:cNvPr id="4" name="TextBox 3">
            <a:extLst>
              <a:ext uri="{FF2B5EF4-FFF2-40B4-BE49-F238E27FC236}">
                <a16:creationId xmlns:a16="http://schemas.microsoft.com/office/drawing/2014/main" id="{D304A5A0-3FC7-462F-B951-7703F5B205FB}"/>
              </a:ext>
            </a:extLst>
          </p:cNvPr>
          <p:cNvSpPr txBox="1"/>
          <p:nvPr/>
        </p:nvSpPr>
        <p:spPr>
          <a:xfrm>
            <a:off x="1152939" y="2102678"/>
            <a:ext cx="8984974" cy="3139321"/>
          </a:xfrm>
          <a:prstGeom prst="rect">
            <a:avLst/>
          </a:prstGeom>
          <a:noFill/>
        </p:spPr>
        <p:txBody>
          <a:bodyPr wrap="square" rtlCol="0">
            <a:spAutoFit/>
          </a:bodyPr>
          <a:lstStyle/>
          <a:p>
            <a:endParaRPr lang="en-IN" dirty="0"/>
          </a:p>
          <a:p>
            <a:r>
              <a:rPr lang="en-IN" dirty="0"/>
              <a:t>We need to select a model which will give high accuracy and reduce the False negative of Defaulter class </a:t>
            </a:r>
          </a:p>
          <a:p>
            <a:r>
              <a:rPr lang="en-IN" dirty="0"/>
              <a:t> and higher recall of Defaulter class.</a:t>
            </a:r>
          </a:p>
          <a:p>
            <a:endParaRPr lang="en-IN" dirty="0"/>
          </a:p>
          <a:p>
            <a:r>
              <a:rPr lang="en-IN" dirty="0" err="1"/>
              <a:t>Splited</a:t>
            </a:r>
            <a:r>
              <a:rPr lang="en-IN" dirty="0"/>
              <a:t> whole data in target variable and independent variable using </a:t>
            </a:r>
            <a:r>
              <a:rPr lang="en-IN" dirty="0" err="1"/>
              <a:t>train_test</a:t>
            </a:r>
            <a:r>
              <a:rPr lang="en-IN" dirty="0"/>
              <a:t> split with random size of 0.5 . After trying with different models ( </a:t>
            </a:r>
            <a:r>
              <a:rPr lang="en-IN" dirty="0" err="1"/>
              <a:t>Logisticregression</a:t>
            </a:r>
            <a:r>
              <a:rPr lang="en-IN" dirty="0"/>
              <a:t>, Random forest, </a:t>
            </a:r>
            <a:r>
              <a:rPr lang="en-IN" dirty="0" err="1"/>
              <a:t>SVC,Gausian</a:t>
            </a:r>
            <a:r>
              <a:rPr lang="en-IN" dirty="0"/>
              <a:t> Naïve Bayes, </a:t>
            </a:r>
            <a:r>
              <a:rPr lang="en-IN" dirty="0" err="1"/>
              <a:t>Adaboost</a:t>
            </a:r>
            <a:r>
              <a:rPr lang="en-IN" dirty="0"/>
              <a:t> and Gradient Boosting) Found out Accuracy and recall is good with </a:t>
            </a:r>
            <a:r>
              <a:rPr lang="en-IN" dirty="0" err="1"/>
              <a:t>Gradientboosting</a:t>
            </a:r>
            <a:r>
              <a:rPr lang="en-IN" dirty="0"/>
              <a:t> Classifier.  </a:t>
            </a:r>
          </a:p>
          <a:p>
            <a:r>
              <a:rPr lang="en-IN" dirty="0"/>
              <a:t>Adv of </a:t>
            </a:r>
            <a:r>
              <a:rPr lang="en-IN" dirty="0" err="1"/>
              <a:t>GradientBoostingClassifier</a:t>
            </a:r>
            <a:r>
              <a:rPr lang="en-IN" dirty="0"/>
              <a:t> – It gives high accuracy.</a:t>
            </a:r>
          </a:p>
          <a:p>
            <a:r>
              <a:rPr lang="en-IN" dirty="0" err="1"/>
              <a:t>Disadv</a:t>
            </a:r>
            <a:r>
              <a:rPr lang="en-IN" dirty="0"/>
              <a:t>- Longer computational time.</a:t>
            </a:r>
          </a:p>
        </p:txBody>
      </p:sp>
    </p:spTree>
    <p:extLst>
      <p:ext uri="{BB962C8B-B14F-4D97-AF65-F5344CB8AC3E}">
        <p14:creationId xmlns:p14="http://schemas.microsoft.com/office/powerpoint/2010/main" val="30492323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909</Words>
  <Application>Microsoft Office PowerPoint</Application>
  <PresentationFormat>Widescreen</PresentationFormat>
  <Paragraphs>172</Paragraphs>
  <Slides>13</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1" baseType="lpstr">
      <vt:lpstr>Arial Unicode MS</vt:lpstr>
      <vt:lpstr>Arial</vt:lpstr>
      <vt:lpstr>Arial</vt:lpstr>
      <vt:lpstr>Calibri</vt:lpstr>
      <vt:lpstr>Trebuchet MS</vt:lpstr>
      <vt:lpstr>Wingdings 3</vt:lpstr>
      <vt:lpstr>Facet</vt:lpstr>
      <vt:lpstr>Worksheet</vt:lpstr>
      <vt:lpstr>PowerPoint Presentation</vt:lpstr>
      <vt:lpstr>Reducing credit default rate at ABC bank</vt:lpstr>
      <vt:lpstr>PowerPoint Presentation</vt:lpstr>
      <vt:lpstr>Exploratory Data Analysis</vt:lpstr>
      <vt:lpstr>Distribution of Data  </vt:lpstr>
      <vt:lpstr>Relation of Numeric features with Status     Box plot given below shows the relationship between Numeric Variable and status and how  it is varying with different status(good and bad customer). It also shows the outliers in the data. Features – Duration , amount and age contain many outliers. Treated outliers with Flooring Method ( μ +3σ for higher outliers.)       </vt:lpstr>
      <vt:lpstr>Data Preparation </vt:lpstr>
      <vt:lpstr>Feature selection </vt:lpstr>
      <vt:lpstr>Model Selection </vt:lpstr>
      <vt:lpstr>Model Evaluation </vt:lpstr>
      <vt:lpstr>Hyper parameters  Tunning </vt:lpstr>
      <vt:lpstr>Model Re-Evaluation and Classification Report</vt:lpstr>
      <vt:lpstr>  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Saraswat</dc:creator>
  <cp:lastModifiedBy>Dinesh Saraswat</cp:lastModifiedBy>
  <cp:revision>1</cp:revision>
  <dcterms:created xsi:type="dcterms:W3CDTF">2022-03-28T23:44:25Z</dcterms:created>
  <dcterms:modified xsi:type="dcterms:W3CDTF">2022-03-29T07:52:25Z</dcterms:modified>
</cp:coreProperties>
</file>