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74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0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0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4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4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02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3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82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4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3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2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6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2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2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A049-5767-42DD-9637-BCB17F2D100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9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解释器构造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201303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刘纪</a:t>
            </a:r>
            <a:r>
              <a:rPr lang="zh-CN" altLang="en-US" sz="2000" dirty="0" smtClean="0"/>
              <a:t>平</a:t>
            </a:r>
            <a:endParaRPr lang="en-US" altLang="zh-CN" sz="2000" dirty="0" smtClean="0"/>
          </a:p>
          <a:p>
            <a:r>
              <a:rPr lang="zh-CN" altLang="en-US" sz="2000" dirty="0"/>
              <a:t>李蓉蓉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0" y="-1"/>
            <a:ext cx="2503735" cy="32570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30279" y="1015250"/>
            <a:ext cx="390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QQ</a:t>
            </a:r>
            <a:r>
              <a:rPr lang="zh-CN" altLang="en-US" sz="3200" dirty="0" smtClean="0"/>
              <a:t>群号：</a:t>
            </a:r>
            <a:r>
              <a:rPr lang="en-US" altLang="zh-CN" sz="3200" dirty="0" smtClean="0"/>
              <a:t>684965070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76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r>
              <a:rPr lang="en-US" altLang="zh-CN" dirty="0" smtClean="0"/>
              <a:t>:</a:t>
            </a:r>
            <a:r>
              <a:rPr lang="zh-CN" altLang="zh-CN" dirty="0"/>
              <a:t>实验内容和步骤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485237" cy="3880772"/>
          </a:xfrm>
        </p:spPr>
        <p:txBody>
          <a:bodyPr>
            <a:noAutofit/>
          </a:bodyPr>
          <a:lstStyle/>
          <a:p>
            <a:r>
              <a:rPr lang="en-US" altLang="zh-CN" sz="2600" dirty="0">
                <a:solidFill>
                  <a:schemeClr val="tx1"/>
                </a:solidFill>
              </a:rPr>
              <a:t>a)	</a:t>
            </a:r>
            <a:r>
              <a:rPr lang="zh-CN" altLang="en-US" sz="2600" dirty="0">
                <a:solidFill>
                  <a:schemeClr val="tx1"/>
                </a:solidFill>
              </a:rPr>
              <a:t>编译方法说明 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给</a:t>
            </a:r>
            <a:r>
              <a:rPr lang="zh-CN" altLang="en-US" sz="2400" dirty="0">
                <a:solidFill>
                  <a:schemeClr val="tx1"/>
                </a:solidFill>
              </a:rPr>
              <a:t>出</a:t>
            </a:r>
            <a:r>
              <a:rPr lang="en-US" altLang="zh-CN" sz="2400" dirty="0">
                <a:solidFill>
                  <a:schemeClr val="tx1"/>
                </a:solidFill>
              </a:rPr>
              <a:t>CMM</a:t>
            </a:r>
            <a:r>
              <a:rPr lang="zh-CN" altLang="en-US" sz="2400" dirty="0">
                <a:solidFill>
                  <a:schemeClr val="tx1"/>
                </a:solidFill>
              </a:rPr>
              <a:t>语言的文法。根据所采用的实现语法分析的方法，对文件进行相应的修改。 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说明</a:t>
            </a:r>
            <a:r>
              <a:rPr lang="zh-CN" altLang="en-US" sz="2400" dirty="0">
                <a:solidFill>
                  <a:schemeClr val="tx1"/>
                </a:solidFill>
              </a:rPr>
              <a:t>使用的语法分析方法，如递归下降法、预测分析表法或</a:t>
            </a:r>
            <a:r>
              <a:rPr lang="en-US" altLang="zh-CN" sz="2400" dirty="0">
                <a:solidFill>
                  <a:schemeClr val="tx1"/>
                </a:solidFill>
              </a:rPr>
              <a:t>LR</a:t>
            </a:r>
            <a:r>
              <a:rPr lang="zh-CN" altLang="en-US" sz="2400" dirty="0">
                <a:solidFill>
                  <a:schemeClr val="tx1"/>
                </a:solidFill>
              </a:rPr>
              <a:t>方法，给出所采用方法的一些分析过程。 </a:t>
            </a:r>
          </a:p>
          <a:p>
            <a:r>
              <a:rPr lang="en-US" altLang="zh-CN" sz="2600" dirty="0">
                <a:solidFill>
                  <a:schemeClr val="tx1"/>
                </a:solidFill>
              </a:rPr>
              <a:t>b)	</a:t>
            </a:r>
            <a:r>
              <a:rPr lang="zh-CN" altLang="en-US" sz="2600" dirty="0">
                <a:solidFill>
                  <a:schemeClr val="tx1"/>
                </a:solidFill>
              </a:rPr>
              <a:t>程序结构说明，包括程序的总体结构，以及主要的数据结构、算法说明。 </a:t>
            </a:r>
          </a:p>
          <a:p>
            <a:r>
              <a:rPr lang="en-US" altLang="zh-CN" sz="2600" dirty="0">
                <a:solidFill>
                  <a:schemeClr val="tx1"/>
                </a:solidFill>
              </a:rPr>
              <a:t>c)	</a:t>
            </a:r>
            <a:r>
              <a:rPr lang="zh-CN" altLang="en-US" sz="2600" dirty="0">
                <a:solidFill>
                  <a:schemeClr val="tx1"/>
                </a:solidFill>
              </a:rPr>
              <a:t>程序调试，设计充分的测试数据，调试的数据及结果。 </a:t>
            </a:r>
          </a:p>
          <a:p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r>
              <a:rPr lang="en-US" altLang="zh-CN" dirty="0" smtClean="0"/>
              <a:t>:</a:t>
            </a:r>
            <a:r>
              <a:rPr lang="zh-CN" altLang="zh-CN" dirty="0"/>
              <a:t>实验总结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5" y="1697601"/>
            <a:ext cx="8596668" cy="4274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总结本次实验内容，对所完成的结果进行分析评价。（包括在设计、实现中遇到的问题、解决的方法，实验中用到的独到的方法和见解等等。评述设计与实现的优缺点，存在的问题等） 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报告</a:t>
            </a:r>
            <a:r>
              <a:rPr lang="zh-CN" altLang="en-US" sz="2400" dirty="0">
                <a:solidFill>
                  <a:schemeClr val="tx1"/>
                </a:solidFill>
              </a:rPr>
              <a:t>中应包含：</a:t>
            </a:r>
          </a:p>
          <a:p>
            <a:pPr marL="400050" lvl="1" indent="0"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语法成分的结构形式（可以输出到文件或者输出到屏幕上）；</a:t>
            </a:r>
          </a:p>
          <a:p>
            <a:pPr marL="400050" lvl="1" indent="0"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对程序设计及编写中的情况及采取的措施进行总结，给出经验。 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zh-CN" altLang="en-US" sz="2400" dirty="0">
                <a:solidFill>
                  <a:schemeClr val="tx1"/>
                </a:solidFill>
              </a:rPr>
              <a:t>提交内容</a:t>
            </a:r>
            <a:r>
              <a:rPr lang="en-US" altLang="zh-CN" sz="2400" dirty="0">
                <a:solidFill>
                  <a:schemeClr val="tx1"/>
                </a:solidFill>
              </a:rPr>
              <a:t>] </a:t>
            </a:r>
          </a:p>
          <a:p>
            <a:pPr marL="400050" lvl="1" indent="0">
              <a:buNone/>
            </a:pPr>
            <a:r>
              <a:rPr lang="zh-CN" altLang="en-US" sz="2200" dirty="0" smtClean="0">
                <a:solidFill>
                  <a:schemeClr val="tx1"/>
                </a:solidFill>
              </a:rPr>
              <a:t>语法分析</a:t>
            </a:r>
            <a:r>
              <a:rPr lang="zh-CN" altLang="en-US" sz="2200" dirty="0">
                <a:solidFill>
                  <a:schemeClr val="tx1"/>
                </a:solidFill>
              </a:rPr>
              <a:t>的及源码及执行程序。 </a:t>
            </a:r>
          </a:p>
          <a:p>
            <a:pPr marL="400050" lvl="1" indent="0"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zh-CN" altLang="zh-CN" sz="2400" dirty="0" smtClean="0">
                <a:solidFill>
                  <a:srgbClr val="FF0000"/>
                </a:solidFill>
              </a:rPr>
              <a:t>总分</a:t>
            </a:r>
            <a:r>
              <a:rPr lang="zh-CN" altLang="zh-CN" sz="2400" dirty="0">
                <a:solidFill>
                  <a:srgbClr val="FF0000"/>
                </a:solidFill>
              </a:rPr>
              <a:t>占比：</a:t>
            </a:r>
            <a:r>
              <a:rPr lang="en-US" altLang="zh-CN" sz="2400" dirty="0">
                <a:solidFill>
                  <a:srgbClr val="FF0000"/>
                </a:solidFill>
              </a:rPr>
              <a:t>25%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实验三 </a:t>
            </a:r>
            <a:r>
              <a:rPr lang="en-US" altLang="zh-CN" dirty="0"/>
              <a:t>CMM</a:t>
            </a:r>
            <a:r>
              <a:rPr lang="zh-CN" altLang="zh-CN" dirty="0"/>
              <a:t>语言解释器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52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实验三</a:t>
            </a:r>
            <a:r>
              <a:rPr lang="en-US" altLang="zh-CN" dirty="0" smtClean="0"/>
              <a:t>:</a:t>
            </a:r>
            <a:r>
              <a:rPr lang="zh-CN" altLang="en-US" dirty="0"/>
              <a:t>实验目的和要求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149571" cy="38807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dirty="0"/>
              <a:t>设计并编制调试一个实现</a:t>
            </a:r>
            <a:r>
              <a:rPr lang="en-US" altLang="zh-CN" sz="2400" dirty="0"/>
              <a:t>CMM</a:t>
            </a:r>
            <a:r>
              <a:rPr lang="zh-CN" altLang="zh-CN" sz="2400" dirty="0"/>
              <a:t>程序结构的解释器，加深对编译技术的理解和综合应用。在实验一、二的基础上，对输入的满足</a:t>
            </a:r>
            <a:r>
              <a:rPr lang="en-US" altLang="zh-CN" sz="2400" dirty="0"/>
              <a:t>CMM</a:t>
            </a:r>
            <a:r>
              <a:rPr lang="zh-CN" altLang="zh-CN" sz="2400" dirty="0"/>
              <a:t>语法的源程序文件，进行解释执行；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系统的输入：</a:t>
            </a:r>
            <a:r>
              <a:rPr lang="en-US" altLang="zh-CN" sz="2000" dirty="0"/>
              <a:t>CMM</a:t>
            </a:r>
            <a:r>
              <a:rPr lang="zh-CN" altLang="zh-CN" sz="2000" dirty="0"/>
              <a:t>源程序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系统的输出：可选择是否打印编译过程中的每个阶段的输出结果，但是至少需要能够打印出代码生成部分的结果并解释执行得到结果</a:t>
            </a:r>
            <a:r>
              <a:rPr lang="zh-CN" altLang="zh-CN" sz="2000"/>
              <a:t>； </a:t>
            </a:r>
            <a:r>
              <a:rPr lang="zh-CN" altLang="zh-CN" sz="2400" smtClean="0"/>
              <a:t>需要</a:t>
            </a:r>
            <a:r>
              <a:rPr lang="zh-CN" altLang="zh-CN" sz="2400" dirty="0"/>
              <a:t>考虑以下一些语义分析的处理</a:t>
            </a:r>
            <a:r>
              <a:rPr lang="en-US" altLang="zh-CN" sz="2400" dirty="0"/>
              <a:t>:  </a:t>
            </a:r>
            <a:endParaRPr lang="zh-CN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类型检查；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变量的作用域与声明检查； 除数不为</a:t>
            </a:r>
            <a:r>
              <a:rPr lang="en-US" altLang="zh-CN" sz="2000" dirty="0"/>
              <a:t>0</a:t>
            </a:r>
            <a:r>
              <a:rPr lang="zh-CN" altLang="zh-CN" sz="2000" dirty="0"/>
              <a:t>； 数组下标检查；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语句中的布尔表达式的类型检查； ……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dirty="0"/>
              <a:t>可以在</a:t>
            </a:r>
            <a:r>
              <a:rPr lang="en-US" altLang="zh-CN" sz="2400" dirty="0"/>
              <a:t>CMM</a:t>
            </a:r>
            <a:r>
              <a:rPr lang="zh-CN" altLang="zh-CN" sz="2400" dirty="0"/>
              <a:t>语言上增加更多的功能，但是不能减少附录一中的语法。</a:t>
            </a:r>
            <a:endParaRPr lang="en-US" altLang="zh-CN" sz="5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7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三</a:t>
            </a:r>
            <a:r>
              <a:rPr lang="en-US" altLang="zh-CN" dirty="0" smtClean="0"/>
              <a:t>:</a:t>
            </a:r>
            <a:r>
              <a:rPr lang="zh-CN" altLang="zh-CN" dirty="0"/>
              <a:t>实验内容和步骤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485237" cy="3880772"/>
          </a:xfrm>
        </p:spPr>
        <p:txBody>
          <a:bodyPr>
            <a:noAutofit/>
          </a:bodyPr>
          <a:lstStyle/>
          <a:p>
            <a:pPr lvl="0"/>
            <a:r>
              <a:rPr lang="zh-CN" altLang="zh-CN" sz="2800" dirty="0"/>
              <a:t>设计：编译方法说明 </a:t>
            </a:r>
          </a:p>
          <a:p>
            <a:pPr lvl="0"/>
            <a:r>
              <a:rPr lang="zh-CN" altLang="zh-CN" sz="2800" dirty="0"/>
              <a:t>给出</a:t>
            </a:r>
            <a:r>
              <a:rPr lang="en-US" altLang="zh-CN" sz="2800" dirty="0"/>
              <a:t>CMM</a:t>
            </a:r>
            <a:r>
              <a:rPr lang="zh-CN" altLang="zh-CN" sz="2800" dirty="0"/>
              <a:t>语言的词法现象和语法现象的形式化描述。 </a:t>
            </a:r>
          </a:p>
          <a:p>
            <a:pPr lvl="0"/>
            <a:r>
              <a:rPr lang="zh-CN" altLang="zh-CN" sz="2800" dirty="0"/>
              <a:t>指出所使用的语义分析方法，并根据使用的语义分析方法，给出相关的中间推导步骤说明语义分析中采用的具体的属性文法，进行何种分析。 采用中间代码形式对语义分析的中间结果给出输出（可选）； 实现优化技术（可选）； （如：如果采用递归下降法则给出</a:t>
            </a:r>
            <a:r>
              <a:rPr lang="en-US" altLang="zh-CN" sz="2800" dirty="0"/>
              <a:t>BNF</a:t>
            </a:r>
            <a:r>
              <a:rPr lang="zh-CN" altLang="zh-CN" sz="2800" dirty="0"/>
              <a:t>语法图、如采用预测分析表法则给出预测分析表等）。</a:t>
            </a:r>
          </a:p>
          <a:p>
            <a:pPr lvl="0"/>
            <a:r>
              <a:rPr lang="zh-CN" altLang="zh-CN" sz="2800" dirty="0"/>
              <a:t>调试：给出较充分的测试用例，以及测试结果（注意数据的多样性及覆盖性）。 </a:t>
            </a:r>
          </a:p>
        </p:txBody>
      </p:sp>
    </p:spTree>
    <p:extLst>
      <p:ext uri="{BB962C8B-B14F-4D97-AF65-F5344CB8AC3E}">
        <p14:creationId xmlns:p14="http://schemas.microsoft.com/office/powerpoint/2010/main" val="252172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实验三</a:t>
            </a:r>
            <a:r>
              <a:rPr lang="en-US" altLang="zh-CN" dirty="0" smtClean="0"/>
              <a:t>:</a:t>
            </a:r>
            <a:r>
              <a:rPr lang="zh-CN" altLang="zh-CN" dirty="0"/>
              <a:t>实验总结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5" y="1697601"/>
            <a:ext cx="8596668" cy="4274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dirty="0">
                <a:solidFill>
                  <a:schemeClr val="tx1"/>
                </a:solidFill>
              </a:rPr>
              <a:t>总结本次实验内容，对所完成的结果进行分析评价</a:t>
            </a:r>
            <a:r>
              <a:rPr lang="zh-CN" altLang="en-US" sz="2600" dirty="0" smtClean="0">
                <a:solidFill>
                  <a:schemeClr val="tx1"/>
                </a:solidFill>
              </a:rPr>
              <a:t>。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tx1"/>
                </a:solidFill>
              </a:rPr>
              <a:t>按实验内容提交相应结果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zh-CN" altLang="zh-CN" sz="2600" dirty="0" smtClean="0">
                <a:solidFill>
                  <a:srgbClr val="FF0000"/>
                </a:solidFill>
              </a:rPr>
              <a:t>总分</a:t>
            </a:r>
            <a:r>
              <a:rPr lang="zh-CN" altLang="zh-CN" sz="2600" dirty="0">
                <a:solidFill>
                  <a:srgbClr val="FF0000"/>
                </a:solidFill>
              </a:rPr>
              <a:t>占比：</a:t>
            </a:r>
            <a:r>
              <a:rPr lang="en-US" altLang="zh-CN" sz="2600" dirty="0">
                <a:solidFill>
                  <a:srgbClr val="FF0000"/>
                </a:solidFill>
              </a:rPr>
              <a:t>25%</a:t>
            </a:r>
            <a:endParaRPr lang="zh-CN" altLang="zh-CN" sz="26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5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实验四： </a:t>
            </a:r>
            <a:r>
              <a:rPr lang="en-US" altLang="zh-CN" dirty="0" err="1"/>
              <a:t>JavaCC</a:t>
            </a:r>
            <a:r>
              <a:rPr lang="zh-CN" altLang="zh-CN" dirty="0"/>
              <a:t>的使用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为</a:t>
            </a:r>
            <a:r>
              <a:rPr lang="en-US" altLang="zh-CN" sz="2800" dirty="0"/>
              <a:t>CMM</a:t>
            </a:r>
            <a:r>
              <a:rPr lang="zh-CN" altLang="zh-CN" sz="2800" dirty="0"/>
              <a:t>语言编写</a:t>
            </a:r>
            <a:r>
              <a:rPr lang="en-US" altLang="zh-CN" sz="2800" dirty="0" err="1"/>
              <a:t>JavaCC</a:t>
            </a:r>
            <a:r>
              <a:rPr lang="zh-CN" altLang="zh-CN" sz="2800" dirty="0"/>
              <a:t>的模板文件，使用</a:t>
            </a:r>
            <a:r>
              <a:rPr lang="en-US" altLang="zh-CN" sz="2800" dirty="0" err="1"/>
              <a:t>JavaCC</a:t>
            </a:r>
            <a:r>
              <a:rPr lang="zh-CN" altLang="zh-CN" sz="2800" dirty="0"/>
              <a:t>自动生成</a:t>
            </a:r>
            <a:r>
              <a:rPr lang="en-US" altLang="zh-CN" sz="2800" dirty="0"/>
              <a:t>CMM</a:t>
            </a:r>
            <a:r>
              <a:rPr lang="zh-CN" altLang="zh-CN" sz="2800" dirty="0"/>
              <a:t>语言的词法和语法分析程序。</a:t>
            </a:r>
          </a:p>
          <a:p>
            <a:r>
              <a:rPr lang="zh-CN" altLang="zh-CN" sz="2800" dirty="0"/>
              <a:t>实验报告要求给出相应的文件内容及解释分析。</a:t>
            </a:r>
          </a:p>
          <a:p>
            <a:endParaRPr lang="en-US" altLang="zh-CN" sz="2800" dirty="0" smtClean="0"/>
          </a:p>
          <a:p>
            <a:r>
              <a:rPr lang="zh-CN" altLang="zh-CN" sz="2800" dirty="0" smtClean="0">
                <a:solidFill>
                  <a:srgbClr val="FF0000"/>
                </a:solidFill>
              </a:rPr>
              <a:t>总分</a:t>
            </a:r>
            <a:r>
              <a:rPr lang="zh-CN" altLang="zh-CN" sz="2800" dirty="0">
                <a:solidFill>
                  <a:srgbClr val="FF0000"/>
                </a:solidFill>
              </a:rPr>
              <a:t>占比：</a:t>
            </a:r>
            <a:r>
              <a:rPr lang="en-US" altLang="zh-CN" sz="2800" dirty="0">
                <a:solidFill>
                  <a:srgbClr val="FF0000"/>
                </a:solidFill>
              </a:rPr>
              <a:t>25</a:t>
            </a:r>
            <a:r>
              <a:rPr lang="en-US" altLang="zh-CN" sz="2800" dirty="0" smtClean="0">
                <a:solidFill>
                  <a:srgbClr val="FF0000"/>
                </a:solidFill>
              </a:rPr>
              <a:t>%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6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实验评分标准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7334" y="1562583"/>
            <a:ext cx="9624134" cy="447878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 实验界面友好，功能完整，测试充分，代码的可读性好。（</a:t>
            </a:r>
            <a:r>
              <a:rPr lang="en-US" altLang="zh-CN" sz="2400" dirty="0">
                <a:solidFill>
                  <a:schemeClr val="tx1"/>
                </a:solidFill>
              </a:rPr>
              <a:t>45%</a:t>
            </a:r>
            <a:r>
              <a:rPr lang="zh-CN" altLang="en-US" sz="2400" dirty="0">
                <a:solidFill>
                  <a:schemeClr val="tx1"/>
                </a:solidFill>
              </a:rPr>
              <a:t>）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 实验报告完整、描述清晰正确；和源代码一致；源码组织合理、结构清晰，可读性好；</a:t>
            </a:r>
            <a:r>
              <a:rPr lang="en-US" altLang="zh-CN" sz="2400" dirty="0">
                <a:solidFill>
                  <a:schemeClr val="tx1"/>
                </a:solidFill>
              </a:rPr>
              <a:t>(40%)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 出错分析和解决办法 、好的设计思想、增添的语法功能及相应的解析、编译相关功能的提供等。</a:t>
            </a:r>
            <a:r>
              <a:rPr lang="en-US" altLang="zh-CN" sz="2400" dirty="0">
                <a:solidFill>
                  <a:schemeClr val="tx1"/>
                </a:solidFill>
              </a:rPr>
              <a:t>(15%) </a:t>
            </a:r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8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提交内容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7334" y="1562583"/>
            <a:ext cx="9624134" cy="44787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1.</a:t>
            </a:r>
            <a:r>
              <a:rPr lang="zh-CN" altLang="en-US" sz="2400" dirty="0">
                <a:solidFill>
                  <a:schemeClr val="tx1"/>
                </a:solidFill>
              </a:rPr>
              <a:t>语法分析的源码及执行程序（面验）；语法分析的实验报告。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2.</a:t>
            </a:r>
            <a:r>
              <a:rPr lang="zh-CN" altLang="en-US" sz="2400" dirty="0">
                <a:solidFill>
                  <a:schemeClr val="tx1"/>
                </a:solidFill>
              </a:rPr>
              <a:t>语法分析的源码及执行程序（面验）；语法分析的实验报告。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</a:rPr>
              <a:t>语义分析</a:t>
            </a:r>
            <a:r>
              <a:rPr lang="zh-CN" altLang="en-US" sz="2400" dirty="0">
                <a:solidFill>
                  <a:schemeClr val="tx1"/>
                </a:solidFill>
              </a:rPr>
              <a:t>的源码及执行程序（面验）；语义分析的实验报告。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4.</a:t>
            </a:r>
            <a:r>
              <a:rPr lang="zh-CN" altLang="en-US" sz="2400" dirty="0" smtClean="0">
                <a:solidFill>
                  <a:schemeClr val="tx1"/>
                </a:solidFill>
              </a:rPr>
              <a:t>说明</a:t>
            </a:r>
            <a:r>
              <a:rPr lang="zh-CN" altLang="en-US" sz="2400" dirty="0">
                <a:solidFill>
                  <a:schemeClr val="tx1"/>
                </a:solidFill>
              </a:rPr>
              <a:t>模板文件的内容构成；使用</a:t>
            </a:r>
            <a:r>
              <a:rPr lang="en-US" altLang="zh-CN" sz="2400" dirty="0" err="1">
                <a:solidFill>
                  <a:schemeClr val="tx1"/>
                </a:solidFill>
              </a:rPr>
              <a:t>JavaCC</a:t>
            </a:r>
            <a:r>
              <a:rPr lang="zh-CN" altLang="en-US" sz="2400" dirty="0">
                <a:solidFill>
                  <a:schemeClr val="tx1"/>
                </a:solidFill>
              </a:rPr>
              <a:t>自动生成解释器的步骤，并附上各步骤相应截图；使用</a:t>
            </a:r>
            <a:r>
              <a:rPr lang="en-US" altLang="zh-CN" sz="2400" dirty="0" err="1">
                <a:solidFill>
                  <a:schemeClr val="tx1"/>
                </a:solidFill>
              </a:rPr>
              <a:t>JavaCC</a:t>
            </a:r>
            <a:r>
              <a:rPr lang="zh-CN" altLang="en-US" sz="2400" dirty="0">
                <a:solidFill>
                  <a:schemeClr val="tx1"/>
                </a:solidFill>
              </a:rPr>
              <a:t>的心得与体会。</a:t>
            </a: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另外</a:t>
            </a:r>
            <a:r>
              <a:rPr lang="zh-CN" altLang="en-US" sz="2400" dirty="0">
                <a:solidFill>
                  <a:schemeClr val="tx1"/>
                </a:solidFill>
              </a:rPr>
              <a:t>，报告中还可以包含：对程序设计及编写中的情况及采取的措施进行总结；你对你所完成的结果如何评价？（评述设计与实现的优缺点，存在的问题等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实验报告格式见</a:t>
            </a:r>
            <a:r>
              <a:rPr lang="en-US" altLang="zh-CN" sz="2400" dirty="0" smtClean="0">
                <a:solidFill>
                  <a:srgbClr val="FF0000"/>
                </a:solidFill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</a:rPr>
              <a:t>武汉</a:t>
            </a:r>
            <a:r>
              <a:rPr lang="zh-CN" altLang="en-US" sz="2400" dirty="0">
                <a:solidFill>
                  <a:srgbClr val="FF0000"/>
                </a:solidFill>
              </a:rPr>
              <a:t>大学计算机学院课程设计报告书写规范（修订版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》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8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附录</a:t>
            </a:r>
            <a:r>
              <a:rPr lang="en-US" altLang="zh-CN" smtClean="0"/>
              <a:t> </a:t>
            </a:r>
            <a:r>
              <a:rPr lang="en-US" altLang="zh-CN" dirty="0"/>
              <a:t>CMM</a:t>
            </a:r>
            <a:r>
              <a:rPr lang="zh-CN" altLang="en-US" dirty="0"/>
              <a:t>（</a:t>
            </a:r>
            <a:r>
              <a:rPr lang="en-US" altLang="zh-CN" dirty="0"/>
              <a:t>C Minus </a:t>
            </a:r>
            <a:r>
              <a:rPr lang="en-US" altLang="zh-CN" dirty="0" err="1"/>
              <a:t>Minus</a:t>
            </a:r>
            <a:r>
              <a:rPr lang="zh-CN" altLang="en-US" dirty="0"/>
              <a:t>）语言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410159"/>
            <a:ext cx="10383601" cy="463120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CMM</a:t>
            </a:r>
            <a:r>
              <a:rPr lang="zh-CN" altLang="en-US" sz="2000" dirty="0"/>
              <a:t>（</a:t>
            </a:r>
            <a:r>
              <a:rPr lang="en-US" altLang="zh-CN" sz="2000" dirty="0"/>
              <a:t>C Minus </a:t>
            </a:r>
            <a:r>
              <a:rPr lang="en-US" altLang="zh-CN" sz="2000" dirty="0" err="1"/>
              <a:t>Minus</a:t>
            </a:r>
            <a:r>
              <a:rPr lang="zh-CN" altLang="en-US" sz="2000" dirty="0"/>
              <a:t>／</a:t>
            </a:r>
            <a:r>
              <a:rPr lang="en-US" altLang="zh-CN" sz="2000" dirty="0"/>
              <a:t>C- -</a:t>
            </a:r>
            <a:r>
              <a:rPr lang="zh-CN" altLang="en-US" sz="2000" dirty="0"/>
              <a:t>）语言为</a:t>
            </a:r>
            <a:r>
              <a:rPr lang="en-US" altLang="zh-CN" sz="2000" dirty="0"/>
              <a:t>C</a:t>
            </a:r>
            <a:r>
              <a:rPr lang="zh-CN" altLang="en-US" sz="2000" dirty="0"/>
              <a:t>语言的一个子集，其基础定义如下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语言</a:t>
            </a:r>
            <a:r>
              <a:rPr lang="zh-CN" altLang="en-US" sz="1800" dirty="0"/>
              <a:t>结构：顺序结构（赋值语句、输入、输出）、选择语句（</a:t>
            </a:r>
            <a:r>
              <a:rPr lang="en-US" altLang="zh-CN" sz="1800" dirty="0"/>
              <a:t>if-else</a:t>
            </a:r>
            <a:r>
              <a:rPr lang="zh-CN" altLang="en-US" sz="1800" dirty="0"/>
              <a:t>）、循环结构（</a:t>
            </a:r>
            <a:r>
              <a:rPr lang="en-US" altLang="zh-CN" sz="1800" dirty="0"/>
              <a:t>while</a:t>
            </a:r>
            <a:r>
              <a:rPr lang="zh-CN" altLang="en-US" sz="1800" dirty="0"/>
              <a:t>）。这些语句结构和</a:t>
            </a:r>
            <a:r>
              <a:rPr lang="en-US" altLang="zh-CN" sz="1800" dirty="0"/>
              <a:t>C</a:t>
            </a:r>
            <a:r>
              <a:rPr lang="zh-CN" altLang="en-US" sz="1800" dirty="0"/>
              <a:t>语言的结构一样，允许嵌套。</a:t>
            </a:r>
          </a:p>
          <a:p>
            <a:pPr lvl="1"/>
            <a:r>
              <a:rPr lang="zh-CN" altLang="en-US" sz="1800" dirty="0" smtClean="0"/>
              <a:t>表达式</a:t>
            </a:r>
            <a:r>
              <a:rPr lang="zh-CN" altLang="en-US" sz="1800" dirty="0"/>
              <a:t>局限于关系表达式和算术表达式，运算的优先级为：算术运算、关系运算，并服从左结合规则。</a:t>
            </a:r>
          </a:p>
          <a:p>
            <a:pPr lvl="1"/>
            <a:r>
              <a:rPr lang="zh-CN" altLang="en-US" sz="1800" dirty="0" smtClean="0"/>
              <a:t>算术表达式</a:t>
            </a:r>
            <a:r>
              <a:rPr lang="zh-CN" altLang="en-US" sz="1800" dirty="0"/>
              <a:t>包括整数和实数上的运算、变量及“（）”、</a:t>
            </a:r>
            <a:r>
              <a:rPr lang="zh-CN" altLang="en-US" sz="1800" dirty="0" smtClean="0"/>
              <a:t>“*”</a:t>
            </a:r>
            <a:r>
              <a:rPr lang="zh-CN" altLang="en-US" sz="1800" dirty="0"/>
              <a:t>、“</a:t>
            </a:r>
            <a:r>
              <a:rPr lang="en-US" altLang="zh-CN" sz="1800" dirty="0"/>
              <a:t>+”</a:t>
            </a:r>
            <a:r>
              <a:rPr lang="zh-CN" altLang="en-US" sz="1800" dirty="0"/>
              <a:t>、“</a:t>
            </a:r>
            <a:r>
              <a:rPr lang="en-US" altLang="zh-CN" sz="1800" dirty="0"/>
              <a:t>-”</a:t>
            </a:r>
            <a:r>
              <a:rPr lang="zh-CN" altLang="en-US" sz="1800" dirty="0"/>
              <a:t>、“</a:t>
            </a:r>
            <a:r>
              <a:rPr lang="en-US" altLang="zh-CN" sz="1800" dirty="0"/>
              <a:t>/”</a:t>
            </a:r>
            <a:r>
              <a:rPr lang="zh-CN" altLang="en-US" sz="1800" dirty="0"/>
              <a:t>，运算符的优先级顺序为：“（）”大于</a:t>
            </a:r>
            <a:r>
              <a:rPr lang="zh-CN" altLang="en-US" sz="1800" dirty="0" smtClean="0"/>
              <a:t>“*”</a:t>
            </a:r>
            <a:r>
              <a:rPr lang="zh-CN" altLang="en-US" sz="1800" dirty="0"/>
              <a:t>和“</a:t>
            </a:r>
            <a:r>
              <a:rPr lang="en-US" altLang="zh-CN" sz="1800" dirty="0"/>
              <a:t>/”</a:t>
            </a:r>
            <a:r>
              <a:rPr lang="zh-CN" altLang="en-US" sz="1800" dirty="0"/>
              <a:t>大于“</a:t>
            </a:r>
            <a:r>
              <a:rPr lang="en-US" altLang="zh-CN" sz="1800" dirty="0"/>
              <a:t>+”</a:t>
            </a:r>
            <a:r>
              <a:rPr lang="zh-CN" altLang="en-US" sz="1800" dirty="0"/>
              <a:t>和“</a:t>
            </a:r>
            <a:r>
              <a:rPr lang="en-US" altLang="zh-CN" sz="1800" dirty="0"/>
              <a:t>-”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 smtClean="0"/>
              <a:t>关系</a:t>
            </a:r>
            <a:r>
              <a:rPr lang="zh-CN" altLang="en-US" sz="1800" dirty="0"/>
              <a:t>运算符包括：“</a:t>
            </a:r>
            <a:r>
              <a:rPr lang="en-US" altLang="zh-CN" sz="1800" dirty="0"/>
              <a:t>&lt;”</a:t>
            </a:r>
            <a:r>
              <a:rPr lang="zh-CN" altLang="en-US" sz="1800" dirty="0"/>
              <a:t>、“</a:t>
            </a:r>
            <a:r>
              <a:rPr lang="en-US" altLang="zh-CN" sz="1800" dirty="0"/>
              <a:t>==”</a:t>
            </a:r>
            <a:r>
              <a:rPr lang="zh-CN" altLang="en-US" sz="1800" dirty="0"/>
              <a:t>、“</a:t>
            </a:r>
            <a:r>
              <a:rPr lang="en-US" altLang="zh-CN" sz="1800" dirty="0"/>
              <a:t>&lt;&gt;”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 smtClean="0"/>
              <a:t>一</a:t>
            </a:r>
            <a:r>
              <a:rPr lang="zh-CN" altLang="en-US" sz="1800" dirty="0"/>
              <a:t>条语句以“；”结束；程序由一条语句或者由“</a:t>
            </a:r>
            <a:r>
              <a:rPr lang="en-US" altLang="zh-CN" sz="1800" dirty="0"/>
              <a:t>{”</a:t>
            </a:r>
            <a:r>
              <a:rPr lang="zh-CN" altLang="en-US" sz="1800" dirty="0"/>
              <a:t>和“</a:t>
            </a:r>
            <a:r>
              <a:rPr lang="en-US" altLang="zh-CN" sz="1800" dirty="0"/>
              <a:t>}”</a:t>
            </a:r>
            <a:r>
              <a:rPr lang="zh-CN" altLang="en-US" sz="1800" dirty="0"/>
              <a:t>嵌套表达的复合语句。</a:t>
            </a:r>
          </a:p>
          <a:p>
            <a:pPr lvl="1"/>
            <a:r>
              <a:rPr lang="zh-CN" altLang="en-US" sz="1800" dirty="0" smtClean="0"/>
              <a:t>支持</a:t>
            </a:r>
            <a:r>
              <a:rPr lang="zh-CN" altLang="en-US" sz="1800" dirty="0"/>
              <a:t>多行注释（使用“</a:t>
            </a:r>
            <a:r>
              <a:rPr lang="en-US" altLang="zh-CN" sz="1800" dirty="0"/>
              <a:t>/”</a:t>
            </a:r>
            <a:r>
              <a:rPr lang="zh-CN" altLang="en-US" sz="1800"/>
              <a:t>和</a:t>
            </a:r>
            <a:r>
              <a:rPr lang="zh-CN" altLang="en-US" sz="1800" smtClean="0"/>
              <a:t>“* ”</a:t>
            </a:r>
            <a:r>
              <a:rPr lang="zh-CN" altLang="en-US" sz="1800" dirty="0"/>
              <a:t>）。</a:t>
            </a:r>
          </a:p>
          <a:p>
            <a:pPr lvl="1"/>
            <a:r>
              <a:rPr lang="zh-CN" altLang="en-US" sz="1800" dirty="0" smtClean="0"/>
              <a:t>支持</a:t>
            </a:r>
            <a:r>
              <a:rPr lang="zh-CN" altLang="en-US" sz="1800" dirty="0"/>
              <a:t>数组运算，数组的下标必须是正整数，使用“</a:t>
            </a:r>
            <a:r>
              <a:rPr lang="en-US" altLang="zh-CN" sz="1800" dirty="0"/>
              <a:t>[”</a:t>
            </a:r>
            <a:r>
              <a:rPr lang="zh-CN" altLang="en-US" sz="1800" dirty="0"/>
              <a:t>和“</a:t>
            </a:r>
            <a:r>
              <a:rPr lang="en-US" altLang="zh-CN" sz="1800" dirty="0"/>
              <a:t>]”</a:t>
            </a:r>
            <a:r>
              <a:rPr lang="zh-CN" altLang="en-US" sz="1800" dirty="0"/>
              <a:t>表示数组下标。</a:t>
            </a:r>
          </a:p>
          <a:p>
            <a:pPr lvl="1"/>
            <a:r>
              <a:rPr lang="zh-CN" altLang="en-US" sz="1800" dirty="0" smtClean="0"/>
              <a:t>变量</a:t>
            </a:r>
            <a:r>
              <a:rPr lang="zh-CN" altLang="en-US" sz="1800" dirty="0"/>
              <a:t>的使用之前需要先声明，声明的方式和</a:t>
            </a:r>
            <a:r>
              <a:rPr lang="en-US" altLang="zh-CN" sz="1800" dirty="0"/>
              <a:t>C</a:t>
            </a:r>
            <a:r>
              <a:rPr lang="zh-CN" altLang="en-US" sz="1800" dirty="0"/>
              <a:t>语言一样。</a:t>
            </a:r>
          </a:p>
          <a:p>
            <a:pPr lvl="1"/>
            <a:r>
              <a:rPr lang="zh-CN" altLang="en-US" sz="1800" dirty="0" smtClean="0"/>
              <a:t>十进制</a:t>
            </a:r>
            <a:r>
              <a:rPr lang="zh-CN" altLang="en-US" sz="1800" dirty="0"/>
              <a:t>的整数与实数。</a:t>
            </a:r>
          </a:p>
          <a:p>
            <a:pPr lvl="1"/>
            <a:r>
              <a:rPr lang="zh-CN" altLang="en-US" sz="1800" dirty="0" smtClean="0"/>
              <a:t>标识符</a:t>
            </a:r>
            <a:r>
              <a:rPr lang="zh-CN" altLang="en-US" sz="1800" dirty="0"/>
              <a:t>（由数字、字母和下划线组成的串，但必须以字母开头、且不能以下划线结尾的串）。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676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解释器构造实践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实验一 </a:t>
            </a:r>
            <a:r>
              <a:rPr lang="en-US" altLang="zh-CN" sz="2800" dirty="0"/>
              <a:t>CMM</a:t>
            </a:r>
            <a:r>
              <a:rPr lang="zh-CN" altLang="zh-CN" sz="2800" dirty="0"/>
              <a:t>语言总体架构的设计和</a:t>
            </a:r>
            <a:r>
              <a:rPr lang="zh-CN" altLang="zh-CN" sz="2800" dirty="0" smtClean="0"/>
              <a:t>搭建</a:t>
            </a:r>
            <a:endParaRPr lang="en-US" altLang="zh-CN" sz="2800" dirty="0" smtClean="0"/>
          </a:p>
          <a:p>
            <a:r>
              <a:rPr lang="zh-CN" altLang="zh-CN" sz="2800" dirty="0"/>
              <a:t>实验二 </a:t>
            </a:r>
            <a:r>
              <a:rPr lang="en-US" altLang="zh-CN" sz="2800" dirty="0"/>
              <a:t>CMM</a:t>
            </a:r>
            <a:r>
              <a:rPr lang="zh-CN" altLang="zh-CN" sz="2800" dirty="0"/>
              <a:t>语言</a:t>
            </a:r>
            <a:r>
              <a:rPr lang="zh-CN" altLang="zh-CN" sz="2800" dirty="0" smtClean="0"/>
              <a:t>语法分析</a:t>
            </a:r>
            <a:endParaRPr lang="en-US" altLang="zh-CN" sz="2800" dirty="0" smtClean="0"/>
          </a:p>
          <a:p>
            <a:r>
              <a:rPr lang="zh-CN" altLang="zh-CN" sz="2800" dirty="0"/>
              <a:t>实验三 </a:t>
            </a:r>
            <a:r>
              <a:rPr lang="en-US" altLang="zh-CN" sz="2800" dirty="0"/>
              <a:t>CMM</a:t>
            </a:r>
            <a:r>
              <a:rPr lang="zh-CN" altLang="zh-CN" sz="2800" dirty="0"/>
              <a:t>语言解释器</a:t>
            </a:r>
            <a:endParaRPr lang="en-US" altLang="zh-CN" sz="2800" dirty="0"/>
          </a:p>
          <a:p>
            <a:r>
              <a:rPr lang="zh-CN" altLang="zh-CN" sz="2800" dirty="0"/>
              <a:t>实验四 </a:t>
            </a:r>
            <a:r>
              <a:rPr lang="en-US" altLang="zh-CN" sz="2800" dirty="0" err="1"/>
              <a:t>JavaCC</a:t>
            </a:r>
            <a:r>
              <a:rPr lang="zh-CN" altLang="zh-CN" sz="2800" dirty="0"/>
              <a:t>的使用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95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dministrator\Documents\Tencent Files\81220006\FileRecv\MobileFile\解释器与编译器的区别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58" y="138383"/>
            <a:ext cx="8128185" cy="650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44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实验一 </a:t>
            </a:r>
            <a:r>
              <a:rPr lang="en-US" altLang="zh-CN" dirty="0"/>
              <a:t>CMM</a:t>
            </a:r>
            <a:r>
              <a:rPr lang="zh-CN" altLang="zh-CN" dirty="0"/>
              <a:t>语言总体架构的设计和搭建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0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</a:t>
            </a:r>
            <a:r>
              <a:rPr lang="en-US" altLang="zh-CN" dirty="0"/>
              <a:t>:</a:t>
            </a:r>
            <a:r>
              <a:rPr lang="zh-CN" altLang="en-US" dirty="0"/>
              <a:t>实验目的和要求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5" y="1697601"/>
            <a:ext cx="3964114" cy="3880772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实验目的和</a:t>
            </a:r>
            <a:r>
              <a:rPr lang="zh-CN" altLang="en-US" sz="2800" dirty="0" smtClean="0">
                <a:solidFill>
                  <a:schemeClr val="tx1"/>
                </a:solidFill>
              </a:rPr>
              <a:t>要求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</a:rPr>
              <a:t>CMM</a:t>
            </a:r>
            <a:r>
              <a:rPr lang="zh-CN" altLang="en-US" sz="2400" dirty="0">
                <a:solidFill>
                  <a:schemeClr val="tx1"/>
                </a:solidFill>
              </a:rPr>
              <a:t>语言解释器的总体架构； 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设计</a:t>
            </a:r>
            <a:r>
              <a:rPr lang="zh-CN" altLang="en-US" sz="2400" dirty="0">
                <a:solidFill>
                  <a:schemeClr val="tx1"/>
                </a:solidFill>
              </a:rPr>
              <a:t>并编制调试一个分析单词的词法分析器，加深对词法分析原理的理解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输入形式为文件输入。 </a:t>
            </a: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输出的结果需要呈现出词法分析器对输入内容分析的结果 </a:t>
            </a:r>
          </a:p>
          <a:p>
            <a:pPr lvl="1"/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5701" y="1697600"/>
            <a:ext cx="5729469" cy="4402258"/>
          </a:xfrm>
        </p:spPr>
        <p:txBody>
          <a:bodyPr>
            <a:noAutofit/>
          </a:bodyPr>
          <a:lstStyle/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词法分析器的功能</a:t>
            </a:r>
            <a:r>
              <a:rPr lang="zh-CN" altLang="en-US" sz="2400" dirty="0" smtClean="0">
                <a:solidFill>
                  <a:schemeClr val="tx1"/>
                </a:solidFill>
              </a:rPr>
              <a:t>要求如下</a:t>
            </a:r>
            <a:r>
              <a:rPr lang="zh-CN" altLang="en-US" sz="2400" dirty="0">
                <a:solidFill>
                  <a:schemeClr val="tx1"/>
                </a:solidFill>
              </a:rPr>
              <a:t>： </a:t>
            </a:r>
          </a:p>
          <a:p>
            <a:pPr lvl="2"/>
            <a:r>
              <a:rPr lang="en-US" altLang="zh-CN" sz="2000" dirty="0">
                <a:solidFill>
                  <a:schemeClr val="tx1"/>
                </a:solidFill>
              </a:rPr>
              <a:t>a) </a:t>
            </a:r>
            <a:r>
              <a:rPr lang="zh-CN" altLang="en-US" sz="2200" dirty="0">
                <a:solidFill>
                  <a:schemeClr val="tx1"/>
                </a:solidFill>
              </a:rPr>
              <a:t>忽略空格、</a:t>
            </a:r>
            <a:r>
              <a:rPr lang="en-US" altLang="zh-CN" sz="2200" dirty="0">
                <a:solidFill>
                  <a:schemeClr val="tx1"/>
                </a:solidFill>
              </a:rPr>
              <a:t>tab</a:t>
            </a:r>
            <a:r>
              <a:rPr lang="zh-CN" altLang="en-US" sz="2200" dirty="0">
                <a:solidFill>
                  <a:schemeClr val="tx1"/>
                </a:solidFill>
              </a:rPr>
              <a:t>键、回车换行等分隔符； </a:t>
            </a:r>
          </a:p>
          <a:p>
            <a:pPr lvl="2"/>
            <a:r>
              <a:rPr lang="en-US" altLang="zh-CN" sz="2200" dirty="0">
                <a:solidFill>
                  <a:schemeClr val="tx1"/>
                </a:solidFill>
              </a:rPr>
              <a:t>b) </a:t>
            </a:r>
            <a:r>
              <a:rPr lang="zh-CN" altLang="en-US" sz="2200" dirty="0">
                <a:solidFill>
                  <a:schemeClr val="tx1"/>
                </a:solidFill>
              </a:rPr>
              <a:t>识别不同类型的记号； </a:t>
            </a:r>
          </a:p>
          <a:p>
            <a:pPr lvl="2"/>
            <a:r>
              <a:rPr lang="en-US" altLang="zh-CN" sz="2200" dirty="0">
                <a:solidFill>
                  <a:schemeClr val="tx1"/>
                </a:solidFill>
              </a:rPr>
              <a:t>c) </a:t>
            </a:r>
            <a:r>
              <a:rPr lang="zh-CN" altLang="en-US" sz="2200" dirty="0">
                <a:solidFill>
                  <a:schemeClr val="tx1"/>
                </a:solidFill>
              </a:rPr>
              <a:t>识别并忽略注释； </a:t>
            </a:r>
          </a:p>
          <a:p>
            <a:pPr lvl="2"/>
            <a:r>
              <a:rPr lang="en-US" altLang="zh-CN" sz="2200" dirty="0">
                <a:solidFill>
                  <a:schemeClr val="tx1"/>
                </a:solidFill>
              </a:rPr>
              <a:t>d) </a:t>
            </a:r>
            <a:r>
              <a:rPr lang="zh-CN" altLang="en-US" sz="2200" dirty="0">
                <a:solidFill>
                  <a:schemeClr val="tx1"/>
                </a:solidFill>
              </a:rPr>
              <a:t>记录下每个记号的行号或位置</a:t>
            </a:r>
            <a:r>
              <a:rPr lang="zh-CN" altLang="en-US" sz="2200" dirty="0" smtClean="0">
                <a:solidFill>
                  <a:schemeClr val="tx1"/>
                </a:solidFill>
              </a:rPr>
              <a:t>；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200" dirty="0" smtClean="0">
                <a:solidFill>
                  <a:schemeClr val="tx1"/>
                </a:solidFill>
              </a:rPr>
              <a:t>e</a:t>
            </a:r>
            <a:r>
              <a:rPr lang="en-US" altLang="zh-CN" sz="2200" dirty="0">
                <a:solidFill>
                  <a:schemeClr val="tx1"/>
                </a:solidFill>
              </a:rPr>
              <a:t>) </a:t>
            </a:r>
            <a:r>
              <a:rPr lang="zh-CN" altLang="en-US" sz="2200" dirty="0">
                <a:solidFill>
                  <a:schemeClr val="tx1"/>
                </a:solidFill>
              </a:rPr>
              <a:t>将识别的记号输出； </a:t>
            </a:r>
          </a:p>
          <a:p>
            <a:pPr lvl="2"/>
            <a:r>
              <a:rPr lang="en-US" altLang="zh-CN" sz="2200" dirty="0">
                <a:solidFill>
                  <a:schemeClr val="tx1"/>
                </a:solidFill>
              </a:rPr>
              <a:t>f) </a:t>
            </a:r>
            <a:r>
              <a:rPr lang="zh-CN" altLang="en-US" sz="2200" dirty="0">
                <a:solidFill>
                  <a:schemeClr val="tx1"/>
                </a:solidFill>
              </a:rPr>
              <a:t>如果输入串存在词法分析错误，则报错。 </a:t>
            </a:r>
          </a:p>
        </p:txBody>
      </p:sp>
    </p:spTree>
    <p:extLst>
      <p:ext uri="{BB962C8B-B14F-4D97-AF65-F5344CB8AC3E}">
        <p14:creationId xmlns:p14="http://schemas.microsoft.com/office/powerpoint/2010/main" val="3451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</a:t>
            </a:r>
            <a:r>
              <a:rPr lang="en-US" altLang="zh-CN" dirty="0" smtClean="0"/>
              <a:t>:</a:t>
            </a:r>
            <a:r>
              <a:rPr lang="zh-CN" altLang="zh-CN" dirty="0"/>
              <a:t>实验内容和步骤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485237" cy="3880772"/>
          </a:xfrm>
        </p:spPr>
        <p:txBody>
          <a:bodyPr>
            <a:noAutofit/>
          </a:bodyPr>
          <a:lstStyle/>
          <a:p>
            <a:r>
              <a:rPr lang="zh-CN" altLang="en-US" sz="2600" dirty="0" smtClean="0">
                <a:solidFill>
                  <a:schemeClr val="tx1"/>
                </a:solidFill>
              </a:rPr>
              <a:t>对</a:t>
            </a:r>
            <a:r>
              <a:rPr lang="zh-CN" altLang="en-US" sz="2600" dirty="0">
                <a:solidFill>
                  <a:schemeClr val="tx1"/>
                </a:solidFill>
              </a:rPr>
              <a:t>词法现象的形式化描述， 附上所定义的种别码表。 </a:t>
            </a:r>
          </a:p>
          <a:p>
            <a:r>
              <a:rPr lang="zh-CN" altLang="en-US" sz="2600" dirty="0" smtClean="0">
                <a:solidFill>
                  <a:schemeClr val="tx1"/>
                </a:solidFill>
              </a:rPr>
              <a:t>程序</a:t>
            </a:r>
            <a:r>
              <a:rPr lang="zh-CN" altLang="en-US" sz="2600" dirty="0">
                <a:solidFill>
                  <a:schemeClr val="tx1"/>
                </a:solidFill>
              </a:rPr>
              <a:t>结构说明，包括程序的总体结构，以及主要的数据结构、算法说明。 </a:t>
            </a:r>
          </a:p>
          <a:p>
            <a:r>
              <a:rPr lang="zh-CN" altLang="en-US" sz="2600" dirty="0" smtClean="0">
                <a:solidFill>
                  <a:schemeClr val="tx1"/>
                </a:solidFill>
              </a:rPr>
              <a:t>设计</a:t>
            </a:r>
            <a:r>
              <a:rPr lang="zh-CN" altLang="en-US" sz="2600" dirty="0">
                <a:solidFill>
                  <a:schemeClr val="tx1"/>
                </a:solidFill>
              </a:rPr>
              <a:t>充分的测试数据，给出调试的数据及结果。</a:t>
            </a:r>
          </a:p>
          <a:p>
            <a:pPr lvl="1"/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3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</a:t>
            </a:r>
            <a:r>
              <a:rPr lang="en-US" altLang="zh-CN" dirty="0" smtClean="0"/>
              <a:t>:</a:t>
            </a:r>
            <a:r>
              <a:rPr lang="zh-CN" altLang="zh-CN" dirty="0" smtClean="0"/>
              <a:t>实验</a:t>
            </a:r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5" y="1697601"/>
            <a:ext cx="8596668" cy="3880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 smtClean="0">
                <a:solidFill>
                  <a:schemeClr val="tx1"/>
                </a:solidFill>
              </a:rPr>
              <a:t>[</a:t>
            </a:r>
            <a:r>
              <a:rPr lang="zh-CN" altLang="en-US" sz="2600" dirty="0" smtClean="0">
                <a:solidFill>
                  <a:schemeClr val="tx1"/>
                </a:solidFill>
              </a:rPr>
              <a:t>实验总结</a:t>
            </a:r>
            <a:r>
              <a:rPr lang="en-US" altLang="zh-CN" sz="2600" dirty="0" smtClean="0">
                <a:solidFill>
                  <a:schemeClr val="tx1"/>
                </a:solidFill>
              </a:rPr>
              <a:t>] 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tx1"/>
                </a:solidFill>
              </a:rPr>
              <a:t>总结</a:t>
            </a:r>
            <a:r>
              <a:rPr lang="zh-CN" altLang="en-US" sz="2600" dirty="0">
                <a:solidFill>
                  <a:schemeClr val="tx1"/>
                </a:solidFill>
              </a:rPr>
              <a:t>本次实验内容，对所完成的结果进行分析评价。（包括在设计、实现中遇到的问题、解决的方法，实验中用到的独到的方法和见解等等。评述设计与实现的优缺点，存在的问题等</a:t>
            </a:r>
            <a:r>
              <a:rPr lang="zh-CN" altLang="en-US" sz="2600" dirty="0" smtClean="0">
                <a:solidFill>
                  <a:schemeClr val="tx1"/>
                </a:solidFill>
              </a:rPr>
              <a:t>）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 smtClean="0">
                <a:solidFill>
                  <a:schemeClr val="tx1"/>
                </a:solidFill>
              </a:rPr>
              <a:t>[</a:t>
            </a:r>
            <a:r>
              <a:rPr lang="zh-CN" altLang="en-US" sz="2600" dirty="0">
                <a:solidFill>
                  <a:schemeClr val="tx1"/>
                </a:solidFill>
              </a:rPr>
              <a:t>提交内容</a:t>
            </a:r>
            <a:r>
              <a:rPr lang="en-US" altLang="zh-CN" sz="2600" dirty="0">
                <a:solidFill>
                  <a:schemeClr val="tx1"/>
                </a:solidFill>
              </a:rPr>
              <a:t>] </a:t>
            </a: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tx1"/>
                </a:solidFill>
              </a:rPr>
              <a:t>提交</a:t>
            </a:r>
            <a:r>
              <a:rPr lang="zh-CN" altLang="en-US" sz="2600" dirty="0">
                <a:solidFill>
                  <a:schemeClr val="tx1"/>
                </a:solidFill>
              </a:rPr>
              <a:t>内容：词法分析的源码、可执行程序</a:t>
            </a:r>
          </a:p>
          <a:p>
            <a:pPr marL="0" indent="0">
              <a:buNone/>
            </a:pP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800" dirty="0">
                <a:solidFill>
                  <a:srgbClr val="FF0000"/>
                </a:solidFill>
              </a:rPr>
              <a:t>总分占比：</a:t>
            </a:r>
            <a:r>
              <a:rPr lang="en-US" altLang="zh-CN" sz="2800" dirty="0">
                <a:solidFill>
                  <a:srgbClr val="FF0000"/>
                </a:solidFill>
              </a:rPr>
              <a:t>25% </a:t>
            </a:r>
            <a:r>
              <a:rPr lang="zh-CN" altLang="zh-CN" sz="2800" dirty="0">
                <a:solidFill>
                  <a:srgbClr val="FF0000"/>
                </a:solidFill>
              </a:rPr>
              <a:t>（总体搭建</a:t>
            </a:r>
            <a:r>
              <a:rPr lang="en-US" altLang="zh-CN" sz="2800" dirty="0">
                <a:solidFill>
                  <a:srgbClr val="FF0000"/>
                </a:solidFill>
              </a:rPr>
              <a:t>5%+20%</a:t>
            </a:r>
            <a:r>
              <a:rPr lang="zh-CN" altLang="zh-CN" sz="2800" dirty="0">
                <a:solidFill>
                  <a:srgbClr val="FF0000"/>
                </a:solidFill>
              </a:rPr>
              <a:t>）</a:t>
            </a:r>
            <a:r>
              <a:rPr lang="zh-CN" altLang="en-US" sz="2600" dirty="0" smtClean="0">
                <a:solidFill>
                  <a:srgbClr val="FF0000"/>
                </a:solidFill>
              </a:rPr>
              <a:t> 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8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 </a:t>
            </a:r>
            <a:r>
              <a:rPr lang="en-US" altLang="zh-CN" dirty="0"/>
              <a:t>CMM</a:t>
            </a:r>
            <a:r>
              <a:rPr lang="zh-CN" altLang="en-US" dirty="0"/>
              <a:t>语言语法分析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9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r>
              <a:rPr lang="en-US" altLang="zh-CN" dirty="0" smtClean="0"/>
              <a:t>:</a:t>
            </a:r>
            <a:r>
              <a:rPr lang="zh-CN" altLang="en-US" dirty="0"/>
              <a:t>实验目的和要求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149571" cy="3880772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实验目的和</a:t>
            </a:r>
            <a:r>
              <a:rPr lang="zh-CN" altLang="en-US" sz="2800" dirty="0" smtClean="0">
                <a:solidFill>
                  <a:schemeClr val="tx1"/>
                </a:solidFill>
              </a:rPr>
              <a:t>要求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设计并编制调试一个分析</a:t>
            </a:r>
            <a:r>
              <a:rPr lang="en-US" altLang="zh-CN" sz="2200" dirty="0">
                <a:solidFill>
                  <a:schemeClr val="tx1"/>
                </a:solidFill>
              </a:rPr>
              <a:t>CMM</a:t>
            </a:r>
            <a:r>
              <a:rPr lang="zh-CN" altLang="en-US" sz="2200" dirty="0">
                <a:solidFill>
                  <a:schemeClr val="tx1"/>
                </a:solidFill>
              </a:rPr>
              <a:t>程序结构的语法分析器，加深对语法分析原理的</a:t>
            </a:r>
            <a:r>
              <a:rPr lang="zh-CN" altLang="en-US" sz="2200" dirty="0" smtClean="0">
                <a:solidFill>
                  <a:schemeClr val="tx1"/>
                </a:solidFill>
              </a:rPr>
              <a:t>理解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>
                <a:solidFill>
                  <a:schemeClr val="tx1"/>
                </a:solidFill>
              </a:rPr>
              <a:t>在</a:t>
            </a:r>
            <a:r>
              <a:rPr lang="zh-CN" altLang="en-US" sz="2200" dirty="0">
                <a:solidFill>
                  <a:schemeClr val="tx1"/>
                </a:solidFill>
              </a:rPr>
              <a:t>实验一的基础上，以单词序列为输入，分析单词序列构成的语法</a:t>
            </a:r>
            <a:r>
              <a:rPr lang="zh-CN" altLang="en-US" sz="2200" dirty="0" smtClean="0">
                <a:solidFill>
                  <a:schemeClr val="tx1"/>
                </a:solidFill>
              </a:rPr>
              <a:t>结构，给</a:t>
            </a:r>
            <a:r>
              <a:rPr lang="zh-CN" altLang="en-US" sz="2200" dirty="0">
                <a:solidFill>
                  <a:schemeClr val="tx1"/>
                </a:solidFill>
              </a:rPr>
              <a:t>出相应的</a:t>
            </a:r>
            <a:r>
              <a:rPr lang="zh-CN" altLang="en-US" sz="2200" dirty="0" smtClean="0">
                <a:solidFill>
                  <a:schemeClr val="tx1"/>
                </a:solidFill>
              </a:rPr>
              <a:t>输出，并进行一定的错误处理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>
                <a:solidFill>
                  <a:schemeClr val="tx1"/>
                </a:solidFill>
              </a:rPr>
              <a:t>和</a:t>
            </a:r>
            <a:r>
              <a:rPr lang="zh-CN" altLang="en-US" sz="2200" dirty="0">
                <a:solidFill>
                  <a:schemeClr val="tx1"/>
                </a:solidFill>
              </a:rPr>
              <a:t>实验一进行整合。输入为任意的</a:t>
            </a:r>
            <a:r>
              <a:rPr lang="en-US" altLang="zh-CN" sz="2200" dirty="0">
                <a:solidFill>
                  <a:schemeClr val="tx1"/>
                </a:solidFill>
              </a:rPr>
              <a:t>CMM</a:t>
            </a:r>
            <a:r>
              <a:rPr lang="zh-CN" altLang="en-US" sz="2200" dirty="0">
                <a:solidFill>
                  <a:schemeClr val="tx1"/>
                </a:solidFill>
              </a:rPr>
              <a:t>源程序文件，输出是语法树或者</a:t>
            </a:r>
            <a:r>
              <a:rPr lang="zh-CN" altLang="en-US" sz="2200" dirty="0" smtClean="0">
                <a:solidFill>
                  <a:schemeClr val="tx1"/>
                </a:solidFill>
              </a:rPr>
              <a:t>类似可以说明语法成分的结构形式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/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7450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1380</Words>
  <Application>Microsoft Office PowerPoint</Application>
  <PresentationFormat>宽屏</PresentationFormat>
  <Paragraphs>105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方正姚体</vt:lpstr>
      <vt:lpstr>华文新魏</vt:lpstr>
      <vt:lpstr>Arial</vt:lpstr>
      <vt:lpstr>Trebuchet MS</vt:lpstr>
      <vt:lpstr>Wingdings 3</vt:lpstr>
      <vt:lpstr>平面</vt:lpstr>
      <vt:lpstr>解释器构造</vt:lpstr>
      <vt:lpstr>解释器构造实践</vt:lpstr>
      <vt:lpstr>PowerPoint 演示文稿</vt:lpstr>
      <vt:lpstr>实验一 CMM语言总体架构的设计和搭建</vt:lpstr>
      <vt:lpstr>实验一:实验目的和要求 </vt:lpstr>
      <vt:lpstr>实验一:实验内容和步骤</vt:lpstr>
      <vt:lpstr>实验一:实验结果</vt:lpstr>
      <vt:lpstr>实验二 CMM语言语法分析</vt:lpstr>
      <vt:lpstr>实验二:实验目的和要求 </vt:lpstr>
      <vt:lpstr>实验二:实验内容和步骤</vt:lpstr>
      <vt:lpstr>实验二:实验总结</vt:lpstr>
      <vt:lpstr>实验三 CMM语言解释器</vt:lpstr>
      <vt:lpstr>实验三:实验目的和要求 </vt:lpstr>
      <vt:lpstr>实验三:实验内容和步骤</vt:lpstr>
      <vt:lpstr>实验三:实验总结</vt:lpstr>
      <vt:lpstr>实验四： JavaCC的使用</vt:lpstr>
      <vt:lpstr>实验评分标准</vt:lpstr>
      <vt:lpstr>提交内容</vt:lpstr>
      <vt:lpstr>附录 CMM（C Minus Minus）语言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解释器构造</dc:title>
  <dc:creator>sandymith</dc:creator>
  <cp:lastModifiedBy>Whn Johnson</cp:lastModifiedBy>
  <cp:revision>24</cp:revision>
  <dcterms:created xsi:type="dcterms:W3CDTF">2019-10-14T03:19:56Z</dcterms:created>
  <dcterms:modified xsi:type="dcterms:W3CDTF">2019-10-15T00:10:23Z</dcterms:modified>
</cp:coreProperties>
</file>