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623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3083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558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191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986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16338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357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7387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775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6796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331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0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593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646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19054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946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8107-74D9-4D84-B09E-EDD180E2A035}" type="datetimeFigureOut">
              <a:rPr lang="fr-FR" smtClean="0"/>
              <a:t>08/04/2025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2F3242B-5CFA-4BFF-B65F-8DBC4862E5E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361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D8D94-A50C-48DF-FD8A-AE45E979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7200" b="0" i="0" dirty="0">
                <a:solidFill>
                  <a:srgbClr val="333333"/>
                </a:solidFill>
                <a:effectLst/>
                <a:latin typeface="Impact" panose="020B0806030902050204" pitchFamily="34" charset="0"/>
              </a:rPr>
              <a:t>MongoDB VS SQL </a:t>
            </a:r>
            <a:endParaRPr lang="fr-FR" sz="7200" dirty="0">
              <a:latin typeface="Impact" panose="020B0806030902050204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E2D7B6-BC9E-3C21-8B83-79254A59D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2924" y="1969475"/>
            <a:ext cx="3912716" cy="576262"/>
          </a:xfrm>
        </p:spPr>
        <p:txBody>
          <a:bodyPr/>
          <a:lstStyle/>
          <a:p>
            <a:r>
              <a:rPr lang="fr-FR" sz="2800" dirty="0"/>
              <a:t>Orientée document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5EAE712-8910-8D11-B8B4-B6110D6206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40" y="3087455"/>
            <a:ext cx="4343400" cy="2443162"/>
          </a:xfr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8E41038-3A0C-CD21-FB24-8D51AA1653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441025" y="1890889"/>
            <a:ext cx="2465787" cy="576262"/>
          </a:xfrm>
        </p:spPr>
        <p:txBody>
          <a:bodyPr/>
          <a:lstStyle/>
          <a:p>
            <a:r>
              <a:rPr lang="fr-FR" sz="2800" dirty="0"/>
              <a:t>relationnelle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C9F8D7AB-D6DF-26E6-E82D-8B3B314298C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444" y="2545737"/>
            <a:ext cx="3312241" cy="3352800"/>
          </a:xfrm>
        </p:spPr>
      </p:pic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7E3B4A92-0B6A-030F-B8EC-EAFD39E4B41F}"/>
              </a:ext>
            </a:extLst>
          </p:cNvPr>
          <p:cNvSpPr txBox="1">
            <a:spLocks/>
          </p:cNvSpPr>
          <p:nvPr/>
        </p:nvSpPr>
        <p:spPr>
          <a:xfrm>
            <a:off x="6869381" y="2169662"/>
            <a:ext cx="1075331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4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400" dirty="0">
                <a:latin typeface="Impact" panose="020B0806030902050204" pitchFamily="34" charset="0"/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84202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FA208C1E-7BCA-F50F-06EF-6CEE6819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4769409" cy="837045"/>
          </a:xfrm>
        </p:spPr>
        <p:txBody>
          <a:bodyPr/>
          <a:lstStyle/>
          <a:p>
            <a:r>
              <a:rPr lang="fr-FR" b="1" dirty="0"/>
              <a:t>INTRODUCTION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212731A-7234-82B5-4251-714CFB966C5C}"/>
              </a:ext>
            </a:extLst>
          </p:cNvPr>
          <p:cNvSpPr txBox="1">
            <a:spLocks/>
          </p:cNvSpPr>
          <p:nvPr/>
        </p:nvSpPr>
        <p:spPr>
          <a:xfrm>
            <a:off x="1572697" y="1461155"/>
            <a:ext cx="10116539" cy="45707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Les bases de données permettent de stocker, organiser et gérer les données.</a:t>
            </a:r>
          </a:p>
          <a:p>
            <a:endParaRPr lang="fr-FR" sz="2400" dirty="0"/>
          </a:p>
          <a:p>
            <a:r>
              <a:rPr lang="fr-FR" sz="2400" dirty="0"/>
              <a:t>👉 SQL (relationnel) : structuré avec des tables et des relations entre elles.</a:t>
            </a:r>
          </a:p>
          <a:p>
            <a:r>
              <a:rPr lang="fr-FR" sz="2400" dirty="0"/>
              <a:t>👉 NoSQL (non relationnel) : plus flexible, idéal pour les données non structurées ou massives.</a:t>
            </a:r>
          </a:p>
          <a:p>
            <a:endParaRPr lang="fr-FR" sz="2400" dirty="0"/>
          </a:p>
          <a:p>
            <a:r>
              <a:rPr lang="fr-FR" sz="2400" dirty="0"/>
              <a:t>Aujourd’hui, on compare : MongoDB (NoSQL) vs MySQL/SQL (relationnel).</a:t>
            </a:r>
          </a:p>
        </p:txBody>
      </p:sp>
    </p:spTree>
    <p:extLst>
      <p:ext uri="{BB962C8B-B14F-4D97-AF65-F5344CB8AC3E}">
        <p14:creationId xmlns:p14="http://schemas.microsoft.com/office/powerpoint/2010/main" val="1834755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620274" y="418071"/>
            <a:ext cx="7988809" cy="707886"/>
          </a:xfrm>
        </p:spPr>
        <p:txBody>
          <a:bodyPr/>
          <a:lstStyle/>
          <a:p>
            <a:r>
              <a:rPr b="1" dirty="0"/>
              <a:t>Présentation de SQL (ex : MySQL)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94ED8F-5D28-A0F3-2B5E-5AE42F2B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025" y="1971922"/>
            <a:ext cx="10639309" cy="4589134"/>
          </a:xfrm>
        </p:spPr>
        <p:txBody>
          <a:bodyPr>
            <a:normAutofit/>
          </a:bodyPr>
          <a:lstStyle/>
          <a:p>
            <a:r>
              <a:rPr sz="2400" dirty="0"/>
              <a:t>✅ Modèle relationnel (tables, lignes, colonnes)</a:t>
            </a:r>
          </a:p>
          <a:p>
            <a:r>
              <a:rPr sz="2400" dirty="0"/>
              <a:t>✅ Langage structuré : SELECT, INSERT, UPDATE...</a:t>
            </a:r>
          </a:p>
          <a:p>
            <a:r>
              <a:rPr sz="2400" dirty="0"/>
              <a:t>✅ Données fortement structurées</a:t>
            </a:r>
          </a:p>
          <a:p>
            <a:r>
              <a:rPr sz="2400" dirty="0"/>
              <a:t>✅ Relations entre les données (clés étrangères)</a:t>
            </a:r>
          </a:p>
          <a:p>
            <a:r>
              <a:rPr sz="2400" dirty="0"/>
              <a:t>✅ Intégrité forte et transactions ACID</a:t>
            </a:r>
            <a:endParaRPr lang="fr-FR" sz="2400" dirty="0"/>
          </a:p>
          <a:p>
            <a:endParaRPr lang="fr-FR" sz="2400" dirty="0"/>
          </a:p>
          <a:p>
            <a:pPr marL="0" indent="0">
              <a:buNone/>
            </a:pPr>
            <a:r>
              <a:rPr lang="fr-FR" sz="2400" dirty="0"/>
              <a:t> Les bases SQL utilisent des tables interconnectées, idéales pour des</a:t>
            </a:r>
          </a:p>
          <a:p>
            <a:pPr marL="0" indent="0">
              <a:buNone/>
            </a:pPr>
            <a:r>
              <a:rPr lang="fr-FR" sz="2400" dirty="0"/>
              <a:t>données structurées et des transactions critiques (ex. : systèmes</a:t>
            </a:r>
          </a:p>
          <a:p>
            <a:pPr marL="0" indent="0">
              <a:buNone/>
            </a:pPr>
            <a:r>
              <a:rPr lang="fr-FR" sz="2400" dirty="0"/>
              <a:t>bancaires). Leur schéma strict garantit la cohérence.</a:t>
            </a:r>
          </a:p>
          <a:p>
            <a:endParaRPr lang="fr-FR" sz="2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0E45EFC-BA3D-F2C7-E7B9-3A107E3BA2E8}"/>
              </a:ext>
            </a:extLst>
          </p:cNvPr>
          <p:cNvSpPr txBox="1"/>
          <p:nvPr/>
        </p:nvSpPr>
        <p:spPr>
          <a:xfrm>
            <a:off x="3384223" y="1264037"/>
            <a:ext cx="5279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/>
              <a:t> </a:t>
            </a:r>
            <a:r>
              <a:rPr lang="fr-FR" sz="2400" b="1" dirty="0"/>
              <a:t>SQL (Structured Query Language)</a:t>
            </a: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08085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7425D9-CE34-20E7-BA1B-7F9B4C55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780" y="239796"/>
            <a:ext cx="7437195" cy="60137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Présentation de MongoDB (NoSQL)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676BE2-8E48-06A6-7518-59353A01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901" y="1041663"/>
            <a:ext cx="10236955" cy="560894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2400" b="1" dirty="0"/>
          </a:p>
          <a:p>
            <a:r>
              <a:rPr sz="2400" dirty="0"/>
              <a:t>✅ Stocke les données sous forme de documents JSON</a:t>
            </a:r>
          </a:p>
          <a:p>
            <a:r>
              <a:rPr sz="2400" dirty="0"/>
              <a:t>✅ Flexible : pas besoin de schéma fixe</a:t>
            </a:r>
          </a:p>
          <a:p>
            <a:r>
              <a:rPr sz="2400" dirty="0"/>
              <a:t>✅ Idéal pour les gros volumes de données</a:t>
            </a:r>
            <a:r>
              <a:rPr lang="fr-FR" sz="2400" dirty="0"/>
              <a:t> non</a:t>
            </a:r>
            <a:r>
              <a:rPr sz="2400" dirty="0"/>
              <a:t> structurées</a:t>
            </a:r>
          </a:p>
          <a:p>
            <a:r>
              <a:rPr sz="2400" dirty="0"/>
              <a:t>✅ Haute performance, facile à scaler horizontalement</a:t>
            </a:r>
          </a:p>
          <a:p>
            <a:r>
              <a:rPr sz="2400" dirty="0"/>
              <a:t>✅ Utilise des collections au lieu de tables</a:t>
            </a:r>
            <a:endParaRPr lang="fr-FR" sz="2400" dirty="0"/>
          </a:p>
          <a:p>
            <a:endParaRPr lang="fr-FR" sz="2400" dirty="0"/>
          </a:p>
          <a:p>
            <a:pPr marL="0" indent="0">
              <a:buNone/>
            </a:pPr>
            <a:r>
              <a:rPr lang="fr-FR" sz="2400" dirty="0"/>
              <a:t>MongoDB, leader du NoSQL, privilégie la flexibilité et la</a:t>
            </a:r>
          </a:p>
          <a:p>
            <a:pPr marL="0" indent="0">
              <a:buNone/>
            </a:pPr>
            <a:r>
              <a:rPr lang="fr-FR" sz="2400" dirty="0"/>
              <a:t>performance sur de gros volumes de données non structurées. Son</a:t>
            </a:r>
          </a:p>
          <a:p>
            <a:pPr marL="0" indent="0">
              <a:buNone/>
            </a:pPr>
            <a:r>
              <a:rPr lang="fr-FR" sz="2400" dirty="0"/>
              <a:t>absence de schéma fixe le rend idéal pour les applications</a:t>
            </a:r>
          </a:p>
          <a:p>
            <a:pPr marL="0" indent="0">
              <a:buNone/>
            </a:pPr>
            <a:r>
              <a:rPr lang="fr-FR" sz="2400" dirty="0"/>
              <a:t>évolutives (ex. : réseaux sociaux).</a:t>
            </a:r>
          </a:p>
          <a:p>
            <a:endParaRPr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C8DA30C-B27D-38D5-AB3D-7D0DA534EC7D}"/>
              </a:ext>
            </a:extLst>
          </p:cNvPr>
          <p:cNvSpPr txBox="1"/>
          <p:nvPr/>
        </p:nvSpPr>
        <p:spPr>
          <a:xfrm>
            <a:off x="2843754" y="908002"/>
            <a:ext cx="5979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 MongoDB (NoSQL, orienté documents)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166713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7720A5-43B8-B563-941B-C1D78175D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4434" y="535005"/>
            <a:ext cx="8915399" cy="827550"/>
          </a:xfrm>
        </p:spPr>
        <p:txBody>
          <a:bodyPr>
            <a:normAutofit/>
          </a:bodyPr>
          <a:lstStyle/>
          <a:p>
            <a:r>
              <a:rPr lang="fr-FR" sz="4000" dirty="0"/>
              <a:t>Comparaison MongoDB vs SQL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69E61142-78DF-DE68-B813-A59885616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932633"/>
              </p:ext>
            </p:extLst>
          </p:nvPr>
        </p:nvGraphicFramePr>
        <p:xfrm>
          <a:off x="1697201" y="1602557"/>
          <a:ext cx="10039545" cy="483909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46515">
                  <a:extLst>
                    <a:ext uri="{9D8B030D-6E8A-4147-A177-3AD203B41FA5}">
                      <a16:colId xmlns:a16="http://schemas.microsoft.com/office/drawing/2014/main" val="509157379"/>
                    </a:ext>
                  </a:extLst>
                </a:gridCol>
                <a:gridCol w="3346515">
                  <a:extLst>
                    <a:ext uri="{9D8B030D-6E8A-4147-A177-3AD203B41FA5}">
                      <a16:colId xmlns:a16="http://schemas.microsoft.com/office/drawing/2014/main" val="3951693318"/>
                    </a:ext>
                  </a:extLst>
                </a:gridCol>
                <a:gridCol w="3346515">
                  <a:extLst>
                    <a:ext uri="{9D8B030D-6E8A-4147-A177-3AD203B41FA5}">
                      <a16:colId xmlns:a16="http://schemas.microsoft.com/office/drawing/2014/main" val="3115364563"/>
                    </a:ext>
                  </a:extLst>
                </a:gridCol>
              </a:tblGrid>
              <a:tr h="691299">
                <a:tc>
                  <a:txBody>
                    <a:bodyPr/>
                    <a:lstStyle/>
                    <a:p>
                      <a:r>
                        <a:rPr lang="fr-FR" dirty="0"/>
                        <a:t>Caractéristique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SQL (MySQL)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MongoDB (NoSQL)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557697"/>
                  </a:ext>
                </a:extLst>
              </a:tr>
              <a:tr h="691299">
                <a:tc>
                  <a:txBody>
                    <a:bodyPr/>
                    <a:lstStyle/>
                    <a:p>
                      <a:r>
                        <a:rPr lang="fr-FR" dirty="0"/>
                        <a:t>Caractéristique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SQL (MySQL)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MongoDB (NoSQL)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6478319"/>
                  </a:ext>
                </a:extLst>
              </a:tr>
              <a:tr h="691299">
                <a:tc>
                  <a:txBody>
                    <a:bodyPr/>
                    <a:lstStyle/>
                    <a:p>
                      <a:r>
                        <a:rPr lang="fr-FR" dirty="0"/>
                        <a:t>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Documents (JSON)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547180"/>
                  </a:ext>
                </a:extLst>
              </a:tr>
              <a:tr h="691299">
                <a:tc>
                  <a:txBody>
                    <a:bodyPr/>
                    <a:lstStyle/>
                    <a:p>
                      <a:r>
                        <a:rPr lang="fr-FR" dirty="0"/>
                        <a:t>Schéma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Fixe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Flexible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377860"/>
                  </a:ext>
                </a:extLst>
              </a:tr>
              <a:tr h="691299">
                <a:tc>
                  <a:txBody>
                    <a:bodyPr/>
                    <a:lstStyle/>
                    <a:p>
                      <a:r>
                        <a:rPr lang="fr-FR" dirty="0"/>
                        <a:t>Langage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Méthodes JavaScript-like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7559791"/>
                  </a:ext>
                </a:extLst>
              </a:tr>
              <a:tr h="691299">
                <a:tc>
                  <a:txBody>
                    <a:bodyPr/>
                    <a:lstStyle/>
                    <a:p>
                      <a:r>
                        <a:rPr lang="fr-FR" dirty="0"/>
                        <a:t>Performance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Solide (mais rigide)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Rapide (scalable)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578091"/>
                  </a:ext>
                </a:extLst>
              </a:tr>
              <a:tr h="691299">
                <a:tc>
                  <a:txBody>
                    <a:bodyPr/>
                    <a:lstStyle/>
                    <a:p>
                      <a:r>
                        <a:rPr lang="fr-FR" dirty="0"/>
                        <a:t>Relations complexes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Excellentes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Moins adaptées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7793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75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60DE5-CE72-CDE8-D242-CD8D3DF99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0206" y="193248"/>
            <a:ext cx="6871587" cy="752203"/>
          </a:xfrm>
        </p:spPr>
        <p:txBody>
          <a:bodyPr/>
          <a:lstStyle/>
          <a:p>
            <a:r>
              <a:rPr lang="fr-FR" b="1" dirty="0"/>
              <a:t>Conclusion &amp; Cas d’usage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8DA2C8-64D1-76AC-4FAA-14963DECC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719" y="876694"/>
            <a:ext cx="10332347" cy="57880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fr-FR" dirty="0"/>
          </a:p>
          <a:p>
            <a:r>
              <a:rPr lang="fr-FR" sz="8000" dirty="0"/>
              <a:t>✅ </a:t>
            </a:r>
            <a:r>
              <a:rPr lang="fr-FR" sz="9600" b="1" dirty="0"/>
              <a:t>Utilise SQL si :</a:t>
            </a:r>
          </a:p>
          <a:p>
            <a:r>
              <a:rPr lang="fr-FR" sz="9600" dirty="0"/>
              <a:t>Tu as des données très structurées</a:t>
            </a:r>
          </a:p>
          <a:p>
            <a:r>
              <a:rPr lang="fr-FR" sz="9600" dirty="0"/>
              <a:t>Tu as besoin de relations complexes</a:t>
            </a:r>
          </a:p>
          <a:p>
            <a:r>
              <a:rPr lang="fr-FR" sz="9600" dirty="0"/>
              <a:t> Tu veux une forte cohérence</a:t>
            </a:r>
          </a:p>
          <a:p>
            <a:endParaRPr lang="fr-FR" sz="8000" dirty="0"/>
          </a:p>
          <a:p>
            <a:r>
              <a:rPr lang="fr-FR" sz="9600" dirty="0"/>
              <a:t>✅ </a:t>
            </a:r>
            <a:r>
              <a:rPr lang="fr-FR" sz="9600" b="1" dirty="0"/>
              <a:t>Utilise MongoDB si :</a:t>
            </a:r>
          </a:p>
          <a:p>
            <a:r>
              <a:rPr lang="fr-FR" sz="9600" dirty="0"/>
              <a:t> Tu veux plus de flexibilité</a:t>
            </a:r>
          </a:p>
          <a:p>
            <a:r>
              <a:rPr lang="fr-FR" sz="9600" dirty="0"/>
              <a:t> Tu gères beaucoup de données non structurées</a:t>
            </a:r>
          </a:p>
          <a:p>
            <a:r>
              <a:rPr lang="fr-FR" sz="9600" dirty="0"/>
              <a:t> Tu veux évoluer facilement</a:t>
            </a:r>
          </a:p>
          <a:p>
            <a:r>
              <a:rPr lang="fr-FR" sz="9600" dirty="0"/>
              <a:t> Choisis selon ton projet !</a:t>
            </a:r>
          </a:p>
          <a:p>
            <a:pPr marL="0" indent="0">
              <a:buNone/>
            </a:pPr>
            <a:r>
              <a:rPr lang="fr-FR" sz="9600" dirty="0"/>
              <a:t>SQL excelle pour la rigueur, MongoDB</a:t>
            </a:r>
          </a:p>
          <a:p>
            <a:pPr marL="0" indent="0">
              <a:buNone/>
            </a:pPr>
            <a:r>
              <a:rPr lang="fr-FR" sz="9600" dirty="0"/>
              <a:t>pour l’agilité. Les architectures modernes combinent souvent les</a:t>
            </a:r>
          </a:p>
          <a:p>
            <a:pPr marL="0" indent="0">
              <a:buNone/>
            </a:pPr>
            <a:r>
              <a:rPr lang="fr-FR" sz="9600" dirty="0"/>
              <a:t>deux (ex. : PostgreSQL pour les utilisateurs + MongoDB pour les logs</a:t>
            </a:r>
          </a:p>
          <a:p>
            <a:endParaRPr lang="fr-FR" sz="3600" dirty="0"/>
          </a:p>
        </p:txBody>
      </p:sp>
    </p:spTree>
    <p:extLst>
      <p:ext uri="{BB962C8B-B14F-4D97-AF65-F5344CB8AC3E}">
        <p14:creationId xmlns:p14="http://schemas.microsoft.com/office/powerpoint/2010/main" val="2870402598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87</TotalTime>
  <Words>393</Words>
  <Application>Microsoft Office PowerPoint</Application>
  <PresentationFormat>Grand écran</PresentationFormat>
  <Paragraphs>72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Impact</vt:lpstr>
      <vt:lpstr>Wingdings 3</vt:lpstr>
      <vt:lpstr>Brin</vt:lpstr>
      <vt:lpstr>MongoDB VS SQL </vt:lpstr>
      <vt:lpstr>INTRODUCTION</vt:lpstr>
      <vt:lpstr>Présentation de SQL (ex : MySQL)</vt:lpstr>
      <vt:lpstr>Présentation de MongoDB (NoSQL)</vt:lpstr>
      <vt:lpstr>Comparaison MongoDB vs SQL</vt:lpstr>
      <vt:lpstr>Conclusion &amp; Cas d’usage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KOFFI kouame ISAAC Ndri</dc:creator>
  <cp:lastModifiedBy>KOFFI kouame ISAAC Ndri</cp:lastModifiedBy>
  <cp:revision>1</cp:revision>
  <dcterms:created xsi:type="dcterms:W3CDTF">2025-04-08T12:52:17Z</dcterms:created>
  <dcterms:modified xsi:type="dcterms:W3CDTF">2025-04-08T14:20:13Z</dcterms:modified>
</cp:coreProperties>
</file>