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FEA23-0B89-4C2E-A059-05877B30159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AFFC7-D69E-4B05-B08C-93D33813F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AFFC7-D69E-4B05-B08C-93D33813FB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5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0226" y="2793"/>
            <a:ext cx="1463547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647950"/>
            <a:ext cx="3571875" cy="4210050"/>
          </a:xfrm>
          <a:custGeom>
            <a:avLst/>
            <a:gdLst/>
            <a:ahLst/>
            <a:cxnLst/>
            <a:rect l="l" t="t" r="r" b="b"/>
            <a:pathLst>
              <a:path w="3571875" h="4210050">
                <a:moveTo>
                  <a:pt x="0" y="0"/>
                </a:moveTo>
                <a:lnTo>
                  <a:pt x="0" y="4210048"/>
                </a:lnTo>
                <a:lnTo>
                  <a:pt x="3571875" y="4210048"/>
                </a:lnTo>
                <a:lnTo>
                  <a:pt x="0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2382" y="5050663"/>
            <a:ext cx="3574415" cy="1807845"/>
          </a:xfrm>
          <a:custGeom>
            <a:avLst/>
            <a:gdLst/>
            <a:ahLst/>
            <a:cxnLst/>
            <a:rect l="l" t="t" r="r" b="b"/>
            <a:pathLst>
              <a:path w="3574415" h="1807845">
                <a:moveTo>
                  <a:pt x="2045431" y="0"/>
                </a:moveTo>
                <a:lnTo>
                  <a:pt x="0" y="0"/>
                </a:lnTo>
                <a:lnTo>
                  <a:pt x="2382" y="1807336"/>
                </a:lnTo>
                <a:lnTo>
                  <a:pt x="3574257" y="1807336"/>
                </a:lnTo>
                <a:lnTo>
                  <a:pt x="2045431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2378" y="5051298"/>
            <a:ext cx="9146540" cy="1807210"/>
          </a:xfrm>
          <a:custGeom>
            <a:avLst/>
            <a:gdLst/>
            <a:ahLst/>
            <a:cxnLst/>
            <a:rect l="l" t="t" r="r" b="b"/>
            <a:pathLst>
              <a:path w="9146540" h="1807209">
                <a:moveTo>
                  <a:pt x="2041109" y="0"/>
                </a:moveTo>
                <a:lnTo>
                  <a:pt x="0" y="1806702"/>
                </a:lnTo>
                <a:lnTo>
                  <a:pt x="9146378" y="1806702"/>
                </a:lnTo>
                <a:lnTo>
                  <a:pt x="9146378" y="888"/>
                </a:lnTo>
                <a:lnTo>
                  <a:pt x="2041109" y="0"/>
                </a:lnTo>
                <a:close/>
              </a:path>
            </a:pathLst>
          </a:custGeom>
          <a:solidFill>
            <a:srgbClr val="089FD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723" y="2841116"/>
            <a:ext cx="8242553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2084" y="1640586"/>
            <a:ext cx="859983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0379" y="234822"/>
            <a:ext cx="66744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0" marR="5080" indent="-221043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AR</a:t>
            </a:r>
            <a:r>
              <a:rPr spc="-40" dirty="0"/>
              <a:t>U</a:t>
            </a:r>
            <a:r>
              <a:rPr spc="-35" dirty="0"/>
              <a:t>L</a:t>
            </a:r>
            <a:r>
              <a:rPr spc="-40" dirty="0"/>
              <a:t>MI</a:t>
            </a:r>
            <a:r>
              <a:rPr spc="-45" dirty="0"/>
              <a:t>G</a:t>
            </a:r>
            <a:r>
              <a:rPr dirty="0"/>
              <a:t>U</a:t>
            </a:r>
            <a:r>
              <a:rPr spc="-35" dirty="0"/>
              <a:t> </a:t>
            </a:r>
            <a:r>
              <a:rPr spc="-110" dirty="0"/>
              <a:t>P</a:t>
            </a:r>
            <a:r>
              <a:rPr spc="-105" dirty="0"/>
              <a:t>ALA</a:t>
            </a:r>
            <a:r>
              <a:rPr spc="-110" dirty="0"/>
              <a:t>N</a:t>
            </a:r>
            <a:r>
              <a:rPr spc="-114" dirty="0"/>
              <a:t>I</a:t>
            </a:r>
            <a:r>
              <a:rPr spc="-105" dirty="0"/>
              <a:t>A</a:t>
            </a:r>
            <a:r>
              <a:rPr spc="-110" dirty="0"/>
              <a:t>ND</a:t>
            </a:r>
            <a:r>
              <a:rPr spc="-105" dirty="0"/>
              <a:t>A</a:t>
            </a:r>
            <a:r>
              <a:rPr spc="-110" dirty="0"/>
              <a:t>V</a:t>
            </a:r>
            <a:r>
              <a:rPr spc="-105" dirty="0"/>
              <a:t>A</a:t>
            </a:r>
            <a:r>
              <a:rPr dirty="0"/>
              <a:t>R</a:t>
            </a:r>
            <a:r>
              <a:rPr spc="-114" dirty="0"/>
              <a:t> </a:t>
            </a:r>
            <a:r>
              <a:rPr spc="-10" dirty="0"/>
              <a:t>COLL</a:t>
            </a:r>
            <a:r>
              <a:rPr spc="-20" dirty="0"/>
              <a:t>EG</a:t>
            </a:r>
            <a:r>
              <a:rPr dirty="0"/>
              <a:t>E</a:t>
            </a:r>
            <a:r>
              <a:rPr spc="-20" dirty="0"/>
              <a:t> </a:t>
            </a:r>
            <a:r>
              <a:rPr spc="-25" dirty="0"/>
              <a:t>O</a:t>
            </a:r>
            <a:r>
              <a:rPr dirty="0"/>
              <a:t>F</a:t>
            </a:r>
            <a:r>
              <a:rPr spc="5" dirty="0"/>
              <a:t> </a:t>
            </a:r>
            <a:r>
              <a:rPr spc="-60" dirty="0"/>
              <a:t>ART</a:t>
            </a:r>
            <a:r>
              <a:rPr dirty="0"/>
              <a:t>S</a:t>
            </a:r>
            <a:r>
              <a:rPr spc="-100" dirty="0"/>
              <a:t> </a:t>
            </a:r>
            <a:r>
              <a:rPr spc="-60" dirty="0"/>
              <a:t>AN</a:t>
            </a:r>
            <a:r>
              <a:rPr dirty="0"/>
              <a:t>D  </a:t>
            </a:r>
            <a:r>
              <a:rPr spc="-25" dirty="0"/>
              <a:t>CULTURE,</a:t>
            </a:r>
            <a:r>
              <a:rPr spc="-80" dirty="0"/>
              <a:t> </a:t>
            </a:r>
            <a:r>
              <a:rPr spc="-80" dirty="0" smtClean="0"/>
              <a:t>PALANI</a:t>
            </a:r>
            <a:r>
              <a:rPr lang="en-US" spc="-80" dirty="0" smtClean="0"/>
              <a:t>.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140077"/>
            <a:ext cx="8438287" cy="273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43890" algn="ctr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Franklin Gothic Medium"/>
                <a:cs typeface="Franklin Gothic Medium"/>
              </a:rPr>
              <a:t>DE</a:t>
            </a:r>
            <a:r>
              <a:rPr sz="2400" spc="-145" dirty="0">
                <a:latin typeface="Franklin Gothic Medium"/>
                <a:cs typeface="Franklin Gothic Medium"/>
              </a:rPr>
              <a:t>P</a:t>
            </a:r>
            <a:r>
              <a:rPr sz="2400" spc="-35" dirty="0">
                <a:latin typeface="Franklin Gothic Medium"/>
                <a:cs typeface="Franklin Gothic Medium"/>
              </a:rPr>
              <a:t>ART</a:t>
            </a:r>
            <a:r>
              <a:rPr sz="2400" spc="-40" dirty="0">
                <a:latin typeface="Franklin Gothic Medium"/>
                <a:cs typeface="Franklin Gothic Medium"/>
              </a:rPr>
              <a:t>MEN</a:t>
            </a:r>
            <a:r>
              <a:rPr sz="2400" dirty="0">
                <a:latin typeface="Franklin Gothic Medium"/>
                <a:cs typeface="Franklin Gothic Medium"/>
              </a:rPr>
              <a:t>T</a:t>
            </a:r>
            <a:r>
              <a:rPr sz="2400" spc="-95" dirty="0">
                <a:latin typeface="Franklin Gothic Medium"/>
                <a:cs typeface="Franklin Gothic Medium"/>
              </a:rPr>
              <a:t> </a:t>
            </a:r>
            <a:r>
              <a:rPr sz="2400" spc="-25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Franklin Gothic Medium"/>
                <a:cs typeface="Franklin Gothic Medium"/>
              </a:rPr>
              <a:t>F</a:t>
            </a:r>
            <a:r>
              <a:rPr sz="2400" spc="-35" dirty="0">
                <a:latin typeface="Franklin Gothic Medium"/>
                <a:cs typeface="Franklin Gothic Medium"/>
              </a:rPr>
              <a:t> </a:t>
            </a:r>
            <a:r>
              <a:rPr lang="en-US" sz="2400" spc="-35" dirty="0" smtClean="0">
                <a:latin typeface="Franklin Gothic Medium"/>
                <a:cs typeface="Franklin Gothic Medium"/>
              </a:rPr>
              <a:t>MATHEMATICS</a:t>
            </a:r>
            <a:endParaRPr sz="2400" dirty="0">
              <a:latin typeface="Franklin Gothic Medium"/>
              <a:cs typeface="Franklin Gothic Medium"/>
            </a:endParaRPr>
          </a:p>
          <a:p>
            <a:pPr marL="631190">
              <a:lnSpc>
                <a:spcPct val="100000"/>
              </a:lnSpc>
              <a:spcBef>
                <a:spcPts val="2195"/>
              </a:spcBef>
              <a:tabLst>
                <a:tab pos="4789170" algn="l"/>
              </a:tabLst>
            </a:pPr>
            <a:r>
              <a:rPr sz="2400" spc="-10" dirty="0">
                <a:latin typeface="Franklin Gothic Medium"/>
                <a:cs typeface="Franklin Gothic Medium"/>
              </a:rPr>
              <a:t>CO</a:t>
            </a:r>
            <a:r>
              <a:rPr sz="2400" spc="-15" dirty="0">
                <a:latin typeface="Franklin Gothic Medium"/>
                <a:cs typeface="Franklin Gothic Medium"/>
              </a:rPr>
              <a:t>U</a:t>
            </a:r>
            <a:r>
              <a:rPr sz="2400" dirty="0">
                <a:latin typeface="Franklin Gothic Medium"/>
                <a:cs typeface="Franklin Gothic Medium"/>
              </a:rPr>
              <a:t>R</a:t>
            </a:r>
            <a:r>
              <a:rPr sz="2400" spc="-25" dirty="0">
                <a:latin typeface="Franklin Gothic Medium"/>
                <a:cs typeface="Franklin Gothic Medium"/>
              </a:rPr>
              <a:t>S</a:t>
            </a:r>
            <a:r>
              <a:rPr sz="2400" dirty="0">
                <a:latin typeface="Franklin Gothic Medium"/>
                <a:cs typeface="Franklin Gothic Medium"/>
              </a:rPr>
              <a:t>E</a:t>
            </a:r>
            <a:r>
              <a:rPr sz="2400" spc="-55" dirty="0">
                <a:latin typeface="Franklin Gothic Medium"/>
                <a:cs typeface="Franklin Gothic Medium"/>
              </a:rPr>
              <a:t> </a:t>
            </a:r>
            <a:r>
              <a:rPr sz="2400" spc="-25" dirty="0">
                <a:latin typeface="Franklin Gothic Medium"/>
                <a:cs typeface="Franklin Gothic Medium"/>
              </a:rPr>
              <a:t>N</a:t>
            </a:r>
            <a:r>
              <a:rPr sz="2400" spc="-20" dirty="0">
                <a:latin typeface="Franklin Gothic Medium"/>
                <a:cs typeface="Franklin Gothic Medium"/>
              </a:rPr>
              <a:t>A</a:t>
            </a:r>
            <a:r>
              <a:rPr sz="2400" spc="-30" dirty="0">
                <a:latin typeface="Franklin Gothic Medium"/>
                <a:cs typeface="Franklin Gothic Medium"/>
              </a:rPr>
              <a:t>ME</a:t>
            </a:r>
            <a:r>
              <a:rPr sz="2400" dirty="0">
                <a:latin typeface="Franklin Gothic Medium"/>
                <a:cs typeface="Franklin Gothic Medium"/>
              </a:rPr>
              <a:t>:</a:t>
            </a:r>
            <a:r>
              <a:rPr sz="2400" spc="20" dirty="0">
                <a:latin typeface="Franklin Gothic Medium"/>
                <a:cs typeface="Franklin Gothic Medium"/>
              </a:rPr>
              <a:t> </a:t>
            </a:r>
            <a:r>
              <a:rPr sz="2400" spc="-240" dirty="0">
                <a:latin typeface="Franklin Gothic Medium"/>
                <a:cs typeface="Franklin Gothic Medium"/>
              </a:rPr>
              <a:t>D</a:t>
            </a:r>
            <a:r>
              <a:rPr sz="2400" spc="-310" dirty="0">
                <a:latin typeface="Franklin Gothic Medium"/>
                <a:cs typeface="Franklin Gothic Medium"/>
              </a:rPr>
              <a:t>A</a:t>
            </a:r>
            <a:r>
              <a:rPr sz="2400" spc="-300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A</a:t>
            </a:r>
            <a:r>
              <a:rPr sz="2400" spc="-140" dirty="0">
                <a:latin typeface="Franklin Gothic Medium"/>
                <a:cs typeface="Franklin Gothic Medium"/>
              </a:rPr>
              <a:t> </a:t>
            </a:r>
            <a:r>
              <a:rPr sz="2400" spc="-60" dirty="0">
                <a:latin typeface="Franklin Gothic Medium"/>
                <a:cs typeface="Franklin Gothic Medium"/>
              </a:rPr>
              <a:t>L</a:t>
            </a:r>
            <a:r>
              <a:rPr sz="2400" spc="-65" dirty="0">
                <a:latin typeface="Franklin Gothic Medium"/>
                <a:cs typeface="Franklin Gothic Medium"/>
              </a:rPr>
              <a:t>I</a:t>
            </a:r>
            <a:r>
              <a:rPr sz="2400" spc="-60" dirty="0">
                <a:latin typeface="Franklin Gothic Medium"/>
                <a:cs typeface="Franklin Gothic Medium"/>
              </a:rPr>
              <a:t>T</a:t>
            </a:r>
            <a:r>
              <a:rPr sz="2400" spc="-65" dirty="0">
                <a:latin typeface="Franklin Gothic Medium"/>
                <a:cs typeface="Franklin Gothic Medium"/>
              </a:rPr>
              <a:t>E</a:t>
            </a:r>
            <a:r>
              <a:rPr sz="2400" spc="-55" dirty="0">
                <a:latin typeface="Franklin Gothic Medium"/>
                <a:cs typeface="Franklin Gothic Medium"/>
              </a:rPr>
              <a:t>R</a:t>
            </a:r>
            <a:r>
              <a:rPr sz="2400" spc="-105" dirty="0">
                <a:latin typeface="Franklin Gothic Medium"/>
                <a:cs typeface="Franklin Gothic Medium"/>
              </a:rPr>
              <a:t>A</a:t>
            </a:r>
            <a:r>
              <a:rPr sz="2400" spc="-60" dirty="0">
                <a:latin typeface="Franklin Gothic Medium"/>
                <a:cs typeface="Franklin Gothic Medium"/>
              </a:rPr>
              <a:t>C</a:t>
            </a:r>
            <a:r>
              <a:rPr sz="2400" dirty="0">
                <a:latin typeface="Franklin Gothic Medium"/>
                <a:cs typeface="Franklin Gothic Medium"/>
              </a:rPr>
              <a:t>Y	</a:t>
            </a:r>
            <a:r>
              <a:rPr sz="2400" spc="-60" dirty="0">
                <a:latin typeface="Franklin Gothic Medium"/>
                <a:cs typeface="Franklin Gothic Medium"/>
              </a:rPr>
              <a:t>W</a:t>
            </a:r>
            <a:r>
              <a:rPr sz="2400" spc="-65" dirty="0">
                <a:latin typeface="Franklin Gothic Medium"/>
                <a:cs typeface="Franklin Gothic Medium"/>
              </a:rPr>
              <a:t>I</a:t>
            </a:r>
            <a:r>
              <a:rPr sz="2400" spc="-60" dirty="0">
                <a:latin typeface="Franklin Gothic Medium"/>
                <a:cs typeface="Franklin Gothic Medium"/>
              </a:rPr>
              <a:t>T</a:t>
            </a:r>
            <a:r>
              <a:rPr sz="2400" dirty="0">
                <a:latin typeface="Franklin Gothic Medium"/>
                <a:cs typeface="Franklin Gothic Medium"/>
              </a:rPr>
              <a:t>H</a:t>
            </a:r>
            <a:r>
              <a:rPr sz="2400" spc="-75" dirty="0">
                <a:latin typeface="Franklin Gothic Medium"/>
                <a:cs typeface="Franklin Gothic Medium"/>
              </a:rPr>
              <a:t> </a:t>
            </a:r>
            <a:r>
              <a:rPr sz="2400" spc="-190" dirty="0">
                <a:latin typeface="Franklin Gothic Medium"/>
                <a:cs typeface="Franklin Gothic Medium"/>
              </a:rPr>
              <a:t>T</a:t>
            </a:r>
            <a:r>
              <a:rPr sz="2400" spc="-70" dirty="0">
                <a:latin typeface="Franklin Gothic Medium"/>
                <a:cs typeface="Franklin Gothic Medium"/>
              </a:rPr>
              <a:t>A</a:t>
            </a:r>
            <a:r>
              <a:rPr sz="2400" spc="-80" dirty="0">
                <a:latin typeface="Franklin Gothic Medium"/>
                <a:cs typeface="Franklin Gothic Medium"/>
              </a:rPr>
              <a:t>B</a:t>
            </a:r>
            <a:r>
              <a:rPr sz="2400" spc="-70" dirty="0">
                <a:latin typeface="Franklin Gothic Medium"/>
                <a:cs typeface="Franklin Gothic Medium"/>
              </a:rPr>
              <a:t>L</a:t>
            </a:r>
            <a:r>
              <a:rPr sz="2400" spc="-80" dirty="0">
                <a:latin typeface="Franklin Gothic Medium"/>
                <a:cs typeface="Franklin Gothic Medium"/>
              </a:rPr>
              <a:t>E</a:t>
            </a:r>
            <a:r>
              <a:rPr sz="2400" spc="-120" dirty="0">
                <a:latin typeface="Franklin Gothic Medium"/>
                <a:cs typeface="Franklin Gothic Medium"/>
              </a:rPr>
              <a:t>A</a:t>
            </a:r>
            <a:r>
              <a:rPr sz="2400" dirty="0">
                <a:latin typeface="Franklin Gothic Medium"/>
                <a:cs typeface="Franklin Gothic Medium"/>
              </a:rPr>
              <a:t>U</a:t>
            </a:r>
          </a:p>
          <a:p>
            <a:pPr marL="12700" marR="5080" indent="618490">
              <a:lnSpc>
                <a:spcPct val="299000"/>
              </a:lnSpc>
              <a:spcBef>
                <a:spcPts val="465"/>
              </a:spcBef>
            </a:pPr>
            <a:r>
              <a:rPr sz="1800" spc="-25" dirty="0">
                <a:latin typeface="Franklin Gothic Medium"/>
                <a:cs typeface="Franklin Gothic Medium"/>
              </a:rPr>
              <a:t>PROJECT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NAME:</a:t>
            </a:r>
            <a:r>
              <a:rPr sz="1800" spc="2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The</a:t>
            </a:r>
            <a:r>
              <a:rPr sz="1800" spc="-20" dirty="0">
                <a:latin typeface="Franklin Gothic Medium"/>
                <a:cs typeface="Franklin Gothic Medium"/>
              </a:rPr>
              <a:t> </a:t>
            </a:r>
            <a:r>
              <a:rPr sz="1800" spc="-50" dirty="0">
                <a:latin typeface="Franklin Gothic Medium"/>
                <a:cs typeface="Franklin Gothic Medium"/>
              </a:rPr>
              <a:t>Tableau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HR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scorecard</a:t>
            </a:r>
            <a:r>
              <a:rPr sz="1800" spc="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measuring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in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spc="-25" dirty="0" smtClean="0">
                <a:latin typeface="Franklin Gothic Medium"/>
                <a:cs typeface="Franklin Gothic Medium"/>
              </a:rPr>
              <a:t>table</a:t>
            </a:r>
            <a:r>
              <a:rPr lang="en-US" sz="1800" spc="-25" dirty="0" smtClean="0">
                <a:latin typeface="Franklin Gothic Medium"/>
                <a:cs typeface="Franklin Gothic Medium"/>
              </a:rPr>
              <a:t>au</a:t>
            </a:r>
            <a:r>
              <a:rPr sz="1800" spc="-25" dirty="0" smtClean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management </a:t>
            </a:r>
            <a:r>
              <a:rPr sz="1800" spc="-434" dirty="0">
                <a:latin typeface="Franklin Gothic Medium"/>
                <a:cs typeface="Franklin Gothic Medium"/>
              </a:rPr>
              <a:t> </a:t>
            </a:r>
            <a:r>
              <a:rPr sz="1800" spc="-65" dirty="0">
                <a:latin typeface="Franklin Gothic Medium"/>
                <a:cs typeface="Franklin Gothic Medium"/>
              </a:rPr>
              <a:t>Team</a:t>
            </a:r>
            <a:r>
              <a:rPr sz="1800" spc="-114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member:</a:t>
            </a:r>
            <a:endParaRPr sz="1800" dirty="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4106036"/>
            <a:ext cx="169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Franklin Gothic Medium"/>
                <a:cs typeface="Franklin Gothic Medium"/>
              </a:rPr>
              <a:t>Leader:S.</a:t>
            </a:r>
            <a:r>
              <a:rPr sz="1800" spc="-35" dirty="0">
                <a:latin typeface="Franklin Gothic Medium"/>
                <a:cs typeface="Franklin Gothic Medium"/>
              </a:rPr>
              <a:t>N</a:t>
            </a:r>
            <a:r>
              <a:rPr sz="1800" spc="-105" dirty="0">
                <a:latin typeface="Franklin Gothic Medium"/>
                <a:cs typeface="Franklin Gothic Medium"/>
              </a:rPr>
              <a:t>A</a:t>
            </a:r>
            <a:r>
              <a:rPr sz="1800" spc="-25" dirty="0">
                <a:latin typeface="Franklin Gothic Medium"/>
                <a:cs typeface="Franklin Gothic Medium"/>
              </a:rPr>
              <a:t>V</a:t>
            </a:r>
            <a:r>
              <a:rPr sz="1800" spc="-30" dirty="0">
                <a:latin typeface="Franklin Gothic Medium"/>
                <a:cs typeface="Franklin Gothic Medium"/>
              </a:rPr>
              <a:t>EE</a:t>
            </a:r>
            <a:r>
              <a:rPr sz="1800" dirty="0">
                <a:latin typeface="Franklin Gothic Medium"/>
                <a:cs typeface="Franklin Gothic Medium"/>
              </a:rPr>
              <a:t>N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41" y="4638294"/>
            <a:ext cx="88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Franklin Gothic Medium"/>
                <a:cs typeface="Franklin Gothic Medium"/>
              </a:rPr>
              <a:t>M</a:t>
            </a:r>
            <a:r>
              <a:rPr sz="1800" spc="-35" dirty="0">
                <a:latin typeface="Franklin Gothic Medium"/>
                <a:cs typeface="Franklin Gothic Medium"/>
              </a:rPr>
              <a:t>embe</a:t>
            </a:r>
            <a:r>
              <a:rPr sz="1800" spc="-25" dirty="0">
                <a:latin typeface="Franklin Gothic Medium"/>
                <a:cs typeface="Franklin Gothic Medium"/>
              </a:rPr>
              <a:t>r</a:t>
            </a:r>
            <a:r>
              <a:rPr sz="1800" dirty="0">
                <a:latin typeface="Franklin Gothic Medium"/>
                <a:cs typeface="Franklin Gothic Medium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066" y="4947409"/>
            <a:ext cx="3835306" cy="15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3530">
              <a:lnSpc>
                <a:spcPct val="141700"/>
              </a:lnSpc>
              <a:spcBef>
                <a:spcPts val="100"/>
              </a:spcBef>
            </a:pPr>
            <a:r>
              <a:rPr lang="en-US" sz="1800" spc="-5" dirty="0" smtClean="0">
                <a:latin typeface="Franklin Gothic Medium"/>
                <a:cs typeface="Franklin Gothic Medium"/>
              </a:rPr>
              <a:t>P.</a:t>
            </a:r>
            <a:r>
              <a:rPr sz="1800" spc="-5" dirty="0" smtClean="0">
                <a:latin typeface="Franklin Gothic Medium"/>
                <a:cs typeface="Franklin Gothic Medium"/>
              </a:rPr>
              <a:t>VISHNU </a:t>
            </a:r>
            <a:r>
              <a:rPr sz="1800" spc="60" dirty="0" smtClean="0">
                <a:latin typeface="Franklin Gothic Medium"/>
                <a:cs typeface="Franklin Gothic Medium"/>
              </a:rPr>
              <a:t> </a:t>
            </a:r>
            <a:endParaRPr lang="en-US" spc="-5" dirty="0">
              <a:latin typeface="Franklin Gothic Medium"/>
              <a:cs typeface="Franklin Gothic Medium"/>
            </a:endParaRPr>
          </a:p>
          <a:p>
            <a:pPr marL="12700" marR="303530">
              <a:lnSpc>
                <a:spcPct val="141700"/>
              </a:lnSpc>
              <a:spcBef>
                <a:spcPts val="100"/>
              </a:spcBef>
            </a:pPr>
            <a:r>
              <a:rPr lang="en-US" sz="1800" spc="-5" dirty="0" smtClean="0">
                <a:latin typeface="Franklin Gothic Medium"/>
                <a:cs typeface="Franklin Gothic Medium"/>
              </a:rPr>
              <a:t>K.NANDHA </a:t>
            </a:r>
            <a:r>
              <a:rPr sz="1800" spc="-5" dirty="0" smtClean="0">
                <a:latin typeface="Franklin Gothic Medium"/>
                <a:cs typeface="Franklin Gothic Medium"/>
              </a:rPr>
              <a:t>KUMAR</a:t>
            </a:r>
            <a:endParaRPr sz="1800" dirty="0">
              <a:latin typeface="Franklin Gothic Medium"/>
              <a:cs typeface="Franklin Gothic Medium"/>
            </a:endParaRPr>
          </a:p>
          <a:p>
            <a:pPr marL="22860">
              <a:lnSpc>
                <a:spcPct val="100000"/>
              </a:lnSpc>
              <a:spcBef>
                <a:spcPts val="455"/>
              </a:spcBef>
            </a:pPr>
            <a:r>
              <a:rPr lang="en-US" sz="1800" spc="-5" dirty="0" smtClean="0">
                <a:latin typeface="Franklin Gothic Medium"/>
                <a:cs typeface="Franklin Gothic Medium"/>
              </a:rPr>
              <a:t>M.</a:t>
            </a:r>
            <a:r>
              <a:rPr sz="1800" spc="-5" dirty="0" smtClean="0">
                <a:latin typeface="Franklin Gothic Medium"/>
                <a:cs typeface="Franklin Gothic Medium"/>
              </a:rPr>
              <a:t>MUTHUMANICKAM</a:t>
            </a:r>
            <a:endParaRPr sz="1800" dirty="0">
              <a:latin typeface="Franklin Gothic Medium"/>
              <a:cs typeface="Franklin Gothic Medium"/>
            </a:endParaRPr>
          </a:p>
          <a:p>
            <a:pPr marL="22860">
              <a:lnSpc>
                <a:spcPct val="100000"/>
              </a:lnSpc>
              <a:spcBef>
                <a:spcPts val="720"/>
              </a:spcBef>
            </a:pPr>
            <a:r>
              <a:rPr lang="en-US" sz="1800" spc="-5" dirty="0" smtClean="0">
                <a:latin typeface="Franklin Gothic Medium"/>
                <a:cs typeface="Franklin Gothic Medium"/>
              </a:rPr>
              <a:t>V.</a:t>
            </a:r>
            <a:r>
              <a:rPr sz="1800" spc="-5" dirty="0" smtClean="0">
                <a:latin typeface="Franklin Gothic Medium"/>
                <a:cs typeface="Franklin Gothic Medium"/>
              </a:rPr>
              <a:t>MOHANAKRISHNAN</a:t>
            </a:r>
            <a:endParaRPr sz="1800" dirty="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780" y="4249927"/>
            <a:ext cx="2045970" cy="7753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20" dirty="0">
                <a:latin typeface="Franklin Gothic Medium"/>
                <a:cs typeface="Franklin Gothic Medium"/>
              </a:rPr>
              <a:t>MENTOR:</a:t>
            </a:r>
            <a:endParaRPr sz="1800">
              <a:latin typeface="Franklin Gothic Medium"/>
              <a:cs typeface="Franklin Gothic Medium"/>
            </a:endParaRPr>
          </a:p>
          <a:p>
            <a:pPr marL="27940">
              <a:lnSpc>
                <a:spcPct val="100000"/>
              </a:lnSpc>
              <a:spcBef>
                <a:spcPts val="795"/>
              </a:spcBef>
            </a:pPr>
            <a:r>
              <a:rPr sz="1800" spc="-10" dirty="0">
                <a:latin typeface="Franklin Gothic Medium"/>
                <a:cs typeface="Franklin Gothic Medium"/>
              </a:rPr>
              <a:t>Dr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.V.PANDIYAMMAL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8250"/>
            <a:ext cx="3571875" cy="1809750"/>
          </a:xfrm>
          <a:custGeom>
            <a:avLst/>
            <a:gdLst/>
            <a:ahLst/>
            <a:cxnLst/>
            <a:rect l="l" t="t" r="r" b="b"/>
            <a:pathLst>
              <a:path w="3571875" h="1809750">
                <a:moveTo>
                  <a:pt x="2038350" y="0"/>
                </a:moveTo>
                <a:lnTo>
                  <a:pt x="0" y="1809748"/>
                </a:lnTo>
                <a:lnTo>
                  <a:pt x="3571875" y="1809748"/>
                </a:lnTo>
                <a:lnTo>
                  <a:pt x="2038350" y="0"/>
                </a:lnTo>
                <a:close/>
              </a:path>
            </a:pathLst>
          </a:custGeom>
          <a:solidFill>
            <a:srgbClr val="089FD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8825" y="0"/>
            <a:ext cx="7115175" cy="6858000"/>
          </a:xfrm>
          <a:custGeom>
            <a:avLst/>
            <a:gdLst/>
            <a:ahLst/>
            <a:cxnLst/>
            <a:rect l="l" t="t" r="r" b="b"/>
            <a:pathLst>
              <a:path w="7115175" h="6858000">
                <a:moveTo>
                  <a:pt x="7115175" y="0"/>
                </a:moveTo>
                <a:lnTo>
                  <a:pt x="5705475" y="0"/>
                </a:lnTo>
                <a:lnTo>
                  <a:pt x="0" y="5048250"/>
                </a:lnTo>
                <a:lnTo>
                  <a:pt x="1533525" y="6848473"/>
                </a:lnTo>
                <a:lnTo>
                  <a:pt x="7115175" y="6857998"/>
                </a:lnTo>
                <a:lnTo>
                  <a:pt x="7115175" y="0"/>
                </a:lnTo>
                <a:close/>
              </a:path>
            </a:pathLst>
          </a:custGeom>
          <a:solidFill>
            <a:srgbClr val="089FD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7682" y="310642"/>
            <a:ext cx="1323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S</a:t>
            </a:r>
            <a:r>
              <a:rPr sz="2800" spc="-30" dirty="0"/>
              <a:t>TOR</a:t>
            </a:r>
            <a:r>
              <a:rPr sz="2800" spc="-5" dirty="0"/>
              <a:t>Y</a:t>
            </a:r>
            <a:r>
              <a:rPr sz="2800" spc="-95" dirty="0"/>
              <a:t> </a:t>
            </a:r>
            <a:r>
              <a:rPr sz="2800" spc="-5" dirty="0"/>
              <a:t>3</a:t>
            </a:r>
            <a:endParaRPr sz="2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4" y="980757"/>
            <a:ext cx="8784971" cy="55907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7734300" y="0"/>
                </a:lnTo>
                <a:lnTo>
                  <a:pt x="2028825" y="5048250"/>
                </a:lnTo>
                <a:lnTo>
                  <a:pt x="2032889" y="5053076"/>
                </a:lnTo>
                <a:lnTo>
                  <a:pt x="0" y="6857999"/>
                </a:lnTo>
                <a:lnTo>
                  <a:pt x="3571875" y="6857999"/>
                </a:lnTo>
                <a:lnTo>
                  <a:pt x="3563747" y="6848487"/>
                </a:lnTo>
                <a:lnTo>
                  <a:pt x="9144000" y="68579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89FD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5340" y="310642"/>
            <a:ext cx="1323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S</a:t>
            </a:r>
            <a:r>
              <a:rPr sz="2800" spc="-30" dirty="0"/>
              <a:t>TOR</a:t>
            </a:r>
            <a:r>
              <a:rPr sz="2800" spc="-5" dirty="0"/>
              <a:t>Y</a:t>
            </a:r>
            <a:r>
              <a:rPr sz="2800" spc="-95" dirty="0"/>
              <a:t> </a:t>
            </a:r>
            <a:r>
              <a:rPr sz="2800" spc="-5" dirty="0"/>
              <a:t>4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4" y="1052824"/>
            <a:ext cx="8856980" cy="5805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891" y="4724397"/>
            <a:ext cx="9146540" cy="1807845"/>
            <a:chOff x="-2382" y="5050663"/>
            <a:chExt cx="9146540" cy="1807845"/>
          </a:xfrm>
        </p:grpSpPr>
        <p:sp>
          <p:nvSpPr>
            <p:cNvPr id="3" name="object 3"/>
            <p:cNvSpPr/>
            <p:nvPr/>
          </p:nvSpPr>
          <p:spPr>
            <a:xfrm>
              <a:off x="-2382" y="5050663"/>
              <a:ext cx="3574415" cy="1807845"/>
            </a:xfrm>
            <a:custGeom>
              <a:avLst/>
              <a:gdLst/>
              <a:ahLst/>
              <a:cxnLst/>
              <a:rect l="l" t="t" r="r" b="b"/>
              <a:pathLst>
                <a:path w="3574415" h="1807845">
                  <a:moveTo>
                    <a:pt x="2045431" y="0"/>
                  </a:moveTo>
                  <a:lnTo>
                    <a:pt x="0" y="0"/>
                  </a:lnTo>
                  <a:lnTo>
                    <a:pt x="2382" y="1807336"/>
                  </a:lnTo>
                  <a:lnTo>
                    <a:pt x="3574257" y="1807336"/>
                  </a:lnTo>
                  <a:lnTo>
                    <a:pt x="2045431" y="0"/>
                  </a:lnTo>
                  <a:close/>
                </a:path>
              </a:pathLst>
            </a:custGeom>
            <a:solidFill>
              <a:srgbClr val="F86A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2378" y="5051298"/>
              <a:ext cx="9146540" cy="1807210"/>
            </a:xfrm>
            <a:custGeom>
              <a:avLst/>
              <a:gdLst/>
              <a:ahLst/>
              <a:cxnLst/>
              <a:rect l="l" t="t" r="r" b="b"/>
              <a:pathLst>
                <a:path w="9146540" h="1807209">
                  <a:moveTo>
                    <a:pt x="2041109" y="0"/>
                  </a:moveTo>
                  <a:lnTo>
                    <a:pt x="0" y="1806702"/>
                  </a:lnTo>
                  <a:lnTo>
                    <a:pt x="9146378" y="1806702"/>
                  </a:lnTo>
                  <a:lnTo>
                    <a:pt x="9146378" y="888"/>
                  </a:lnTo>
                  <a:lnTo>
                    <a:pt x="2041109" y="0"/>
                  </a:lnTo>
                  <a:close/>
                </a:path>
              </a:pathLst>
            </a:custGeom>
            <a:solidFill>
              <a:srgbClr val="089F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https://public.tableau.com/app/profile/naveen.s4356/vizzes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773343" y="609600"/>
            <a:ext cx="8599830" cy="615553"/>
          </a:xfrm>
        </p:spPr>
        <p:txBody>
          <a:bodyPr/>
          <a:lstStyle/>
          <a:p>
            <a:r>
              <a:rPr lang="en-US" sz="4000" dirty="0" smtClean="0"/>
              <a:t>TABLEAU PUBLIC LINK</a:t>
            </a:r>
            <a:endParaRPr 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591" y="1947964"/>
            <a:ext cx="5328920" cy="4032250"/>
          </a:xfrm>
          <a:custGeom>
            <a:avLst/>
            <a:gdLst/>
            <a:ahLst/>
            <a:cxnLst/>
            <a:rect l="l" t="t" r="r" b="b"/>
            <a:pathLst>
              <a:path w="5328920" h="4032250">
                <a:moveTo>
                  <a:pt x="5328539" y="0"/>
                </a:moveTo>
                <a:lnTo>
                  <a:pt x="0" y="0"/>
                </a:lnTo>
                <a:lnTo>
                  <a:pt x="0" y="4031869"/>
                </a:lnTo>
                <a:lnTo>
                  <a:pt x="5328539" y="4031869"/>
                </a:lnTo>
                <a:lnTo>
                  <a:pt x="53285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8204" y="939393"/>
            <a:ext cx="4965700" cy="4949825"/>
          </a:xfrm>
          <a:prstGeom prst="rect">
            <a:avLst/>
          </a:prstGeom>
        </p:spPr>
        <p:txBody>
          <a:bodyPr vert="horz" wrap="square" lIns="0" tIns="279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3200" spc="-20" dirty="0">
                <a:latin typeface="Franklin Gothic Medium"/>
                <a:cs typeface="Franklin Gothic Medium"/>
              </a:rPr>
              <a:t>CONCLUSION</a:t>
            </a:r>
            <a:r>
              <a:rPr sz="1800" spc="-20" dirty="0">
                <a:latin typeface="Franklin Gothic Medium"/>
                <a:cs typeface="Franklin Gothic Medium"/>
              </a:rPr>
              <a:t>:</a:t>
            </a:r>
            <a:endParaRPr sz="180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00000"/>
              </a:lnSpc>
              <a:spcBef>
                <a:spcPts val="2105"/>
              </a:spcBef>
            </a:pPr>
            <a:r>
              <a:rPr sz="3200" i="1" spc="-50" dirty="0">
                <a:latin typeface="Franklin Gothic Medium"/>
                <a:cs typeface="Franklin Gothic Medium"/>
              </a:rPr>
              <a:t>Tableau </a:t>
            </a:r>
            <a:r>
              <a:rPr sz="3200" i="1" spc="-15" dirty="0">
                <a:latin typeface="Franklin Gothic Medium"/>
                <a:cs typeface="Franklin Gothic Medium"/>
              </a:rPr>
              <a:t>is </a:t>
            </a:r>
            <a:r>
              <a:rPr sz="3200" i="1" spc="5" dirty="0">
                <a:latin typeface="Franklin Gothic Medium"/>
                <a:cs typeface="Franklin Gothic Medium"/>
              </a:rPr>
              <a:t>an </a:t>
            </a:r>
            <a:r>
              <a:rPr sz="3200" i="1" spc="-45" dirty="0">
                <a:latin typeface="Franklin Gothic Medium"/>
                <a:cs typeface="Franklin Gothic Medium"/>
              </a:rPr>
              <a:t>excellent </a:t>
            </a:r>
            <a:r>
              <a:rPr sz="3200" i="1" spc="-40" dirty="0">
                <a:latin typeface="Franklin Gothic Medium"/>
                <a:cs typeface="Franklin Gothic Medium"/>
              </a:rPr>
              <a:t> </a:t>
            </a:r>
            <a:r>
              <a:rPr sz="3200" i="1" spc="-30" dirty="0">
                <a:latin typeface="Franklin Gothic Medium"/>
                <a:cs typeface="Franklin Gothic Medium"/>
              </a:rPr>
              <a:t>program </a:t>
            </a:r>
            <a:r>
              <a:rPr sz="3200" i="1" spc="-60" dirty="0">
                <a:latin typeface="Franklin Gothic Medium"/>
                <a:cs typeface="Franklin Gothic Medium"/>
              </a:rPr>
              <a:t>to simplify </a:t>
            </a:r>
            <a:r>
              <a:rPr sz="3200" i="1" spc="-35" dirty="0">
                <a:latin typeface="Franklin Gothic Medium"/>
                <a:cs typeface="Franklin Gothic Medium"/>
              </a:rPr>
              <a:t>all </a:t>
            </a:r>
            <a:r>
              <a:rPr sz="3200" i="1" spc="-40" dirty="0">
                <a:latin typeface="Franklin Gothic Medium"/>
                <a:cs typeface="Franklin Gothic Medium"/>
              </a:rPr>
              <a:t>your </a:t>
            </a:r>
            <a:r>
              <a:rPr sz="3200" i="1" spc="-35" dirty="0">
                <a:latin typeface="Franklin Gothic Medium"/>
                <a:cs typeface="Franklin Gothic Medium"/>
              </a:rPr>
              <a:t> </a:t>
            </a:r>
            <a:r>
              <a:rPr sz="3200" i="1" spc="-5" dirty="0">
                <a:latin typeface="Franklin Gothic Medium"/>
                <a:cs typeface="Franklin Gothic Medium"/>
              </a:rPr>
              <a:t>data </a:t>
            </a:r>
            <a:r>
              <a:rPr sz="3200" i="1" spc="-25" dirty="0">
                <a:latin typeface="Franklin Gothic Medium"/>
                <a:cs typeface="Franklin Gothic Medium"/>
              </a:rPr>
              <a:t>visualization </a:t>
            </a:r>
            <a:r>
              <a:rPr sz="3200" i="1" spc="-35" dirty="0">
                <a:latin typeface="Franklin Gothic Medium"/>
                <a:cs typeface="Franklin Gothic Medium"/>
              </a:rPr>
              <a:t>activities </a:t>
            </a:r>
            <a:r>
              <a:rPr sz="3200" i="1" spc="-30" dirty="0">
                <a:latin typeface="Franklin Gothic Medium"/>
                <a:cs typeface="Franklin Gothic Medium"/>
              </a:rPr>
              <a:t> </a:t>
            </a:r>
            <a:r>
              <a:rPr sz="3200" i="1" dirty="0">
                <a:latin typeface="Franklin Gothic Medium"/>
                <a:cs typeface="Franklin Gothic Medium"/>
              </a:rPr>
              <a:t>and </a:t>
            </a:r>
            <a:r>
              <a:rPr sz="3200" i="1" spc="-30" dirty="0">
                <a:latin typeface="Franklin Gothic Medium"/>
                <a:cs typeface="Franklin Gothic Medium"/>
              </a:rPr>
              <a:t>provide </a:t>
            </a:r>
            <a:r>
              <a:rPr sz="3200" i="1" spc="-45" dirty="0">
                <a:latin typeface="Franklin Gothic Medium"/>
                <a:cs typeface="Franklin Gothic Medium"/>
              </a:rPr>
              <a:t>better </a:t>
            </a:r>
            <a:r>
              <a:rPr sz="3200" i="1" dirty="0">
                <a:latin typeface="Franklin Gothic Medium"/>
                <a:cs typeface="Franklin Gothic Medium"/>
              </a:rPr>
              <a:t>and </a:t>
            </a:r>
            <a:r>
              <a:rPr sz="3200" i="1" spc="-40" dirty="0">
                <a:latin typeface="Franklin Gothic Medium"/>
                <a:cs typeface="Franklin Gothic Medium"/>
              </a:rPr>
              <a:t>more </a:t>
            </a:r>
            <a:r>
              <a:rPr sz="3200" i="1" spc="-785" dirty="0">
                <a:latin typeface="Franklin Gothic Medium"/>
                <a:cs typeface="Franklin Gothic Medium"/>
              </a:rPr>
              <a:t> </a:t>
            </a:r>
            <a:r>
              <a:rPr sz="3200" i="1" spc="-25" dirty="0">
                <a:latin typeface="Franklin Gothic Medium"/>
                <a:cs typeface="Franklin Gothic Medium"/>
              </a:rPr>
              <a:t>accurate analysis </a:t>
            </a:r>
            <a:r>
              <a:rPr sz="3200" i="1" spc="-35" dirty="0">
                <a:latin typeface="Franklin Gothic Medium"/>
                <a:cs typeface="Franklin Gothic Medium"/>
              </a:rPr>
              <a:t>if </a:t>
            </a:r>
            <a:r>
              <a:rPr sz="3200" i="1" spc="-40" dirty="0">
                <a:latin typeface="Franklin Gothic Medium"/>
                <a:cs typeface="Franklin Gothic Medium"/>
              </a:rPr>
              <a:t>you </a:t>
            </a:r>
            <a:r>
              <a:rPr sz="3200" i="1" spc="-50" dirty="0">
                <a:latin typeface="Franklin Gothic Medium"/>
                <a:cs typeface="Franklin Gothic Medium"/>
              </a:rPr>
              <a:t>ever </a:t>
            </a:r>
            <a:r>
              <a:rPr sz="3200" i="1" spc="-45" dirty="0">
                <a:latin typeface="Franklin Gothic Medium"/>
                <a:cs typeface="Franklin Gothic Medium"/>
              </a:rPr>
              <a:t> </a:t>
            </a:r>
            <a:r>
              <a:rPr sz="3200" i="1" spc="-20" dirty="0">
                <a:latin typeface="Franklin Gothic Medium"/>
                <a:cs typeface="Franklin Gothic Medium"/>
              </a:rPr>
              <a:t>tried </a:t>
            </a:r>
            <a:r>
              <a:rPr sz="3200" i="1" spc="-5" dirty="0">
                <a:latin typeface="Franklin Gothic Medium"/>
                <a:cs typeface="Franklin Gothic Medium"/>
              </a:rPr>
              <a:t>data </a:t>
            </a:r>
            <a:r>
              <a:rPr sz="3200" i="1" spc="-25" dirty="0">
                <a:latin typeface="Franklin Gothic Medium"/>
                <a:cs typeface="Franklin Gothic Medium"/>
              </a:rPr>
              <a:t>visualization </a:t>
            </a:r>
            <a:r>
              <a:rPr sz="3200" i="1" spc="5" dirty="0">
                <a:latin typeface="Franklin Gothic Medium"/>
                <a:cs typeface="Franklin Gothic Medium"/>
              </a:rPr>
              <a:t>and </a:t>
            </a:r>
            <a:r>
              <a:rPr sz="3200" i="1" spc="10" dirty="0">
                <a:latin typeface="Franklin Gothic Medium"/>
                <a:cs typeface="Franklin Gothic Medium"/>
              </a:rPr>
              <a:t> </a:t>
            </a:r>
            <a:r>
              <a:rPr sz="3200" i="1" spc="-5" dirty="0">
                <a:latin typeface="Franklin Gothic Medium"/>
                <a:cs typeface="Franklin Gothic Medium"/>
              </a:rPr>
              <a:t>found</a:t>
            </a:r>
            <a:r>
              <a:rPr sz="3200" i="1" spc="-55" dirty="0">
                <a:latin typeface="Franklin Gothic Medium"/>
                <a:cs typeface="Franklin Gothic Medium"/>
              </a:rPr>
              <a:t> </a:t>
            </a:r>
            <a:r>
              <a:rPr sz="3200" i="1" spc="-35" dirty="0">
                <a:latin typeface="Franklin Gothic Medium"/>
                <a:cs typeface="Franklin Gothic Medium"/>
              </a:rPr>
              <a:t>it</a:t>
            </a:r>
            <a:r>
              <a:rPr sz="3200" i="1" spc="-70" dirty="0">
                <a:latin typeface="Franklin Gothic Medium"/>
                <a:cs typeface="Franklin Gothic Medium"/>
              </a:rPr>
              <a:t> </a:t>
            </a:r>
            <a:r>
              <a:rPr sz="3200" i="1" spc="-30" dirty="0">
                <a:latin typeface="Franklin Gothic Medium"/>
                <a:cs typeface="Franklin Gothic Medium"/>
              </a:rPr>
              <a:t>tough</a:t>
            </a:r>
            <a:r>
              <a:rPr sz="3200" i="1" spc="-25" dirty="0">
                <a:latin typeface="Franklin Gothic Medium"/>
                <a:cs typeface="Franklin Gothic Medium"/>
              </a:rPr>
              <a:t> </a:t>
            </a:r>
            <a:r>
              <a:rPr sz="3200" i="1" spc="-60" dirty="0">
                <a:latin typeface="Franklin Gothic Medium"/>
                <a:cs typeface="Franklin Gothic Medium"/>
              </a:rPr>
              <a:t>to</a:t>
            </a:r>
            <a:r>
              <a:rPr sz="3200" i="1" spc="-114" dirty="0">
                <a:latin typeface="Franklin Gothic Medium"/>
                <a:cs typeface="Franklin Gothic Medium"/>
              </a:rPr>
              <a:t> </a:t>
            </a:r>
            <a:r>
              <a:rPr sz="3200" i="1" dirty="0">
                <a:latin typeface="Franklin Gothic Medium"/>
                <a:cs typeface="Franklin Gothic Medium"/>
              </a:rPr>
              <a:t>grasp</a:t>
            </a:r>
            <a:r>
              <a:rPr sz="3200" i="1" spc="-65" dirty="0">
                <a:latin typeface="Franklin Gothic Medium"/>
                <a:cs typeface="Franklin Gothic Medium"/>
              </a:rPr>
              <a:t> </a:t>
            </a:r>
            <a:r>
              <a:rPr sz="3200" i="1" spc="-15" dirty="0">
                <a:latin typeface="Franklin Gothic Medium"/>
                <a:cs typeface="Franklin Gothic Medium"/>
              </a:rPr>
              <a:t>or</a:t>
            </a:r>
            <a:r>
              <a:rPr sz="3200" i="1" spc="-55" dirty="0">
                <a:latin typeface="Franklin Gothic Medium"/>
                <a:cs typeface="Franklin Gothic Medium"/>
              </a:rPr>
              <a:t> </a:t>
            </a:r>
            <a:r>
              <a:rPr sz="3200" i="1" spc="-50" dirty="0">
                <a:latin typeface="Franklin Gothic Medium"/>
                <a:cs typeface="Franklin Gothic Medium"/>
              </a:rPr>
              <a:t>too </a:t>
            </a:r>
            <a:r>
              <a:rPr sz="3200" i="1" spc="-785" dirty="0">
                <a:latin typeface="Franklin Gothic Medium"/>
                <a:cs typeface="Franklin Gothic Medium"/>
              </a:rPr>
              <a:t> </a:t>
            </a:r>
            <a:r>
              <a:rPr sz="3200" i="1" spc="-45" dirty="0">
                <a:latin typeface="Franklin Gothic Medium"/>
                <a:cs typeface="Franklin Gothic Medium"/>
              </a:rPr>
              <a:t>complex.</a:t>
            </a:r>
            <a:endParaRPr sz="3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24683" y="2799588"/>
            <a:ext cx="4468495" cy="1554480"/>
            <a:chOff x="2424683" y="2799588"/>
            <a:chExt cx="4468495" cy="1554480"/>
          </a:xfrm>
        </p:grpSpPr>
        <p:sp>
          <p:nvSpPr>
            <p:cNvPr id="3" name="object 3"/>
            <p:cNvSpPr/>
            <p:nvPr/>
          </p:nvSpPr>
          <p:spPr>
            <a:xfrm>
              <a:off x="2754883" y="2967316"/>
              <a:ext cx="3634740" cy="923925"/>
            </a:xfrm>
            <a:custGeom>
              <a:avLst/>
              <a:gdLst/>
              <a:ahLst/>
              <a:cxnLst/>
              <a:rect l="l" t="t" r="r" b="b"/>
              <a:pathLst>
                <a:path w="3634740" h="923925">
                  <a:moveTo>
                    <a:pt x="3634232" y="0"/>
                  </a:moveTo>
                  <a:lnTo>
                    <a:pt x="0" y="0"/>
                  </a:lnTo>
                  <a:lnTo>
                    <a:pt x="0" y="923328"/>
                  </a:lnTo>
                  <a:lnTo>
                    <a:pt x="3634232" y="923328"/>
                  </a:lnTo>
                  <a:lnTo>
                    <a:pt x="3634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4683" y="2799588"/>
              <a:ext cx="4468368" cy="15544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8321" y="995934"/>
            <a:ext cx="4114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15" dirty="0">
                <a:latin typeface="Franklin Gothic Medium"/>
                <a:cs typeface="Franklin Gothic Medium"/>
              </a:rPr>
              <a:t>Introduction</a:t>
            </a:r>
            <a:r>
              <a:rPr i="1" spc="-60" dirty="0">
                <a:latin typeface="Franklin Gothic Medium"/>
                <a:cs typeface="Franklin Gothic Medium"/>
              </a:rPr>
              <a:t> </a:t>
            </a:r>
            <a:r>
              <a:rPr i="1" spc="-15" dirty="0">
                <a:latin typeface="Franklin Gothic Medium"/>
                <a:cs typeface="Franklin Gothic Medium"/>
              </a:rPr>
              <a:t>of</a:t>
            </a:r>
            <a:r>
              <a:rPr i="1" spc="-60" dirty="0">
                <a:latin typeface="Franklin Gothic Medium"/>
                <a:cs typeface="Franklin Gothic Medium"/>
              </a:rPr>
              <a:t> </a:t>
            </a:r>
            <a:r>
              <a:rPr i="1" spc="-25" dirty="0">
                <a:latin typeface="Franklin Gothic Medium"/>
                <a:cs typeface="Franklin Gothic Medium"/>
              </a:rPr>
              <a:t>Tableau</a:t>
            </a:r>
            <a:r>
              <a:rPr i="1" spc="-10" dirty="0">
                <a:latin typeface="Franklin Gothic Medium"/>
                <a:cs typeface="Franklin Gothic Medium"/>
              </a:rPr>
              <a:t> </a:t>
            </a:r>
            <a:r>
              <a:rPr i="1" spc="-35" dirty="0">
                <a:latin typeface="Franklin Gothic Medium"/>
                <a:cs typeface="Franklin Gothic Medium"/>
              </a:rPr>
              <a:t>Desktop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8185" marR="508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Tableau</a:t>
            </a:r>
            <a:r>
              <a:rPr spc="-30" dirty="0"/>
              <a:t> </a:t>
            </a:r>
            <a:r>
              <a:rPr spc="-15" dirty="0"/>
              <a:t>is</a:t>
            </a:r>
            <a:r>
              <a:rPr spc="-40" dirty="0"/>
              <a:t> </a:t>
            </a:r>
            <a:r>
              <a:rPr spc="-5" dirty="0"/>
              <a:t>a </a:t>
            </a:r>
            <a:r>
              <a:rPr spc="-30" dirty="0"/>
              <a:t>powerful</a:t>
            </a:r>
            <a:r>
              <a:rPr spc="60" dirty="0"/>
              <a:t> </a:t>
            </a:r>
            <a:r>
              <a:rPr spc="-50" dirty="0"/>
              <a:t>tool</a:t>
            </a:r>
            <a:r>
              <a:rPr spc="10" dirty="0"/>
              <a:t> </a:t>
            </a:r>
            <a:r>
              <a:rPr spc="-5" dirty="0"/>
              <a:t>used</a:t>
            </a:r>
            <a:r>
              <a:rPr spc="30" dirty="0"/>
              <a:t> </a:t>
            </a:r>
            <a:r>
              <a:rPr spc="-40" dirty="0"/>
              <a:t>for</a:t>
            </a:r>
            <a:r>
              <a:rPr spc="-5" dirty="0"/>
              <a:t> </a:t>
            </a:r>
            <a:r>
              <a:rPr spc="-15" dirty="0"/>
              <a:t>data</a:t>
            </a:r>
            <a:r>
              <a:rPr spc="-25" dirty="0"/>
              <a:t> analysis</a:t>
            </a:r>
            <a:r>
              <a:rPr spc="25" dirty="0"/>
              <a:t> </a:t>
            </a:r>
            <a:r>
              <a:rPr spc="-5" dirty="0"/>
              <a:t>and </a:t>
            </a:r>
            <a:r>
              <a:rPr spc="-685" dirty="0"/>
              <a:t> </a:t>
            </a:r>
            <a:r>
              <a:rPr spc="-25" dirty="0"/>
              <a:t>visualization.</a:t>
            </a:r>
            <a:r>
              <a:rPr spc="80" dirty="0"/>
              <a:t> </a:t>
            </a:r>
            <a:r>
              <a:rPr spc="-35" dirty="0"/>
              <a:t>It</a:t>
            </a:r>
            <a:r>
              <a:rPr spc="-50" dirty="0"/>
              <a:t> </a:t>
            </a:r>
            <a:r>
              <a:rPr spc="-45" dirty="0"/>
              <a:t>allows</a:t>
            </a:r>
            <a:r>
              <a:rPr spc="5" dirty="0"/>
              <a:t> </a:t>
            </a:r>
            <a:r>
              <a:rPr spc="-15" dirty="0"/>
              <a:t>the</a:t>
            </a:r>
            <a:r>
              <a:rPr dirty="0"/>
              <a:t> </a:t>
            </a:r>
            <a:r>
              <a:rPr spc="-25" dirty="0"/>
              <a:t>creation</a:t>
            </a:r>
            <a:r>
              <a:rPr spc="10" dirty="0"/>
              <a:t> </a:t>
            </a:r>
            <a:r>
              <a:rPr spc="-20" dirty="0"/>
              <a:t>of</a:t>
            </a:r>
            <a:r>
              <a:rPr spc="-25" dirty="0"/>
              <a:t> amazing</a:t>
            </a:r>
            <a:r>
              <a:rPr spc="5" dirty="0"/>
              <a:t> </a:t>
            </a:r>
            <a:r>
              <a:rPr spc="-5" dirty="0"/>
              <a:t>and </a:t>
            </a:r>
            <a:r>
              <a:rPr dirty="0"/>
              <a:t> </a:t>
            </a:r>
            <a:r>
              <a:rPr spc="-35" dirty="0"/>
              <a:t>interactive</a:t>
            </a:r>
            <a:r>
              <a:rPr spc="-30" dirty="0"/>
              <a:t> visualization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30" dirty="0"/>
              <a:t> </a:t>
            </a:r>
            <a:r>
              <a:rPr spc="-25" dirty="0"/>
              <a:t>that</a:t>
            </a:r>
            <a:r>
              <a:rPr spc="45" dirty="0"/>
              <a:t> </a:t>
            </a:r>
            <a:r>
              <a:rPr spc="-40" dirty="0"/>
              <a:t>too</a:t>
            </a:r>
            <a:r>
              <a:rPr dirty="0"/>
              <a:t> </a:t>
            </a:r>
            <a:r>
              <a:rPr spc="-30" dirty="0"/>
              <a:t>without</a:t>
            </a:r>
            <a:r>
              <a:rPr spc="10" dirty="0"/>
              <a:t> </a:t>
            </a:r>
            <a:r>
              <a:rPr spc="-20" dirty="0"/>
              <a:t>coding. </a:t>
            </a:r>
            <a:r>
              <a:rPr spc="-15" dirty="0"/>
              <a:t> </a:t>
            </a:r>
            <a:r>
              <a:rPr spc="-35" dirty="0"/>
              <a:t>It</a:t>
            </a:r>
            <a:r>
              <a:rPr spc="-40" dirty="0"/>
              <a:t> </a:t>
            </a:r>
            <a:r>
              <a:rPr spc="-25" dirty="0"/>
              <a:t>provides</a:t>
            </a:r>
            <a:r>
              <a:rPr dirty="0"/>
              <a:t> </a:t>
            </a:r>
            <a:r>
              <a:rPr spc="-15" dirty="0"/>
              <a:t>the</a:t>
            </a:r>
            <a:r>
              <a:rPr spc="5" dirty="0"/>
              <a:t> </a:t>
            </a:r>
            <a:r>
              <a:rPr spc="-25" dirty="0"/>
              <a:t>features</a:t>
            </a:r>
            <a:r>
              <a:rPr spc="50" dirty="0"/>
              <a:t> </a:t>
            </a:r>
            <a:r>
              <a:rPr spc="-70" dirty="0"/>
              <a:t>like </a:t>
            </a:r>
            <a:r>
              <a:rPr spc="-15" dirty="0"/>
              <a:t>cleaning,</a:t>
            </a:r>
            <a:r>
              <a:rPr spc="-5" dirty="0"/>
              <a:t> </a:t>
            </a:r>
            <a:r>
              <a:rPr spc="-20" dirty="0"/>
              <a:t>organizing</a:t>
            </a:r>
            <a:r>
              <a:rPr spc="35" dirty="0"/>
              <a:t> </a:t>
            </a:r>
            <a:r>
              <a:rPr spc="-5" dirty="0"/>
              <a:t>and </a:t>
            </a:r>
            <a:r>
              <a:rPr spc="-685" dirty="0"/>
              <a:t> </a:t>
            </a:r>
            <a:r>
              <a:rPr spc="-25" dirty="0"/>
              <a:t>visualizing</a:t>
            </a:r>
            <a:r>
              <a:rPr spc="30" dirty="0"/>
              <a:t> </a:t>
            </a:r>
            <a:r>
              <a:rPr spc="-15" dirty="0" smtClean="0"/>
              <a:t>data</a:t>
            </a:r>
            <a:r>
              <a:rPr lang="en-US" spc="-15" dirty="0" smtClean="0"/>
              <a:t>.</a:t>
            </a:r>
            <a:endParaRPr spc="-1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034" y="491744"/>
            <a:ext cx="2856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15" dirty="0">
                <a:latin typeface="Franklin Gothic Medium"/>
                <a:cs typeface="Franklin Gothic Medium"/>
              </a:rPr>
              <a:t>FEATURE</a:t>
            </a:r>
            <a:r>
              <a:rPr i="1" spc="-75" dirty="0">
                <a:latin typeface="Franklin Gothic Medium"/>
                <a:cs typeface="Franklin Gothic Medium"/>
              </a:rPr>
              <a:t> </a:t>
            </a:r>
            <a:r>
              <a:rPr i="1" spc="-5" dirty="0">
                <a:latin typeface="Franklin Gothic Medium"/>
                <a:cs typeface="Franklin Gothic Medium"/>
              </a:rPr>
              <a:t>OF</a:t>
            </a:r>
            <a:r>
              <a:rPr i="1" spc="-40" dirty="0">
                <a:latin typeface="Franklin Gothic Medium"/>
                <a:cs typeface="Franklin Gothic Medium"/>
              </a:rPr>
              <a:t> </a:t>
            </a:r>
            <a:r>
              <a:rPr i="1" spc="-35" dirty="0">
                <a:latin typeface="Franklin Gothic Medium"/>
                <a:cs typeface="Franklin Gothic Medium"/>
              </a:rPr>
              <a:t>TABLEAU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204" y="1542059"/>
            <a:ext cx="4022090" cy="25133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45440" algn="l"/>
              </a:tabLst>
            </a:pPr>
            <a:r>
              <a:rPr sz="2400" i="1" spc="-60" dirty="0">
                <a:latin typeface="Franklin Gothic Medium"/>
                <a:cs typeface="Franklin Gothic Medium"/>
              </a:rPr>
              <a:t>TABLEAU</a:t>
            </a:r>
            <a:r>
              <a:rPr sz="2400" i="1" spc="-85" dirty="0">
                <a:latin typeface="Franklin Gothic Medium"/>
                <a:cs typeface="Franklin Gothic Medium"/>
              </a:rPr>
              <a:t> </a:t>
            </a:r>
            <a:r>
              <a:rPr sz="2400" i="1" spc="-40" dirty="0">
                <a:latin typeface="Franklin Gothic Medium"/>
                <a:cs typeface="Franklin Gothic Medium"/>
              </a:rPr>
              <a:t>DASHBOARD</a:t>
            </a:r>
            <a:endParaRPr sz="2400">
              <a:latin typeface="Franklin Gothic Medium"/>
              <a:cs typeface="Franklin Gothic Medium"/>
            </a:endParaRPr>
          </a:p>
          <a:p>
            <a:pPr marL="344805" indent="-332740">
              <a:lnSpc>
                <a:spcPct val="100000"/>
              </a:lnSpc>
              <a:spcBef>
                <a:spcPts val="810"/>
              </a:spcBef>
              <a:buAutoNum type="arabicPeriod"/>
              <a:tabLst>
                <a:tab pos="345440" algn="l"/>
              </a:tabLst>
            </a:pPr>
            <a:r>
              <a:rPr sz="2400" i="1" spc="-45" dirty="0">
                <a:latin typeface="Franklin Gothic Medium"/>
                <a:cs typeface="Franklin Gothic Medium"/>
              </a:rPr>
              <a:t>COLLABORATION&amp;</a:t>
            </a:r>
            <a:r>
              <a:rPr sz="2400" i="1" spc="-60" dirty="0">
                <a:latin typeface="Franklin Gothic Medium"/>
                <a:cs typeface="Franklin Gothic Medium"/>
              </a:rPr>
              <a:t> </a:t>
            </a:r>
            <a:r>
              <a:rPr sz="2400" i="1" spc="-15" dirty="0">
                <a:latin typeface="Franklin Gothic Medium"/>
                <a:cs typeface="Franklin Gothic Medium"/>
              </a:rPr>
              <a:t>SHARING</a:t>
            </a:r>
            <a:endParaRPr sz="2400">
              <a:latin typeface="Franklin Gothic Medium"/>
              <a:cs typeface="Franklin Gothic Medium"/>
            </a:endParaRPr>
          </a:p>
          <a:p>
            <a:pPr marL="344805" indent="-33274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345440" algn="l"/>
              </a:tabLst>
            </a:pPr>
            <a:r>
              <a:rPr sz="2400" i="1" spc="-5" dirty="0">
                <a:latin typeface="Franklin Gothic Medium"/>
                <a:cs typeface="Franklin Gothic Medium"/>
              </a:rPr>
              <a:t>LIVE</a:t>
            </a:r>
            <a:r>
              <a:rPr sz="2400" i="1" spc="-55" dirty="0">
                <a:latin typeface="Franklin Gothic Medium"/>
                <a:cs typeface="Franklin Gothic Medium"/>
              </a:rPr>
              <a:t> </a:t>
            </a:r>
            <a:r>
              <a:rPr sz="2400" i="1" dirty="0">
                <a:latin typeface="Franklin Gothic Medium"/>
                <a:cs typeface="Franklin Gothic Medium"/>
              </a:rPr>
              <a:t>&amp;</a:t>
            </a:r>
            <a:r>
              <a:rPr sz="2400" i="1" spc="-95" dirty="0">
                <a:latin typeface="Franklin Gothic Medium"/>
                <a:cs typeface="Franklin Gothic Medium"/>
              </a:rPr>
              <a:t> </a:t>
            </a:r>
            <a:r>
              <a:rPr sz="2400" i="1" dirty="0">
                <a:latin typeface="Franklin Gothic Medium"/>
                <a:cs typeface="Franklin Gothic Medium"/>
              </a:rPr>
              <a:t>IN-</a:t>
            </a:r>
            <a:r>
              <a:rPr sz="2400" i="1" spc="-45" dirty="0">
                <a:latin typeface="Franklin Gothic Medium"/>
                <a:cs typeface="Franklin Gothic Medium"/>
              </a:rPr>
              <a:t> </a:t>
            </a:r>
            <a:r>
              <a:rPr sz="2400" i="1" spc="-15" dirty="0">
                <a:latin typeface="Franklin Gothic Medium"/>
                <a:cs typeface="Franklin Gothic Medium"/>
              </a:rPr>
              <a:t>MEMORY</a:t>
            </a:r>
            <a:r>
              <a:rPr sz="2400" i="1" spc="-25" dirty="0">
                <a:latin typeface="Franklin Gothic Medium"/>
                <a:cs typeface="Franklin Gothic Medium"/>
              </a:rPr>
              <a:t> </a:t>
            </a:r>
            <a:r>
              <a:rPr sz="2400" i="1" spc="-170" dirty="0">
                <a:latin typeface="Franklin Gothic Medium"/>
                <a:cs typeface="Franklin Gothic Medium"/>
              </a:rPr>
              <a:t>DATA</a:t>
            </a:r>
            <a:endParaRPr sz="2400">
              <a:latin typeface="Franklin Gothic Medium"/>
              <a:cs typeface="Franklin Gothic Medium"/>
            </a:endParaRPr>
          </a:p>
          <a:p>
            <a:pPr marL="342900" indent="-330835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43535" algn="l"/>
              </a:tabLst>
            </a:pPr>
            <a:r>
              <a:rPr sz="2400" i="1" spc="-100" dirty="0">
                <a:latin typeface="Franklin Gothic Medium"/>
                <a:cs typeface="Franklin Gothic Medium"/>
              </a:rPr>
              <a:t>D</a:t>
            </a:r>
            <a:r>
              <a:rPr sz="2400" i="1" spc="-380" dirty="0">
                <a:latin typeface="Franklin Gothic Medium"/>
                <a:cs typeface="Franklin Gothic Medium"/>
              </a:rPr>
              <a:t>A</a:t>
            </a:r>
            <a:r>
              <a:rPr sz="2400" i="1" spc="-235" dirty="0">
                <a:latin typeface="Franklin Gothic Medium"/>
                <a:cs typeface="Franklin Gothic Medium"/>
              </a:rPr>
              <a:t>T</a:t>
            </a:r>
            <a:r>
              <a:rPr sz="2400" i="1" dirty="0">
                <a:latin typeface="Franklin Gothic Medium"/>
                <a:cs typeface="Franklin Gothic Medium"/>
              </a:rPr>
              <a:t>A</a:t>
            </a:r>
            <a:r>
              <a:rPr sz="2400" i="1" spc="-80" dirty="0">
                <a:latin typeface="Franklin Gothic Medium"/>
                <a:cs typeface="Franklin Gothic Medium"/>
              </a:rPr>
              <a:t> </a:t>
            </a:r>
            <a:r>
              <a:rPr sz="2400" i="1" spc="15" dirty="0">
                <a:latin typeface="Franklin Gothic Medium"/>
                <a:cs typeface="Franklin Gothic Medium"/>
              </a:rPr>
              <a:t>S</a:t>
            </a:r>
            <a:r>
              <a:rPr sz="2400" i="1" spc="-5" dirty="0">
                <a:latin typeface="Franklin Gothic Medium"/>
                <a:cs typeface="Franklin Gothic Medium"/>
              </a:rPr>
              <a:t>O</a:t>
            </a:r>
            <a:r>
              <a:rPr sz="2400" i="1" dirty="0">
                <a:latin typeface="Franklin Gothic Medium"/>
                <a:cs typeface="Franklin Gothic Medium"/>
              </a:rPr>
              <a:t>U</a:t>
            </a:r>
            <a:r>
              <a:rPr sz="2400" i="1" spc="-50" dirty="0">
                <a:latin typeface="Franklin Gothic Medium"/>
                <a:cs typeface="Franklin Gothic Medium"/>
              </a:rPr>
              <a:t>R</a:t>
            </a:r>
            <a:r>
              <a:rPr sz="2400" i="1" spc="15" dirty="0">
                <a:latin typeface="Franklin Gothic Medium"/>
                <a:cs typeface="Franklin Gothic Medium"/>
              </a:rPr>
              <a:t>CE</a:t>
            </a:r>
            <a:r>
              <a:rPr sz="2400" i="1" dirty="0">
                <a:latin typeface="Franklin Gothic Medium"/>
                <a:cs typeface="Franklin Gothic Medium"/>
              </a:rPr>
              <a:t>S</a:t>
            </a:r>
            <a:endParaRPr sz="2400">
              <a:latin typeface="Franklin Gothic Medium"/>
              <a:cs typeface="Franklin Gothic Medium"/>
            </a:endParaRPr>
          </a:p>
          <a:p>
            <a:pPr marL="353695" indent="-33274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330" algn="l"/>
              </a:tabLst>
            </a:pPr>
            <a:r>
              <a:rPr sz="2400" i="1" spc="-5" dirty="0">
                <a:latin typeface="Franklin Gothic Medium"/>
                <a:cs typeface="Franklin Gothic Medium"/>
              </a:rPr>
              <a:t>ROBUST</a:t>
            </a:r>
            <a:r>
              <a:rPr sz="2400" i="1" spc="-110" dirty="0">
                <a:latin typeface="Franklin Gothic Medium"/>
                <a:cs typeface="Franklin Gothic Medium"/>
              </a:rPr>
              <a:t> </a:t>
            </a:r>
            <a:r>
              <a:rPr sz="2400" i="1" spc="30" dirty="0">
                <a:latin typeface="Franklin Gothic Medium"/>
                <a:cs typeface="Franklin Gothic Medium"/>
              </a:rPr>
              <a:t>SECURITY</a:t>
            </a:r>
            <a:endParaRPr sz="2400">
              <a:latin typeface="Franklin Gothic Medium"/>
              <a:cs typeface="Franklin Gothic Medium"/>
            </a:endParaRPr>
          </a:p>
          <a:p>
            <a:pPr marL="344805" indent="-332740">
              <a:lnSpc>
                <a:spcPct val="100000"/>
              </a:lnSpc>
              <a:buAutoNum type="arabicPeriod"/>
              <a:tabLst>
                <a:tab pos="345440" algn="l"/>
              </a:tabLst>
            </a:pPr>
            <a:r>
              <a:rPr sz="2400" i="1" spc="-5" dirty="0">
                <a:latin typeface="Franklin Gothic Medium"/>
                <a:cs typeface="Franklin Gothic Medium"/>
              </a:rPr>
              <a:t>MOBILE</a:t>
            </a:r>
            <a:r>
              <a:rPr sz="2400" i="1" spc="-30" dirty="0">
                <a:latin typeface="Franklin Gothic Medium"/>
                <a:cs typeface="Franklin Gothic Medium"/>
              </a:rPr>
              <a:t> </a:t>
            </a:r>
            <a:r>
              <a:rPr sz="2400" i="1" spc="-40" dirty="0">
                <a:latin typeface="Franklin Gothic Medium"/>
                <a:cs typeface="Franklin Gothic Medium"/>
              </a:rPr>
              <a:t>VIEW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0226" y="2793"/>
            <a:ext cx="129476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Franklin Gothic Medium"/>
                <a:cs typeface="Franklin Gothic Medium"/>
              </a:rPr>
              <a:t>E</a:t>
            </a:r>
            <a:r>
              <a:rPr sz="2500" dirty="0">
                <a:latin typeface="Franklin Gothic Medium"/>
                <a:cs typeface="Franklin Gothic Medium"/>
              </a:rPr>
              <a:t>M</a:t>
            </a:r>
            <a:r>
              <a:rPr sz="2500" spc="-220" dirty="0">
                <a:latin typeface="Franklin Gothic Medium"/>
                <a:cs typeface="Franklin Gothic Medium"/>
              </a:rPr>
              <a:t>P</a:t>
            </a:r>
            <a:r>
              <a:rPr sz="2500" spc="-290" dirty="0">
                <a:latin typeface="Franklin Gothic Medium"/>
                <a:cs typeface="Franklin Gothic Medium"/>
              </a:rPr>
              <a:t>A</a:t>
            </a:r>
            <a:r>
              <a:rPr sz="2500" spc="-10" dirty="0">
                <a:latin typeface="Franklin Gothic Medium"/>
                <a:cs typeface="Franklin Gothic Medium"/>
              </a:rPr>
              <a:t>T</a:t>
            </a:r>
            <a:r>
              <a:rPr sz="2500" spc="-30" dirty="0">
                <a:latin typeface="Franklin Gothic Medium"/>
                <a:cs typeface="Franklin Gothic Medium"/>
              </a:rPr>
              <a:t>H</a:t>
            </a:r>
            <a:r>
              <a:rPr sz="2500" spc="-5" dirty="0">
                <a:latin typeface="Franklin Gothic Medium"/>
                <a:cs typeface="Franklin Gothic Medium"/>
              </a:rPr>
              <a:t>Y  MAP</a:t>
            </a:r>
            <a:endParaRPr sz="25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4690" y="3266313"/>
            <a:ext cx="16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Franklin Gothic Medium"/>
                <a:cs typeface="Franklin Gothic Medium"/>
              </a:rPr>
              <a:t>1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667" y="1258366"/>
            <a:ext cx="6264656" cy="47105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4" y="1196721"/>
            <a:ext cx="8907399" cy="39578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55340" y="528904"/>
            <a:ext cx="1873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Franklin Gothic Medium"/>
                <a:cs typeface="Franklin Gothic Medium"/>
              </a:rPr>
              <a:t>BRA</a:t>
            </a:r>
            <a:r>
              <a:rPr sz="1800" spc="-50" dirty="0">
                <a:latin typeface="Franklin Gothic Medium"/>
                <a:cs typeface="Franklin Gothic Medium"/>
              </a:rPr>
              <a:t>I</a:t>
            </a:r>
            <a:r>
              <a:rPr sz="1800" dirty="0">
                <a:latin typeface="Franklin Gothic Medium"/>
                <a:cs typeface="Franklin Gothic Medium"/>
              </a:rPr>
              <a:t>N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S</a:t>
            </a:r>
            <a:r>
              <a:rPr sz="1800" spc="-55" dirty="0">
                <a:latin typeface="Franklin Gothic Medium"/>
                <a:cs typeface="Franklin Gothic Medium"/>
              </a:rPr>
              <a:t>T</a:t>
            </a:r>
            <a:r>
              <a:rPr sz="1800" spc="-35" dirty="0">
                <a:latin typeface="Franklin Gothic Medium"/>
                <a:cs typeface="Franklin Gothic Medium"/>
              </a:rPr>
              <a:t>O</a:t>
            </a:r>
            <a:r>
              <a:rPr sz="1800" spc="-45" dirty="0">
                <a:latin typeface="Franklin Gothic Medium"/>
                <a:cs typeface="Franklin Gothic Medium"/>
              </a:rPr>
              <a:t>R</a:t>
            </a:r>
            <a:r>
              <a:rPr sz="1800" dirty="0">
                <a:latin typeface="Franklin Gothic Medium"/>
                <a:cs typeface="Franklin Gothic Medium"/>
              </a:rPr>
              <a:t>M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65" dirty="0">
                <a:latin typeface="Franklin Gothic Medium"/>
                <a:cs typeface="Franklin Gothic Medium"/>
              </a:rPr>
              <a:t>M</a:t>
            </a:r>
            <a:r>
              <a:rPr sz="1800" spc="-70" dirty="0">
                <a:latin typeface="Franklin Gothic Medium"/>
                <a:cs typeface="Franklin Gothic Medium"/>
              </a:rPr>
              <a:t>A</a:t>
            </a:r>
            <a:r>
              <a:rPr sz="1800" dirty="0">
                <a:latin typeface="Franklin Gothic Medium"/>
                <a:cs typeface="Franklin Gothic Medium"/>
              </a:rPr>
              <a:t>P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8250"/>
            <a:ext cx="3571875" cy="1809750"/>
          </a:xfrm>
          <a:custGeom>
            <a:avLst/>
            <a:gdLst/>
            <a:ahLst/>
            <a:cxnLst/>
            <a:rect l="l" t="t" r="r" b="b"/>
            <a:pathLst>
              <a:path w="3571875" h="1809750">
                <a:moveTo>
                  <a:pt x="2038350" y="0"/>
                </a:moveTo>
                <a:lnTo>
                  <a:pt x="0" y="1809748"/>
                </a:lnTo>
                <a:lnTo>
                  <a:pt x="3571875" y="1809748"/>
                </a:lnTo>
                <a:lnTo>
                  <a:pt x="2038350" y="0"/>
                </a:lnTo>
                <a:close/>
              </a:path>
            </a:pathLst>
          </a:custGeom>
          <a:solidFill>
            <a:srgbClr val="089FD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8825" y="0"/>
            <a:ext cx="7115174" cy="68579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81" y="599948"/>
            <a:ext cx="1771014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i="1" spc="-80" dirty="0">
                <a:latin typeface="Franklin Gothic Medium"/>
                <a:cs typeface="Franklin Gothic Medium"/>
              </a:rPr>
              <a:t>D</a:t>
            </a:r>
            <a:r>
              <a:rPr sz="2500" i="1" spc="-10" dirty="0">
                <a:latin typeface="Franklin Gothic Medium"/>
                <a:cs typeface="Franklin Gothic Medium"/>
              </a:rPr>
              <a:t>A</a:t>
            </a:r>
            <a:r>
              <a:rPr sz="2500" i="1" spc="-5" dirty="0">
                <a:latin typeface="Franklin Gothic Medium"/>
                <a:cs typeface="Franklin Gothic Medium"/>
              </a:rPr>
              <a:t>S</a:t>
            </a:r>
            <a:r>
              <a:rPr sz="2500" i="1" spc="-20" dirty="0">
                <a:latin typeface="Franklin Gothic Medium"/>
                <a:cs typeface="Franklin Gothic Medium"/>
              </a:rPr>
              <a:t>H</a:t>
            </a:r>
            <a:r>
              <a:rPr sz="2500" i="1" spc="-30" dirty="0">
                <a:latin typeface="Franklin Gothic Medium"/>
                <a:cs typeface="Franklin Gothic Medium"/>
              </a:rPr>
              <a:t>B</a:t>
            </a:r>
            <a:r>
              <a:rPr sz="2500" i="1" spc="-85" dirty="0">
                <a:latin typeface="Franklin Gothic Medium"/>
                <a:cs typeface="Franklin Gothic Medium"/>
              </a:rPr>
              <a:t>O</a:t>
            </a:r>
            <a:r>
              <a:rPr sz="2500" i="1" spc="-5" dirty="0">
                <a:latin typeface="Franklin Gothic Medium"/>
                <a:cs typeface="Franklin Gothic Medium"/>
              </a:rPr>
              <a:t>ARD  1</a:t>
            </a:r>
            <a:endParaRPr sz="25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8250"/>
            <a:ext cx="3571875" cy="1809750"/>
          </a:xfrm>
          <a:custGeom>
            <a:avLst/>
            <a:gdLst/>
            <a:ahLst/>
            <a:cxnLst/>
            <a:rect l="l" t="t" r="r" b="b"/>
            <a:pathLst>
              <a:path w="3571875" h="1809750">
                <a:moveTo>
                  <a:pt x="2038350" y="0"/>
                </a:moveTo>
                <a:lnTo>
                  <a:pt x="0" y="1809748"/>
                </a:lnTo>
                <a:lnTo>
                  <a:pt x="3571875" y="1809748"/>
                </a:lnTo>
                <a:lnTo>
                  <a:pt x="2038350" y="0"/>
                </a:lnTo>
                <a:close/>
              </a:path>
            </a:pathLst>
          </a:custGeom>
          <a:solidFill>
            <a:srgbClr val="089FD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8825" y="0"/>
            <a:ext cx="7115175" cy="6858000"/>
          </a:xfrm>
          <a:custGeom>
            <a:avLst/>
            <a:gdLst/>
            <a:ahLst/>
            <a:cxnLst/>
            <a:rect l="l" t="t" r="r" b="b"/>
            <a:pathLst>
              <a:path w="7115175" h="6858000">
                <a:moveTo>
                  <a:pt x="7115175" y="0"/>
                </a:moveTo>
                <a:lnTo>
                  <a:pt x="5705475" y="0"/>
                </a:lnTo>
                <a:lnTo>
                  <a:pt x="0" y="5048250"/>
                </a:lnTo>
                <a:lnTo>
                  <a:pt x="1533525" y="6848473"/>
                </a:lnTo>
                <a:lnTo>
                  <a:pt x="7115175" y="6857998"/>
                </a:lnTo>
                <a:lnTo>
                  <a:pt x="7115175" y="0"/>
                </a:lnTo>
                <a:close/>
              </a:path>
            </a:pathLst>
          </a:custGeom>
          <a:solidFill>
            <a:srgbClr val="089FD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80053" y="518236"/>
            <a:ext cx="2278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30" dirty="0">
                <a:latin typeface="Franklin Gothic Medium"/>
                <a:cs typeface="Franklin Gothic Medium"/>
              </a:rPr>
              <a:t>DASHBOARD</a:t>
            </a:r>
            <a:r>
              <a:rPr sz="2800" i="1" spc="-75" dirty="0">
                <a:latin typeface="Franklin Gothic Medium"/>
                <a:cs typeface="Franklin Gothic Medium"/>
              </a:rPr>
              <a:t> </a:t>
            </a:r>
            <a:r>
              <a:rPr sz="2800" i="1" spc="-5" dirty="0">
                <a:latin typeface="Franklin Gothic Medium"/>
                <a:cs typeface="Franklin Gothic Medium"/>
              </a:rPr>
              <a:t>2</a:t>
            </a:r>
            <a:endParaRPr sz="2800">
              <a:latin typeface="Franklin Gothic Medium"/>
              <a:cs typeface="Franklin Gothic Mediu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" y="1196842"/>
            <a:ext cx="8750681" cy="56611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8250"/>
            <a:ext cx="3571875" cy="1809750"/>
          </a:xfrm>
          <a:custGeom>
            <a:avLst/>
            <a:gdLst/>
            <a:ahLst/>
            <a:cxnLst/>
            <a:rect l="l" t="t" r="r" b="b"/>
            <a:pathLst>
              <a:path w="3571875" h="1809750">
                <a:moveTo>
                  <a:pt x="2038350" y="0"/>
                </a:moveTo>
                <a:lnTo>
                  <a:pt x="0" y="1809748"/>
                </a:lnTo>
                <a:lnTo>
                  <a:pt x="3571875" y="1809748"/>
                </a:lnTo>
                <a:lnTo>
                  <a:pt x="2038350" y="0"/>
                </a:lnTo>
                <a:close/>
              </a:path>
            </a:pathLst>
          </a:custGeom>
          <a:solidFill>
            <a:srgbClr val="089FD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8825" y="0"/>
            <a:ext cx="7115175" cy="6858000"/>
          </a:xfrm>
          <a:custGeom>
            <a:avLst/>
            <a:gdLst/>
            <a:ahLst/>
            <a:cxnLst/>
            <a:rect l="l" t="t" r="r" b="b"/>
            <a:pathLst>
              <a:path w="7115175" h="6858000">
                <a:moveTo>
                  <a:pt x="7115175" y="0"/>
                </a:moveTo>
                <a:lnTo>
                  <a:pt x="5705475" y="0"/>
                </a:lnTo>
                <a:lnTo>
                  <a:pt x="0" y="5048250"/>
                </a:lnTo>
                <a:lnTo>
                  <a:pt x="1533525" y="6848473"/>
                </a:lnTo>
                <a:lnTo>
                  <a:pt x="7115175" y="6857998"/>
                </a:lnTo>
                <a:lnTo>
                  <a:pt x="7115175" y="0"/>
                </a:lnTo>
                <a:close/>
              </a:path>
            </a:pathLst>
          </a:custGeom>
          <a:solidFill>
            <a:srgbClr val="089FD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33750" y="222885"/>
            <a:ext cx="1325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S</a:t>
            </a:r>
            <a:r>
              <a:rPr sz="2800" spc="-30" dirty="0"/>
              <a:t>TOR</a:t>
            </a:r>
            <a:r>
              <a:rPr sz="2800" spc="-5" dirty="0"/>
              <a:t>Y</a:t>
            </a:r>
            <a:r>
              <a:rPr sz="2800" spc="-80" dirty="0"/>
              <a:t> </a:t>
            </a:r>
            <a:r>
              <a:rPr sz="2800" spc="-5" dirty="0"/>
              <a:t>1</a:t>
            </a:r>
            <a:endParaRPr sz="2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4" y="836797"/>
            <a:ext cx="9036431" cy="60211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8250"/>
            <a:ext cx="3571875" cy="1809750"/>
          </a:xfrm>
          <a:custGeom>
            <a:avLst/>
            <a:gdLst/>
            <a:ahLst/>
            <a:cxnLst/>
            <a:rect l="l" t="t" r="r" b="b"/>
            <a:pathLst>
              <a:path w="3571875" h="1809750">
                <a:moveTo>
                  <a:pt x="2038350" y="0"/>
                </a:moveTo>
                <a:lnTo>
                  <a:pt x="0" y="1809748"/>
                </a:lnTo>
                <a:lnTo>
                  <a:pt x="3571875" y="1809748"/>
                </a:lnTo>
                <a:lnTo>
                  <a:pt x="2038350" y="0"/>
                </a:lnTo>
                <a:close/>
              </a:path>
            </a:pathLst>
          </a:custGeom>
          <a:solidFill>
            <a:srgbClr val="089FD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8825" y="0"/>
            <a:ext cx="7115175" cy="6858000"/>
          </a:xfrm>
          <a:custGeom>
            <a:avLst/>
            <a:gdLst/>
            <a:ahLst/>
            <a:cxnLst/>
            <a:rect l="l" t="t" r="r" b="b"/>
            <a:pathLst>
              <a:path w="7115175" h="6858000">
                <a:moveTo>
                  <a:pt x="7115175" y="0"/>
                </a:moveTo>
                <a:lnTo>
                  <a:pt x="5705475" y="0"/>
                </a:lnTo>
                <a:lnTo>
                  <a:pt x="0" y="5048250"/>
                </a:lnTo>
                <a:lnTo>
                  <a:pt x="1533525" y="6848473"/>
                </a:lnTo>
                <a:lnTo>
                  <a:pt x="7115175" y="6857998"/>
                </a:lnTo>
                <a:lnTo>
                  <a:pt x="7115175" y="0"/>
                </a:lnTo>
                <a:close/>
              </a:path>
            </a:pathLst>
          </a:custGeom>
          <a:solidFill>
            <a:srgbClr val="089FD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7682" y="218693"/>
            <a:ext cx="1323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S</a:t>
            </a:r>
            <a:r>
              <a:rPr sz="2800" spc="-30" dirty="0"/>
              <a:t>TOR</a:t>
            </a:r>
            <a:r>
              <a:rPr sz="2800" spc="-5" dirty="0"/>
              <a:t>Y</a:t>
            </a:r>
            <a:r>
              <a:rPr sz="2800" spc="-95" dirty="0"/>
              <a:t> </a:t>
            </a:r>
            <a:r>
              <a:rPr sz="2800" spc="-5" dirty="0"/>
              <a:t>2</a:t>
            </a:r>
            <a:endParaRPr sz="2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46" y="1124775"/>
            <a:ext cx="8900668" cy="55907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158</Words>
  <Application>Microsoft Office PowerPoint</Application>
  <PresentationFormat>On-screen Show (4:3)</PresentationFormat>
  <Paragraphs>35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ARULMIGU PALANIANDAVAR COLLEGE OF ARTS AND  CULTURE, PALANI.</vt:lpstr>
      <vt:lpstr>Introduction of Tableau Desktop</vt:lpstr>
      <vt:lpstr>FEATURE OF TABLEAU</vt:lpstr>
      <vt:lpstr>PowerPoint Presentation</vt:lpstr>
      <vt:lpstr>PowerPoint Presentation</vt:lpstr>
      <vt:lpstr>DASHBOARD  1</vt:lpstr>
      <vt:lpstr>DASHBOARD 2</vt:lpstr>
      <vt:lpstr>STORY 1</vt:lpstr>
      <vt:lpstr>STORY 2</vt:lpstr>
      <vt:lpstr>STORY 3</vt:lpstr>
      <vt:lpstr>STORY 4</vt:lpstr>
      <vt:lpstr>https://public.tableau.com/app/profile/naveen.s4356/vizzes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Thala ramanaa</dc:creator>
  <cp:lastModifiedBy>GK</cp:lastModifiedBy>
  <cp:revision>3</cp:revision>
  <dcterms:created xsi:type="dcterms:W3CDTF">2023-10-10T05:06:52Z</dcterms:created>
  <dcterms:modified xsi:type="dcterms:W3CDTF">2023-10-10T06:03:02Z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2023-10-10T00:00:00Z</vt:filetime>
  </property>
</Properties>
</file>