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Montserrat SemiBold"/>
      <p:regular r:id="rId12"/>
      <p:bold r:id="rId13"/>
      <p:italic r:id="rId14"/>
      <p:boldItalic r:id="rId15"/>
    </p:embeddedFont>
    <p:embeddedFont>
      <p:font typeface="Playfair Display"/>
      <p:regular r:id="rId16"/>
      <p:bold r:id="rId17"/>
      <p:italic r:id="rId18"/>
      <p:boldItalic r:id="rId19"/>
    </p:embeddedFont>
    <p:embeddedFont>
      <p:font typeface="Montserrat Black"/>
      <p:bold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Montserrat Medium"/>
      <p:regular r:id="rId26"/>
      <p:bold r:id="rId27"/>
      <p:italic r:id="rId28"/>
      <p:boldItalic r:id="rId29"/>
    </p:embeddedFont>
    <p:embeddedFont>
      <p:font typeface="Montserrat ExtraBold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Black-bold.fntdata"/><Relationship Id="rId22" Type="http://schemas.openxmlformats.org/officeDocument/2006/relationships/font" Target="fonts/Montserrat-regular.fntdata"/><Relationship Id="rId21" Type="http://schemas.openxmlformats.org/officeDocument/2006/relationships/font" Target="fonts/MontserratBlack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Medium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MontserratMedium-italic.fntdata"/><Relationship Id="rId27" Type="http://schemas.openxmlformats.org/officeDocument/2006/relationships/font" Target="fonts/Montserrat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ExtraBold-boldItalic.fntdata"/><Relationship Id="rId30" Type="http://schemas.openxmlformats.org/officeDocument/2006/relationships/font" Target="fonts/MontserratExtraBo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MontserratSemiBold-bold.fntdata"/><Relationship Id="rId12" Type="http://schemas.openxmlformats.org/officeDocument/2006/relationships/font" Target="fonts/MontserratSemiBold-regular.fntdata"/><Relationship Id="rId15" Type="http://schemas.openxmlformats.org/officeDocument/2006/relationships/font" Target="fonts/MontserratSemiBold-boldItalic.fntdata"/><Relationship Id="rId14" Type="http://schemas.openxmlformats.org/officeDocument/2006/relationships/font" Target="fonts/MontserratSemiBold-italic.fntdata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19" Type="http://schemas.openxmlformats.org/officeDocument/2006/relationships/font" Target="fonts/PlayfairDisplay-boldItalic.fntdata"/><Relationship Id="rId18" Type="http://schemas.openxmlformats.org/officeDocument/2006/relationships/font" Target="fonts/PlayfairDispl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829e72bf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g24829e72bfb_0_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829e72bf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g24829e72bfb_0_8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4829e72bf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g24829e72bfb_0_9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4829e72bf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g24829e72bfb_0_11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4829e72bfb_0_9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24829e72bfb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Новая тема»">
  <p:cSld name="Разделитель «Новая тема»">
    <p:bg>
      <p:bgPr>
        <a:solidFill>
          <a:schemeClr val="accent5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-59" l="-11184" r="-21335" t="60"/>
          <a:stretch/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Работа на платформе»">
  <p:cSld name="Разделитель «Работа на платформе»">
    <p:bg>
      <p:bgPr>
        <a:solidFill>
          <a:schemeClr val="accen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 b="0" l="0" r="-8260" t="0"/>
          <a:stretch/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 Май 2021">
  <p:cSld name="Сетка Май 2021">
    <p:bg>
      <p:bgPr>
        <a:solidFill>
          <a:schemeClr val="accen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4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 b="0" i="0" sz="14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1" name="Google Shape;8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9"/>
          <p:cNvSpPr txBox="1"/>
          <p:nvPr>
            <p:ph idx="1" type="subTitle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емонстрация работы в редакторе">
  <p:cSld name="Демонстрация работы в редакторе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20"/>
          <p:cNvPicPr preferRelativeResize="0"/>
          <p:nvPr/>
        </p:nvPicPr>
        <p:blipFill rotWithShape="1">
          <a:blip r:embed="rId2">
            <a:alphaModFix/>
          </a:blip>
          <a:srcRect b="-6398" l="-3199" r="0" t="3865"/>
          <a:stretch/>
        </p:blipFill>
        <p:spPr>
          <a:xfrm>
            <a:off x="8271116" y="4449368"/>
            <a:ext cx="596300" cy="56035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0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Обсуждение»">
  <p:cSld name="Разделитель «Обсуждение»">
    <p:bg>
      <p:bgPr>
        <a:solidFill>
          <a:schemeClr val="accent4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1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1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95" name="Google Shape;95;p21"/>
          <p:cNvPicPr preferRelativeResize="0"/>
          <p:nvPr/>
        </p:nvPicPr>
        <p:blipFill rotWithShape="1">
          <a:blip r:embed="rId3">
            <a:alphaModFix/>
          </a:blip>
          <a:srcRect b="0" l="0" r="-33743" t="-2827"/>
          <a:stretch/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суждение. Заголовок. Текст.">
  <p:cSld name="Обсуждение. Заголовок. Текст.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22"/>
          <p:cNvPicPr preferRelativeResize="0"/>
          <p:nvPr/>
        </p:nvPicPr>
        <p:blipFill rotWithShape="1">
          <a:blip r:embed="rId2">
            <a:alphaModFix/>
          </a:blip>
          <a:srcRect b="0" l="0" r="-33743" t="-2827"/>
          <a:stretch/>
        </p:blipFill>
        <p:spPr>
          <a:xfrm>
            <a:off x="8326428" y="4465151"/>
            <a:ext cx="696338" cy="5906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2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ая тема">
  <p:cSld name="Новая тема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23"/>
          <p:cNvPicPr preferRelativeResize="0"/>
          <p:nvPr/>
        </p:nvPicPr>
        <p:blipFill rotWithShape="1">
          <a:blip r:embed="rId2">
            <a:alphaModFix/>
          </a:blip>
          <a:srcRect b="-1306" l="-12762" r="-44222" t="-10338"/>
          <a:stretch/>
        </p:blipFill>
        <p:spPr>
          <a:xfrm>
            <a:off x="8201775" y="4388625"/>
            <a:ext cx="818001" cy="65407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3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бота на платформе">
  <p:cSld name="Работа на платформе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4"/>
          <p:cNvPicPr preferRelativeResize="0"/>
          <p:nvPr/>
        </p:nvPicPr>
        <p:blipFill rotWithShape="1">
          <a:blip r:embed="rId2">
            <a:alphaModFix/>
          </a:blip>
          <a:srcRect b="440" l="0" r="-17813" t="-440"/>
          <a:stretch/>
        </p:blipFill>
        <p:spPr>
          <a:xfrm>
            <a:off x="8109665" y="4422100"/>
            <a:ext cx="796124" cy="6206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4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Завершение урока»">
  <p:cSld name="Разделитель «Завершение урока»">
    <p:bg>
      <p:bgPr>
        <a:solidFill>
          <a:schemeClr val="accent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16" name="Google Shape;11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вершение урока. Заголовок. Текст.">
  <p:cSld name="Завершение урока. Заголовок. Текст.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6"/>
          <p:cNvPicPr preferRelativeResize="0"/>
          <p:nvPr/>
        </p:nvPicPr>
        <p:blipFill rotWithShape="1">
          <a:blip r:embed="rId2">
            <a:alphaModFix/>
          </a:blip>
          <a:srcRect b="0" l="300" r="-300" t="0"/>
          <a:stretch/>
        </p:blipFill>
        <p:spPr>
          <a:xfrm>
            <a:off x="7863248" y="4465175"/>
            <a:ext cx="991301" cy="57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6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1" name="Google Shape;121;p26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Повторение»">
  <p:cSld name="Разделитель «Повторение»">
    <p:bg>
      <p:bgPr>
        <a:solidFill>
          <a:schemeClr val="accent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7"/>
          <p:cNvPicPr preferRelativeResize="0"/>
          <p:nvPr/>
        </p:nvPicPr>
        <p:blipFill rotWithShape="1">
          <a:blip r:embed="rId3">
            <a:alphaModFix/>
          </a:blip>
          <a:srcRect b="-1899" l="0" r="-8236" t="1900"/>
          <a:stretch/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7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Групповая работа»">
  <p:cSld name="Разделитель «Групповая работа»"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5" name="Google Shape;135;p28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36" name="Google Shape;13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Перерыв»">
  <p:cSld name="Разделитель «Перерыв»">
    <p:bg>
      <p:bgPr>
        <a:solidFill>
          <a:schemeClr val="accent6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43" name="Google Shape;143;p29"/>
          <p:cNvPicPr preferRelativeResize="0"/>
          <p:nvPr/>
        </p:nvPicPr>
        <p:blipFill rotWithShape="1">
          <a:blip r:embed="rId3">
            <a:alphaModFix/>
          </a:blip>
          <a:srcRect b="0" l="-5793" r="-4350" t="0"/>
          <a:stretch/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Физкультминутка»">
  <p:cSld name="Разделитель «Физкультминутка»">
    <p:bg>
      <p:bgPr>
        <a:solidFill>
          <a:schemeClr val="accent6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0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9" name="Google Shape;149;p30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50" name="Google Shape;15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Демонстрация работы»">
  <p:cSld name="Разделитель «Демонстрация работы»">
    <p:bg>
      <p:bgPr>
        <a:solidFill>
          <a:srgbClr val="C291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1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1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6" name="Google Shape;156;p31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57" name="Google Shape;157;p31"/>
          <p:cNvPicPr preferRelativeResize="0"/>
          <p:nvPr/>
        </p:nvPicPr>
        <p:blipFill rotWithShape="1">
          <a:blip r:embed="rId3">
            <a:alphaModFix/>
          </a:blip>
          <a:srcRect b="-6398" l="-3199" r="0" t="3865"/>
          <a:stretch/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 May 2021">
  <p:cSld name="Сетка May 2021"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вторение">
  <p:cSld name="Повторение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33"/>
          <p:cNvPicPr preferRelativeResize="0"/>
          <p:nvPr/>
        </p:nvPicPr>
        <p:blipFill rotWithShape="1">
          <a:blip r:embed="rId2">
            <a:alphaModFix/>
          </a:blip>
          <a:srcRect b="-1899" l="0" r="-8236" t="1900"/>
          <a:stretch/>
        </p:blipFill>
        <p:spPr>
          <a:xfrm>
            <a:off x="8164675" y="4465534"/>
            <a:ext cx="67584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3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вторение. Заголовок. Текст.">
  <p:cSld name="Повторение. Заголовок. Текст."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34"/>
          <p:cNvPicPr preferRelativeResize="0"/>
          <p:nvPr/>
        </p:nvPicPr>
        <p:blipFill rotWithShape="1">
          <a:blip r:embed="rId2">
            <a:alphaModFix/>
          </a:blip>
          <a:srcRect b="-1899" l="0" r="-8236" t="1900"/>
          <a:stretch/>
        </p:blipFill>
        <p:spPr>
          <a:xfrm>
            <a:off x="8164675" y="4465534"/>
            <a:ext cx="67584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4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7" name="Google Shape;167;p34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68" name="Google Shape;168;p34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суждение">
  <p:cSld name="Обсуждение"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35"/>
          <p:cNvPicPr preferRelativeResize="0"/>
          <p:nvPr/>
        </p:nvPicPr>
        <p:blipFill rotWithShape="1">
          <a:blip r:embed="rId2">
            <a:alphaModFix/>
          </a:blip>
          <a:srcRect b="0" l="0" r="-33743" t="-2827"/>
          <a:stretch/>
        </p:blipFill>
        <p:spPr>
          <a:xfrm>
            <a:off x="8326428" y="4465151"/>
            <a:ext cx="696338" cy="590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5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бота на платформе. Заголовок. Текст.">
  <p:cSld name="Работа на платформе. Заголовок. Текст.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36"/>
          <p:cNvPicPr preferRelativeResize="0"/>
          <p:nvPr/>
        </p:nvPicPr>
        <p:blipFill rotWithShape="1">
          <a:blip r:embed="rId2">
            <a:alphaModFix/>
          </a:blip>
          <a:srcRect b="440" l="0" r="-17813" t="-440"/>
          <a:stretch/>
        </p:blipFill>
        <p:spPr>
          <a:xfrm>
            <a:off x="8109665" y="4422100"/>
            <a:ext cx="796124" cy="62060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6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7" name="Google Shape;177;p36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78" name="Google Shape;178;p36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вершение урока">
  <p:cSld name="Завершение урока"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37"/>
          <p:cNvPicPr preferRelativeResize="0"/>
          <p:nvPr/>
        </p:nvPicPr>
        <p:blipFill rotWithShape="1">
          <a:blip r:embed="rId2">
            <a:alphaModFix/>
          </a:blip>
          <a:srcRect b="0" l="300" r="-300" t="0"/>
          <a:stretch/>
        </p:blipFill>
        <p:spPr>
          <a:xfrm>
            <a:off x="7863248" y="4465175"/>
            <a:ext cx="991301" cy="57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7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зкультминутка. Заголовок. Текст.">
  <p:cSld name="Физкультминутка. Заголовок. Текст."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8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none" cap="none" strike="noStrike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b="0" i="0" sz="1200" u="none" cap="none" strike="noStrike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86" name="Google Shape;186;p38"/>
          <p:cNvPicPr preferRelativeResize="0"/>
          <p:nvPr/>
        </p:nvPicPr>
        <p:blipFill rotWithShape="1">
          <a:blip r:embed="rId2">
            <a:alphaModFix/>
          </a:blip>
          <a:srcRect b="-714" l="-28329" r="-21483" t="-7557"/>
          <a:stretch/>
        </p:blipFill>
        <p:spPr>
          <a:xfrm>
            <a:off x="7948809" y="4394450"/>
            <a:ext cx="1129024" cy="64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8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8" name="Google Shape;188;p38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зкультминутка">
  <p:cSld name="Физкультминутка"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9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none" cap="none" strike="noStrike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b="0" i="0" sz="1200" u="none" cap="none" strike="noStrike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92" name="Google Shape;192;p39"/>
          <p:cNvPicPr preferRelativeResize="0"/>
          <p:nvPr/>
        </p:nvPicPr>
        <p:blipFill rotWithShape="1">
          <a:blip r:embed="rId2">
            <a:alphaModFix/>
          </a:blip>
          <a:srcRect b="0" l="-5793" r="-4350" t="0"/>
          <a:stretch/>
        </p:blipFill>
        <p:spPr>
          <a:xfrm>
            <a:off x="8232112" y="4422325"/>
            <a:ext cx="722625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рупповая работа">
  <p:cSld name="Групповая работа"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40"/>
          <p:cNvPicPr preferRelativeResize="0"/>
          <p:nvPr/>
        </p:nvPicPr>
        <p:blipFill rotWithShape="1">
          <a:blip r:embed="rId2">
            <a:alphaModFix/>
          </a:blip>
          <a:srcRect b="0" l="-3857" r="-3289" t="-1646"/>
          <a:stretch/>
        </p:blipFill>
        <p:spPr>
          <a:xfrm>
            <a:off x="7875725" y="4452003"/>
            <a:ext cx="1028250" cy="5870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0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рупповая работа. Заголовок. Текст.">
  <p:cSld name="Групповая работа. Заголовок. Текст."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1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none" cap="none" strike="noStrike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Групповая работа</a:t>
            </a:r>
            <a:endParaRPr b="0" i="0" sz="1200" u="none" cap="none" strike="noStrike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00" name="Google Shape;200;p41"/>
          <p:cNvPicPr preferRelativeResize="0"/>
          <p:nvPr/>
        </p:nvPicPr>
        <p:blipFill rotWithShape="1">
          <a:blip r:embed="rId2">
            <a:alphaModFix/>
          </a:blip>
          <a:srcRect b="0" l="-3857" r="-3289" t="-1646"/>
          <a:stretch/>
        </p:blipFill>
        <p:spPr>
          <a:xfrm>
            <a:off x="7875725" y="4452003"/>
            <a:ext cx="1028250" cy="58705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1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2" name="Google Shape;202;p41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 1">
  <p:cSld name="CUSTOM_1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2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Google Shape;207;p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p43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9" name="Google Shape;209;p43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0" name="Google Shape;210;p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211" name="Google Shape;211;p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39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29" Type="http://schemas.openxmlformats.org/officeDocument/2006/relationships/slideLayout" Target="../slideLayouts/slideLayout41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30" Type="http://schemas.openxmlformats.org/officeDocument/2006/relationships/theme" Target="../theme/theme3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Black"/>
              <a:buNone/>
              <a:defRPr b="0" i="0" sz="2800" u="none" cap="none" strike="noStrik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○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■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○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■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○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■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7" Type="http://schemas.openxmlformats.org/officeDocument/2006/relationships/image" Target="../media/image14.png"/><Relationship Id="rId8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7" Type="http://schemas.openxmlformats.org/officeDocument/2006/relationships/image" Target="../media/image24.png"/><Relationship Id="rId8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7" Type="http://schemas.openxmlformats.org/officeDocument/2006/relationships/image" Target="../media/image24.png"/><Relationship Id="rId8" Type="http://schemas.openxmlformats.org/officeDocument/2006/relationships/hyperlink" Target="https://github.com/12Ostap12/DANCE-WITH-DEATH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44"/>
          <p:cNvGrpSpPr/>
          <p:nvPr/>
        </p:nvGrpSpPr>
        <p:grpSpPr>
          <a:xfrm>
            <a:off x="3771367" y="419076"/>
            <a:ext cx="5477471" cy="4724446"/>
            <a:chOff x="3666592" y="419076"/>
            <a:chExt cx="5477471" cy="4724446"/>
          </a:xfrm>
        </p:grpSpPr>
        <p:sp>
          <p:nvSpPr>
            <p:cNvPr id="217" name="Google Shape;217;p44"/>
            <p:cNvSpPr/>
            <p:nvPr/>
          </p:nvSpPr>
          <p:spPr>
            <a:xfrm>
              <a:off x="4450015" y="419076"/>
              <a:ext cx="3131100" cy="3344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4"/>
            <p:cNvSpPr/>
            <p:nvPr/>
          </p:nvSpPr>
          <p:spPr>
            <a:xfrm>
              <a:off x="5206589" y="757403"/>
              <a:ext cx="1023000" cy="3861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4"/>
            <p:cNvSpPr/>
            <p:nvPr/>
          </p:nvSpPr>
          <p:spPr>
            <a:xfrm>
              <a:off x="3666592" y="1839526"/>
              <a:ext cx="1450800" cy="5037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4"/>
            <p:cNvSpPr/>
            <p:nvPr/>
          </p:nvSpPr>
          <p:spPr>
            <a:xfrm>
              <a:off x="5736663" y="1431322"/>
              <a:ext cx="3407400" cy="37122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p44"/>
          <p:cNvSpPr/>
          <p:nvPr/>
        </p:nvSpPr>
        <p:spPr>
          <a:xfrm>
            <a:off x="491900" y="1622725"/>
            <a:ext cx="1988100" cy="29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9C27B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4"/>
          <p:cNvSpPr txBox="1"/>
          <p:nvPr/>
        </p:nvSpPr>
        <p:spPr>
          <a:xfrm>
            <a:off x="2480000" y="349600"/>
            <a:ext cx="42867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uk" sz="12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НАЙБІЛЬША</a:t>
            </a:r>
            <a:endParaRPr sz="12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uk" sz="12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МІЖНАРОДНА ШКОЛА ПРОГРАМУВАННЯ</a:t>
            </a:r>
            <a:endParaRPr sz="12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uk" sz="12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ДЛЯ ДІТЕЙ В УКРАЇНІ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" name="Google Shape;224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9675" y="1308025"/>
            <a:ext cx="8284652" cy="36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8975" y="374425"/>
            <a:ext cx="1828650" cy="7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4"/>
          <p:cNvSpPr txBox="1"/>
          <p:nvPr/>
        </p:nvSpPr>
        <p:spPr>
          <a:xfrm>
            <a:off x="657325" y="2005825"/>
            <a:ext cx="4786800" cy="22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508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uk" sz="4100">
                <a:solidFill>
                  <a:srgbClr val="6ADA4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FINAL PROJECT RELEASE</a:t>
            </a:r>
            <a:r>
              <a:rPr i="0" lang="uk" sz="41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b="1"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508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508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uk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Ostap Borys</a:t>
            </a:r>
            <a:endParaRPr b="1"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44"/>
          <p:cNvSpPr txBox="1"/>
          <p:nvPr/>
        </p:nvSpPr>
        <p:spPr>
          <a:xfrm>
            <a:off x="1111947" y="4554634"/>
            <a:ext cx="418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5080" rtl="0" algn="ctr">
              <a:lnSpc>
                <a:spcPct val="1065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uk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к</a:t>
            </a:r>
            <a:r>
              <a:rPr i="0" lang="uk" sz="1700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урс </a:t>
            </a:r>
            <a:r>
              <a:rPr i="0" lang="uk" sz="1900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</a:t>
            </a:r>
            <a:r>
              <a:rPr lang="uk"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Python Start</a:t>
            </a:r>
            <a:r>
              <a:rPr i="0" lang="uk" sz="1900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”</a:t>
            </a:r>
            <a:r>
              <a:rPr i="0" lang="uk" sz="1900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2 </a:t>
            </a:r>
            <a:r>
              <a:rPr lang="uk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рік</a:t>
            </a:r>
            <a:endParaRPr i="0" sz="1700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8" name="Google Shape;228;p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57518" y="2246674"/>
            <a:ext cx="3498483" cy="22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45"/>
          <p:cNvGrpSpPr/>
          <p:nvPr/>
        </p:nvGrpSpPr>
        <p:grpSpPr>
          <a:xfrm>
            <a:off x="3771367" y="419076"/>
            <a:ext cx="5477471" cy="4724446"/>
            <a:chOff x="3666592" y="419076"/>
            <a:chExt cx="5477471" cy="4724446"/>
          </a:xfrm>
        </p:grpSpPr>
        <p:sp>
          <p:nvSpPr>
            <p:cNvPr id="234" name="Google Shape;234;p45"/>
            <p:cNvSpPr/>
            <p:nvPr/>
          </p:nvSpPr>
          <p:spPr>
            <a:xfrm>
              <a:off x="4450015" y="419076"/>
              <a:ext cx="3131100" cy="3344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5"/>
            <p:cNvSpPr/>
            <p:nvPr/>
          </p:nvSpPr>
          <p:spPr>
            <a:xfrm>
              <a:off x="5206589" y="757403"/>
              <a:ext cx="1023000" cy="3861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5"/>
            <p:cNvSpPr/>
            <p:nvPr/>
          </p:nvSpPr>
          <p:spPr>
            <a:xfrm>
              <a:off x="3666592" y="1839526"/>
              <a:ext cx="1450800" cy="5037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5"/>
            <p:cNvSpPr/>
            <p:nvPr/>
          </p:nvSpPr>
          <p:spPr>
            <a:xfrm>
              <a:off x="5736663" y="1431322"/>
              <a:ext cx="3407400" cy="37122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45"/>
          <p:cNvSpPr/>
          <p:nvPr/>
        </p:nvSpPr>
        <p:spPr>
          <a:xfrm>
            <a:off x="491900" y="1622725"/>
            <a:ext cx="1988100" cy="29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5"/>
          <p:cNvSpPr/>
          <p:nvPr/>
        </p:nvSpPr>
        <p:spPr>
          <a:xfrm>
            <a:off x="0" y="-90175"/>
            <a:ext cx="9144000" cy="5233511"/>
          </a:xfrm>
          <a:custGeom>
            <a:rect b="b" l="l" r="r" t="t"/>
            <a:pathLst>
              <a:path extrusionOk="0" h="5143500" w="91440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9C27B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8975" y="374425"/>
            <a:ext cx="1828650" cy="7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5"/>
          <p:cNvSpPr txBox="1"/>
          <p:nvPr/>
        </p:nvSpPr>
        <p:spPr>
          <a:xfrm>
            <a:off x="2715900" y="418638"/>
            <a:ext cx="6246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508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uk" sz="4100">
                <a:solidFill>
                  <a:srgbClr val="6ADA4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DANCE-WITH-DEATH</a:t>
            </a:r>
            <a:endParaRPr sz="4100">
              <a:solidFill>
                <a:srgbClr val="6ADA4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42" name="Google Shape;242;p45"/>
          <p:cNvSpPr txBox="1"/>
          <p:nvPr/>
        </p:nvSpPr>
        <p:spPr>
          <a:xfrm>
            <a:off x="20600" y="2167675"/>
            <a:ext cx="31812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5080" rtl="0" algn="ctr">
              <a:lnSpc>
                <a:spcPct val="1065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uk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Гра де потрібно ухилятися від інших машин і старатися не попасти в дтп.</a:t>
            </a:r>
            <a:endParaRPr i="0" sz="1700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3" name="Google Shape;243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01800" y="1208725"/>
            <a:ext cx="5889325" cy="381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46"/>
          <p:cNvGrpSpPr/>
          <p:nvPr/>
        </p:nvGrpSpPr>
        <p:grpSpPr>
          <a:xfrm>
            <a:off x="3771367" y="419076"/>
            <a:ext cx="5477471" cy="4724446"/>
            <a:chOff x="3666592" y="419076"/>
            <a:chExt cx="5477471" cy="4724446"/>
          </a:xfrm>
        </p:grpSpPr>
        <p:sp>
          <p:nvSpPr>
            <p:cNvPr id="249" name="Google Shape;249;p46"/>
            <p:cNvSpPr/>
            <p:nvPr/>
          </p:nvSpPr>
          <p:spPr>
            <a:xfrm>
              <a:off x="4450015" y="419076"/>
              <a:ext cx="3131100" cy="3344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6"/>
            <p:cNvSpPr/>
            <p:nvPr/>
          </p:nvSpPr>
          <p:spPr>
            <a:xfrm>
              <a:off x="5206589" y="757403"/>
              <a:ext cx="1023000" cy="3861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6"/>
            <p:cNvSpPr/>
            <p:nvPr/>
          </p:nvSpPr>
          <p:spPr>
            <a:xfrm>
              <a:off x="3666592" y="1839526"/>
              <a:ext cx="1450800" cy="5037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6"/>
            <p:cNvSpPr/>
            <p:nvPr/>
          </p:nvSpPr>
          <p:spPr>
            <a:xfrm>
              <a:off x="5736663" y="1431322"/>
              <a:ext cx="3407400" cy="37122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46"/>
          <p:cNvSpPr/>
          <p:nvPr/>
        </p:nvSpPr>
        <p:spPr>
          <a:xfrm>
            <a:off x="491900" y="1622725"/>
            <a:ext cx="1988100" cy="29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9C27B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8975" y="374425"/>
            <a:ext cx="1828650" cy="7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6"/>
          <p:cNvSpPr txBox="1"/>
          <p:nvPr/>
        </p:nvSpPr>
        <p:spPr>
          <a:xfrm>
            <a:off x="2590300" y="374425"/>
            <a:ext cx="6269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508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uk" sz="4100">
                <a:solidFill>
                  <a:srgbClr val="6ADA4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Код проекту</a:t>
            </a:r>
            <a:endParaRPr b="1"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46"/>
          <p:cNvSpPr txBox="1"/>
          <p:nvPr/>
        </p:nvSpPr>
        <p:spPr>
          <a:xfrm>
            <a:off x="398975" y="3490125"/>
            <a:ext cx="24426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5080" rtl="0" algn="ctr">
              <a:lnSpc>
                <a:spcPct val="1065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uk" sz="17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8"/>
              </a:rPr>
              <a:t>https://github.com/12Ostap12/DANCE-WITH-DEATH</a:t>
            </a:r>
            <a:endParaRPr i="0" sz="1700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8" name="Google Shape;258;p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31800" y="1273025"/>
            <a:ext cx="6153175" cy="38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47"/>
          <p:cNvGrpSpPr/>
          <p:nvPr/>
        </p:nvGrpSpPr>
        <p:grpSpPr>
          <a:xfrm>
            <a:off x="3771367" y="419076"/>
            <a:ext cx="5477471" cy="4724446"/>
            <a:chOff x="3666592" y="419076"/>
            <a:chExt cx="5477471" cy="4724446"/>
          </a:xfrm>
        </p:grpSpPr>
        <p:sp>
          <p:nvSpPr>
            <p:cNvPr id="264" name="Google Shape;264;p47"/>
            <p:cNvSpPr/>
            <p:nvPr/>
          </p:nvSpPr>
          <p:spPr>
            <a:xfrm>
              <a:off x="4450015" y="419076"/>
              <a:ext cx="3131100" cy="3344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7"/>
            <p:cNvSpPr/>
            <p:nvPr/>
          </p:nvSpPr>
          <p:spPr>
            <a:xfrm>
              <a:off x="5206589" y="757403"/>
              <a:ext cx="1023000" cy="3861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7"/>
            <p:cNvSpPr/>
            <p:nvPr/>
          </p:nvSpPr>
          <p:spPr>
            <a:xfrm>
              <a:off x="3666592" y="1839526"/>
              <a:ext cx="1450800" cy="5037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47"/>
            <p:cNvSpPr/>
            <p:nvPr/>
          </p:nvSpPr>
          <p:spPr>
            <a:xfrm>
              <a:off x="5736663" y="1431322"/>
              <a:ext cx="3407400" cy="37122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p47"/>
          <p:cNvSpPr/>
          <p:nvPr/>
        </p:nvSpPr>
        <p:spPr>
          <a:xfrm>
            <a:off x="491900" y="1622725"/>
            <a:ext cx="1988100" cy="29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7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9C27B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8975" y="374425"/>
            <a:ext cx="1828650" cy="7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7"/>
          <p:cNvSpPr txBox="1"/>
          <p:nvPr/>
        </p:nvSpPr>
        <p:spPr>
          <a:xfrm>
            <a:off x="2590300" y="374425"/>
            <a:ext cx="5832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508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uk" sz="4100">
                <a:solidFill>
                  <a:srgbClr val="6ADA4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Інші проекти</a:t>
            </a:r>
            <a:endParaRPr b="1"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2" name="Google Shape;272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4325" y="1221575"/>
            <a:ext cx="8538226" cy="38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8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8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8688" y="1567873"/>
            <a:ext cx="2023375" cy="19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8"/>
          <p:cNvSpPr txBox="1"/>
          <p:nvPr/>
        </p:nvSpPr>
        <p:spPr>
          <a:xfrm>
            <a:off x="360000" y="1047750"/>
            <a:ext cx="58857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uk" sz="4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Демонстрація</a:t>
            </a:r>
            <a:endParaRPr b="0" i="0" sz="48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82" name="Google Shape;282;p48"/>
          <p:cNvSpPr txBox="1"/>
          <p:nvPr/>
        </p:nvSpPr>
        <p:spPr>
          <a:xfrm>
            <a:off x="360000" y="320453"/>
            <a:ext cx="4026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uk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Випускний. Python 2 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9727B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52E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