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handoutMasterIdLst>
    <p:handoutMasterId r:id="rId48"/>
  </p:handoutMasterIdLst>
  <p:sldIdLst>
    <p:sldId id="261" r:id="rId2"/>
    <p:sldId id="274" r:id="rId3"/>
    <p:sldId id="294" r:id="rId4"/>
    <p:sldId id="279" r:id="rId5"/>
    <p:sldId id="289" r:id="rId6"/>
    <p:sldId id="349" r:id="rId7"/>
    <p:sldId id="276" r:id="rId8"/>
    <p:sldId id="350" r:id="rId9"/>
    <p:sldId id="290" r:id="rId10"/>
    <p:sldId id="291" r:id="rId11"/>
    <p:sldId id="353" r:id="rId12"/>
    <p:sldId id="352" r:id="rId13"/>
    <p:sldId id="292" r:id="rId14"/>
    <p:sldId id="325" r:id="rId15"/>
    <p:sldId id="327" r:id="rId16"/>
    <p:sldId id="348" r:id="rId17"/>
    <p:sldId id="293" r:id="rId18"/>
    <p:sldId id="347" r:id="rId19"/>
    <p:sldId id="295" r:id="rId20"/>
    <p:sldId id="346" r:id="rId21"/>
    <p:sldId id="302" r:id="rId22"/>
    <p:sldId id="345" r:id="rId23"/>
    <p:sldId id="311" r:id="rId24"/>
    <p:sldId id="344" r:id="rId25"/>
    <p:sldId id="300" r:id="rId26"/>
    <p:sldId id="343" r:id="rId27"/>
    <p:sldId id="301" r:id="rId28"/>
    <p:sldId id="342" r:id="rId29"/>
    <p:sldId id="303" r:id="rId30"/>
    <p:sldId id="341" r:id="rId31"/>
    <p:sldId id="312" r:id="rId32"/>
    <p:sldId id="340" r:id="rId33"/>
    <p:sldId id="317" r:id="rId34"/>
    <p:sldId id="339" r:id="rId35"/>
    <p:sldId id="320" r:id="rId36"/>
    <p:sldId id="338" r:id="rId37"/>
    <p:sldId id="321" r:id="rId38"/>
    <p:sldId id="337" r:id="rId39"/>
    <p:sldId id="324" r:id="rId40"/>
    <p:sldId id="336" r:id="rId41"/>
    <p:sldId id="331" r:id="rId42"/>
    <p:sldId id="335" r:id="rId43"/>
    <p:sldId id="332" r:id="rId44"/>
    <p:sldId id="334" r:id="rId45"/>
    <p:sldId id="33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981B6477-EED7-40F1-A4E9-FB0C90826BFF}">
          <p14:sldIdLst>
            <p14:sldId id="261"/>
            <p14:sldId id="274"/>
            <p14:sldId id="294"/>
            <p14:sldId id="279"/>
            <p14:sldId id="289"/>
            <p14:sldId id="349"/>
            <p14:sldId id="276"/>
            <p14:sldId id="350"/>
            <p14:sldId id="290"/>
            <p14:sldId id="291"/>
            <p14:sldId id="353"/>
            <p14:sldId id="352"/>
            <p14:sldId id="292"/>
            <p14:sldId id="325"/>
            <p14:sldId id="327"/>
            <p14:sldId id="348"/>
            <p14:sldId id="293"/>
            <p14:sldId id="347"/>
            <p14:sldId id="295"/>
            <p14:sldId id="346"/>
            <p14:sldId id="302"/>
            <p14:sldId id="345"/>
            <p14:sldId id="311"/>
            <p14:sldId id="344"/>
            <p14:sldId id="300"/>
            <p14:sldId id="343"/>
            <p14:sldId id="301"/>
            <p14:sldId id="342"/>
            <p14:sldId id="303"/>
            <p14:sldId id="341"/>
            <p14:sldId id="312"/>
            <p14:sldId id="340"/>
            <p14:sldId id="317"/>
            <p14:sldId id="339"/>
            <p14:sldId id="320"/>
            <p14:sldId id="338"/>
            <p14:sldId id="321"/>
            <p14:sldId id="337"/>
            <p14:sldId id="324"/>
            <p14:sldId id="336"/>
            <p14:sldId id="331"/>
            <p14:sldId id="335"/>
            <p14:sldId id="332"/>
            <p14:sldId id="334"/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035FB7-9487-4B5E-BB0F-BAE40B154658}" v="75" dt="2024-04-24T16:57:33.154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37" autoAdjust="0"/>
    <p:restoredTop sz="94706" autoAdjust="0"/>
  </p:normalViewPr>
  <p:slideViewPr>
    <p:cSldViewPr snapToGrid="0">
      <p:cViewPr varScale="1">
        <p:scale>
          <a:sx n="142" d="100"/>
          <a:sy n="142" d="100"/>
        </p:scale>
        <p:origin x="176" y="504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4/29/25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639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C8BBD-8A19-1940-47B5-8CA7F6D03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71D9C7-F3C3-0EA3-56EC-DD8172A2E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E01502-DB71-7619-3053-74B724DE3F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2D458-351C-EB56-F0C5-F3916431D9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04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9012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6062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96491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18845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1890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3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6496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5999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2174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8473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96999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923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42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56109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547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9792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1529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118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1413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092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64326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7831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78876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8236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74837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922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94527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4409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2193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10677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191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04449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93500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641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876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19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912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8991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2001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89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4/29/25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4/29/25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4/29/25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4/29/25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4/29/25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4/29/25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4/29/25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hackernoon/lessons-from-becoming-a-machine-learning-engineer-in-12-months-without-a-cs-math-degree-acb308886c95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cikit-learn.org/stable/_images/sphx_glr_plot_classifier_comparison_001.png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jeremyjordan.me/convnet-architectures/" TargetMode="External"/><Relationship Id="rId13" Type="http://schemas.openxmlformats.org/officeDocument/2006/relationships/hyperlink" Target="https://www.borealisai.com/research-blogs/tutorial-17-transformers-iii-training/" TargetMode="External"/><Relationship Id="rId3" Type="http://schemas.openxmlformats.org/officeDocument/2006/relationships/hyperlink" Target="https://cs229.stanford.edu/materials/ML-advice.pdf" TargetMode="External"/><Relationship Id="rId7" Type="http://schemas.openxmlformats.org/officeDocument/2006/relationships/hyperlink" Target="https://mlstory.org/optimization.html" TargetMode="External"/><Relationship Id="rId12" Type="http://schemas.openxmlformats.org/officeDocument/2006/relationships/hyperlink" Target="https://unit8.com/resources/a-new-era-of-ai-a-practical-guide-to-large-language-models/" TargetMode="External"/><Relationship Id="rId2" Type="http://schemas.openxmlformats.org/officeDocument/2006/relationships/hyperlink" Target="https://developers.google.com/machine-learning/guides/rules-of-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cikit-learn.org/stable/computing/computational_performance.html#tips-and-tricks" TargetMode="External"/><Relationship Id="rId11" Type="http://schemas.openxmlformats.org/officeDocument/2006/relationships/hyperlink" Target="https://developers.google.com/machine-learning/guides/deep-learning-tuning-playbook" TargetMode="External"/><Relationship Id="rId5" Type="http://schemas.openxmlformats.org/officeDocument/2006/relationships/hyperlink" Target="https://scikit-learn.org/stable/common_pitfalls.html#common-pitfalls-and-subtleties" TargetMode="External"/><Relationship Id="rId10" Type="http://schemas.openxmlformats.org/officeDocument/2006/relationships/hyperlink" Target="https://cs231n.github.io/convolutional-networks/#architectures" TargetMode="External"/><Relationship Id="rId4" Type="http://schemas.openxmlformats.org/officeDocument/2006/relationships/hyperlink" Target="https://scikit-learn.org/stable/modules/grid_search.html#tips-for-parameter-search" TargetMode="External"/><Relationship Id="rId9" Type="http://schemas.openxmlformats.org/officeDocument/2006/relationships/hyperlink" Target="https://towardsdatascience.com/neural-network-architectures-156e5bad51ba" TargetMode="External"/><Relationship Id="rId14" Type="http://schemas.openxmlformats.org/officeDocument/2006/relationships/hyperlink" Target="https://developers.google.com/machine-learning/guides/good-data-analysi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-evaluations.berkeley.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INFO251 – Applied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3"/>
            <a:ext cx="9604310" cy="807369"/>
          </a:xfrm>
        </p:spPr>
        <p:txBody>
          <a:bodyPr>
            <a:normAutofit/>
          </a:bodyPr>
          <a:lstStyle/>
          <a:p>
            <a:r>
              <a:rPr lang="en-US" dirty="0"/>
              <a:t>Lab 14</a:t>
            </a:r>
          </a:p>
          <a:p>
            <a:r>
              <a:rPr lang="en-US" b="1" dirty="0"/>
              <a:t>Satej Soman, Suraj R. Nair </a:t>
            </a:r>
            <a:r>
              <a:rPr lang="en-US" sz="1400" b="1" dirty="0"/>
              <a:t>(based on previous material by Emily Aiken &amp; Josh </a:t>
            </a:r>
            <a:r>
              <a:rPr lang="en-US" sz="1400" b="1" dirty="0" err="1"/>
              <a:t>Blumenstock</a:t>
            </a:r>
            <a:r>
              <a:rPr lang="en-US" sz="1400" b="1" dirty="0"/>
              <a:t>)</a:t>
            </a:r>
          </a:p>
          <a:p>
            <a:endParaRPr lang="en-US" dirty="0"/>
          </a:p>
        </p:txBody>
      </p:sp>
      <p:pic>
        <p:nvPicPr>
          <p:cNvPr id="3074" name="Picture 2" descr="Lessons from becoming a Machine Learning Engineer in 12 months, without a  CS/Math degree | by Matthew McAteer | HackerNoon.com | Medium">
            <a:extLst>
              <a:ext uri="{FF2B5EF4-FFF2-40B4-BE49-F238E27FC236}">
                <a16:creationId xmlns:a16="http://schemas.microsoft.com/office/drawing/2014/main" id="{1686572F-FC49-6CF6-BE8E-C2A188DC54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621"/>
          <a:stretch/>
        </p:blipFill>
        <p:spPr bwMode="auto">
          <a:xfrm>
            <a:off x="2462609" y="149087"/>
            <a:ext cx="7266782" cy="4381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F92D6A-F914-BFCD-5DB8-090C579FD6B4}"/>
              </a:ext>
            </a:extLst>
          </p:cNvPr>
          <p:cNvSpPr txBox="1"/>
          <p:nvPr/>
        </p:nvSpPr>
        <p:spPr>
          <a:xfrm>
            <a:off x="11574214" y="3626944"/>
            <a:ext cx="617786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00" dirty="0">
                <a:hlinkClick r:id="rId3"/>
              </a:rPr>
              <a:t>Source</a:t>
            </a:r>
            <a:endParaRPr lang="en-US" sz="500" dirty="0"/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ML Algorithms Summary: Neural Networks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0089996"/>
              </p:ext>
            </p:extLst>
          </p:nvPr>
        </p:nvGraphicFramePr>
        <p:xfrm>
          <a:off x="620890" y="1646238"/>
          <a:ext cx="10950221" cy="484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7911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01943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4640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4257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22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202071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 (Architecture)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Fully Connected Neural Network</a:t>
                      </a:r>
                      <a:endParaRPr lang="en-US" sz="12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Tabular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nodes in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Activation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Regularization/dropout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All nodes in layer of network connected to all nodes in next layer.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Convolutional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 data, graph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size and stride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Pooling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Conv + pool stacks / blocks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fully connected layers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Convolutional layers learn spatial dependencies, pooling layers reduce image size/complexity.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Recurrent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 data,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Network structure (RNN, LSTM, GRU)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Regularization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Recurrent connections allow information to be passed from one input to the next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Transformers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Embedding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KVQ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Modeling semantic embeddings and positions of tokens allows for effective sequence-to-sequence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1C51B43-C781-7EDA-FD3C-540763197E0E}"/>
              </a:ext>
            </a:extLst>
          </p:cNvPr>
          <p:cNvSpPr txBox="1"/>
          <p:nvPr/>
        </p:nvSpPr>
        <p:spPr>
          <a:xfrm>
            <a:off x="620889" y="6476301"/>
            <a:ext cx="951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Common hyperparameters when training / fine-tuning NN: batch size, number of epochs, optimizer and learning rate</a:t>
            </a:r>
          </a:p>
        </p:txBody>
      </p:sp>
    </p:spTree>
    <p:extLst>
      <p:ext uri="{BB962C8B-B14F-4D97-AF65-F5344CB8AC3E}">
        <p14:creationId xmlns:p14="http://schemas.microsoft.com/office/powerpoint/2010/main" val="3357576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E3878-D7D7-0D39-B8A0-6FACA6922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883A9-39D8-8D66-E4F8-D7BFC96C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ML Algorithms Summary: Neural Networks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1CF60E5F-4767-2E55-F32B-CEB8D7E7EE5B}"/>
              </a:ext>
            </a:extLst>
          </p:cNvPr>
          <p:cNvGraphicFramePr>
            <a:graphicFrameLocks noGrp="1"/>
          </p:cNvGraphicFramePr>
          <p:nvPr/>
        </p:nvGraphicFramePr>
        <p:xfrm>
          <a:off x="620890" y="1646238"/>
          <a:ext cx="10950221" cy="4846320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1207911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01943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4640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4257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22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202071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 (Architecture)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Fully Connected Neural Network</a:t>
                      </a:r>
                      <a:endParaRPr lang="en-US" sz="1200" b="1" kern="1200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Tabular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nodes in hidden layers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Activation functions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Regularization/dropout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All nodes in layer of network connected to all nodes in next layer.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Faster to train (than more complex network)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Work well for tabular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Expensive to train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Must choose a good distance metric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Overfitting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Convolutional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Image data, graph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Filter size and stride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Pooling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Conv + pool stacks / blocks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fully connected layers at the end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Convolutional layers learn spatial dependencies, pooling layers reduce image size/complexity.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Very good at learning dependencies in spatial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Expensive to train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Overfitting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Recurrent Neural Network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 data,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Network structure (RNN, LSTM, GRU)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Regularization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Recurrent connections allow information to be passed from one input to the next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Very good at learning temporal dependencies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Long-term dependencies lost in standard RNNs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3">
                              <a:lumMod val="75000"/>
                            </a:schemeClr>
                          </a:solidFill>
                        </a:rPr>
                        <a:t>Transformers</a:t>
                      </a:r>
                      <a:endParaRPr lang="en-US" sz="1200" b="1" dirty="0">
                        <a:solidFill>
                          <a:schemeClr val="accent3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Time series, text data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Embedding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KVQ dimensions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Number of attention 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Modeling semantic embeddings and positions of tokens allows for effective sequence-to-sequence modeling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Parallelized inference without embedding bottleneck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Long-range dependencies captures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Data- and compute-intensive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40FD6A3-9A43-674C-9AED-AA4EF7A9C07D}"/>
              </a:ext>
            </a:extLst>
          </p:cNvPr>
          <p:cNvSpPr txBox="1"/>
          <p:nvPr/>
        </p:nvSpPr>
        <p:spPr>
          <a:xfrm>
            <a:off x="620889" y="6476301"/>
            <a:ext cx="95130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Common hyperparameters when training / fine-tuning NN: batch size, number of epochs, optimizer and learning rate</a:t>
            </a:r>
          </a:p>
        </p:txBody>
      </p:sp>
    </p:spTree>
    <p:extLst>
      <p:ext uri="{BB962C8B-B14F-4D97-AF65-F5344CB8AC3E}">
        <p14:creationId xmlns:p14="http://schemas.microsoft.com/office/powerpoint/2010/main" val="2375161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948333" cy="114238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ML Algorithms Summary: Unsupervised Methods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782855"/>
              </p:ext>
            </p:extLst>
          </p:nvPr>
        </p:nvGraphicFramePr>
        <p:xfrm>
          <a:off x="609600" y="1818640"/>
          <a:ext cx="10972800" cy="4206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6273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25041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8687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947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8349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679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K-means clustering</a:t>
                      </a:r>
                      <a:endParaRPr 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Unsupervised Learning (Clustering)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clusters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Assign cluster centers randomly. Then, repeat until converged: assign all observations to closest cluster center, assign cluster centers as mean of observations in cluster.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Hierarchical Clustering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(Clustering)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Linkage function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Agglomerative clustering starts with all observations in single clusters and links nearby clusters recursively, divisive clustering starts with all observations in single cluster and splits clusters recursively.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Principal Components Analysis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(Dimensionality Reduction)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components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data into lower dimensional subspace defined by principal components, where components maximize variation explained from original data and are all orthogonal.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841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9948333" cy="1142385"/>
          </a:xfrm>
        </p:spPr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ML Algorithms Summary: Unsupervised Methods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707607"/>
              </p:ext>
            </p:extLst>
          </p:nvPr>
        </p:nvGraphicFramePr>
        <p:xfrm>
          <a:off x="609600" y="1818640"/>
          <a:ext cx="10972800" cy="4206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126273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225041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08687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4947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88349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679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K-means clustering</a:t>
                      </a:r>
                      <a:endParaRPr lang="en-US" sz="1200" b="1" kern="1200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n-lt"/>
                        <a:ea typeface="+mn-ea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Unsupervised Learning (Clustering)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Number of clusters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Assign cluster centers randomly. Then, repeat until converged: assign all observations to closest cluster center, assign cluster centers as mean of observations in cluster.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Guaranteed to converge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Intuitive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Spherical clusters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All observations assigned to single cluster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Not always clear how to pick number of clusters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Sensitive to random initialization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Hierarchical Clustering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(Clustering)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Linkage function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Agglomerative clustering starts with all observations in single clusters and links nearby clusters recursively, divisive clustering starts with all observations in single cluster and splits clusters recursively.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Doesn’t require number of clusters (k)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Expensive to compute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Sensitive to linkage function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Sensitive to random initialization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Principal Components Analysis</a:t>
                      </a:r>
                      <a:endParaRPr lang="en-US" sz="1200" b="1" dirty="0">
                        <a:solidFill>
                          <a:schemeClr val="accent6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Unsupervised Learning (Dimensionality Reduction)</a:t>
                      </a: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components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Project data into lower dimensional subspace defined by principal components, where components maximize variation explained from original data and are all orthogonal.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Very computationally efficient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Can reduce overfitting for supervised learning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Information may be lost in lower dimensional embedding (check variance explained)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49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218E-F0F0-584F-2AE9-D905CEFF5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Summary: Decision 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F651D-D96C-DCC4-A5C0-E5FD210D2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B11CE82-286C-5050-A406-D46F4B1FA4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81201"/>
            <a:ext cx="1219200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C16B35-7BE0-67C5-3014-CE868477DC66}"/>
              </a:ext>
            </a:extLst>
          </p:cNvPr>
          <p:cNvSpPr txBox="1"/>
          <p:nvPr/>
        </p:nvSpPr>
        <p:spPr>
          <a:xfrm>
            <a:off x="6096000" y="6223342"/>
            <a:ext cx="123318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hlinkClick r:id="rId3"/>
              </a:rPr>
              <a:t>scikit-learn.org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9231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43040-170B-DD24-8E50-4704C762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ML – Incomplete list of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BE189-928D-80A2-B4FB-0FA863A8C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30000"/>
              </a:lnSpc>
            </a:pPr>
            <a:r>
              <a:rPr lang="en-US" sz="1400" dirty="0">
                <a:hlinkClick r:id="rId2"/>
              </a:rPr>
              <a:t>Best Practices for ML Engineering </a:t>
            </a:r>
            <a:r>
              <a:rPr lang="en-US" sz="1400" dirty="0"/>
              <a:t>(Google guide)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Andrew Ng’s slides on </a:t>
            </a:r>
            <a:r>
              <a:rPr lang="en-US" sz="1400" dirty="0">
                <a:hlinkClick r:id="rId3"/>
              </a:rPr>
              <a:t>applying ML</a:t>
            </a:r>
            <a:endParaRPr lang="en-US" sz="1400" dirty="0"/>
          </a:p>
          <a:p>
            <a:pPr>
              <a:lnSpc>
                <a:spcPct val="30000"/>
              </a:lnSpc>
            </a:pPr>
            <a:r>
              <a:rPr lang="en-US" sz="1400" dirty="0"/>
              <a:t>Writing ML code with </a:t>
            </a:r>
            <a:r>
              <a:rPr lang="en-US" sz="1400" dirty="0" err="1"/>
              <a:t>sklearn</a:t>
            </a:r>
            <a:endParaRPr lang="en-US" sz="14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4"/>
              </a:rPr>
              <a:t>Hyperparameter tuning -- tips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5"/>
              </a:rPr>
              <a:t>Common pitfalls and recommended practices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6"/>
              </a:rPr>
              <a:t>Optimizing computational performance</a:t>
            </a:r>
            <a:endParaRPr lang="en-US" sz="1200" dirty="0"/>
          </a:p>
          <a:p>
            <a:pPr>
              <a:lnSpc>
                <a:spcPct val="30000"/>
              </a:lnSpc>
            </a:pPr>
            <a:r>
              <a:rPr lang="en-US" sz="1400" dirty="0">
                <a:hlinkClick r:id="rId7"/>
              </a:rPr>
              <a:t>Tuning gradient descent </a:t>
            </a:r>
            <a:r>
              <a:rPr lang="en-US" sz="1400" dirty="0"/>
              <a:t>(scroll to the section on tricks of the trade)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Deep learning</a:t>
            </a:r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8"/>
              </a:rPr>
              <a:t>Common CNN architectures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9"/>
              </a:rPr>
              <a:t>Analysis of Deep Learning Models for Practical Applications</a:t>
            </a:r>
            <a:endParaRPr lang="en-US" sz="1200" dirty="0"/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10"/>
              </a:rPr>
              <a:t>CS231n notes</a:t>
            </a:r>
            <a:r>
              <a:rPr lang="en-US" sz="1200" dirty="0"/>
              <a:t> on CNN practicalities and computational considerations (“In practice: use whatever works best on ImageNet” :P)</a:t>
            </a:r>
          </a:p>
          <a:p>
            <a:pPr lvl="1">
              <a:lnSpc>
                <a:spcPct val="30000"/>
              </a:lnSpc>
            </a:pPr>
            <a:r>
              <a:rPr lang="en-US" sz="1200" dirty="0">
                <a:hlinkClick r:id="rId11"/>
              </a:rPr>
              <a:t>Deep learning Tuning Playbook</a:t>
            </a:r>
            <a:r>
              <a:rPr lang="en-US" sz="1200" dirty="0"/>
              <a:t> (Google Guide)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A </a:t>
            </a:r>
            <a:r>
              <a:rPr lang="en-US" sz="1400" dirty="0">
                <a:hlinkClick r:id="rId12"/>
              </a:rPr>
              <a:t>practical guide </a:t>
            </a:r>
            <a:r>
              <a:rPr lang="en-US" sz="1400" dirty="0"/>
              <a:t>to LLMs</a:t>
            </a:r>
          </a:p>
          <a:p>
            <a:pPr>
              <a:lnSpc>
                <a:spcPct val="30000"/>
              </a:lnSpc>
            </a:pPr>
            <a:r>
              <a:rPr lang="en-US" sz="1400" dirty="0"/>
              <a:t>Transformers - </a:t>
            </a:r>
            <a:r>
              <a:rPr lang="en-US" sz="1400" dirty="0">
                <a:hlinkClick r:id="rId13"/>
              </a:rPr>
              <a:t>Tips and tricks for training</a:t>
            </a:r>
            <a:endParaRPr lang="en-US" sz="1400" dirty="0"/>
          </a:p>
          <a:p>
            <a:pPr>
              <a:lnSpc>
                <a:spcPct val="30000"/>
              </a:lnSpc>
            </a:pPr>
            <a:r>
              <a:rPr lang="en-US" sz="1400" dirty="0">
                <a:hlinkClick r:id="rId14"/>
              </a:rPr>
              <a:t>Good Data Analysis</a:t>
            </a:r>
            <a:r>
              <a:rPr lang="en-US" sz="1400" dirty="0"/>
              <a:t> (Google guide)</a:t>
            </a:r>
          </a:p>
        </p:txBody>
      </p:sp>
    </p:spTree>
    <p:extLst>
      <p:ext uri="{BB962C8B-B14F-4D97-AF65-F5344CB8AC3E}">
        <p14:creationId xmlns:p14="http://schemas.microsoft.com/office/powerpoint/2010/main" val="1269578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5506156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Linear regression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Using the California Housing Dataset, you run a linear regression to predict the median house value of a neighborhood based on whether it is adjacent to the ocean (Ocean) and the age of the house (Age). The results are at right. Which of the following are true?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9F0656-E961-E34D-8DD9-AF0F7EEF83A2}"/>
              </a:ext>
            </a:extLst>
          </p:cNvPr>
          <p:cNvGraphicFramePr>
            <a:graphicFrameLocks noGrp="1"/>
          </p:cNvGraphicFramePr>
          <p:nvPr/>
        </p:nvGraphicFramePr>
        <p:xfrm>
          <a:off x="7532511" y="2662061"/>
          <a:ext cx="4309533" cy="1630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36511">
                  <a:extLst>
                    <a:ext uri="{9D8B030D-6E8A-4147-A177-3AD203B41FA5}">
                      <a16:colId xmlns:a16="http://schemas.microsoft.com/office/drawing/2014/main" val="3515441835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1159745714"/>
                    </a:ext>
                  </a:extLst>
                </a:gridCol>
                <a:gridCol w="1738488">
                  <a:extLst>
                    <a:ext uri="{9D8B030D-6E8A-4147-A177-3AD203B41FA5}">
                      <a16:colId xmlns:a16="http://schemas.microsoft.com/office/drawing/2014/main" val="2139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Coefficient (in 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confidence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[455, 545]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[225, 275]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[-30.7, 10.1]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308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394992-A767-9444-AB03-A77211404B3A}"/>
              </a:ext>
            </a:extLst>
          </p:cNvPr>
          <p:cNvSpPr txBox="1"/>
          <p:nvPr/>
        </p:nvSpPr>
        <p:spPr>
          <a:xfrm>
            <a:off x="1447801" y="4527481"/>
            <a:ext cx="1039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new house (age = 0) which is far from the Ocean would have an expected median housing value of $500,000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For a 10 year increase in age, housing value drops by ~$100,000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Being next to the Ocean decreases housing value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Both Ocean and Age are statistically significant predictors at a 0.05 level</a:t>
            </a:r>
          </a:p>
        </p:txBody>
      </p:sp>
    </p:spTree>
    <p:extLst>
      <p:ext uri="{BB962C8B-B14F-4D97-AF65-F5344CB8AC3E}">
        <p14:creationId xmlns:p14="http://schemas.microsoft.com/office/powerpoint/2010/main" val="112643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5506156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Linear regression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Using the California Housing Dataset, you run a linear regression to predict the median house value of a neighborhood based on whether it is adjacent to the ocean (Ocean) and the age of the house (Age). The results are at right. Which of the following are true?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F49F0656-E961-E34D-8DD9-AF0F7EEF83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433635"/>
              </p:ext>
            </p:extLst>
          </p:nvPr>
        </p:nvGraphicFramePr>
        <p:xfrm>
          <a:off x="7532511" y="2662061"/>
          <a:ext cx="4309533" cy="163068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1436511">
                  <a:extLst>
                    <a:ext uri="{9D8B030D-6E8A-4147-A177-3AD203B41FA5}">
                      <a16:colId xmlns:a16="http://schemas.microsoft.com/office/drawing/2014/main" val="3515441835"/>
                    </a:ext>
                  </a:extLst>
                </a:gridCol>
                <a:gridCol w="1134534">
                  <a:extLst>
                    <a:ext uri="{9D8B030D-6E8A-4147-A177-3AD203B41FA5}">
                      <a16:colId xmlns:a16="http://schemas.microsoft.com/office/drawing/2014/main" val="1159745714"/>
                    </a:ext>
                  </a:extLst>
                </a:gridCol>
                <a:gridCol w="1738488">
                  <a:extLst>
                    <a:ext uri="{9D8B030D-6E8A-4147-A177-3AD203B41FA5}">
                      <a16:colId xmlns:a16="http://schemas.microsoft.com/office/drawing/2014/main" val="213917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Coefficient (in 1000s)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95% confidence interval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829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Intercept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[455, 545]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256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Ocean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[225, 275]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3520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-10.3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[-30.7, 10.1]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933088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CC394992-A767-9444-AB03-A77211404B3A}"/>
              </a:ext>
            </a:extLst>
          </p:cNvPr>
          <p:cNvSpPr txBox="1"/>
          <p:nvPr/>
        </p:nvSpPr>
        <p:spPr>
          <a:xfrm>
            <a:off x="1447801" y="4527481"/>
            <a:ext cx="1039424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new house (age = 0) which is far from the Ocean would have an expected median housing value of $500,000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For a 10 year increase in age, housing value drops by ~$100,000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Being next to the Ocean decreases housing value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Both Ocean and Age are statistically significant predictors at a 0.05 level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EADF20-D194-C4F1-B6C2-56DF50A1254D}"/>
              </a:ext>
            </a:extLst>
          </p:cNvPr>
          <p:cNvSpPr/>
          <p:nvPr/>
        </p:nvSpPr>
        <p:spPr>
          <a:xfrm>
            <a:off x="1472968" y="5058137"/>
            <a:ext cx="397777" cy="391710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24DA1E1-3C85-CB08-38BB-4543F371AD92}"/>
              </a:ext>
            </a:extLst>
          </p:cNvPr>
          <p:cNvSpPr/>
          <p:nvPr/>
        </p:nvSpPr>
        <p:spPr>
          <a:xfrm>
            <a:off x="1472968" y="4502390"/>
            <a:ext cx="40233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78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ROC curve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the receiver operating characteristic (ROC) curve?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ROC curve traces the trade-off between the false positive rate and true positive rate of a classifier, depending on the classification threshold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maximum value for the area under the curve score is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random classifier achieves an area under the curve score of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One way to calibrate the optimal point on the curve is finding the point closest to the upper left-hand corner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00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ROC curve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the receiver operating characteristic (ROC) curve?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ROC curve traces the trade-off between the false positive rate and true positive rate of a classifier, depending on the classification threshold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maximum value for the area under the curve score is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 random classifier achieves an area under the curve score of 0.5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One way to calibrate the optimal point on the curve is finding the point closest to the upper left-hand corner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C46D3E5-01A0-BFF7-C600-38314B167DA6}"/>
              </a:ext>
            </a:extLst>
          </p:cNvPr>
          <p:cNvSpPr/>
          <p:nvPr/>
        </p:nvSpPr>
        <p:spPr>
          <a:xfrm>
            <a:off x="1506524" y="341222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E314A01-19AF-AA18-2AAA-3F6AF46F93B1}"/>
              </a:ext>
            </a:extLst>
          </p:cNvPr>
          <p:cNvSpPr/>
          <p:nvPr/>
        </p:nvSpPr>
        <p:spPr>
          <a:xfrm>
            <a:off x="1516311" y="468874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1AD3CF-FD9A-3295-F40F-669CA55F217D}"/>
              </a:ext>
            </a:extLst>
          </p:cNvPr>
          <p:cNvSpPr/>
          <p:nvPr/>
        </p:nvSpPr>
        <p:spPr>
          <a:xfrm>
            <a:off x="1507922" y="519208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83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 dirty="0"/>
              <a:t>Please fill out the course evaluation (current response rate is 10% </a:t>
            </a:r>
            <a:r>
              <a:rPr lang="en-US" dirty="0">
                <a:sym typeface="Wingdings" panose="05000000000000000000" pitchFamily="2" charset="2"/>
              </a:rPr>
              <a:t>)</a:t>
            </a:r>
            <a:endParaRPr lang="en-US" dirty="0">
              <a:hlinkClick r:id="rId3"/>
            </a:endParaRPr>
          </a:p>
          <a:p>
            <a:pPr lvl="1"/>
            <a:r>
              <a:rPr lang="en-US" dirty="0">
                <a:hlinkClick r:id="rId3"/>
              </a:rPr>
              <a:t>https://course-evaluations.berkeley.edu/</a:t>
            </a:r>
            <a:endParaRPr lang="en-US" dirty="0"/>
          </a:p>
          <a:p>
            <a:r>
              <a:rPr lang="en-US" b="1" dirty="0"/>
              <a:t>PS7</a:t>
            </a:r>
            <a:r>
              <a:rPr lang="en-US" dirty="0"/>
              <a:t> due May 5</a:t>
            </a:r>
          </a:p>
          <a:p>
            <a:r>
              <a:rPr lang="en-US" b="1" dirty="0"/>
              <a:t>Quiz 2 </a:t>
            </a:r>
            <a:r>
              <a:rPr lang="en-US" dirty="0"/>
              <a:t>on Thursday May 1</a:t>
            </a:r>
          </a:p>
          <a:p>
            <a:pPr marL="0" indent="0">
              <a:buNone/>
            </a:pPr>
            <a:r>
              <a:rPr lang="en-US" sz="3200" b="1" dirty="0">
                <a:solidFill>
                  <a:schemeClr val="accent6"/>
                </a:solidFill>
              </a:rPr>
              <a:t>Let us know via email or </a:t>
            </a:r>
            <a:r>
              <a:rPr lang="en-US" sz="3200" b="1" dirty="0" err="1">
                <a:solidFill>
                  <a:schemeClr val="accent6"/>
                </a:solidFill>
              </a:rPr>
              <a:t>Edstem</a:t>
            </a:r>
            <a:r>
              <a:rPr lang="en-US" sz="3200" b="1" dirty="0">
                <a:solidFill>
                  <a:schemeClr val="accent6"/>
                </a:solidFill>
              </a:rPr>
              <a:t> or in person if you have a DSP accommodation / time conflict RIGHT AFTER LAB</a:t>
            </a:r>
          </a:p>
        </p:txBody>
      </p:sp>
    </p:spTree>
    <p:extLst>
      <p:ext uri="{BB962C8B-B14F-4D97-AF65-F5344CB8AC3E}">
        <p14:creationId xmlns:p14="http://schemas.microsoft.com/office/powerpoint/2010/main" val="1393252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Random forests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A random forest is an example of which type of ensemble learning method?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Bagging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Boosting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Voting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Stacking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Random forests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A random forest is an example of which type of ensemble learning method?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Bagging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Boosting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Voting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Stacking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C45799F-3504-AA28-C0D0-20433CA1BAA6}"/>
              </a:ext>
            </a:extLst>
          </p:cNvPr>
          <p:cNvSpPr/>
          <p:nvPr/>
        </p:nvSpPr>
        <p:spPr>
          <a:xfrm>
            <a:off x="1506524" y="3118607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169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7989710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Davies-Bouldin 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Recall the Davies-Bouldin index, at right. Which of the following are true about the Davies-Bouldin index?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used to choose the optimal number of clusters in k-means clustering.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goal is to maximize the metric.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takes into account both the distance between clusters and the distance within clusters.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monotonically decreasing with the number of clusters.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" name="Picture 5" descr="Text, schematic&#10;&#10;Description automatically generated with medium confidence">
            <a:extLst>
              <a:ext uri="{FF2B5EF4-FFF2-40B4-BE49-F238E27FC236}">
                <a16:creationId xmlns:a16="http://schemas.microsoft.com/office/drawing/2014/main" id="{2401982E-4947-B247-A454-DA88CDBD2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4"/>
          <a:stretch/>
        </p:blipFill>
        <p:spPr>
          <a:xfrm>
            <a:off x="7814733" y="1332089"/>
            <a:ext cx="3838222" cy="1041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9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7989710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Davies-Bouldin 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Recall the Davies-Bouldin index, at right. Which of the following are true about the Davies-Bouldin index?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used to choose the optimal number of clusters in k-means clustering.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goal is to maximize the metric.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takes into account both the distance between clusters and the distance within clusters.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It is monotonically decreasing with the number of clusters. 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6" name="Picture 5" descr="Text, schematic&#10;&#10;Description automatically generated with medium confidence">
            <a:extLst>
              <a:ext uri="{FF2B5EF4-FFF2-40B4-BE49-F238E27FC236}">
                <a16:creationId xmlns:a16="http://schemas.microsoft.com/office/drawing/2014/main" id="{2401982E-4947-B247-A454-DA88CDBD2B8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414"/>
          <a:stretch/>
        </p:blipFill>
        <p:spPr>
          <a:xfrm>
            <a:off x="7814733" y="1332089"/>
            <a:ext cx="3838222" cy="1041308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A89202A2-5192-DA46-2C2A-3E5600165A03}"/>
              </a:ext>
            </a:extLst>
          </p:cNvPr>
          <p:cNvSpPr/>
          <p:nvPr/>
        </p:nvSpPr>
        <p:spPr>
          <a:xfrm>
            <a:off x="1506524" y="341222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D85352-C8E8-2EA1-ABF9-AED93E839E52}"/>
              </a:ext>
            </a:extLst>
          </p:cNvPr>
          <p:cNvSpPr/>
          <p:nvPr/>
        </p:nvSpPr>
        <p:spPr>
          <a:xfrm>
            <a:off x="1516311" y="468874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863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Convolutional neural networks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pooling layers in convolutional neural networks?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aggregations are minimum, mean, and maximum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reduces the dimensionality of the data and network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helps reduce overfitting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kernel is 2x2 with a stride width of 2</a:t>
            </a: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164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Convolutional neural networks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pooling layers in convolutional neural networks? Check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aggregations are minimum, mean, and maximum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reduces the dimensionality of the data and network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Pooling helps reduce overfitting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most common pooling kernel is 2x2 with a stride width of 2</a:t>
            </a: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B75300-228F-DFEA-65C0-783D613CFE3B}"/>
              </a:ext>
            </a:extLst>
          </p:cNvPr>
          <p:cNvSpPr/>
          <p:nvPr/>
        </p:nvSpPr>
        <p:spPr>
          <a:xfrm>
            <a:off x="1498135" y="3890395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972D7B2-E4F9-E851-0FE9-923B1EE57B55}"/>
              </a:ext>
            </a:extLst>
          </p:cNvPr>
          <p:cNvSpPr/>
          <p:nvPr/>
        </p:nvSpPr>
        <p:spPr>
          <a:xfrm>
            <a:off x="1498135" y="442195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DE7EAE0-B54E-56B4-9A3C-53BA9B3BFAAF}"/>
              </a:ext>
            </a:extLst>
          </p:cNvPr>
          <p:cNvSpPr/>
          <p:nvPr/>
        </p:nvSpPr>
        <p:spPr>
          <a:xfrm>
            <a:off x="1506524" y="489907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93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Decision trees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True or false: A decision tree can learn a nonlinear decision boundary.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True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False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74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Decision trees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True or false: A decision tree can learn a nonlinear decision boundary.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True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False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3DCA64-06DC-7D9F-75CE-9305F34542A3}"/>
              </a:ext>
            </a:extLst>
          </p:cNvPr>
          <p:cNvSpPr/>
          <p:nvPr/>
        </p:nvSpPr>
        <p:spPr>
          <a:xfrm>
            <a:off x="1489746" y="311021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5933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Regularization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an example of regularization in a machine learning model? Check all that apply.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Ridge regression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LASSO regression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Decision tree pruning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Dropout layers and sparse neural networks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Principal components analysis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9229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9739488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Regularization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an example of regularization in a machine learning model? Check all that apply.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Ridge regression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LASSO regression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Decision tree pruning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Dropout layers and sparse neural networks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Principal components analysis 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F398627-6283-9475-26F5-F8495DA4696A}"/>
              </a:ext>
            </a:extLst>
          </p:cNvPr>
          <p:cNvSpPr/>
          <p:nvPr/>
        </p:nvSpPr>
        <p:spPr>
          <a:xfrm>
            <a:off x="1506524" y="341222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48724E3-630E-AD18-25D6-64AC96EA235D}"/>
              </a:ext>
            </a:extLst>
          </p:cNvPr>
          <p:cNvSpPr/>
          <p:nvPr/>
        </p:nvSpPr>
        <p:spPr>
          <a:xfrm>
            <a:off x="1499533" y="390018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172CA31-39EE-00D9-6A3B-A4B8C360DA93}"/>
              </a:ext>
            </a:extLst>
          </p:cNvPr>
          <p:cNvSpPr/>
          <p:nvPr/>
        </p:nvSpPr>
        <p:spPr>
          <a:xfrm>
            <a:off x="1506524" y="438814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A5C717-0E1F-06F7-6A9B-3E31F9935A74}"/>
              </a:ext>
            </a:extLst>
          </p:cNvPr>
          <p:cNvSpPr/>
          <p:nvPr/>
        </p:nvSpPr>
        <p:spPr>
          <a:xfrm>
            <a:off x="1499533" y="4887439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05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r>
              <a:rPr lang="en-US"/>
              <a:t>PCA visualized</a:t>
            </a:r>
          </a:p>
          <a:p>
            <a:r>
              <a:rPr lang="en-US" dirty="0"/>
              <a:t>Topics covered in AML</a:t>
            </a:r>
          </a:p>
          <a:p>
            <a:r>
              <a:rPr lang="en-US" dirty="0"/>
              <a:t>ML algorithms review</a:t>
            </a:r>
          </a:p>
          <a:p>
            <a:r>
              <a:rPr lang="en-US" dirty="0"/>
              <a:t>Practice quiz questions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0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6446133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Regression discontinuity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The plot at right of the density of the running variable around a threshold could indicate what for a regression discontinuity design to impact evaluation?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did not have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a non-outcome covariate.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of pre-treatment manipulation of the decision threshold.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459E-32E2-C74B-BBA3-888BDD72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16" y="2798562"/>
            <a:ext cx="4049209" cy="269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F6251-99CE-BB42-8E0B-5D72D2EF4075}"/>
              </a:ext>
            </a:extLst>
          </p:cNvPr>
          <p:cNvSpPr txBox="1"/>
          <p:nvPr/>
        </p:nvSpPr>
        <p:spPr>
          <a:xfrm>
            <a:off x="9411783" y="5292328"/>
            <a:ext cx="13324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Running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D4A91-0932-1446-9C63-E4103857517B}"/>
              </a:ext>
            </a:extLst>
          </p:cNvPr>
          <p:cNvSpPr txBox="1"/>
          <p:nvPr/>
        </p:nvSpPr>
        <p:spPr>
          <a:xfrm rot="16200000">
            <a:off x="7476295" y="4098785"/>
            <a:ext cx="8352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25A19-5F6A-9847-8720-96CF329E2686}"/>
              </a:ext>
            </a:extLst>
          </p:cNvPr>
          <p:cNvSpPr txBox="1"/>
          <p:nvPr/>
        </p:nvSpPr>
        <p:spPr>
          <a:xfrm>
            <a:off x="8669438" y="2660062"/>
            <a:ext cx="2372810" cy="522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209730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6446133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Regression discontinuity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The plot at right of the density of the running variable around a threshold could indicate what for a regression discontinuity design to impact evaluation?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did not have an impact on the outcome variable.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that the treatment had an impact on a non-outcome covariate.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There is visual evidence of pre-treatment manipulation of the decision threshold.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89C459E-32E2-C74B-BBA3-888BDD7200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0116" y="2798562"/>
            <a:ext cx="4049209" cy="26945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7F6251-99CE-BB42-8E0B-5D72D2EF4075}"/>
              </a:ext>
            </a:extLst>
          </p:cNvPr>
          <p:cNvSpPr txBox="1"/>
          <p:nvPr/>
        </p:nvSpPr>
        <p:spPr>
          <a:xfrm>
            <a:off x="9411783" y="5292328"/>
            <a:ext cx="1332416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200" dirty="0"/>
              <a:t>Running variable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6D4A91-0932-1446-9C63-E4103857517B}"/>
              </a:ext>
            </a:extLst>
          </p:cNvPr>
          <p:cNvSpPr txBox="1"/>
          <p:nvPr/>
        </p:nvSpPr>
        <p:spPr>
          <a:xfrm rot="16200000">
            <a:off x="7476295" y="4098785"/>
            <a:ext cx="835278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Density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525A19-5F6A-9847-8720-96CF329E2686}"/>
              </a:ext>
            </a:extLst>
          </p:cNvPr>
          <p:cNvSpPr txBox="1"/>
          <p:nvPr/>
        </p:nvSpPr>
        <p:spPr>
          <a:xfrm>
            <a:off x="8669438" y="2660062"/>
            <a:ext cx="2372810" cy="5229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1D948D7-55A9-08E9-11CB-57F7602B68D4}"/>
              </a:ext>
            </a:extLst>
          </p:cNvPr>
          <p:cNvSpPr/>
          <p:nvPr/>
        </p:nvSpPr>
        <p:spPr>
          <a:xfrm>
            <a:off x="1447801" y="5425722"/>
            <a:ext cx="516466" cy="539045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58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Multiclass classification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evaluating a classification model for predicting the number in a handwritten digit image from the MNIST dataset. You study examples where the real digit was a 7 but the classifier predicted a 3. This is an example of…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Ablative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Error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values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850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Multiclass classification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evaluating a classification model for predicting the number in a handwritten digit image from the MNIST dataset. You study examples where the real digit was a 7 but the classifier predicted a 3. This is an example of…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Ablative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Error analysis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Feature </a:t>
            </a:r>
            <a:r>
              <a:rPr lang="en-US" dirty="0" err="1"/>
              <a:t>importances</a:t>
            </a: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values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C63DA1-899C-2F7F-1A07-CB692F834A4D}"/>
              </a:ext>
            </a:extLst>
          </p:cNvPr>
          <p:cNvSpPr/>
          <p:nvPr/>
        </p:nvSpPr>
        <p:spPr>
          <a:xfrm>
            <a:off x="1506524" y="419239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104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Imputation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analyzing panel data that tracks poverty over time. You notice that two covariates associated with poverty – education and race – are missing for over 60% of observations in one year of your data. Which would be an appropriate way to deal with the missing data? Select all that would be appropriate.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observations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features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Model-based imputation, using other covariates to predict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Carry forward education and race from a previous year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Mean, median, or mode imputation of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Zero imputation of education and race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18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Imputation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are analyzing panel data that tracks poverty over time. You notice that two covariates associated with poverty – education and race – are missing for over 60% of observations in one year of your data. Which would be an appropriate way to deal with the missing data? Select all that would be appropriate.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observations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Drop the features with missing data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Model-based imputation, using other covariates to predict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Carry forward education and race from a previous year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Mean, median, or mode imputation of education and race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Zero imputation of education and race</a:t>
            </a:r>
          </a:p>
          <a:p>
            <a:pPr marL="0" indent="0">
              <a:buFont typeface="Arial" pitchFamily="34" charset="0"/>
              <a:buNone/>
            </a:pPr>
            <a:endParaRPr lang="en-US" i="1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1866C37-7EB2-C429-DCD7-F816357D8F06}"/>
              </a:ext>
            </a:extLst>
          </p:cNvPr>
          <p:cNvSpPr/>
          <p:nvPr/>
        </p:nvSpPr>
        <p:spPr>
          <a:xfrm>
            <a:off x="1514913" y="439373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94EE80B-FBF3-7E0E-AB89-895CAD059392}"/>
              </a:ext>
            </a:extLst>
          </p:cNvPr>
          <p:cNvSpPr/>
          <p:nvPr/>
        </p:nvSpPr>
        <p:spPr>
          <a:xfrm>
            <a:off x="1514913" y="4806519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F0B2715-D9DB-3CCE-D5DB-576BA559B5EB}"/>
              </a:ext>
            </a:extLst>
          </p:cNvPr>
          <p:cNvSpPr/>
          <p:nvPr/>
        </p:nvSpPr>
        <p:spPr>
          <a:xfrm>
            <a:off x="1489746" y="5227693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00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Principal components analysis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principal components analysis (PCA)?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principal components are the eigenvectors of the data’s correlation matrix. 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is deterministic: If run twice on the same dataset for the same number of components </a:t>
            </a:r>
            <a:r>
              <a:rPr lang="en-US" i="1" dirty="0"/>
              <a:t>k, </a:t>
            </a:r>
            <a:r>
              <a:rPr lang="en-US" dirty="0"/>
              <a:t>the results will be the same.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eigenvalues tell you how much variation in the original dataset is explained by each principal component.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first PCA component for a decomposition with 1 component will be the same as the first PCA component for a decomposition with 10 components.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should be calculated on standardized features.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7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Principal components analysis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true about principal components analysis (PCA)?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principal components are the eigenvectors of the data’s correlation matrix. 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is deterministic: If run twice on the same dataset for the same number of components </a:t>
            </a:r>
            <a:r>
              <a:rPr lang="en-US" i="1" dirty="0"/>
              <a:t>k, </a:t>
            </a:r>
            <a:r>
              <a:rPr lang="en-US" dirty="0"/>
              <a:t>the results will be the same.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eigenvalues tell you how much variation in the original dataset is explained by each principal component.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first PCA component for a decomposition with 1 component will be the same as the first PCA component for a decomposition with 10 components.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PCA should be calculated on standardized features.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81022C2-D15E-C02D-01C8-B69FB8BE23C3}"/>
              </a:ext>
            </a:extLst>
          </p:cNvPr>
          <p:cNvSpPr/>
          <p:nvPr/>
        </p:nvSpPr>
        <p:spPr>
          <a:xfrm>
            <a:off x="1506524" y="323240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4663B5-8DE5-7661-C454-083C0DF78F7B}"/>
              </a:ext>
            </a:extLst>
          </p:cNvPr>
          <p:cNvSpPr/>
          <p:nvPr/>
        </p:nvSpPr>
        <p:spPr>
          <a:xfrm>
            <a:off x="1506524" y="3670491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BF75846-6AA1-AD91-10BC-4A9E156D7786}"/>
              </a:ext>
            </a:extLst>
          </p:cNvPr>
          <p:cNvSpPr/>
          <p:nvPr/>
        </p:nvSpPr>
        <p:spPr>
          <a:xfrm>
            <a:off x="1506524" y="4398646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20A08D-9D3D-C015-1E8F-415B073D1B1B}"/>
              </a:ext>
            </a:extLst>
          </p:cNvPr>
          <p:cNvSpPr/>
          <p:nvPr/>
        </p:nvSpPr>
        <p:spPr>
          <a:xfrm>
            <a:off x="1506524" y="5087806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175528C-55A9-A493-74D8-D7BD8EDE48A1}"/>
              </a:ext>
            </a:extLst>
          </p:cNvPr>
          <p:cNvSpPr/>
          <p:nvPr/>
        </p:nvSpPr>
        <p:spPr>
          <a:xfrm>
            <a:off x="1506524" y="5787345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149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Feature importance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methods for calculating feature importance in decision trees, random forests, and other tree-based models?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Calculate the mean weighted decrease in impurity from splitting on a feature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partial dependence plots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Permutation importance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Count the number of times that a feature is split on in the tree or forest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424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Feature importance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are methods for calculating feature importance in decision trees, random forests, and other tree-based models? Select all that apply.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Calculate the mean weighted decrease in impurity from splitting on a feature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SHAP partial dependence plots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Permutation importance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Count the number of times that a feature is split on in the tree or forest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6668118-C089-43C5-DE8A-0EC5DE2CA20F}"/>
              </a:ext>
            </a:extLst>
          </p:cNvPr>
          <p:cNvSpPr/>
          <p:nvPr/>
        </p:nvSpPr>
        <p:spPr>
          <a:xfrm>
            <a:off x="1506524" y="3387055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CAC26D1-4AD6-3C17-9652-474CE8355096}"/>
              </a:ext>
            </a:extLst>
          </p:cNvPr>
          <p:cNvSpPr/>
          <p:nvPr/>
        </p:nvSpPr>
        <p:spPr>
          <a:xfrm>
            <a:off x="1506524" y="439847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2204FAD-932F-F70D-530F-45D57C56D875}"/>
              </a:ext>
            </a:extLst>
          </p:cNvPr>
          <p:cNvSpPr/>
          <p:nvPr/>
        </p:nvSpPr>
        <p:spPr>
          <a:xfrm>
            <a:off x="1506524" y="391109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2727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in AML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01938" y="1823206"/>
            <a:ext cx="2825042" cy="1142385"/>
          </a:xfr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/>
              <a:t>1. Causal inference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Linear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Fixed effects and panel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Instrumental variables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Regression discontinuity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C86CE66-DFD5-7E4A-B86A-5380F2B9B425}"/>
              </a:ext>
            </a:extLst>
          </p:cNvPr>
          <p:cNvSpPr txBox="1">
            <a:spLocks/>
          </p:cNvSpPr>
          <p:nvPr/>
        </p:nvSpPr>
        <p:spPr>
          <a:xfrm>
            <a:off x="1410405" y="3185824"/>
            <a:ext cx="2825043" cy="13410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2. Supervised Learning, Part 1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K-nearest neighbors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Linear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Logistic regression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Ridge and LASSO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Support vector machines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DF71B5B-CCF6-9644-A5E3-82C2E8813FE2}"/>
              </a:ext>
            </a:extLst>
          </p:cNvPr>
          <p:cNvSpPr txBox="1">
            <a:spLocks/>
          </p:cNvSpPr>
          <p:nvPr/>
        </p:nvSpPr>
        <p:spPr>
          <a:xfrm>
            <a:off x="1410405" y="4725411"/>
            <a:ext cx="2825043" cy="134104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3. Loss Functions &amp; Optimization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Mean squared error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Logistic loss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Cross entropy loss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Loss functions w. regularization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Gradient Descent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7B53D9E-B5F3-D843-8A6F-C45E517BB83B}"/>
              </a:ext>
            </a:extLst>
          </p:cNvPr>
          <p:cNvSpPr txBox="1">
            <a:spLocks/>
          </p:cNvSpPr>
          <p:nvPr/>
        </p:nvSpPr>
        <p:spPr>
          <a:xfrm>
            <a:off x="4641849" y="1823206"/>
            <a:ext cx="3213099" cy="114238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3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4. Supervised Learning, Part 2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Naïve Bayes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Decision Trees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Random Forests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Gradient Boosting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BF0586F-E74D-764D-89C7-E66B1CB6C840}"/>
              </a:ext>
            </a:extLst>
          </p:cNvPr>
          <p:cNvSpPr txBox="1">
            <a:spLocks/>
          </p:cNvSpPr>
          <p:nvPr/>
        </p:nvSpPr>
        <p:spPr>
          <a:xfrm>
            <a:off x="8269817" y="1075045"/>
            <a:ext cx="2815872" cy="108339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7. Bias &amp; Fairness in ML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ML Failures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Detecting bias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Ameliorating bias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p% - rule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F5587E3-75E5-FD46-B5E6-8F62C38BD06B}"/>
              </a:ext>
            </a:extLst>
          </p:cNvPr>
          <p:cNvSpPr txBox="1">
            <a:spLocks/>
          </p:cNvSpPr>
          <p:nvPr/>
        </p:nvSpPr>
        <p:spPr>
          <a:xfrm>
            <a:off x="4641849" y="3185824"/>
            <a:ext cx="3213100" cy="28806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1200" b="1" dirty="0"/>
              <a:t>5. Neural Networks and LLMs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Perceptron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Fully Connected Networks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Autoencoders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Convolutional Neural Networks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Recurrent Neural Networks / LSTM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Embeddings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Attention, self-attention &amp; multi-head attention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Transformers (LLMs/ vision)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Pre-trained models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Fine-tuning</a:t>
            </a:r>
            <a:endParaRPr lang="en-US" sz="1000" dirty="0"/>
          </a:p>
          <a:p>
            <a:pPr lvl="1">
              <a:lnSpc>
                <a:spcPct val="100000"/>
              </a:lnSpc>
              <a:spcBef>
                <a:spcPts val="100"/>
              </a:spcBef>
            </a:pPr>
            <a:endParaRPr lang="en-US" sz="1200" dirty="0"/>
          </a:p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endParaRPr lang="en-US" sz="12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712188D-E002-334C-AFB7-AF69D023DC5F}"/>
              </a:ext>
            </a:extLst>
          </p:cNvPr>
          <p:cNvSpPr txBox="1">
            <a:spLocks/>
          </p:cNvSpPr>
          <p:nvPr/>
        </p:nvSpPr>
        <p:spPr>
          <a:xfrm>
            <a:off x="8261350" y="3565321"/>
            <a:ext cx="2824340" cy="2501132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9. Practical ML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Train-test splits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Regularization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Cross validation 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Feature engineering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Missing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Feature scaling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Imbalanced data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Overfitting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Bias-variance trade-off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Interpretability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Error + ablative analysis 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B33EB55-4F06-3744-BF97-551F43877CA4}"/>
              </a:ext>
            </a:extLst>
          </p:cNvPr>
          <p:cNvSpPr txBox="1">
            <a:spLocks/>
          </p:cNvSpPr>
          <p:nvPr/>
        </p:nvSpPr>
        <p:spPr>
          <a:xfrm>
            <a:off x="8269818" y="2297799"/>
            <a:ext cx="2815872" cy="114238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00"/>
              </a:spcBef>
              <a:buFont typeface="Arial" pitchFamily="34" charset="0"/>
              <a:buNone/>
            </a:pPr>
            <a:r>
              <a:rPr lang="en-US" sz="1200" b="1" dirty="0"/>
              <a:t>8. Unsupervised Learning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K-means clustering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Hierarchical clustering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Dimensionality reduction</a:t>
            </a:r>
          </a:p>
          <a:p>
            <a:pPr lvl="1">
              <a:lnSpc>
                <a:spcPct val="100000"/>
              </a:lnSpc>
              <a:spcBef>
                <a:spcPts val="100"/>
              </a:spcBef>
            </a:pPr>
            <a:r>
              <a:rPr lang="en-US" sz="1200" dirty="0"/>
              <a:t>Principal components analysis </a:t>
            </a:r>
          </a:p>
        </p:txBody>
      </p:sp>
    </p:spTree>
    <p:extLst>
      <p:ext uri="{BB962C8B-B14F-4D97-AF65-F5344CB8AC3E}">
        <p14:creationId xmlns:p14="http://schemas.microsoft.com/office/powerpoint/2010/main" val="3778070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Spam v/s Ham</a:t>
            </a:r>
          </a:p>
          <a:p>
            <a:pPr marL="0" indent="0">
              <a:buNone/>
            </a:pPr>
            <a:r>
              <a:rPr lang="en-US" i="1" dirty="0"/>
              <a:t>Suppose you are building a classifier to separate spam (y = 1) emails from non-spam/ham (y = 0) emails. In your training dataset, 98% of the emails are non-spam/ham, while the remainder are spam. Which of the following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100%, and precision of 2%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accuracy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0%, and precision of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recall 0%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027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Spam v/s Ham</a:t>
            </a:r>
          </a:p>
          <a:p>
            <a:pPr marL="0" indent="0">
              <a:buNone/>
            </a:pPr>
            <a:r>
              <a:rPr lang="en-US" i="1" dirty="0"/>
              <a:t>Suppose you are building a classifier to separate spam (y = 1) emails from non-spam/ham (y = 0) emails. In your training dataset, 98% of the emails are non-spam/ham, while the remainder are spam. Which of the following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100%, and precision of 2%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accuracy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spam (y = 1), your classifier has recall 0%, and precision of 98%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 always predict non-spam (y = 0), your classifier has recall 0%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1B92A9-BD8D-52B7-120E-1BE9543B4628}"/>
              </a:ext>
            </a:extLst>
          </p:cNvPr>
          <p:cNvSpPr/>
          <p:nvPr/>
        </p:nvSpPr>
        <p:spPr>
          <a:xfrm>
            <a:off x="1514913" y="3672281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BCC446C-4F42-7DA0-56F0-C090F38C74BC}"/>
              </a:ext>
            </a:extLst>
          </p:cNvPr>
          <p:cNvSpPr/>
          <p:nvPr/>
        </p:nvSpPr>
        <p:spPr>
          <a:xfrm>
            <a:off x="1486252" y="4435544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B3B62AD-A4EB-9081-1821-7C170E2F7B5E}"/>
              </a:ext>
            </a:extLst>
          </p:cNvPr>
          <p:cNvSpPr/>
          <p:nvPr/>
        </p:nvSpPr>
        <p:spPr>
          <a:xfrm>
            <a:off x="1514913" y="545644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994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Word embeddings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have a vocabulary of size N1, and you decide to generate embeddings of dimension N2 (</a:t>
            </a:r>
            <a:r>
              <a:rPr lang="en-US" i="1" dirty="0" err="1"/>
              <a:t>i.e</a:t>
            </a:r>
            <a:r>
              <a:rPr lang="en-US" i="1" dirty="0"/>
              <a:t> the embedding for each word </a:t>
            </a:r>
            <a:r>
              <a:rPr lang="en-US" b="1" dirty="0"/>
              <a:t>w </a:t>
            </a:r>
            <a:r>
              <a:rPr lang="en-US" i="1" dirty="0"/>
              <a:t>is a vector = [w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</a:t>
            </a:r>
            <a:r>
              <a:rPr lang="en-US" i="1" dirty="0"/>
              <a:t>, …. W</a:t>
            </a:r>
            <a:r>
              <a:rPr lang="en-US" i="1" baseline="-25000" dirty="0"/>
              <a:t>N2</a:t>
            </a:r>
            <a:r>
              <a:rPr lang="en-US" i="1" dirty="0"/>
              <a:t>]. Which of the following is /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&gt;&gt; N2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cosine similarity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Euclidean distance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= N2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23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Word embeddings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You have a vocabulary of size N1, and you decide to generate embeddings of dimension N2 (</a:t>
            </a:r>
            <a:r>
              <a:rPr lang="en-US" i="1" dirty="0" err="1"/>
              <a:t>i.e</a:t>
            </a:r>
            <a:r>
              <a:rPr lang="en-US" i="1" dirty="0"/>
              <a:t> the embedding for each word </a:t>
            </a:r>
            <a:r>
              <a:rPr lang="en-US" b="1" dirty="0"/>
              <a:t>w </a:t>
            </a:r>
            <a:r>
              <a:rPr lang="en-US" i="1" dirty="0"/>
              <a:t>is a vector = [w</a:t>
            </a:r>
            <a:r>
              <a:rPr lang="en-US" i="1" baseline="-25000" dirty="0"/>
              <a:t>1</a:t>
            </a:r>
            <a:r>
              <a:rPr lang="en-US" i="1" dirty="0"/>
              <a:t>, w</a:t>
            </a:r>
            <a:r>
              <a:rPr lang="en-US" i="1" baseline="-25000" dirty="0"/>
              <a:t>2</a:t>
            </a:r>
            <a:r>
              <a:rPr lang="en-US" i="1" dirty="0"/>
              <a:t>, …. W</a:t>
            </a:r>
            <a:r>
              <a:rPr lang="en-US" i="1" baseline="-25000" dirty="0"/>
              <a:t>N2</a:t>
            </a:r>
            <a:r>
              <a:rPr lang="en-US" i="1" dirty="0"/>
              <a:t>]. Which of the following is / are true?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&gt;&gt; N2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cosine similarity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The Euclidean distance between a pair of word embeddings increases as similarity increases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N1 = N2</a:t>
            </a:r>
          </a:p>
          <a:p>
            <a:pPr marL="457200" indent="-457200">
              <a:buFont typeface="Arial" pitchFamily="34" charset="0"/>
              <a:buAutoNum type="alphaUcParenBoth"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ADCAE5-1908-A290-0A10-88FE0FB8812C}"/>
              </a:ext>
            </a:extLst>
          </p:cNvPr>
          <p:cNvSpPr/>
          <p:nvPr/>
        </p:nvSpPr>
        <p:spPr>
          <a:xfrm>
            <a:off x="1506524" y="370022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7694136-276E-04A8-6AC0-6AB718BBC37C}"/>
              </a:ext>
            </a:extLst>
          </p:cNvPr>
          <p:cNvSpPr/>
          <p:nvPr/>
        </p:nvSpPr>
        <p:spPr>
          <a:xfrm>
            <a:off x="1506524" y="4231781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3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Gradient descent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gradient descent? Select all that apply.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negative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Each update of the weight vector depends on all the training examples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Gradient descent always converges to the global minimum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your training dataset is large, stochastic gradient descent is preferable to gradient descent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65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Quiz Question 15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981201"/>
            <a:ext cx="9891889" cy="4024488"/>
          </a:xfrm>
        </p:spPr>
        <p:txBody>
          <a:bodyPr>
            <a:normAutofit/>
          </a:bodyPr>
          <a:lstStyle/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68AA1C9-47B6-9C4F-8EE8-619C9F81C34B}"/>
              </a:ext>
            </a:extLst>
          </p:cNvPr>
          <p:cNvSpPr txBox="1">
            <a:spLocks/>
          </p:cNvSpPr>
          <p:nvPr/>
        </p:nvSpPr>
        <p:spPr>
          <a:xfrm>
            <a:off x="1447801" y="2133601"/>
            <a:ext cx="10254204" cy="40244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179388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4400" indent="-18288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600200" indent="-1793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828800" indent="-18288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78012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>
                  <a:lumMod val="75000"/>
                </a:schemeClr>
              </a:buClr>
              <a:buSzPct val="100000"/>
              <a:buFont typeface="Arial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/>
              <a:t>Gradient descent</a:t>
            </a:r>
          </a:p>
          <a:p>
            <a:pPr marL="0" indent="0">
              <a:buFont typeface="Arial" pitchFamily="34" charset="0"/>
              <a:buNone/>
            </a:pPr>
            <a:r>
              <a:rPr lang="en-US" i="1" dirty="0"/>
              <a:t>Which of the following is true about gradient descent? Select all that apply. 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negative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Each update of the weight vector depends on all the training examples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Gradient descent always converges to the global minimum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After each iteration, we modify the weight vector in the direction of the gradient</a:t>
            </a:r>
          </a:p>
          <a:p>
            <a:pPr marL="457200" indent="-457200">
              <a:buFont typeface="Arial" pitchFamily="34" charset="0"/>
              <a:buAutoNum type="alphaUcParenBoth"/>
            </a:pPr>
            <a:r>
              <a:rPr lang="en-US" dirty="0"/>
              <a:t>If your training dataset is large, stochastic gradient descent is preferable to gradient descent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A6043-D8C6-5FA5-8DA1-1BAA371D3DBB}"/>
              </a:ext>
            </a:extLst>
          </p:cNvPr>
          <p:cNvSpPr/>
          <p:nvPr/>
        </p:nvSpPr>
        <p:spPr>
          <a:xfrm>
            <a:off x="1531691" y="3135386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609234-2B22-99CB-C8B5-C88DCA789B2E}"/>
              </a:ext>
            </a:extLst>
          </p:cNvPr>
          <p:cNvSpPr/>
          <p:nvPr/>
        </p:nvSpPr>
        <p:spPr>
          <a:xfrm>
            <a:off x="1506524" y="3910688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961C955-AC02-A5E5-D63C-9C3228419F47}"/>
              </a:ext>
            </a:extLst>
          </p:cNvPr>
          <p:cNvSpPr/>
          <p:nvPr/>
        </p:nvSpPr>
        <p:spPr>
          <a:xfrm>
            <a:off x="1506524" y="5429442"/>
            <a:ext cx="406166" cy="393192"/>
          </a:xfrm>
          <a:prstGeom prst="ellipse">
            <a:avLst/>
          </a:prstGeom>
          <a:noFill/>
          <a:ln w="57150">
            <a:solidFill>
              <a:schemeClr val="accent5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71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programming tools covered in AML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FB9C1CC3-BD3C-7347-8114-FDD2D1E481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254250"/>
              </p:ext>
            </p:extLst>
          </p:nvPr>
        </p:nvGraphicFramePr>
        <p:xfrm>
          <a:off x="1380067" y="2015067"/>
          <a:ext cx="9129889" cy="3337560"/>
        </p:xfrm>
        <a:graphic>
          <a:graphicData uri="http://schemas.openxmlformats.org/drawingml/2006/table">
            <a:tbl>
              <a:tblPr firstRow="1" bandRow="1">
                <a:tableStyleId>{9DCAF9ED-07DC-4A11-8D7F-57B35C25682E}</a:tableStyleId>
              </a:tblPr>
              <a:tblGrid>
                <a:gridCol w="3880555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5249334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numpy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Coding up algorithms, vectorized computation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24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pandas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Storing real-world tabular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matplotlib, seaborn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statsmodels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 regression for causal inference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89047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scikit-learn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Supervised and unsupervised learning pipelines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xgboost</a:t>
                      </a:r>
                      <a:endParaRPr lang="en-US" dirty="0">
                        <a:solidFill>
                          <a:schemeClr val="bg2">
                            <a:lumMod val="50000"/>
                          </a:schemeClr>
                        </a:solidFill>
                        <a:latin typeface="Miriam Fixed" panose="020B0509050101010101" pitchFamily="49" charset="-79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Gradient boosting models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10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pytorch</a:t>
                      </a:r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, transformers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Neural networks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0993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Miriam Fixed" panose="020B0509050101010101" pitchFamily="49" charset="-79"/>
                          <a:cs typeface="Miriam Fixed" panose="020B0509050101010101" pitchFamily="49" charset="-79"/>
                        </a:rPr>
                        <a:t>imbalanced-learn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imbalanced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33868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596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Summary: 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894664"/>
              </p:ext>
            </p:extLst>
          </p:nvPr>
        </p:nvGraphicFramePr>
        <p:xfrm>
          <a:off x="609602" y="1863796"/>
          <a:ext cx="11006665" cy="4504458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6620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1102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4486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2035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Prediction for observation is linear combination of features, weights determined via optimization (gradient descent).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130932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LASSO/Ridge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Regularized linear regression, penalizing size of weight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11078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Logistic Regression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 optimizing logistic loss to produce calibrated class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Support Vector Machines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 strength (C)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+mj-lt"/>
                        </a:rPr>
                        <a:t>Maximize margin around separating hyperplane, with penalties for 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7574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ML Algorithms Summary: 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011149"/>
              </p:ext>
            </p:extLst>
          </p:nvPr>
        </p:nvGraphicFramePr>
        <p:xfrm>
          <a:off x="609602" y="1863796"/>
          <a:ext cx="11006665" cy="460384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196620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17600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11022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83367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4486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203570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Algorithm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Hyperparameters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Linear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--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Prediction for observation is linear combination of features, weights determined via optimization (gradient descent).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Directly interpretable coefficients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Closed form solution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Scalable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Overly simplistic model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Cannot learn nonlinear decision boundaries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Overfitting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1309329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  <a:cs typeface="Miriam Fixed" panose="020B0509050101010101" pitchFamily="49" charset="-79"/>
                        </a:rPr>
                        <a:t>LASSO/Ridge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j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  <a:p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Regularized linear regression, penalizing size of weight vector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Reduces overfitting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Optimal regularization determined through cross validation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Feature </a:t>
                      </a:r>
                      <a:r>
                        <a:rPr lang="en-US" sz="1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selection (Lasso </a:t>
                      </a: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only)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Cannot learn nonlinear decision boundaries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1107893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+mj-lt"/>
                        </a:rPr>
                        <a:t>Logistic Regression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(L1 or L2)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Regularization strength (lambda)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latin typeface="+mj-lt"/>
                        </a:rPr>
                        <a:t>Regression optimizing logistic loss to produce calibrated class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Directly interpretable coefficients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Scalable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Option to add regularization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Cannot learn nonlinear decision boundaries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906458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Support Vector Machines</a:t>
                      </a:r>
                      <a:endParaRPr lang="en-US" sz="1200" b="1" dirty="0">
                        <a:solidFill>
                          <a:schemeClr val="accent1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Regularization strength (C)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>
                          <a:latin typeface="+mj-lt"/>
                        </a:rPr>
                        <a:t>Maximize margin around separating hyperplane, with penalties for misclassification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Easy to regularize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Works with kernels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Performs badly when data not linearly separable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Linear decision boundary only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>
                          <a:latin typeface="+mj-lt"/>
                        </a:rPr>
                        <a:t>No class probabilities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738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2785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456333" cy="114238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ML Algorithms Summary: Nonlinear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8490116"/>
              </p:ext>
            </p:extLst>
          </p:nvPr>
        </p:nvGraphicFramePr>
        <p:xfrm>
          <a:off x="603248" y="1852507"/>
          <a:ext cx="10985503" cy="402336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27577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27577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88170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5219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0651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9333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K-Nearest Neighbors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Neighbors (K)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Prediction for observation is average of target value for K closest observations in training set.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Naïve Bayes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Classification, text data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Additive smoothing parameter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MAP estimate for most likely class given the data (features)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Decision Trees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Recursively grow a tree splitting on a feature value at each node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Random Forests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aggregating multiple trees via averaging (regression) or voting (classification)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Gradient  Boosting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All of above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Learning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where trees built sequentially based on where previous trees performed badly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200" kern="1200" dirty="0">
                        <a:solidFill>
                          <a:schemeClr val="dk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3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6088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503853"/>
            <a:ext cx="10456333" cy="1142385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ML Algorithms Summary: Nonlinear Models</a:t>
            </a:r>
          </a:p>
        </p:txBody>
      </p:sp>
      <p:graphicFrame>
        <p:nvGraphicFramePr>
          <p:cNvPr id="6" name="Table 13">
            <a:extLst>
              <a:ext uri="{FF2B5EF4-FFF2-40B4-BE49-F238E27FC236}">
                <a16:creationId xmlns:a16="http://schemas.microsoft.com/office/drawing/2014/main" id="{4C0F206E-DB1E-7940-8ED7-410B8B8FC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4776824"/>
              </p:ext>
            </p:extLst>
          </p:nvPr>
        </p:nvGraphicFramePr>
        <p:xfrm>
          <a:off x="603248" y="1852507"/>
          <a:ext cx="10985503" cy="4754880"/>
        </p:xfrm>
        <a:graphic>
          <a:graphicData uri="http://schemas.openxmlformats.org/drawingml/2006/table">
            <a:tbl>
              <a:tblPr firstRow="1" bandRow="1">
                <a:tableStyleId>{FABFCF23-3B69-468F-B69F-88F6DE6A72F2}</a:tableStyleId>
              </a:tblPr>
              <a:tblGrid>
                <a:gridCol w="1127577">
                  <a:extLst>
                    <a:ext uri="{9D8B030D-6E8A-4147-A177-3AD203B41FA5}">
                      <a16:colId xmlns:a16="http://schemas.microsoft.com/office/drawing/2014/main" val="3155537951"/>
                    </a:ext>
                  </a:extLst>
                </a:gridCol>
                <a:gridCol w="1127577">
                  <a:extLst>
                    <a:ext uri="{9D8B030D-6E8A-4147-A177-3AD203B41FA5}">
                      <a16:colId xmlns:a16="http://schemas.microsoft.com/office/drawing/2014/main" val="2754152335"/>
                    </a:ext>
                  </a:extLst>
                </a:gridCol>
                <a:gridCol w="2188170">
                  <a:extLst>
                    <a:ext uri="{9D8B030D-6E8A-4147-A177-3AD203B41FA5}">
                      <a16:colId xmlns:a16="http://schemas.microsoft.com/office/drawing/2014/main" val="2816197445"/>
                    </a:ext>
                  </a:extLst>
                </a:gridCol>
                <a:gridCol w="2352195">
                  <a:extLst>
                    <a:ext uri="{9D8B030D-6E8A-4147-A177-3AD203B41FA5}">
                      <a16:colId xmlns:a16="http://schemas.microsoft.com/office/drawing/2014/main" val="77829097"/>
                    </a:ext>
                  </a:extLst>
                </a:gridCol>
                <a:gridCol w="1990651">
                  <a:extLst>
                    <a:ext uri="{9D8B030D-6E8A-4147-A177-3AD203B41FA5}">
                      <a16:colId xmlns:a16="http://schemas.microsoft.com/office/drawing/2014/main" val="1170954850"/>
                    </a:ext>
                  </a:extLst>
                </a:gridCol>
                <a:gridCol w="2199333">
                  <a:extLst>
                    <a:ext uri="{9D8B030D-6E8A-4147-A177-3AD203B41FA5}">
                      <a16:colId xmlns:a16="http://schemas.microsoft.com/office/drawing/2014/main" val="38957133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/>
                        <a:t>Algorithm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Applications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Hyperparameters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Description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Pros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Cons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3940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K-Nearest Neighbors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Neighbors (K)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Distance metric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200" dirty="0"/>
                        <a:t>Prediction for observation is average of target value for K closest observations in training set.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Simple, intuitive, interpretable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No training required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Slow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Must choose a good distance metric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748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Naïve Bayes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Classification, text data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Additive smoothing parameter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MAP estimate for most likely class given the data (features) 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dirty="0"/>
                        <a:t>Generative model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Easy, parallelizable estimation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Conditional independence assumption violated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54196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Decision Trees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Recursively grow a tree splitting on a feature value at each node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Can learn nonlinear decision boundaries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Most interpretable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dirty="0"/>
                        <a:t>Prone to overfitting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04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Random Forests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Maximum depth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Minimum samples in leaves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Number of trees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aggregating multiple trees via averaging (regression) or voting (classification)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Can learn highly nonlinear decision boundaries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Can cross validate a number of parameters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Parallelizable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Difficult to interpret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3836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Gradient  Boosting</a:t>
                      </a:r>
                      <a:endParaRPr lang="en-US" sz="1200" b="1" dirty="0">
                        <a:solidFill>
                          <a:schemeClr val="accent5">
                            <a:lumMod val="75000"/>
                          </a:schemeClr>
                        </a:solidFill>
                        <a:latin typeface="+mj-lt"/>
                        <a:cs typeface="Miriam Fixed" panose="020B0509050101010101" pitchFamily="49" charset="-79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Regression, Classification</a:t>
                      </a: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All of above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Learning rate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Ensemble method where trees built sequentially based on where previous trees performed badly</a:t>
                      </a:r>
                      <a:endParaRPr lang="en-US" sz="120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Can learn highly nonlinear decision boundaries</a:t>
                      </a:r>
                    </a:p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Typically more accurate than random forests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Difficult to interpret </a:t>
                      </a:r>
                    </a:p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1200" kern="1200" dirty="0">
                          <a:solidFill>
                            <a:schemeClr val="dk1"/>
                          </a:solidFill>
                        </a:rPr>
                        <a:t>Less parallelizable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9369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21398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6722</TotalTime>
  <Words>4246</Words>
  <Application>Microsoft Macintosh PowerPoint</Application>
  <PresentationFormat>Widescreen</PresentationFormat>
  <Paragraphs>812</Paragraphs>
  <Slides>45</Slides>
  <Notes>42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9" baseType="lpstr">
      <vt:lpstr>Arial</vt:lpstr>
      <vt:lpstr>Miriam Fixed</vt:lpstr>
      <vt:lpstr>Wingdings</vt:lpstr>
      <vt:lpstr>Diamond Grid 16x9</vt:lpstr>
      <vt:lpstr>INFO251 – Applied Machine Learning</vt:lpstr>
      <vt:lpstr>Announcements</vt:lpstr>
      <vt:lpstr>Agenda</vt:lpstr>
      <vt:lpstr>Topics covered in AML</vt:lpstr>
      <vt:lpstr>Python programming tools covered in AML</vt:lpstr>
      <vt:lpstr>ML Algorithms Summary: Linear Models</vt:lpstr>
      <vt:lpstr>ML Algorithms Summary: Linear Models</vt:lpstr>
      <vt:lpstr>ML Algorithms Summary: Nonlinear Models</vt:lpstr>
      <vt:lpstr>ML Algorithms Summary: Nonlinear Models</vt:lpstr>
      <vt:lpstr>ML Algorithms Summary: Neural Networks</vt:lpstr>
      <vt:lpstr>ML Algorithms Summary: Neural Networks</vt:lpstr>
      <vt:lpstr>ML Algorithms Summary: Unsupervised Methods</vt:lpstr>
      <vt:lpstr>ML Algorithms Summary: Unsupervised Methods</vt:lpstr>
      <vt:lpstr>ML Algorithms Summary: Decision Boundaries</vt:lpstr>
      <vt:lpstr>Practical ML – Incomplete list of resources</vt:lpstr>
      <vt:lpstr>Practice Quiz Question 1</vt:lpstr>
      <vt:lpstr>Practice Quiz Question 1</vt:lpstr>
      <vt:lpstr>Practice Quiz Question 2</vt:lpstr>
      <vt:lpstr>Practice Quiz Question 2</vt:lpstr>
      <vt:lpstr>Practice Quiz Question 3</vt:lpstr>
      <vt:lpstr>Practice Quiz Question 3</vt:lpstr>
      <vt:lpstr>Practice Quiz Question 4</vt:lpstr>
      <vt:lpstr>Practice Quiz Question 4</vt:lpstr>
      <vt:lpstr>Practice Quiz Question 5</vt:lpstr>
      <vt:lpstr>Practice Quiz Question 5</vt:lpstr>
      <vt:lpstr>Practice Quiz Question 6</vt:lpstr>
      <vt:lpstr>Practice Quiz Question 6</vt:lpstr>
      <vt:lpstr>Practice Quiz Question 7</vt:lpstr>
      <vt:lpstr>Practice Quiz Question 7</vt:lpstr>
      <vt:lpstr>Practice Quiz Question 8</vt:lpstr>
      <vt:lpstr>Practice Quiz Question 8</vt:lpstr>
      <vt:lpstr>Practice Quiz Question 9</vt:lpstr>
      <vt:lpstr>Practice Quiz Question 9</vt:lpstr>
      <vt:lpstr>Practice Quiz Question 10</vt:lpstr>
      <vt:lpstr>Practice Quiz Question 10</vt:lpstr>
      <vt:lpstr>Practice Quiz Question 11</vt:lpstr>
      <vt:lpstr>Practice Quiz Question 11</vt:lpstr>
      <vt:lpstr>Practice Quiz Question 12</vt:lpstr>
      <vt:lpstr>Practice Quiz Question 12</vt:lpstr>
      <vt:lpstr>Practice Quiz Question 13</vt:lpstr>
      <vt:lpstr>Practice Quiz Question 13</vt:lpstr>
      <vt:lpstr>Practice Quiz Question 14</vt:lpstr>
      <vt:lpstr>Practice Quiz Question 14</vt:lpstr>
      <vt:lpstr>Practice Quiz Question 15</vt:lpstr>
      <vt:lpstr>Practice Quiz Question 15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INFO251 – Applied Machine Learning</dc:title>
  <dc:creator>Qutub Khan V</dc:creator>
  <cp:lastModifiedBy>Satej Soman</cp:lastModifiedBy>
  <cp:revision>144</cp:revision>
  <dcterms:created xsi:type="dcterms:W3CDTF">2021-01-27T19:47:22Z</dcterms:created>
  <dcterms:modified xsi:type="dcterms:W3CDTF">2025-04-30T16:05:54Z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