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274" r:id="rId3"/>
    <p:sldId id="294" r:id="rId4"/>
    <p:sldId id="279" r:id="rId5"/>
    <p:sldId id="289" r:id="rId6"/>
    <p:sldId id="349" r:id="rId7"/>
    <p:sldId id="350" r:id="rId8"/>
    <p:sldId id="291" r:id="rId9"/>
    <p:sldId id="352" r:id="rId10"/>
    <p:sldId id="325" r:id="rId11"/>
    <p:sldId id="327" r:id="rId12"/>
    <p:sldId id="348" r:id="rId13"/>
    <p:sldId id="347" r:id="rId14"/>
    <p:sldId id="346" r:id="rId15"/>
    <p:sldId id="345" r:id="rId16"/>
    <p:sldId id="344" r:id="rId17"/>
    <p:sldId id="343" r:id="rId18"/>
    <p:sldId id="342" r:id="rId19"/>
    <p:sldId id="341" r:id="rId20"/>
    <p:sldId id="340" r:id="rId21"/>
    <p:sldId id="339" r:id="rId22"/>
    <p:sldId id="338" r:id="rId23"/>
    <p:sldId id="337" r:id="rId24"/>
    <p:sldId id="336" r:id="rId25"/>
    <p:sldId id="335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B6477-EED7-40F1-A4E9-FB0C90826BFF}">
          <p14:sldIdLst>
            <p14:sldId id="261"/>
            <p14:sldId id="274"/>
            <p14:sldId id="294"/>
            <p14:sldId id="279"/>
            <p14:sldId id="289"/>
            <p14:sldId id="349"/>
            <p14:sldId id="350"/>
            <p14:sldId id="291"/>
            <p14:sldId id="352"/>
            <p14:sldId id="325"/>
            <p14:sldId id="327"/>
            <p14:sldId id="348"/>
            <p14:sldId id="347"/>
            <p14:sldId id="346"/>
            <p14:sldId id="345"/>
            <p14:sldId id="344"/>
            <p14:sldId id="343"/>
            <p14:sldId id="342"/>
            <p14:sldId id="341"/>
            <p14:sldId id="340"/>
            <p14:sldId id="339"/>
            <p14:sldId id="338"/>
            <p14:sldId id="337"/>
            <p14:sldId id="336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35FB7-9487-4B5E-BB0F-BAE40B154658}" v="75" dt="2024-04-24T16:57:33.15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020" autoAdjust="0"/>
    <p:restoredTop sz="94706" autoAdjust="0"/>
  </p:normalViewPr>
  <p:slideViewPr>
    <p:cSldViewPr snapToGrid="0">
      <p:cViewPr varScale="1">
        <p:scale>
          <a:sx n="142" d="100"/>
          <a:sy n="142" d="100"/>
        </p:scale>
        <p:origin x="176" y="6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2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8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4/28/25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lessons-from-becoming-a-machine-learning-engineer-in-12-months-without-a-cs-math-degree-acb308886c9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_images/sphx_glr_plot_classifier_comparison_00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remyjordan.me/convnet-architectures/" TargetMode="External"/><Relationship Id="rId13" Type="http://schemas.openxmlformats.org/officeDocument/2006/relationships/hyperlink" Target="https://www.borealisai.com/research-blogs/tutorial-17-transformers-iii-training/" TargetMode="External"/><Relationship Id="rId3" Type="http://schemas.openxmlformats.org/officeDocument/2006/relationships/hyperlink" Target="https://cs229.stanford.edu/materials/ML-advice.pdf" TargetMode="External"/><Relationship Id="rId7" Type="http://schemas.openxmlformats.org/officeDocument/2006/relationships/hyperlink" Target="https://mlstory.org/optimization.html" TargetMode="External"/><Relationship Id="rId12" Type="http://schemas.openxmlformats.org/officeDocument/2006/relationships/hyperlink" Target="https://unit8.com/resources/a-new-era-of-ai-a-practical-guide-to-large-language-models/" TargetMode="External"/><Relationship Id="rId2" Type="http://schemas.openxmlformats.org/officeDocument/2006/relationships/hyperlink" Target="https://developers.google.com/machine-learning/guides/rules-of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computing/computational_performance.html#tips-and-tricks" TargetMode="External"/><Relationship Id="rId11" Type="http://schemas.openxmlformats.org/officeDocument/2006/relationships/hyperlink" Target="https://developers.google.com/machine-learning/guides/deep-learning-tuning-playbook" TargetMode="External"/><Relationship Id="rId5" Type="http://schemas.openxmlformats.org/officeDocument/2006/relationships/hyperlink" Target="https://scikit-learn.org/stable/common_pitfalls.html#common-pitfalls-and-subtleties" TargetMode="External"/><Relationship Id="rId10" Type="http://schemas.openxmlformats.org/officeDocument/2006/relationships/hyperlink" Target="https://cs231n.github.io/convolutional-networks/#architectures" TargetMode="External"/><Relationship Id="rId4" Type="http://schemas.openxmlformats.org/officeDocument/2006/relationships/hyperlink" Target="https://scikit-learn.org/stable/modules/grid_search.html#tips-for-parameter-search" TargetMode="External"/><Relationship Id="rId9" Type="http://schemas.openxmlformats.org/officeDocument/2006/relationships/hyperlink" Target="https://towardsdatascience.com/neural-network-architectures-156e5bad51ba" TargetMode="External"/><Relationship Id="rId14" Type="http://schemas.openxmlformats.org/officeDocument/2006/relationships/hyperlink" Target="https://developers.google.com/machine-learning/guides/good-data-analysi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evaluations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>
            <a:normAutofit/>
          </a:bodyPr>
          <a:lstStyle/>
          <a:p>
            <a:r>
              <a:rPr lang="en-US" dirty="0"/>
              <a:t>Lab 14</a:t>
            </a:r>
          </a:p>
          <a:p>
            <a:r>
              <a:rPr lang="en-US" b="1" dirty="0"/>
              <a:t>Satej Soman, Suraj R. Nair </a:t>
            </a:r>
            <a:r>
              <a:rPr lang="en-US" sz="1400" b="1" dirty="0"/>
              <a:t>(based on previous material by Emily Aiken &amp; Josh </a:t>
            </a:r>
            <a:r>
              <a:rPr lang="en-US" sz="1400" b="1" dirty="0" err="1"/>
              <a:t>Blumenstock</a:t>
            </a:r>
            <a:r>
              <a:rPr lang="en-US" sz="1400" b="1" dirty="0"/>
              <a:t>)</a:t>
            </a:r>
          </a:p>
          <a:p>
            <a:endParaRPr lang="en-US" dirty="0"/>
          </a:p>
        </p:txBody>
      </p:sp>
      <p:pic>
        <p:nvPicPr>
          <p:cNvPr id="3074" name="Picture 2" descr="Lessons from becoming a Machine Learning Engineer in 12 months, without a  CS/Math degree | by Matthew McAteer | HackerNoon.com | Medium">
            <a:extLst>
              <a:ext uri="{FF2B5EF4-FFF2-40B4-BE49-F238E27FC236}">
                <a16:creationId xmlns:a16="http://schemas.microsoft.com/office/drawing/2014/main" id="{1686572F-FC49-6CF6-BE8E-C2A188DC5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/>
          <a:stretch/>
        </p:blipFill>
        <p:spPr bwMode="auto">
          <a:xfrm>
            <a:off x="2462609" y="149087"/>
            <a:ext cx="7266782" cy="438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92D6A-F914-BFCD-5DB8-090C579FD6B4}"/>
              </a:ext>
            </a:extLst>
          </p:cNvPr>
          <p:cNvSpPr txBox="1"/>
          <p:nvPr/>
        </p:nvSpPr>
        <p:spPr>
          <a:xfrm>
            <a:off x="11574214" y="3626944"/>
            <a:ext cx="617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3"/>
              </a:rPr>
              <a:t>Source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218E-F0F0-584F-2AE9-D905CEF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Summary: 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51D-D96C-DCC4-A5C0-E5FD210D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1CE82-286C-5050-A406-D46F4B1F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1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16B35-7BE0-67C5-3014-CE868477DC66}"/>
              </a:ext>
            </a:extLst>
          </p:cNvPr>
          <p:cNvSpPr txBox="1"/>
          <p:nvPr/>
        </p:nvSpPr>
        <p:spPr>
          <a:xfrm>
            <a:off x="6096000" y="6223342"/>
            <a:ext cx="1233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scikit-learn.org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2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040-170B-DD24-8E50-4704C762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ML – Incomplete list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189-928D-80A2-B4FB-0FA863A8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"/>
              </a:lnSpc>
            </a:pPr>
            <a:r>
              <a:rPr lang="en-US" sz="1400" dirty="0">
                <a:hlinkClick r:id="rId2"/>
              </a:rPr>
              <a:t>Best Practices for ML Engineering </a:t>
            </a:r>
            <a:r>
              <a:rPr lang="en-US" sz="1400" dirty="0"/>
              <a:t>(Google guide)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Andrew Ng’s slides on </a:t>
            </a:r>
            <a:r>
              <a:rPr lang="en-US" sz="1400" dirty="0">
                <a:hlinkClick r:id="rId3"/>
              </a:rPr>
              <a:t>applying ML</a:t>
            </a:r>
            <a:endParaRPr lang="en-US" sz="1400" dirty="0"/>
          </a:p>
          <a:p>
            <a:pPr>
              <a:lnSpc>
                <a:spcPct val="30000"/>
              </a:lnSpc>
            </a:pPr>
            <a:r>
              <a:rPr lang="en-US" sz="1400" dirty="0"/>
              <a:t>Writing ML code with </a:t>
            </a:r>
            <a:r>
              <a:rPr lang="en-US" sz="1400" dirty="0" err="1"/>
              <a:t>sklearn</a:t>
            </a:r>
            <a:endParaRPr lang="en-US" sz="14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4"/>
              </a:rPr>
              <a:t>Hyperparameter tuning -- tips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5"/>
              </a:rPr>
              <a:t>Common pitfalls and recommended practices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6"/>
              </a:rPr>
              <a:t>Optimizing computational performance</a:t>
            </a:r>
            <a:endParaRPr lang="en-US" sz="1200" dirty="0"/>
          </a:p>
          <a:p>
            <a:pPr>
              <a:lnSpc>
                <a:spcPct val="30000"/>
              </a:lnSpc>
            </a:pPr>
            <a:r>
              <a:rPr lang="en-US" sz="1400" dirty="0">
                <a:hlinkClick r:id="rId7"/>
              </a:rPr>
              <a:t>Tuning gradient descent </a:t>
            </a:r>
            <a:r>
              <a:rPr lang="en-US" sz="1400" dirty="0"/>
              <a:t>(scroll to the section on tricks of the trade)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Deep learning</a:t>
            </a:r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8"/>
              </a:rPr>
              <a:t>Common CNN architectures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9"/>
              </a:rPr>
              <a:t>Analysis of Deep Learning Models for Practical Applications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10"/>
              </a:rPr>
              <a:t>CS231n notes</a:t>
            </a:r>
            <a:r>
              <a:rPr lang="en-US" sz="1200" dirty="0"/>
              <a:t> on CNN practicalities and computational considerations (“In practice: use whatever works best on ImageNet” :P)</a:t>
            </a:r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11"/>
              </a:rPr>
              <a:t>Deep learning Tuning Playbook</a:t>
            </a:r>
            <a:r>
              <a:rPr lang="en-US" sz="1200" dirty="0"/>
              <a:t> (Google Guide)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A </a:t>
            </a:r>
            <a:r>
              <a:rPr lang="en-US" sz="1400" dirty="0">
                <a:hlinkClick r:id="rId12"/>
              </a:rPr>
              <a:t>practical guide </a:t>
            </a:r>
            <a:r>
              <a:rPr lang="en-US" sz="1400" dirty="0"/>
              <a:t>to LLMs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Transformers - </a:t>
            </a:r>
            <a:r>
              <a:rPr lang="en-US" sz="1400" dirty="0">
                <a:hlinkClick r:id="rId13"/>
              </a:rPr>
              <a:t>Tips and tricks for training</a:t>
            </a:r>
            <a:endParaRPr lang="en-US" sz="1400" dirty="0"/>
          </a:p>
          <a:p>
            <a:pPr>
              <a:lnSpc>
                <a:spcPct val="30000"/>
              </a:lnSpc>
            </a:pPr>
            <a:r>
              <a:rPr lang="en-US" sz="1400" dirty="0">
                <a:hlinkClick r:id="rId14"/>
              </a:rPr>
              <a:t>Good Data Analysis</a:t>
            </a:r>
            <a:r>
              <a:rPr lang="en-US" sz="1400" dirty="0"/>
              <a:t> (Google guide)</a:t>
            </a:r>
          </a:p>
        </p:txBody>
      </p:sp>
    </p:spTree>
    <p:extLst>
      <p:ext uri="{BB962C8B-B14F-4D97-AF65-F5344CB8AC3E}">
        <p14:creationId xmlns:p14="http://schemas.microsoft.com/office/powerpoint/2010/main" val="12695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5506156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Linear regression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Using the California Housing Dataset, you run a linear regression to predict the median house value of a neighborhood based on whether it is adjacent to the ocean (Ocean) and the age of the house (Age). The results are at right. Which of the following are true?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9F0656-E961-E34D-8DD9-AF0F7EEF83A2}"/>
              </a:ext>
            </a:extLst>
          </p:cNvPr>
          <p:cNvGraphicFramePr>
            <a:graphicFrameLocks noGrp="1"/>
          </p:cNvGraphicFramePr>
          <p:nvPr/>
        </p:nvGraphicFramePr>
        <p:xfrm>
          <a:off x="7532511" y="2662061"/>
          <a:ext cx="4309533" cy="1630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36511">
                  <a:extLst>
                    <a:ext uri="{9D8B030D-6E8A-4147-A177-3AD203B41FA5}">
                      <a16:colId xmlns:a16="http://schemas.microsoft.com/office/drawing/2014/main" val="3515441835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1159745714"/>
                    </a:ext>
                  </a:extLst>
                </a:gridCol>
                <a:gridCol w="1738488">
                  <a:extLst>
                    <a:ext uri="{9D8B030D-6E8A-4147-A177-3AD203B41FA5}">
                      <a16:colId xmlns:a16="http://schemas.microsoft.com/office/drawing/2014/main" val="2139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Coefficient (in 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confidence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[455, 545]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[225, 275]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[-30.7, 10.1]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308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394992-A767-9444-AB03-A77211404B3A}"/>
              </a:ext>
            </a:extLst>
          </p:cNvPr>
          <p:cNvSpPr txBox="1"/>
          <p:nvPr/>
        </p:nvSpPr>
        <p:spPr>
          <a:xfrm>
            <a:off x="1447801" y="4527481"/>
            <a:ext cx="1039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new house (age = 0) which is far from the Ocean would have an expected median housing value of $500,000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For a 10 year increase in age, housing value drops by ~$100,000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Being next to the Ocean decreases housing value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Both Ocean and Age are statistically significant predictors at a 0.05 level</a:t>
            </a:r>
          </a:p>
        </p:txBody>
      </p:sp>
    </p:spTree>
    <p:extLst>
      <p:ext uri="{BB962C8B-B14F-4D97-AF65-F5344CB8AC3E}">
        <p14:creationId xmlns:p14="http://schemas.microsoft.com/office/powerpoint/2010/main" val="11264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ROC curve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the receiver operating characteristic (ROC) curve?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ROC curve traces the trade-off between the false positive rate and true positive rate of a classifier, depending on the classification threshold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maximum value for the area under the curve score is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random classifier achieves an area under the curve score of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One way to calibrate the optimal point on the curve is finding the point closest to the upper left-hand corner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Random forests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A random forest is an example of which type of ensemble learning method?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Bagging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Boosting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Voting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Stacking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7989710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Davies-Bouldin 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Recall the Davies-Bouldin index, at right. Which of the following are true about the Davies-Bouldin index?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used to choose the optimal number of clusters in k-means clustering.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goal is to maximize the metric.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takes into account both the distance between clusters and the distance within clusters.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monotonically decreasing with the number of clusters.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" name="Picture 5" descr="Text, schematic&#10;&#10;Description automatically generated with medium confidence">
            <a:extLst>
              <a:ext uri="{FF2B5EF4-FFF2-40B4-BE49-F238E27FC236}">
                <a16:creationId xmlns:a16="http://schemas.microsoft.com/office/drawing/2014/main" id="{2401982E-4947-B247-A454-DA88CDBD2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4"/>
          <a:stretch/>
        </p:blipFill>
        <p:spPr>
          <a:xfrm>
            <a:off x="7814733" y="1332089"/>
            <a:ext cx="3838222" cy="10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Convolutional neural networks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pooling layers in convolutional neural networks?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aggregations are minimum, mean, and maximum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reduces the dimensionality of the data and network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helps reduce overfitting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kernel is 2x2 with a stride width of 2</a:t>
            </a: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Decision trees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True or false: A decision tree can learn a nonlinear decision boundary.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True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False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Regularization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an example of regularization in a machine learning model? Check all that apply.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Ridge regression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LASSO regression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Decision tree pruning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Dropout layers and sparse neural networks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Principal components analysis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6446133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Regression discontinuity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The plot at right of the density of the running variable around a threshold could indicate what for a regression discontinuity design to impact evaluation?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did not have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a non-outcome covariate.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of pre-treatment manipulation of the decision threshold.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459E-32E2-C74B-BBA3-888BDD72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16" y="2798562"/>
            <a:ext cx="4049209" cy="269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F6251-99CE-BB42-8E0B-5D72D2EF4075}"/>
              </a:ext>
            </a:extLst>
          </p:cNvPr>
          <p:cNvSpPr txBox="1"/>
          <p:nvPr/>
        </p:nvSpPr>
        <p:spPr>
          <a:xfrm>
            <a:off x="9411783" y="5292328"/>
            <a:ext cx="13324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Running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D4A91-0932-1446-9C63-E4103857517B}"/>
              </a:ext>
            </a:extLst>
          </p:cNvPr>
          <p:cNvSpPr txBox="1"/>
          <p:nvPr/>
        </p:nvSpPr>
        <p:spPr>
          <a:xfrm rot="16200000">
            <a:off x="7476295" y="4098785"/>
            <a:ext cx="8352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25A19-5F6A-9847-8720-96CF329E2686}"/>
              </a:ext>
            </a:extLst>
          </p:cNvPr>
          <p:cNvSpPr txBox="1"/>
          <p:nvPr/>
        </p:nvSpPr>
        <p:spPr>
          <a:xfrm>
            <a:off x="8669438" y="2660062"/>
            <a:ext cx="2372810" cy="522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97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Please fill out the course evaluation (current response rate is 10% 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https://course-evaluations.berkeley.edu/</a:t>
            </a:r>
            <a:endParaRPr lang="en-US" dirty="0"/>
          </a:p>
          <a:p>
            <a:r>
              <a:rPr lang="en-US" b="1" dirty="0"/>
              <a:t>PS7</a:t>
            </a:r>
            <a:r>
              <a:rPr lang="en-US" dirty="0"/>
              <a:t> due May 5</a:t>
            </a:r>
          </a:p>
          <a:p>
            <a:r>
              <a:rPr lang="en-US" b="1" dirty="0"/>
              <a:t>Quiz 2 </a:t>
            </a:r>
            <a:r>
              <a:rPr lang="en-US" dirty="0"/>
              <a:t>on Thursday May 1 (NG 105)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Let us know via email or </a:t>
            </a:r>
            <a:r>
              <a:rPr lang="en-US" b="1" dirty="0" err="1">
                <a:solidFill>
                  <a:schemeClr val="accent6"/>
                </a:solidFill>
              </a:rPr>
              <a:t>Edstem</a:t>
            </a:r>
            <a:r>
              <a:rPr lang="en-US" b="1" dirty="0">
                <a:solidFill>
                  <a:schemeClr val="accent6"/>
                </a:solidFill>
              </a:rPr>
              <a:t> or in person if you have a DSP accommodation / time conflict RIGHT AFTER LAB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Multiclass classification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evaluating a classification model for predicting the number in a handwritten digit image from the MNIST dataset. You study examples where the real digit was a 7 but the classifier predicted a 3. This is an example of…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Ablative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Error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values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Imputation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analyzing panel data that tracks poverty over time. You notice that two covariates associated with poverty – education and race – are missing for over 60% of observations in one year of your data. Which would be an appropriate way to deal with the missing data? Select all that would be appropriate.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observations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features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Model-based imputation, using other covariates to predict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Carry forward education and race from a previous year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Mean, median, or mode imputation of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Zero imputation of education and race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Principal components analysis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principal components analysis (PCA)?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principal components are the eigenvectors of the data’s correlation matrix. 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is deterministic: If run twice on the same dataset for the same number of components </a:t>
            </a:r>
            <a:r>
              <a:rPr lang="en-US" i="1" dirty="0"/>
              <a:t>k, </a:t>
            </a:r>
            <a:r>
              <a:rPr lang="en-US" dirty="0"/>
              <a:t>the results will be the same.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eigenvalues tell you how much variation in the original dataset is explained by each principal component.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first PCA component for a decomposition with 1 component will be the same as the first PCA component for a decomposition with 10 components.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should be calculated on standardized features.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Feature importance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methods for calculating feature importance in decision trees, random forests, and other tree-based models?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Calculate the mean weighted decrease in impurity from splitting on a feature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partial dependence plots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Permutation importance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Count the number of times that a feature is split on in the tree or forest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Spam v/s Ham</a:t>
            </a:r>
          </a:p>
          <a:p>
            <a:pPr marL="0" indent="0">
              <a:buNone/>
            </a:pPr>
            <a:r>
              <a:rPr lang="en-US" i="1" dirty="0"/>
              <a:t>Suppose you are building a classifier to separate spam (y = 1) emails from non-spam/ham (y = 0) emails. In your training dataset, 98% of the emails are non-spam/ham, while the remainder are spam. Which of the following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100%, and precision of 2%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accuracy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0%, and precision of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recall 0%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Word embeddings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have a vocabulary of size N1, and you decide to generate embeddings of dimension N2 (</a:t>
            </a:r>
            <a:r>
              <a:rPr lang="en-US" i="1" dirty="0" err="1"/>
              <a:t>i.e</a:t>
            </a:r>
            <a:r>
              <a:rPr lang="en-US" i="1" dirty="0"/>
              <a:t> the embedding for each word </a:t>
            </a:r>
            <a:r>
              <a:rPr lang="en-US" b="1" dirty="0"/>
              <a:t>w </a:t>
            </a:r>
            <a:r>
              <a:rPr lang="en-US" i="1" dirty="0"/>
              <a:t>is a vector = [w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</a:t>
            </a:r>
            <a:r>
              <a:rPr lang="en-US" i="1" dirty="0"/>
              <a:t>, …. W</a:t>
            </a:r>
            <a:r>
              <a:rPr lang="en-US" i="1" baseline="-25000" dirty="0"/>
              <a:t>N2</a:t>
            </a:r>
            <a:r>
              <a:rPr lang="en-US" i="1" dirty="0"/>
              <a:t>]. Which of the following is /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&gt;&gt; N2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cosine similarity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Euclidean distance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= N2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Gradient descent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gradient descent? Select all that apply.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negative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Each update of the weight vector depends on all the training examples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Gradient descent always converges to the global minimum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your training dataset is large, stochastic gradient descent is preferable to gradient descent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/>
              <a:t>PCA visualized</a:t>
            </a:r>
          </a:p>
          <a:p>
            <a:r>
              <a:rPr lang="en-US" dirty="0"/>
              <a:t>Topics covered in AML</a:t>
            </a:r>
          </a:p>
          <a:p>
            <a:r>
              <a:rPr lang="en-US" dirty="0"/>
              <a:t>ML algorithms review</a:t>
            </a:r>
          </a:p>
          <a:p>
            <a:r>
              <a:rPr lang="en-US" dirty="0"/>
              <a:t>Practice quiz questions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938" y="1823206"/>
            <a:ext cx="2825042" cy="11423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/>
              <a:t>1. Causal inference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Linear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Fixed effects and panel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Instrumental variables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Regression discontinuity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86CE66-DFD5-7E4A-B86A-5380F2B9B425}"/>
              </a:ext>
            </a:extLst>
          </p:cNvPr>
          <p:cNvSpPr txBox="1">
            <a:spLocks/>
          </p:cNvSpPr>
          <p:nvPr/>
        </p:nvSpPr>
        <p:spPr>
          <a:xfrm>
            <a:off x="1410405" y="3185824"/>
            <a:ext cx="2825043" cy="1341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2. Supervised Learning, Part 1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K-nearest neighbors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Linear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Logistic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Ridge and LASSO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Support vector machines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F71B5B-CCF6-9644-A5E3-82C2E8813FE2}"/>
              </a:ext>
            </a:extLst>
          </p:cNvPr>
          <p:cNvSpPr txBox="1">
            <a:spLocks/>
          </p:cNvSpPr>
          <p:nvPr/>
        </p:nvSpPr>
        <p:spPr>
          <a:xfrm>
            <a:off x="1410405" y="4725411"/>
            <a:ext cx="2825043" cy="13410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3. Loss Functions &amp; Optimization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Mean squared error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Logistic loss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Cross entropy loss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Loss functions w. regularization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Gradient Descent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53D9E-B5F3-D843-8A6F-C45E517BB83B}"/>
              </a:ext>
            </a:extLst>
          </p:cNvPr>
          <p:cNvSpPr txBox="1">
            <a:spLocks/>
          </p:cNvSpPr>
          <p:nvPr/>
        </p:nvSpPr>
        <p:spPr>
          <a:xfrm>
            <a:off x="4641849" y="1823206"/>
            <a:ext cx="3213099" cy="1142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4. Supervised Learning, Part 2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Naïve Bayes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Decision Trees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Random Forests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Gradient Boosting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0586F-E74D-764D-89C7-E66B1CB6C840}"/>
              </a:ext>
            </a:extLst>
          </p:cNvPr>
          <p:cNvSpPr txBox="1">
            <a:spLocks/>
          </p:cNvSpPr>
          <p:nvPr/>
        </p:nvSpPr>
        <p:spPr>
          <a:xfrm>
            <a:off x="8269817" y="1075045"/>
            <a:ext cx="2815872" cy="1083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7. Bias &amp; Fairness in ML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ML Failures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Detecting bias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Ameliorating bias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p% - rule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5587E3-75E5-FD46-B5E6-8F62C38BD06B}"/>
              </a:ext>
            </a:extLst>
          </p:cNvPr>
          <p:cNvSpPr txBox="1">
            <a:spLocks/>
          </p:cNvSpPr>
          <p:nvPr/>
        </p:nvSpPr>
        <p:spPr>
          <a:xfrm>
            <a:off x="4641849" y="3185824"/>
            <a:ext cx="3213100" cy="288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/>
              <a:t>5. Neural Networks and LLMs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Perceptron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Fully Connected Networks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Autoencoders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Convolutional Neural Networks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Recurrent Neural Networks / LSTM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Embeddings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Attention, self-attention &amp; multi-head attention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Transformers (LLMs/ vision)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Pre-trained models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Fine-tuning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12188D-E002-334C-AFB7-AF69D023DC5F}"/>
              </a:ext>
            </a:extLst>
          </p:cNvPr>
          <p:cNvSpPr txBox="1">
            <a:spLocks/>
          </p:cNvSpPr>
          <p:nvPr/>
        </p:nvSpPr>
        <p:spPr>
          <a:xfrm>
            <a:off x="8261350" y="3565321"/>
            <a:ext cx="2824340" cy="2501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9. Practical ML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Train-test splits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Regularization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Cross validation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Feature engineering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Missing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Feature scaling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Imbalanced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Overfitting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Bias-variance trade-off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Interpretability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Error + ablative analysis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33EB55-4F06-3744-BF97-551F43877CA4}"/>
              </a:ext>
            </a:extLst>
          </p:cNvPr>
          <p:cNvSpPr txBox="1">
            <a:spLocks/>
          </p:cNvSpPr>
          <p:nvPr/>
        </p:nvSpPr>
        <p:spPr>
          <a:xfrm>
            <a:off x="8269818" y="2297799"/>
            <a:ext cx="2815872" cy="1142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8. Unsupervised Learning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K-means clustering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Hierarchical clustering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Dimensionality reduction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Principal components analysis </a:t>
            </a:r>
          </a:p>
        </p:txBody>
      </p:sp>
    </p:spTree>
    <p:extLst>
      <p:ext uri="{BB962C8B-B14F-4D97-AF65-F5344CB8AC3E}">
        <p14:creationId xmlns:p14="http://schemas.microsoft.com/office/powerpoint/2010/main" val="3778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tools covered in AML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B9C1CC3-BD3C-7347-8114-FDD2D1E48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4250"/>
              </p:ext>
            </p:extLst>
          </p:nvPr>
        </p:nvGraphicFramePr>
        <p:xfrm>
          <a:off x="1380067" y="2015067"/>
          <a:ext cx="9129889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0555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5249334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numpy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up algorithms, vectorized 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Storing real-world tabular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matplotlib, 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statsmodels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for causal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and unsupervised learning 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xgboost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pytorch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,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9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imbalanced-learn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imbalanced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8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Summary: 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94664"/>
              </p:ext>
            </p:extLst>
          </p:nvPr>
        </p:nvGraphicFramePr>
        <p:xfrm>
          <a:off x="609602" y="1863796"/>
          <a:ext cx="11006665" cy="45044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6620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1102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4486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2035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Prediction for observation is linear combination of features, weights determined via optimization (gradient descent).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130932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LASSO/Ridge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Regularized linear regression, penalizing size of weight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11078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Logistic Regression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 optimizing logistic loss to produce calibrated class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Support Vector Machines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 strength (C)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+mj-lt"/>
                        </a:rPr>
                        <a:t>Maximize margin around separating hyperplane, with penalties for 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456333" cy="114238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ML Algorithms Summary: Nonlinear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90116"/>
              </p:ext>
            </p:extLst>
          </p:nvPr>
        </p:nvGraphicFramePr>
        <p:xfrm>
          <a:off x="603248" y="1852507"/>
          <a:ext cx="10985503" cy="402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27577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27577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88170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5219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0651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9333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K-Nearest Neighbors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Neighbors (K)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Prediction for observation is average of target value for K closest observations in training set.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Naïve Bayes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Classification, text data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Additive smoothing parameter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MAP estimate for most likely class given the data (features)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Decision Trees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Recursively grow a tree splitting on a feature value at each node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Random Forests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aggregating multiple trees via averaging (regression) or voting (classification)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Gradient  Boosting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All of above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Learning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where trees built sequentially based on where previous trees performed badly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3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ML Algorithms Summary: Neural Networks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89996"/>
              </p:ext>
            </p:extLst>
          </p:nvPr>
        </p:nvGraphicFramePr>
        <p:xfrm>
          <a:off x="620890" y="1646238"/>
          <a:ext cx="10950221" cy="484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7911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01943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4640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4257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22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202071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 (Architecture)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Fully Connected Neural Network</a:t>
                      </a:r>
                      <a:endParaRPr lang="en-US" sz="12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Tabular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nodes in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Activation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Regularization/dropout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All nodes in layer of network connected to all nodes in next layer.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Convolutional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 data, graph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size and stride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Pooling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Conv + pool stacks / blocks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fully connected layers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Convolutional layers learn spatial dependencies, pooling layers reduce image size/complexity.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Recurrent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 data,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Network structure (RNN, LSTM, GRU)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Regularization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Recurrent connections allow information to be passed from one input to the next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Transformers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Embedding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KVQ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Modeling semantic embeddings and positions of tokens allows for effective sequence-to-sequence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C51B43-C781-7EDA-FD3C-540763197E0E}"/>
              </a:ext>
            </a:extLst>
          </p:cNvPr>
          <p:cNvSpPr txBox="1"/>
          <p:nvPr/>
        </p:nvSpPr>
        <p:spPr>
          <a:xfrm>
            <a:off x="620889" y="6476301"/>
            <a:ext cx="951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Common hyperparameters when training / fine-tuning NN: batch size, number of epochs, optimizer and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3575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948333" cy="114238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ML Algorithms Summary: Unsupervised Methods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82855"/>
              </p:ext>
            </p:extLst>
          </p:nvPr>
        </p:nvGraphicFramePr>
        <p:xfrm>
          <a:off x="609600" y="1818640"/>
          <a:ext cx="10972800" cy="4206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6273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25041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8687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947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8349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679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K-means clustering</a:t>
                      </a:r>
                      <a:endParaRPr 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Unsupervised Learning (Clustering)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clusters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Assign cluster centers randomly. Then, repeat until converged: assign all observations to closest cluster center, assign cluster centers as mean of observations in cluster.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Hierarchical Clustering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(Clustering)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Linkage function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Agglomerative clustering starts with all observations in single clusters and links nearby clusters recursively, divisive clustering starts with all observations in single cluster and splits clusters recursively.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Principal Components Analysis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(Dimensionality Reduction)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components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data into lower dimensional subspace defined by principal components, where components maximize variation explained from original data and are all orthogonal.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6010</TotalTime>
  <Words>2214</Words>
  <Application>Microsoft Macintosh PowerPoint</Application>
  <PresentationFormat>Widescreen</PresentationFormat>
  <Paragraphs>433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Miriam Fixed</vt:lpstr>
      <vt:lpstr>Wingdings</vt:lpstr>
      <vt:lpstr>Diamond Grid 16x9</vt:lpstr>
      <vt:lpstr>INFO251 – Applied Machine Learning</vt:lpstr>
      <vt:lpstr>Announcements</vt:lpstr>
      <vt:lpstr>Agenda</vt:lpstr>
      <vt:lpstr>Topics covered in AML</vt:lpstr>
      <vt:lpstr>Python programming tools covered in AML</vt:lpstr>
      <vt:lpstr>ML Algorithms Summary: Linear Models</vt:lpstr>
      <vt:lpstr>ML Algorithms Summary: Nonlinear Models</vt:lpstr>
      <vt:lpstr>ML Algorithms Summary: Neural Networks</vt:lpstr>
      <vt:lpstr>ML Algorithms Summary: Unsupervised Methods</vt:lpstr>
      <vt:lpstr>ML Algorithms Summary: Decision Boundaries</vt:lpstr>
      <vt:lpstr>Practical ML – Incomplete list of resources</vt:lpstr>
      <vt:lpstr>Practice Quiz Question 1</vt:lpstr>
      <vt:lpstr>Practice Quiz Question 2</vt:lpstr>
      <vt:lpstr>Practice Quiz Question 3</vt:lpstr>
      <vt:lpstr>Practice Quiz Question 4</vt:lpstr>
      <vt:lpstr>Practice Quiz Question 5</vt:lpstr>
      <vt:lpstr>Practice Quiz Question 6</vt:lpstr>
      <vt:lpstr>Practice Quiz Question 7</vt:lpstr>
      <vt:lpstr>Practice Quiz Question 8</vt:lpstr>
      <vt:lpstr>Practice Quiz Question 9</vt:lpstr>
      <vt:lpstr>Practice Quiz Question 10</vt:lpstr>
      <vt:lpstr>Practice Quiz Question 11</vt:lpstr>
      <vt:lpstr>Practice Quiz Question 12</vt:lpstr>
      <vt:lpstr>Practice Quiz Question 13</vt:lpstr>
      <vt:lpstr>Practice Quiz Question 14</vt:lpstr>
      <vt:lpstr>Practice Quiz 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144</cp:revision>
  <dcterms:created xsi:type="dcterms:W3CDTF">2021-01-27T19:47:22Z</dcterms:created>
  <dcterms:modified xsi:type="dcterms:W3CDTF">2025-04-29T02:49:07Z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