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1" r:id="rId2"/>
    <p:sldId id="274" r:id="rId3"/>
    <p:sldId id="284" r:id="rId4"/>
    <p:sldId id="283" r:id="rId5"/>
    <p:sldId id="294" r:id="rId6"/>
    <p:sldId id="286" r:id="rId7"/>
    <p:sldId id="296" r:id="rId8"/>
    <p:sldId id="285" r:id="rId9"/>
    <p:sldId id="289" r:id="rId10"/>
    <p:sldId id="276" r:id="rId11"/>
    <p:sldId id="293" r:id="rId12"/>
    <p:sldId id="291" r:id="rId13"/>
    <p:sldId id="295" r:id="rId14"/>
    <p:sldId id="297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8" autoAdjust="0"/>
    <p:restoredTop sz="94706" autoAdjust="0"/>
  </p:normalViewPr>
  <p:slideViewPr>
    <p:cSldViewPr snapToGrid="0">
      <p:cViewPr varScale="1">
        <p:scale>
          <a:sx n="92" d="100"/>
          <a:sy n="92" d="100"/>
        </p:scale>
        <p:origin x="77" y="21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2/25/2025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2/25/2025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2/25/2025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2/25/2025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2/25/2025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2/25/2025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2/25/2025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tm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/>
          <a:lstStyle/>
          <a:p>
            <a:r>
              <a:rPr lang="en-US" dirty="0"/>
              <a:t>Lab 6</a:t>
            </a:r>
          </a:p>
          <a:p>
            <a:r>
              <a:rPr lang="en-US" b="1" dirty="0"/>
              <a:t>Suraj R. Nair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535F0-8122-5F63-9A24-1ABE8D1E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9A4A4-2E12-9018-F923-1D1B2C36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accuracy, TPR, FPR, Precision and Recall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DFDC28-7871-72D6-43DD-459AC3D1E95F}"/>
              </a:ext>
            </a:extLst>
          </p:cNvPr>
          <p:cNvGraphicFramePr>
            <a:graphicFrameLocks noGrp="1"/>
          </p:cNvGraphicFramePr>
          <p:nvPr/>
        </p:nvGraphicFramePr>
        <p:xfrm>
          <a:off x="5977759" y="3429000"/>
          <a:ext cx="5138683" cy="15468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373932784"/>
                    </a:ext>
                  </a:extLst>
                </a:gridCol>
                <a:gridCol w="1121541">
                  <a:extLst>
                    <a:ext uri="{9D8B030D-6E8A-4147-A177-3AD203B41FA5}">
                      <a16:colId xmlns:a16="http://schemas.microsoft.com/office/drawing/2014/main" val="1577335573"/>
                    </a:ext>
                  </a:extLst>
                </a:gridCol>
                <a:gridCol w="1284671">
                  <a:extLst>
                    <a:ext uri="{9D8B030D-6E8A-4147-A177-3AD203B41FA5}">
                      <a16:colId xmlns:a16="http://schemas.microsoft.com/office/drawing/2014/main" val="2140832185"/>
                    </a:ext>
                  </a:extLst>
                </a:gridCol>
                <a:gridCol w="1284671">
                  <a:extLst>
                    <a:ext uri="{9D8B030D-6E8A-4147-A177-3AD203B41FA5}">
                      <a16:colId xmlns:a16="http://schemas.microsoft.com/office/drawing/2014/main" val="2376055838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273986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Orange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0395725"/>
                  </a:ext>
                </a:extLst>
              </a:tr>
              <a:tr h="36830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Green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668311"/>
                  </a:ext>
                </a:extLst>
              </a:tr>
              <a:tr h="4368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Orange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302637"/>
                  </a:ext>
                </a:extLst>
              </a:tr>
            </a:tbl>
          </a:graphicData>
        </a:graphic>
      </p:graphicFrame>
      <p:pic>
        <p:nvPicPr>
          <p:cNvPr id="1030" name="Picture 6">
            <a:extLst>
              <a:ext uri="{FF2B5EF4-FFF2-40B4-BE49-F238E27FC236}">
                <a16:creationId xmlns:a16="http://schemas.microsoft.com/office/drawing/2014/main" id="{C72847E0-D4D0-7C97-AD8C-4344B32B7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72" y="2963918"/>
            <a:ext cx="3461197" cy="261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77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F5406-889B-42C5-4844-2CB83C0FA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0FF2A-4006-1F0A-8502-D66824DFC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470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9EDCA-3611-A758-226E-655BF271E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81201"/>
            <a:ext cx="5276222" cy="3809999"/>
          </a:xfrm>
        </p:spPr>
        <p:txBody>
          <a:bodyPr/>
          <a:lstStyle/>
          <a:p>
            <a:r>
              <a:rPr lang="en-US" dirty="0"/>
              <a:t>Suppose you build a linear regression model which predicts y = f(x). Which of these two cases has a higher MSE? </a:t>
            </a:r>
          </a:p>
          <a:p>
            <a:pPr lvl="1"/>
            <a:r>
              <a:rPr lang="en-US" dirty="0"/>
              <a:t>A</a:t>
            </a:r>
          </a:p>
          <a:p>
            <a:pPr lvl="1"/>
            <a:r>
              <a:rPr lang="en-US" dirty="0"/>
              <a:t>B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DD2C17-9882-F071-2CE1-695C53A8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19408"/>
            <a:ext cx="9601200" cy="1142385"/>
          </a:xfrm>
        </p:spPr>
        <p:txBody>
          <a:bodyPr/>
          <a:lstStyle/>
          <a:p>
            <a:r>
              <a:rPr lang="en-US" dirty="0"/>
              <a:t>Mean Squared Error</a:t>
            </a:r>
          </a:p>
        </p:txBody>
      </p:sp>
      <p:pic>
        <p:nvPicPr>
          <p:cNvPr id="2050" name="Picture 2" descr="A plot of 10 points. A line runs through 6 of the points. 2 points are 1 ">
            <a:extLst>
              <a:ext uri="{FF2B5EF4-FFF2-40B4-BE49-F238E27FC236}">
                <a16:creationId xmlns:a16="http://schemas.microsoft.com/office/drawing/2014/main" id="{637D88D4-DA7B-2038-9516-7FEFECCC9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752" y="0"/>
            <a:ext cx="457200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plot of 10 points. A line runs through 8 of the points. 1 point is 2 ">
            <a:extLst>
              <a:ext uri="{FF2B5EF4-FFF2-40B4-BE49-F238E27FC236}">
                <a16:creationId xmlns:a16="http://schemas.microsoft.com/office/drawing/2014/main" id="{DA0EDDE2-6271-1194-75B0-CFBEEA231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902" y="3527568"/>
            <a:ext cx="4514850" cy="3228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F97BF0B-8152-9885-A340-1F3C1D56CB6B}"/>
              </a:ext>
            </a:extLst>
          </p:cNvPr>
          <p:cNvSpPr txBox="1"/>
          <p:nvPr/>
        </p:nvSpPr>
        <p:spPr>
          <a:xfrm>
            <a:off x="6584810" y="1196519"/>
            <a:ext cx="51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7A4057-896D-B3FA-9E26-692CAF5ECF1B}"/>
              </a:ext>
            </a:extLst>
          </p:cNvPr>
          <p:cNvSpPr txBox="1"/>
          <p:nvPr/>
        </p:nvSpPr>
        <p:spPr>
          <a:xfrm>
            <a:off x="6641960" y="4957389"/>
            <a:ext cx="51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51639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55C6E-DDD1-4DCE-E0DD-4A3732FB4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FACF2-46DF-04EA-1835-D5AF192EB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K fold cross validation, as we increase K, the average cross-validation error will:</a:t>
            </a:r>
          </a:p>
          <a:p>
            <a:pPr lvl="1"/>
            <a:r>
              <a:rPr lang="en-US" dirty="0"/>
              <a:t>Increase</a:t>
            </a:r>
          </a:p>
          <a:p>
            <a:pPr lvl="1"/>
            <a:r>
              <a:rPr lang="en-US" dirty="0"/>
              <a:t>Decrease</a:t>
            </a:r>
          </a:p>
          <a:p>
            <a:pPr lvl="1"/>
            <a:r>
              <a:rPr lang="en-US" dirty="0"/>
              <a:t>Stays the same</a:t>
            </a:r>
          </a:p>
          <a:p>
            <a:pPr lvl="1"/>
            <a:r>
              <a:rPr lang="en-US" dirty="0"/>
              <a:t>Not enough information</a:t>
            </a:r>
          </a:p>
        </p:txBody>
      </p:sp>
    </p:spTree>
    <p:extLst>
      <p:ext uri="{BB962C8B-B14F-4D97-AF65-F5344CB8AC3E}">
        <p14:creationId xmlns:p14="http://schemas.microsoft.com/office/powerpoint/2010/main" val="220388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C6FB-97FE-F026-13B7-D621DF3DE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482B3-32E3-9525-DABA-47C6EB43D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Suppose you want to estimate the out of sample performance of a K-nearest neighbors algorithm using nested cross-validation. If you have 5 outer loops, 10 inner loops and 20 different values for K in the hyperparameter grid, how many times will the learning algorithm </a:t>
            </a:r>
            <a:r>
              <a:rPr lang="en-US" b="0" i="0" dirty="0" err="1">
                <a:solidFill>
                  <a:srgbClr val="2D3B45"/>
                </a:solidFill>
                <a:effectLst/>
                <a:latin typeface="Lato Extended"/>
              </a:rPr>
              <a:t>nearest_neighbor</a:t>
            </a:r>
            <a:r>
              <a:rPr lang="en-US" b="0" i="0" dirty="0">
                <a:solidFill>
                  <a:srgbClr val="2D3B45"/>
                </a:solidFill>
                <a:effectLst/>
                <a:latin typeface="Lato Extended"/>
              </a:rPr>
              <a:t>(K) be called?</a:t>
            </a:r>
          </a:p>
          <a:p>
            <a:pPr algn="l">
              <a:spcBef>
                <a:spcPts val="900"/>
              </a:spcBef>
              <a:spcAft>
                <a:spcPts val="900"/>
              </a:spcAft>
            </a:pPr>
            <a:r>
              <a:rPr lang="en-US" b="0" i="1" dirty="0">
                <a:solidFill>
                  <a:srgbClr val="2D3B45"/>
                </a:solidFill>
                <a:effectLst/>
                <a:latin typeface="Lato Extended"/>
              </a:rPr>
              <a:t>Hint: Don't forget the refit step!</a:t>
            </a:r>
            <a:endParaRPr lang="en-US" b="0" i="0" dirty="0">
              <a:solidFill>
                <a:srgbClr val="2D3B45"/>
              </a:solidFill>
              <a:effectLst/>
              <a:latin typeface="Lato Extended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81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76825-4627-F303-05C9-EBF6F917E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518B22-AE41-530E-B9AA-E8EACF45E597}"/>
              </a:ext>
            </a:extLst>
          </p:cNvPr>
          <p:cNvSpPr txBox="1">
            <a:spLocks/>
          </p:cNvSpPr>
          <p:nvPr/>
        </p:nvSpPr>
        <p:spPr>
          <a:xfrm>
            <a:off x="609600" y="1775192"/>
            <a:ext cx="10972800" cy="4625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7A94A5-39A7-BB8E-E2E6-F629926254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775192"/>
                <a:ext cx="10972800" cy="462560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Example with single predictor variable</a:t>
                </a:r>
              </a:p>
              <a:p>
                <a:pPr lvl="1"/>
                <a:r>
                  <a:rPr lang="en-US" dirty="0"/>
                  <a:t>Likelihood of honor student, by major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logit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h𝑜𝑛𝑜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𝑆𝑇𝐸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exp(0.593) = 1.809  </a:t>
                </a:r>
              </a:p>
              <a:p>
                <a:pPr lvl="2"/>
                <a:r>
                  <a:rPr lang="en-US" dirty="0"/>
                  <a:t>(this is the odds ratio)  </a:t>
                </a:r>
              </a:p>
              <a:p>
                <a:pPr lvl="2"/>
                <a:r>
                  <a:rPr lang="en-US" dirty="0"/>
                  <a:t>(corresponds to p=0.644)</a:t>
                </a:r>
              </a:p>
              <a:p>
                <a:pPr lvl="2"/>
                <a:endParaRPr lang="en-US" dirty="0"/>
              </a:p>
              <a:p>
                <a:pPr lvl="1"/>
                <a:r>
                  <a:rPr lang="en-US" dirty="0"/>
                  <a:t>The odds radio can also be seen in the cross-tabs:</a:t>
                </a:r>
              </a:p>
              <a:p>
                <a:pPr lvl="2"/>
                <a:r>
                  <a:rPr lang="en-US" dirty="0"/>
                  <a:t>Odds for non-STEM: 0.23 (17/74)</a:t>
                </a:r>
              </a:p>
              <a:p>
                <a:pPr lvl="2"/>
                <a:r>
                  <a:rPr lang="en-US" dirty="0"/>
                  <a:t>Odds for STEM: 0.42 (32/77)</a:t>
                </a:r>
              </a:p>
              <a:p>
                <a:pPr lvl="2"/>
                <a:r>
                  <a:rPr lang="en-US" dirty="0"/>
                  <a:t>Odds for STEM 81% higher</a:t>
                </a:r>
              </a:p>
              <a:p>
                <a:pPr lvl="3"/>
                <a:r>
                  <a:rPr lang="en-US" dirty="0"/>
                  <a:t>0.42 / 0.23 = 1.809</a:t>
                </a:r>
              </a:p>
              <a:p>
                <a:pPr lvl="3"/>
                <a:r>
                  <a:rPr lang="en-US" dirty="0"/>
                  <a:t>0.644 / (1-0.644) = 1.809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B67A94A5-39A7-BB8E-E2E6-F629926254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775192"/>
                <a:ext cx="10972800" cy="4625609"/>
              </a:xfrm>
              <a:blipFill>
                <a:blip r:embed="rId2"/>
                <a:stretch>
                  <a:fillRect l="-389" t="-1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5C3E1C17-5AF9-F83E-E027-74398A2E1A28}"/>
              </a:ext>
            </a:extLst>
          </p:cNvPr>
          <p:cNvGrpSpPr/>
          <p:nvPr/>
        </p:nvGrpSpPr>
        <p:grpSpPr>
          <a:xfrm>
            <a:off x="5956142" y="2359724"/>
            <a:ext cx="6159658" cy="1678876"/>
            <a:chOff x="5638800" y="2589562"/>
            <a:chExt cx="6159658" cy="1678876"/>
          </a:xfrm>
        </p:grpSpPr>
        <p:pic>
          <p:nvPicPr>
            <p:cNvPr id="9" name="Picture 8" descr="Screen Clipping">
              <a:extLst>
                <a:ext uri="{FF2B5EF4-FFF2-40B4-BE49-F238E27FC236}">
                  <a16:creationId xmlns:a16="http://schemas.microsoft.com/office/drawing/2014/main" id="{8EF1EF6F-827D-AC48-3BCE-C22E8E1CD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2589562"/>
              <a:ext cx="6159658" cy="1678876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C052D70-C0D9-ACAD-A3D4-78ADE5B62845}"/>
                </a:ext>
              </a:extLst>
            </p:cNvPr>
            <p:cNvSpPr txBox="1"/>
            <p:nvPr/>
          </p:nvSpPr>
          <p:spPr>
            <a:xfrm>
              <a:off x="6019800" y="3810000"/>
              <a:ext cx="67669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stem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0E8C1B-14E5-17D8-0C6D-93E94556E024}"/>
              </a:ext>
            </a:extLst>
          </p:cNvPr>
          <p:cNvGrpSpPr/>
          <p:nvPr/>
        </p:nvGrpSpPr>
        <p:grpSpPr>
          <a:xfrm>
            <a:off x="7620000" y="4644725"/>
            <a:ext cx="4019757" cy="1371670"/>
            <a:chOff x="5638800" y="4800600"/>
            <a:chExt cx="4019757" cy="1371670"/>
          </a:xfrm>
        </p:grpSpPr>
        <p:pic>
          <p:nvPicPr>
            <p:cNvPr id="12" name="Picture 11" descr="Screen Clipping">
              <a:extLst>
                <a:ext uri="{FF2B5EF4-FFF2-40B4-BE49-F238E27FC236}">
                  <a16:creationId xmlns:a16="http://schemas.microsoft.com/office/drawing/2014/main" id="{85A99080-947A-D43A-0C70-3EFF232F0B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38800" y="4800600"/>
              <a:ext cx="4019757" cy="137167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7388D0-DD6B-7149-3704-AD86A6E0DACC}"/>
                </a:ext>
              </a:extLst>
            </p:cNvPr>
            <p:cNvSpPr txBox="1"/>
            <p:nvPr/>
          </p:nvSpPr>
          <p:spPr>
            <a:xfrm>
              <a:off x="7162801" y="4963406"/>
              <a:ext cx="9906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stem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D06A7AF-20C0-1AA6-39F5-067F3639003D}"/>
                </a:ext>
              </a:extLst>
            </p:cNvPr>
            <p:cNvSpPr txBox="1"/>
            <p:nvPr/>
          </p:nvSpPr>
          <p:spPr>
            <a:xfrm>
              <a:off x="7086600" y="5149334"/>
              <a:ext cx="144780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defTabSz="1428750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no       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5252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 b="1" dirty="0"/>
              <a:t>Quiz 1 on March 4</a:t>
            </a:r>
          </a:p>
          <a:p>
            <a:r>
              <a:rPr lang="en-US" b="1" dirty="0"/>
              <a:t>PS 4 due on March 13</a:t>
            </a:r>
          </a:p>
          <a:p>
            <a:r>
              <a:rPr lang="en-US" b="1" dirty="0"/>
              <a:t>Today: quiz review</a:t>
            </a:r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7DE0-98E6-517B-D904-529B7A819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1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072EA-0FEF-5E72-8FAC-EC2F662D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536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AC2C-7A6E-47E9-6BFA-CFF45F01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 / Group Exercise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C82033-663F-94CD-7DCE-0AC9FBEAB9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1981200"/>
          <a:ext cx="6280811" cy="39319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75485">
                  <a:extLst>
                    <a:ext uri="{9D8B030D-6E8A-4147-A177-3AD203B41FA5}">
                      <a16:colId xmlns:a16="http://schemas.microsoft.com/office/drawing/2014/main" val="774292345"/>
                    </a:ext>
                  </a:extLst>
                </a:gridCol>
                <a:gridCol w="1888245">
                  <a:extLst>
                    <a:ext uri="{9D8B030D-6E8A-4147-A177-3AD203B41FA5}">
                      <a16:colId xmlns:a16="http://schemas.microsoft.com/office/drawing/2014/main" val="2441862849"/>
                    </a:ext>
                  </a:extLst>
                </a:gridCol>
                <a:gridCol w="2717081">
                  <a:extLst>
                    <a:ext uri="{9D8B030D-6E8A-4147-A177-3AD203B41FA5}">
                      <a16:colId xmlns:a16="http://schemas.microsoft.com/office/drawing/2014/main" val="1243999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Design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Identifying Assumption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Confounds / Threats to identification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Randomized experiment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(T v/s C)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0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v/s Post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Difference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956341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E9102A7-CDA4-01D5-5FCE-A9EFF9F043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316" y="902283"/>
            <a:ext cx="2969859" cy="17029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AAB478-8813-6F78-9DF3-A148FB32D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986" y="2672140"/>
            <a:ext cx="2969859" cy="16091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ECBA21-C878-2298-9E11-36C81AE29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95986" y="4562693"/>
            <a:ext cx="2969859" cy="155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63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AC2C-7A6E-47E9-6BFA-CFF45F017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Review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8C82033-663F-94CD-7DCE-0AC9FBEAB9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95400" y="1981200"/>
          <a:ext cx="9996182" cy="36626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675485">
                  <a:extLst>
                    <a:ext uri="{9D8B030D-6E8A-4147-A177-3AD203B41FA5}">
                      <a16:colId xmlns:a16="http://schemas.microsoft.com/office/drawing/2014/main" val="774292345"/>
                    </a:ext>
                  </a:extLst>
                </a:gridCol>
                <a:gridCol w="4822487">
                  <a:extLst>
                    <a:ext uri="{9D8B030D-6E8A-4147-A177-3AD203B41FA5}">
                      <a16:colId xmlns:a16="http://schemas.microsoft.com/office/drawing/2014/main" val="2441862849"/>
                    </a:ext>
                  </a:extLst>
                </a:gridCol>
                <a:gridCol w="3498210">
                  <a:extLst>
                    <a:ext uri="{9D8B030D-6E8A-4147-A177-3AD203B41FA5}">
                      <a16:colId xmlns:a16="http://schemas.microsoft.com/office/drawing/2014/main" val="1243999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Design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 Identifying Assumption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Confounds?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94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Randomized experiment 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(T v/s C)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60325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Outcomes</a:t>
                      </a:r>
                      <a:r>
                        <a:rPr lang="en-US" sz="1800" dirty="0"/>
                        <a:t> in Treatment and Control </a:t>
                      </a:r>
                      <a:r>
                        <a:rPr lang="en-US" sz="1800" i="1" dirty="0"/>
                        <a:t>would have</a:t>
                      </a:r>
                      <a:r>
                        <a:rPr lang="en-US" sz="1800" dirty="0"/>
                        <a:t> been the same in the absence of treatment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Differential selection / non-compliance / attrition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906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 v/s Post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i="1" dirty="0"/>
                        <a:t>Outcomes</a:t>
                      </a:r>
                      <a:r>
                        <a:rPr lang="en-US" sz="1800" dirty="0"/>
                        <a:t> pre- and post-treatment </a:t>
                      </a:r>
                      <a:r>
                        <a:rPr lang="en-US" sz="1800" i="1" dirty="0"/>
                        <a:t>would have</a:t>
                      </a:r>
                      <a:r>
                        <a:rPr lang="en-US" sz="1800" dirty="0"/>
                        <a:t> been the same in the absence of treatment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Temporal Trends, Seasonality, etc.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446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Double Difference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 the absence of treatment, trends in the outcome variable for the treatment group and the control group would have been the same</a:t>
                      </a:r>
                      <a:b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Differential trends</a:t>
                      </a:r>
                    </a:p>
                    <a:p>
                      <a:endParaRPr 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9563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554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F71E-ECCC-E8DA-C102-3D8271EFE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6066-3453-1D38-AE8A-A70E7751A0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133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9830-F3EF-C48A-573E-026451985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Ridge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DFE2-0EE5-3E92-FE65-04231937B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 A: As the regularization penalty becomes larger, ridge regression coefficients approach infinity</a:t>
            </a:r>
          </a:p>
          <a:p>
            <a:r>
              <a:rPr lang="en-US" dirty="0"/>
              <a:t>Statement B: Ridge regression forces some coefficients to zero</a:t>
            </a:r>
          </a:p>
          <a:p>
            <a:pPr marL="457200" indent="-457200">
              <a:buAutoNum type="arabicPeriod"/>
            </a:pPr>
            <a:r>
              <a:rPr lang="en-US" dirty="0"/>
              <a:t>A is True, B is True</a:t>
            </a:r>
          </a:p>
          <a:p>
            <a:pPr marL="457200" indent="-457200">
              <a:buAutoNum type="arabicPeriod"/>
            </a:pPr>
            <a:r>
              <a:rPr lang="en-US" dirty="0"/>
              <a:t>A is True, B is False</a:t>
            </a:r>
          </a:p>
          <a:p>
            <a:pPr marL="457200" indent="-457200">
              <a:buAutoNum type="arabicPeriod"/>
            </a:pPr>
            <a:r>
              <a:rPr lang="en-US" dirty="0"/>
              <a:t>A is False, B is True</a:t>
            </a:r>
          </a:p>
          <a:p>
            <a:pPr marL="457200" indent="-457200">
              <a:buAutoNum type="arabicPeriod"/>
            </a:pPr>
            <a:r>
              <a:rPr lang="en-US" dirty="0"/>
              <a:t>A is False, B is False</a:t>
            </a:r>
          </a:p>
        </p:txBody>
      </p:sp>
    </p:spTree>
    <p:extLst>
      <p:ext uri="{BB962C8B-B14F-4D97-AF65-F5344CB8AC3E}">
        <p14:creationId xmlns:p14="http://schemas.microsoft.com/office/powerpoint/2010/main" val="3056060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C789F-09C2-6DE9-AE5F-825940DE8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2B48-0076-5318-3084-02A24DCB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 the penalty (Lasso, Ridge, </a:t>
            </a:r>
            <a:r>
              <a:rPr lang="en-US" dirty="0" err="1"/>
              <a:t>ElasticNet</a:t>
            </a:r>
            <a:r>
              <a:rPr lang="en-US" dirty="0"/>
              <a:t>) to the coefficient plot</a:t>
            </a: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ED1FCB2-5BC8-DDBA-30CB-ED1D63079E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52" b="7984"/>
          <a:stretch/>
        </p:blipFill>
        <p:spPr bwMode="auto">
          <a:xfrm>
            <a:off x="0" y="2835211"/>
            <a:ext cx="12192000" cy="275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957DC8-4F05-D4D1-285F-DFB87968F3ED}"/>
              </a:ext>
            </a:extLst>
          </p:cNvPr>
          <p:cNvSpPr txBox="1"/>
          <p:nvPr/>
        </p:nvSpPr>
        <p:spPr>
          <a:xfrm>
            <a:off x="1682151" y="5727935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05F040-9038-DBA9-15C5-377E9F03AB57}"/>
              </a:ext>
            </a:extLst>
          </p:cNvPr>
          <p:cNvSpPr txBox="1"/>
          <p:nvPr/>
        </p:nvSpPr>
        <p:spPr>
          <a:xfrm>
            <a:off x="6096000" y="5682564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26F2D0-A054-986A-E356-B879216ACF7B}"/>
              </a:ext>
            </a:extLst>
          </p:cNvPr>
          <p:cNvSpPr txBox="1"/>
          <p:nvPr/>
        </p:nvSpPr>
        <p:spPr>
          <a:xfrm>
            <a:off x="10318630" y="5666583"/>
            <a:ext cx="577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274181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8413-053B-1CAD-927D-4621303E9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8E8EF-A18D-BB12-939B-BA0C5D44A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of the following algorithms recovers non-linear decision boundaries:</a:t>
            </a:r>
          </a:p>
          <a:p>
            <a:pPr lvl="1"/>
            <a:r>
              <a:rPr lang="en-US" dirty="0"/>
              <a:t>K-nearest neighbors (K = 5)</a:t>
            </a:r>
          </a:p>
          <a:p>
            <a:pPr lvl="1"/>
            <a:r>
              <a:rPr lang="en-US" dirty="0"/>
              <a:t>SVM</a:t>
            </a:r>
          </a:p>
          <a:p>
            <a:pPr lvl="1"/>
            <a:r>
              <a:rPr lang="en-US" dirty="0"/>
              <a:t>Logistic Regression</a:t>
            </a:r>
          </a:p>
          <a:p>
            <a:pPr lvl="1"/>
            <a:r>
              <a:rPr lang="en-US" dirty="0"/>
              <a:t>Logistic Regression with lasso regularization</a:t>
            </a:r>
          </a:p>
          <a:p>
            <a:pPr marL="27432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417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1262</TotalTime>
  <Words>501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Cambria Math</vt:lpstr>
      <vt:lpstr>Courier New</vt:lpstr>
      <vt:lpstr>Lato Extended</vt:lpstr>
      <vt:lpstr>Diamond Grid 16x9</vt:lpstr>
      <vt:lpstr>INFO251 – Applied Machine Learning</vt:lpstr>
      <vt:lpstr>Announcements</vt:lpstr>
      <vt:lpstr>Quiz 1 Review</vt:lpstr>
      <vt:lpstr>Quick Review / Group Exercise</vt:lpstr>
      <vt:lpstr>Quick Review</vt:lpstr>
      <vt:lpstr>Regression</vt:lpstr>
      <vt:lpstr>Ridge regression</vt:lpstr>
      <vt:lpstr>Regularization</vt:lpstr>
      <vt:lpstr>Decision Boundaries</vt:lpstr>
      <vt:lpstr>Classification</vt:lpstr>
      <vt:lpstr>Gradient Descent</vt:lpstr>
      <vt:lpstr>Mean Squared Error</vt:lpstr>
      <vt:lpstr>Cross Validation</vt:lpstr>
      <vt:lpstr>Cross-validation</vt:lpstr>
      <vt:lpstr>Logistic Regression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Suraj Nair</cp:lastModifiedBy>
  <cp:revision>23</cp:revision>
  <dcterms:created xsi:type="dcterms:W3CDTF">2021-01-27T19:47:22Z</dcterms:created>
  <dcterms:modified xsi:type="dcterms:W3CDTF">2025-02-25T09:23:36Z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