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74" r:id="rId3"/>
    <p:sldId id="275" r:id="rId4"/>
    <p:sldId id="276" r:id="rId5"/>
    <p:sldId id="277" r:id="rId6"/>
    <p:sldId id="279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 autoAdjust="0"/>
    <p:restoredTop sz="73414" autoAdjust="0"/>
  </p:normalViewPr>
  <p:slideViewPr>
    <p:cSldViewPr snapToGrid="0">
      <p:cViewPr>
        <p:scale>
          <a:sx n="67" d="100"/>
          <a:sy n="67" d="100"/>
        </p:scale>
        <p:origin x="144" y="12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9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7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3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7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5F98-62B9-FDE3-6DCB-8B3DE202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4EE8F-D685-5627-612D-D73F37F78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E5B69E-7BEF-C8B2-D461-6EF2EEFCD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B79C2-89A7-FB50-6BAC-944ECE2C3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0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3/18/25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3/18/25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3/18/25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cialfoundations/folktab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linear_model.LogisticRegression.html#sklearn.linear_model.LogisticRegression.predict_prob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Lab 8 – Metrics &amp; Fairness</a:t>
            </a:r>
          </a:p>
          <a:p>
            <a:r>
              <a:rPr lang="en-US" b="1" dirty="0"/>
              <a:t>Satej Soman</a:t>
            </a:r>
          </a:p>
          <a:p>
            <a:r>
              <a:rPr lang="en-US" b="1" dirty="0"/>
              <a:t>based heavily on material by Suraj Nair, Joshua </a:t>
            </a:r>
            <a:r>
              <a:rPr lang="en-US" b="1" dirty="0" err="1"/>
              <a:t>Blumenstock</a:t>
            </a:r>
            <a:r>
              <a:rPr lang="en-US" b="1" dirty="0"/>
              <a:t> and Simón Ramirez Amaya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3EF1154-BCD3-FAA8-45A2-894FF332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dirty="0"/>
              <a:t>Statistical definitions of fairness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3BBD490-26BA-9E0D-9020-A7E48F871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4372946"/>
              </a:xfrm>
            </p:spPr>
            <p:txBody>
              <a:bodyPr/>
              <a:lstStyle/>
              <a:p>
                <a:r>
                  <a:rPr lang="en-US" dirty="0"/>
                  <a:t>When we calculate TPR, FPR, </a:t>
                </a:r>
                <a:r>
                  <a:rPr lang="en-US" dirty="0" err="1"/>
                  <a:t>etc</a:t>
                </a:r>
                <a:r>
                  <a:rPr lang="en-US" dirty="0"/>
                  <a:t> – do we always calculate it for the entire dataset?</a:t>
                </a:r>
              </a:p>
              <a:p>
                <a:r>
                  <a:rPr lang="en-US" dirty="0"/>
                  <a:t>The metrics we discussed (especially in their probabilistic formulation) are properties of the joint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What if some of the aspects of each data point also mattered? Consider a discrete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(race, gender, location, </a:t>
                </a:r>
                <a:r>
                  <a:rPr lang="en-US" dirty="0" err="1"/>
                  <a:t>etc</a:t>
                </a:r>
                <a:r>
                  <a:rPr lang="en-US" dirty="0"/>
                  <a:t>) – it could be a feature, or it could be strongly correlated</a:t>
                </a:r>
              </a:p>
              <a:p>
                <a:r>
                  <a:rPr lang="en-US" dirty="0"/>
                  <a:t>Now, the criteria are properties of the joint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Error parity</a:t>
                </a:r>
                <a:r>
                  <a:rPr lang="en-US" dirty="0"/>
                  <a:t>: probability of error is the same for members and non-members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e.g. </a:t>
                </a:r>
                <a:r>
                  <a:rPr lang="en-US" b="0" dirty="0">
                    <a:ea typeface="Cambria Math" panose="02040503050406030204" pitchFamily="18" charset="0"/>
                  </a:rPr>
                  <a:t>TPR parity: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3BBD490-26BA-9E0D-9020-A7E48F871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4372946"/>
              </a:xfrm>
              <a:blipFill>
                <a:blip r:embed="rId3"/>
                <a:stretch>
                  <a:fillRect l="-793" t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59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59D2-F8BE-FB53-2D16-D9244F60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 your own: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D8E1-4F0B-37EC-65F6-E8D41232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classifier satisfy error parity for the TPR? For the FPR?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B92A42-ACA7-0B97-A0E4-EDFF7154D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0548"/>
              </p:ext>
            </p:extLst>
          </p:nvPr>
        </p:nvGraphicFramePr>
        <p:xfrm>
          <a:off x="1295401" y="3429000"/>
          <a:ext cx="3752850" cy="2095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229022966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586418439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071347300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Ŷ</a:t>
                      </a:r>
                      <a:r>
                        <a:rPr lang="en-US" b="1" dirty="0"/>
                        <a:t>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Ŷ</a:t>
                      </a:r>
                      <a:r>
                        <a:rPr lang="en-US" b="1" dirty="0"/>
                        <a:t>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867479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410287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1/32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3/32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235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78AE2-5122-285A-3FA0-2A662653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61938"/>
              </p:ext>
            </p:extLst>
          </p:nvPr>
        </p:nvGraphicFramePr>
        <p:xfrm>
          <a:off x="7143749" y="3429000"/>
          <a:ext cx="3752850" cy="20955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50950">
                  <a:extLst>
                    <a:ext uri="{9D8B030D-6E8A-4147-A177-3AD203B41FA5}">
                      <a16:colId xmlns:a16="http://schemas.microsoft.com/office/drawing/2014/main" val="41792758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65098355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920559744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Ŷ</a:t>
                      </a:r>
                      <a:r>
                        <a:rPr lang="en-US" b="1" dirty="0"/>
                        <a:t>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Ŷ</a:t>
                      </a:r>
                      <a:r>
                        <a:rPr lang="en-US" b="1" dirty="0"/>
                        <a:t>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430676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4/32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2076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2/32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6/32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4345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82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94E-698F-2310-177E-4585B8D9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and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6F84E-23CC-F908-A450-102C1DFF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 are pretty key to ML practice!</a:t>
            </a:r>
          </a:p>
          <a:p>
            <a:r>
              <a:rPr lang="en-US" dirty="0"/>
              <a:t>Performance on widely-used datasets (ImageNet, MNIST digits) becomes a benchmark to compare different methods’ efficacy</a:t>
            </a:r>
          </a:p>
          <a:p>
            <a:r>
              <a:rPr lang="en-US" dirty="0"/>
              <a:t>In ML-based fairness, the “UCI Adult” dataset was extremely popular – extract of 1994 US census data with a target binary variable based on whether income &gt; $50k</a:t>
            </a:r>
          </a:p>
          <a:p>
            <a:r>
              <a:rPr lang="en-US" dirty="0"/>
              <a:t>Hundreds if not thousands of ML fairness studies done using this dataset</a:t>
            </a:r>
          </a:p>
          <a:p>
            <a:r>
              <a:rPr lang="en-US" dirty="0"/>
              <a:t>But… $50k was an arbitrary threshold! What if we used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1846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5074-F7E2-CDF2-EEFE-51ABB6BD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to UCI Adult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5367092-4359-2687-A051-D52CCBE5E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520" y="1646238"/>
            <a:ext cx="5354102" cy="4178300"/>
          </a:xfrm>
        </p:spPr>
      </p:pic>
      <p:pic>
        <p:nvPicPr>
          <p:cNvPr id="7" name="Picture 6" descr="A graph of income threshold&#10;&#10;Description automatically generated with medium confidence">
            <a:extLst>
              <a:ext uri="{FF2B5EF4-FFF2-40B4-BE49-F238E27FC236}">
                <a16:creationId xmlns:a16="http://schemas.microsoft.com/office/drawing/2014/main" id="{B5CBDD32-9A6C-CB8C-65E2-A3DF946F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8" y="1646238"/>
            <a:ext cx="5574882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6D86-B7FF-C744-6D25-05EA1DC0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folktables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1629-2A84-A954-38C6-1FB90470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folktables</a:t>
            </a:r>
            <a:r>
              <a:rPr lang="en-US" dirty="0"/>
              <a:t> is a Python package that offers a convenient and well documented interface to the ACS information!</a:t>
            </a:r>
          </a:p>
          <a:p>
            <a:r>
              <a:rPr lang="en-US" dirty="0"/>
              <a:t>Using the resources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folktables</a:t>
            </a:r>
            <a:r>
              <a:rPr lang="en-US" dirty="0"/>
              <a:t> you can generate data samples on the fly and get a better sense of whether a model is overfitting to a particular realization of the census data.</a:t>
            </a:r>
          </a:p>
          <a:p>
            <a:r>
              <a:rPr lang="en-US" dirty="0"/>
              <a:t>For instance: you can train a model in CA data and used it to predict in AL. Or use data from two consecutive years to test how quickly performance degrades.</a:t>
            </a:r>
          </a:p>
          <a:p>
            <a:r>
              <a:rPr lang="en-US" dirty="0"/>
              <a:t>Needless to say, you can include different covariates, set thresholds, etc...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505C7-EF95-795D-CDD5-212CEB9C6F5D}"/>
              </a:ext>
            </a:extLst>
          </p:cNvPr>
          <p:cNvSpPr txBox="1"/>
          <p:nvPr/>
        </p:nvSpPr>
        <p:spPr>
          <a:xfrm>
            <a:off x="3224213" y="542186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socialfoundations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folktables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47DE-2DFE-C7DA-C1A4-BF4236E8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i’m</a:t>
            </a:r>
            <a:r>
              <a:rPr lang="en-US" dirty="0"/>
              <a:t> not directly concerned with fairness – is this relevant to general ML practice?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F574-934D-E5FC-86B4-D8B2DD2B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</a:t>
            </a:r>
          </a:p>
          <a:p>
            <a:endParaRPr lang="en-US" dirty="0"/>
          </a:p>
          <a:p>
            <a:r>
              <a:rPr lang="en-US" dirty="0"/>
              <a:t>Understanding differential performance by subgroup can be </a:t>
            </a:r>
          </a:p>
          <a:p>
            <a:pPr lvl="1"/>
            <a:r>
              <a:rPr lang="en-US" dirty="0"/>
              <a:t>A. key to boosting overall performance</a:t>
            </a:r>
          </a:p>
          <a:p>
            <a:pPr lvl="1"/>
            <a:r>
              <a:rPr lang="en-US" dirty="0"/>
              <a:t>B. key to operationalizing predictions</a:t>
            </a:r>
          </a:p>
        </p:txBody>
      </p:sp>
    </p:spTree>
    <p:extLst>
      <p:ext uri="{BB962C8B-B14F-4D97-AF65-F5344CB8AC3E}">
        <p14:creationId xmlns:p14="http://schemas.microsoft.com/office/powerpoint/2010/main" val="40151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4470-8A3F-49D2-6DDC-C69437E1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 in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F7F6-94A9-62AA-C077-970B5A52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Tree-based methods</a:t>
            </a:r>
          </a:p>
          <a:p>
            <a:pPr lvl="1"/>
            <a:r>
              <a:rPr lang="en-US" dirty="0" err="1"/>
              <a:t>sklearn.tree.DecisionTreeClassifier</a:t>
            </a:r>
            <a:endParaRPr lang="en-US" dirty="0"/>
          </a:p>
          <a:p>
            <a:pPr lvl="1"/>
            <a:r>
              <a:rPr lang="en-US" dirty="0" err="1"/>
              <a:t>sklearn.ensemble.RandomForestClassifier</a:t>
            </a:r>
            <a:endParaRPr lang="en-US" dirty="0"/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 err="1"/>
              <a:t>sklearn.compose.ColumnTransformer</a:t>
            </a:r>
            <a:endParaRPr lang="en-US" dirty="0"/>
          </a:p>
          <a:p>
            <a:pPr lvl="1"/>
            <a:r>
              <a:rPr lang="en-US" dirty="0" err="1"/>
              <a:t>sklearn.preprocessing.OneHotEncoder</a:t>
            </a:r>
            <a:endParaRPr lang="en-US" dirty="0"/>
          </a:p>
          <a:p>
            <a:pPr lvl="1"/>
            <a:r>
              <a:rPr lang="en-US" dirty="0" err="1"/>
              <a:t>sklearn.preprocessing.StandardScaler</a:t>
            </a:r>
            <a:endParaRPr lang="en-US" dirty="0"/>
          </a:p>
          <a:p>
            <a:r>
              <a:rPr lang="en-US" dirty="0"/>
              <a:t>Validation</a:t>
            </a:r>
          </a:p>
          <a:p>
            <a:pPr lvl="1"/>
            <a:r>
              <a:rPr lang="en-US" dirty="0" err="1"/>
              <a:t>sklearn.pipeline.Pipeline</a:t>
            </a:r>
            <a:endParaRPr lang="en-US" dirty="0"/>
          </a:p>
          <a:p>
            <a:pPr lvl="1"/>
            <a:r>
              <a:rPr lang="en-US" dirty="0" err="1"/>
              <a:t>sklearn.model</a:t>
            </a:r>
            <a:r>
              <a:rPr lang="en-US" dirty="0"/>
              <a:t> </a:t>
            </a:r>
            <a:r>
              <a:rPr lang="en-US" dirty="0" err="1"/>
              <a:t>selection.GridSearchCV</a:t>
            </a:r>
            <a:endParaRPr lang="en-US" dirty="0"/>
          </a:p>
          <a:p>
            <a:pPr lvl="1"/>
            <a:r>
              <a:rPr lang="en-US" dirty="0" err="1"/>
              <a:t>sklearn.model</a:t>
            </a:r>
            <a:r>
              <a:rPr lang="en-US" dirty="0"/>
              <a:t> </a:t>
            </a:r>
            <a:r>
              <a:rPr lang="en-US" dirty="0" err="1"/>
              <a:t>selection.cross</a:t>
            </a:r>
            <a:r>
              <a:rPr lang="en-US" dirty="0"/>
              <a:t> validate</a:t>
            </a:r>
          </a:p>
        </p:txBody>
      </p:sp>
    </p:spTree>
    <p:extLst>
      <p:ext uri="{BB962C8B-B14F-4D97-AF65-F5344CB8AC3E}">
        <p14:creationId xmlns:p14="http://schemas.microsoft.com/office/powerpoint/2010/main" val="220366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PS5 due April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7CED-389A-E4A8-4F51-BCB26529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6BC2-8EBA-17CA-F252-765A58D5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prediction metrics</a:t>
            </a:r>
          </a:p>
          <a:p>
            <a:r>
              <a:rPr lang="en-US" dirty="0"/>
              <a:t>Fairness:</a:t>
            </a:r>
          </a:p>
          <a:p>
            <a:pPr lvl="1"/>
            <a:r>
              <a:rPr lang="en-US" dirty="0"/>
              <a:t>Statistical non-discrimination</a:t>
            </a:r>
          </a:p>
          <a:p>
            <a:pPr lvl="1"/>
            <a:r>
              <a:rPr lang="en-US" dirty="0"/>
              <a:t>Fairness, datasets, benchmarks,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folktables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Useful components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scikit-learn</a:t>
            </a:r>
          </a:p>
        </p:txBody>
      </p:sp>
    </p:spTree>
    <p:extLst>
      <p:ext uri="{BB962C8B-B14F-4D97-AF65-F5344CB8AC3E}">
        <p14:creationId xmlns:p14="http://schemas.microsoft.com/office/powerpoint/2010/main" val="294583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D67B-C581-5B93-B3AC-8C0BEB53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metrics for assessing prediction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1780-CABC-2F0C-564F-271877F33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that green is the “positive” class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Accuracy = (TP + TN)/(TP + FP + FN + TN)</a:t>
            </a:r>
          </a:p>
          <a:p>
            <a:r>
              <a:rPr lang="en-US" dirty="0"/>
              <a:t>TPR = TP/(TP + FN)</a:t>
            </a:r>
          </a:p>
          <a:p>
            <a:r>
              <a:rPr lang="en-US" dirty="0"/>
              <a:t>FPR = FP/(FP + TN)</a:t>
            </a:r>
          </a:p>
          <a:p>
            <a:r>
              <a:rPr lang="en-US" dirty="0"/>
              <a:t>Precision = TP/(TP + FP)</a:t>
            </a:r>
          </a:p>
        </p:txBody>
      </p:sp>
      <p:pic>
        <p:nvPicPr>
          <p:cNvPr id="5" name="Picture 4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EC29ECF0-83B3-89EC-E403-8BCE38C2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1242" y="1981201"/>
            <a:ext cx="4215285" cy="3145735"/>
          </a:xfrm>
          <a:prstGeom prst="rect">
            <a:avLst/>
          </a:prstGeom>
        </p:spPr>
      </p:pic>
      <p:pic>
        <p:nvPicPr>
          <p:cNvPr id="7" name="Picture 6" descr="A close-up of a red box&#10;&#10;Description automatically generated">
            <a:extLst>
              <a:ext uri="{FF2B5EF4-FFF2-40B4-BE49-F238E27FC236}">
                <a16:creationId xmlns:a16="http://schemas.microsoft.com/office/drawing/2014/main" id="{A561CA0C-8741-FA20-C8EB-71F87B37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991" y="2475230"/>
            <a:ext cx="3776009" cy="116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1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887EE-4F4D-EEB9-7D2E-01E17F34C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EE39-9E51-004A-A87F-9D8828CF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E5531-E154-2371-0D1C-CF067BA90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that green is the “positive” class here (Green = 1, Orange = 0)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prediction,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true value (both take on values 0 or 1)</a:t>
                </a: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TPR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TP</m:t>
                    </m:r>
                    <m:r>
                      <m:rPr>
                        <m:nor/>
                      </m:rPr>
                      <a:rPr lang="en-US" dirty="0"/>
                      <m:t>/(</m:t>
                    </m:r>
                    <m:r>
                      <m:rPr>
                        <m:nor/>
                      </m:rPr>
                      <a:rPr lang="en-US" dirty="0"/>
                      <m:t>TP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dirty="0"/>
                      <m:t>FN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FPR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dirty="0"/>
                      <m:t>FP</m:t>
                    </m:r>
                    <m:r>
                      <m:rPr>
                        <m:nor/>
                      </m:rPr>
                      <a:rPr lang="en-US" dirty="0"/>
                      <m:t>/(</m:t>
                    </m:r>
                    <m:r>
                      <m:rPr>
                        <m:nor/>
                      </m:rPr>
                      <a:rPr lang="en-US" dirty="0"/>
                      <m:t>FP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dirty="0"/>
                      <m:t>TN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Precision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TP</m:t>
                    </m:r>
                    <m:r>
                      <m:rPr>
                        <m:nor/>
                      </m:rPr>
                      <a:rPr lang="en-US" dirty="0"/>
                      <m:t>/(</m:t>
                    </m:r>
                    <m:r>
                      <m:rPr>
                        <m:nor/>
                      </m:rPr>
                      <a:rPr lang="en-US" dirty="0"/>
                      <m:t>TP</m:t>
                    </m:r>
                    <m:r>
                      <m:rPr>
                        <m:nor/>
                      </m:rPr>
                      <a:rPr lang="en-US" dirty="0"/>
                      <m:t> + </m:t>
                    </m:r>
                    <m:r>
                      <m:rPr>
                        <m:nor/>
                      </m:rPr>
                      <a:rPr lang="en-US" dirty="0"/>
                      <m:t>FP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E5531-E154-2371-0D1C-CF067BA90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9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53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A95C-62EF-7644-7738-62104E0F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More general metrics derived from </a:t>
            </a:r>
            <a:br>
              <a:rPr lang="en-US" b="1" kern="1200">
                <a:latin typeface="+mj-lt"/>
                <a:ea typeface="+mj-ea"/>
                <a:cs typeface="+mj-cs"/>
              </a:rPr>
            </a:br>
            <a:r>
              <a:rPr lang="en-US" b="1" i="1" kern="1200">
                <a:latin typeface="+mj-lt"/>
                <a:ea typeface="+mj-ea"/>
                <a:cs typeface="+mj-cs"/>
              </a:rPr>
              <a:t>confusion matrix</a:t>
            </a:r>
            <a:endParaRPr lang="en-US" b="1" kern="120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chart with text and images&#10;&#10;Description automatically generated">
            <a:extLst>
              <a:ext uri="{FF2B5EF4-FFF2-40B4-BE49-F238E27FC236}">
                <a16:creationId xmlns:a16="http://schemas.microsoft.com/office/drawing/2014/main" id="{2A9D482E-7986-C7BB-2C79-91EBC31A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76" y="721247"/>
            <a:ext cx="6564251" cy="541550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AFB80-1D8E-250B-6EC5-C027F700ECC8}"/>
              </a:ext>
            </a:extLst>
          </p:cNvPr>
          <p:cNvSpPr txBox="1"/>
          <p:nvPr/>
        </p:nvSpPr>
        <p:spPr>
          <a:xfrm>
            <a:off x="7913152" y="2995012"/>
            <a:ext cx="3657600" cy="22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Source: https://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en.wikipedia.org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/wiki/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Confusion_matrix</a:t>
            </a: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7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2E32-FB6C-F6C1-91B7-41406B2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Operator Characteristic Curve </a:t>
            </a:r>
            <a:br>
              <a:rPr lang="en-US" dirty="0"/>
            </a:br>
            <a:r>
              <a:rPr lang="en-US" dirty="0"/>
              <a:t>(ROC Curve)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94D5A-F363-632F-DFAD-C6E39310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196079"/>
          </a:xfrm>
        </p:spPr>
        <p:txBody>
          <a:bodyPr>
            <a:normAutofit/>
          </a:bodyPr>
          <a:lstStyle/>
          <a:p>
            <a:r>
              <a:rPr lang="en-US" dirty="0"/>
              <a:t>In classification problems, we usually get a predictive score that we threshold:</a:t>
            </a:r>
          </a:p>
          <a:p>
            <a:pPr lvl="1"/>
            <a:r>
              <a:rPr lang="en-US" dirty="0"/>
              <a:t>e.g. sigmoid predictor outputs a “score” in the range [0, 1]</a:t>
            </a:r>
          </a:p>
          <a:p>
            <a:pPr lvl="1"/>
            <a:r>
              <a:rPr lang="en-US" dirty="0"/>
              <a:t>a classifier takes this score, and compares it to a threshold</a:t>
            </a:r>
          </a:p>
          <a:p>
            <a:pPr lvl="1"/>
            <a:r>
              <a:rPr lang="en-US" dirty="0"/>
              <a:t>see: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model.predict_proba</a:t>
            </a:r>
            <a:r>
              <a:rPr lang="en-US" dirty="0"/>
              <a:t> in scikit-learn classifiers</a:t>
            </a:r>
          </a:p>
          <a:p>
            <a:r>
              <a:rPr lang="en-US" dirty="0"/>
              <a:t>ROC Curve</a:t>
            </a:r>
          </a:p>
          <a:p>
            <a:pPr lvl="1"/>
            <a:r>
              <a:rPr lang="en-US" dirty="0"/>
              <a:t>Comes from WW2 – radar-based sensors scored by how well they detected enemy tanks/guns/ships</a:t>
            </a:r>
          </a:p>
          <a:p>
            <a:pPr lvl="1"/>
            <a:r>
              <a:rPr lang="en-US" dirty="0"/>
              <a:t>For every threshold, calculate the TPR and FPR and plot it out – see tradeoff between TPR and FPR</a:t>
            </a:r>
          </a:p>
          <a:p>
            <a:pPr lvl="1"/>
            <a:r>
              <a:rPr lang="en-US" dirty="0"/>
              <a:t>Other option for quota problems: Set “acceptance rate” to the rate of positive observations in the training set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9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5277-E2B2-9610-EE81-70680FDA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en-US" dirty="0"/>
              <a:t>Hypothetical ROC Curves</a:t>
            </a:r>
          </a:p>
        </p:txBody>
      </p:sp>
      <p:pic>
        <p:nvPicPr>
          <p:cNvPr id="9" name="Content Placeholder 8" descr="A diagram of a positive and negative rate&#10;&#10;Description automatically generated">
            <a:extLst>
              <a:ext uri="{FF2B5EF4-FFF2-40B4-BE49-F238E27FC236}">
                <a16:creationId xmlns:a16="http://schemas.microsoft.com/office/drawing/2014/main" id="{29964D41-D253-5E19-6FD3-31FE67E7E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4657" y="571500"/>
            <a:ext cx="5715000" cy="5715000"/>
          </a:xfrm>
          <a:noFill/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056DBD7-440A-7A19-F32F-E060D0ED5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E851-79BF-0934-745C-F7170050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176D-4B2F-8B03-381B-0634C4E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/>
          <a:p>
            <a:r>
              <a:rPr lang="en-US" dirty="0"/>
              <a:t>Example ROC Curves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DD81AFA-0D2E-84FD-5ABE-2A3E03D7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Receiver_operating_characteristic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39B6A-71C4-EB34-3F89-81EC09950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0CCD91D-C0FA-C24C-95F9-E03EAF5A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7" y="349250"/>
            <a:ext cx="6350000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47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3390</TotalTime>
  <Words>878</Words>
  <Application>Microsoft Macintosh PowerPoint</Application>
  <PresentationFormat>Widescreen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Consolas</vt:lpstr>
      <vt:lpstr>Diamond Grid 16x9</vt:lpstr>
      <vt:lpstr>INFO251 – Applied Machine Learning</vt:lpstr>
      <vt:lpstr>Announcements</vt:lpstr>
      <vt:lpstr>Today’s topics</vt:lpstr>
      <vt:lpstr>Review: metrics for assessing prediction quality</vt:lpstr>
      <vt:lpstr>Probabilistic interpretation</vt:lpstr>
      <vt:lpstr>More general metrics derived from  confusion matrix</vt:lpstr>
      <vt:lpstr>Receiver Operator Characteristic Curve  (ROC Curve)</vt:lpstr>
      <vt:lpstr>Hypothetical ROC Curves</vt:lpstr>
      <vt:lpstr>Example ROC Curves</vt:lpstr>
      <vt:lpstr>Statistical definitions of fairness</vt:lpstr>
      <vt:lpstr>Exercise on your own:</vt:lpstr>
      <vt:lpstr>Datasets and benchmarks</vt:lpstr>
      <vt:lpstr>Overfitting to UCI Adult</vt:lpstr>
      <vt:lpstr>folktables</vt:lpstr>
      <vt:lpstr>i’m not directly concerned with fairness – is this relevant to general ML practice?</vt:lpstr>
      <vt:lpstr>Useful components in sklearn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38</cp:revision>
  <dcterms:created xsi:type="dcterms:W3CDTF">2021-01-27T19:47:22Z</dcterms:created>
  <dcterms:modified xsi:type="dcterms:W3CDTF">2025-03-19T05:33:44Z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