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Heebo" pitchFamily="2" charset="-79"/>
      <p:regular r:id="rId17"/>
    </p:embeddedFont>
    <p:embeddedFont>
      <p:font typeface="Heebo Bold" panose="020B0604020202020204" charset="-79"/>
      <p:regular r:id="rId18"/>
    </p:embeddedFont>
    <p:embeddedFont>
      <p:font typeface="Heebo Medium" pitchFamily="2" charset="-79"/>
      <p:regular r:id="rId19"/>
    </p:embeddedFont>
    <p:embeddedFont>
      <p:font typeface="Heebo Ultra-Bold" panose="020B0604020202020204" charset="-79"/>
      <p:regular r:id="rId20"/>
    </p:embeddedFont>
    <p:embeddedFont>
      <p:font typeface="Mukta Mahee"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33" d="100"/>
          <a:sy n="33" d="100"/>
        </p:scale>
        <p:origin x="-396" y="1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8.svg"/><Relationship Id="rId7" Type="http://schemas.openxmlformats.org/officeDocument/2006/relationships/image" Target="../media/image26.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8.svg"/><Relationship Id="rId7" Type="http://schemas.openxmlformats.org/officeDocument/2006/relationships/image" Target="../media/image26.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8.svg"/><Relationship Id="rId7" Type="http://schemas.openxmlformats.org/officeDocument/2006/relationships/image" Target="../media/image26.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8.svg"/><Relationship Id="rId7" Type="http://schemas.openxmlformats.org/officeDocument/2006/relationships/image" Target="../media/image26.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openxmlformats.org/officeDocument/2006/relationships/hyperlink" Target="https://motifulos.streamlit.app/" TargetMode="External"/><Relationship Id="rId3" Type="http://schemas.openxmlformats.org/officeDocument/2006/relationships/image" Target="../media/image8.svg"/><Relationship Id="rId7" Type="http://schemas.openxmlformats.org/officeDocument/2006/relationships/image" Target="../media/image27.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hyperlink" Target="https://ulosclassification.streamlit.app"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hyperlink" Target="https://www.kaggle.com/datasets/fthnaja/kain-ulos" TargetMode="External"/><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2.svg"/><Relationship Id="rId7" Type="http://schemas.openxmlformats.org/officeDocument/2006/relationships/image" Target="../media/image14.svg"/><Relationship Id="rId12"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6.svg"/><Relationship Id="rId15" Type="http://schemas.openxmlformats.org/officeDocument/2006/relationships/image" Target="../media/image22.svg"/><Relationship Id="rId10"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6.svg"/><Relationship Id="rId1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879400" y="2188449"/>
            <a:ext cx="16834000" cy="4732430"/>
            <a:chOff x="0" y="0"/>
            <a:chExt cx="4433646" cy="1246401"/>
          </a:xfrm>
        </p:grpSpPr>
        <p:sp>
          <p:nvSpPr>
            <p:cNvPr id="3" name="Freeform 3"/>
            <p:cNvSpPr/>
            <p:nvPr/>
          </p:nvSpPr>
          <p:spPr>
            <a:xfrm>
              <a:off x="0" y="0"/>
              <a:ext cx="4433646" cy="1246401"/>
            </a:xfrm>
            <a:custGeom>
              <a:avLst/>
              <a:gdLst/>
              <a:ahLst/>
              <a:cxnLst/>
              <a:rect l="l" t="t" r="r" b="b"/>
              <a:pathLst>
                <a:path w="4433646" h="1246401">
                  <a:moveTo>
                    <a:pt x="0" y="0"/>
                  </a:moveTo>
                  <a:lnTo>
                    <a:pt x="4433646" y="0"/>
                  </a:lnTo>
                  <a:lnTo>
                    <a:pt x="4433646" y="1246401"/>
                  </a:lnTo>
                  <a:lnTo>
                    <a:pt x="0" y="1246401"/>
                  </a:lnTo>
                  <a:close/>
                </a:path>
              </a:pathLst>
            </a:custGeom>
            <a:solidFill>
              <a:srgbClr val="87A3C4"/>
            </a:solidFill>
          </p:spPr>
        </p:sp>
        <p:sp>
          <p:nvSpPr>
            <p:cNvPr id="4" name="TextBox 4"/>
            <p:cNvSpPr txBox="1"/>
            <p:nvPr/>
          </p:nvSpPr>
          <p:spPr>
            <a:xfrm>
              <a:off x="0" y="-9525"/>
              <a:ext cx="4433646" cy="1255926"/>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727000" y="1121649"/>
            <a:ext cx="16834000" cy="5275355"/>
            <a:chOff x="0" y="0"/>
            <a:chExt cx="4433646" cy="1389394"/>
          </a:xfrm>
        </p:grpSpPr>
        <p:sp>
          <p:nvSpPr>
            <p:cNvPr id="6" name="Freeform 6"/>
            <p:cNvSpPr/>
            <p:nvPr/>
          </p:nvSpPr>
          <p:spPr>
            <a:xfrm>
              <a:off x="0" y="0"/>
              <a:ext cx="4433646" cy="1389394"/>
            </a:xfrm>
            <a:custGeom>
              <a:avLst/>
              <a:gdLst/>
              <a:ahLst/>
              <a:cxnLst/>
              <a:rect l="l" t="t" r="r" b="b"/>
              <a:pathLst>
                <a:path w="4433646" h="1389394">
                  <a:moveTo>
                    <a:pt x="0" y="0"/>
                  </a:moveTo>
                  <a:lnTo>
                    <a:pt x="4433646" y="0"/>
                  </a:lnTo>
                  <a:lnTo>
                    <a:pt x="4433646" y="1389394"/>
                  </a:lnTo>
                  <a:lnTo>
                    <a:pt x="0" y="1389394"/>
                  </a:lnTo>
                  <a:close/>
                </a:path>
              </a:pathLst>
            </a:custGeom>
            <a:solidFill>
              <a:srgbClr val="B7CADB"/>
            </a:solidFill>
          </p:spPr>
        </p:sp>
        <p:sp>
          <p:nvSpPr>
            <p:cNvPr id="7" name="TextBox 7"/>
            <p:cNvSpPr txBox="1"/>
            <p:nvPr/>
          </p:nvSpPr>
          <p:spPr>
            <a:xfrm>
              <a:off x="0" y="-9525"/>
              <a:ext cx="4433646" cy="1398919"/>
            </a:xfrm>
            <a:prstGeom prst="rect">
              <a:avLst/>
            </a:prstGeom>
          </p:spPr>
          <p:txBody>
            <a:bodyPr lIns="50800" tIns="50800" rIns="50800" bIns="50800" rtlCol="0" anchor="ctr"/>
            <a:lstStyle/>
            <a:p>
              <a:pPr algn="ctr">
                <a:lnSpc>
                  <a:spcPts val="3100"/>
                </a:lnSpc>
              </a:pPr>
              <a:endParaRPr/>
            </a:p>
          </p:txBody>
        </p:sp>
      </p:grpSp>
      <p:grpSp>
        <p:nvGrpSpPr>
          <p:cNvPr id="8" name="Group 8"/>
          <p:cNvGrpSpPr/>
          <p:nvPr/>
        </p:nvGrpSpPr>
        <p:grpSpPr>
          <a:xfrm>
            <a:off x="5269138" y="5365304"/>
            <a:ext cx="7749725" cy="543322"/>
            <a:chOff x="0" y="0"/>
            <a:chExt cx="2041080" cy="143097"/>
          </a:xfrm>
        </p:grpSpPr>
        <p:sp>
          <p:nvSpPr>
            <p:cNvPr id="9" name="Freeform 9"/>
            <p:cNvSpPr/>
            <p:nvPr/>
          </p:nvSpPr>
          <p:spPr>
            <a:xfrm>
              <a:off x="0" y="0"/>
              <a:ext cx="2041080" cy="143097"/>
            </a:xfrm>
            <a:custGeom>
              <a:avLst/>
              <a:gdLst/>
              <a:ahLst/>
              <a:cxnLst/>
              <a:rect l="l" t="t" r="r" b="b"/>
              <a:pathLst>
                <a:path w="2041080" h="143097">
                  <a:moveTo>
                    <a:pt x="0" y="0"/>
                  </a:moveTo>
                  <a:lnTo>
                    <a:pt x="2041080" y="0"/>
                  </a:lnTo>
                  <a:lnTo>
                    <a:pt x="2041080" y="143097"/>
                  </a:lnTo>
                  <a:lnTo>
                    <a:pt x="0" y="143097"/>
                  </a:lnTo>
                  <a:close/>
                </a:path>
              </a:pathLst>
            </a:custGeom>
            <a:solidFill>
              <a:srgbClr val="EFEFEF"/>
            </a:solidFill>
          </p:spPr>
        </p:sp>
        <p:sp>
          <p:nvSpPr>
            <p:cNvPr id="10" name="TextBox 10"/>
            <p:cNvSpPr txBox="1"/>
            <p:nvPr/>
          </p:nvSpPr>
          <p:spPr>
            <a:xfrm>
              <a:off x="0" y="-28575"/>
              <a:ext cx="2041080" cy="171672"/>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3280416" y="3460876"/>
            <a:ext cx="11727169" cy="596900"/>
            <a:chOff x="0" y="0"/>
            <a:chExt cx="3088637" cy="157208"/>
          </a:xfrm>
        </p:grpSpPr>
        <p:sp>
          <p:nvSpPr>
            <p:cNvPr id="12" name="Freeform 12"/>
            <p:cNvSpPr/>
            <p:nvPr/>
          </p:nvSpPr>
          <p:spPr>
            <a:xfrm>
              <a:off x="0" y="0"/>
              <a:ext cx="3088637" cy="157208"/>
            </a:xfrm>
            <a:custGeom>
              <a:avLst/>
              <a:gdLst/>
              <a:ahLst/>
              <a:cxnLst/>
              <a:rect l="l" t="t" r="r" b="b"/>
              <a:pathLst>
                <a:path w="3088637" h="157208">
                  <a:moveTo>
                    <a:pt x="0" y="0"/>
                  </a:moveTo>
                  <a:lnTo>
                    <a:pt x="3088637" y="0"/>
                  </a:lnTo>
                  <a:lnTo>
                    <a:pt x="3088637" y="157208"/>
                  </a:lnTo>
                  <a:lnTo>
                    <a:pt x="0" y="157208"/>
                  </a:lnTo>
                  <a:close/>
                </a:path>
              </a:pathLst>
            </a:custGeom>
            <a:solidFill>
              <a:srgbClr val="EFEFEF"/>
            </a:solidFill>
          </p:spPr>
        </p:sp>
        <p:sp>
          <p:nvSpPr>
            <p:cNvPr id="13" name="TextBox 13"/>
            <p:cNvSpPr txBox="1"/>
            <p:nvPr/>
          </p:nvSpPr>
          <p:spPr>
            <a:xfrm>
              <a:off x="0" y="-28575"/>
              <a:ext cx="3088637" cy="185783"/>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1028700" y="2041326"/>
            <a:ext cx="15904921" cy="3255027"/>
          </a:xfrm>
          <a:prstGeom prst="rect">
            <a:avLst/>
          </a:prstGeom>
        </p:spPr>
        <p:txBody>
          <a:bodyPr lIns="0" tIns="0" rIns="0" bIns="0" rtlCol="0" anchor="t">
            <a:spAutoFit/>
          </a:bodyPr>
          <a:lstStyle/>
          <a:p>
            <a:pPr algn="ctr">
              <a:lnSpc>
                <a:spcPts val="13047"/>
              </a:lnSpc>
            </a:pPr>
            <a:r>
              <a:rPr lang="en-US" sz="9319" b="1" dirty="0" err="1">
                <a:solidFill>
                  <a:srgbClr val="000000"/>
                </a:solidFill>
                <a:latin typeface="Heebo Bold"/>
                <a:ea typeface="Heebo Bold"/>
                <a:cs typeface="Heebo Bold"/>
                <a:sym typeface="Heebo Bold"/>
              </a:rPr>
              <a:t>DiTenun</a:t>
            </a:r>
            <a:r>
              <a:rPr lang="en-US" sz="9319" b="1" dirty="0">
                <a:solidFill>
                  <a:srgbClr val="000000"/>
                </a:solidFill>
                <a:latin typeface="Heebo Bold"/>
                <a:ea typeface="Heebo Bold"/>
                <a:cs typeface="Heebo Bold"/>
                <a:sym typeface="Heebo Bold"/>
              </a:rPr>
              <a:t> - ULOS IMAGE CLASSIFICATION USING CNN</a:t>
            </a:r>
          </a:p>
        </p:txBody>
      </p:sp>
      <p:sp>
        <p:nvSpPr>
          <p:cNvPr id="15" name="Freeform 15"/>
          <p:cNvSpPr/>
          <p:nvPr/>
        </p:nvSpPr>
        <p:spPr>
          <a:xfrm>
            <a:off x="1028700" y="992665"/>
            <a:ext cx="747935" cy="747935"/>
          </a:xfrm>
          <a:custGeom>
            <a:avLst/>
            <a:gdLst/>
            <a:ahLst/>
            <a:cxnLst/>
            <a:rect l="l" t="t" r="r" b="b"/>
            <a:pathLst>
              <a:path w="747935" h="747935">
                <a:moveTo>
                  <a:pt x="0" y="0"/>
                </a:moveTo>
                <a:lnTo>
                  <a:pt x="747935" y="0"/>
                </a:lnTo>
                <a:lnTo>
                  <a:pt x="747935" y="747934"/>
                </a:lnTo>
                <a:lnTo>
                  <a:pt x="0" y="7479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6018601" y="4719503"/>
            <a:ext cx="4538797" cy="4538797"/>
          </a:xfrm>
          <a:custGeom>
            <a:avLst/>
            <a:gdLst/>
            <a:ahLst/>
            <a:cxnLst/>
            <a:rect l="l" t="t" r="r" b="b"/>
            <a:pathLst>
              <a:path w="4538797" h="4538797">
                <a:moveTo>
                  <a:pt x="0" y="0"/>
                </a:moveTo>
                <a:lnTo>
                  <a:pt x="4538798" y="0"/>
                </a:lnTo>
                <a:lnTo>
                  <a:pt x="4538798" y="4538797"/>
                </a:lnTo>
                <a:lnTo>
                  <a:pt x="0" y="45387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a:off x="1427502" y="8889689"/>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sp>
      <p:sp>
        <p:nvSpPr>
          <p:cNvPr id="18" name="Freeform 18"/>
          <p:cNvSpPr/>
          <p:nvPr/>
        </p:nvSpPr>
        <p:spPr>
          <a:xfrm>
            <a:off x="0" y="7492379"/>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sp>
      <p:sp>
        <p:nvSpPr>
          <p:cNvPr id="19" name="TextBox 19"/>
          <p:cNvSpPr txBox="1"/>
          <p:nvPr/>
        </p:nvSpPr>
        <p:spPr>
          <a:xfrm>
            <a:off x="5991667" y="7139954"/>
            <a:ext cx="5462770" cy="679450"/>
          </a:xfrm>
          <a:prstGeom prst="rect">
            <a:avLst/>
          </a:prstGeom>
        </p:spPr>
        <p:txBody>
          <a:bodyPr lIns="0" tIns="0" rIns="0" bIns="0" rtlCol="0" anchor="t">
            <a:spAutoFit/>
          </a:bodyPr>
          <a:lstStyle/>
          <a:p>
            <a:pPr algn="ctr">
              <a:lnSpc>
                <a:spcPts val="5599"/>
              </a:lnSpc>
            </a:pPr>
            <a:r>
              <a:rPr lang="en-US" sz="3999" b="1">
                <a:solidFill>
                  <a:srgbClr val="000000"/>
                </a:solidFill>
                <a:latin typeface="Heebo Bold"/>
                <a:ea typeface="Heebo Bold"/>
                <a:cs typeface="Heebo Bold"/>
                <a:sym typeface="Heebo Bold"/>
              </a:rPr>
              <a:t>Kelompok 3</a:t>
            </a:r>
          </a:p>
        </p:txBody>
      </p:sp>
      <p:sp>
        <p:nvSpPr>
          <p:cNvPr id="20" name="TextBox 20"/>
          <p:cNvSpPr txBox="1"/>
          <p:nvPr/>
        </p:nvSpPr>
        <p:spPr>
          <a:xfrm>
            <a:off x="4982760" y="8057529"/>
            <a:ext cx="7480585" cy="537845"/>
          </a:xfrm>
          <a:prstGeom prst="rect">
            <a:avLst/>
          </a:prstGeom>
        </p:spPr>
        <p:txBody>
          <a:bodyPr lIns="0" tIns="0" rIns="0" bIns="0" rtlCol="0" anchor="t">
            <a:spAutoFit/>
          </a:bodyPr>
          <a:lstStyle/>
          <a:p>
            <a:pPr algn="ctr">
              <a:lnSpc>
                <a:spcPts val="4480"/>
              </a:lnSpc>
            </a:pPr>
            <a:r>
              <a:rPr lang="en-US" sz="3200">
                <a:solidFill>
                  <a:srgbClr val="000000"/>
                </a:solidFill>
                <a:latin typeface="Heebo"/>
                <a:ea typeface="Heebo"/>
                <a:cs typeface="Heebo"/>
                <a:sym typeface="Heebo"/>
              </a:rPr>
              <a:t>DATA MINING | SISTEM INFORMASI</a:t>
            </a:r>
          </a:p>
        </p:txBody>
      </p:sp>
      <p:sp>
        <p:nvSpPr>
          <p:cNvPr id="21" name="TextBox 21"/>
          <p:cNvSpPr txBox="1"/>
          <p:nvPr/>
        </p:nvSpPr>
        <p:spPr>
          <a:xfrm>
            <a:off x="7346092" y="9256557"/>
            <a:ext cx="2753920" cy="596900"/>
          </a:xfrm>
          <a:prstGeom prst="rect">
            <a:avLst/>
          </a:prstGeom>
        </p:spPr>
        <p:txBody>
          <a:bodyPr lIns="0" tIns="0" rIns="0" bIns="0" rtlCol="0" anchor="t">
            <a:spAutoFit/>
          </a:bodyPr>
          <a:lstStyle/>
          <a:p>
            <a:pPr algn="ctr">
              <a:lnSpc>
                <a:spcPts val="4899"/>
              </a:lnSpc>
            </a:pPr>
            <a:r>
              <a:rPr lang="en-US" sz="3499" b="1">
                <a:solidFill>
                  <a:srgbClr val="000000"/>
                </a:solidFill>
                <a:latin typeface="Heebo Bold"/>
                <a:ea typeface="Heebo Bold"/>
                <a:cs typeface="Heebo Bold"/>
                <a:sym typeface="Heebo Bold"/>
              </a:rPr>
              <a:t>2024/2025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182A8"/>
        </a:solidFill>
        <a:effectLst/>
      </p:bgPr>
    </p:bg>
    <p:spTree>
      <p:nvGrpSpPr>
        <p:cNvPr id="1" name=""/>
        <p:cNvGrpSpPr/>
        <p:nvPr/>
      </p:nvGrpSpPr>
      <p:grpSpPr>
        <a:xfrm>
          <a:off x="0" y="0"/>
          <a:ext cx="0" cy="0"/>
          <a:chOff x="0" y="0"/>
          <a:chExt cx="0" cy="0"/>
        </a:xfrm>
      </p:grpSpPr>
      <p:grpSp>
        <p:nvGrpSpPr>
          <p:cNvPr id="2" name="Group 2"/>
          <p:cNvGrpSpPr/>
          <p:nvPr/>
        </p:nvGrpSpPr>
        <p:grpSpPr>
          <a:xfrm>
            <a:off x="5646096" y="2312918"/>
            <a:ext cx="6995808" cy="352711"/>
            <a:chOff x="0" y="0"/>
            <a:chExt cx="1782645" cy="89877"/>
          </a:xfrm>
        </p:grpSpPr>
        <p:sp>
          <p:nvSpPr>
            <p:cNvPr id="3" name="Freeform 3"/>
            <p:cNvSpPr/>
            <p:nvPr/>
          </p:nvSpPr>
          <p:spPr>
            <a:xfrm>
              <a:off x="0" y="0"/>
              <a:ext cx="1782645" cy="89877"/>
            </a:xfrm>
            <a:custGeom>
              <a:avLst/>
              <a:gdLst/>
              <a:ahLst/>
              <a:cxnLst/>
              <a:rect l="l" t="t" r="r" b="b"/>
              <a:pathLst>
                <a:path w="1782645" h="89877">
                  <a:moveTo>
                    <a:pt x="0" y="0"/>
                  </a:moveTo>
                  <a:lnTo>
                    <a:pt x="1782645" y="0"/>
                  </a:lnTo>
                  <a:lnTo>
                    <a:pt x="1782645" y="89877"/>
                  </a:lnTo>
                  <a:lnTo>
                    <a:pt x="0" y="89877"/>
                  </a:lnTo>
                  <a:close/>
                </a:path>
              </a:pathLst>
            </a:custGeom>
            <a:solidFill>
              <a:srgbClr val="B7CADB"/>
            </a:solidFill>
          </p:spPr>
        </p:sp>
        <p:sp>
          <p:nvSpPr>
            <p:cNvPr id="4" name="TextBox 4"/>
            <p:cNvSpPr txBox="1"/>
            <p:nvPr/>
          </p:nvSpPr>
          <p:spPr>
            <a:xfrm>
              <a:off x="0" y="-9525"/>
              <a:ext cx="1782645" cy="99402"/>
            </a:xfrm>
            <a:prstGeom prst="rect">
              <a:avLst/>
            </a:prstGeom>
          </p:spPr>
          <p:txBody>
            <a:bodyPr lIns="50800" tIns="50800" rIns="50800" bIns="50800" rtlCol="0" anchor="ctr"/>
            <a:lstStyle/>
            <a:p>
              <a:pPr algn="ctr">
                <a:lnSpc>
                  <a:spcPts val="3100"/>
                </a:lnSpc>
              </a:pPr>
              <a:endParaRPr/>
            </a:p>
          </p:txBody>
        </p:sp>
      </p:grpSp>
      <p:sp>
        <p:nvSpPr>
          <p:cNvPr id="5" name="Freeform 5"/>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7050418" y="9049203"/>
            <a:ext cx="770523" cy="77052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320644" y="3295961"/>
            <a:ext cx="15938656" cy="5467871"/>
            <a:chOff x="0" y="0"/>
            <a:chExt cx="7026408" cy="2410460"/>
          </a:xfrm>
        </p:grpSpPr>
        <p:sp>
          <p:nvSpPr>
            <p:cNvPr id="10" name="Freeform 10"/>
            <p:cNvSpPr/>
            <p:nvPr/>
          </p:nvSpPr>
          <p:spPr>
            <a:xfrm>
              <a:off x="0" y="0"/>
              <a:ext cx="7026408" cy="2410460"/>
            </a:xfrm>
            <a:custGeom>
              <a:avLst/>
              <a:gdLst/>
              <a:ahLst/>
              <a:cxnLst/>
              <a:rect l="l" t="t" r="r" b="b"/>
              <a:pathLst>
                <a:path w="7026408" h="2410460">
                  <a:moveTo>
                    <a:pt x="0" y="0"/>
                  </a:moveTo>
                  <a:lnTo>
                    <a:pt x="7026408" y="0"/>
                  </a:lnTo>
                  <a:lnTo>
                    <a:pt x="7026408" y="2410460"/>
                  </a:lnTo>
                  <a:lnTo>
                    <a:pt x="0" y="2410460"/>
                  </a:lnTo>
                  <a:close/>
                </a:path>
              </a:pathLst>
            </a:custGeom>
            <a:blipFill>
              <a:blip r:embed="rId4"/>
              <a:stretch>
                <a:fillRect t="-13400" b="-13400"/>
              </a:stretch>
            </a:blipFill>
          </p:spPr>
        </p:sp>
      </p:grpSp>
      <p:sp>
        <p:nvSpPr>
          <p:cNvPr id="11" name="Freeform 11"/>
          <p:cNvSpPr/>
          <p:nvPr/>
        </p:nvSpPr>
        <p:spPr>
          <a:xfrm>
            <a:off x="16860498" y="1412875"/>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5">
              <a:extLst>
                <a:ext uri="{96DAC541-7B7A-43D3-8B79-37D633B846F1}">
                  <asvg:svgBlip xmlns:asvg="http://schemas.microsoft.com/office/drawing/2016/SVG/main" r:embed="rId6"/>
                </a:ext>
              </a:extLst>
            </a:blip>
            <a:stretch>
              <a:fillRect l="-196617"/>
            </a:stretch>
          </a:blipFill>
        </p:spPr>
      </p:sp>
      <p:sp>
        <p:nvSpPr>
          <p:cNvPr id="12" name="Freeform 12"/>
          <p:cNvSpPr/>
          <p:nvPr/>
        </p:nvSpPr>
        <p:spPr>
          <a:xfrm>
            <a:off x="15432995" y="15564"/>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5">
              <a:extLst>
                <a:ext uri="{96DAC541-7B7A-43D3-8B79-37D633B846F1}">
                  <asvg:svgBlip xmlns:asvg="http://schemas.microsoft.com/office/drawing/2016/SVG/main" r:embed="rId6"/>
                </a:ext>
              </a:extLst>
            </a:blip>
            <a:stretch>
              <a:fillRect l="-196617"/>
            </a:stretch>
          </a:blipFill>
        </p:spPr>
      </p:sp>
      <p:sp>
        <p:nvSpPr>
          <p:cNvPr id="13" name="Freeform 13"/>
          <p:cNvSpPr/>
          <p:nvPr/>
        </p:nvSpPr>
        <p:spPr>
          <a:xfrm>
            <a:off x="-1215144" y="6560202"/>
            <a:ext cx="3259524" cy="3259524"/>
          </a:xfrm>
          <a:custGeom>
            <a:avLst/>
            <a:gdLst/>
            <a:ahLst/>
            <a:cxnLst/>
            <a:rect l="l" t="t" r="r" b="b"/>
            <a:pathLst>
              <a:path w="3259524" h="3259524">
                <a:moveTo>
                  <a:pt x="0" y="0"/>
                </a:moveTo>
                <a:lnTo>
                  <a:pt x="3259523" y="0"/>
                </a:lnTo>
                <a:lnTo>
                  <a:pt x="3259523" y="3259523"/>
                </a:lnTo>
                <a:lnTo>
                  <a:pt x="0" y="325952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4" name="TextBox 14"/>
          <p:cNvSpPr txBox="1"/>
          <p:nvPr/>
        </p:nvSpPr>
        <p:spPr>
          <a:xfrm>
            <a:off x="5646096" y="1746180"/>
            <a:ext cx="6995808" cy="1019175"/>
          </a:xfrm>
          <a:prstGeom prst="rect">
            <a:avLst/>
          </a:prstGeom>
        </p:spPr>
        <p:txBody>
          <a:bodyPr lIns="0" tIns="0" rIns="0" bIns="0" rtlCol="0" anchor="t">
            <a:spAutoFit/>
          </a:bodyPr>
          <a:lstStyle/>
          <a:p>
            <a:pPr algn="ctr">
              <a:lnSpc>
                <a:spcPts val="8399"/>
              </a:lnSpc>
            </a:pPr>
            <a:r>
              <a:rPr lang="en-US" sz="5999" b="1">
                <a:solidFill>
                  <a:srgbClr val="FFFFFF"/>
                </a:solidFill>
                <a:latin typeface="Heebo Bold"/>
                <a:ea typeface="Heebo Bold"/>
                <a:cs typeface="Heebo Bold"/>
                <a:sym typeface="Heebo Bold"/>
              </a:rPr>
              <a:t>Deployment </a:t>
            </a:r>
          </a:p>
        </p:txBody>
      </p:sp>
      <p:sp>
        <p:nvSpPr>
          <p:cNvPr id="15" name="TextBox 15"/>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b="1">
                <a:solidFill>
                  <a:srgbClr val="6182A8"/>
                </a:solidFill>
                <a:latin typeface="Heebo Bold"/>
                <a:ea typeface="Heebo Bold"/>
                <a:cs typeface="Heebo Bold"/>
                <a:sym typeface="Heebo Bold"/>
              </a:rPr>
              <a:t>09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182A8"/>
        </a:solidFill>
        <a:effectLst/>
      </p:bgPr>
    </p:bg>
    <p:spTree>
      <p:nvGrpSpPr>
        <p:cNvPr id="1" name=""/>
        <p:cNvGrpSpPr/>
        <p:nvPr/>
      </p:nvGrpSpPr>
      <p:grpSpPr>
        <a:xfrm>
          <a:off x="0" y="0"/>
          <a:ext cx="0" cy="0"/>
          <a:chOff x="0" y="0"/>
          <a:chExt cx="0" cy="0"/>
        </a:xfrm>
      </p:grpSpPr>
      <p:grpSp>
        <p:nvGrpSpPr>
          <p:cNvPr id="2" name="Group 2"/>
          <p:cNvGrpSpPr/>
          <p:nvPr/>
        </p:nvGrpSpPr>
        <p:grpSpPr>
          <a:xfrm>
            <a:off x="5646096" y="2312918"/>
            <a:ext cx="6995808" cy="352711"/>
            <a:chOff x="0" y="0"/>
            <a:chExt cx="1782645" cy="89877"/>
          </a:xfrm>
        </p:grpSpPr>
        <p:sp>
          <p:nvSpPr>
            <p:cNvPr id="3" name="Freeform 3"/>
            <p:cNvSpPr/>
            <p:nvPr/>
          </p:nvSpPr>
          <p:spPr>
            <a:xfrm>
              <a:off x="0" y="0"/>
              <a:ext cx="1782645" cy="89877"/>
            </a:xfrm>
            <a:custGeom>
              <a:avLst/>
              <a:gdLst/>
              <a:ahLst/>
              <a:cxnLst/>
              <a:rect l="l" t="t" r="r" b="b"/>
              <a:pathLst>
                <a:path w="1782645" h="89877">
                  <a:moveTo>
                    <a:pt x="0" y="0"/>
                  </a:moveTo>
                  <a:lnTo>
                    <a:pt x="1782645" y="0"/>
                  </a:lnTo>
                  <a:lnTo>
                    <a:pt x="1782645" y="89877"/>
                  </a:lnTo>
                  <a:lnTo>
                    <a:pt x="0" y="89877"/>
                  </a:lnTo>
                  <a:close/>
                </a:path>
              </a:pathLst>
            </a:custGeom>
            <a:solidFill>
              <a:srgbClr val="B7CADB"/>
            </a:solidFill>
          </p:spPr>
        </p:sp>
        <p:sp>
          <p:nvSpPr>
            <p:cNvPr id="4" name="TextBox 4"/>
            <p:cNvSpPr txBox="1"/>
            <p:nvPr/>
          </p:nvSpPr>
          <p:spPr>
            <a:xfrm>
              <a:off x="0" y="-9525"/>
              <a:ext cx="1782645" cy="99402"/>
            </a:xfrm>
            <a:prstGeom prst="rect">
              <a:avLst/>
            </a:prstGeom>
          </p:spPr>
          <p:txBody>
            <a:bodyPr lIns="50800" tIns="50800" rIns="50800" bIns="50800" rtlCol="0" anchor="ctr"/>
            <a:lstStyle/>
            <a:p>
              <a:pPr algn="ctr">
                <a:lnSpc>
                  <a:spcPts val="3100"/>
                </a:lnSpc>
              </a:pPr>
              <a:endParaRPr/>
            </a:p>
          </p:txBody>
        </p:sp>
      </p:grpSp>
      <p:sp>
        <p:nvSpPr>
          <p:cNvPr id="5" name="Freeform 5"/>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7050418" y="9049203"/>
            <a:ext cx="770523" cy="77052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320644" y="3213030"/>
            <a:ext cx="15938656" cy="5467871"/>
            <a:chOff x="0" y="0"/>
            <a:chExt cx="7026408" cy="2410460"/>
          </a:xfrm>
        </p:grpSpPr>
        <p:sp>
          <p:nvSpPr>
            <p:cNvPr id="10" name="Freeform 10"/>
            <p:cNvSpPr/>
            <p:nvPr/>
          </p:nvSpPr>
          <p:spPr>
            <a:xfrm>
              <a:off x="0" y="0"/>
              <a:ext cx="7026408" cy="2410460"/>
            </a:xfrm>
            <a:custGeom>
              <a:avLst/>
              <a:gdLst/>
              <a:ahLst/>
              <a:cxnLst/>
              <a:rect l="l" t="t" r="r" b="b"/>
              <a:pathLst>
                <a:path w="7026408" h="2410460">
                  <a:moveTo>
                    <a:pt x="0" y="0"/>
                  </a:moveTo>
                  <a:lnTo>
                    <a:pt x="7026408" y="0"/>
                  </a:lnTo>
                  <a:lnTo>
                    <a:pt x="7026408" y="2410460"/>
                  </a:lnTo>
                  <a:lnTo>
                    <a:pt x="0" y="2410460"/>
                  </a:lnTo>
                  <a:close/>
                </a:path>
              </a:pathLst>
            </a:custGeom>
            <a:blipFill>
              <a:blip r:embed="rId4"/>
              <a:stretch>
                <a:fillRect t="-31902"/>
              </a:stretch>
            </a:blipFill>
          </p:spPr>
        </p:sp>
      </p:grpSp>
      <p:sp>
        <p:nvSpPr>
          <p:cNvPr id="11" name="Freeform 11"/>
          <p:cNvSpPr/>
          <p:nvPr/>
        </p:nvSpPr>
        <p:spPr>
          <a:xfrm>
            <a:off x="16860498" y="1412875"/>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5">
              <a:extLst>
                <a:ext uri="{96DAC541-7B7A-43D3-8B79-37D633B846F1}">
                  <asvg:svgBlip xmlns:asvg="http://schemas.microsoft.com/office/drawing/2016/SVG/main" r:embed="rId6"/>
                </a:ext>
              </a:extLst>
            </a:blip>
            <a:stretch>
              <a:fillRect l="-196617"/>
            </a:stretch>
          </a:blipFill>
        </p:spPr>
      </p:sp>
      <p:sp>
        <p:nvSpPr>
          <p:cNvPr id="12" name="Freeform 12"/>
          <p:cNvSpPr/>
          <p:nvPr/>
        </p:nvSpPr>
        <p:spPr>
          <a:xfrm>
            <a:off x="15432995" y="15564"/>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5">
              <a:extLst>
                <a:ext uri="{96DAC541-7B7A-43D3-8B79-37D633B846F1}">
                  <asvg:svgBlip xmlns:asvg="http://schemas.microsoft.com/office/drawing/2016/SVG/main" r:embed="rId6"/>
                </a:ext>
              </a:extLst>
            </a:blip>
            <a:stretch>
              <a:fillRect l="-196617"/>
            </a:stretch>
          </a:blipFill>
        </p:spPr>
      </p:sp>
      <p:sp>
        <p:nvSpPr>
          <p:cNvPr id="13" name="Freeform 13"/>
          <p:cNvSpPr/>
          <p:nvPr/>
        </p:nvSpPr>
        <p:spPr>
          <a:xfrm>
            <a:off x="-1215144" y="6560202"/>
            <a:ext cx="3259524" cy="3259524"/>
          </a:xfrm>
          <a:custGeom>
            <a:avLst/>
            <a:gdLst/>
            <a:ahLst/>
            <a:cxnLst/>
            <a:rect l="l" t="t" r="r" b="b"/>
            <a:pathLst>
              <a:path w="3259524" h="3259524">
                <a:moveTo>
                  <a:pt x="0" y="0"/>
                </a:moveTo>
                <a:lnTo>
                  <a:pt x="3259523" y="0"/>
                </a:lnTo>
                <a:lnTo>
                  <a:pt x="3259523" y="3259523"/>
                </a:lnTo>
                <a:lnTo>
                  <a:pt x="0" y="325952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4" name="TextBox 14"/>
          <p:cNvSpPr txBox="1"/>
          <p:nvPr/>
        </p:nvSpPr>
        <p:spPr>
          <a:xfrm>
            <a:off x="5646096" y="1746180"/>
            <a:ext cx="6995808" cy="1019175"/>
          </a:xfrm>
          <a:prstGeom prst="rect">
            <a:avLst/>
          </a:prstGeom>
        </p:spPr>
        <p:txBody>
          <a:bodyPr lIns="0" tIns="0" rIns="0" bIns="0" rtlCol="0" anchor="t">
            <a:spAutoFit/>
          </a:bodyPr>
          <a:lstStyle/>
          <a:p>
            <a:pPr algn="ctr">
              <a:lnSpc>
                <a:spcPts val="8399"/>
              </a:lnSpc>
            </a:pPr>
            <a:r>
              <a:rPr lang="en-US" sz="5999" b="1">
                <a:solidFill>
                  <a:srgbClr val="FFFFFF"/>
                </a:solidFill>
                <a:latin typeface="Heebo Bold"/>
                <a:ea typeface="Heebo Bold"/>
                <a:cs typeface="Heebo Bold"/>
                <a:sym typeface="Heebo Bold"/>
              </a:rPr>
              <a:t>Deployment </a:t>
            </a:r>
          </a:p>
        </p:txBody>
      </p:sp>
      <p:sp>
        <p:nvSpPr>
          <p:cNvPr id="15" name="TextBox 15"/>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b="1">
                <a:solidFill>
                  <a:srgbClr val="6182A8"/>
                </a:solidFill>
                <a:latin typeface="Heebo Bold"/>
                <a:ea typeface="Heebo Bold"/>
                <a:cs typeface="Heebo Bold"/>
                <a:sym typeface="Heebo Bold"/>
              </a:rPr>
              <a:t>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182A8"/>
        </a:solidFill>
        <a:effectLst/>
      </p:bgPr>
    </p:bg>
    <p:spTree>
      <p:nvGrpSpPr>
        <p:cNvPr id="1" name=""/>
        <p:cNvGrpSpPr/>
        <p:nvPr/>
      </p:nvGrpSpPr>
      <p:grpSpPr>
        <a:xfrm>
          <a:off x="0" y="0"/>
          <a:ext cx="0" cy="0"/>
          <a:chOff x="0" y="0"/>
          <a:chExt cx="0" cy="0"/>
        </a:xfrm>
      </p:grpSpPr>
      <p:grpSp>
        <p:nvGrpSpPr>
          <p:cNvPr id="2" name="Group 2"/>
          <p:cNvGrpSpPr/>
          <p:nvPr/>
        </p:nvGrpSpPr>
        <p:grpSpPr>
          <a:xfrm>
            <a:off x="5646096" y="2312918"/>
            <a:ext cx="6995808" cy="352711"/>
            <a:chOff x="0" y="0"/>
            <a:chExt cx="1782645" cy="89877"/>
          </a:xfrm>
        </p:grpSpPr>
        <p:sp>
          <p:nvSpPr>
            <p:cNvPr id="3" name="Freeform 3"/>
            <p:cNvSpPr/>
            <p:nvPr/>
          </p:nvSpPr>
          <p:spPr>
            <a:xfrm>
              <a:off x="0" y="0"/>
              <a:ext cx="1782645" cy="89877"/>
            </a:xfrm>
            <a:custGeom>
              <a:avLst/>
              <a:gdLst/>
              <a:ahLst/>
              <a:cxnLst/>
              <a:rect l="l" t="t" r="r" b="b"/>
              <a:pathLst>
                <a:path w="1782645" h="89877">
                  <a:moveTo>
                    <a:pt x="0" y="0"/>
                  </a:moveTo>
                  <a:lnTo>
                    <a:pt x="1782645" y="0"/>
                  </a:lnTo>
                  <a:lnTo>
                    <a:pt x="1782645" y="89877"/>
                  </a:lnTo>
                  <a:lnTo>
                    <a:pt x="0" y="89877"/>
                  </a:lnTo>
                  <a:close/>
                </a:path>
              </a:pathLst>
            </a:custGeom>
            <a:solidFill>
              <a:srgbClr val="B7CADB"/>
            </a:solidFill>
          </p:spPr>
        </p:sp>
        <p:sp>
          <p:nvSpPr>
            <p:cNvPr id="4" name="TextBox 4"/>
            <p:cNvSpPr txBox="1"/>
            <p:nvPr/>
          </p:nvSpPr>
          <p:spPr>
            <a:xfrm>
              <a:off x="0" y="-9525"/>
              <a:ext cx="1782645" cy="99402"/>
            </a:xfrm>
            <a:prstGeom prst="rect">
              <a:avLst/>
            </a:prstGeom>
          </p:spPr>
          <p:txBody>
            <a:bodyPr lIns="50800" tIns="50800" rIns="50800" bIns="50800" rtlCol="0" anchor="ctr"/>
            <a:lstStyle/>
            <a:p>
              <a:pPr algn="ctr">
                <a:lnSpc>
                  <a:spcPts val="3100"/>
                </a:lnSpc>
              </a:pPr>
              <a:endParaRPr/>
            </a:p>
          </p:txBody>
        </p:sp>
      </p:grpSp>
      <p:sp>
        <p:nvSpPr>
          <p:cNvPr id="5" name="Freeform 5"/>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7050418" y="9049203"/>
            <a:ext cx="770523" cy="77052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5053978" y="3084653"/>
            <a:ext cx="8180043" cy="5964550"/>
            <a:chOff x="0" y="0"/>
            <a:chExt cx="3305810" cy="2410460"/>
          </a:xfrm>
        </p:grpSpPr>
        <p:sp>
          <p:nvSpPr>
            <p:cNvPr id="10" name="Freeform 10"/>
            <p:cNvSpPr/>
            <p:nvPr/>
          </p:nvSpPr>
          <p:spPr>
            <a:xfrm>
              <a:off x="0" y="0"/>
              <a:ext cx="3305810" cy="2410460"/>
            </a:xfrm>
            <a:custGeom>
              <a:avLst/>
              <a:gdLst/>
              <a:ahLst/>
              <a:cxnLst/>
              <a:rect l="l" t="t" r="r" b="b"/>
              <a:pathLst>
                <a:path w="3305810" h="2410460">
                  <a:moveTo>
                    <a:pt x="0" y="0"/>
                  </a:moveTo>
                  <a:lnTo>
                    <a:pt x="3305810" y="0"/>
                  </a:lnTo>
                  <a:lnTo>
                    <a:pt x="3305810" y="2410460"/>
                  </a:lnTo>
                  <a:lnTo>
                    <a:pt x="0" y="2410460"/>
                  </a:lnTo>
                  <a:close/>
                </a:path>
              </a:pathLst>
            </a:custGeom>
            <a:blipFill>
              <a:blip r:embed="rId4"/>
              <a:stretch>
                <a:fillRect t="-3143" b="-3143"/>
              </a:stretch>
            </a:blipFill>
          </p:spPr>
        </p:sp>
      </p:grpSp>
      <p:sp>
        <p:nvSpPr>
          <p:cNvPr id="11" name="Freeform 11"/>
          <p:cNvSpPr/>
          <p:nvPr/>
        </p:nvSpPr>
        <p:spPr>
          <a:xfrm>
            <a:off x="16860498" y="1412875"/>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5">
              <a:extLst>
                <a:ext uri="{96DAC541-7B7A-43D3-8B79-37D633B846F1}">
                  <asvg:svgBlip xmlns:asvg="http://schemas.microsoft.com/office/drawing/2016/SVG/main" r:embed="rId6"/>
                </a:ext>
              </a:extLst>
            </a:blip>
            <a:stretch>
              <a:fillRect l="-196617"/>
            </a:stretch>
          </a:blipFill>
        </p:spPr>
      </p:sp>
      <p:sp>
        <p:nvSpPr>
          <p:cNvPr id="12" name="Freeform 12"/>
          <p:cNvSpPr/>
          <p:nvPr/>
        </p:nvSpPr>
        <p:spPr>
          <a:xfrm>
            <a:off x="15432995" y="15564"/>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5">
              <a:extLst>
                <a:ext uri="{96DAC541-7B7A-43D3-8B79-37D633B846F1}">
                  <asvg:svgBlip xmlns:asvg="http://schemas.microsoft.com/office/drawing/2016/SVG/main" r:embed="rId6"/>
                </a:ext>
              </a:extLst>
            </a:blip>
            <a:stretch>
              <a:fillRect l="-196617"/>
            </a:stretch>
          </a:blipFill>
        </p:spPr>
      </p:sp>
      <p:sp>
        <p:nvSpPr>
          <p:cNvPr id="13" name="Freeform 13"/>
          <p:cNvSpPr/>
          <p:nvPr/>
        </p:nvSpPr>
        <p:spPr>
          <a:xfrm>
            <a:off x="-1215144" y="6560202"/>
            <a:ext cx="3259524" cy="3259524"/>
          </a:xfrm>
          <a:custGeom>
            <a:avLst/>
            <a:gdLst/>
            <a:ahLst/>
            <a:cxnLst/>
            <a:rect l="l" t="t" r="r" b="b"/>
            <a:pathLst>
              <a:path w="3259524" h="3259524">
                <a:moveTo>
                  <a:pt x="0" y="0"/>
                </a:moveTo>
                <a:lnTo>
                  <a:pt x="3259523" y="0"/>
                </a:lnTo>
                <a:lnTo>
                  <a:pt x="3259523" y="3259523"/>
                </a:lnTo>
                <a:lnTo>
                  <a:pt x="0" y="325952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4" name="TextBox 14"/>
          <p:cNvSpPr txBox="1"/>
          <p:nvPr/>
        </p:nvSpPr>
        <p:spPr>
          <a:xfrm>
            <a:off x="5646096" y="1746180"/>
            <a:ext cx="6995808" cy="1019175"/>
          </a:xfrm>
          <a:prstGeom prst="rect">
            <a:avLst/>
          </a:prstGeom>
        </p:spPr>
        <p:txBody>
          <a:bodyPr lIns="0" tIns="0" rIns="0" bIns="0" rtlCol="0" anchor="t">
            <a:spAutoFit/>
          </a:bodyPr>
          <a:lstStyle/>
          <a:p>
            <a:pPr algn="ctr">
              <a:lnSpc>
                <a:spcPts val="8399"/>
              </a:lnSpc>
            </a:pPr>
            <a:r>
              <a:rPr lang="en-US" sz="5999" b="1">
                <a:solidFill>
                  <a:srgbClr val="FFFFFF"/>
                </a:solidFill>
                <a:latin typeface="Heebo Bold"/>
                <a:ea typeface="Heebo Bold"/>
                <a:cs typeface="Heebo Bold"/>
                <a:sym typeface="Heebo Bold"/>
              </a:rPr>
              <a:t>Deployment </a:t>
            </a:r>
          </a:p>
        </p:txBody>
      </p:sp>
      <p:sp>
        <p:nvSpPr>
          <p:cNvPr id="15" name="TextBox 15"/>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b="1">
                <a:solidFill>
                  <a:srgbClr val="6182A8"/>
                </a:solidFill>
                <a:latin typeface="Heebo Bold"/>
                <a:ea typeface="Heebo Bold"/>
                <a:cs typeface="Heebo Bold"/>
                <a:sym typeface="Heebo Bold"/>
              </a:rPr>
              <a:t>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182A8"/>
        </a:solidFill>
        <a:effectLst/>
      </p:bgPr>
    </p:bg>
    <p:spTree>
      <p:nvGrpSpPr>
        <p:cNvPr id="1" name=""/>
        <p:cNvGrpSpPr/>
        <p:nvPr/>
      </p:nvGrpSpPr>
      <p:grpSpPr>
        <a:xfrm>
          <a:off x="0" y="0"/>
          <a:ext cx="0" cy="0"/>
          <a:chOff x="0" y="0"/>
          <a:chExt cx="0" cy="0"/>
        </a:xfrm>
      </p:grpSpPr>
      <p:grpSp>
        <p:nvGrpSpPr>
          <p:cNvPr id="2" name="Group 2"/>
          <p:cNvGrpSpPr/>
          <p:nvPr/>
        </p:nvGrpSpPr>
        <p:grpSpPr>
          <a:xfrm>
            <a:off x="5646096" y="2312918"/>
            <a:ext cx="6995808" cy="352711"/>
            <a:chOff x="0" y="0"/>
            <a:chExt cx="1782645" cy="89877"/>
          </a:xfrm>
        </p:grpSpPr>
        <p:sp>
          <p:nvSpPr>
            <p:cNvPr id="3" name="Freeform 3"/>
            <p:cNvSpPr/>
            <p:nvPr/>
          </p:nvSpPr>
          <p:spPr>
            <a:xfrm>
              <a:off x="0" y="0"/>
              <a:ext cx="1782645" cy="89877"/>
            </a:xfrm>
            <a:custGeom>
              <a:avLst/>
              <a:gdLst/>
              <a:ahLst/>
              <a:cxnLst/>
              <a:rect l="l" t="t" r="r" b="b"/>
              <a:pathLst>
                <a:path w="1782645" h="89877">
                  <a:moveTo>
                    <a:pt x="0" y="0"/>
                  </a:moveTo>
                  <a:lnTo>
                    <a:pt x="1782645" y="0"/>
                  </a:lnTo>
                  <a:lnTo>
                    <a:pt x="1782645" y="89877"/>
                  </a:lnTo>
                  <a:lnTo>
                    <a:pt x="0" y="89877"/>
                  </a:lnTo>
                  <a:close/>
                </a:path>
              </a:pathLst>
            </a:custGeom>
            <a:solidFill>
              <a:srgbClr val="B7CADB"/>
            </a:solidFill>
          </p:spPr>
        </p:sp>
        <p:sp>
          <p:nvSpPr>
            <p:cNvPr id="4" name="TextBox 4"/>
            <p:cNvSpPr txBox="1"/>
            <p:nvPr/>
          </p:nvSpPr>
          <p:spPr>
            <a:xfrm>
              <a:off x="0" y="-9525"/>
              <a:ext cx="1782645" cy="99402"/>
            </a:xfrm>
            <a:prstGeom prst="rect">
              <a:avLst/>
            </a:prstGeom>
          </p:spPr>
          <p:txBody>
            <a:bodyPr lIns="50800" tIns="50800" rIns="50800" bIns="50800" rtlCol="0" anchor="ctr"/>
            <a:lstStyle/>
            <a:p>
              <a:pPr algn="ctr">
                <a:lnSpc>
                  <a:spcPts val="3100"/>
                </a:lnSpc>
              </a:pPr>
              <a:endParaRPr/>
            </a:p>
          </p:txBody>
        </p:sp>
      </p:grpSp>
      <p:sp>
        <p:nvSpPr>
          <p:cNvPr id="5" name="Freeform 5"/>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7050418" y="9049203"/>
            <a:ext cx="770523" cy="77052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974918" y="3084653"/>
            <a:ext cx="16284382" cy="4923078"/>
            <a:chOff x="0" y="0"/>
            <a:chExt cx="8347404" cy="2523579"/>
          </a:xfrm>
        </p:grpSpPr>
        <p:sp>
          <p:nvSpPr>
            <p:cNvPr id="10" name="Freeform 10"/>
            <p:cNvSpPr/>
            <p:nvPr/>
          </p:nvSpPr>
          <p:spPr>
            <a:xfrm>
              <a:off x="0" y="0"/>
              <a:ext cx="8347404" cy="2523579"/>
            </a:xfrm>
            <a:custGeom>
              <a:avLst/>
              <a:gdLst/>
              <a:ahLst/>
              <a:cxnLst/>
              <a:rect l="l" t="t" r="r" b="b"/>
              <a:pathLst>
                <a:path w="8347404" h="2523579">
                  <a:moveTo>
                    <a:pt x="0" y="0"/>
                  </a:moveTo>
                  <a:lnTo>
                    <a:pt x="8347404" y="0"/>
                  </a:lnTo>
                  <a:lnTo>
                    <a:pt x="8347404" y="2523579"/>
                  </a:lnTo>
                  <a:lnTo>
                    <a:pt x="0" y="2523579"/>
                  </a:lnTo>
                  <a:close/>
                </a:path>
              </a:pathLst>
            </a:custGeom>
            <a:blipFill>
              <a:blip r:embed="rId4"/>
              <a:stretch>
                <a:fillRect l="-2349" r="-2349"/>
              </a:stretch>
            </a:blipFill>
          </p:spPr>
        </p:sp>
      </p:grpSp>
      <p:sp>
        <p:nvSpPr>
          <p:cNvPr id="11" name="Freeform 11"/>
          <p:cNvSpPr/>
          <p:nvPr/>
        </p:nvSpPr>
        <p:spPr>
          <a:xfrm>
            <a:off x="16860498" y="1412875"/>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5">
              <a:extLst>
                <a:ext uri="{96DAC541-7B7A-43D3-8B79-37D633B846F1}">
                  <asvg:svgBlip xmlns:asvg="http://schemas.microsoft.com/office/drawing/2016/SVG/main" r:embed="rId6"/>
                </a:ext>
              </a:extLst>
            </a:blip>
            <a:stretch>
              <a:fillRect l="-196617"/>
            </a:stretch>
          </a:blipFill>
        </p:spPr>
      </p:sp>
      <p:sp>
        <p:nvSpPr>
          <p:cNvPr id="12" name="Freeform 12"/>
          <p:cNvSpPr/>
          <p:nvPr/>
        </p:nvSpPr>
        <p:spPr>
          <a:xfrm>
            <a:off x="15432995" y="15564"/>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5">
              <a:extLst>
                <a:ext uri="{96DAC541-7B7A-43D3-8B79-37D633B846F1}">
                  <asvg:svgBlip xmlns:asvg="http://schemas.microsoft.com/office/drawing/2016/SVG/main" r:embed="rId6"/>
                </a:ext>
              </a:extLst>
            </a:blip>
            <a:stretch>
              <a:fillRect l="-196617"/>
            </a:stretch>
          </a:blipFill>
        </p:spPr>
      </p:sp>
      <p:sp>
        <p:nvSpPr>
          <p:cNvPr id="13" name="Freeform 13"/>
          <p:cNvSpPr/>
          <p:nvPr/>
        </p:nvSpPr>
        <p:spPr>
          <a:xfrm>
            <a:off x="-1215144" y="6560202"/>
            <a:ext cx="3259524" cy="3259524"/>
          </a:xfrm>
          <a:custGeom>
            <a:avLst/>
            <a:gdLst/>
            <a:ahLst/>
            <a:cxnLst/>
            <a:rect l="l" t="t" r="r" b="b"/>
            <a:pathLst>
              <a:path w="3259524" h="3259524">
                <a:moveTo>
                  <a:pt x="0" y="0"/>
                </a:moveTo>
                <a:lnTo>
                  <a:pt x="3259523" y="0"/>
                </a:lnTo>
                <a:lnTo>
                  <a:pt x="3259523" y="3259523"/>
                </a:lnTo>
                <a:lnTo>
                  <a:pt x="0" y="325952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4" name="TextBox 14"/>
          <p:cNvSpPr txBox="1"/>
          <p:nvPr/>
        </p:nvSpPr>
        <p:spPr>
          <a:xfrm>
            <a:off x="5646096" y="1746180"/>
            <a:ext cx="6995808" cy="1019175"/>
          </a:xfrm>
          <a:prstGeom prst="rect">
            <a:avLst/>
          </a:prstGeom>
        </p:spPr>
        <p:txBody>
          <a:bodyPr lIns="0" tIns="0" rIns="0" bIns="0" rtlCol="0" anchor="t">
            <a:spAutoFit/>
          </a:bodyPr>
          <a:lstStyle/>
          <a:p>
            <a:pPr algn="ctr">
              <a:lnSpc>
                <a:spcPts val="8399"/>
              </a:lnSpc>
            </a:pPr>
            <a:r>
              <a:rPr lang="en-US" sz="5999" b="1">
                <a:solidFill>
                  <a:srgbClr val="FFFFFF"/>
                </a:solidFill>
                <a:latin typeface="Heebo Bold"/>
                <a:ea typeface="Heebo Bold"/>
                <a:cs typeface="Heebo Bold"/>
                <a:sym typeface="Heebo Bold"/>
              </a:rPr>
              <a:t>Deployment </a:t>
            </a:r>
          </a:p>
        </p:txBody>
      </p:sp>
      <p:sp>
        <p:nvSpPr>
          <p:cNvPr id="15" name="TextBox 15"/>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b="1">
                <a:solidFill>
                  <a:srgbClr val="6182A8"/>
                </a:solidFill>
                <a:latin typeface="Heebo Bold"/>
                <a:ea typeface="Heebo Bold"/>
                <a:cs typeface="Heebo Bold"/>
                <a:sym typeface="Heebo Bold"/>
              </a:rPr>
              <a:t>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182A8"/>
        </a:solidFill>
        <a:effectLst/>
      </p:bgPr>
    </p:bg>
    <p:spTree>
      <p:nvGrpSpPr>
        <p:cNvPr id="1" name=""/>
        <p:cNvGrpSpPr/>
        <p:nvPr/>
      </p:nvGrpSpPr>
      <p:grpSpPr>
        <a:xfrm>
          <a:off x="0" y="0"/>
          <a:ext cx="0" cy="0"/>
          <a:chOff x="0" y="0"/>
          <a:chExt cx="0" cy="0"/>
        </a:xfrm>
      </p:grpSpPr>
      <p:grpSp>
        <p:nvGrpSpPr>
          <p:cNvPr id="2" name="Group 2"/>
          <p:cNvGrpSpPr/>
          <p:nvPr/>
        </p:nvGrpSpPr>
        <p:grpSpPr>
          <a:xfrm>
            <a:off x="5646096" y="2312918"/>
            <a:ext cx="6995808" cy="352711"/>
            <a:chOff x="0" y="0"/>
            <a:chExt cx="1782645" cy="89877"/>
          </a:xfrm>
        </p:grpSpPr>
        <p:sp>
          <p:nvSpPr>
            <p:cNvPr id="3" name="Freeform 3"/>
            <p:cNvSpPr/>
            <p:nvPr/>
          </p:nvSpPr>
          <p:spPr>
            <a:xfrm>
              <a:off x="0" y="0"/>
              <a:ext cx="1782645" cy="89877"/>
            </a:xfrm>
            <a:custGeom>
              <a:avLst/>
              <a:gdLst/>
              <a:ahLst/>
              <a:cxnLst/>
              <a:rect l="l" t="t" r="r" b="b"/>
              <a:pathLst>
                <a:path w="1782645" h="89877">
                  <a:moveTo>
                    <a:pt x="0" y="0"/>
                  </a:moveTo>
                  <a:lnTo>
                    <a:pt x="1782645" y="0"/>
                  </a:lnTo>
                  <a:lnTo>
                    <a:pt x="1782645" y="89877"/>
                  </a:lnTo>
                  <a:lnTo>
                    <a:pt x="0" y="89877"/>
                  </a:lnTo>
                  <a:close/>
                </a:path>
              </a:pathLst>
            </a:custGeom>
            <a:solidFill>
              <a:srgbClr val="B7CADB"/>
            </a:solidFill>
          </p:spPr>
        </p:sp>
        <p:sp>
          <p:nvSpPr>
            <p:cNvPr id="4" name="TextBox 4"/>
            <p:cNvSpPr txBox="1"/>
            <p:nvPr/>
          </p:nvSpPr>
          <p:spPr>
            <a:xfrm>
              <a:off x="0" y="-9525"/>
              <a:ext cx="1782645" cy="99402"/>
            </a:xfrm>
            <a:prstGeom prst="rect">
              <a:avLst/>
            </a:prstGeom>
          </p:spPr>
          <p:txBody>
            <a:bodyPr lIns="50800" tIns="50800" rIns="50800" bIns="50800" rtlCol="0" anchor="ctr"/>
            <a:lstStyle/>
            <a:p>
              <a:pPr algn="ctr">
                <a:lnSpc>
                  <a:spcPts val="3100"/>
                </a:lnSpc>
              </a:pPr>
              <a:endParaRPr/>
            </a:p>
          </p:txBody>
        </p:sp>
      </p:grpSp>
      <p:sp>
        <p:nvSpPr>
          <p:cNvPr id="5" name="Freeform 5"/>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7050418" y="9049203"/>
            <a:ext cx="770523" cy="77052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6860498" y="1412875"/>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sp>
      <p:sp>
        <p:nvSpPr>
          <p:cNvPr id="10" name="Freeform 10"/>
          <p:cNvSpPr/>
          <p:nvPr/>
        </p:nvSpPr>
        <p:spPr>
          <a:xfrm>
            <a:off x="15432995" y="15564"/>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sp>
      <p:sp>
        <p:nvSpPr>
          <p:cNvPr id="11" name="Freeform 11"/>
          <p:cNvSpPr/>
          <p:nvPr/>
        </p:nvSpPr>
        <p:spPr>
          <a:xfrm>
            <a:off x="-1215144" y="6560202"/>
            <a:ext cx="3259524" cy="3259524"/>
          </a:xfrm>
          <a:custGeom>
            <a:avLst/>
            <a:gdLst/>
            <a:ahLst/>
            <a:cxnLst/>
            <a:rect l="l" t="t" r="r" b="b"/>
            <a:pathLst>
              <a:path w="3259524" h="3259524">
                <a:moveTo>
                  <a:pt x="0" y="0"/>
                </a:moveTo>
                <a:lnTo>
                  <a:pt x="3259523" y="0"/>
                </a:lnTo>
                <a:lnTo>
                  <a:pt x="3259523" y="3259523"/>
                </a:lnTo>
                <a:lnTo>
                  <a:pt x="0" y="325952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TextBox 12"/>
          <p:cNvSpPr txBox="1"/>
          <p:nvPr/>
        </p:nvSpPr>
        <p:spPr>
          <a:xfrm>
            <a:off x="5646096" y="1746180"/>
            <a:ext cx="6995808" cy="1019175"/>
          </a:xfrm>
          <a:prstGeom prst="rect">
            <a:avLst/>
          </a:prstGeom>
        </p:spPr>
        <p:txBody>
          <a:bodyPr lIns="0" tIns="0" rIns="0" bIns="0" rtlCol="0" anchor="t">
            <a:spAutoFit/>
          </a:bodyPr>
          <a:lstStyle/>
          <a:p>
            <a:pPr algn="ctr">
              <a:lnSpc>
                <a:spcPts val="8399"/>
              </a:lnSpc>
            </a:pPr>
            <a:r>
              <a:rPr lang="en-US" sz="5999" b="1">
                <a:solidFill>
                  <a:srgbClr val="FFFFFF"/>
                </a:solidFill>
                <a:latin typeface="Heebo Bold"/>
                <a:ea typeface="Heebo Bold"/>
                <a:cs typeface="Heebo Bold"/>
                <a:sym typeface="Heebo Bold"/>
              </a:rPr>
              <a:t>Deployment </a:t>
            </a:r>
          </a:p>
        </p:txBody>
      </p:sp>
      <p:sp>
        <p:nvSpPr>
          <p:cNvPr id="13" name="TextBox 13"/>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b="1">
                <a:solidFill>
                  <a:srgbClr val="6182A8"/>
                </a:solidFill>
                <a:latin typeface="Heebo Bold"/>
                <a:ea typeface="Heebo Bold"/>
                <a:cs typeface="Heebo Bold"/>
                <a:sym typeface="Heebo Bold"/>
              </a:rPr>
              <a:t>13</a:t>
            </a:r>
          </a:p>
        </p:txBody>
      </p:sp>
      <p:sp>
        <p:nvSpPr>
          <p:cNvPr id="14" name="TextBox 14"/>
          <p:cNvSpPr txBox="1"/>
          <p:nvPr/>
        </p:nvSpPr>
        <p:spPr>
          <a:xfrm>
            <a:off x="6661595" y="3831269"/>
            <a:ext cx="4964810" cy="1641475"/>
          </a:xfrm>
          <a:prstGeom prst="rect">
            <a:avLst/>
          </a:prstGeom>
        </p:spPr>
        <p:txBody>
          <a:bodyPr lIns="0" tIns="0" rIns="0" bIns="0" rtlCol="0" anchor="t">
            <a:spAutoFit/>
          </a:bodyPr>
          <a:lstStyle/>
          <a:p>
            <a:pPr algn="l">
              <a:lnSpc>
                <a:spcPts val="6433"/>
              </a:lnSpc>
            </a:pPr>
            <a:r>
              <a:rPr lang="en-US" sz="4595" dirty="0">
                <a:solidFill>
                  <a:srgbClr val="000000"/>
                </a:solidFill>
                <a:latin typeface="Mukta Mahee"/>
                <a:ea typeface="Mukta Mahee"/>
                <a:cs typeface="Mukta Mahee"/>
                <a:sym typeface="Mukta Mahee"/>
              </a:rPr>
              <a:t>Link Deployment:</a:t>
            </a:r>
          </a:p>
          <a:p>
            <a:pPr algn="l">
              <a:lnSpc>
                <a:spcPts val="6433"/>
              </a:lnSpc>
            </a:pPr>
            <a:r>
              <a:rPr lang="en-US" sz="4595" u="sng" dirty="0">
                <a:solidFill>
                  <a:srgbClr val="000000"/>
                </a:solidFill>
                <a:latin typeface="Mukta Mahee"/>
                <a:ea typeface="Mukta Mahee"/>
                <a:cs typeface="Mukta Mahee"/>
                <a:sym typeface="Mukta Mahee"/>
                <a:hlinkClick r:id="rId8" tooltip="https://ulosclassification.streamlit.app"/>
              </a:rPr>
              <a:t>Ulos Classification</a:t>
            </a:r>
            <a:endParaRPr lang="en-US" sz="4595" u="sng" dirty="0">
              <a:solidFill>
                <a:srgbClr val="000000"/>
              </a:solidFill>
              <a:latin typeface="Mukta Mahee"/>
              <a:ea typeface="Mukta Mahee"/>
              <a:cs typeface="Mukta Mahee"/>
              <a:sym typeface="Mukta Mahee"/>
              <a:hlinkClick r:id="rId9" tooltip="https://ulosclassification.streamlit.ap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182A8"/>
        </a:solidFill>
        <a:effectLst/>
      </p:bgPr>
    </p:bg>
    <p:spTree>
      <p:nvGrpSpPr>
        <p:cNvPr id="1" name=""/>
        <p:cNvGrpSpPr/>
        <p:nvPr/>
      </p:nvGrpSpPr>
      <p:grpSpPr>
        <a:xfrm>
          <a:off x="0" y="0"/>
          <a:ext cx="0" cy="0"/>
          <a:chOff x="0" y="0"/>
          <a:chExt cx="0" cy="0"/>
        </a:xfrm>
      </p:grpSpPr>
      <p:grpSp>
        <p:nvGrpSpPr>
          <p:cNvPr id="2" name="Group 2"/>
          <p:cNvGrpSpPr/>
          <p:nvPr/>
        </p:nvGrpSpPr>
        <p:grpSpPr>
          <a:xfrm>
            <a:off x="1423620" y="1387095"/>
            <a:ext cx="15440761" cy="7512811"/>
            <a:chOff x="0" y="0"/>
            <a:chExt cx="4066702" cy="1978683"/>
          </a:xfrm>
        </p:grpSpPr>
        <p:sp>
          <p:nvSpPr>
            <p:cNvPr id="3" name="Freeform 3"/>
            <p:cNvSpPr/>
            <p:nvPr/>
          </p:nvSpPr>
          <p:spPr>
            <a:xfrm>
              <a:off x="0" y="0"/>
              <a:ext cx="4066703" cy="1978683"/>
            </a:xfrm>
            <a:custGeom>
              <a:avLst/>
              <a:gdLst/>
              <a:ahLst/>
              <a:cxnLst/>
              <a:rect l="l" t="t" r="r" b="b"/>
              <a:pathLst>
                <a:path w="4066703" h="1978683">
                  <a:moveTo>
                    <a:pt x="0" y="0"/>
                  </a:moveTo>
                  <a:lnTo>
                    <a:pt x="4066703" y="0"/>
                  </a:lnTo>
                  <a:lnTo>
                    <a:pt x="4066703" y="1978683"/>
                  </a:lnTo>
                  <a:lnTo>
                    <a:pt x="0" y="1978683"/>
                  </a:lnTo>
                  <a:close/>
                </a:path>
              </a:pathLst>
            </a:custGeom>
            <a:solidFill>
              <a:srgbClr val="EFEFEF"/>
            </a:solidFill>
          </p:spPr>
        </p:sp>
        <p:sp>
          <p:nvSpPr>
            <p:cNvPr id="4" name="TextBox 4"/>
            <p:cNvSpPr txBox="1"/>
            <p:nvPr/>
          </p:nvSpPr>
          <p:spPr>
            <a:xfrm>
              <a:off x="0" y="-9525"/>
              <a:ext cx="4066702" cy="1988208"/>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4521154" y="4834458"/>
            <a:ext cx="9245692" cy="520931"/>
            <a:chOff x="0" y="0"/>
            <a:chExt cx="2435079" cy="137200"/>
          </a:xfrm>
        </p:grpSpPr>
        <p:sp>
          <p:nvSpPr>
            <p:cNvPr id="6" name="Freeform 6"/>
            <p:cNvSpPr/>
            <p:nvPr/>
          </p:nvSpPr>
          <p:spPr>
            <a:xfrm>
              <a:off x="0" y="0"/>
              <a:ext cx="2435079" cy="137200"/>
            </a:xfrm>
            <a:custGeom>
              <a:avLst/>
              <a:gdLst/>
              <a:ahLst/>
              <a:cxnLst/>
              <a:rect l="l" t="t" r="r" b="b"/>
              <a:pathLst>
                <a:path w="2435079" h="137200">
                  <a:moveTo>
                    <a:pt x="0" y="0"/>
                  </a:moveTo>
                  <a:lnTo>
                    <a:pt x="2435079" y="0"/>
                  </a:lnTo>
                  <a:lnTo>
                    <a:pt x="2435079" y="137200"/>
                  </a:lnTo>
                  <a:lnTo>
                    <a:pt x="0" y="137200"/>
                  </a:lnTo>
                  <a:close/>
                </a:path>
              </a:pathLst>
            </a:custGeom>
            <a:solidFill>
              <a:srgbClr val="B7CADB"/>
            </a:solidFill>
          </p:spPr>
        </p:sp>
        <p:sp>
          <p:nvSpPr>
            <p:cNvPr id="7" name="TextBox 7"/>
            <p:cNvSpPr txBox="1"/>
            <p:nvPr/>
          </p:nvSpPr>
          <p:spPr>
            <a:xfrm>
              <a:off x="0" y="-9525"/>
              <a:ext cx="2435079" cy="146725"/>
            </a:xfrm>
            <a:prstGeom prst="rect">
              <a:avLst/>
            </a:prstGeom>
          </p:spPr>
          <p:txBody>
            <a:bodyPr lIns="50800" tIns="50800" rIns="50800" bIns="50800" rtlCol="0" anchor="ctr"/>
            <a:lstStyle/>
            <a:p>
              <a:pPr algn="ctr">
                <a:lnSpc>
                  <a:spcPts val="3100"/>
                </a:lnSpc>
              </a:pPr>
              <a:endParaRPr/>
            </a:p>
          </p:txBody>
        </p:sp>
      </p:grpSp>
      <p:sp>
        <p:nvSpPr>
          <p:cNvPr id="8" name="TextBox 8"/>
          <p:cNvSpPr txBox="1"/>
          <p:nvPr/>
        </p:nvSpPr>
        <p:spPr>
          <a:xfrm>
            <a:off x="3868184" y="3848616"/>
            <a:ext cx="10551632" cy="1781185"/>
          </a:xfrm>
          <a:prstGeom prst="rect">
            <a:avLst/>
          </a:prstGeom>
        </p:spPr>
        <p:txBody>
          <a:bodyPr lIns="0" tIns="0" rIns="0" bIns="0" rtlCol="0" anchor="t">
            <a:spAutoFit/>
          </a:bodyPr>
          <a:lstStyle/>
          <a:p>
            <a:pPr algn="ctr">
              <a:lnSpc>
                <a:spcPts val="14699"/>
              </a:lnSpc>
            </a:pPr>
            <a:r>
              <a:rPr lang="en-US" sz="10499" b="1">
                <a:solidFill>
                  <a:srgbClr val="000000"/>
                </a:solidFill>
                <a:latin typeface="Heebo Bold"/>
                <a:ea typeface="Heebo Bold"/>
                <a:cs typeface="Heebo Bold"/>
                <a:sym typeface="Heebo Bold"/>
              </a:rPr>
              <a:t>Terima Kasih</a:t>
            </a:r>
          </a:p>
        </p:txBody>
      </p:sp>
      <p:sp>
        <p:nvSpPr>
          <p:cNvPr id="9" name="Freeform 9"/>
          <p:cNvSpPr/>
          <p:nvPr/>
        </p:nvSpPr>
        <p:spPr>
          <a:xfrm flipH="1">
            <a:off x="14619841" y="503457"/>
            <a:ext cx="3964881" cy="3964881"/>
          </a:xfrm>
          <a:custGeom>
            <a:avLst/>
            <a:gdLst/>
            <a:ahLst/>
            <a:cxnLst/>
            <a:rect l="l" t="t" r="r" b="b"/>
            <a:pathLst>
              <a:path w="3964881" h="3964881">
                <a:moveTo>
                  <a:pt x="3964881" y="0"/>
                </a:moveTo>
                <a:lnTo>
                  <a:pt x="0" y="0"/>
                </a:lnTo>
                <a:lnTo>
                  <a:pt x="0" y="3964881"/>
                </a:lnTo>
                <a:lnTo>
                  <a:pt x="3964881" y="3964881"/>
                </a:lnTo>
                <a:lnTo>
                  <a:pt x="3964881"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2266174" y="8027264"/>
            <a:ext cx="4234221" cy="1397311"/>
          </a:xfrm>
          <a:custGeom>
            <a:avLst/>
            <a:gdLst/>
            <a:ahLst/>
            <a:cxnLst/>
            <a:rect l="l" t="t" r="r" b="b"/>
            <a:pathLst>
              <a:path w="4234221" h="1397311">
                <a:moveTo>
                  <a:pt x="0" y="0"/>
                </a:moveTo>
                <a:lnTo>
                  <a:pt x="4234221" y="0"/>
                </a:lnTo>
                <a:lnTo>
                  <a:pt x="4234221"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838672" y="6629954"/>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sp>
      <p:grpSp>
        <p:nvGrpSpPr>
          <p:cNvPr id="12" name="Group 12"/>
          <p:cNvGrpSpPr/>
          <p:nvPr/>
        </p:nvGrpSpPr>
        <p:grpSpPr>
          <a:xfrm>
            <a:off x="583495" y="503457"/>
            <a:ext cx="3086100" cy="3086100"/>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6182A8"/>
            </a:solidFill>
          </p:spPr>
        </p:sp>
        <p:sp>
          <p:nvSpPr>
            <p:cNvPr id="14" name="TextBox 14"/>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15" name="Group 15"/>
          <p:cNvGrpSpPr/>
          <p:nvPr/>
        </p:nvGrpSpPr>
        <p:grpSpPr>
          <a:xfrm>
            <a:off x="1168329" y="1205636"/>
            <a:ext cx="2195690" cy="2035614"/>
            <a:chOff x="0" y="0"/>
            <a:chExt cx="578289" cy="536129"/>
          </a:xfrm>
        </p:grpSpPr>
        <p:sp>
          <p:nvSpPr>
            <p:cNvPr id="16" name="Freeform 16"/>
            <p:cNvSpPr/>
            <p:nvPr/>
          </p:nvSpPr>
          <p:spPr>
            <a:xfrm>
              <a:off x="0" y="0"/>
              <a:ext cx="578289" cy="536129"/>
            </a:xfrm>
            <a:custGeom>
              <a:avLst/>
              <a:gdLst/>
              <a:ahLst/>
              <a:cxnLst/>
              <a:rect l="l" t="t" r="r" b="b"/>
              <a:pathLst>
                <a:path w="578289" h="536129">
                  <a:moveTo>
                    <a:pt x="0" y="0"/>
                  </a:moveTo>
                  <a:lnTo>
                    <a:pt x="578289" y="0"/>
                  </a:lnTo>
                  <a:lnTo>
                    <a:pt x="578289" y="536129"/>
                  </a:lnTo>
                  <a:lnTo>
                    <a:pt x="0" y="536129"/>
                  </a:lnTo>
                  <a:close/>
                </a:path>
              </a:pathLst>
            </a:custGeom>
            <a:solidFill>
              <a:srgbClr val="B7CADB"/>
            </a:solidFill>
          </p:spPr>
        </p:sp>
        <p:sp>
          <p:nvSpPr>
            <p:cNvPr id="17" name="TextBox 17"/>
            <p:cNvSpPr txBox="1"/>
            <p:nvPr/>
          </p:nvSpPr>
          <p:spPr>
            <a:xfrm>
              <a:off x="0" y="-9525"/>
              <a:ext cx="578289" cy="545654"/>
            </a:xfrm>
            <a:prstGeom prst="rect">
              <a:avLst/>
            </a:prstGeom>
          </p:spPr>
          <p:txBody>
            <a:bodyPr lIns="50800" tIns="50800" rIns="50800" bIns="50800" rtlCol="0" anchor="ctr"/>
            <a:lstStyle/>
            <a:p>
              <a:pPr algn="ctr">
                <a:lnSpc>
                  <a:spcPts val="3100"/>
                </a:lnSpc>
              </a:pPr>
              <a:endParaRPr/>
            </a:p>
          </p:txBody>
        </p:sp>
      </p:grpSp>
      <p:grpSp>
        <p:nvGrpSpPr>
          <p:cNvPr id="18" name="Group 18"/>
          <p:cNvGrpSpPr/>
          <p:nvPr/>
        </p:nvGrpSpPr>
        <p:grpSpPr>
          <a:xfrm>
            <a:off x="10998186" y="7930899"/>
            <a:ext cx="6261114" cy="1493676"/>
            <a:chOff x="0" y="0"/>
            <a:chExt cx="1649018" cy="393396"/>
          </a:xfrm>
        </p:grpSpPr>
        <p:sp>
          <p:nvSpPr>
            <p:cNvPr id="19" name="Freeform 19"/>
            <p:cNvSpPr/>
            <p:nvPr/>
          </p:nvSpPr>
          <p:spPr>
            <a:xfrm>
              <a:off x="0" y="0"/>
              <a:ext cx="1649018" cy="393396"/>
            </a:xfrm>
            <a:custGeom>
              <a:avLst/>
              <a:gdLst/>
              <a:ahLst/>
              <a:cxnLst/>
              <a:rect l="l" t="t" r="r" b="b"/>
              <a:pathLst>
                <a:path w="1649018" h="393396">
                  <a:moveTo>
                    <a:pt x="0" y="0"/>
                  </a:moveTo>
                  <a:lnTo>
                    <a:pt x="1649018" y="0"/>
                  </a:lnTo>
                  <a:lnTo>
                    <a:pt x="1649018" y="393396"/>
                  </a:lnTo>
                  <a:lnTo>
                    <a:pt x="0" y="393396"/>
                  </a:lnTo>
                  <a:close/>
                </a:path>
              </a:pathLst>
            </a:custGeom>
            <a:solidFill>
              <a:srgbClr val="6182A8"/>
            </a:solidFill>
          </p:spPr>
        </p:sp>
        <p:sp>
          <p:nvSpPr>
            <p:cNvPr id="20" name="TextBox 20"/>
            <p:cNvSpPr txBox="1"/>
            <p:nvPr/>
          </p:nvSpPr>
          <p:spPr>
            <a:xfrm>
              <a:off x="0" y="-9525"/>
              <a:ext cx="1649018" cy="402921"/>
            </a:xfrm>
            <a:prstGeom prst="rect">
              <a:avLst/>
            </a:prstGeom>
          </p:spPr>
          <p:txBody>
            <a:bodyPr lIns="50800" tIns="50800" rIns="50800" bIns="50800" rtlCol="0" anchor="ctr"/>
            <a:lstStyle/>
            <a:p>
              <a:pPr algn="ctr">
                <a:lnSpc>
                  <a:spcPts val="3100"/>
                </a:lnSpc>
              </a:pPr>
              <a:endParaRPr/>
            </a:p>
          </p:txBody>
        </p:sp>
      </p:grpSp>
      <p:grpSp>
        <p:nvGrpSpPr>
          <p:cNvPr id="21" name="Group 21"/>
          <p:cNvGrpSpPr/>
          <p:nvPr/>
        </p:nvGrpSpPr>
        <p:grpSpPr>
          <a:xfrm>
            <a:off x="11297208" y="8217016"/>
            <a:ext cx="6051824" cy="1017807"/>
            <a:chOff x="0" y="0"/>
            <a:chExt cx="1593896" cy="268064"/>
          </a:xfrm>
        </p:grpSpPr>
        <p:sp>
          <p:nvSpPr>
            <p:cNvPr id="22" name="Freeform 22"/>
            <p:cNvSpPr/>
            <p:nvPr/>
          </p:nvSpPr>
          <p:spPr>
            <a:xfrm>
              <a:off x="0" y="0"/>
              <a:ext cx="1593896" cy="268064"/>
            </a:xfrm>
            <a:custGeom>
              <a:avLst/>
              <a:gdLst/>
              <a:ahLst/>
              <a:cxnLst/>
              <a:rect l="l" t="t" r="r" b="b"/>
              <a:pathLst>
                <a:path w="1593896" h="268064">
                  <a:moveTo>
                    <a:pt x="0" y="0"/>
                  </a:moveTo>
                  <a:lnTo>
                    <a:pt x="1593896" y="0"/>
                  </a:lnTo>
                  <a:lnTo>
                    <a:pt x="1593896" y="268064"/>
                  </a:lnTo>
                  <a:lnTo>
                    <a:pt x="0" y="268064"/>
                  </a:lnTo>
                  <a:close/>
                </a:path>
              </a:pathLst>
            </a:custGeom>
            <a:solidFill>
              <a:srgbClr val="87A3C4"/>
            </a:solidFill>
          </p:spPr>
        </p:sp>
        <p:sp>
          <p:nvSpPr>
            <p:cNvPr id="23" name="TextBox 23"/>
            <p:cNvSpPr txBox="1"/>
            <p:nvPr/>
          </p:nvSpPr>
          <p:spPr>
            <a:xfrm>
              <a:off x="0" y="-9525"/>
              <a:ext cx="1593896" cy="277589"/>
            </a:xfrm>
            <a:prstGeom prst="rect">
              <a:avLst/>
            </a:prstGeom>
          </p:spPr>
          <p:txBody>
            <a:bodyPr lIns="50800" tIns="50800" rIns="50800" bIns="50800" rtlCol="0" anchor="ctr"/>
            <a:lstStyle/>
            <a:p>
              <a:pPr algn="ctr">
                <a:lnSpc>
                  <a:spcPts val="3100"/>
                </a:lnSpc>
              </a:pPr>
              <a:endParaRPr/>
            </a:p>
          </p:txBody>
        </p:sp>
      </p:grpSp>
      <p:grpSp>
        <p:nvGrpSpPr>
          <p:cNvPr id="24" name="Group 24"/>
          <p:cNvGrpSpPr/>
          <p:nvPr/>
        </p:nvGrpSpPr>
        <p:grpSpPr>
          <a:xfrm>
            <a:off x="12243489" y="5943307"/>
            <a:ext cx="328528" cy="304577"/>
            <a:chOff x="0" y="0"/>
            <a:chExt cx="578289" cy="536129"/>
          </a:xfrm>
        </p:grpSpPr>
        <p:sp>
          <p:nvSpPr>
            <p:cNvPr id="25" name="Freeform 25"/>
            <p:cNvSpPr/>
            <p:nvPr/>
          </p:nvSpPr>
          <p:spPr>
            <a:xfrm>
              <a:off x="0" y="0"/>
              <a:ext cx="578289" cy="536129"/>
            </a:xfrm>
            <a:custGeom>
              <a:avLst/>
              <a:gdLst/>
              <a:ahLst/>
              <a:cxnLst/>
              <a:rect l="l" t="t" r="r" b="b"/>
              <a:pathLst>
                <a:path w="578289" h="536129">
                  <a:moveTo>
                    <a:pt x="0" y="0"/>
                  </a:moveTo>
                  <a:lnTo>
                    <a:pt x="578289" y="0"/>
                  </a:lnTo>
                  <a:lnTo>
                    <a:pt x="578289" y="536129"/>
                  </a:lnTo>
                  <a:lnTo>
                    <a:pt x="0" y="536129"/>
                  </a:lnTo>
                  <a:close/>
                </a:path>
              </a:pathLst>
            </a:custGeom>
            <a:solidFill>
              <a:srgbClr val="6182A8"/>
            </a:solidFill>
          </p:spPr>
        </p:sp>
        <p:sp>
          <p:nvSpPr>
            <p:cNvPr id="26" name="TextBox 26"/>
            <p:cNvSpPr txBox="1"/>
            <p:nvPr/>
          </p:nvSpPr>
          <p:spPr>
            <a:xfrm>
              <a:off x="0" y="-9525"/>
              <a:ext cx="578289" cy="545654"/>
            </a:xfrm>
            <a:prstGeom prst="rect">
              <a:avLst/>
            </a:prstGeom>
          </p:spPr>
          <p:txBody>
            <a:bodyPr lIns="50800" tIns="50800" rIns="50800" bIns="50800" rtlCol="0" anchor="ctr"/>
            <a:lstStyle/>
            <a:p>
              <a:pPr algn="ctr">
                <a:lnSpc>
                  <a:spcPts val="3100"/>
                </a:lnSpc>
              </a:pPr>
              <a:endParaRPr/>
            </a:p>
          </p:txBody>
        </p:sp>
      </p:grpSp>
      <p:grpSp>
        <p:nvGrpSpPr>
          <p:cNvPr id="27" name="Group 27"/>
          <p:cNvGrpSpPr/>
          <p:nvPr/>
        </p:nvGrpSpPr>
        <p:grpSpPr>
          <a:xfrm>
            <a:off x="12840903" y="5943307"/>
            <a:ext cx="328528" cy="304577"/>
            <a:chOff x="0" y="0"/>
            <a:chExt cx="578289" cy="536129"/>
          </a:xfrm>
        </p:grpSpPr>
        <p:sp>
          <p:nvSpPr>
            <p:cNvPr id="28" name="Freeform 28"/>
            <p:cNvSpPr/>
            <p:nvPr/>
          </p:nvSpPr>
          <p:spPr>
            <a:xfrm>
              <a:off x="0" y="0"/>
              <a:ext cx="578289" cy="536129"/>
            </a:xfrm>
            <a:custGeom>
              <a:avLst/>
              <a:gdLst/>
              <a:ahLst/>
              <a:cxnLst/>
              <a:rect l="l" t="t" r="r" b="b"/>
              <a:pathLst>
                <a:path w="578289" h="536129">
                  <a:moveTo>
                    <a:pt x="0" y="0"/>
                  </a:moveTo>
                  <a:lnTo>
                    <a:pt x="578289" y="0"/>
                  </a:lnTo>
                  <a:lnTo>
                    <a:pt x="578289" y="536129"/>
                  </a:lnTo>
                  <a:lnTo>
                    <a:pt x="0" y="536129"/>
                  </a:lnTo>
                  <a:close/>
                </a:path>
              </a:pathLst>
            </a:custGeom>
            <a:solidFill>
              <a:srgbClr val="6182A8"/>
            </a:solidFill>
          </p:spPr>
        </p:sp>
        <p:sp>
          <p:nvSpPr>
            <p:cNvPr id="29" name="TextBox 29"/>
            <p:cNvSpPr txBox="1"/>
            <p:nvPr/>
          </p:nvSpPr>
          <p:spPr>
            <a:xfrm>
              <a:off x="0" y="-9525"/>
              <a:ext cx="578289" cy="545654"/>
            </a:xfrm>
            <a:prstGeom prst="rect">
              <a:avLst/>
            </a:prstGeom>
          </p:spPr>
          <p:txBody>
            <a:bodyPr lIns="50800" tIns="50800" rIns="50800" bIns="50800" rtlCol="0" anchor="ctr"/>
            <a:lstStyle/>
            <a:p>
              <a:pPr algn="ctr">
                <a:lnSpc>
                  <a:spcPts val="3100"/>
                </a:lnSpc>
              </a:pPr>
              <a:endParaRPr/>
            </a:p>
          </p:txBody>
        </p:sp>
      </p:grpSp>
      <p:grpSp>
        <p:nvGrpSpPr>
          <p:cNvPr id="30" name="Group 30"/>
          <p:cNvGrpSpPr/>
          <p:nvPr/>
        </p:nvGrpSpPr>
        <p:grpSpPr>
          <a:xfrm>
            <a:off x="13438318" y="5943307"/>
            <a:ext cx="328528" cy="304577"/>
            <a:chOff x="0" y="0"/>
            <a:chExt cx="578289" cy="536129"/>
          </a:xfrm>
        </p:grpSpPr>
        <p:sp>
          <p:nvSpPr>
            <p:cNvPr id="31" name="Freeform 31"/>
            <p:cNvSpPr/>
            <p:nvPr/>
          </p:nvSpPr>
          <p:spPr>
            <a:xfrm>
              <a:off x="0" y="0"/>
              <a:ext cx="578289" cy="536129"/>
            </a:xfrm>
            <a:custGeom>
              <a:avLst/>
              <a:gdLst/>
              <a:ahLst/>
              <a:cxnLst/>
              <a:rect l="l" t="t" r="r" b="b"/>
              <a:pathLst>
                <a:path w="578289" h="536129">
                  <a:moveTo>
                    <a:pt x="0" y="0"/>
                  </a:moveTo>
                  <a:lnTo>
                    <a:pt x="578289" y="0"/>
                  </a:lnTo>
                  <a:lnTo>
                    <a:pt x="578289" y="536129"/>
                  </a:lnTo>
                  <a:lnTo>
                    <a:pt x="0" y="536129"/>
                  </a:lnTo>
                  <a:close/>
                </a:path>
              </a:pathLst>
            </a:custGeom>
            <a:solidFill>
              <a:srgbClr val="6182A8"/>
            </a:solidFill>
          </p:spPr>
        </p:sp>
        <p:sp>
          <p:nvSpPr>
            <p:cNvPr id="32" name="TextBox 32"/>
            <p:cNvSpPr txBox="1"/>
            <p:nvPr/>
          </p:nvSpPr>
          <p:spPr>
            <a:xfrm>
              <a:off x="0" y="-9525"/>
              <a:ext cx="578289" cy="545654"/>
            </a:xfrm>
            <a:prstGeom prst="rect">
              <a:avLst/>
            </a:prstGeom>
          </p:spPr>
          <p:txBody>
            <a:bodyPr lIns="50800" tIns="50800" rIns="50800" bIns="50800" rtlCol="0" anchor="ctr"/>
            <a:lstStyle/>
            <a:p>
              <a:pPr algn="ctr">
                <a:lnSpc>
                  <a:spcPts val="3100"/>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5836804" y="2530485"/>
            <a:ext cx="6614393" cy="341250"/>
            <a:chOff x="0" y="0"/>
            <a:chExt cx="1742062" cy="89877"/>
          </a:xfrm>
        </p:grpSpPr>
        <p:sp>
          <p:nvSpPr>
            <p:cNvPr id="3" name="Freeform 3"/>
            <p:cNvSpPr/>
            <p:nvPr/>
          </p:nvSpPr>
          <p:spPr>
            <a:xfrm>
              <a:off x="0" y="0"/>
              <a:ext cx="1742062" cy="89877"/>
            </a:xfrm>
            <a:custGeom>
              <a:avLst/>
              <a:gdLst/>
              <a:ahLst/>
              <a:cxnLst/>
              <a:rect l="l" t="t" r="r" b="b"/>
              <a:pathLst>
                <a:path w="1742062" h="89877">
                  <a:moveTo>
                    <a:pt x="0" y="0"/>
                  </a:moveTo>
                  <a:lnTo>
                    <a:pt x="1742062" y="0"/>
                  </a:lnTo>
                  <a:lnTo>
                    <a:pt x="1742062" y="89877"/>
                  </a:lnTo>
                  <a:lnTo>
                    <a:pt x="0" y="89877"/>
                  </a:lnTo>
                  <a:close/>
                </a:path>
              </a:pathLst>
            </a:custGeom>
            <a:solidFill>
              <a:srgbClr val="B7CADB"/>
            </a:solidFill>
          </p:spPr>
        </p:sp>
        <p:sp>
          <p:nvSpPr>
            <p:cNvPr id="4" name="TextBox 4"/>
            <p:cNvSpPr txBox="1"/>
            <p:nvPr/>
          </p:nvSpPr>
          <p:spPr>
            <a:xfrm>
              <a:off x="0" y="-9525"/>
              <a:ext cx="1742062" cy="99402"/>
            </a:xfrm>
            <a:prstGeom prst="rect">
              <a:avLst/>
            </a:prstGeom>
          </p:spPr>
          <p:txBody>
            <a:bodyPr lIns="50800" tIns="50800" rIns="50800" bIns="50800" rtlCol="0" anchor="ctr"/>
            <a:lstStyle/>
            <a:p>
              <a:pPr algn="ctr">
                <a:lnSpc>
                  <a:spcPts val="3100"/>
                </a:lnSpc>
              </a:pPr>
              <a:endParaRPr/>
            </a:p>
          </p:txBody>
        </p:sp>
      </p:grpSp>
      <p:sp>
        <p:nvSpPr>
          <p:cNvPr id="5" name="Freeform 5"/>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7050418" y="9049203"/>
            <a:ext cx="770523" cy="77052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3378328"/>
            <a:ext cx="18288000" cy="5200683"/>
            <a:chOff x="0" y="0"/>
            <a:chExt cx="4816593" cy="1369727"/>
          </a:xfrm>
        </p:grpSpPr>
        <p:sp>
          <p:nvSpPr>
            <p:cNvPr id="10" name="Freeform 10"/>
            <p:cNvSpPr/>
            <p:nvPr/>
          </p:nvSpPr>
          <p:spPr>
            <a:xfrm>
              <a:off x="0" y="0"/>
              <a:ext cx="4816592" cy="1369727"/>
            </a:xfrm>
            <a:custGeom>
              <a:avLst/>
              <a:gdLst/>
              <a:ahLst/>
              <a:cxnLst/>
              <a:rect l="l" t="t" r="r" b="b"/>
              <a:pathLst>
                <a:path w="4816592" h="1369727">
                  <a:moveTo>
                    <a:pt x="0" y="0"/>
                  </a:moveTo>
                  <a:lnTo>
                    <a:pt x="4816592" y="0"/>
                  </a:lnTo>
                  <a:lnTo>
                    <a:pt x="4816592" y="1369727"/>
                  </a:lnTo>
                  <a:lnTo>
                    <a:pt x="0" y="1369727"/>
                  </a:lnTo>
                  <a:close/>
                </a:path>
              </a:pathLst>
            </a:custGeom>
            <a:solidFill>
              <a:srgbClr val="FAFAFA"/>
            </a:solidFill>
          </p:spPr>
        </p:sp>
        <p:sp>
          <p:nvSpPr>
            <p:cNvPr id="11" name="TextBox 11"/>
            <p:cNvSpPr txBox="1"/>
            <p:nvPr/>
          </p:nvSpPr>
          <p:spPr>
            <a:xfrm>
              <a:off x="0" y="-9525"/>
              <a:ext cx="4816593" cy="1379252"/>
            </a:xfrm>
            <a:prstGeom prst="rect">
              <a:avLst/>
            </a:prstGeom>
          </p:spPr>
          <p:txBody>
            <a:bodyPr lIns="50800" tIns="50800" rIns="50800" bIns="50800" rtlCol="0" anchor="ctr"/>
            <a:lstStyle/>
            <a:p>
              <a:pPr algn="ctr">
                <a:lnSpc>
                  <a:spcPts val="3100"/>
                </a:lnSpc>
              </a:pPr>
              <a:endParaRPr/>
            </a:p>
          </p:txBody>
        </p:sp>
      </p:grpSp>
      <p:sp>
        <p:nvSpPr>
          <p:cNvPr id="12" name="TextBox 12"/>
          <p:cNvSpPr txBox="1"/>
          <p:nvPr/>
        </p:nvSpPr>
        <p:spPr>
          <a:xfrm>
            <a:off x="315288" y="6151449"/>
            <a:ext cx="5097939" cy="606425"/>
          </a:xfrm>
          <a:prstGeom prst="rect">
            <a:avLst/>
          </a:prstGeom>
        </p:spPr>
        <p:txBody>
          <a:bodyPr lIns="0" tIns="0" rIns="0" bIns="0" rtlCol="0" anchor="t">
            <a:spAutoFit/>
          </a:bodyPr>
          <a:lstStyle/>
          <a:p>
            <a:pPr algn="ctr">
              <a:lnSpc>
                <a:spcPts val="4900"/>
              </a:lnSpc>
            </a:pPr>
            <a:r>
              <a:rPr lang="en-US" sz="3500">
                <a:solidFill>
                  <a:srgbClr val="000000"/>
                </a:solidFill>
                <a:latin typeface="Mukta Mahee"/>
                <a:ea typeface="Mukta Mahee"/>
                <a:cs typeface="Mukta Mahee"/>
                <a:sym typeface="Mukta Mahee"/>
              </a:rPr>
              <a:t>12S21047</a:t>
            </a:r>
          </a:p>
        </p:txBody>
      </p:sp>
      <p:sp>
        <p:nvSpPr>
          <p:cNvPr id="13" name="AutoShape 13"/>
          <p:cNvSpPr/>
          <p:nvPr/>
        </p:nvSpPr>
        <p:spPr>
          <a:xfrm flipV="1">
            <a:off x="6022728" y="4212208"/>
            <a:ext cx="18304" cy="3532924"/>
          </a:xfrm>
          <a:prstGeom prst="line">
            <a:avLst/>
          </a:prstGeom>
          <a:ln w="38100" cap="rnd">
            <a:solidFill>
              <a:srgbClr val="B7CADB"/>
            </a:solidFill>
            <a:prstDash val="solid"/>
            <a:headEnd type="oval" w="lg" len="lg"/>
            <a:tailEnd type="oval" w="lg" len="lg"/>
          </a:ln>
        </p:spPr>
      </p:sp>
      <p:sp>
        <p:nvSpPr>
          <p:cNvPr id="14" name="AutoShape 14"/>
          <p:cNvSpPr/>
          <p:nvPr/>
        </p:nvSpPr>
        <p:spPr>
          <a:xfrm flipV="1">
            <a:off x="12246967" y="4212208"/>
            <a:ext cx="18304" cy="3532924"/>
          </a:xfrm>
          <a:prstGeom prst="line">
            <a:avLst/>
          </a:prstGeom>
          <a:ln w="38100" cap="rnd">
            <a:solidFill>
              <a:srgbClr val="B7CADB"/>
            </a:solidFill>
            <a:prstDash val="solid"/>
            <a:headEnd type="oval" w="lg" len="lg"/>
            <a:tailEnd type="oval" w="lg" len="lg"/>
          </a:ln>
        </p:spPr>
      </p:sp>
      <p:sp>
        <p:nvSpPr>
          <p:cNvPr id="15" name="Freeform 15"/>
          <p:cNvSpPr/>
          <p:nvPr/>
        </p:nvSpPr>
        <p:spPr>
          <a:xfrm>
            <a:off x="-1629762" y="6677399"/>
            <a:ext cx="3259524" cy="3259524"/>
          </a:xfrm>
          <a:custGeom>
            <a:avLst/>
            <a:gdLst/>
            <a:ahLst/>
            <a:cxnLst/>
            <a:rect l="l" t="t" r="r" b="b"/>
            <a:pathLst>
              <a:path w="3259524" h="3259524">
                <a:moveTo>
                  <a:pt x="0" y="0"/>
                </a:moveTo>
                <a:lnTo>
                  <a:pt x="3259524" y="0"/>
                </a:lnTo>
                <a:lnTo>
                  <a:pt x="3259524" y="3259523"/>
                </a:lnTo>
                <a:lnTo>
                  <a:pt x="0" y="32595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TextBox 16"/>
          <p:cNvSpPr txBox="1"/>
          <p:nvPr/>
        </p:nvSpPr>
        <p:spPr>
          <a:xfrm>
            <a:off x="5411862" y="1963748"/>
            <a:ext cx="7464276" cy="1019175"/>
          </a:xfrm>
          <a:prstGeom prst="rect">
            <a:avLst/>
          </a:prstGeom>
        </p:spPr>
        <p:txBody>
          <a:bodyPr lIns="0" tIns="0" rIns="0" bIns="0" rtlCol="0" anchor="t">
            <a:spAutoFit/>
          </a:bodyPr>
          <a:lstStyle/>
          <a:p>
            <a:pPr algn="ctr">
              <a:lnSpc>
                <a:spcPts val="8399"/>
              </a:lnSpc>
            </a:pPr>
            <a:r>
              <a:rPr lang="en-US" sz="5999" b="1">
                <a:solidFill>
                  <a:srgbClr val="000000"/>
                </a:solidFill>
                <a:latin typeface="Heebo Bold"/>
                <a:ea typeface="Heebo Bold"/>
                <a:cs typeface="Heebo Bold"/>
                <a:sym typeface="Heebo Bold"/>
              </a:rPr>
              <a:t>Anggota Kelompok</a:t>
            </a:r>
          </a:p>
        </p:txBody>
      </p:sp>
      <p:sp>
        <p:nvSpPr>
          <p:cNvPr id="17" name="TextBox 17"/>
          <p:cNvSpPr txBox="1"/>
          <p:nvPr/>
        </p:nvSpPr>
        <p:spPr>
          <a:xfrm>
            <a:off x="2165856" y="4643069"/>
            <a:ext cx="1396804" cy="628862"/>
          </a:xfrm>
          <a:prstGeom prst="rect">
            <a:avLst/>
          </a:prstGeom>
        </p:spPr>
        <p:txBody>
          <a:bodyPr lIns="0" tIns="0" rIns="0" bIns="0" rtlCol="0" anchor="t">
            <a:spAutoFit/>
          </a:bodyPr>
          <a:lstStyle/>
          <a:p>
            <a:pPr algn="ctr">
              <a:lnSpc>
                <a:spcPts val="5195"/>
              </a:lnSpc>
            </a:pPr>
            <a:r>
              <a:rPr lang="en-US" sz="3710" b="1">
                <a:solidFill>
                  <a:srgbClr val="000000"/>
                </a:solidFill>
                <a:latin typeface="Heebo Ultra-Bold"/>
                <a:ea typeface="Heebo Ultra-Bold"/>
                <a:cs typeface="Heebo Ultra-Bold"/>
                <a:sym typeface="Heebo Ultra-Bold"/>
              </a:rPr>
              <a:t>01.</a:t>
            </a:r>
          </a:p>
        </p:txBody>
      </p:sp>
      <p:sp>
        <p:nvSpPr>
          <p:cNvPr id="18" name="TextBox 18"/>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b="1">
                <a:solidFill>
                  <a:srgbClr val="FFFFFF"/>
                </a:solidFill>
                <a:latin typeface="Heebo Bold"/>
                <a:ea typeface="Heebo Bold"/>
                <a:cs typeface="Heebo Bold"/>
                <a:sym typeface="Heebo Bold"/>
              </a:rPr>
              <a:t>01</a:t>
            </a:r>
          </a:p>
        </p:txBody>
      </p:sp>
      <p:sp>
        <p:nvSpPr>
          <p:cNvPr id="19" name="TextBox 19"/>
          <p:cNvSpPr txBox="1"/>
          <p:nvPr/>
        </p:nvSpPr>
        <p:spPr>
          <a:xfrm>
            <a:off x="974918" y="5424035"/>
            <a:ext cx="4752213" cy="679450"/>
          </a:xfrm>
          <a:prstGeom prst="rect">
            <a:avLst/>
          </a:prstGeom>
        </p:spPr>
        <p:txBody>
          <a:bodyPr lIns="0" tIns="0" rIns="0" bIns="0" rtlCol="0" anchor="t">
            <a:spAutoFit/>
          </a:bodyPr>
          <a:lstStyle/>
          <a:p>
            <a:pPr algn="ctr">
              <a:lnSpc>
                <a:spcPts val="5599"/>
              </a:lnSpc>
            </a:pPr>
            <a:r>
              <a:rPr lang="en-US" sz="3999" b="1">
                <a:solidFill>
                  <a:srgbClr val="000000"/>
                </a:solidFill>
                <a:latin typeface="Heebo Medium"/>
                <a:ea typeface="Heebo Medium"/>
                <a:cs typeface="Heebo Medium"/>
                <a:sym typeface="Heebo Medium"/>
              </a:rPr>
              <a:t>Elshaday Simamora</a:t>
            </a:r>
          </a:p>
        </p:txBody>
      </p:sp>
      <p:sp>
        <p:nvSpPr>
          <p:cNvPr id="20" name="TextBox 20"/>
          <p:cNvSpPr txBox="1"/>
          <p:nvPr/>
        </p:nvSpPr>
        <p:spPr>
          <a:xfrm>
            <a:off x="6595031" y="6151449"/>
            <a:ext cx="5097939" cy="606425"/>
          </a:xfrm>
          <a:prstGeom prst="rect">
            <a:avLst/>
          </a:prstGeom>
        </p:spPr>
        <p:txBody>
          <a:bodyPr lIns="0" tIns="0" rIns="0" bIns="0" rtlCol="0" anchor="t">
            <a:spAutoFit/>
          </a:bodyPr>
          <a:lstStyle/>
          <a:p>
            <a:pPr algn="ctr">
              <a:lnSpc>
                <a:spcPts val="4900"/>
              </a:lnSpc>
            </a:pPr>
            <a:r>
              <a:rPr lang="en-US" sz="3500">
                <a:solidFill>
                  <a:srgbClr val="000000"/>
                </a:solidFill>
                <a:latin typeface="Mukta Mahee"/>
                <a:ea typeface="Mukta Mahee"/>
                <a:cs typeface="Mukta Mahee"/>
                <a:sym typeface="Mukta Mahee"/>
              </a:rPr>
              <a:t>12S21048</a:t>
            </a:r>
          </a:p>
        </p:txBody>
      </p:sp>
      <p:sp>
        <p:nvSpPr>
          <p:cNvPr id="21" name="TextBox 21"/>
          <p:cNvSpPr txBox="1"/>
          <p:nvPr/>
        </p:nvSpPr>
        <p:spPr>
          <a:xfrm>
            <a:off x="8535285" y="4643069"/>
            <a:ext cx="1396804" cy="628862"/>
          </a:xfrm>
          <a:prstGeom prst="rect">
            <a:avLst/>
          </a:prstGeom>
        </p:spPr>
        <p:txBody>
          <a:bodyPr lIns="0" tIns="0" rIns="0" bIns="0" rtlCol="0" anchor="t">
            <a:spAutoFit/>
          </a:bodyPr>
          <a:lstStyle/>
          <a:p>
            <a:pPr algn="ctr">
              <a:lnSpc>
                <a:spcPts val="5195"/>
              </a:lnSpc>
            </a:pPr>
            <a:r>
              <a:rPr lang="en-US" sz="3710" b="1">
                <a:solidFill>
                  <a:srgbClr val="000000"/>
                </a:solidFill>
                <a:latin typeface="Heebo Ultra-Bold"/>
                <a:ea typeface="Heebo Ultra-Bold"/>
                <a:cs typeface="Heebo Ultra-Bold"/>
                <a:sym typeface="Heebo Ultra-Bold"/>
              </a:rPr>
              <a:t>02.</a:t>
            </a:r>
          </a:p>
        </p:txBody>
      </p:sp>
      <p:sp>
        <p:nvSpPr>
          <p:cNvPr id="22" name="TextBox 22"/>
          <p:cNvSpPr txBox="1"/>
          <p:nvPr/>
        </p:nvSpPr>
        <p:spPr>
          <a:xfrm>
            <a:off x="6647684" y="5371965"/>
            <a:ext cx="4992633" cy="679450"/>
          </a:xfrm>
          <a:prstGeom prst="rect">
            <a:avLst/>
          </a:prstGeom>
        </p:spPr>
        <p:txBody>
          <a:bodyPr lIns="0" tIns="0" rIns="0" bIns="0" rtlCol="0" anchor="t">
            <a:spAutoFit/>
          </a:bodyPr>
          <a:lstStyle/>
          <a:p>
            <a:pPr algn="ctr">
              <a:lnSpc>
                <a:spcPts val="5599"/>
              </a:lnSpc>
            </a:pPr>
            <a:r>
              <a:rPr lang="en-US" sz="3999" b="1">
                <a:solidFill>
                  <a:srgbClr val="000000"/>
                </a:solidFill>
                <a:latin typeface="Heebo Medium"/>
                <a:ea typeface="Heebo Medium"/>
                <a:cs typeface="Heebo Medium"/>
                <a:sym typeface="Heebo Medium"/>
              </a:rPr>
              <a:t>Nessy Pangaribuan</a:t>
            </a:r>
          </a:p>
        </p:txBody>
      </p:sp>
      <p:sp>
        <p:nvSpPr>
          <p:cNvPr id="23" name="TextBox 23"/>
          <p:cNvSpPr txBox="1"/>
          <p:nvPr/>
        </p:nvSpPr>
        <p:spPr>
          <a:xfrm>
            <a:off x="12723001" y="6151449"/>
            <a:ext cx="5097939" cy="606425"/>
          </a:xfrm>
          <a:prstGeom prst="rect">
            <a:avLst/>
          </a:prstGeom>
        </p:spPr>
        <p:txBody>
          <a:bodyPr lIns="0" tIns="0" rIns="0" bIns="0" rtlCol="0" anchor="t">
            <a:spAutoFit/>
          </a:bodyPr>
          <a:lstStyle/>
          <a:p>
            <a:pPr algn="ctr">
              <a:lnSpc>
                <a:spcPts val="4900"/>
              </a:lnSpc>
            </a:pPr>
            <a:r>
              <a:rPr lang="en-US" sz="3500">
                <a:solidFill>
                  <a:srgbClr val="000000"/>
                </a:solidFill>
                <a:latin typeface="Mukta Mahee"/>
                <a:ea typeface="Mukta Mahee"/>
                <a:cs typeface="Mukta Mahee"/>
                <a:sym typeface="Mukta Mahee"/>
              </a:rPr>
              <a:t>12S21049</a:t>
            </a:r>
          </a:p>
        </p:txBody>
      </p:sp>
      <p:sp>
        <p:nvSpPr>
          <p:cNvPr id="24" name="TextBox 24"/>
          <p:cNvSpPr txBox="1"/>
          <p:nvPr/>
        </p:nvSpPr>
        <p:spPr>
          <a:xfrm>
            <a:off x="14590811" y="4643069"/>
            <a:ext cx="1396804" cy="628862"/>
          </a:xfrm>
          <a:prstGeom prst="rect">
            <a:avLst/>
          </a:prstGeom>
        </p:spPr>
        <p:txBody>
          <a:bodyPr lIns="0" tIns="0" rIns="0" bIns="0" rtlCol="0" anchor="t">
            <a:spAutoFit/>
          </a:bodyPr>
          <a:lstStyle/>
          <a:p>
            <a:pPr algn="ctr">
              <a:lnSpc>
                <a:spcPts val="5195"/>
              </a:lnSpc>
            </a:pPr>
            <a:r>
              <a:rPr lang="en-US" sz="3710" b="1">
                <a:solidFill>
                  <a:srgbClr val="000000"/>
                </a:solidFill>
                <a:latin typeface="Heebo Ultra-Bold"/>
                <a:ea typeface="Heebo Ultra-Bold"/>
                <a:cs typeface="Heebo Ultra-Bold"/>
                <a:sym typeface="Heebo Ultra-Bold"/>
              </a:rPr>
              <a:t>03.</a:t>
            </a:r>
          </a:p>
        </p:txBody>
      </p:sp>
      <p:sp>
        <p:nvSpPr>
          <p:cNvPr id="25" name="TextBox 25"/>
          <p:cNvSpPr txBox="1"/>
          <p:nvPr/>
        </p:nvSpPr>
        <p:spPr>
          <a:xfrm>
            <a:off x="13514089" y="5424035"/>
            <a:ext cx="3550247" cy="679450"/>
          </a:xfrm>
          <a:prstGeom prst="rect">
            <a:avLst/>
          </a:prstGeom>
        </p:spPr>
        <p:txBody>
          <a:bodyPr lIns="0" tIns="0" rIns="0" bIns="0" rtlCol="0" anchor="t">
            <a:spAutoFit/>
          </a:bodyPr>
          <a:lstStyle/>
          <a:p>
            <a:pPr algn="ctr">
              <a:lnSpc>
                <a:spcPts val="5599"/>
              </a:lnSpc>
            </a:pPr>
            <a:r>
              <a:rPr lang="en-US" sz="3999" b="1">
                <a:solidFill>
                  <a:srgbClr val="000000"/>
                </a:solidFill>
                <a:latin typeface="Heebo Medium"/>
                <a:ea typeface="Heebo Medium"/>
                <a:cs typeface="Heebo Medium"/>
                <a:sym typeface="Heebo Medium"/>
              </a:rPr>
              <a:t>Jesika Purba</a:t>
            </a:r>
          </a:p>
        </p:txBody>
      </p:sp>
      <p:sp>
        <p:nvSpPr>
          <p:cNvPr id="26" name="Freeform 26"/>
          <p:cNvSpPr/>
          <p:nvPr/>
        </p:nvSpPr>
        <p:spPr>
          <a:xfrm>
            <a:off x="16860498" y="2284268"/>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sp>
      <p:sp>
        <p:nvSpPr>
          <p:cNvPr id="27" name="Freeform 27"/>
          <p:cNvSpPr/>
          <p:nvPr/>
        </p:nvSpPr>
        <p:spPr>
          <a:xfrm>
            <a:off x="15432995" y="886957"/>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182A8"/>
        </a:solidFill>
        <a:effectLst/>
      </p:bgPr>
    </p:bg>
    <p:spTree>
      <p:nvGrpSpPr>
        <p:cNvPr id="1" name=""/>
        <p:cNvGrpSpPr/>
        <p:nvPr/>
      </p:nvGrpSpPr>
      <p:grpSpPr>
        <a:xfrm>
          <a:off x="0" y="0"/>
          <a:ext cx="0" cy="0"/>
          <a:chOff x="0" y="0"/>
          <a:chExt cx="0" cy="0"/>
        </a:xfrm>
      </p:grpSpPr>
      <p:sp>
        <p:nvSpPr>
          <p:cNvPr id="2" name="TextBox 2"/>
          <p:cNvSpPr txBox="1"/>
          <p:nvPr/>
        </p:nvSpPr>
        <p:spPr>
          <a:xfrm>
            <a:off x="5343171" y="3107636"/>
            <a:ext cx="7647641" cy="4812590"/>
          </a:xfrm>
          <a:prstGeom prst="rect">
            <a:avLst/>
          </a:prstGeom>
        </p:spPr>
        <p:txBody>
          <a:bodyPr lIns="0" tIns="0" rIns="0" bIns="0" rtlCol="0" anchor="t">
            <a:spAutoFit/>
          </a:bodyPr>
          <a:lstStyle/>
          <a:p>
            <a:pPr marL="987012" lvl="1" indent="-493506" algn="l">
              <a:lnSpc>
                <a:spcPts val="6400"/>
              </a:lnSpc>
              <a:buFont typeface="Arial"/>
              <a:buChar char="•"/>
            </a:pPr>
            <a:r>
              <a:rPr lang="en-US" sz="4571">
                <a:solidFill>
                  <a:srgbClr val="FFFFFF"/>
                </a:solidFill>
                <a:latin typeface="Mukta Mahee"/>
                <a:ea typeface="Mukta Mahee"/>
                <a:cs typeface="Mukta Mahee"/>
                <a:sym typeface="Mukta Mahee"/>
              </a:rPr>
              <a:t>Business Understanding</a:t>
            </a:r>
          </a:p>
          <a:p>
            <a:pPr marL="987012" lvl="1" indent="-493506" algn="l">
              <a:lnSpc>
                <a:spcPts val="6400"/>
              </a:lnSpc>
              <a:buFont typeface="Arial"/>
              <a:buChar char="•"/>
            </a:pPr>
            <a:r>
              <a:rPr lang="en-US" sz="4571">
                <a:solidFill>
                  <a:srgbClr val="FFFFFF"/>
                </a:solidFill>
                <a:latin typeface="Mukta Mahee"/>
                <a:ea typeface="Mukta Mahee"/>
                <a:cs typeface="Mukta Mahee"/>
                <a:sym typeface="Mukta Mahee"/>
              </a:rPr>
              <a:t>Data Understanding</a:t>
            </a:r>
          </a:p>
          <a:p>
            <a:pPr marL="987012" lvl="1" indent="-493506" algn="l">
              <a:lnSpc>
                <a:spcPts val="6400"/>
              </a:lnSpc>
              <a:buFont typeface="Arial"/>
              <a:buChar char="•"/>
            </a:pPr>
            <a:r>
              <a:rPr lang="en-US" sz="4571">
                <a:solidFill>
                  <a:srgbClr val="FFFFFF"/>
                </a:solidFill>
                <a:latin typeface="Mukta Mahee"/>
                <a:ea typeface="Mukta Mahee"/>
                <a:cs typeface="Mukta Mahee"/>
                <a:sym typeface="Mukta Mahee"/>
              </a:rPr>
              <a:t>Data Preparation</a:t>
            </a:r>
          </a:p>
          <a:p>
            <a:pPr marL="987012" lvl="1" indent="-493506" algn="l">
              <a:lnSpc>
                <a:spcPts val="6400"/>
              </a:lnSpc>
              <a:buFont typeface="Arial"/>
              <a:buChar char="•"/>
            </a:pPr>
            <a:r>
              <a:rPr lang="en-US" sz="4571">
                <a:solidFill>
                  <a:srgbClr val="FFFFFF"/>
                </a:solidFill>
                <a:latin typeface="Mukta Mahee"/>
                <a:ea typeface="Mukta Mahee"/>
                <a:cs typeface="Mukta Mahee"/>
                <a:sym typeface="Mukta Mahee"/>
              </a:rPr>
              <a:t>Modeling</a:t>
            </a:r>
          </a:p>
          <a:p>
            <a:pPr marL="987012" lvl="1" indent="-493506" algn="l">
              <a:lnSpc>
                <a:spcPts val="6400"/>
              </a:lnSpc>
              <a:buFont typeface="Arial"/>
              <a:buChar char="•"/>
            </a:pPr>
            <a:r>
              <a:rPr lang="en-US" sz="4571">
                <a:solidFill>
                  <a:srgbClr val="FFFFFF"/>
                </a:solidFill>
                <a:latin typeface="Mukta Mahee"/>
                <a:ea typeface="Mukta Mahee"/>
                <a:cs typeface="Mukta Mahee"/>
                <a:sym typeface="Mukta Mahee"/>
              </a:rPr>
              <a:t>Model Evaluation</a:t>
            </a:r>
          </a:p>
          <a:p>
            <a:pPr marL="987012" lvl="1" indent="-493506" algn="l">
              <a:lnSpc>
                <a:spcPts val="6400"/>
              </a:lnSpc>
              <a:buFont typeface="Arial"/>
              <a:buChar char="•"/>
            </a:pPr>
            <a:r>
              <a:rPr lang="en-US" sz="4571">
                <a:solidFill>
                  <a:srgbClr val="FFFFFF"/>
                </a:solidFill>
                <a:latin typeface="Mukta Mahee"/>
                <a:ea typeface="Mukta Mahee"/>
                <a:cs typeface="Mukta Mahee"/>
                <a:sym typeface="Mukta Mahee"/>
              </a:rPr>
              <a:t>Deployment</a:t>
            </a:r>
          </a:p>
        </p:txBody>
      </p:sp>
      <p:grpSp>
        <p:nvGrpSpPr>
          <p:cNvPr id="3" name="Group 3"/>
          <p:cNvGrpSpPr/>
          <p:nvPr/>
        </p:nvGrpSpPr>
        <p:grpSpPr>
          <a:xfrm>
            <a:off x="5492281" y="2406738"/>
            <a:ext cx="6816604" cy="375030"/>
            <a:chOff x="0" y="0"/>
            <a:chExt cx="1633610" cy="89877"/>
          </a:xfrm>
        </p:grpSpPr>
        <p:sp>
          <p:nvSpPr>
            <p:cNvPr id="4" name="Freeform 4"/>
            <p:cNvSpPr/>
            <p:nvPr/>
          </p:nvSpPr>
          <p:spPr>
            <a:xfrm>
              <a:off x="0" y="0"/>
              <a:ext cx="1633610" cy="89877"/>
            </a:xfrm>
            <a:custGeom>
              <a:avLst/>
              <a:gdLst/>
              <a:ahLst/>
              <a:cxnLst/>
              <a:rect l="l" t="t" r="r" b="b"/>
              <a:pathLst>
                <a:path w="1633610" h="89877">
                  <a:moveTo>
                    <a:pt x="0" y="0"/>
                  </a:moveTo>
                  <a:lnTo>
                    <a:pt x="1633610" y="0"/>
                  </a:lnTo>
                  <a:lnTo>
                    <a:pt x="1633610" y="89877"/>
                  </a:lnTo>
                  <a:lnTo>
                    <a:pt x="0" y="89877"/>
                  </a:lnTo>
                  <a:close/>
                </a:path>
              </a:pathLst>
            </a:custGeom>
            <a:solidFill>
              <a:srgbClr val="B7CADB"/>
            </a:solidFill>
          </p:spPr>
        </p:sp>
        <p:sp>
          <p:nvSpPr>
            <p:cNvPr id="5" name="TextBox 5"/>
            <p:cNvSpPr txBox="1"/>
            <p:nvPr/>
          </p:nvSpPr>
          <p:spPr>
            <a:xfrm>
              <a:off x="0" y="-9525"/>
              <a:ext cx="1633610" cy="99402"/>
            </a:xfrm>
            <a:prstGeom prst="rect">
              <a:avLst/>
            </a:prstGeom>
          </p:spPr>
          <p:txBody>
            <a:bodyPr lIns="50800" tIns="50800" rIns="50800" bIns="50800" rtlCol="0" anchor="ctr"/>
            <a:lstStyle/>
            <a:p>
              <a:pPr algn="ctr">
                <a:lnSpc>
                  <a:spcPts val="3100"/>
                </a:lnSpc>
              </a:pPr>
              <a:endParaRPr/>
            </a:p>
          </p:txBody>
        </p:sp>
      </p:grpSp>
      <p:sp>
        <p:nvSpPr>
          <p:cNvPr id="6" name="TextBox 6"/>
          <p:cNvSpPr txBox="1"/>
          <p:nvPr/>
        </p:nvSpPr>
        <p:spPr>
          <a:xfrm>
            <a:off x="5194062" y="1241076"/>
            <a:ext cx="7413041" cy="1165662"/>
          </a:xfrm>
          <a:prstGeom prst="rect">
            <a:avLst/>
          </a:prstGeom>
        </p:spPr>
        <p:txBody>
          <a:bodyPr lIns="0" tIns="0" rIns="0" bIns="0" rtlCol="0" anchor="t">
            <a:spAutoFit/>
          </a:bodyPr>
          <a:lstStyle/>
          <a:p>
            <a:pPr algn="ctr">
              <a:lnSpc>
                <a:spcPts val="9529"/>
              </a:lnSpc>
            </a:pPr>
            <a:r>
              <a:rPr lang="en-US" sz="6806" b="1">
                <a:solidFill>
                  <a:srgbClr val="FFFFFF"/>
                </a:solidFill>
                <a:latin typeface="Heebo Bold"/>
                <a:ea typeface="Heebo Bold"/>
                <a:cs typeface="Heebo Bold"/>
                <a:sym typeface="Heebo Bold"/>
              </a:rPr>
              <a:t>Outline</a:t>
            </a:r>
          </a:p>
        </p:txBody>
      </p:sp>
      <p:sp>
        <p:nvSpPr>
          <p:cNvPr id="7" name="Freeform 7"/>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17050418" y="9049203"/>
            <a:ext cx="770523" cy="7705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0" name="TextBox 10"/>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b="1">
                <a:solidFill>
                  <a:srgbClr val="6182A8"/>
                </a:solidFill>
                <a:latin typeface="Heebo Bold"/>
                <a:ea typeface="Heebo Bold"/>
                <a:cs typeface="Heebo Bold"/>
                <a:sym typeface="Heebo Bold"/>
              </a:rPr>
              <a:t>02</a:t>
            </a:r>
          </a:p>
        </p:txBody>
      </p:sp>
      <p:sp>
        <p:nvSpPr>
          <p:cNvPr id="12" name="Freeform 12"/>
          <p:cNvSpPr/>
          <p:nvPr/>
        </p:nvSpPr>
        <p:spPr>
          <a:xfrm flipH="1">
            <a:off x="14972201" y="682974"/>
            <a:ext cx="3513563" cy="3513563"/>
          </a:xfrm>
          <a:custGeom>
            <a:avLst/>
            <a:gdLst/>
            <a:ahLst/>
            <a:cxnLst/>
            <a:rect l="l" t="t" r="r" b="b"/>
            <a:pathLst>
              <a:path w="3513563" h="3513563">
                <a:moveTo>
                  <a:pt x="3513563" y="0"/>
                </a:moveTo>
                <a:lnTo>
                  <a:pt x="0" y="0"/>
                </a:lnTo>
                <a:lnTo>
                  <a:pt x="0" y="3513563"/>
                </a:lnTo>
                <a:lnTo>
                  <a:pt x="3513563" y="3513563"/>
                </a:lnTo>
                <a:lnTo>
                  <a:pt x="3513563"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427502" y="8889689"/>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sp>
      <p:sp>
        <p:nvSpPr>
          <p:cNvPr id="14" name="Freeform 14"/>
          <p:cNvSpPr/>
          <p:nvPr/>
        </p:nvSpPr>
        <p:spPr>
          <a:xfrm>
            <a:off x="0" y="7492379"/>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6878968" y="8915785"/>
            <a:ext cx="770523" cy="770523"/>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5" name="TextBox 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92853" y="3742815"/>
            <a:ext cx="2687374" cy="341250"/>
            <a:chOff x="0" y="0"/>
            <a:chExt cx="707786" cy="89877"/>
          </a:xfrm>
        </p:grpSpPr>
        <p:sp>
          <p:nvSpPr>
            <p:cNvPr id="7" name="Freeform 7"/>
            <p:cNvSpPr/>
            <p:nvPr/>
          </p:nvSpPr>
          <p:spPr>
            <a:xfrm>
              <a:off x="0" y="0"/>
              <a:ext cx="707786" cy="89877"/>
            </a:xfrm>
            <a:custGeom>
              <a:avLst/>
              <a:gdLst/>
              <a:ahLst/>
              <a:cxnLst/>
              <a:rect l="l" t="t" r="r" b="b"/>
              <a:pathLst>
                <a:path w="707786" h="89877">
                  <a:moveTo>
                    <a:pt x="0" y="0"/>
                  </a:moveTo>
                  <a:lnTo>
                    <a:pt x="707786" y="0"/>
                  </a:lnTo>
                  <a:lnTo>
                    <a:pt x="707786" y="89877"/>
                  </a:lnTo>
                  <a:lnTo>
                    <a:pt x="0" y="89877"/>
                  </a:lnTo>
                  <a:close/>
                </a:path>
              </a:pathLst>
            </a:custGeom>
            <a:solidFill>
              <a:srgbClr val="B7CADB"/>
            </a:solidFill>
          </p:spPr>
        </p:sp>
        <p:sp>
          <p:nvSpPr>
            <p:cNvPr id="8" name="TextBox 8"/>
            <p:cNvSpPr txBox="1"/>
            <p:nvPr/>
          </p:nvSpPr>
          <p:spPr>
            <a:xfrm>
              <a:off x="0" y="-9525"/>
              <a:ext cx="707786" cy="99402"/>
            </a:xfrm>
            <a:prstGeom prst="rect">
              <a:avLst/>
            </a:prstGeom>
          </p:spPr>
          <p:txBody>
            <a:bodyPr lIns="50800" tIns="50800" rIns="50800" bIns="50800" rtlCol="0" anchor="ctr"/>
            <a:lstStyle/>
            <a:p>
              <a:pPr algn="ctr">
                <a:lnSpc>
                  <a:spcPts val="3100"/>
                </a:lnSpc>
              </a:pPr>
              <a:endParaRPr/>
            </a:p>
          </p:txBody>
        </p:sp>
      </p:grpSp>
      <p:grpSp>
        <p:nvGrpSpPr>
          <p:cNvPr id="9" name="Group 9"/>
          <p:cNvGrpSpPr/>
          <p:nvPr/>
        </p:nvGrpSpPr>
        <p:grpSpPr>
          <a:xfrm>
            <a:off x="1492853" y="4669106"/>
            <a:ext cx="4264372" cy="341250"/>
            <a:chOff x="0" y="0"/>
            <a:chExt cx="1123127" cy="89877"/>
          </a:xfrm>
        </p:grpSpPr>
        <p:sp>
          <p:nvSpPr>
            <p:cNvPr id="10" name="Freeform 10"/>
            <p:cNvSpPr/>
            <p:nvPr/>
          </p:nvSpPr>
          <p:spPr>
            <a:xfrm>
              <a:off x="0" y="0"/>
              <a:ext cx="1123127" cy="89877"/>
            </a:xfrm>
            <a:custGeom>
              <a:avLst/>
              <a:gdLst/>
              <a:ahLst/>
              <a:cxnLst/>
              <a:rect l="l" t="t" r="r" b="b"/>
              <a:pathLst>
                <a:path w="1123127" h="89877">
                  <a:moveTo>
                    <a:pt x="0" y="0"/>
                  </a:moveTo>
                  <a:lnTo>
                    <a:pt x="1123127" y="0"/>
                  </a:lnTo>
                  <a:lnTo>
                    <a:pt x="1123127" y="89877"/>
                  </a:lnTo>
                  <a:lnTo>
                    <a:pt x="0" y="89877"/>
                  </a:lnTo>
                  <a:close/>
                </a:path>
              </a:pathLst>
            </a:custGeom>
            <a:solidFill>
              <a:srgbClr val="B7CADB"/>
            </a:solidFill>
          </p:spPr>
        </p:sp>
        <p:sp>
          <p:nvSpPr>
            <p:cNvPr id="11" name="TextBox 11"/>
            <p:cNvSpPr txBox="1"/>
            <p:nvPr/>
          </p:nvSpPr>
          <p:spPr>
            <a:xfrm>
              <a:off x="0" y="-9525"/>
              <a:ext cx="1123127" cy="99402"/>
            </a:xfrm>
            <a:prstGeom prst="rect">
              <a:avLst/>
            </a:prstGeom>
          </p:spPr>
          <p:txBody>
            <a:bodyPr lIns="50800" tIns="50800" rIns="50800" bIns="50800" rtlCol="0" anchor="ctr"/>
            <a:lstStyle/>
            <a:p>
              <a:pPr algn="ctr">
                <a:lnSpc>
                  <a:spcPts val="3100"/>
                </a:lnSpc>
              </a:pPr>
              <a:endParaRPr/>
            </a:p>
          </p:txBody>
        </p:sp>
      </p:grpSp>
      <p:grpSp>
        <p:nvGrpSpPr>
          <p:cNvPr id="12" name="Group 12"/>
          <p:cNvGrpSpPr/>
          <p:nvPr/>
        </p:nvGrpSpPr>
        <p:grpSpPr>
          <a:xfrm>
            <a:off x="7600950" y="1374426"/>
            <a:ext cx="10687050" cy="8445299"/>
            <a:chOff x="0" y="0"/>
            <a:chExt cx="2814696" cy="2224276"/>
          </a:xfrm>
        </p:grpSpPr>
        <p:sp>
          <p:nvSpPr>
            <p:cNvPr id="13" name="Freeform 13"/>
            <p:cNvSpPr/>
            <p:nvPr/>
          </p:nvSpPr>
          <p:spPr>
            <a:xfrm>
              <a:off x="0" y="0"/>
              <a:ext cx="2814696" cy="2224276"/>
            </a:xfrm>
            <a:custGeom>
              <a:avLst/>
              <a:gdLst/>
              <a:ahLst/>
              <a:cxnLst/>
              <a:rect l="l" t="t" r="r" b="b"/>
              <a:pathLst>
                <a:path w="2814696" h="2224276">
                  <a:moveTo>
                    <a:pt x="0" y="0"/>
                  </a:moveTo>
                  <a:lnTo>
                    <a:pt x="2814696" y="0"/>
                  </a:lnTo>
                  <a:lnTo>
                    <a:pt x="2814696" y="2224276"/>
                  </a:lnTo>
                  <a:lnTo>
                    <a:pt x="0" y="2224276"/>
                  </a:lnTo>
                  <a:close/>
                </a:path>
              </a:pathLst>
            </a:custGeom>
            <a:solidFill>
              <a:srgbClr val="FAFAFA"/>
            </a:solidFill>
          </p:spPr>
        </p:sp>
        <p:sp>
          <p:nvSpPr>
            <p:cNvPr id="14" name="TextBox 14"/>
            <p:cNvSpPr txBox="1"/>
            <p:nvPr/>
          </p:nvSpPr>
          <p:spPr>
            <a:xfrm>
              <a:off x="0" y="-9525"/>
              <a:ext cx="2814696" cy="2233801"/>
            </a:xfrm>
            <a:prstGeom prst="rect">
              <a:avLst/>
            </a:prstGeom>
          </p:spPr>
          <p:txBody>
            <a:bodyPr lIns="50800" tIns="50800" rIns="50800" bIns="50800" rtlCol="0" anchor="ctr"/>
            <a:lstStyle/>
            <a:p>
              <a:pPr algn="ctr">
                <a:lnSpc>
                  <a:spcPts val="3100"/>
                </a:lnSpc>
              </a:pPr>
              <a:endParaRPr/>
            </a:p>
          </p:txBody>
        </p:sp>
      </p:grpSp>
      <p:sp>
        <p:nvSpPr>
          <p:cNvPr id="15" name="Freeform 15"/>
          <p:cNvSpPr/>
          <p:nvPr/>
        </p:nvSpPr>
        <p:spPr>
          <a:xfrm>
            <a:off x="16658238" y="-1149847"/>
            <a:ext cx="3259524" cy="3259524"/>
          </a:xfrm>
          <a:custGeom>
            <a:avLst/>
            <a:gdLst/>
            <a:ahLst/>
            <a:cxnLst/>
            <a:rect l="l" t="t" r="r" b="b"/>
            <a:pathLst>
              <a:path w="3259524" h="3259524">
                <a:moveTo>
                  <a:pt x="0" y="0"/>
                </a:moveTo>
                <a:lnTo>
                  <a:pt x="3259524" y="0"/>
                </a:lnTo>
                <a:lnTo>
                  <a:pt x="3259524" y="3259524"/>
                </a:lnTo>
                <a:lnTo>
                  <a:pt x="0" y="325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3366729" y="7979936"/>
            <a:ext cx="4234221" cy="1397311"/>
          </a:xfrm>
          <a:custGeom>
            <a:avLst/>
            <a:gdLst/>
            <a:ahLst/>
            <a:cxnLst/>
            <a:rect l="l" t="t" r="r" b="b"/>
            <a:pathLst>
              <a:path w="4234221" h="1397311">
                <a:moveTo>
                  <a:pt x="0" y="0"/>
                </a:moveTo>
                <a:lnTo>
                  <a:pt x="4234221" y="0"/>
                </a:lnTo>
                <a:lnTo>
                  <a:pt x="4234221" y="1397310"/>
                </a:lnTo>
                <a:lnTo>
                  <a:pt x="0" y="13973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1939227" y="6575584"/>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sp>
      <p:sp>
        <p:nvSpPr>
          <p:cNvPr id="18" name="TextBox 18"/>
          <p:cNvSpPr txBox="1"/>
          <p:nvPr/>
        </p:nvSpPr>
        <p:spPr>
          <a:xfrm>
            <a:off x="1735759" y="3256517"/>
            <a:ext cx="5324292" cy="1838325"/>
          </a:xfrm>
          <a:prstGeom prst="rect">
            <a:avLst/>
          </a:prstGeom>
        </p:spPr>
        <p:txBody>
          <a:bodyPr lIns="0" tIns="0" rIns="0" bIns="0" rtlCol="0" anchor="t">
            <a:spAutoFit/>
          </a:bodyPr>
          <a:lstStyle/>
          <a:p>
            <a:pPr algn="l">
              <a:lnSpc>
                <a:spcPts val="7200"/>
              </a:lnSpc>
            </a:pPr>
            <a:r>
              <a:rPr lang="en-US" sz="6000" b="1">
                <a:solidFill>
                  <a:srgbClr val="000000"/>
                </a:solidFill>
                <a:latin typeface="Heebo Bold"/>
                <a:ea typeface="Heebo Bold"/>
                <a:cs typeface="Heebo Bold"/>
                <a:sym typeface="Heebo Bold"/>
              </a:rPr>
              <a:t>Business Understanding</a:t>
            </a:r>
          </a:p>
        </p:txBody>
      </p:sp>
      <p:sp>
        <p:nvSpPr>
          <p:cNvPr id="19" name="TextBox 19"/>
          <p:cNvSpPr txBox="1"/>
          <p:nvPr/>
        </p:nvSpPr>
        <p:spPr>
          <a:xfrm>
            <a:off x="8181389" y="2052527"/>
            <a:ext cx="9526171" cy="2957830"/>
          </a:xfrm>
          <a:prstGeom prst="rect">
            <a:avLst/>
          </a:prstGeom>
        </p:spPr>
        <p:txBody>
          <a:bodyPr lIns="0" tIns="0" rIns="0" bIns="0" rtlCol="0" anchor="t">
            <a:spAutoFit/>
          </a:bodyPr>
          <a:lstStyle/>
          <a:p>
            <a:pPr algn="just">
              <a:lnSpc>
                <a:spcPts val="3920"/>
              </a:lnSpc>
            </a:pPr>
            <a:r>
              <a:rPr lang="en-US" sz="2800">
                <a:solidFill>
                  <a:srgbClr val="000000"/>
                </a:solidFill>
                <a:latin typeface="Mukta Mahee"/>
                <a:ea typeface="Mukta Mahee"/>
                <a:cs typeface="Mukta Mahee"/>
                <a:sym typeface="Mukta Mahee"/>
              </a:rPr>
              <a:t>Ulos adalah kain tradisional suku Batak yang memiliki berbagai motif sesuai dengan makna budayanya. Motif yang beragam dengan variasi dan pola yang rumit sering kali menyebabkan penggolongan ulos yang cukup rumit. Tugas analitik utama adalah klasifikasi motif ulos.  </a:t>
            </a:r>
          </a:p>
          <a:p>
            <a:pPr algn="just">
              <a:lnSpc>
                <a:spcPts val="3920"/>
              </a:lnSpc>
            </a:pPr>
            <a:endParaRPr lang="en-US" sz="2800">
              <a:solidFill>
                <a:srgbClr val="000000"/>
              </a:solidFill>
              <a:latin typeface="Mukta Mahee"/>
              <a:ea typeface="Mukta Mahee"/>
              <a:cs typeface="Mukta Mahee"/>
              <a:sym typeface="Mukta Mahee"/>
            </a:endParaRPr>
          </a:p>
        </p:txBody>
      </p:sp>
      <p:sp>
        <p:nvSpPr>
          <p:cNvPr id="20" name="TextBox 20"/>
          <p:cNvSpPr txBox="1"/>
          <p:nvPr/>
        </p:nvSpPr>
        <p:spPr>
          <a:xfrm>
            <a:off x="16861726" y="9066096"/>
            <a:ext cx="805006" cy="422274"/>
          </a:xfrm>
          <a:prstGeom prst="rect">
            <a:avLst/>
          </a:prstGeom>
        </p:spPr>
        <p:txBody>
          <a:bodyPr lIns="0" tIns="0" rIns="0" bIns="0" rtlCol="0" anchor="t">
            <a:spAutoFit/>
          </a:bodyPr>
          <a:lstStyle/>
          <a:p>
            <a:pPr algn="ctr">
              <a:lnSpc>
                <a:spcPts val="3500"/>
              </a:lnSpc>
            </a:pPr>
            <a:r>
              <a:rPr lang="en-US" sz="2500" b="1">
                <a:solidFill>
                  <a:srgbClr val="FFFFFF"/>
                </a:solidFill>
                <a:latin typeface="Heebo Bold"/>
                <a:ea typeface="Heebo Bold"/>
                <a:cs typeface="Heebo Bold"/>
                <a:sym typeface="Heebo Bold"/>
              </a:rPr>
              <a:t>02</a:t>
            </a:r>
          </a:p>
        </p:txBody>
      </p:sp>
      <p:sp>
        <p:nvSpPr>
          <p:cNvPr id="21" name="TextBox 21"/>
          <p:cNvSpPr txBox="1"/>
          <p:nvPr/>
        </p:nvSpPr>
        <p:spPr>
          <a:xfrm>
            <a:off x="8198631" y="4943681"/>
            <a:ext cx="9639551" cy="3724275"/>
          </a:xfrm>
          <a:prstGeom prst="rect">
            <a:avLst/>
          </a:prstGeom>
        </p:spPr>
        <p:txBody>
          <a:bodyPr lIns="0" tIns="0" rIns="0" bIns="0" rtlCol="0" anchor="t">
            <a:spAutoFit/>
          </a:bodyPr>
          <a:lstStyle/>
          <a:p>
            <a:pPr algn="just">
              <a:lnSpc>
                <a:spcPts val="4200"/>
              </a:lnSpc>
            </a:pPr>
            <a:r>
              <a:rPr lang="en-US" sz="3000">
                <a:solidFill>
                  <a:srgbClr val="000000"/>
                </a:solidFill>
                <a:latin typeface="Mukta Mahee"/>
                <a:ea typeface="Mukta Mahee"/>
                <a:cs typeface="Mukta Mahee"/>
                <a:sym typeface="Mukta Mahee"/>
              </a:rPr>
              <a:t>Data yang diperlukan adalah gambar ulos yang memiliki deskripsi tentang jenis ulosnya. Dataset dapat diakses dari </a:t>
            </a:r>
            <a:r>
              <a:rPr lang="en-US" sz="3000" u="sng">
                <a:solidFill>
                  <a:srgbClr val="000000"/>
                </a:solidFill>
                <a:latin typeface="Mukta Mahee"/>
                <a:ea typeface="Mukta Mahee"/>
                <a:cs typeface="Mukta Mahee"/>
                <a:sym typeface="Mukta Mahee"/>
                <a:hlinkClick r:id="rId8" tooltip="https://www.kaggle.com/datasets/fthnaja/kain-ulos"/>
              </a:rPr>
              <a:t>Kaggle</a:t>
            </a:r>
            <a:r>
              <a:rPr lang="en-US" sz="3000">
                <a:solidFill>
                  <a:srgbClr val="000000"/>
                </a:solidFill>
                <a:latin typeface="Mukta Mahee"/>
                <a:ea typeface="Mukta Mahee"/>
                <a:cs typeface="Mukta Mahee"/>
                <a:sym typeface="Mukta Mahee"/>
              </a:rPr>
              <a:t>. Dataset berisi 1.231 gambar motif ulos dengan 6 label yang menunjukkan jenis motif ulos (Pinuncaan, Ragi Hidup, Ragi Hotang, Sadum, Sibolang, Tumtuman). Dataset ini merupakan dataset via public data. Data sudah dibagi untuk train dan test data.</a:t>
            </a:r>
          </a:p>
        </p:txBody>
      </p:sp>
      <p:grpSp>
        <p:nvGrpSpPr>
          <p:cNvPr id="22" name="Group 22"/>
          <p:cNvGrpSpPr/>
          <p:nvPr/>
        </p:nvGrpSpPr>
        <p:grpSpPr>
          <a:xfrm>
            <a:off x="17040893" y="9068185"/>
            <a:ext cx="770523" cy="770523"/>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24" name="TextBox 2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25" name="TextBox 25"/>
          <p:cNvSpPr txBox="1"/>
          <p:nvPr/>
        </p:nvSpPr>
        <p:spPr>
          <a:xfrm>
            <a:off x="17023651" y="9218496"/>
            <a:ext cx="805006" cy="422274"/>
          </a:xfrm>
          <a:prstGeom prst="rect">
            <a:avLst/>
          </a:prstGeom>
        </p:spPr>
        <p:txBody>
          <a:bodyPr lIns="0" tIns="0" rIns="0" bIns="0" rtlCol="0" anchor="t">
            <a:spAutoFit/>
          </a:bodyPr>
          <a:lstStyle/>
          <a:p>
            <a:pPr algn="ctr">
              <a:lnSpc>
                <a:spcPts val="3500"/>
              </a:lnSpc>
            </a:pPr>
            <a:r>
              <a:rPr lang="en-US" sz="2500" b="1">
                <a:solidFill>
                  <a:srgbClr val="FFFFFF"/>
                </a:solidFill>
                <a:latin typeface="Heebo Bold"/>
                <a:ea typeface="Heebo Bold"/>
                <a:cs typeface="Heebo Bold"/>
                <a:sym typeface="Heebo Bold"/>
              </a:rPr>
              <a:t>03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7323623" y="1076430"/>
            <a:ext cx="10964377" cy="2293282"/>
            <a:chOff x="0" y="0"/>
            <a:chExt cx="2887737" cy="603992"/>
          </a:xfrm>
        </p:grpSpPr>
        <p:sp>
          <p:nvSpPr>
            <p:cNvPr id="3" name="Freeform 3"/>
            <p:cNvSpPr/>
            <p:nvPr/>
          </p:nvSpPr>
          <p:spPr>
            <a:xfrm>
              <a:off x="0" y="0"/>
              <a:ext cx="2887737" cy="603992"/>
            </a:xfrm>
            <a:custGeom>
              <a:avLst/>
              <a:gdLst/>
              <a:ahLst/>
              <a:cxnLst/>
              <a:rect l="l" t="t" r="r" b="b"/>
              <a:pathLst>
                <a:path w="2887737" h="603992">
                  <a:moveTo>
                    <a:pt x="0" y="0"/>
                  </a:moveTo>
                  <a:lnTo>
                    <a:pt x="2887737" y="0"/>
                  </a:lnTo>
                  <a:lnTo>
                    <a:pt x="2887737" y="603992"/>
                  </a:lnTo>
                  <a:lnTo>
                    <a:pt x="0" y="603992"/>
                  </a:lnTo>
                  <a:close/>
                </a:path>
              </a:pathLst>
            </a:custGeom>
            <a:solidFill>
              <a:srgbClr val="FAFAFA"/>
            </a:solidFill>
          </p:spPr>
        </p:sp>
        <p:sp>
          <p:nvSpPr>
            <p:cNvPr id="4" name="TextBox 4"/>
            <p:cNvSpPr txBox="1"/>
            <p:nvPr/>
          </p:nvSpPr>
          <p:spPr>
            <a:xfrm>
              <a:off x="0" y="-9525"/>
              <a:ext cx="2887737" cy="613517"/>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6576171" y="1660249"/>
            <a:ext cx="1052252" cy="105225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321403" y="3070472"/>
            <a:ext cx="3758235" cy="341250"/>
            <a:chOff x="0" y="0"/>
            <a:chExt cx="989823" cy="89877"/>
          </a:xfrm>
        </p:grpSpPr>
        <p:sp>
          <p:nvSpPr>
            <p:cNvPr id="9" name="Freeform 9"/>
            <p:cNvSpPr/>
            <p:nvPr/>
          </p:nvSpPr>
          <p:spPr>
            <a:xfrm>
              <a:off x="0" y="0"/>
              <a:ext cx="989823" cy="89877"/>
            </a:xfrm>
            <a:custGeom>
              <a:avLst/>
              <a:gdLst/>
              <a:ahLst/>
              <a:cxnLst/>
              <a:rect l="l" t="t" r="r" b="b"/>
              <a:pathLst>
                <a:path w="989823" h="89877">
                  <a:moveTo>
                    <a:pt x="0" y="0"/>
                  </a:moveTo>
                  <a:lnTo>
                    <a:pt x="989823" y="0"/>
                  </a:lnTo>
                  <a:lnTo>
                    <a:pt x="989823" y="89877"/>
                  </a:lnTo>
                  <a:lnTo>
                    <a:pt x="0" y="89877"/>
                  </a:lnTo>
                  <a:close/>
                </a:path>
              </a:pathLst>
            </a:custGeom>
            <a:solidFill>
              <a:srgbClr val="B7CADB"/>
            </a:solidFill>
          </p:spPr>
        </p:sp>
        <p:sp>
          <p:nvSpPr>
            <p:cNvPr id="10" name="TextBox 10"/>
            <p:cNvSpPr txBox="1"/>
            <p:nvPr/>
          </p:nvSpPr>
          <p:spPr>
            <a:xfrm>
              <a:off x="0" y="-9525"/>
              <a:ext cx="989823" cy="99402"/>
            </a:xfrm>
            <a:prstGeom prst="rect">
              <a:avLst/>
            </a:prstGeom>
          </p:spPr>
          <p:txBody>
            <a:bodyPr lIns="50800" tIns="50800" rIns="50800" bIns="50800" rtlCol="0" anchor="ctr"/>
            <a:lstStyle/>
            <a:p>
              <a:pPr algn="ctr">
                <a:lnSpc>
                  <a:spcPts val="3100"/>
                </a:lnSpc>
              </a:pPr>
              <a:endParaRPr/>
            </a:p>
          </p:txBody>
        </p:sp>
      </p:grpSp>
      <p:grpSp>
        <p:nvGrpSpPr>
          <p:cNvPr id="11" name="Group 11"/>
          <p:cNvGrpSpPr/>
          <p:nvPr/>
        </p:nvGrpSpPr>
        <p:grpSpPr>
          <a:xfrm>
            <a:off x="1321403" y="3996764"/>
            <a:ext cx="3481174" cy="341250"/>
            <a:chOff x="0" y="0"/>
            <a:chExt cx="916852" cy="89877"/>
          </a:xfrm>
        </p:grpSpPr>
        <p:sp>
          <p:nvSpPr>
            <p:cNvPr id="12" name="Freeform 12"/>
            <p:cNvSpPr/>
            <p:nvPr/>
          </p:nvSpPr>
          <p:spPr>
            <a:xfrm>
              <a:off x="0" y="0"/>
              <a:ext cx="916852" cy="89877"/>
            </a:xfrm>
            <a:custGeom>
              <a:avLst/>
              <a:gdLst/>
              <a:ahLst/>
              <a:cxnLst/>
              <a:rect l="l" t="t" r="r" b="b"/>
              <a:pathLst>
                <a:path w="916852" h="89877">
                  <a:moveTo>
                    <a:pt x="0" y="0"/>
                  </a:moveTo>
                  <a:lnTo>
                    <a:pt x="916852" y="0"/>
                  </a:lnTo>
                  <a:lnTo>
                    <a:pt x="916852" y="89877"/>
                  </a:lnTo>
                  <a:lnTo>
                    <a:pt x="0" y="89877"/>
                  </a:lnTo>
                  <a:close/>
                </a:path>
              </a:pathLst>
            </a:custGeom>
            <a:solidFill>
              <a:srgbClr val="B7CADB"/>
            </a:solidFill>
          </p:spPr>
        </p:sp>
        <p:sp>
          <p:nvSpPr>
            <p:cNvPr id="13" name="TextBox 13"/>
            <p:cNvSpPr txBox="1"/>
            <p:nvPr/>
          </p:nvSpPr>
          <p:spPr>
            <a:xfrm>
              <a:off x="0" y="-9525"/>
              <a:ext cx="916852" cy="99402"/>
            </a:xfrm>
            <a:prstGeom prst="rect">
              <a:avLst/>
            </a:prstGeom>
          </p:spPr>
          <p:txBody>
            <a:bodyPr lIns="50800" tIns="50800" rIns="50800" bIns="50800" rtlCol="0" anchor="ctr"/>
            <a:lstStyle/>
            <a:p>
              <a:pPr algn="ctr">
                <a:lnSpc>
                  <a:spcPts val="3100"/>
                </a:lnSpc>
              </a:pPr>
              <a:endParaRPr/>
            </a:p>
          </p:txBody>
        </p:sp>
      </p:grpSp>
      <p:sp>
        <p:nvSpPr>
          <p:cNvPr id="14" name="Freeform 14"/>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flipH="1">
            <a:off x="-280123" y="6108225"/>
            <a:ext cx="3513563" cy="3513563"/>
          </a:xfrm>
          <a:custGeom>
            <a:avLst/>
            <a:gdLst/>
            <a:ahLst/>
            <a:cxnLst/>
            <a:rect l="l" t="t" r="r" b="b"/>
            <a:pathLst>
              <a:path w="3513563" h="3513563">
                <a:moveTo>
                  <a:pt x="3513563" y="0"/>
                </a:moveTo>
                <a:lnTo>
                  <a:pt x="0" y="0"/>
                </a:lnTo>
                <a:lnTo>
                  <a:pt x="0" y="3513564"/>
                </a:lnTo>
                <a:lnTo>
                  <a:pt x="3513563" y="3513564"/>
                </a:lnTo>
                <a:lnTo>
                  <a:pt x="3513563"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TextBox 16"/>
          <p:cNvSpPr txBox="1"/>
          <p:nvPr/>
        </p:nvSpPr>
        <p:spPr>
          <a:xfrm>
            <a:off x="6616443" y="1854587"/>
            <a:ext cx="971708" cy="596900"/>
          </a:xfrm>
          <a:prstGeom prst="rect">
            <a:avLst/>
          </a:prstGeom>
        </p:spPr>
        <p:txBody>
          <a:bodyPr lIns="0" tIns="0" rIns="0" bIns="0" rtlCol="0" anchor="t">
            <a:spAutoFit/>
          </a:bodyPr>
          <a:lstStyle/>
          <a:p>
            <a:pPr algn="ctr">
              <a:lnSpc>
                <a:spcPts val="4899"/>
              </a:lnSpc>
            </a:pPr>
            <a:r>
              <a:rPr lang="en-US" sz="3499" b="1">
                <a:solidFill>
                  <a:srgbClr val="FFFFFF"/>
                </a:solidFill>
                <a:latin typeface="Heebo Medium"/>
                <a:ea typeface="Heebo Medium"/>
                <a:cs typeface="Heebo Medium"/>
                <a:sym typeface="Heebo Medium"/>
              </a:rPr>
              <a:t>01.</a:t>
            </a:r>
          </a:p>
        </p:txBody>
      </p:sp>
      <p:sp>
        <p:nvSpPr>
          <p:cNvPr id="17" name="TextBox 17"/>
          <p:cNvSpPr txBox="1"/>
          <p:nvPr/>
        </p:nvSpPr>
        <p:spPr>
          <a:xfrm>
            <a:off x="7799823" y="1568837"/>
            <a:ext cx="10011978" cy="1727200"/>
          </a:xfrm>
          <a:prstGeom prst="rect">
            <a:avLst/>
          </a:prstGeom>
        </p:spPr>
        <p:txBody>
          <a:bodyPr lIns="0" tIns="0" rIns="0" bIns="0" rtlCol="0" anchor="t">
            <a:spAutoFit/>
          </a:bodyPr>
          <a:lstStyle/>
          <a:p>
            <a:pPr algn="just">
              <a:lnSpc>
                <a:spcPts val="3499"/>
              </a:lnSpc>
            </a:pPr>
            <a:r>
              <a:rPr lang="en-US" sz="2499" dirty="0" err="1">
                <a:solidFill>
                  <a:srgbClr val="000000"/>
                </a:solidFill>
                <a:latin typeface="Mukta Mahee"/>
                <a:ea typeface="Mukta Mahee"/>
                <a:cs typeface="Mukta Mahee"/>
                <a:sym typeface="Mukta Mahee"/>
              </a:rPr>
              <a:t>Memperoleh</a:t>
            </a:r>
            <a:r>
              <a:rPr lang="en-US" sz="2499" dirty="0">
                <a:solidFill>
                  <a:srgbClr val="000000"/>
                </a:solidFill>
                <a:latin typeface="Mukta Mahee"/>
                <a:ea typeface="Mukta Mahee"/>
                <a:cs typeface="Mukta Mahee"/>
                <a:sym typeface="Mukta Mahee"/>
              </a:rPr>
              <a:t> </a:t>
            </a:r>
            <a:r>
              <a:rPr lang="en-US" sz="2499" dirty="0" err="1">
                <a:solidFill>
                  <a:srgbClr val="000000"/>
                </a:solidFill>
                <a:latin typeface="Mukta Mahee"/>
                <a:ea typeface="Mukta Mahee"/>
                <a:cs typeface="Mukta Mahee"/>
                <a:sym typeface="Mukta Mahee"/>
              </a:rPr>
              <a:t>gambar-gambar</a:t>
            </a:r>
            <a:r>
              <a:rPr lang="en-US" sz="2499" dirty="0">
                <a:solidFill>
                  <a:srgbClr val="000000"/>
                </a:solidFill>
                <a:latin typeface="Mukta Mahee"/>
                <a:ea typeface="Mukta Mahee"/>
                <a:cs typeface="Mukta Mahee"/>
                <a:sym typeface="Mukta Mahee"/>
              </a:rPr>
              <a:t> ulos </a:t>
            </a:r>
            <a:r>
              <a:rPr lang="en-US" sz="2499" dirty="0" err="1">
                <a:solidFill>
                  <a:srgbClr val="000000"/>
                </a:solidFill>
                <a:latin typeface="Mukta Mahee"/>
                <a:ea typeface="Mukta Mahee"/>
                <a:cs typeface="Mukta Mahee"/>
                <a:sym typeface="Mukta Mahee"/>
              </a:rPr>
              <a:t>dari</a:t>
            </a:r>
            <a:r>
              <a:rPr lang="en-US" sz="2499" dirty="0">
                <a:solidFill>
                  <a:srgbClr val="000000"/>
                </a:solidFill>
                <a:latin typeface="Mukta Mahee"/>
                <a:ea typeface="Mukta Mahee"/>
                <a:cs typeface="Mukta Mahee"/>
                <a:sym typeface="Mukta Mahee"/>
              </a:rPr>
              <a:t> </a:t>
            </a:r>
            <a:r>
              <a:rPr lang="en-US" sz="2499" dirty="0" err="1">
                <a:solidFill>
                  <a:srgbClr val="000000"/>
                </a:solidFill>
                <a:latin typeface="Mukta Mahee"/>
                <a:ea typeface="Mukta Mahee"/>
                <a:cs typeface="Mukta Mahee"/>
                <a:sym typeface="Mukta Mahee"/>
              </a:rPr>
              <a:t>berbagai</a:t>
            </a:r>
            <a:r>
              <a:rPr lang="en-US" sz="2499" dirty="0">
                <a:solidFill>
                  <a:srgbClr val="000000"/>
                </a:solidFill>
                <a:latin typeface="Mukta Mahee"/>
                <a:ea typeface="Mukta Mahee"/>
                <a:cs typeface="Mukta Mahee"/>
                <a:sym typeface="Mukta Mahee"/>
              </a:rPr>
              <a:t> </a:t>
            </a:r>
            <a:r>
              <a:rPr lang="en-US" sz="2499" dirty="0" err="1">
                <a:solidFill>
                  <a:srgbClr val="000000"/>
                </a:solidFill>
                <a:latin typeface="Mukta Mahee"/>
                <a:ea typeface="Mukta Mahee"/>
                <a:cs typeface="Mukta Mahee"/>
                <a:sym typeface="Mukta Mahee"/>
              </a:rPr>
              <a:t>jenis</a:t>
            </a:r>
            <a:r>
              <a:rPr lang="en-US" sz="2499" dirty="0">
                <a:solidFill>
                  <a:srgbClr val="000000"/>
                </a:solidFill>
                <a:latin typeface="Mukta Mahee"/>
                <a:ea typeface="Mukta Mahee"/>
                <a:cs typeface="Mukta Mahee"/>
                <a:sym typeface="Mukta Mahee"/>
              </a:rPr>
              <a:t> dan motif pada dataset </a:t>
            </a:r>
            <a:r>
              <a:rPr lang="en-US" sz="2499" dirty="0" err="1">
                <a:solidFill>
                  <a:srgbClr val="000000"/>
                </a:solidFill>
                <a:latin typeface="Mukta Mahee"/>
                <a:ea typeface="Mukta Mahee"/>
                <a:cs typeface="Mukta Mahee"/>
                <a:sym typeface="Mukta Mahee"/>
              </a:rPr>
              <a:t>untuk</a:t>
            </a:r>
            <a:r>
              <a:rPr lang="en-US" sz="2499" dirty="0">
                <a:solidFill>
                  <a:srgbClr val="000000"/>
                </a:solidFill>
                <a:latin typeface="Mukta Mahee"/>
                <a:ea typeface="Mukta Mahee"/>
                <a:cs typeface="Mukta Mahee"/>
                <a:sym typeface="Mukta Mahee"/>
              </a:rPr>
              <a:t> </a:t>
            </a:r>
            <a:r>
              <a:rPr lang="en-US" sz="2499" dirty="0" err="1">
                <a:solidFill>
                  <a:srgbClr val="000000"/>
                </a:solidFill>
                <a:latin typeface="Mukta Mahee"/>
                <a:ea typeface="Mukta Mahee"/>
                <a:cs typeface="Mukta Mahee"/>
                <a:sym typeface="Mukta Mahee"/>
              </a:rPr>
              <a:t>melatih</a:t>
            </a:r>
            <a:r>
              <a:rPr lang="en-US" sz="2499" dirty="0">
                <a:solidFill>
                  <a:srgbClr val="000000"/>
                </a:solidFill>
                <a:latin typeface="Mukta Mahee"/>
                <a:ea typeface="Mukta Mahee"/>
                <a:cs typeface="Mukta Mahee"/>
                <a:sym typeface="Mukta Mahee"/>
              </a:rPr>
              <a:t> model CNN </a:t>
            </a:r>
            <a:r>
              <a:rPr lang="en-US" sz="2499" dirty="0" err="1">
                <a:solidFill>
                  <a:srgbClr val="000000"/>
                </a:solidFill>
                <a:latin typeface="Mukta Mahee"/>
                <a:ea typeface="Mukta Mahee"/>
                <a:cs typeface="Mukta Mahee"/>
                <a:sym typeface="Mukta Mahee"/>
              </a:rPr>
              <a:t>secara</a:t>
            </a:r>
            <a:r>
              <a:rPr lang="en-US" sz="2499" dirty="0">
                <a:solidFill>
                  <a:srgbClr val="000000"/>
                </a:solidFill>
                <a:latin typeface="Mukta Mahee"/>
                <a:ea typeface="Mukta Mahee"/>
                <a:cs typeface="Mukta Mahee"/>
                <a:sym typeface="Mukta Mahee"/>
              </a:rPr>
              <a:t> optimal. Data </a:t>
            </a:r>
            <a:r>
              <a:rPr lang="en-US" sz="2499" dirty="0" err="1">
                <a:solidFill>
                  <a:srgbClr val="000000"/>
                </a:solidFill>
                <a:latin typeface="Mukta Mahee"/>
                <a:ea typeface="Mukta Mahee"/>
                <a:cs typeface="Mukta Mahee"/>
                <a:sym typeface="Mukta Mahee"/>
              </a:rPr>
              <a:t>dilengkapi</a:t>
            </a:r>
            <a:r>
              <a:rPr lang="en-US" sz="2499" dirty="0">
                <a:solidFill>
                  <a:srgbClr val="000000"/>
                </a:solidFill>
                <a:latin typeface="Mukta Mahee"/>
                <a:ea typeface="Mukta Mahee"/>
                <a:cs typeface="Mukta Mahee"/>
                <a:sym typeface="Mukta Mahee"/>
              </a:rPr>
              <a:t> </a:t>
            </a:r>
            <a:r>
              <a:rPr lang="en-US" sz="2499" dirty="0" err="1">
                <a:solidFill>
                  <a:srgbClr val="000000"/>
                </a:solidFill>
                <a:latin typeface="Mukta Mahee"/>
                <a:ea typeface="Mukta Mahee"/>
                <a:cs typeface="Mukta Mahee"/>
                <a:sym typeface="Mukta Mahee"/>
              </a:rPr>
              <a:t>deskripsi</a:t>
            </a:r>
            <a:r>
              <a:rPr lang="en-US" sz="2499" dirty="0">
                <a:solidFill>
                  <a:srgbClr val="000000"/>
                </a:solidFill>
                <a:latin typeface="Mukta Mahee"/>
                <a:ea typeface="Mukta Mahee"/>
                <a:cs typeface="Mukta Mahee"/>
                <a:sym typeface="Mukta Mahee"/>
              </a:rPr>
              <a:t> yang </a:t>
            </a:r>
            <a:r>
              <a:rPr lang="en-US" sz="2499" dirty="0" err="1">
                <a:solidFill>
                  <a:srgbClr val="000000"/>
                </a:solidFill>
                <a:latin typeface="Mukta Mahee"/>
                <a:ea typeface="Mukta Mahee"/>
                <a:cs typeface="Mukta Mahee"/>
                <a:sym typeface="Mukta Mahee"/>
              </a:rPr>
              <a:t>jelas</a:t>
            </a:r>
            <a:r>
              <a:rPr lang="en-US" sz="2499" dirty="0">
                <a:solidFill>
                  <a:srgbClr val="000000"/>
                </a:solidFill>
                <a:latin typeface="Mukta Mahee"/>
                <a:ea typeface="Mukta Mahee"/>
                <a:cs typeface="Mukta Mahee"/>
                <a:sym typeface="Mukta Mahee"/>
              </a:rPr>
              <a:t>, </a:t>
            </a:r>
            <a:r>
              <a:rPr lang="en-US" sz="2499" dirty="0" err="1">
                <a:solidFill>
                  <a:srgbClr val="000000"/>
                </a:solidFill>
                <a:latin typeface="Mukta Mahee"/>
                <a:ea typeface="Mukta Mahee"/>
                <a:cs typeface="Mukta Mahee"/>
                <a:sym typeface="Mukta Mahee"/>
              </a:rPr>
              <a:t>seperti</a:t>
            </a:r>
            <a:r>
              <a:rPr lang="en-US" sz="2499" dirty="0">
                <a:solidFill>
                  <a:srgbClr val="000000"/>
                </a:solidFill>
                <a:latin typeface="Mukta Mahee"/>
                <a:ea typeface="Mukta Mahee"/>
                <a:cs typeface="Mukta Mahee"/>
                <a:sym typeface="Mukta Mahee"/>
              </a:rPr>
              <a:t> </a:t>
            </a:r>
            <a:r>
              <a:rPr lang="en-US" sz="2499" dirty="0" err="1">
                <a:solidFill>
                  <a:srgbClr val="000000"/>
                </a:solidFill>
                <a:latin typeface="Mukta Mahee"/>
                <a:ea typeface="Mukta Mahee"/>
                <a:cs typeface="Mukta Mahee"/>
                <a:sym typeface="Mukta Mahee"/>
              </a:rPr>
              <a:t>jenis</a:t>
            </a:r>
            <a:r>
              <a:rPr lang="en-US" sz="2499" dirty="0">
                <a:solidFill>
                  <a:srgbClr val="000000"/>
                </a:solidFill>
                <a:latin typeface="Mukta Mahee"/>
                <a:ea typeface="Mukta Mahee"/>
                <a:cs typeface="Mukta Mahee"/>
                <a:sym typeface="Mukta Mahee"/>
              </a:rPr>
              <a:t> ulos, motif, dan </a:t>
            </a:r>
            <a:r>
              <a:rPr lang="en-US" sz="2499" dirty="0" err="1">
                <a:solidFill>
                  <a:srgbClr val="000000"/>
                </a:solidFill>
                <a:latin typeface="Mukta Mahee"/>
                <a:ea typeface="Mukta Mahee"/>
                <a:cs typeface="Mukta Mahee"/>
                <a:sym typeface="Mukta Mahee"/>
              </a:rPr>
              <a:t>warna</a:t>
            </a:r>
            <a:r>
              <a:rPr lang="en-US" sz="2499" dirty="0">
                <a:solidFill>
                  <a:srgbClr val="000000"/>
                </a:solidFill>
                <a:latin typeface="Mukta Mahee"/>
                <a:ea typeface="Mukta Mahee"/>
                <a:cs typeface="Mukta Mahee"/>
                <a:sym typeface="Mukta Mahee"/>
              </a:rPr>
              <a:t>, </a:t>
            </a:r>
            <a:r>
              <a:rPr lang="en-US" sz="2499" dirty="0" err="1">
                <a:solidFill>
                  <a:srgbClr val="000000"/>
                </a:solidFill>
                <a:latin typeface="Mukta Mahee"/>
                <a:ea typeface="Mukta Mahee"/>
                <a:cs typeface="Mukta Mahee"/>
                <a:sym typeface="Mukta Mahee"/>
              </a:rPr>
              <a:t>guna</a:t>
            </a:r>
            <a:r>
              <a:rPr lang="en-US" sz="2499" dirty="0">
                <a:solidFill>
                  <a:srgbClr val="000000"/>
                </a:solidFill>
                <a:latin typeface="Mukta Mahee"/>
                <a:ea typeface="Mukta Mahee"/>
                <a:cs typeface="Mukta Mahee"/>
                <a:sym typeface="Mukta Mahee"/>
              </a:rPr>
              <a:t> </a:t>
            </a:r>
            <a:r>
              <a:rPr lang="en-US" sz="2499" dirty="0" err="1">
                <a:solidFill>
                  <a:srgbClr val="000000"/>
                </a:solidFill>
                <a:latin typeface="Mukta Mahee"/>
                <a:ea typeface="Mukta Mahee"/>
                <a:cs typeface="Mukta Mahee"/>
                <a:sym typeface="Mukta Mahee"/>
              </a:rPr>
              <a:t>mendukung</a:t>
            </a:r>
            <a:r>
              <a:rPr lang="en-US" sz="2499" dirty="0">
                <a:solidFill>
                  <a:srgbClr val="000000"/>
                </a:solidFill>
                <a:latin typeface="Mukta Mahee"/>
                <a:ea typeface="Mukta Mahee"/>
                <a:cs typeface="Mukta Mahee"/>
                <a:sym typeface="Mukta Mahee"/>
              </a:rPr>
              <a:t> </a:t>
            </a:r>
            <a:r>
              <a:rPr lang="en-US" sz="2499" dirty="0" err="1">
                <a:solidFill>
                  <a:srgbClr val="000000"/>
                </a:solidFill>
                <a:latin typeface="Mukta Mahee"/>
                <a:ea typeface="Mukta Mahee"/>
                <a:cs typeface="Mukta Mahee"/>
                <a:sym typeface="Mukta Mahee"/>
              </a:rPr>
              <a:t>pelabelan</a:t>
            </a:r>
            <a:r>
              <a:rPr lang="en-US" sz="2499" dirty="0">
                <a:solidFill>
                  <a:srgbClr val="000000"/>
                </a:solidFill>
                <a:latin typeface="Mukta Mahee"/>
                <a:ea typeface="Mukta Mahee"/>
                <a:cs typeface="Mukta Mahee"/>
                <a:sym typeface="Mukta Mahee"/>
              </a:rPr>
              <a:t> yang </a:t>
            </a:r>
            <a:r>
              <a:rPr lang="en-US" sz="2499" dirty="0" err="1">
                <a:solidFill>
                  <a:srgbClr val="000000"/>
                </a:solidFill>
                <a:latin typeface="Mukta Mahee"/>
                <a:ea typeface="Mukta Mahee"/>
                <a:cs typeface="Mukta Mahee"/>
                <a:sym typeface="Mukta Mahee"/>
              </a:rPr>
              <a:t>akurat</a:t>
            </a:r>
            <a:r>
              <a:rPr lang="en-US" sz="2499" dirty="0">
                <a:solidFill>
                  <a:srgbClr val="000000"/>
                </a:solidFill>
                <a:latin typeface="Mukta Mahee"/>
                <a:ea typeface="Mukta Mahee"/>
                <a:cs typeface="Mukta Mahee"/>
                <a:sym typeface="Mukta Mahee"/>
              </a:rPr>
              <a:t>. </a:t>
            </a:r>
          </a:p>
        </p:txBody>
      </p:sp>
      <p:sp>
        <p:nvSpPr>
          <p:cNvPr id="18" name="TextBox 18"/>
          <p:cNvSpPr txBox="1"/>
          <p:nvPr/>
        </p:nvSpPr>
        <p:spPr>
          <a:xfrm>
            <a:off x="1305208" y="2705446"/>
            <a:ext cx="5202520" cy="1838325"/>
          </a:xfrm>
          <a:prstGeom prst="rect">
            <a:avLst/>
          </a:prstGeom>
        </p:spPr>
        <p:txBody>
          <a:bodyPr lIns="0" tIns="0" rIns="0" bIns="0" rtlCol="0" anchor="t">
            <a:spAutoFit/>
          </a:bodyPr>
          <a:lstStyle/>
          <a:p>
            <a:pPr algn="l">
              <a:lnSpc>
                <a:spcPts val="7200"/>
              </a:lnSpc>
            </a:pPr>
            <a:r>
              <a:rPr lang="en-US" sz="6000" b="1">
                <a:solidFill>
                  <a:srgbClr val="000000"/>
                </a:solidFill>
                <a:latin typeface="Heebo Bold"/>
                <a:ea typeface="Heebo Bold"/>
                <a:cs typeface="Heebo Bold"/>
                <a:sym typeface="Heebo Bold"/>
              </a:rPr>
              <a:t>Data Understanding</a:t>
            </a:r>
          </a:p>
        </p:txBody>
      </p:sp>
      <p:sp>
        <p:nvSpPr>
          <p:cNvPr id="19" name="TextBox 19"/>
          <p:cNvSpPr txBox="1"/>
          <p:nvPr/>
        </p:nvSpPr>
        <p:spPr>
          <a:xfrm>
            <a:off x="7799823" y="903053"/>
            <a:ext cx="4083186" cy="523875"/>
          </a:xfrm>
          <a:prstGeom prst="rect">
            <a:avLst/>
          </a:prstGeom>
        </p:spPr>
        <p:txBody>
          <a:bodyPr lIns="0" tIns="0" rIns="0" bIns="0" rtlCol="0" anchor="t">
            <a:spAutoFit/>
          </a:bodyPr>
          <a:lstStyle/>
          <a:p>
            <a:pPr algn="l">
              <a:lnSpc>
                <a:spcPts val="4200"/>
              </a:lnSpc>
            </a:pPr>
            <a:r>
              <a:rPr lang="en-US" sz="3000" b="1">
                <a:solidFill>
                  <a:srgbClr val="000000"/>
                </a:solidFill>
                <a:latin typeface="Heebo Medium"/>
                <a:ea typeface="Heebo Medium"/>
                <a:cs typeface="Heebo Medium"/>
                <a:sym typeface="Heebo Medium"/>
              </a:rPr>
              <a:t>Mengumpulkan Data</a:t>
            </a:r>
          </a:p>
        </p:txBody>
      </p:sp>
      <p:sp>
        <p:nvSpPr>
          <p:cNvPr id="20" name="Freeform 20"/>
          <p:cNvSpPr/>
          <p:nvPr/>
        </p:nvSpPr>
        <p:spPr>
          <a:xfrm>
            <a:off x="14698626" y="-22885"/>
            <a:ext cx="4234221" cy="1397311"/>
          </a:xfrm>
          <a:custGeom>
            <a:avLst/>
            <a:gdLst/>
            <a:ahLst/>
            <a:cxnLst/>
            <a:rect l="l" t="t" r="r" b="b"/>
            <a:pathLst>
              <a:path w="4234221" h="1397311">
                <a:moveTo>
                  <a:pt x="0" y="0"/>
                </a:moveTo>
                <a:lnTo>
                  <a:pt x="4234221" y="0"/>
                </a:lnTo>
                <a:lnTo>
                  <a:pt x="4234221" y="1397311"/>
                </a:lnTo>
                <a:lnTo>
                  <a:pt x="0" y="139731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21" name="Group 21"/>
          <p:cNvGrpSpPr/>
          <p:nvPr/>
        </p:nvGrpSpPr>
        <p:grpSpPr>
          <a:xfrm>
            <a:off x="7426630" y="3959952"/>
            <a:ext cx="10964377" cy="2293282"/>
            <a:chOff x="0" y="0"/>
            <a:chExt cx="2887737" cy="603992"/>
          </a:xfrm>
        </p:grpSpPr>
        <p:sp>
          <p:nvSpPr>
            <p:cNvPr id="22" name="Freeform 22"/>
            <p:cNvSpPr/>
            <p:nvPr/>
          </p:nvSpPr>
          <p:spPr>
            <a:xfrm>
              <a:off x="0" y="0"/>
              <a:ext cx="2887737" cy="603992"/>
            </a:xfrm>
            <a:custGeom>
              <a:avLst/>
              <a:gdLst/>
              <a:ahLst/>
              <a:cxnLst/>
              <a:rect l="l" t="t" r="r" b="b"/>
              <a:pathLst>
                <a:path w="2887737" h="603992">
                  <a:moveTo>
                    <a:pt x="0" y="0"/>
                  </a:moveTo>
                  <a:lnTo>
                    <a:pt x="2887737" y="0"/>
                  </a:lnTo>
                  <a:lnTo>
                    <a:pt x="2887737" y="603992"/>
                  </a:lnTo>
                  <a:lnTo>
                    <a:pt x="0" y="603992"/>
                  </a:lnTo>
                  <a:close/>
                </a:path>
              </a:pathLst>
            </a:custGeom>
            <a:solidFill>
              <a:srgbClr val="FAFAFA"/>
            </a:solidFill>
          </p:spPr>
        </p:sp>
        <p:sp>
          <p:nvSpPr>
            <p:cNvPr id="23" name="TextBox 23"/>
            <p:cNvSpPr txBox="1"/>
            <p:nvPr/>
          </p:nvSpPr>
          <p:spPr>
            <a:xfrm>
              <a:off x="0" y="-9525"/>
              <a:ext cx="2887737" cy="613517"/>
            </a:xfrm>
            <a:prstGeom prst="rect">
              <a:avLst/>
            </a:prstGeom>
          </p:spPr>
          <p:txBody>
            <a:bodyPr lIns="50800" tIns="50800" rIns="50800" bIns="50800" rtlCol="0" anchor="ctr"/>
            <a:lstStyle/>
            <a:p>
              <a:pPr algn="ctr">
                <a:lnSpc>
                  <a:spcPts val="3100"/>
                </a:lnSpc>
              </a:pPr>
              <a:endParaRPr/>
            </a:p>
          </p:txBody>
        </p:sp>
      </p:grpSp>
      <p:grpSp>
        <p:nvGrpSpPr>
          <p:cNvPr id="24" name="Group 24"/>
          <p:cNvGrpSpPr/>
          <p:nvPr/>
        </p:nvGrpSpPr>
        <p:grpSpPr>
          <a:xfrm>
            <a:off x="6679178" y="4543771"/>
            <a:ext cx="1052252" cy="1052252"/>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26" name="TextBox 26"/>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6719450" y="4738109"/>
            <a:ext cx="971708" cy="596900"/>
          </a:xfrm>
          <a:prstGeom prst="rect">
            <a:avLst/>
          </a:prstGeom>
        </p:spPr>
        <p:txBody>
          <a:bodyPr lIns="0" tIns="0" rIns="0" bIns="0" rtlCol="0" anchor="t">
            <a:spAutoFit/>
          </a:bodyPr>
          <a:lstStyle/>
          <a:p>
            <a:pPr algn="ctr">
              <a:lnSpc>
                <a:spcPts val="4899"/>
              </a:lnSpc>
            </a:pPr>
            <a:r>
              <a:rPr lang="en-US" sz="3499" b="1">
                <a:solidFill>
                  <a:srgbClr val="FFFFFF"/>
                </a:solidFill>
                <a:latin typeface="Heebo Medium"/>
                <a:ea typeface="Heebo Medium"/>
                <a:cs typeface="Heebo Medium"/>
                <a:sym typeface="Heebo Medium"/>
              </a:rPr>
              <a:t>02.</a:t>
            </a:r>
          </a:p>
        </p:txBody>
      </p:sp>
      <p:sp>
        <p:nvSpPr>
          <p:cNvPr id="28" name="TextBox 28"/>
          <p:cNvSpPr txBox="1"/>
          <p:nvPr/>
        </p:nvSpPr>
        <p:spPr>
          <a:xfrm>
            <a:off x="7902830" y="4452359"/>
            <a:ext cx="10011978" cy="1727200"/>
          </a:xfrm>
          <a:prstGeom prst="rect">
            <a:avLst/>
          </a:prstGeom>
        </p:spPr>
        <p:txBody>
          <a:bodyPr lIns="0" tIns="0" rIns="0" bIns="0" rtlCol="0" anchor="t">
            <a:spAutoFit/>
          </a:bodyPr>
          <a:lstStyle/>
          <a:p>
            <a:pPr algn="just">
              <a:lnSpc>
                <a:spcPts val="3499"/>
              </a:lnSpc>
            </a:pPr>
            <a:r>
              <a:rPr lang="en-US" sz="2499">
                <a:solidFill>
                  <a:srgbClr val="000000"/>
                </a:solidFill>
                <a:latin typeface="Mukta Mahee"/>
                <a:ea typeface="Mukta Mahee"/>
                <a:cs typeface="Mukta Mahee"/>
                <a:sym typeface="Mukta Mahee"/>
              </a:rPr>
              <a:t>Memahami karakteristik dan keterkaitan data penting untuk memastikan dataset cukup representatif dan tidak bias. Analisis ini mencakup variasi antar jenis ulos serta pola antara jenis ulos dan motifnya, guna mendukung klasifikasi yang akurat.</a:t>
            </a:r>
          </a:p>
        </p:txBody>
      </p:sp>
      <p:sp>
        <p:nvSpPr>
          <p:cNvPr id="29" name="TextBox 29"/>
          <p:cNvSpPr txBox="1"/>
          <p:nvPr/>
        </p:nvSpPr>
        <p:spPr>
          <a:xfrm>
            <a:off x="7902830" y="3786575"/>
            <a:ext cx="4083186" cy="523875"/>
          </a:xfrm>
          <a:prstGeom prst="rect">
            <a:avLst/>
          </a:prstGeom>
        </p:spPr>
        <p:txBody>
          <a:bodyPr lIns="0" tIns="0" rIns="0" bIns="0" rtlCol="0" anchor="t">
            <a:spAutoFit/>
          </a:bodyPr>
          <a:lstStyle/>
          <a:p>
            <a:pPr algn="l">
              <a:lnSpc>
                <a:spcPts val="4200"/>
              </a:lnSpc>
            </a:pPr>
            <a:r>
              <a:rPr lang="en-US" sz="3000" b="1">
                <a:solidFill>
                  <a:srgbClr val="000000"/>
                </a:solidFill>
                <a:latin typeface="Heebo Medium"/>
                <a:ea typeface="Heebo Medium"/>
                <a:cs typeface="Heebo Medium"/>
                <a:sym typeface="Heebo Medium"/>
              </a:rPr>
              <a:t>Menelaah Data</a:t>
            </a:r>
          </a:p>
        </p:txBody>
      </p:sp>
      <p:grpSp>
        <p:nvGrpSpPr>
          <p:cNvPr id="30" name="Group 30"/>
          <p:cNvGrpSpPr/>
          <p:nvPr/>
        </p:nvGrpSpPr>
        <p:grpSpPr>
          <a:xfrm>
            <a:off x="7466902" y="6902862"/>
            <a:ext cx="10964377" cy="2293282"/>
            <a:chOff x="0" y="0"/>
            <a:chExt cx="2887737" cy="603992"/>
          </a:xfrm>
        </p:grpSpPr>
        <p:sp>
          <p:nvSpPr>
            <p:cNvPr id="31" name="Freeform 31"/>
            <p:cNvSpPr/>
            <p:nvPr/>
          </p:nvSpPr>
          <p:spPr>
            <a:xfrm>
              <a:off x="0" y="0"/>
              <a:ext cx="2887737" cy="603992"/>
            </a:xfrm>
            <a:custGeom>
              <a:avLst/>
              <a:gdLst/>
              <a:ahLst/>
              <a:cxnLst/>
              <a:rect l="l" t="t" r="r" b="b"/>
              <a:pathLst>
                <a:path w="2887737" h="603992">
                  <a:moveTo>
                    <a:pt x="0" y="0"/>
                  </a:moveTo>
                  <a:lnTo>
                    <a:pt x="2887737" y="0"/>
                  </a:lnTo>
                  <a:lnTo>
                    <a:pt x="2887737" y="603992"/>
                  </a:lnTo>
                  <a:lnTo>
                    <a:pt x="0" y="603992"/>
                  </a:lnTo>
                  <a:close/>
                </a:path>
              </a:pathLst>
            </a:custGeom>
            <a:solidFill>
              <a:srgbClr val="FAFAFA"/>
            </a:solidFill>
          </p:spPr>
        </p:sp>
        <p:sp>
          <p:nvSpPr>
            <p:cNvPr id="32" name="TextBox 32"/>
            <p:cNvSpPr txBox="1"/>
            <p:nvPr/>
          </p:nvSpPr>
          <p:spPr>
            <a:xfrm>
              <a:off x="0" y="-9525"/>
              <a:ext cx="2887737" cy="613517"/>
            </a:xfrm>
            <a:prstGeom prst="rect">
              <a:avLst/>
            </a:prstGeom>
          </p:spPr>
          <p:txBody>
            <a:bodyPr lIns="50800" tIns="50800" rIns="50800" bIns="50800" rtlCol="0" anchor="ctr"/>
            <a:lstStyle/>
            <a:p>
              <a:pPr algn="ctr">
                <a:lnSpc>
                  <a:spcPts val="3100"/>
                </a:lnSpc>
              </a:pPr>
              <a:endParaRPr/>
            </a:p>
          </p:txBody>
        </p:sp>
      </p:grpSp>
      <p:grpSp>
        <p:nvGrpSpPr>
          <p:cNvPr id="33" name="Group 33"/>
          <p:cNvGrpSpPr/>
          <p:nvPr/>
        </p:nvGrpSpPr>
        <p:grpSpPr>
          <a:xfrm>
            <a:off x="6719450" y="7486680"/>
            <a:ext cx="1052252" cy="1052252"/>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35" name="TextBox 3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36" name="TextBox 36"/>
          <p:cNvSpPr txBox="1"/>
          <p:nvPr/>
        </p:nvSpPr>
        <p:spPr>
          <a:xfrm>
            <a:off x="6759722" y="7681019"/>
            <a:ext cx="971708" cy="596900"/>
          </a:xfrm>
          <a:prstGeom prst="rect">
            <a:avLst/>
          </a:prstGeom>
        </p:spPr>
        <p:txBody>
          <a:bodyPr lIns="0" tIns="0" rIns="0" bIns="0" rtlCol="0" anchor="t">
            <a:spAutoFit/>
          </a:bodyPr>
          <a:lstStyle/>
          <a:p>
            <a:pPr algn="ctr">
              <a:lnSpc>
                <a:spcPts val="4899"/>
              </a:lnSpc>
            </a:pPr>
            <a:r>
              <a:rPr lang="en-US" sz="3499" b="1">
                <a:solidFill>
                  <a:srgbClr val="FFFFFF"/>
                </a:solidFill>
                <a:latin typeface="Heebo Medium"/>
                <a:ea typeface="Heebo Medium"/>
                <a:cs typeface="Heebo Medium"/>
                <a:sym typeface="Heebo Medium"/>
              </a:rPr>
              <a:t>03.</a:t>
            </a:r>
          </a:p>
        </p:txBody>
      </p:sp>
      <p:sp>
        <p:nvSpPr>
          <p:cNvPr id="37" name="TextBox 37"/>
          <p:cNvSpPr txBox="1"/>
          <p:nvPr/>
        </p:nvSpPr>
        <p:spPr>
          <a:xfrm>
            <a:off x="7943102" y="7395269"/>
            <a:ext cx="10011978" cy="1727200"/>
          </a:xfrm>
          <a:prstGeom prst="rect">
            <a:avLst/>
          </a:prstGeom>
        </p:spPr>
        <p:txBody>
          <a:bodyPr lIns="0" tIns="0" rIns="0" bIns="0" rtlCol="0" anchor="t">
            <a:spAutoFit/>
          </a:bodyPr>
          <a:lstStyle/>
          <a:p>
            <a:pPr algn="just">
              <a:lnSpc>
                <a:spcPts val="3499"/>
              </a:lnSpc>
            </a:pPr>
            <a:r>
              <a:rPr lang="en-US" sz="2499">
                <a:solidFill>
                  <a:srgbClr val="000000"/>
                </a:solidFill>
                <a:latin typeface="Mukta Mahee"/>
                <a:ea typeface="Mukta Mahee"/>
                <a:cs typeface="Mukta Mahee"/>
                <a:sym typeface="Mukta Mahee"/>
              </a:rPr>
              <a:t>Memastikan ukuran dataset memadai, menganalisis relasi antar atribut untuk memahami pengaruhnya terhadap klasifikasi, dan menggunakan visualisasi untuk mengidentifikasi distribusi data serta potensi masalah seperti ketidakseimbangan atau kualitas data yang buruk.</a:t>
            </a:r>
          </a:p>
        </p:txBody>
      </p:sp>
      <p:grpSp>
        <p:nvGrpSpPr>
          <p:cNvPr id="38" name="Group 38"/>
          <p:cNvGrpSpPr/>
          <p:nvPr/>
        </p:nvGrpSpPr>
        <p:grpSpPr>
          <a:xfrm>
            <a:off x="17041278" y="9060363"/>
            <a:ext cx="770523" cy="770523"/>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40" name="TextBox 40"/>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41" name="TextBox 41"/>
          <p:cNvSpPr txBox="1"/>
          <p:nvPr/>
        </p:nvSpPr>
        <p:spPr>
          <a:xfrm>
            <a:off x="17024036" y="9199514"/>
            <a:ext cx="805006" cy="422274"/>
          </a:xfrm>
          <a:prstGeom prst="rect">
            <a:avLst/>
          </a:prstGeom>
        </p:spPr>
        <p:txBody>
          <a:bodyPr lIns="0" tIns="0" rIns="0" bIns="0" rtlCol="0" anchor="t">
            <a:spAutoFit/>
          </a:bodyPr>
          <a:lstStyle/>
          <a:p>
            <a:pPr algn="ctr">
              <a:lnSpc>
                <a:spcPts val="3500"/>
              </a:lnSpc>
            </a:pPr>
            <a:r>
              <a:rPr lang="en-US" sz="2500" b="1">
                <a:solidFill>
                  <a:srgbClr val="FFFFFF"/>
                </a:solidFill>
                <a:latin typeface="Heebo Bold"/>
                <a:ea typeface="Heebo Bold"/>
                <a:cs typeface="Heebo Bold"/>
                <a:sym typeface="Heebo Bold"/>
              </a:rPr>
              <a:t>04</a:t>
            </a:r>
          </a:p>
        </p:txBody>
      </p:sp>
      <p:sp>
        <p:nvSpPr>
          <p:cNvPr id="42" name="TextBox 42"/>
          <p:cNvSpPr txBox="1"/>
          <p:nvPr/>
        </p:nvSpPr>
        <p:spPr>
          <a:xfrm>
            <a:off x="7943102" y="6729485"/>
            <a:ext cx="4083186" cy="523875"/>
          </a:xfrm>
          <a:prstGeom prst="rect">
            <a:avLst/>
          </a:prstGeom>
        </p:spPr>
        <p:txBody>
          <a:bodyPr lIns="0" tIns="0" rIns="0" bIns="0" rtlCol="0" anchor="t">
            <a:spAutoFit/>
          </a:bodyPr>
          <a:lstStyle/>
          <a:p>
            <a:pPr algn="l">
              <a:lnSpc>
                <a:spcPts val="4200"/>
              </a:lnSpc>
            </a:pPr>
            <a:r>
              <a:rPr lang="en-US" sz="3000" b="1">
                <a:solidFill>
                  <a:srgbClr val="000000"/>
                </a:solidFill>
                <a:latin typeface="Heebo Medium"/>
                <a:ea typeface="Heebo Medium"/>
                <a:cs typeface="Heebo Medium"/>
                <a:sym typeface="Heebo Medium"/>
              </a:rPr>
              <a:t>Memvalidasi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5675700" y="1481138"/>
            <a:ext cx="6936599" cy="341250"/>
            <a:chOff x="0" y="0"/>
            <a:chExt cx="1826923" cy="89877"/>
          </a:xfrm>
        </p:grpSpPr>
        <p:sp>
          <p:nvSpPr>
            <p:cNvPr id="3" name="Freeform 3"/>
            <p:cNvSpPr/>
            <p:nvPr/>
          </p:nvSpPr>
          <p:spPr>
            <a:xfrm>
              <a:off x="0" y="0"/>
              <a:ext cx="1826923" cy="89877"/>
            </a:xfrm>
            <a:custGeom>
              <a:avLst/>
              <a:gdLst/>
              <a:ahLst/>
              <a:cxnLst/>
              <a:rect l="l" t="t" r="r" b="b"/>
              <a:pathLst>
                <a:path w="1826923" h="89877">
                  <a:moveTo>
                    <a:pt x="0" y="0"/>
                  </a:moveTo>
                  <a:lnTo>
                    <a:pt x="1826923" y="0"/>
                  </a:lnTo>
                  <a:lnTo>
                    <a:pt x="1826923" y="89877"/>
                  </a:lnTo>
                  <a:lnTo>
                    <a:pt x="0" y="89877"/>
                  </a:lnTo>
                  <a:close/>
                </a:path>
              </a:pathLst>
            </a:custGeom>
            <a:solidFill>
              <a:srgbClr val="B7CADB"/>
            </a:solidFill>
          </p:spPr>
        </p:sp>
        <p:sp>
          <p:nvSpPr>
            <p:cNvPr id="4" name="TextBox 4"/>
            <p:cNvSpPr txBox="1"/>
            <p:nvPr/>
          </p:nvSpPr>
          <p:spPr>
            <a:xfrm>
              <a:off x="0" y="-9525"/>
              <a:ext cx="1826923" cy="99402"/>
            </a:xfrm>
            <a:prstGeom prst="rect">
              <a:avLst/>
            </a:prstGeom>
          </p:spPr>
          <p:txBody>
            <a:bodyPr lIns="50800" tIns="50800" rIns="50800" bIns="50800" rtlCol="0" anchor="ctr"/>
            <a:lstStyle/>
            <a:p>
              <a:pPr algn="ctr">
                <a:lnSpc>
                  <a:spcPts val="3100"/>
                </a:lnSpc>
              </a:pPr>
              <a:endParaRPr/>
            </a:p>
          </p:txBody>
        </p:sp>
      </p:grpSp>
      <p:sp>
        <p:nvSpPr>
          <p:cNvPr id="5" name="Freeform 5"/>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7050418" y="9049203"/>
            <a:ext cx="770523" cy="77052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5369421" y="914400"/>
            <a:ext cx="7549157" cy="1019175"/>
          </a:xfrm>
          <a:prstGeom prst="rect">
            <a:avLst/>
          </a:prstGeom>
        </p:spPr>
        <p:txBody>
          <a:bodyPr lIns="0" tIns="0" rIns="0" bIns="0" rtlCol="0" anchor="t">
            <a:spAutoFit/>
          </a:bodyPr>
          <a:lstStyle/>
          <a:p>
            <a:pPr algn="ctr">
              <a:lnSpc>
                <a:spcPts val="8399"/>
              </a:lnSpc>
            </a:pPr>
            <a:r>
              <a:rPr lang="en-US" sz="5999" b="1">
                <a:solidFill>
                  <a:srgbClr val="000000"/>
                </a:solidFill>
                <a:latin typeface="Heebo Bold"/>
                <a:ea typeface="Heebo Bold"/>
                <a:cs typeface="Heebo Bold"/>
                <a:sym typeface="Heebo Bold"/>
              </a:rPr>
              <a:t>Data Preparation</a:t>
            </a:r>
          </a:p>
        </p:txBody>
      </p:sp>
      <p:sp>
        <p:nvSpPr>
          <p:cNvPr id="10" name="TextBox 10"/>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b="1">
                <a:solidFill>
                  <a:srgbClr val="FFFFFF"/>
                </a:solidFill>
                <a:latin typeface="Heebo Bold"/>
                <a:ea typeface="Heebo Bold"/>
                <a:cs typeface="Heebo Bold"/>
                <a:sym typeface="Heebo Bold"/>
              </a:rPr>
              <a:t>05</a:t>
            </a:r>
          </a:p>
        </p:txBody>
      </p:sp>
      <p:sp>
        <p:nvSpPr>
          <p:cNvPr id="11" name="Freeform 11"/>
          <p:cNvSpPr/>
          <p:nvPr/>
        </p:nvSpPr>
        <p:spPr>
          <a:xfrm>
            <a:off x="15831798" y="1028700"/>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sp>
      <p:sp>
        <p:nvSpPr>
          <p:cNvPr id="12" name="Freeform 12"/>
          <p:cNvSpPr/>
          <p:nvPr/>
        </p:nvSpPr>
        <p:spPr>
          <a:xfrm rot="-5400000">
            <a:off x="-452854" y="3381963"/>
            <a:ext cx="5798920" cy="3887015"/>
          </a:xfrm>
          <a:custGeom>
            <a:avLst/>
            <a:gdLst/>
            <a:ahLst/>
            <a:cxnLst/>
            <a:rect l="l" t="t" r="r" b="b"/>
            <a:pathLst>
              <a:path w="5798920" h="3887015">
                <a:moveTo>
                  <a:pt x="0" y="0"/>
                </a:moveTo>
                <a:lnTo>
                  <a:pt x="5798921" y="0"/>
                </a:lnTo>
                <a:lnTo>
                  <a:pt x="5798921" y="3887015"/>
                </a:lnTo>
                <a:lnTo>
                  <a:pt x="0" y="38870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rot="-5400000">
            <a:off x="3986187" y="3381963"/>
            <a:ext cx="5798920" cy="3887015"/>
          </a:xfrm>
          <a:custGeom>
            <a:avLst/>
            <a:gdLst/>
            <a:ahLst/>
            <a:cxnLst/>
            <a:rect l="l" t="t" r="r" b="b"/>
            <a:pathLst>
              <a:path w="5798920" h="3887015">
                <a:moveTo>
                  <a:pt x="0" y="0"/>
                </a:moveTo>
                <a:lnTo>
                  <a:pt x="5798921" y="0"/>
                </a:lnTo>
                <a:lnTo>
                  <a:pt x="5798921" y="3887015"/>
                </a:lnTo>
                <a:lnTo>
                  <a:pt x="0" y="38870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rot="-5400000">
            <a:off x="12864269" y="3381963"/>
            <a:ext cx="5798920" cy="3887015"/>
          </a:xfrm>
          <a:custGeom>
            <a:avLst/>
            <a:gdLst/>
            <a:ahLst/>
            <a:cxnLst/>
            <a:rect l="l" t="t" r="r" b="b"/>
            <a:pathLst>
              <a:path w="5798920" h="3887015">
                <a:moveTo>
                  <a:pt x="0" y="0"/>
                </a:moveTo>
                <a:lnTo>
                  <a:pt x="5798920" y="0"/>
                </a:lnTo>
                <a:lnTo>
                  <a:pt x="5798920" y="3887015"/>
                </a:lnTo>
                <a:lnTo>
                  <a:pt x="0" y="38870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rot="-5400000">
            <a:off x="8425228" y="3381963"/>
            <a:ext cx="5798920" cy="3887015"/>
          </a:xfrm>
          <a:custGeom>
            <a:avLst/>
            <a:gdLst/>
            <a:ahLst/>
            <a:cxnLst/>
            <a:rect l="l" t="t" r="r" b="b"/>
            <a:pathLst>
              <a:path w="5798920" h="3887015">
                <a:moveTo>
                  <a:pt x="0" y="0"/>
                </a:moveTo>
                <a:lnTo>
                  <a:pt x="5798920" y="0"/>
                </a:lnTo>
                <a:lnTo>
                  <a:pt x="5798920" y="3887015"/>
                </a:lnTo>
                <a:lnTo>
                  <a:pt x="0" y="38870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6" name="Group 16"/>
          <p:cNvGrpSpPr/>
          <p:nvPr/>
        </p:nvGrpSpPr>
        <p:grpSpPr>
          <a:xfrm>
            <a:off x="1620049" y="2426011"/>
            <a:ext cx="1606053" cy="1447326"/>
            <a:chOff x="0" y="0"/>
            <a:chExt cx="370361" cy="333758"/>
          </a:xfrm>
        </p:grpSpPr>
        <p:sp>
          <p:nvSpPr>
            <p:cNvPr id="17" name="Freeform 17"/>
            <p:cNvSpPr/>
            <p:nvPr/>
          </p:nvSpPr>
          <p:spPr>
            <a:xfrm>
              <a:off x="0" y="0"/>
              <a:ext cx="370361" cy="333758"/>
            </a:xfrm>
            <a:custGeom>
              <a:avLst/>
              <a:gdLst/>
              <a:ahLst/>
              <a:cxnLst/>
              <a:rect l="l" t="t" r="r" b="b"/>
              <a:pathLst>
                <a:path w="370361" h="333758">
                  <a:moveTo>
                    <a:pt x="0" y="0"/>
                  </a:moveTo>
                  <a:lnTo>
                    <a:pt x="370361" y="0"/>
                  </a:lnTo>
                  <a:lnTo>
                    <a:pt x="370361" y="333758"/>
                  </a:lnTo>
                  <a:lnTo>
                    <a:pt x="0" y="333758"/>
                  </a:lnTo>
                  <a:close/>
                </a:path>
              </a:pathLst>
            </a:custGeom>
            <a:solidFill>
              <a:srgbClr val="6182A8"/>
            </a:solidFill>
          </p:spPr>
        </p:sp>
        <p:sp>
          <p:nvSpPr>
            <p:cNvPr id="18" name="TextBox 18"/>
            <p:cNvSpPr txBox="1"/>
            <p:nvPr/>
          </p:nvSpPr>
          <p:spPr>
            <a:xfrm>
              <a:off x="0" y="-9525"/>
              <a:ext cx="370361" cy="343283"/>
            </a:xfrm>
            <a:prstGeom prst="rect">
              <a:avLst/>
            </a:prstGeom>
          </p:spPr>
          <p:txBody>
            <a:bodyPr lIns="50800" tIns="50800" rIns="50800" bIns="50800" rtlCol="0" anchor="ctr"/>
            <a:lstStyle/>
            <a:p>
              <a:pPr algn="ctr">
                <a:lnSpc>
                  <a:spcPts val="3100"/>
                </a:lnSpc>
              </a:pPr>
              <a:endParaRPr/>
            </a:p>
          </p:txBody>
        </p:sp>
      </p:grpSp>
      <p:grpSp>
        <p:nvGrpSpPr>
          <p:cNvPr id="19" name="Group 19"/>
          <p:cNvGrpSpPr/>
          <p:nvPr/>
        </p:nvGrpSpPr>
        <p:grpSpPr>
          <a:xfrm>
            <a:off x="6095825" y="2426011"/>
            <a:ext cx="1606053" cy="1447326"/>
            <a:chOff x="0" y="0"/>
            <a:chExt cx="370361" cy="333758"/>
          </a:xfrm>
        </p:grpSpPr>
        <p:sp>
          <p:nvSpPr>
            <p:cNvPr id="20" name="Freeform 20"/>
            <p:cNvSpPr/>
            <p:nvPr/>
          </p:nvSpPr>
          <p:spPr>
            <a:xfrm>
              <a:off x="0" y="0"/>
              <a:ext cx="370361" cy="333758"/>
            </a:xfrm>
            <a:custGeom>
              <a:avLst/>
              <a:gdLst/>
              <a:ahLst/>
              <a:cxnLst/>
              <a:rect l="l" t="t" r="r" b="b"/>
              <a:pathLst>
                <a:path w="370361" h="333758">
                  <a:moveTo>
                    <a:pt x="0" y="0"/>
                  </a:moveTo>
                  <a:lnTo>
                    <a:pt x="370361" y="0"/>
                  </a:lnTo>
                  <a:lnTo>
                    <a:pt x="370361" y="333758"/>
                  </a:lnTo>
                  <a:lnTo>
                    <a:pt x="0" y="333758"/>
                  </a:lnTo>
                  <a:close/>
                </a:path>
              </a:pathLst>
            </a:custGeom>
            <a:solidFill>
              <a:srgbClr val="6182A8"/>
            </a:solidFill>
          </p:spPr>
        </p:sp>
        <p:sp>
          <p:nvSpPr>
            <p:cNvPr id="21" name="TextBox 21"/>
            <p:cNvSpPr txBox="1"/>
            <p:nvPr/>
          </p:nvSpPr>
          <p:spPr>
            <a:xfrm>
              <a:off x="0" y="-9525"/>
              <a:ext cx="370361" cy="343283"/>
            </a:xfrm>
            <a:prstGeom prst="rect">
              <a:avLst/>
            </a:prstGeom>
          </p:spPr>
          <p:txBody>
            <a:bodyPr lIns="50800" tIns="50800" rIns="50800" bIns="50800" rtlCol="0" anchor="ctr"/>
            <a:lstStyle/>
            <a:p>
              <a:pPr algn="ctr">
                <a:lnSpc>
                  <a:spcPts val="3100"/>
                </a:lnSpc>
              </a:pPr>
              <a:endParaRPr/>
            </a:p>
          </p:txBody>
        </p:sp>
      </p:grpSp>
      <p:sp>
        <p:nvSpPr>
          <p:cNvPr id="22" name="Freeform 22"/>
          <p:cNvSpPr/>
          <p:nvPr/>
        </p:nvSpPr>
        <p:spPr>
          <a:xfrm>
            <a:off x="6538124" y="2758362"/>
            <a:ext cx="721456" cy="721456"/>
          </a:xfrm>
          <a:custGeom>
            <a:avLst/>
            <a:gdLst/>
            <a:ahLst/>
            <a:cxnLst/>
            <a:rect l="l" t="t" r="r" b="b"/>
            <a:pathLst>
              <a:path w="721456" h="721456">
                <a:moveTo>
                  <a:pt x="0" y="0"/>
                </a:moveTo>
                <a:lnTo>
                  <a:pt x="721455" y="0"/>
                </a:lnTo>
                <a:lnTo>
                  <a:pt x="721455" y="721456"/>
                </a:lnTo>
                <a:lnTo>
                  <a:pt x="0" y="72145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3" name="Freeform 23"/>
          <p:cNvSpPr/>
          <p:nvPr/>
        </p:nvSpPr>
        <p:spPr>
          <a:xfrm>
            <a:off x="2139154" y="2670365"/>
            <a:ext cx="567842" cy="897451"/>
          </a:xfrm>
          <a:custGeom>
            <a:avLst/>
            <a:gdLst/>
            <a:ahLst/>
            <a:cxnLst/>
            <a:rect l="l" t="t" r="r" b="b"/>
            <a:pathLst>
              <a:path w="567842" h="897451">
                <a:moveTo>
                  <a:pt x="0" y="0"/>
                </a:moveTo>
                <a:lnTo>
                  <a:pt x="567842" y="0"/>
                </a:lnTo>
                <a:lnTo>
                  <a:pt x="567842" y="897451"/>
                </a:lnTo>
                <a:lnTo>
                  <a:pt x="0" y="89745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4" name="TextBox 24"/>
          <p:cNvSpPr txBox="1"/>
          <p:nvPr/>
        </p:nvSpPr>
        <p:spPr>
          <a:xfrm>
            <a:off x="711753" y="4033759"/>
            <a:ext cx="3469708" cy="1099820"/>
          </a:xfrm>
          <a:prstGeom prst="rect">
            <a:avLst/>
          </a:prstGeom>
        </p:spPr>
        <p:txBody>
          <a:bodyPr lIns="0" tIns="0" rIns="0" bIns="0" rtlCol="0" anchor="t">
            <a:spAutoFit/>
          </a:bodyPr>
          <a:lstStyle/>
          <a:p>
            <a:pPr algn="ctr">
              <a:lnSpc>
                <a:spcPts val="4480"/>
              </a:lnSpc>
            </a:pPr>
            <a:r>
              <a:rPr lang="en-US" sz="3200" b="1">
                <a:solidFill>
                  <a:srgbClr val="000000"/>
                </a:solidFill>
                <a:latin typeface="Heebo Medium"/>
                <a:ea typeface="Heebo Medium"/>
                <a:cs typeface="Heebo Medium"/>
                <a:sym typeface="Heebo Medium"/>
              </a:rPr>
              <a:t>Memilih dan Meilah Data</a:t>
            </a:r>
          </a:p>
        </p:txBody>
      </p:sp>
      <p:sp>
        <p:nvSpPr>
          <p:cNvPr id="25" name="TextBox 25"/>
          <p:cNvSpPr txBox="1"/>
          <p:nvPr/>
        </p:nvSpPr>
        <p:spPr>
          <a:xfrm>
            <a:off x="5338900" y="4033759"/>
            <a:ext cx="3119903" cy="1099820"/>
          </a:xfrm>
          <a:prstGeom prst="rect">
            <a:avLst/>
          </a:prstGeom>
        </p:spPr>
        <p:txBody>
          <a:bodyPr lIns="0" tIns="0" rIns="0" bIns="0" rtlCol="0" anchor="t">
            <a:spAutoFit/>
          </a:bodyPr>
          <a:lstStyle/>
          <a:p>
            <a:pPr algn="ctr">
              <a:lnSpc>
                <a:spcPts val="4480"/>
              </a:lnSpc>
            </a:pPr>
            <a:r>
              <a:rPr lang="en-US" sz="3200" b="1">
                <a:solidFill>
                  <a:srgbClr val="000000"/>
                </a:solidFill>
                <a:latin typeface="Heebo Medium"/>
                <a:ea typeface="Heebo Medium"/>
                <a:cs typeface="Heebo Medium"/>
                <a:sym typeface="Heebo Medium"/>
              </a:rPr>
              <a:t>Membersihkan Data</a:t>
            </a:r>
          </a:p>
        </p:txBody>
      </p:sp>
      <p:sp>
        <p:nvSpPr>
          <p:cNvPr id="26" name="TextBox 26"/>
          <p:cNvSpPr txBox="1"/>
          <p:nvPr/>
        </p:nvSpPr>
        <p:spPr>
          <a:xfrm>
            <a:off x="9648598" y="4033759"/>
            <a:ext cx="3392523" cy="1099820"/>
          </a:xfrm>
          <a:prstGeom prst="rect">
            <a:avLst/>
          </a:prstGeom>
        </p:spPr>
        <p:txBody>
          <a:bodyPr lIns="0" tIns="0" rIns="0" bIns="0" rtlCol="0" anchor="t">
            <a:spAutoFit/>
          </a:bodyPr>
          <a:lstStyle/>
          <a:p>
            <a:pPr algn="ctr">
              <a:lnSpc>
                <a:spcPts val="4480"/>
              </a:lnSpc>
            </a:pPr>
            <a:r>
              <a:rPr lang="en-US" sz="3200" b="1">
                <a:solidFill>
                  <a:srgbClr val="000000"/>
                </a:solidFill>
                <a:latin typeface="Heebo Medium"/>
                <a:ea typeface="Heebo Medium"/>
                <a:cs typeface="Heebo Medium"/>
                <a:sym typeface="Heebo Medium"/>
              </a:rPr>
              <a:t>Mengkonstruksi Data</a:t>
            </a:r>
          </a:p>
        </p:txBody>
      </p:sp>
      <p:sp>
        <p:nvSpPr>
          <p:cNvPr id="27" name="TextBox 27"/>
          <p:cNvSpPr txBox="1"/>
          <p:nvPr/>
        </p:nvSpPr>
        <p:spPr>
          <a:xfrm>
            <a:off x="13742557" y="4254337"/>
            <a:ext cx="4042344" cy="537845"/>
          </a:xfrm>
          <a:prstGeom prst="rect">
            <a:avLst/>
          </a:prstGeom>
        </p:spPr>
        <p:txBody>
          <a:bodyPr lIns="0" tIns="0" rIns="0" bIns="0" rtlCol="0" anchor="t">
            <a:spAutoFit/>
          </a:bodyPr>
          <a:lstStyle/>
          <a:p>
            <a:pPr algn="ctr">
              <a:lnSpc>
                <a:spcPts val="4480"/>
              </a:lnSpc>
            </a:pPr>
            <a:r>
              <a:rPr lang="en-US" sz="3200" b="1">
                <a:solidFill>
                  <a:srgbClr val="000000"/>
                </a:solidFill>
                <a:latin typeface="Heebo Medium"/>
                <a:ea typeface="Heebo Medium"/>
                <a:cs typeface="Heebo Medium"/>
                <a:sym typeface="Heebo Medium"/>
              </a:rPr>
              <a:t>Integrasi Data</a:t>
            </a:r>
          </a:p>
        </p:txBody>
      </p:sp>
      <p:sp>
        <p:nvSpPr>
          <p:cNvPr id="28" name="TextBox 28"/>
          <p:cNvSpPr txBox="1"/>
          <p:nvPr/>
        </p:nvSpPr>
        <p:spPr>
          <a:xfrm>
            <a:off x="711753" y="5252959"/>
            <a:ext cx="3539095" cy="2816225"/>
          </a:xfrm>
          <a:prstGeom prst="rect">
            <a:avLst/>
          </a:prstGeom>
        </p:spPr>
        <p:txBody>
          <a:bodyPr lIns="0" tIns="0" rIns="0" bIns="0" rtlCol="0" anchor="t">
            <a:spAutoFit/>
          </a:bodyPr>
          <a:lstStyle/>
          <a:p>
            <a:pPr algn="just">
              <a:lnSpc>
                <a:spcPts val="2800"/>
              </a:lnSpc>
            </a:pPr>
            <a:r>
              <a:rPr lang="en-US" sz="2000">
                <a:solidFill>
                  <a:srgbClr val="000000"/>
                </a:solidFill>
                <a:latin typeface="Mukta Mahee"/>
                <a:ea typeface="Mukta Mahee"/>
                <a:cs typeface="Mukta Mahee"/>
                <a:sym typeface="Mukta Mahee"/>
              </a:rPr>
              <a:t>Data dipilah berdasarkan kategori atau label yang relevan dengan memisahkan setiap gambar ke dalam folder sesuai kategorinya, sehingga memastikan label yang jelas untuk pelatihan dan pengujian.</a:t>
            </a:r>
          </a:p>
          <a:p>
            <a:pPr algn="just">
              <a:lnSpc>
                <a:spcPts val="2800"/>
              </a:lnSpc>
            </a:pPr>
            <a:endParaRPr lang="en-US" sz="2000">
              <a:solidFill>
                <a:srgbClr val="000000"/>
              </a:solidFill>
              <a:latin typeface="Mukta Mahee"/>
              <a:ea typeface="Mukta Mahee"/>
              <a:cs typeface="Mukta Mahee"/>
              <a:sym typeface="Mukta Mahee"/>
            </a:endParaRPr>
          </a:p>
        </p:txBody>
      </p:sp>
      <p:sp>
        <p:nvSpPr>
          <p:cNvPr id="29" name="TextBox 29"/>
          <p:cNvSpPr txBox="1"/>
          <p:nvPr/>
        </p:nvSpPr>
        <p:spPr>
          <a:xfrm>
            <a:off x="5150369" y="5252959"/>
            <a:ext cx="3487861" cy="2816225"/>
          </a:xfrm>
          <a:prstGeom prst="rect">
            <a:avLst/>
          </a:prstGeom>
        </p:spPr>
        <p:txBody>
          <a:bodyPr lIns="0" tIns="0" rIns="0" bIns="0" rtlCol="0" anchor="t">
            <a:spAutoFit/>
          </a:bodyPr>
          <a:lstStyle/>
          <a:p>
            <a:pPr algn="just">
              <a:lnSpc>
                <a:spcPts val="2800"/>
              </a:lnSpc>
            </a:pPr>
            <a:r>
              <a:rPr lang="en-US" sz="2000">
                <a:solidFill>
                  <a:srgbClr val="000000"/>
                </a:solidFill>
                <a:latin typeface="Mukta Mahee"/>
                <a:ea typeface="Mukta Mahee"/>
                <a:cs typeface="Mukta Mahee"/>
                <a:sym typeface="Mukta Mahee"/>
              </a:rPr>
              <a:t>Tahap pembersihan data melibatkan memastikan format gambar sesuai, menghapus duplikat atau data rusak, serta meresize gambar ke ukuran standar untuk pemrosesan model yang konsisten.</a:t>
            </a:r>
          </a:p>
          <a:p>
            <a:pPr algn="just">
              <a:lnSpc>
                <a:spcPts val="2800"/>
              </a:lnSpc>
            </a:pPr>
            <a:endParaRPr lang="en-US" sz="2000">
              <a:solidFill>
                <a:srgbClr val="000000"/>
              </a:solidFill>
              <a:latin typeface="Mukta Mahee"/>
              <a:ea typeface="Mukta Mahee"/>
              <a:cs typeface="Mukta Mahee"/>
              <a:sym typeface="Mukta Mahee"/>
            </a:endParaRPr>
          </a:p>
        </p:txBody>
      </p:sp>
      <p:sp>
        <p:nvSpPr>
          <p:cNvPr id="30" name="TextBox 30"/>
          <p:cNvSpPr txBox="1"/>
          <p:nvPr/>
        </p:nvSpPr>
        <p:spPr>
          <a:xfrm>
            <a:off x="9556967" y="5252959"/>
            <a:ext cx="3535442" cy="2816225"/>
          </a:xfrm>
          <a:prstGeom prst="rect">
            <a:avLst/>
          </a:prstGeom>
        </p:spPr>
        <p:txBody>
          <a:bodyPr lIns="0" tIns="0" rIns="0" bIns="0" rtlCol="0" anchor="t">
            <a:spAutoFit/>
          </a:bodyPr>
          <a:lstStyle/>
          <a:p>
            <a:pPr algn="ctr">
              <a:lnSpc>
                <a:spcPts val="2800"/>
              </a:lnSpc>
            </a:pPr>
            <a:r>
              <a:rPr lang="en-US" sz="2000">
                <a:solidFill>
                  <a:srgbClr val="000000"/>
                </a:solidFill>
                <a:latin typeface="Mukta Mahee"/>
                <a:ea typeface="Mukta Mahee"/>
                <a:cs typeface="Mukta Mahee"/>
                <a:sym typeface="Mukta Mahee"/>
              </a:rPr>
              <a:t>Setelah pembersihan, dataset disiapkan dengan memuat dan mengonversi gambar ke format yang sesuai untuk model, lalu menyusunnya dalam array untuk dibagi menjadi set pelatihan dan pengujian.</a:t>
            </a:r>
          </a:p>
          <a:p>
            <a:pPr algn="just">
              <a:lnSpc>
                <a:spcPts val="2800"/>
              </a:lnSpc>
            </a:pPr>
            <a:endParaRPr lang="en-US" sz="2000">
              <a:solidFill>
                <a:srgbClr val="000000"/>
              </a:solidFill>
              <a:latin typeface="Mukta Mahee"/>
              <a:ea typeface="Mukta Mahee"/>
              <a:cs typeface="Mukta Mahee"/>
              <a:sym typeface="Mukta Mahee"/>
            </a:endParaRPr>
          </a:p>
        </p:txBody>
      </p:sp>
      <p:sp>
        <p:nvSpPr>
          <p:cNvPr id="31" name="TextBox 31"/>
          <p:cNvSpPr txBox="1"/>
          <p:nvPr/>
        </p:nvSpPr>
        <p:spPr>
          <a:xfrm>
            <a:off x="14013934" y="5252959"/>
            <a:ext cx="3507284" cy="3168650"/>
          </a:xfrm>
          <a:prstGeom prst="rect">
            <a:avLst/>
          </a:prstGeom>
        </p:spPr>
        <p:txBody>
          <a:bodyPr lIns="0" tIns="0" rIns="0" bIns="0" rtlCol="0" anchor="t">
            <a:spAutoFit/>
          </a:bodyPr>
          <a:lstStyle/>
          <a:p>
            <a:pPr algn="just">
              <a:lnSpc>
                <a:spcPts val="2800"/>
              </a:lnSpc>
            </a:pPr>
            <a:r>
              <a:rPr lang="en-US" sz="2000">
                <a:solidFill>
                  <a:srgbClr val="000000"/>
                </a:solidFill>
                <a:latin typeface="Mukta Mahee"/>
                <a:ea typeface="Mukta Mahee"/>
                <a:cs typeface="Mukta Mahee"/>
                <a:sym typeface="Mukta Mahee"/>
              </a:rPr>
              <a:t>Data dari berbagai sumber digabungkan, dan jika diperlukan, augmentasi seperti rotasi, pemotongan, atau flipping dilakukan untuk meningkatkan variasi dataset dan kemampuan generalisasi model.</a:t>
            </a:r>
          </a:p>
          <a:p>
            <a:pPr algn="just">
              <a:lnSpc>
                <a:spcPts val="2800"/>
              </a:lnSpc>
            </a:pPr>
            <a:endParaRPr lang="en-US" sz="2000">
              <a:solidFill>
                <a:srgbClr val="000000"/>
              </a:solidFill>
              <a:latin typeface="Mukta Mahee"/>
              <a:ea typeface="Mukta Mahee"/>
              <a:cs typeface="Mukta Mahee"/>
              <a:sym typeface="Mukta Mahee"/>
            </a:endParaRPr>
          </a:p>
        </p:txBody>
      </p:sp>
      <p:grpSp>
        <p:nvGrpSpPr>
          <p:cNvPr id="32" name="Group 32"/>
          <p:cNvGrpSpPr/>
          <p:nvPr/>
        </p:nvGrpSpPr>
        <p:grpSpPr>
          <a:xfrm>
            <a:off x="10541833" y="2426011"/>
            <a:ext cx="1606053" cy="1447326"/>
            <a:chOff x="0" y="0"/>
            <a:chExt cx="370361" cy="333758"/>
          </a:xfrm>
        </p:grpSpPr>
        <p:sp>
          <p:nvSpPr>
            <p:cNvPr id="33" name="Freeform 33"/>
            <p:cNvSpPr/>
            <p:nvPr/>
          </p:nvSpPr>
          <p:spPr>
            <a:xfrm>
              <a:off x="0" y="0"/>
              <a:ext cx="370361" cy="333758"/>
            </a:xfrm>
            <a:custGeom>
              <a:avLst/>
              <a:gdLst/>
              <a:ahLst/>
              <a:cxnLst/>
              <a:rect l="l" t="t" r="r" b="b"/>
              <a:pathLst>
                <a:path w="370361" h="333758">
                  <a:moveTo>
                    <a:pt x="0" y="0"/>
                  </a:moveTo>
                  <a:lnTo>
                    <a:pt x="370361" y="0"/>
                  </a:lnTo>
                  <a:lnTo>
                    <a:pt x="370361" y="333758"/>
                  </a:lnTo>
                  <a:lnTo>
                    <a:pt x="0" y="333758"/>
                  </a:lnTo>
                  <a:close/>
                </a:path>
              </a:pathLst>
            </a:custGeom>
            <a:solidFill>
              <a:srgbClr val="6182A8"/>
            </a:solidFill>
          </p:spPr>
        </p:sp>
        <p:sp>
          <p:nvSpPr>
            <p:cNvPr id="34" name="TextBox 34"/>
            <p:cNvSpPr txBox="1"/>
            <p:nvPr/>
          </p:nvSpPr>
          <p:spPr>
            <a:xfrm>
              <a:off x="0" y="-9525"/>
              <a:ext cx="370361" cy="343283"/>
            </a:xfrm>
            <a:prstGeom prst="rect">
              <a:avLst/>
            </a:prstGeom>
          </p:spPr>
          <p:txBody>
            <a:bodyPr lIns="50800" tIns="50800" rIns="50800" bIns="50800" rtlCol="0" anchor="ctr"/>
            <a:lstStyle/>
            <a:p>
              <a:pPr algn="ctr">
                <a:lnSpc>
                  <a:spcPts val="3100"/>
                </a:lnSpc>
              </a:pPr>
              <a:endParaRPr/>
            </a:p>
          </p:txBody>
        </p:sp>
      </p:grpSp>
      <p:grpSp>
        <p:nvGrpSpPr>
          <p:cNvPr id="35" name="Group 35"/>
          <p:cNvGrpSpPr/>
          <p:nvPr/>
        </p:nvGrpSpPr>
        <p:grpSpPr>
          <a:xfrm>
            <a:off x="14964549" y="2426011"/>
            <a:ext cx="1606053" cy="1447326"/>
            <a:chOff x="0" y="0"/>
            <a:chExt cx="370361" cy="333758"/>
          </a:xfrm>
        </p:grpSpPr>
        <p:sp>
          <p:nvSpPr>
            <p:cNvPr id="36" name="Freeform 36"/>
            <p:cNvSpPr/>
            <p:nvPr/>
          </p:nvSpPr>
          <p:spPr>
            <a:xfrm>
              <a:off x="0" y="0"/>
              <a:ext cx="370361" cy="333758"/>
            </a:xfrm>
            <a:custGeom>
              <a:avLst/>
              <a:gdLst/>
              <a:ahLst/>
              <a:cxnLst/>
              <a:rect l="l" t="t" r="r" b="b"/>
              <a:pathLst>
                <a:path w="370361" h="333758">
                  <a:moveTo>
                    <a:pt x="0" y="0"/>
                  </a:moveTo>
                  <a:lnTo>
                    <a:pt x="370361" y="0"/>
                  </a:lnTo>
                  <a:lnTo>
                    <a:pt x="370361" y="333758"/>
                  </a:lnTo>
                  <a:lnTo>
                    <a:pt x="0" y="333758"/>
                  </a:lnTo>
                  <a:close/>
                </a:path>
              </a:pathLst>
            </a:custGeom>
            <a:solidFill>
              <a:srgbClr val="6182A8"/>
            </a:solidFill>
          </p:spPr>
        </p:sp>
        <p:sp>
          <p:nvSpPr>
            <p:cNvPr id="37" name="TextBox 37"/>
            <p:cNvSpPr txBox="1"/>
            <p:nvPr/>
          </p:nvSpPr>
          <p:spPr>
            <a:xfrm>
              <a:off x="0" y="-9525"/>
              <a:ext cx="370361" cy="343283"/>
            </a:xfrm>
            <a:prstGeom prst="rect">
              <a:avLst/>
            </a:prstGeom>
          </p:spPr>
          <p:txBody>
            <a:bodyPr lIns="50800" tIns="50800" rIns="50800" bIns="50800" rtlCol="0" anchor="ctr"/>
            <a:lstStyle/>
            <a:p>
              <a:pPr algn="ctr">
                <a:lnSpc>
                  <a:spcPts val="3100"/>
                </a:lnSpc>
              </a:pPr>
              <a:endParaRPr/>
            </a:p>
          </p:txBody>
        </p:sp>
      </p:grpSp>
      <p:sp>
        <p:nvSpPr>
          <p:cNvPr id="38" name="Freeform 38"/>
          <p:cNvSpPr/>
          <p:nvPr/>
        </p:nvSpPr>
        <p:spPr>
          <a:xfrm>
            <a:off x="10811544" y="2861683"/>
            <a:ext cx="1066631" cy="575981"/>
          </a:xfrm>
          <a:custGeom>
            <a:avLst/>
            <a:gdLst/>
            <a:ahLst/>
            <a:cxnLst/>
            <a:rect l="l" t="t" r="r" b="b"/>
            <a:pathLst>
              <a:path w="1066631" h="575981">
                <a:moveTo>
                  <a:pt x="0" y="0"/>
                </a:moveTo>
                <a:lnTo>
                  <a:pt x="1066631" y="0"/>
                </a:lnTo>
                <a:lnTo>
                  <a:pt x="1066631" y="575981"/>
                </a:lnTo>
                <a:lnTo>
                  <a:pt x="0" y="575981"/>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39" name="Freeform 39"/>
          <p:cNvSpPr/>
          <p:nvPr/>
        </p:nvSpPr>
        <p:spPr>
          <a:xfrm>
            <a:off x="15435612" y="2861683"/>
            <a:ext cx="663927" cy="663927"/>
          </a:xfrm>
          <a:custGeom>
            <a:avLst/>
            <a:gdLst/>
            <a:ahLst/>
            <a:cxnLst/>
            <a:rect l="l" t="t" r="r" b="b"/>
            <a:pathLst>
              <a:path w="663927" h="663927">
                <a:moveTo>
                  <a:pt x="0" y="0"/>
                </a:moveTo>
                <a:lnTo>
                  <a:pt x="663927" y="0"/>
                </a:lnTo>
                <a:lnTo>
                  <a:pt x="663927" y="663927"/>
                </a:lnTo>
                <a:lnTo>
                  <a:pt x="0" y="66392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40" name="Freeform 40"/>
          <p:cNvSpPr/>
          <p:nvPr/>
        </p:nvSpPr>
        <p:spPr>
          <a:xfrm>
            <a:off x="17259300" y="-368611"/>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5537950" y="2434737"/>
            <a:ext cx="7212100" cy="341250"/>
            <a:chOff x="0" y="0"/>
            <a:chExt cx="1899483" cy="89877"/>
          </a:xfrm>
        </p:grpSpPr>
        <p:sp>
          <p:nvSpPr>
            <p:cNvPr id="3" name="Freeform 3"/>
            <p:cNvSpPr/>
            <p:nvPr/>
          </p:nvSpPr>
          <p:spPr>
            <a:xfrm>
              <a:off x="0" y="0"/>
              <a:ext cx="1899483" cy="89877"/>
            </a:xfrm>
            <a:custGeom>
              <a:avLst/>
              <a:gdLst/>
              <a:ahLst/>
              <a:cxnLst/>
              <a:rect l="l" t="t" r="r" b="b"/>
              <a:pathLst>
                <a:path w="1899483" h="89877">
                  <a:moveTo>
                    <a:pt x="0" y="0"/>
                  </a:moveTo>
                  <a:lnTo>
                    <a:pt x="1899483" y="0"/>
                  </a:lnTo>
                  <a:lnTo>
                    <a:pt x="1899483" y="89877"/>
                  </a:lnTo>
                  <a:lnTo>
                    <a:pt x="0" y="89877"/>
                  </a:lnTo>
                  <a:close/>
                </a:path>
              </a:pathLst>
            </a:custGeom>
            <a:solidFill>
              <a:srgbClr val="B7CADB"/>
            </a:solidFill>
          </p:spPr>
        </p:sp>
        <p:sp>
          <p:nvSpPr>
            <p:cNvPr id="4" name="TextBox 4"/>
            <p:cNvSpPr txBox="1"/>
            <p:nvPr/>
          </p:nvSpPr>
          <p:spPr>
            <a:xfrm>
              <a:off x="0" y="-9525"/>
              <a:ext cx="1899483" cy="99402"/>
            </a:xfrm>
            <a:prstGeom prst="rect">
              <a:avLst/>
            </a:prstGeom>
          </p:spPr>
          <p:txBody>
            <a:bodyPr lIns="50800" tIns="50800" rIns="50800" bIns="50800" rtlCol="0" anchor="ctr"/>
            <a:lstStyle/>
            <a:p>
              <a:pPr algn="ctr">
                <a:lnSpc>
                  <a:spcPts val="3100"/>
                </a:lnSpc>
              </a:pPr>
              <a:endParaRPr/>
            </a:p>
          </p:txBody>
        </p:sp>
      </p:grpSp>
      <p:sp>
        <p:nvSpPr>
          <p:cNvPr id="5" name="Freeform 5"/>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7050418" y="9049203"/>
            <a:ext cx="770523" cy="77052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4732439" y="3420413"/>
            <a:ext cx="4882009" cy="2405217"/>
            <a:chOff x="0" y="0"/>
            <a:chExt cx="920281" cy="453394"/>
          </a:xfrm>
        </p:grpSpPr>
        <p:sp>
          <p:nvSpPr>
            <p:cNvPr id="10" name="Freeform 10"/>
            <p:cNvSpPr/>
            <p:nvPr/>
          </p:nvSpPr>
          <p:spPr>
            <a:xfrm>
              <a:off x="0" y="0"/>
              <a:ext cx="920281" cy="453394"/>
            </a:xfrm>
            <a:custGeom>
              <a:avLst/>
              <a:gdLst/>
              <a:ahLst/>
              <a:cxnLst/>
              <a:rect l="l" t="t" r="r" b="b"/>
              <a:pathLst>
                <a:path w="920281" h="453394">
                  <a:moveTo>
                    <a:pt x="0" y="0"/>
                  </a:moveTo>
                  <a:lnTo>
                    <a:pt x="717081" y="0"/>
                  </a:lnTo>
                  <a:lnTo>
                    <a:pt x="920281" y="226697"/>
                  </a:lnTo>
                  <a:lnTo>
                    <a:pt x="717081" y="453394"/>
                  </a:lnTo>
                  <a:lnTo>
                    <a:pt x="0" y="453394"/>
                  </a:lnTo>
                  <a:lnTo>
                    <a:pt x="203200" y="226697"/>
                  </a:lnTo>
                  <a:lnTo>
                    <a:pt x="0" y="0"/>
                  </a:lnTo>
                  <a:close/>
                </a:path>
              </a:pathLst>
            </a:custGeom>
            <a:solidFill>
              <a:srgbClr val="87A3C4"/>
            </a:solidFill>
          </p:spPr>
        </p:sp>
        <p:sp>
          <p:nvSpPr>
            <p:cNvPr id="11" name="TextBox 11"/>
            <p:cNvSpPr txBox="1"/>
            <p:nvPr/>
          </p:nvSpPr>
          <p:spPr>
            <a:xfrm>
              <a:off x="177800" y="-9525"/>
              <a:ext cx="666281" cy="462919"/>
            </a:xfrm>
            <a:prstGeom prst="rect">
              <a:avLst/>
            </a:prstGeom>
          </p:spPr>
          <p:txBody>
            <a:bodyPr lIns="50800" tIns="50800" rIns="50800" bIns="50800" rtlCol="0" anchor="ctr"/>
            <a:lstStyle/>
            <a:p>
              <a:pPr algn="ctr">
                <a:lnSpc>
                  <a:spcPts val="3100"/>
                </a:lnSpc>
              </a:pPr>
              <a:endParaRPr/>
            </a:p>
          </p:txBody>
        </p:sp>
      </p:grpSp>
      <p:sp>
        <p:nvSpPr>
          <p:cNvPr id="12" name="TextBox 12"/>
          <p:cNvSpPr txBox="1"/>
          <p:nvPr/>
        </p:nvSpPr>
        <p:spPr>
          <a:xfrm>
            <a:off x="5588812" y="1867999"/>
            <a:ext cx="7110377" cy="1019175"/>
          </a:xfrm>
          <a:prstGeom prst="rect">
            <a:avLst/>
          </a:prstGeom>
        </p:spPr>
        <p:txBody>
          <a:bodyPr lIns="0" tIns="0" rIns="0" bIns="0" rtlCol="0" anchor="t">
            <a:spAutoFit/>
          </a:bodyPr>
          <a:lstStyle/>
          <a:p>
            <a:pPr algn="ctr">
              <a:lnSpc>
                <a:spcPts val="8399"/>
              </a:lnSpc>
            </a:pPr>
            <a:r>
              <a:rPr lang="en-US" sz="5999" b="1">
                <a:solidFill>
                  <a:srgbClr val="000000"/>
                </a:solidFill>
                <a:latin typeface="Heebo Bold"/>
                <a:ea typeface="Heebo Bold"/>
                <a:cs typeface="Heebo Bold"/>
                <a:sym typeface="Heebo Bold"/>
              </a:rPr>
              <a:t>Modeling</a:t>
            </a:r>
          </a:p>
        </p:txBody>
      </p:sp>
      <p:sp>
        <p:nvSpPr>
          <p:cNvPr id="13" name="TextBox 13"/>
          <p:cNvSpPr txBox="1"/>
          <p:nvPr/>
        </p:nvSpPr>
        <p:spPr>
          <a:xfrm>
            <a:off x="629192" y="6103402"/>
            <a:ext cx="3314483" cy="563880"/>
          </a:xfrm>
          <a:prstGeom prst="rect">
            <a:avLst/>
          </a:prstGeom>
        </p:spPr>
        <p:txBody>
          <a:bodyPr lIns="0" tIns="0" rIns="0" bIns="0" rtlCol="0" anchor="t">
            <a:spAutoFit/>
          </a:bodyPr>
          <a:lstStyle/>
          <a:p>
            <a:pPr algn="l">
              <a:lnSpc>
                <a:spcPts val="4620"/>
              </a:lnSpc>
            </a:pPr>
            <a:r>
              <a:rPr lang="en-US" sz="3300" b="1">
                <a:solidFill>
                  <a:srgbClr val="000000"/>
                </a:solidFill>
                <a:latin typeface="Heebo Medium"/>
                <a:ea typeface="Heebo Medium"/>
                <a:cs typeface="Heebo Medium"/>
                <a:sym typeface="Heebo Medium"/>
              </a:rPr>
              <a:t>Proses Satu</a:t>
            </a:r>
          </a:p>
        </p:txBody>
      </p:sp>
      <p:sp>
        <p:nvSpPr>
          <p:cNvPr id="14" name="TextBox 14"/>
          <p:cNvSpPr txBox="1"/>
          <p:nvPr/>
        </p:nvSpPr>
        <p:spPr>
          <a:xfrm>
            <a:off x="4732439" y="6105942"/>
            <a:ext cx="2701967" cy="563880"/>
          </a:xfrm>
          <a:prstGeom prst="rect">
            <a:avLst/>
          </a:prstGeom>
        </p:spPr>
        <p:txBody>
          <a:bodyPr lIns="0" tIns="0" rIns="0" bIns="0" rtlCol="0" anchor="t">
            <a:spAutoFit/>
          </a:bodyPr>
          <a:lstStyle/>
          <a:p>
            <a:pPr algn="l">
              <a:lnSpc>
                <a:spcPts val="4620"/>
              </a:lnSpc>
            </a:pPr>
            <a:r>
              <a:rPr lang="en-US" sz="3300" b="1">
                <a:solidFill>
                  <a:srgbClr val="000000"/>
                </a:solidFill>
                <a:latin typeface="Heebo Medium"/>
                <a:ea typeface="Heebo Medium"/>
                <a:cs typeface="Heebo Medium"/>
                <a:sym typeface="Heebo Medium"/>
              </a:rPr>
              <a:t>Proses Dua</a:t>
            </a:r>
          </a:p>
        </p:txBody>
      </p:sp>
      <p:sp>
        <p:nvSpPr>
          <p:cNvPr id="15" name="TextBox 15"/>
          <p:cNvSpPr txBox="1"/>
          <p:nvPr/>
        </p:nvSpPr>
        <p:spPr>
          <a:xfrm>
            <a:off x="8838245" y="6105942"/>
            <a:ext cx="3030436" cy="563880"/>
          </a:xfrm>
          <a:prstGeom prst="rect">
            <a:avLst/>
          </a:prstGeom>
        </p:spPr>
        <p:txBody>
          <a:bodyPr lIns="0" tIns="0" rIns="0" bIns="0" rtlCol="0" anchor="t">
            <a:spAutoFit/>
          </a:bodyPr>
          <a:lstStyle/>
          <a:p>
            <a:pPr algn="l">
              <a:lnSpc>
                <a:spcPts val="4620"/>
              </a:lnSpc>
            </a:pPr>
            <a:r>
              <a:rPr lang="en-US" sz="3300" b="1">
                <a:solidFill>
                  <a:srgbClr val="000000"/>
                </a:solidFill>
                <a:latin typeface="Heebo Medium"/>
                <a:ea typeface="Heebo Medium"/>
                <a:cs typeface="Heebo Medium"/>
                <a:sym typeface="Heebo Medium"/>
              </a:rPr>
              <a:t>Proses Tiga</a:t>
            </a:r>
          </a:p>
        </p:txBody>
      </p:sp>
      <p:sp>
        <p:nvSpPr>
          <p:cNvPr id="16" name="TextBox 16"/>
          <p:cNvSpPr txBox="1"/>
          <p:nvPr/>
        </p:nvSpPr>
        <p:spPr>
          <a:xfrm>
            <a:off x="13084477" y="6028472"/>
            <a:ext cx="3432587" cy="563880"/>
          </a:xfrm>
          <a:prstGeom prst="rect">
            <a:avLst/>
          </a:prstGeom>
        </p:spPr>
        <p:txBody>
          <a:bodyPr lIns="0" tIns="0" rIns="0" bIns="0" rtlCol="0" anchor="t">
            <a:spAutoFit/>
          </a:bodyPr>
          <a:lstStyle/>
          <a:p>
            <a:pPr algn="l">
              <a:lnSpc>
                <a:spcPts val="4620"/>
              </a:lnSpc>
            </a:pPr>
            <a:r>
              <a:rPr lang="en-US" sz="3300" b="1">
                <a:solidFill>
                  <a:srgbClr val="000000"/>
                </a:solidFill>
                <a:latin typeface="Heebo Medium"/>
                <a:ea typeface="Heebo Medium"/>
                <a:cs typeface="Heebo Medium"/>
                <a:sym typeface="Heebo Medium"/>
              </a:rPr>
              <a:t>Proses Empat</a:t>
            </a:r>
          </a:p>
        </p:txBody>
      </p:sp>
      <p:sp>
        <p:nvSpPr>
          <p:cNvPr id="17" name="TextBox 17"/>
          <p:cNvSpPr txBox="1"/>
          <p:nvPr/>
        </p:nvSpPr>
        <p:spPr>
          <a:xfrm>
            <a:off x="629192" y="6797084"/>
            <a:ext cx="3703196" cy="850900"/>
          </a:xfrm>
          <a:prstGeom prst="rect">
            <a:avLst/>
          </a:prstGeom>
        </p:spPr>
        <p:txBody>
          <a:bodyPr lIns="0" tIns="0" rIns="0" bIns="0" rtlCol="0" anchor="t">
            <a:spAutoFit/>
          </a:bodyPr>
          <a:lstStyle/>
          <a:p>
            <a:pPr algn="just">
              <a:lnSpc>
                <a:spcPts val="3499"/>
              </a:lnSpc>
            </a:pPr>
            <a:r>
              <a:rPr lang="en-US" sz="2499">
                <a:solidFill>
                  <a:srgbClr val="000000"/>
                </a:solidFill>
                <a:latin typeface="Mukta Mahee"/>
                <a:ea typeface="Mukta Mahee"/>
                <a:cs typeface="Mukta Mahee"/>
                <a:sym typeface="Mukta Mahee"/>
              </a:rPr>
              <a:t>Membangun CNN untuk klasifikasi gambar. </a:t>
            </a:r>
          </a:p>
        </p:txBody>
      </p:sp>
      <p:sp>
        <p:nvSpPr>
          <p:cNvPr id="18" name="TextBox 18"/>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b="1">
                <a:solidFill>
                  <a:srgbClr val="FFFFFF"/>
                </a:solidFill>
                <a:latin typeface="Heebo Bold"/>
                <a:ea typeface="Heebo Bold"/>
                <a:cs typeface="Heebo Bold"/>
                <a:sym typeface="Heebo Bold"/>
              </a:rPr>
              <a:t>06</a:t>
            </a:r>
          </a:p>
        </p:txBody>
      </p:sp>
      <p:grpSp>
        <p:nvGrpSpPr>
          <p:cNvPr id="19" name="Group 19"/>
          <p:cNvGrpSpPr/>
          <p:nvPr/>
        </p:nvGrpSpPr>
        <p:grpSpPr>
          <a:xfrm>
            <a:off x="8835685" y="3420413"/>
            <a:ext cx="4882009" cy="2405217"/>
            <a:chOff x="0" y="0"/>
            <a:chExt cx="920281" cy="453394"/>
          </a:xfrm>
        </p:grpSpPr>
        <p:sp>
          <p:nvSpPr>
            <p:cNvPr id="20" name="Freeform 20"/>
            <p:cNvSpPr/>
            <p:nvPr/>
          </p:nvSpPr>
          <p:spPr>
            <a:xfrm>
              <a:off x="0" y="0"/>
              <a:ext cx="920281" cy="453394"/>
            </a:xfrm>
            <a:custGeom>
              <a:avLst/>
              <a:gdLst/>
              <a:ahLst/>
              <a:cxnLst/>
              <a:rect l="l" t="t" r="r" b="b"/>
              <a:pathLst>
                <a:path w="920281" h="453394">
                  <a:moveTo>
                    <a:pt x="0" y="0"/>
                  </a:moveTo>
                  <a:lnTo>
                    <a:pt x="717081" y="0"/>
                  </a:lnTo>
                  <a:lnTo>
                    <a:pt x="920281" y="226697"/>
                  </a:lnTo>
                  <a:lnTo>
                    <a:pt x="717081" y="453394"/>
                  </a:lnTo>
                  <a:lnTo>
                    <a:pt x="0" y="453394"/>
                  </a:lnTo>
                  <a:lnTo>
                    <a:pt x="203200" y="226697"/>
                  </a:lnTo>
                  <a:lnTo>
                    <a:pt x="0" y="0"/>
                  </a:lnTo>
                  <a:close/>
                </a:path>
              </a:pathLst>
            </a:custGeom>
            <a:solidFill>
              <a:srgbClr val="B7CADB"/>
            </a:solidFill>
          </p:spPr>
        </p:sp>
        <p:sp>
          <p:nvSpPr>
            <p:cNvPr id="21" name="TextBox 21"/>
            <p:cNvSpPr txBox="1"/>
            <p:nvPr/>
          </p:nvSpPr>
          <p:spPr>
            <a:xfrm>
              <a:off x="177800" y="-9525"/>
              <a:ext cx="666281" cy="462919"/>
            </a:xfrm>
            <a:prstGeom prst="rect">
              <a:avLst/>
            </a:prstGeom>
          </p:spPr>
          <p:txBody>
            <a:bodyPr lIns="50800" tIns="50800" rIns="50800" bIns="50800" rtlCol="0" anchor="ctr"/>
            <a:lstStyle/>
            <a:p>
              <a:pPr algn="ctr">
                <a:lnSpc>
                  <a:spcPts val="3100"/>
                </a:lnSpc>
              </a:pPr>
              <a:endParaRPr/>
            </a:p>
          </p:txBody>
        </p:sp>
      </p:grpSp>
      <p:grpSp>
        <p:nvGrpSpPr>
          <p:cNvPr id="22" name="Group 22"/>
          <p:cNvGrpSpPr/>
          <p:nvPr/>
        </p:nvGrpSpPr>
        <p:grpSpPr>
          <a:xfrm>
            <a:off x="12938931" y="3420413"/>
            <a:ext cx="4882009" cy="2405217"/>
            <a:chOff x="0" y="0"/>
            <a:chExt cx="920281" cy="453394"/>
          </a:xfrm>
        </p:grpSpPr>
        <p:sp>
          <p:nvSpPr>
            <p:cNvPr id="23" name="Freeform 23"/>
            <p:cNvSpPr/>
            <p:nvPr/>
          </p:nvSpPr>
          <p:spPr>
            <a:xfrm>
              <a:off x="0" y="0"/>
              <a:ext cx="920281" cy="453394"/>
            </a:xfrm>
            <a:custGeom>
              <a:avLst/>
              <a:gdLst/>
              <a:ahLst/>
              <a:cxnLst/>
              <a:rect l="l" t="t" r="r" b="b"/>
              <a:pathLst>
                <a:path w="920281" h="453394">
                  <a:moveTo>
                    <a:pt x="0" y="0"/>
                  </a:moveTo>
                  <a:lnTo>
                    <a:pt x="717081" y="0"/>
                  </a:lnTo>
                  <a:lnTo>
                    <a:pt x="920281" y="226697"/>
                  </a:lnTo>
                  <a:lnTo>
                    <a:pt x="717081" y="453394"/>
                  </a:lnTo>
                  <a:lnTo>
                    <a:pt x="0" y="453394"/>
                  </a:lnTo>
                  <a:lnTo>
                    <a:pt x="203200" y="226697"/>
                  </a:lnTo>
                  <a:lnTo>
                    <a:pt x="0" y="0"/>
                  </a:lnTo>
                  <a:close/>
                </a:path>
              </a:pathLst>
            </a:custGeom>
            <a:solidFill>
              <a:srgbClr val="D8E2EB"/>
            </a:solidFill>
          </p:spPr>
        </p:sp>
        <p:sp>
          <p:nvSpPr>
            <p:cNvPr id="24" name="TextBox 24"/>
            <p:cNvSpPr txBox="1"/>
            <p:nvPr/>
          </p:nvSpPr>
          <p:spPr>
            <a:xfrm>
              <a:off x="177800" y="-9525"/>
              <a:ext cx="666281" cy="462919"/>
            </a:xfrm>
            <a:prstGeom prst="rect">
              <a:avLst/>
            </a:prstGeom>
          </p:spPr>
          <p:txBody>
            <a:bodyPr lIns="50800" tIns="50800" rIns="50800" bIns="50800" rtlCol="0" anchor="ctr"/>
            <a:lstStyle/>
            <a:p>
              <a:pPr algn="ctr">
                <a:lnSpc>
                  <a:spcPts val="3100"/>
                </a:lnSpc>
              </a:pPr>
              <a:endParaRPr/>
            </a:p>
          </p:txBody>
        </p:sp>
      </p:grpSp>
      <p:grpSp>
        <p:nvGrpSpPr>
          <p:cNvPr id="25" name="Group 25"/>
          <p:cNvGrpSpPr/>
          <p:nvPr/>
        </p:nvGrpSpPr>
        <p:grpSpPr>
          <a:xfrm>
            <a:off x="629192" y="3420413"/>
            <a:ext cx="4882009" cy="2405217"/>
            <a:chOff x="0" y="0"/>
            <a:chExt cx="920281" cy="453394"/>
          </a:xfrm>
        </p:grpSpPr>
        <p:sp>
          <p:nvSpPr>
            <p:cNvPr id="26" name="Freeform 26"/>
            <p:cNvSpPr/>
            <p:nvPr/>
          </p:nvSpPr>
          <p:spPr>
            <a:xfrm>
              <a:off x="0" y="0"/>
              <a:ext cx="920281" cy="453394"/>
            </a:xfrm>
            <a:custGeom>
              <a:avLst/>
              <a:gdLst/>
              <a:ahLst/>
              <a:cxnLst/>
              <a:rect l="l" t="t" r="r" b="b"/>
              <a:pathLst>
                <a:path w="920281" h="453394">
                  <a:moveTo>
                    <a:pt x="0" y="0"/>
                  </a:moveTo>
                  <a:lnTo>
                    <a:pt x="717081" y="0"/>
                  </a:lnTo>
                  <a:lnTo>
                    <a:pt x="920281" y="226697"/>
                  </a:lnTo>
                  <a:lnTo>
                    <a:pt x="717081" y="453394"/>
                  </a:lnTo>
                  <a:lnTo>
                    <a:pt x="0" y="453394"/>
                  </a:lnTo>
                  <a:lnTo>
                    <a:pt x="203200" y="226697"/>
                  </a:lnTo>
                  <a:lnTo>
                    <a:pt x="0" y="0"/>
                  </a:lnTo>
                  <a:close/>
                </a:path>
              </a:pathLst>
            </a:custGeom>
            <a:solidFill>
              <a:srgbClr val="6182A8"/>
            </a:solidFill>
          </p:spPr>
        </p:sp>
        <p:sp>
          <p:nvSpPr>
            <p:cNvPr id="27" name="TextBox 27"/>
            <p:cNvSpPr txBox="1"/>
            <p:nvPr/>
          </p:nvSpPr>
          <p:spPr>
            <a:xfrm>
              <a:off x="177800" y="-9525"/>
              <a:ext cx="666281" cy="462919"/>
            </a:xfrm>
            <a:prstGeom prst="rect">
              <a:avLst/>
            </a:prstGeom>
          </p:spPr>
          <p:txBody>
            <a:bodyPr lIns="50800" tIns="50800" rIns="50800" bIns="50800" rtlCol="0" anchor="ctr"/>
            <a:lstStyle/>
            <a:p>
              <a:pPr algn="ctr">
                <a:lnSpc>
                  <a:spcPts val="3100"/>
                </a:lnSpc>
              </a:pPr>
              <a:endParaRPr/>
            </a:p>
          </p:txBody>
        </p:sp>
      </p:grpSp>
      <p:sp>
        <p:nvSpPr>
          <p:cNvPr id="28" name="TextBox 28"/>
          <p:cNvSpPr txBox="1"/>
          <p:nvPr/>
        </p:nvSpPr>
        <p:spPr>
          <a:xfrm>
            <a:off x="4732439" y="6765334"/>
            <a:ext cx="3591456" cy="2603500"/>
          </a:xfrm>
          <a:prstGeom prst="rect">
            <a:avLst/>
          </a:prstGeom>
        </p:spPr>
        <p:txBody>
          <a:bodyPr lIns="0" tIns="0" rIns="0" bIns="0" rtlCol="0" anchor="t">
            <a:spAutoFit/>
          </a:bodyPr>
          <a:lstStyle/>
          <a:p>
            <a:pPr algn="just">
              <a:lnSpc>
                <a:spcPts val="3499"/>
              </a:lnSpc>
            </a:pPr>
            <a:r>
              <a:rPr lang="en-US" sz="2499">
                <a:solidFill>
                  <a:srgbClr val="000000"/>
                </a:solidFill>
                <a:latin typeface="Mukta Mahee"/>
                <a:ea typeface="Mukta Mahee"/>
                <a:cs typeface="Mukta Mahee"/>
                <a:sym typeface="Mukta Mahee"/>
              </a:rPr>
              <a:t>Pelatihan model untuk mengoptimalkan bobot CNN agar dapat menghasilkan prediksi yang akurat pada data klasifikasi multi-kelas. </a:t>
            </a:r>
          </a:p>
        </p:txBody>
      </p:sp>
      <p:sp>
        <p:nvSpPr>
          <p:cNvPr id="29" name="TextBox 29"/>
          <p:cNvSpPr txBox="1"/>
          <p:nvPr/>
        </p:nvSpPr>
        <p:spPr>
          <a:xfrm>
            <a:off x="8838245" y="6799624"/>
            <a:ext cx="3591041" cy="3041650"/>
          </a:xfrm>
          <a:prstGeom prst="rect">
            <a:avLst/>
          </a:prstGeom>
        </p:spPr>
        <p:txBody>
          <a:bodyPr lIns="0" tIns="0" rIns="0" bIns="0" rtlCol="0" anchor="t">
            <a:spAutoFit/>
          </a:bodyPr>
          <a:lstStyle/>
          <a:p>
            <a:pPr algn="just">
              <a:lnSpc>
                <a:spcPts val="3499"/>
              </a:lnSpc>
            </a:pPr>
            <a:r>
              <a:rPr lang="en-US" sz="2499">
                <a:solidFill>
                  <a:srgbClr val="000000"/>
                </a:solidFill>
                <a:latin typeface="Mukta Mahee"/>
                <a:ea typeface="Mukta Mahee"/>
                <a:cs typeface="Mukta Mahee"/>
                <a:sym typeface="Mukta Mahee"/>
              </a:rPr>
              <a:t>menggabungkan prediksi model pada data uji dengan evaluasi berbasis confusion matrix untuk memahami performa model di tingkat global dan per kelas.</a:t>
            </a:r>
          </a:p>
        </p:txBody>
      </p:sp>
      <p:sp>
        <p:nvSpPr>
          <p:cNvPr id="30" name="TextBox 30"/>
          <p:cNvSpPr txBox="1"/>
          <p:nvPr/>
        </p:nvSpPr>
        <p:spPr>
          <a:xfrm>
            <a:off x="13084477" y="6722154"/>
            <a:ext cx="3789062" cy="3041650"/>
          </a:xfrm>
          <a:prstGeom prst="rect">
            <a:avLst/>
          </a:prstGeom>
        </p:spPr>
        <p:txBody>
          <a:bodyPr lIns="0" tIns="0" rIns="0" bIns="0" rtlCol="0" anchor="t">
            <a:spAutoFit/>
          </a:bodyPr>
          <a:lstStyle/>
          <a:p>
            <a:pPr algn="just">
              <a:lnSpc>
                <a:spcPts val="3499"/>
              </a:lnSpc>
            </a:pPr>
            <a:r>
              <a:rPr lang="en-US" sz="2499">
                <a:solidFill>
                  <a:srgbClr val="000000"/>
                </a:solidFill>
                <a:latin typeface="Mukta Mahee"/>
                <a:ea typeface="Mukta Mahee"/>
                <a:cs typeface="Mukta Mahee"/>
                <a:sym typeface="Mukta Mahee"/>
              </a:rPr>
              <a:t>Evaluasi model ini mengukur akurasi, precision, recall, dan F1-score untuk menilai kinerja klasifikasi multi-kelas secara keseluruhan.</a:t>
            </a:r>
          </a:p>
          <a:p>
            <a:pPr algn="just">
              <a:lnSpc>
                <a:spcPts val="3499"/>
              </a:lnSpc>
            </a:pPr>
            <a:endParaRPr lang="en-US" sz="2499">
              <a:solidFill>
                <a:srgbClr val="000000"/>
              </a:solidFill>
              <a:latin typeface="Mukta Mahee"/>
              <a:ea typeface="Mukta Mahee"/>
              <a:cs typeface="Mukta Mahee"/>
              <a:sym typeface="Mukta Mahee"/>
            </a:endParaRPr>
          </a:p>
        </p:txBody>
      </p:sp>
      <p:sp>
        <p:nvSpPr>
          <p:cNvPr id="31" name="TextBox 31"/>
          <p:cNvSpPr txBox="1"/>
          <p:nvPr/>
        </p:nvSpPr>
        <p:spPr>
          <a:xfrm>
            <a:off x="2017384" y="3979796"/>
            <a:ext cx="2536639" cy="1590675"/>
          </a:xfrm>
          <a:prstGeom prst="rect">
            <a:avLst/>
          </a:prstGeom>
        </p:spPr>
        <p:txBody>
          <a:bodyPr lIns="0" tIns="0" rIns="0" bIns="0" rtlCol="0" anchor="t">
            <a:spAutoFit/>
          </a:bodyPr>
          <a:lstStyle/>
          <a:p>
            <a:pPr algn="ctr">
              <a:lnSpc>
                <a:spcPts val="4200"/>
              </a:lnSpc>
            </a:pPr>
            <a:r>
              <a:rPr lang="en-US" sz="3000" b="1">
                <a:solidFill>
                  <a:srgbClr val="000000"/>
                </a:solidFill>
                <a:latin typeface="Heebo Bold"/>
                <a:ea typeface="Heebo Bold"/>
                <a:cs typeface="Heebo Bold"/>
                <a:sym typeface="Heebo Bold"/>
              </a:rPr>
              <a:t>Membangun Arsitektur CNN</a:t>
            </a:r>
          </a:p>
        </p:txBody>
      </p:sp>
      <p:sp>
        <p:nvSpPr>
          <p:cNvPr id="32" name="TextBox 32"/>
          <p:cNvSpPr txBox="1"/>
          <p:nvPr/>
        </p:nvSpPr>
        <p:spPr>
          <a:xfrm>
            <a:off x="6120631" y="3979796"/>
            <a:ext cx="2536639" cy="1057275"/>
          </a:xfrm>
          <a:prstGeom prst="rect">
            <a:avLst/>
          </a:prstGeom>
        </p:spPr>
        <p:txBody>
          <a:bodyPr lIns="0" tIns="0" rIns="0" bIns="0" rtlCol="0" anchor="t">
            <a:spAutoFit/>
          </a:bodyPr>
          <a:lstStyle/>
          <a:p>
            <a:pPr algn="ctr">
              <a:lnSpc>
                <a:spcPts val="4200"/>
              </a:lnSpc>
            </a:pPr>
            <a:r>
              <a:rPr lang="en-US" sz="3000" b="1">
                <a:solidFill>
                  <a:srgbClr val="000000"/>
                </a:solidFill>
                <a:latin typeface="Heebo Bold"/>
                <a:ea typeface="Heebo Bold"/>
                <a:cs typeface="Heebo Bold"/>
                <a:sym typeface="Heebo Bold"/>
              </a:rPr>
              <a:t>Melatih Model CNN</a:t>
            </a:r>
          </a:p>
        </p:txBody>
      </p:sp>
      <p:sp>
        <p:nvSpPr>
          <p:cNvPr id="33" name="TextBox 33"/>
          <p:cNvSpPr txBox="1"/>
          <p:nvPr/>
        </p:nvSpPr>
        <p:spPr>
          <a:xfrm>
            <a:off x="10228567" y="3979796"/>
            <a:ext cx="2536639" cy="1057275"/>
          </a:xfrm>
          <a:prstGeom prst="rect">
            <a:avLst/>
          </a:prstGeom>
        </p:spPr>
        <p:txBody>
          <a:bodyPr lIns="0" tIns="0" rIns="0" bIns="0" rtlCol="0" anchor="t">
            <a:spAutoFit/>
          </a:bodyPr>
          <a:lstStyle/>
          <a:p>
            <a:pPr algn="ctr">
              <a:lnSpc>
                <a:spcPts val="4200"/>
              </a:lnSpc>
            </a:pPr>
            <a:r>
              <a:rPr lang="en-US" sz="3000" b="1">
                <a:solidFill>
                  <a:srgbClr val="000000"/>
                </a:solidFill>
                <a:latin typeface="Heebo Bold"/>
                <a:ea typeface="Heebo Bold"/>
                <a:cs typeface="Heebo Bold"/>
                <a:sym typeface="Heebo Bold"/>
              </a:rPr>
              <a:t>Menguji Model CNN</a:t>
            </a:r>
          </a:p>
        </p:txBody>
      </p:sp>
      <p:sp>
        <p:nvSpPr>
          <p:cNvPr id="34" name="TextBox 34"/>
          <p:cNvSpPr txBox="1"/>
          <p:nvPr/>
        </p:nvSpPr>
        <p:spPr>
          <a:xfrm>
            <a:off x="14336900" y="3979796"/>
            <a:ext cx="2536639" cy="1057275"/>
          </a:xfrm>
          <a:prstGeom prst="rect">
            <a:avLst/>
          </a:prstGeom>
        </p:spPr>
        <p:txBody>
          <a:bodyPr lIns="0" tIns="0" rIns="0" bIns="0" rtlCol="0" anchor="t">
            <a:spAutoFit/>
          </a:bodyPr>
          <a:lstStyle/>
          <a:p>
            <a:pPr algn="ctr">
              <a:lnSpc>
                <a:spcPts val="4200"/>
              </a:lnSpc>
            </a:pPr>
            <a:r>
              <a:rPr lang="en-US" sz="3000" b="1">
                <a:solidFill>
                  <a:srgbClr val="000000"/>
                </a:solidFill>
                <a:latin typeface="Heebo Bold"/>
                <a:ea typeface="Heebo Bold"/>
                <a:cs typeface="Heebo Bold"/>
                <a:sym typeface="Heebo Bold"/>
              </a:rPr>
              <a:t>Evaluasi Model</a:t>
            </a:r>
          </a:p>
        </p:txBody>
      </p:sp>
      <p:sp>
        <p:nvSpPr>
          <p:cNvPr id="35" name="Freeform 35"/>
          <p:cNvSpPr/>
          <p:nvPr/>
        </p:nvSpPr>
        <p:spPr>
          <a:xfrm>
            <a:off x="16658238" y="487008"/>
            <a:ext cx="3259524" cy="3259524"/>
          </a:xfrm>
          <a:custGeom>
            <a:avLst/>
            <a:gdLst/>
            <a:ahLst/>
            <a:cxnLst/>
            <a:rect l="l" t="t" r="r" b="b"/>
            <a:pathLst>
              <a:path w="3259524" h="3259524">
                <a:moveTo>
                  <a:pt x="0" y="0"/>
                </a:moveTo>
                <a:lnTo>
                  <a:pt x="3259524" y="0"/>
                </a:lnTo>
                <a:lnTo>
                  <a:pt x="3259524" y="3259524"/>
                </a:lnTo>
                <a:lnTo>
                  <a:pt x="0" y="325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5537950" y="2265702"/>
            <a:ext cx="7212100" cy="341250"/>
            <a:chOff x="0" y="0"/>
            <a:chExt cx="1899483" cy="89877"/>
          </a:xfrm>
        </p:grpSpPr>
        <p:sp>
          <p:nvSpPr>
            <p:cNvPr id="3" name="Freeform 3"/>
            <p:cNvSpPr/>
            <p:nvPr/>
          </p:nvSpPr>
          <p:spPr>
            <a:xfrm>
              <a:off x="0" y="0"/>
              <a:ext cx="1899483" cy="89877"/>
            </a:xfrm>
            <a:custGeom>
              <a:avLst/>
              <a:gdLst/>
              <a:ahLst/>
              <a:cxnLst/>
              <a:rect l="l" t="t" r="r" b="b"/>
              <a:pathLst>
                <a:path w="1899483" h="89877">
                  <a:moveTo>
                    <a:pt x="0" y="0"/>
                  </a:moveTo>
                  <a:lnTo>
                    <a:pt x="1899483" y="0"/>
                  </a:lnTo>
                  <a:lnTo>
                    <a:pt x="1899483" y="89877"/>
                  </a:lnTo>
                  <a:lnTo>
                    <a:pt x="0" y="89877"/>
                  </a:lnTo>
                  <a:close/>
                </a:path>
              </a:pathLst>
            </a:custGeom>
            <a:solidFill>
              <a:srgbClr val="B7CADB"/>
            </a:solidFill>
          </p:spPr>
        </p:sp>
        <p:sp>
          <p:nvSpPr>
            <p:cNvPr id="4" name="TextBox 4"/>
            <p:cNvSpPr txBox="1"/>
            <p:nvPr/>
          </p:nvSpPr>
          <p:spPr>
            <a:xfrm>
              <a:off x="0" y="-9525"/>
              <a:ext cx="1899483" cy="99402"/>
            </a:xfrm>
            <a:prstGeom prst="rect">
              <a:avLst/>
            </a:prstGeom>
          </p:spPr>
          <p:txBody>
            <a:bodyPr lIns="50800" tIns="50800" rIns="50800" bIns="50800" rtlCol="0" anchor="ctr"/>
            <a:lstStyle/>
            <a:p>
              <a:pPr algn="ctr">
                <a:lnSpc>
                  <a:spcPts val="3100"/>
                </a:lnSpc>
              </a:pPr>
              <a:endParaRPr/>
            </a:p>
          </p:txBody>
        </p:sp>
      </p:grpSp>
      <p:sp>
        <p:nvSpPr>
          <p:cNvPr id="5" name="Freeform 5"/>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7050418" y="9049203"/>
            <a:ext cx="770523" cy="77052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6658238" y="487008"/>
            <a:ext cx="3259524" cy="3259524"/>
          </a:xfrm>
          <a:custGeom>
            <a:avLst/>
            <a:gdLst/>
            <a:ahLst/>
            <a:cxnLst/>
            <a:rect l="l" t="t" r="r" b="b"/>
            <a:pathLst>
              <a:path w="3259524" h="3259524">
                <a:moveTo>
                  <a:pt x="0" y="0"/>
                </a:moveTo>
                <a:lnTo>
                  <a:pt x="3259524" y="0"/>
                </a:lnTo>
                <a:lnTo>
                  <a:pt x="3259524" y="3259524"/>
                </a:lnTo>
                <a:lnTo>
                  <a:pt x="0" y="325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TextBox 12"/>
          <p:cNvSpPr txBox="1"/>
          <p:nvPr/>
        </p:nvSpPr>
        <p:spPr>
          <a:xfrm>
            <a:off x="5374191" y="1698964"/>
            <a:ext cx="7539618" cy="1019175"/>
          </a:xfrm>
          <a:prstGeom prst="rect">
            <a:avLst/>
          </a:prstGeom>
        </p:spPr>
        <p:txBody>
          <a:bodyPr lIns="0" tIns="0" rIns="0" bIns="0" rtlCol="0" anchor="t">
            <a:spAutoFit/>
          </a:bodyPr>
          <a:lstStyle/>
          <a:p>
            <a:pPr algn="ctr">
              <a:lnSpc>
                <a:spcPts val="8399"/>
              </a:lnSpc>
            </a:pPr>
            <a:r>
              <a:rPr lang="en-US" sz="5999" b="1">
                <a:solidFill>
                  <a:srgbClr val="000000"/>
                </a:solidFill>
                <a:latin typeface="Heebo Bold"/>
                <a:ea typeface="Heebo Bold"/>
                <a:cs typeface="Heebo Bold"/>
                <a:sym typeface="Heebo Bold"/>
              </a:rPr>
              <a:t>Modeling</a:t>
            </a:r>
          </a:p>
        </p:txBody>
      </p:sp>
      <p:sp>
        <p:nvSpPr>
          <p:cNvPr id="13" name="TextBox 13"/>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b="1">
                <a:solidFill>
                  <a:srgbClr val="FFFFFF"/>
                </a:solidFill>
                <a:latin typeface="Heebo Bold"/>
                <a:ea typeface="Heebo Bold"/>
                <a:cs typeface="Heebo Bold"/>
                <a:sym typeface="Heebo Bold"/>
              </a:rPr>
              <a:t>07</a:t>
            </a:r>
          </a:p>
        </p:txBody>
      </p:sp>
      <p:pic>
        <p:nvPicPr>
          <p:cNvPr id="1026" name="Picture 2">
            <a:extLst>
              <a:ext uri="{FF2B5EF4-FFF2-40B4-BE49-F238E27FC236}">
                <a16:creationId xmlns:a16="http://schemas.microsoft.com/office/drawing/2014/main" id="{1E1E8C4A-2846-6B2A-9534-E3F9270CD3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9758" y="3377861"/>
            <a:ext cx="6781800" cy="52101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066DA55-28EC-4A9F-091C-E7710D3200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57130" y="3248712"/>
            <a:ext cx="8791575" cy="5619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1492853" y="3718479"/>
            <a:ext cx="4918236" cy="341250"/>
            <a:chOff x="0" y="0"/>
            <a:chExt cx="1295338" cy="89877"/>
          </a:xfrm>
        </p:grpSpPr>
        <p:sp>
          <p:nvSpPr>
            <p:cNvPr id="3" name="Freeform 3"/>
            <p:cNvSpPr/>
            <p:nvPr/>
          </p:nvSpPr>
          <p:spPr>
            <a:xfrm>
              <a:off x="0" y="0"/>
              <a:ext cx="1295338" cy="89877"/>
            </a:xfrm>
            <a:custGeom>
              <a:avLst/>
              <a:gdLst/>
              <a:ahLst/>
              <a:cxnLst/>
              <a:rect l="l" t="t" r="r" b="b"/>
              <a:pathLst>
                <a:path w="1295338" h="89877">
                  <a:moveTo>
                    <a:pt x="0" y="0"/>
                  </a:moveTo>
                  <a:lnTo>
                    <a:pt x="1295338" y="0"/>
                  </a:lnTo>
                  <a:lnTo>
                    <a:pt x="1295338" y="89877"/>
                  </a:lnTo>
                  <a:lnTo>
                    <a:pt x="0" y="89877"/>
                  </a:lnTo>
                  <a:close/>
                </a:path>
              </a:pathLst>
            </a:custGeom>
            <a:solidFill>
              <a:srgbClr val="B7CADB"/>
            </a:solidFill>
          </p:spPr>
        </p:sp>
        <p:sp>
          <p:nvSpPr>
            <p:cNvPr id="4" name="TextBox 4"/>
            <p:cNvSpPr txBox="1"/>
            <p:nvPr/>
          </p:nvSpPr>
          <p:spPr>
            <a:xfrm>
              <a:off x="0" y="-9525"/>
              <a:ext cx="1295338" cy="99402"/>
            </a:xfrm>
            <a:prstGeom prst="rect">
              <a:avLst/>
            </a:prstGeom>
          </p:spPr>
          <p:txBody>
            <a:bodyPr lIns="50800" tIns="50800" rIns="50800" bIns="50800" rtlCol="0" anchor="ctr"/>
            <a:lstStyle/>
            <a:p>
              <a:pPr algn="ctr">
                <a:lnSpc>
                  <a:spcPts val="3100"/>
                </a:lnSpc>
              </a:pPr>
              <a:endParaRPr/>
            </a:p>
          </p:txBody>
        </p:sp>
      </p:grpSp>
      <p:sp>
        <p:nvSpPr>
          <p:cNvPr id="5" name="TextBox 5"/>
          <p:cNvSpPr txBox="1"/>
          <p:nvPr/>
        </p:nvSpPr>
        <p:spPr>
          <a:xfrm>
            <a:off x="1943545" y="3151742"/>
            <a:ext cx="4705840" cy="2076450"/>
          </a:xfrm>
          <a:prstGeom prst="rect">
            <a:avLst/>
          </a:prstGeom>
        </p:spPr>
        <p:txBody>
          <a:bodyPr lIns="0" tIns="0" rIns="0" bIns="0" rtlCol="0" anchor="t">
            <a:spAutoFit/>
          </a:bodyPr>
          <a:lstStyle/>
          <a:p>
            <a:pPr algn="l">
              <a:lnSpc>
                <a:spcPts val="8399"/>
              </a:lnSpc>
            </a:pPr>
            <a:r>
              <a:rPr lang="en-US" sz="5999" b="1">
                <a:solidFill>
                  <a:srgbClr val="000000"/>
                </a:solidFill>
                <a:latin typeface="Heebo Bold"/>
                <a:ea typeface="Heebo Bold"/>
                <a:cs typeface="Heebo Bold"/>
                <a:sym typeface="Heebo Bold"/>
              </a:rPr>
              <a:t>Model Evaluation</a:t>
            </a:r>
          </a:p>
        </p:txBody>
      </p:sp>
      <p:sp>
        <p:nvSpPr>
          <p:cNvPr id="6" name="Freeform 6"/>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17050418" y="9049203"/>
            <a:ext cx="770523" cy="770523"/>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9" name="TextBox 9"/>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b="1">
                <a:solidFill>
                  <a:srgbClr val="FFFFFF"/>
                </a:solidFill>
                <a:latin typeface="Heebo Bold"/>
                <a:ea typeface="Heebo Bold"/>
                <a:cs typeface="Heebo Bold"/>
                <a:sym typeface="Heebo Bold"/>
              </a:rPr>
              <a:t>08</a:t>
            </a:r>
          </a:p>
        </p:txBody>
      </p:sp>
      <p:grpSp>
        <p:nvGrpSpPr>
          <p:cNvPr id="11" name="Group 11"/>
          <p:cNvGrpSpPr/>
          <p:nvPr/>
        </p:nvGrpSpPr>
        <p:grpSpPr>
          <a:xfrm>
            <a:off x="7190410" y="2314106"/>
            <a:ext cx="10687050" cy="6885408"/>
            <a:chOff x="0" y="0"/>
            <a:chExt cx="2814696" cy="1492235"/>
          </a:xfrm>
        </p:grpSpPr>
        <p:sp>
          <p:nvSpPr>
            <p:cNvPr id="12" name="Freeform 12"/>
            <p:cNvSpPr/>
            <p:nvPr/>
          </p:nvSpPr>
          <p:spPr>
            <a:xfrm>
              <a:off x="0" y="0"/>
              <a:ext cx="2814696" cy="1492235"/>
            </a:xfrm>
            <a:custGeom>
              <a:avLst/>
              <a:gdLst/>
              <a:ahLst/>
              <a:cxnLst/>
              <a:rect l="l" t="t" r="r" b="b"/>
              <a:pathLst>
                <a:path w="2814696" h="1492235">
                  <a:moveTo>
                    <a:pt x="0" y="0"/>
                  </a:moveTo>
                  <a:lnTo>
                    <a:pt x="2814696" y="0"/>
                  </a:lnTo>
                  <a:lnTo>
                    <a:pt x="2814696" y="1492235"/>
                  </a:lnTo>
                  <a:lnTo>
                    <a:pt x="0" y="1492235"/>
                  </a:lnTo>
                  <a:close/>
                </a:path>
              </a:pathLst>
            </a:custGeom>
            <a:solidFill>
              <a:srgbClr val="FAFAFA"/>
            </a:solidFill>
          </p:spPr>
          <p:txBody>
            <a:bodyPr/>
            <a:lstStyle/>
            <a:p>
              <a:endParaRPr lang="en-ID" dirty="0"/>
            </a:p>
          </p:txBody>
        </p:sp>
        <p:sp>
          <p:nvSpPr>
            <p:cNvPr id="13" name="TextBox 13"/>
            <p:cNvSpPr txBox="1"/>
            <p:nvPr/>
          </p:nvSpPr>
          <p:spPr>
            <a:xfrm>
              <a:off x="0" y="-9525"/>
              <a:ext cx="2814696" cy="1501760"/>
            </a:xfrm>
            <a:prstGeom prst="rect">
              <a:avLst/>
            </a:prstGeom>
          </p:spPr>
          <p:txBody>
            <a:bodyPr lIns="50800" tIns="50800" rIns="50800" bIns="50800" rtlCol="0" anchor="ctr"/>
            <a:lstStyle/>
            <a:p>
              <a:pPr algn="ctr">
                <a:lnSpc>
                  <a:spcPts val="3100"/>
                </a:lnSpc>
              </a:pPr>
              <a:endParaRPr/>
            </a:p>
          </p:txBody>
        </p:sp>
      </p:grpSp>
      <p:sp>
        <p:nvSpPr>
          <p:cNvPr id="14" name="Freeform 14"/>
          <p:cNvSpPr/>
          <p:nvPr/>
        </p:nvSpPr>
        <p:spPr>
          <a:xfrm>
            <a:off x="3366729" y="7979936"/>
            <a:ext cx="4234221" cy="1397311"/>
          </a:xfrm>
          <a:custGeom>
            <a:avLst/>
            <a:gdLst/>
            <a:ahLst/>
            <a:cxnLst/>
            <a:rect l="l" t="t" r="r" b="b"/>
            <a:pathLst>
              <a:path w="4234221" h="1397311">
                <a:moveTo>
                  <a:pt x="0" y="0"/>
                </a:moveTo>
                <a:lnTo>
                  <a:pt x="4234221" y="0"/>
                </a:lnTo>
                <a:lnTo>
                  <a:pt x="4234221"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a:off x="1939227" y="6575584"/>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sp>
      <p:sp>
        <p:nvSpPr>
          <p:cNvPr id="16" name="TextBox 16"/>
          <p:cNvSpPr txBox="1"/>
          <p:nvPr/>
        </p:nvSpPr>
        <p:spPr>
          <a:xfrm>
            <a:off x="8017452" y="3170792"/>
            <a:ext cx="9032966" cy="5745163"/>
          </a:xfrm>
          <a:prstGeom prst="rect">
            <a:avLst/>
          </a:prstGeom>
        </p:spPr>
        <p:txBody>
          <a:bodyPr lIns="0" tIns="0" rIns="0" bIns="0" rtlCol="0" anchor="t">
            <a:spAutoFit/>
          </a:bodyPr>
          <a:lstStyle/>
          <a:p>
            <a:pPr marL="992171" lvl="1" indent="-496086" algn="l">
              <a:lnSpc>
                <a:spcPts val="6433"/>
              </a:lnSpc>
              <a:buAutoNum type="arabicPeriod"/>
            </a:pPr>
            <a:r>
              <a:rPr lang="en-US" sz="4595" dirty="0" err="1">
                <a:solidFill>
                  <a:srgbClr val="000000"/>
                </a:solidFill>
                <a:latin typeface="Mukta Mahee"/>
                <a:ea typeface="Mukta Mahee"/>
                <a:cs typeface="Mukta Mahee"/>
                <a:sym typeface="Mukta Mahee"/>
              </a:rPr>
              <a:t>Akurasi</a:t>
            </a:r>
            <a:r>
              <a:rPr lang="en-US" sz="4595" dirty="0">
                <a:solidFill>
                  <a:srgbClr val="000000"/>
                </a:solidFill>
                <a:latin typeface="Mukta Mahee"/>
                <a:ea typeface="Mukta Mahee"/>
                <a:cs typeface="Mukta Mahee"/>
                <a:sym typeface="Mukta Mahee"/>
              </a:rPr>
              <a:t> : 99.28%</a:t>
            </a:r>
          </a:p>
          <a:p>
            <a:pPr marL="992171" lvl="1" indent="-496086" algn="l">
              <a:lnSpc>
                <a:spcPts val="6433"/>
              </a:lnSpc>
              <a:buAutoNum type="arabicPeriod"/>
            </a:pPr>
            <a:r>
              <a:rPr lang="en-US" sz="4595" dirty="0" err="1">
                <a:solidFill>
                  <a:srgbClr val="000000"/>
                </a:solidFill>
                <a:latin typeface="Mukta Mahee"/>
                <a:ea typeface="Mukta Mahee"/>
                <a:cs typeface="Mukta Mahee"/>
                <a:sym typeface="Mukta Mahee"/>
              </a:rPr>
              <a:t>Presisi</a:t>
            </a:r>
            <a:r>
              <a:rPr lang="en-US" sz="4595" dirty="0">
                <a:solidFill>
                  <a:srgbClr val="000000"/>
                </a:solidFill>
                <a:latin typeface="Mukta Mahee"/>
                <a:ea typeface="Mukta Mahee"/>
                <a:cs typeface="Mukta Mahee"/>
                <a:sym typeface="Mukta Mahee"/>
              </a:rPr>
              <a:t>: 99.30%</a:t>
            </a:r>
          </a:p>
          <a:p>
            <a:pPr marL="992171" lvl="1" indent="-496086" algn="l">
              <a:lnSpc>
                <a:spcPts val="6433"/>
              </a:lnSpc>
              <a:buAutoNum type="arabicPeriod"/>
            </a:pPr>
            <a:r>
              <a:rPr lang="en-US" sz="4595" dirty="0">
                <a:solidFill>
                  <a:srgbClr val="000000"/>
                </a:solidFill>
                <a:latin typeface="Mukta Mahee"/>
                <a:ea typeface="Mukta Mahee"/>
                <a:cs typeface="Mukta Mahee"/>
                <a:sym typeface="Mukta Mahee"/>
              </a:rPr>
              <a:t>Recall: 99.27%</a:t>
            </a:r>
          </a:p>
          <a:p>
            <a:pPr marL="992171" lvl="1" indent="-496086" algn="l">
              <a:lnSpc>
                <a:spcPts val="6433"/>
              </a:lnSpc>
              <a:buAutoNum type="arabicPeriod"/>
            </a:pPr>
            <a:r>
              <a:rPr lang="en-US" sz="4595" dirty="0">
                <a:solidFill>
                  <a:srgbClr val="000000"/>
                </a:solidFill>
                <a:latin typeface="Mukta Mahee"/>
                <a:ea typeface="Mukta Mahee"/>
                <a:cs typeface="Mukta Mahee"/>
                <a:sym typeface="Mukta Mahee"/>
              </a:rPr>
              <a:t>F1-Score: 99.28%</a:t>
            </a:r>
          </a:p>
          <a:p>
            <a:pPr marL="496085" lvl="1" algn="l">
              <a:lnSpc>
                <a:spcPts val="6433"/>
              </a:lnSpc>
            </a:pPr>
            <a:endParaRPr lang="en-US" sz="4595" dirty="0">
              <a:solidFill>
                <a:srgbClr val="000000"/>
              </a:solidFill>
              <a:latin typeface="Mukta Mahee"/>
              <a:ea typeface="Mukta Mahee"/>
              <a:cs typeface="Mukta Mahee"/>
              <a:sym typeface="Mukta Mahee"/>
            </a:endParaRPr>
          </a:p>
          <a:p>
            <a:pPr marL="496085" lvl="1" algn="l">
              <a:lnSpc>
                <a:spcPts val="6433"/>
              </a:lnSpc>
            </a:pPr>
            <a:r>
              <a:rPr lang="en-US" sz="4595" dirty="0">
                <a:solidFill>
                  <a:srgbClr val="000000"/>
                </a:solidFill>
                <a:latin typeface="Mukta Mahee"/>
                <a:ea typeface="Mukta Mahee"/>
                <a:cs typeface="Mukta Mahee"/>
                <a:sym typeface="Mukta Mahee"/>
              </a:rPr>
              <a:t>Test Accuracy : 0.992788</a:t>
            </a:r>
          </a:p>
          <a:p>
            <a:pPr marL="496085" lvl="1" algn="l">
              <a:lnSpc>
                <a:spcPts val="6433"/>
              </a:lnSpc>
            </a:pPr>
            <a:r>
              <a:rPr lang="en-US" sz="4595" dirty="0">
                <a:solidFill>
                  <a:srgbClr val="000000"/>
                </a:solidFill>
                <a:latin typeface="Mukta Mahee"/>
                <a:ea typeface="Mukta Mahee"/>
                <a:cs typeface="Mukta Mahee"/>
                <a:sym typeface="Mukta Mahee"/>
              </a:rPr>
              <a:t>Test Lost :0.225566</a:t>
            </a:r>
          </a:p>
        </p:txBody>
      </p:sp>
      <p:sp>
        <p:nvSpPr>
          <p:cNvPr id="17" name="Freeform 17"/>
          <p:cNvSpPr/>
          <p:nvPr/>
        </p:nvSpPr>
        <p:spPr>
          <a:xfrm>
            <a:off x="16658238" y="487008"/>
            <a:ext cx="3259524" cy="3259524"/>
          </a:xfrm>
          <a:custGeom>
            <a:avLst/>
            <a:gdLst/>
            <a:ahLst/>
            <a:cxnLst/>
            <a:rect l="l" t="t" r="r" b="b"/>
            <a:pathLst>
              <a:path w="3259524" h="3259524">
                <a:moveTo>
                  <a:pt x="0" y="0"/>
                </a:moveTo>
                <a:lnTo>
                  <a:pt x="3259524" y="0"/>
                </a:lnTo>
                <a:lnTo>
                  <a:pt x="3259524" y="3259524"/>
                </a:lnTo>
                <a:lnTo>
                  <a:pt x="0" y="32595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1932</TotalTime>
  <Words>534</Words>
  <Application>Microsoft Office PowerPoint</Application>
  <PresentationFormat>Custom</PresentationFormat>
  <Paragraphs>87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Heebo Ultra-Bold</vt:lpstr>
      <vt:lpstr>Heebo Bold</vt:lpstr>
      <vt:lpstr>Heebo</vt:lpstr>
      <vt:lpstr>Heebo Medium</vt:lpstr>
      <vt:lpstr>Mukta Mahee</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Biru simpel formal seminar proposal sidang presentasi</dc:title>
  <dc:creator>Nessy Pangaribuan</dc:creator>
  <cp:lastModifiedBy>Nessy Pangaribuan</cp:lastModifiedBy>
  <cp:revision>4</cp:revision>
  <dcterms:created xsi:type="dcterms:W3CDTF">2006-08-16T00:00:00Z</dcterms:created>
  <dcterms:modified xsi:type="dcterms:W3CDTF">2024-12-18T14:33:24Z</dcterms:modified>
  <dc:identifier>DAGZOpNJIXY</dc:identifier>
</cp:coreProperties>
</file>