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37" d="100"/>
          <a:sy n="37"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36909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34397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4534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46395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0674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49528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21970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49024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62174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78806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4866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0764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4/5/2024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31965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hyperlink" Target="https://www.naanmudhalvan.tn.gov.in/https:/skillsbuild.org/https:/www.canva.com/https:/www.google.com/https:/chat.openai.com/https:/www.python.org/"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14.pn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2.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5.pn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jpeg"/><Relationship Id="rId3" Type="http://schemas.openxmlformats.org/officeDocument/2006/relationships/image" Target="../media/pimg9.jpeg"/><Relationship Id="rId4" Type="http://schemas.openxmlformats.org/officeDocument/2006/relationships/image" Target="../media/pimg10.jpeg"/><Relationship Id="rId5"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1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 name="组合"/>
          <p:cNvGrpSpPr>
            <a:grpSpLocks/>
          </p:cNvGrpSpPr>
          <p:nvPr/>
        </p:nvGrpSpPr>
        <p:grpSpPr>
          <a:xfrm>
            <a:off x="669801" y="685800"/>
            <a:ext cx="5554980" cy="142494"/>
            <a:chOff x="669801" y="685800"/>
            <a:chExt cx="5554980" cy="142494"/>
          </a:xfrm>
        </p:grpSpPr>
        <p:sp>
          <p:nvSpPr>
            <p:cNvPr id="1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3" name="组合"/>
          <p:cNvGrpSpPr>
            <a:grpSpLocks/>
          </p:cNvGrpSpPr>
          <p:nvPr/>
        </p:nvGrpSpPr>
        <p:grpSpPr>
          <a:xfrm>
            <a:off x="12063221" y="680464"/>
            <a:ext cx="5554980" cy="147828"/>
            <a:chOff x="12063221" y="680464"/>
            <a:chExt cx="5554980" cy="147828"/>
          </a:xfrm>
        </p:grpSpPr>
        <p:sp>
          <p:nvSpPr>
            <p:cNvPr id="1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5" name="组合"/>
          <p:cNvGrpSpPr>
            <a:grpSpLocks/>
          </p:cNvGrpSpPr>
          <p:nvPr/>
        </p:nvGrpSpPr>
        <p:grpSpPr>
          <a:xfrm>
            <a:off x="6362745" y="685800"/>
            <a:ext cx="5554980" cy="137160"/>
            <a:chOff x="6362745" y="685800"/>
            <a:chExt cx="5554980" cy="137160"/>
          </a:xfrm>
        </p:grpSpPr>
        <p:sp>
          <p:nvSpPr>
            <p:cNvPr id="1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grpSp>
        <p:nvGrpSpPr>
          <p:cNvPr id="18" name="组合"/>
          <p:cNvGrpSpPr>
            <a:grpSpLocks/>
          </p:cNvGrpSpPr>
          <p:nvPr/>
        </p:nvGrpSpPr>
        <p:grpSpPr>
          <a:xfrm>
            <a:off x="669801" y="4628646"/>
            <a:ext cx="16948402" cy="5007198"/>
            <a:chOff x="669801" y="4628646"/>
            <a:chExt cx="16948402" cy="5007198"/>
          </a:xfrm>
        </p:grpSpPr>
        <p:sp>
          <p:nvSpPr>
            <p:cNvPr id="17" name="曲线"/>
            <p:cNvSpPr>
              <a:spLocks/>
            </p:cNvSpPr>
            <p:nvPr/>
          </p:nvSpPr>
          <p:spPr>
            <a:xfrm rot="0">
              <a:off x="669801" y="4628646"/>
              <a:ext cx="16948402" cy="50071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465359"/>
            </a:solidFill>
            <a:ln cmpd="sng" cap="flat">
              <a:noFill/>
              <a:prstDash val="solid"/>
              <a:miter/>
            </a:ln>
          </p:spPr>
        </p:sp>
      </p:grpSp>
      <p:sp>
        <p:nvSpPr>
          <p:cNvPr id="19" name="矩形"/>
          <p:cNvSpPr>
            <a:spLocks/>
          </p:cNvSpPr>
          <p:nvPr/>
        </p:nvSpPr>
        <p:spPr>
          <a:xfrm rot="0">
            <a:off x="2194384" y="2592216"/>
            <a:ext cx="13533119" cy="82296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6480"/>
              </a:lnSpc>
              <a:spcBef>
                <a:spcPts val="0"/>
              </a:spcBef>
              <a:spcAft>
                <a:spcPts val="0"/>
              </a:spcAft>
              <a:buNone/>
            </a:pPr>
            <a:r>
              <a:rPr lang="en-US" altLang="zh-CN" sz="5400" b="0" i="0" u="none" strike="noStrike" kern="1200" cap="none" spc="0" baseline="0">
                <a:solidFill>
                  <a:srgbClr val="1CADE4"/>
                </a:solidFill>
                <a:latin typeface="Arial Bold" pitchFamily="0" charset="0"/>
                <a:ea typeface="宋体" pitchFamily="0" charset="0"/>
                <a:cs typeface="Calibri" pitchFamily="0" charset="0"/>
              </a:rPr>
              <a:t>IMDB Movie Reviews</a:t>
            </a:r>
            <a:endParaRPr lang="zh-CN" altLang="en-US" sz="540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20" name="矩形"/>
          <p:cNvSpPr>
            <a:spLocks/>
          </p:cNvSpPr>
          <p:nvPr/>
        </p:nvSpPr>
        <p:spPr>
          <a:xfrm rot="0">
            <a:off x="-403233" y="1501952"/>
            <a:ext cx="18907092" cy="73139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759"/>
              </a:lnSpc>
              <a:spcBef>
                <a:spcPts val="0"/>
              </a:spcBef>
              <a:spcAft>
                <a:spcPts val="0"/>
              </a:spcAft>
              <a:buNone/>
            </a:pPr>
            <a:r>
              <a:rPr lang="en-US" altLang="zh-CN" sz="4800" b="0" i="0" u="none" strike="noStrike" kern="1200" cap="none" spc="0" baseline="0">
                <a:solidFill>
                  <a:srgbClr val="1482AC"/>
                </a:solidFill>
                <a:latin typeface="Arial Bold" pitchFamily="0" charset="0"/>
                <a:ea typeface="宋体" pitchFamily="0" charset="0"/>
                <a:cs typeface="Calibri" pitchFamily="0" charset="0"/>
              </a:rPr>
              <a:t>CAPSTONE PROJECT</a:t>
            </a:r>
            <a:endParaRPr lang="zh-CN" altLang="en-US" sz="4800" b="0" i="0" u="none" strike="noStrike" kern="1200" cap="none" spc="0" baseline="0">
              <a:solidFill>
                <a:srgbClr val="1482AC"/>
              </a:solidFill>
              <a:latin typeface="Arial Bold" pitchFamily="0" charset="0"/>
              <a:ea typeface="宋体" pitchFamily="0" charset="0"/>
              <a:cs typeface="Calibri" pitchFamily="0" charset="0"/>
            </a:endParaRPr>
          </a:p>
        </p:txBody>
      </p:sp>
      <p:sp>
        <p:nvSpPr>
          <p:cNvPr id="21" name="矩形"/>
          <p:cNvSpPr>
            <a:spLocks/>
          </p:cNvSpPr>
          <p:nvPr/>
        </p:nvSpPr>
        <p:spPr>
          <a:xfrm rot="0">
            <a:off x="4767734" y="6858592"/>
            <a:ext cx="11787394" cy="22860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Presented By: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 t sasikala </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 Karpaga Vinayaga College of Engineering &amp; Technology - B.Tech. Biotechnology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endParaRPr lang="zh-CN" altLang="en-US" sz="3000" b="0" i="0" u="none" strike="noStrike" kern="1200" cap="none" spc="0" baseline="0">
              <a:solidFill>
                <a:srgbClr val="1482AC"/>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2873496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8" name="组合"/>
          <p:cNvGrpSpPr>
            <a:grpSpLocks/>
          </p:cNvGrpSpPr>
          <p:nvPr/>
        </p:nvGrpSpPr>
        <p:grpSpPr>
          <a:xfrm>
            <a:off x="669801" y="685800"/>
            <a:ext cx="5554980" cy="142494"/>
            <a:chOff x="669801" y="685800"/>
            <a:chExt cx="5554980" cy="142494"/>
          </a:xfrm>
        </p:grpSpPr>
        <p:sp>
          <p:nvSpPr>
            <p:cNvPr id="9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0" name="组合"/>
          <p:cNvGrpSpPr>
            <a:grpSpLocks/>
          </p:cNvGrpSpPr>
          <p:nvPr/>
        </p:nvGrpSpPr>
        <p:grpSpPr>
          <a:xfrm>
            <a:off x="12063221" y="680464"/>
            <a:ext cx="5554980" cy="147828"/>
            <a:chOff x="12063221" y="680464"/>
            <a:chExt cx="5554980" cy="147828"/>
          </a:xfrm>
        </p:grpSpPr>
        <p:sp>
          <p:nvSpPr>
            <p:cNvPr id="99"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02" name="组合"/>
          <p:cNvGrpSpPr>
            <a:grpSpLocks/>
          </p:cNvGrpSpPr>
          <p:nvPr/>
        </p:nvGrpSpPr>
        <p:grpSpPr>
          <a:xfrm>
            <a:off x="6362745" y="685800"/>
            <a:ext cx="5554980" cy="137160"/>
            <a:chOff x="6362745" y="685800"/>
            <a:chExt cx="5554980" cy="137160"/>
          </a:xfrm>
        </p:grpSpPr>
        <p:sp>
          <p:nvSpPr>
            <p:cNvPr id="101"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03"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04"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References</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105" name="矩形"/>
          <p:cNvSpPr>
            <a:spLocks/>
          </p:cNvSpPr>
          <p:nvPr/>
        </p:nvSpPr>
        <p:spPr>
          <a:xfrm rot="0">
            <a:off x="2894882" y="3285125"/>
            <a:ext cx="12498237" cy="362149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239"/>
              </a:lnSpc>
              <a:spcBef>
                <a:spcPts val="0"/>
              </a:spcBef>
              <a:spcAft>
                <a:spcPts val="0"/>
              </a:spcAft>
              <a:buNone/>
            </a:pPr>
            <a:r>
              <a:rPr lang="en-US" altLang="zh-CN" sz="5171" b="0" i="0" u="sng" strike="noStrike" kern="1200" cap="none" spc="0" baseline="0">
                <a:solidFill>
                  <a:srgbClr val="000000"/>
                </a:solidFill>
                <a:latin typeface="Canva Sans" pitchFamily="0" charset="0"/>
                <a:ea typeface="宋体" pitchFamily="0" charset="0"/>
                <a:cs typeface="Calibri" pitchFamily="0" charset="0"/>
                <a:hlinkClick r:id="rId2"/>
              </a:rPr>
              <a:t>https://www.naanmudhalvan.tn.gov.in/https:/skillsbuild.org/https:/www.canva.com/https:/www.google.com/https:/chat.openai.com/https:/www.python.org/</a:t>
            </a:r>
            <a:endParaRPr lang="zh-CN" altLang="en-US" sz="5171" b="0" i="0" u="sng" strike="noStrike" kern="1200" cap="none" spc="0" baseline="0">
              <a:solidFill>
                <a:srgbClr val="000000"/>
              </a:solidFill>
              <a:latin typeface="Canva Sans" pitchFamily="0" charset="0"/>
              <a:ea typeface="宋体" pitchFamily="0" charset="0"/>
              <a:cs typeface="Calibri" pitchFamily="0" charset="0"/>
              <a:hlinkClick r:id="rId3"/>
            </a:endParaRPr>
          </a:p>
        </p:txBody>
      </p:sp>
    </p:spTree>
    <p:extLst>
      <p:ext uri="{BB962C8B-B14F-4D97-AF65-F5344CB8AC3E}">
        <p14:creationId xmlns:p14="http://schemas.microsoft.com/office/powerpoint/2010/main" val="12913693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7" name="组合"/>
          <p:cNvGrpSpPr>
            <a:grpSpLocks/>
          </p:cNvGrpSpPr>
          <p:nvPr/>
        </p:nvGrpSpPr>
        <p:grpSpPr>
          <a:xfrm>
            <a:off x="669801" y="685800"/>
            <a:ext cx="5554980" cy="142494"/>
            <a:chOff x="669801" y="685800"/>
            <a:chExt cx="5554980" cy="142494"/>
          </a:xfrm>
        </p:grpSpPr>
        <p:sp>
          <p:nvSpPr>
            <p:cNvPr id="106"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9" name="组合"/>
          <p:cNvGrpSpPr>
            <a:grpSpLocks/>
          </p:cNvGrpSpPr>
          <p:nvPr/>
        </p:nvGrpSpPr>
        <p:grpSpPr>
          <a:xfrm>
            <a:off x="12063221" y="680464"/>
            <a:ext cx="5554980" cy="147828"/>
            <a:chOff x="12063221" y="680464"/>
            <a:chExt cx="5554980" cy="147828"/>
          </a:xfrm>
        </p:grpSpPr>
        <p:sp>
          <p:nvSpPr>
            <p:cNvPr id="108"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11" name="组合"/>
          <p:cNvGrpSpPr>
            <a:grpSpLocks/>
          </p:cNvGrpSpPr>
          <p:nvPr/>
        </p:nvGrpSpPr>
        <p:grpSpPr>
          <a:xfrm>
            <a:off x="6362745" y="685800"/>
            <a:ext cx="5554980" cy="137160"/>
            <a:chOff x="6362745" y="685800"/>
            <a:chExt cx="5554980" cy="137160"/>
          </a:xfrm>
        </p:grpSpPr>
        <p:sp>
          <p:nvSpPr>
            <p:cNvPr id="110"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12"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13" name="矩形"/>
          <p:cNvSpPr>
            <a:spLocks/>
          </p:cNvSpPr>
          <p:nvPr/>
        </p:nvSpPr>
        <p:spPr>
          <a:xfrm rot="0">
            <a:off x="2286001" y="4109322"/>
            <a:ext cx="13765236" cy="198262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THANK YOU</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3031517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669801" y="685800"/>
            <a:ext cx="5554980" cy="142494"/>
            <a:chOff x="669801" y="685800"/>
            <a:chExt cx="5554980" cy="142494"/>
          </a:xfrm>
        </p:grpSpPr>
        <p:sp>
          <p:nvSpPr>
            <p:cNvPr id="22"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25" name="组合"/>
          <p:cNvGrpSpPr>
            <a:grpSpLocks/>
          </p:cNvGrpSpPr>
          <p:nvPr/>
        </p:nvGrpSpPr>
        <p:grpSpPr>
          <a:xfrm>
            <a:off x="12063221" y="680464"/>
            <a:ext cx="5554980" cy="147828"/>
            <a:chOff x="12063221" y="680464"/>
            <a:chExt cx="5554980" cy="147828"/>
          </a:xfrm>
        </p:grpSpPr>
        <p:sp>
          <p:nvSpPr>
            <p:cNvPr id="24"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27" name="组合"/>
          <p:cNvGrpSpPr>
            <a:grpSpLocks/>
          </p:cNvGrpSpPr>
          <p:nvPr/>
        </p:nvGrpSpPr>
        <p:grpSpPr>
          <a:xfrm>
            <a:off x="6362745" y="685800"/>
            <a:ext cx="5554980" cy="137160"/>
            <a:chOff x="6362745" y="685800"/>
            <a:chExt cx="5554980" cy="137160"/>
          </a:xfrm>
        </p:grpSpPr>
        <p:sp>
          <p:nvSpPr>
            <p:cNvPr id="26"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28"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29" name="矩形"/>
          <p:cNvSpPr>
            <a:spLocks/>
          </p:cNvSpPr>
          <p:nvPr/>
        </p:nvSpPr>
        <p:spPr>
          <a:xfrm rot="0">
            <a:off x="1365800" y="797697"/>
            <a:ext cx="15590520" cy="6400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OUTLINE</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
        <p:nvSpPr>
          <p:cNvPr id="30" name="矩形"/>
          <p:cNvSpPr>
            <a:spLocks/>
          </p:cNvSpPr>
          <p:nvPr/>
        </p:nvSpPr>
        <p:spPr>
          <a:xfrm rot="0">
            <a:off x="1348740" y="2378877"/>
            <a:ext cx="16345650" cy="50292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Problem Statement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Proposed System/Solution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System Development Approach</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Algorithm &amp; Deployment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Result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Conclusion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Future Scope</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References</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None/>
            </a:pPr>
            <a:endParaRPr lang="zh-CN" altLang="en-US" sz="3000" b="0" i="0" u="none" strike="noStrike" kern="1200" cap="none" spc="0" baseline="0">
              <a:solidFill>
                <a:srgbClr val="40404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4331345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 name="组合"/>
          <p:cNvGrpSpPr>
            <a:grpSpLocks/>
          </p:cNvGrpSpPr>
          <p:nvPr/>
        </p:nvGrpSpPr>
        <p:grpSpPr>
          <a:xfrm>
            <a:off x="669801" y="685800"/>
            <a:ext cx="5554980" cy="142494"/>
            <a:chOff x="669801" y="685800"/>
            <a:chExt cx="5554980" cy="142494"/>
          </a:xfrm>
        </p:grpSpPr>
        <p:sp>
          <p:nvSpPr>
            <p:cNvPr id="31"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34" name="组合"/>
          <p:cNvGrpSpPr>
            <a:grpSpLocks/>
          </p:cNvGrpSpPr>
          <p:nvPr/>
        </p:nvGrpSpPr>
        <p:grpSpPr>
          <a:xfrm>
            <a:off x="12063221" y="680464"/>
            <a:ext cx="5554980" cy="147828"/>
            <a:chOff x="12063221" y="680464"/>
            <a:chExt cx="5554980" cy="147828"/>
          </a:xfrm>
        </p:grpSpPr>
        <p:sp>
          <p:nvSpPr>
            <p:cNvPr id="33"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36" name="组合"/>
          <p:cNvGrpSpPr>
            <a:grpSpLocks/>
          </p:cNvGrpSpPr>
          <p:nvPr/>
        </p:nvGrpSpPr>
        <p:grpSpPr>
          <a:xfrm>
            <a:off x="6362745" y="685800"/>
            <a:ext cx="5554980" cy="137160"/>
            <a:chOff x="6362745" y="685800"/>
            <a:chExt cx="5554980" cy="137160"/>
          </a:xfrm>
        </p:grpSpPr>
        <p:sp>
          <p:nvSpPr>
            <p:cNvPr id="35"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37"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38"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Problem Statement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9" name="矩形"/>
          <p:cNvSpPr>
            <a:spLocks/>
          </p:cNvSpPr>
          <p:nvPr/>
        </p:nvSpPr>
        <p:spPr>
          <a:xfrm rot="0">
            <a:off x="1028700" y="3504585"/>
            <a:ext cx="16296071" cy="32613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pitchFamily="0" charset="0"/>
                <a:ea typeface="宋体" pitchFamily="0" charset="0"/>
                <a:cs typeface="Calibri" pitchFamily="0"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3583868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 name="组合"/>
          <p:cNvGrpSpPr>
            <a:grpSpLocks/>
          </p:cNvGrpSpPr>
          <p:nvPr/>
        </p:nvGrpSpPr>
        <p:grpSpPr>
          <a:xfrm>
            <a:off x="669801" y="685800"/>
            <a:ext cx="5554980" cy="142494"/>
            <a:chOff x="669801" y="685800"/>
            <a:chExt cx="5554980" cy="142494"/>
          </a:xfrm>
        </p:grpSpPr>
        <p:sp>
          <p:nvSpPr>
            <p:cNvPr id="4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43" name="组合"/>
          <p:cNvGrpSpPr>
            <a:grpSpLocks/>
          </p:cNvGrpSpPr>
          <p:nvPr/>
        </p:nvGrpSpPr>
        <p:grpSpPr>
          <a:xfrm>
            <a:off x="12063221" y="680464"/>
            <a:ext cx="5554980" cy="147828"/>
            <a:chOff x="12063221" y="680464"/>
            <a:chExt cx="5554980" cy="147828"/>
          </a:xfrm>
        </p:grpSpPr>
        <p:sp>
          <p:nvSpPr>
            <p:cNvPr id="4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45" name="组合"/>
          <p:cNvGrpSpPr>
            <a:grpSpLocks/>
          </p:cNvGrpSpPr>
          <p:nvPr/>
        </p:nvGrpSpPr>
        <p:grpSpPr>
          <a:xfrm>
            <a:off x="6362745" y="685800"/>
            <a:ext cx="5554980" cy="137160"/>
            <a:chOff x="6362745" y="685800"/>
            <a:chExt cx="5554980" cy="137160"/>
          </a:xfrm>
        </p:grpSpPr>
        <p:sp>
          <p:nvSpPr>
            <p:cNvPr id="4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4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47"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Proposed Solution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48" name="矩形"/>
          <p:cNvSpPr>
            <a:spLocks/>
          </p:cNvSpPr>
          <p:nvPr/>
        </p:nvSpPr>
        <p:spPr>
          <a:xfrm rot="0">
            <a:off x="669801" y="2613580"/>
            <a:ext cx="16542600" cy="5067301"/>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To tackle this binary sentiment classification task on the movie dataset, you could use various classification algorithms such as: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1. Logistic Regression</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2. Support Vector Machines (SVM)</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3. Random Forest</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4. Gradient Boosting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5. Neural Networks (Deep Learning)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1833632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669801" y="685800"/>
            <a:ext cx="5554980" cy="142494"/>
            <a:chOff x="669801" y="685800"/>
            <a:chExt cx="5554980" cy="142494"/>
          </a:xfrm>
        </p:grpSpPr>
        <p:sp>
          <p:nvSpPr>
            <p:cNvPr id="4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52" name="组合"/>
          <p:cNvGrpSpPr>
            <a:grpSpLocks/>
          </p:cNvGrpSpPr>
          <p:nvPr/>
        </p:nvGrpSpPr>
        <p:grpSpPr>
          <a:xfrm>
            <a:off x="12063221" y="680464"/>
            <a:ext cx="5554980" cy="147828"/>
            <a:chOff x="12063221" y="680464"/>
            <a:chExt cx="5554980" cy="147828"/>
          </a:xfrm>
        </p:grpSpPr>
        <p:sp>
          <p:nvSpPr>
            <p:cNvPr id="5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54" name="组合"/>
          <p:cNvGrpSpPr>
            <a:grpSpLocks/>
          </p:cNvGrpSpPr>
          <p:nvPr/>
        </p:nvGrpSpPr>
        <p:grpSpPr>
          <a:xfrm>
            <a:off x="6362745" y="685800"/>
            <a:ext cx="5554980" cy="137160"/>
            <a:chOff x="6362745" y="685800"/>
            <a:chExt cx="5554980" cy="137160"/>
          </a:xfrm>
        </p:grpSpPr>
        <p:sp>
          <p:nvSpPr>
            <p:cNvPr id="5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5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56" name="矩形"/>
          <p:cNvSpPr>
            <a:spLocks/>
          </p:cNvSpPr>
          <p:nvPr/>
        </p:nvSpPr>
        <p:spPr>
          <a:xfrm rot="0">
            <a:off x="963227" y="925278"/>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System  Approach</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57" name="矩形"/>
          <p:cNvSpPr>
            <a:spLocks/>
          </p:cNvSpPr>
          <p:nvPr/>
        </p:nvSpPr>
        <p:spPr>
          <a:xfrm rot="0">
            <a:off x="765051" y="2172017"/>
            <a:ext cx="16113181" cy="48517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1. Data Preprocessing: Tokenize, remove stopwords, punctuation, and perform stemming or lemmatization.</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2. Feature Extraction: Utilize word embeddings like Word2Vec or TF-IDF to convert text into numerical representations.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3. Model Selection: Experiment with Logistic Regression, SVM, Random Forest, Gradient Boosting, and Deep Learning (RNNs/CNNs).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4. Model Training and Evaluation: Split dataset, train models, and evaluate using metrics like accuracy, precision, recall, and F1-score.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5. Hyperparameter Tuning: Fine-tune model parameters using techniques like grid search or random search.</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6. Ensemble Methods (Optional): Combine predictions of multiple models for improved performance.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7. Deployment and Monitoring: Deploy trained model, monitor performance, and retrain periodically with new data.</a:t>
            </a:r>
            <a:endParaRPr lang="zh-CN" altLang="en-US" sz="248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1466627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669801" y="685800"/>
            <a:ext cx="5554980" cy="142494"/>
            <a:chOff x="669801" y="685800"/>
            <a:chExt cx="5554980" cy="142494"/>
          </a:xfrm>
        </p:grpSpPr>
        <p:sp>
          <p:nvSpPr>
            <p:cNvPr id="5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61" name="组合"/>
          <p:cNvGrpSpPr>
            <a:grpSpLocks/>
          </p:cNvGrpSpPr>
          <p:nvPr/>
        </p:nvGrpSpPr>
        <p:grpSpPr>
          <a:xfrm>
            <a:off x="12063221" y="680464"/>
            <a:ext cx="5554980" cy="147828"/>
            <a:chOff x="12063221" y="680464"/>
            <a:chExt cx="5554980" cy="147828"/>
          </a:xfrm>
        </p:grpSpPr>
        <p:sp>
          <p:nvSpPr>
            <p:cNvPr id="6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63" name="组合"/>
          <p:cNvGrpSpPr>
            <a:grpSpLocks/>
          </p:cNvGrpSpPr>
          <p:nvPr/>
        </p:nvGrpSpPr>
        <p:grpSpPr>
          <a:xfrm>
            <a:off x="6362745" y="685800"/>
            <a:ext cx="5554980" cy="137160"/>
            <a:chOff x="6362745" y="685800"/>
            <a:chExt cx="5554980" cy="137160"/>
          </a:xfrm>
        </p:grpSpPr>
        <p:sp>
          <p:nvSpPr>
            <p:cNvPr id="6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6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65"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Algorithm &amp; Deployment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66" name="矩形"/>
          <p:cNvSpPr>
            <a:spLocks/>
          </p:cNvSpPr>
          <p:nvPr/>
        </p:nvSpPr>
        <p:spPr>
          <a:xfrm rot="0">
            <a:off x="1216851" y="2145858"/>
            <a:ext cx="8512642" cy="719416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Algorithm Selection: Support Vector Machines (SVM)</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1. Training the SVM Model:</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Preprocess the movie review dataset by tokenization, removing stopwords, punctuation, and possibly stemming or lemmatization.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Utilize techniques like TF-IDF to convert text data into numerical representations.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Train the SVM model on the preprocessed and feature-extracted training dataset.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2. Evaluation: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Evaluate the trained SVM model on the separate testing dataset to assess its performance in predicting sentiment (positive or negative) of movie reviews.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Use evaluation metrics such as accuracy, precision, recall, and F1-score to measure the model's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3. Hyperparameter Tuning: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Fine-tune the hyperparameters of the SVM model using techniques like grid search or random search to optimize its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Parameters to tune may include the choice of kernel (e.g., linear, polynomial, radial basis function), regularization parameter (C), and kernel coefficients.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4. 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Once the SVM model is trained and evaluated satisfactorily, deploy it into a production environment.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Integrate the model into an application or service where users can input movie reviews and receive predictions on sentiment.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Ensure scalability and efficiency of the deployed model to handle real-time inference requests.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5. Monitoring: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Implement monitoring mechanisms to track the performance of the deployed SVM model in production.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Monitor metrics such as prediction accuracy, response time, and resource utilization to identify any issues or degradation in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Set up alerts to notify stakeholders of any anomalies or deviations from expected behavior.</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6. Retraining: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Periodically retrain the SVM model with new data to ensure its effectiveness and relevance over time.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Incorporate mechanisms to automatically trigger retraining based on predefined criteria, such as reaching a certain threshold of data drift or model degradation.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pitchFamily="0" charset="0"/>
              <a:ea typeface="宋体" pitchFamily="0" charset="0"/>
              <a:cs typeface="Calibri" pitchFamily="0" charset="0"/>
            </a:endParaRPr>
          </a:p>
        </p:txBody>
      </p:sp>
      <p:sp>
        <p:nvSpPr>
          <p:cNvPr id="67" name="矩形"/>
          <p:cNvSpPr>
            <a:spLocks/>
          </p:cNvSpPr>
          <p:nvPr/>
        </p:nvSpPr>
        <p:spPr>
          <a:xfrm rot="0">
            <a:off x="11203165" y="2031558"/>
            <a:ext cx="6729378" cy="78059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Program: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numpy as n</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pandas as p</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matplotlib.pyplot as 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seaborn as 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data=p.read_csv("C:\\mydata.csv")</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data.head(50)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data.columns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data.tail(50)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data.describe()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s.histplot(data["sentiment"],bins=30,kde=True)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m.title("Histogram")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data["sentiment"].value_counts().plot(kind='bar')</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m.title("Bardiagram")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m.pie(data["sentiment"].value_counts(),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            </a:t>
            </a:r>
            <a:r>
              <a:rPr lang="en-US" altLang="zh-CN" sz="1687" b="0" i="0" u="none" strike="noStrike" kern="1200" cap="none" spc="0" baseline="0">
                <a:solidFill>
                  <a:srgbClr val="000000"/>
                </a:solidFill>
                <a:latin typeface="Canva Sans" pitchFamily="0" charset="0"/>
                <a:ea typeface="宋体" pitchFamily="0" charset="0"/>
                <a:cs typeface="Calibri" pitchFamily="0" charset="0"/>
              </a:rPr>
              <a:t>labels=data["sentiment"].unique(),autopct="%.1f%%")</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m.title("Piechart")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zh-CN" altLang="en-US" sz="168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2253757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669801" y="685800"/>
            <a:ext cx="5554980" cy="142494"/>
            <a:chOff x="669801" y="685800"/>
            <a:chExt cx="5554980" cy="142494"/>
          </a:xfrm>
        </p:grpSpPr>
        <p:sp>
          <p:nvSpPr>
            <p:cNvPr id="6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71" name="组合"/>
          <p:cNvGrpSpPr>
            <a:grpSpLocks/>
          </p:cNvGrpSpPr>
          <p:nvPr/>
        </p:nvGrpSpPr>
        <p:grpSpPr>
          <a:xfrm>
            <a:off x="12063221" y="680464"/>
            <a:ext cx="5554980" cy="147828"/>
            <a:chOff x="12063221" y="680464"/>
            <a:chExt cx="5554980" cy="147828"/>
          </a:xfrm>
        </p:grpSpPr>
        <p:sp>
          <p:nvSpPr>
            <p:cNvPr id="7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73" name="组合"/>
          <p:cNvGrpSpPr>
            <a:grpSpLocks/>
          </p:cNvGrpSpPr>
          <p:nvPr/>
        </p:nvGrpSpPr>
        <p:grpSpPr>
          <a:xfrm>
            <a:off x="6362745" y="685800"/>
            <a:ext cx="5554980" cy="137160"/>
            <a:chOff x="6362745" y="685800"/>
            <a:chExt cx="5554980" cy="137160"/>
          </a:xfrm>
        </p:grpSpPr>
        <p:sp>
          <p:nvSpPr>
            <p:cNvPr id="7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7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75" name="曲线"/>
          <p:cNvSpPr>
            <a:spLocks/>
          </p:cNvSpPr>
          <p:nvPr/>
        </p:nvSpPr>
        <p:spPr>
          <a:xfrm rot="0">
            <a:off x="9127462" y="2689044"/>
            <a:ext cx="5871517" cy="5989538"/>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76" name="曲线"/>
          <p:cNvSpPr>
            <a:spLocks/>
          </p:cNvSpPr>
          <p:nvPr/>
        </p:nvSpPr>
        <p:spPr>
          <a:xfrm rot="0">
            <a:off x="3447291" y="1879158"/>
            <a:ext cx="5514269" cy="40828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77" name="曲线"/>
          <p:cNvSpPr>
            <a:spLocks/>
          </p:cNvSpPr>
          <p:nvPr/>
        </p:nvSpPr>
        <p:spPr>
          <a:xfrm rot="0">
            <a:off x="3785378" y="5683813"/>
            <a:ext cx="5176182" cy="444454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78" name="矩形"/>
          <p:cNvSpPr>
            <a:spLocks/>
          </p:cNvSpPr>
          <p:nvPr/>
        </p:nvSpPr>
        <p:spPr>
          <a:xfrm rot="0">
            <a:off x="963227" y="783783"/>
            <a:ext cx="16361544" cy="10191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Result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5078816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0" name="组合"/>
          <p:cNvGrpSpPr>
            <a:grpSpLocks/>
          </p:cNvGrpSpPr>
          <p:nvPr/>
        </p:nvGrpSpPr>
        <p:grpSpPr>
          <a:xfrm>
            <a:off x="669801" y="685800"/>
            <a:ext cx="5554980" cy="142494"/>
            <a:chOff x="669801" y="685800"/>
            <a:chExt cx="5554980" cy="142494"/>
          </a:xfrm>
        </p:grpSpPr>
        <p:sp>
          <p:nvSpPr>
            <p:cNvPr id="7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82" name="组合"/>
          <p:cNvGrpSpPr>
            <a:grpSpLocks/>
          </p:cNvGrpSpPr>
          <p:nvPr/>
        </p:nvGrpSpPr>
        <p:grpSpPr>
          <a:xfrm>
            <a:off x="12063221" y="680464"/>
            <a:ext cx="5554980" cy="147828"/>
            <a:chOff x="12063221" y="680464"/>
            <a:chExt cx="5554980" cy="147828"/>
          </a:xfrm>
        </p:grpSpPr>
        <p:sp>
          <p:nvSpPr>
            <p:cNvPr id="8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84" name="组合"/>
          <p:cNvGrpSpPr>
            <a:grpSpLocks/>
          </p:cNvGrpSpPr>
          <p:nvPr/>
        </p:nvGrpSpPr>
        <p:grpSpPr>
          <a:xfrm>
            <a:off x="6362745" y="685800"/>
            <a:ext cx="5554980" cy="137160"/>
            <a:chOff x="6362745" y="685800"/>
            <a:chExt cx="5554980" cy="137160"/>
          </a:xfrm>
        </p:grpSpPr>
        <p:sp>
          <p:nvSpPr>
            <p:cNvPr id="8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8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86"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Conclusion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7" name="矩形"/>
          <p:cNvSpPr>
            <a:spLocks/>
          </p:cNvSpPr>
          <p:nvPr/>
        </p:nvSpPr>
        <p:spPr>
          <a:xfrm rot="0">
            <a:off x="669801" y="2183958"/>
            <a:ext cx="16948400" cy="66727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8454428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669801" y="685800"/>
            <a:ext cx="5554980" cy="142494"/>
            <a:chOff x="669801" y="685800"/>
            <a:chExt cx="5554980" cy="142494"/>
          </a:xfrm>
        </p:grpSpPr>
        <p:sp>
          <p:nvSpPr>
            <p:cNvPr id="8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91" name="组合"/>
          <p:cNvGrpSpPr>
            <a:grpSpLocks/>
          </p:cNvGrpSpPr>
          <p:nvPr/>
        </p:nvGrpSpPr>
        <p:grpSpPr>
          <a:xfrm>
            <a:off x="12063221" y="680464"/>
            <a:ext cx="5554980" cy="147828"/>
            <a:chOff x="12063221" y="680464"/>
            <a:chExt cx="5554980" cy="147828"/>
          </a:xfrm>
        </p:grpSpPr>
        <p:sp>
          <p:nvSpPr>
            <p:cNvPr id="9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93" name="组合"/>
          <p:cNvGrpSpPr>
            <a:grpSpLocks/>
          </p:cNvGrpSpPr>
          <p:nvPr/>
        </p:nvGrpSpPr>
        <p:grpSpPr>
          <a:xfrm>
            <a:off x="6362745" y="685800"/>
            <a:ext cx="5554980" cy="137160"/>
            <a:chOff x="6362745" y="685800"/>
            <a:chExt cx="5554980" cy="137160"/>
          </a:xfrm>
        </p:grpSpPr>
        <p:sp>
          <p:nvSpPr>
            <p:cNvPr id="9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9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95" name="矩形"/>
          <p:cNvSpPr>
            <a:spLocks/>
          </p:cNvSpPr>
          <p:nvPr/>
        </p:nvSpPr>
        <p:spPr>
          <a:xfrm rot="0">
            <a:off x="894944" y="1322233"/>
            <a:ext cx="16361544" cy="6944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pitchFamily="0" charset="0"/>
                <a:ea typeface="宋体" pitchFamily="0" charset="0"/>
                <a:cs typeface="Calibri" pitchFamily="0" charset="0"/>
              </a:rPr>
              <a:t>Future scope</a:t>
            </a:r>
            <a:endParaRPr lang="zh-CN" altLang="en-US" sz="495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96" name="矩形"/>
          <p:cNvSpPr>
            <a:spLocks/>
          </p:cNvSpPr>
          <p:nvPr/>
        </p:nvSpPr>
        <p:spPr>
          <a:xfrm rot="0">
            <a:off x="1028700" y="2425050"/>
            <a:ext cx="16230600" cy="644468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 Model Comparison: Explore and compare the performance of different classification algorithms (Logistic Regression, Random Forest, Gradient Boosting, etc.) to identify the most suitable model for the task.</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2. Advanced Deep Learning Techniques: Experiment with advanced deep learning architectures such as transformers (e.g., BERT, GPT) for improved sentiment classification performance.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3. Ensemble Methods: Investigate ensemble learning techniques to combine the predictions of multiple models for further enhancement of sentiment prediction accuracy.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4. Fine-grained Sentiment Analysis: Extend the analysis to include fine-grained sentiment analysis, distinguishing between different levels of sentiment intensity (e.g., strongly positive, mildly positive, neutral, mildly negative, strongly negative).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5. Multimodal Sentiment Analysis: Incorporate additional modalities such as images or audio data along with text to perform multimodal sentiment analysis for a richer understanding of movie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6. Real-time Sentiment Analysis: Develop real-time sentiment analysis systems capable of processing streaming data and providing instant insights into audience sentiment trends.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7. Domain Adaptation: Explore techniques for domain adaptation to adapt the sentiment analysis model to specific genres or languages prevalent in the movie industry.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8. Interactive Visualization: Create interactive visualization tools to explore the sentiment distribution of movie reviews and analyze trends over time.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9. Feedback Integration: Implement mechanisms to incorporate user feedback into the sentiment analysis model, continuously improving its accuracy and relevance.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10. Application in Recommendation Systems:Integrate sentiment analysis into movie recommendation systems to personalize recommendations based on user preferences and sentiment analysis of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7648434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cp:lastModifiedBy>root</cp:lastModifiedBy>
  <cp:revision>1</cp:revision>
  <dcterms:created xsi:type="dcterms:W3CDTF">2006-08-16T00:00:00Z</dcterms:created>
  <dcterms:modified xsi:type="dcterms:W3CDTF">2024-04-05T01:52:19Z</dcterms:modified>
</cp:coreProperties>
</file>