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8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88" r:id="rId17"/>
    <p:sldId id="274" r:id="rId18"/>
    <p:sldId id="275" r:id="rId19"/>
    <p:sldId id="276" r:id="rId20"/>
    <p:sldId id="277" r:id="rId21"/>
    <p:sldId id="287" r:id="rId22"/>
    <p:sldId id="278" r:id="rId23"/>
    <p:sldId id="286" r:id="rId24"/>
    <p:sldId id="279" r:id="rId25"/>
    <p:sldId id="280" r:id="rId26"/>
    <p:sldId id="281" r:id="rId27"/>
    <p:sldId id="282" r:id="rId28"/>
    <p:sldId id="283" r:id="rId29"/>
    <p:sldId id="284" r:id="rId30"/>
    <p:sldId id="26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50306" y="1895248"/>
            <a:ext cx="7615311" cy="2325060"/>
          </a:xfrm>
        </p:spPr>
        <p:txBody>
          <a:bodyPr anchor="ctr">
            <a:normAutofit/>
          </a:bodyPr>
          <a:lstStyle>
            <a:lvl1pPr algn="ctr">
              <a:defRPr sz="4500" baseline="0"/>
            </a:lvl1pPr>
          </a:lstStyle>
          <a:p>
            <a:r>
              <a:rPr lang="en-US"/>
              <a:t>YOUR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87886" y="4286455"/>
            <a:ext cx="4815839" cy="701717"/>
          </a:xfrm>
        </p:spPr>
        <p:txBody>
          <a:bodyPr/>
          <a:lstStyle>
            <a:lvl1pPr marL="0" indent="0" algn="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Credit goes here…</a:t>
            </a:r>
          </a:p>
        </p:txBody>
      </p:sp>
    </p:spTree>
    <p:extLst>
      <p:ext uri="{BB962C8B-B14F-4D97-AF65-F5344CB8AC3E}">
        <p14:creationId xmlns:p14="http://schemas.microsoft.com/office/powerpoint/2010/main" val="277409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8E13-8567-4AA7-BA8C-137448A551A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EA5F-45C3-4BB6-A590-5A9FB25E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3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5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925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305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2837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12C8E13-8567-4AA7-BA8C-137448A551A8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2837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837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9C5BEA5F-45C3-4BB6-A590-5A9FB25E34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45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err="1">
                <a:latin typeface="+mj-lt"/>
              </a:rPr>
              <a:t>Lập</a:t>
            </a:r>
            <a:r>
              <a:rPr lang="en-US" sz="6600" dirty="0">
                <a:latin typeface="+mj-lt"/>
              </a:rPr>
              <a:t> </a:t>
            </a:r>
            <a:r>
              <a:rPr lang="en-US" sz="6600" dirty="0" err="1">
                <a:latin typeface="+mj-lt"/>
              </a:rPr>
              <a:t>trình</a:t>
            </a:r>
            <a:r>
              <a:rPr lang="en-US" sz="6600" dirty="0">
                <a:latin typeface="+mj-lt"/>
              </a:rPr>
              <a:t> C </a:t>
            </a:r>
            <a:r>
              <a:rPr lang="en-US" sz="6600" dirty="0" err="1">
                <a:latin typeface="+mj-lt"/>
              </a:rPr>
              <a:t>cơ</a:t>
            </a:r>
            <a:r>
              <a:rPr lang="en-US" sz="6600" dirty="0">
                <a:latin typeface="+mj-lt"/>
              </a:rPr>
              <a:t> </a:t>
            </a:r>
            <a:r>
              <a:rPr lang="en-US" sz="6600" dirty="0" err="1">
                <a:latin typeface="+mj-lt"/>
              </a:rPr>
              <a:t>bản</a:t>
            </a:r>
            <a:endParaRPr lang="en-US" sz="6600" dirty="0"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+mn-lt"/>
              </a:rPr>
              <a:t>C21</a:t>
            </a:r>
          </a:p>
        </p:txBody>
      </p:sp>
    </p:spTree>
    <p:extLst>
      <p:ext uri="{BB962C8B-B14F-4D97-AF65-F5344CB8AC3E}">
        <p14:creationId xmlns:p14="http://schemas.microsoft.com/office/powerpoint/2010/main" val="188099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2.2. </a:t>
            </a:r>
            <a:r>
              <a:rPr lang="en-US" dirty="0" err="1"/>
              <a:t>Biến</a:t>
            </a:r>
            <a:r>
              <a:rPr lang="en-US" dirty="0"/>
              <a:t> (Variable)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3055"/>
            <a:ext cx="10515600" cy="4866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tuân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:</a:t>
            </a:r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a-&gt;z, A-&gt;</a:t>
            </a:r>
            <a:r>
              <a:rPr lang="en-US" dirty="0" smtClean="0"/>
              <a:t>Z </a:t>
            </a:r>
            <a:r>
              <a:rPr lang="en-US" dirty="0" err="1" smtClean="0"/>
              <a:t>hoặc</a:t>
            </a:r>
            <a:r>
              <a:rPr lang="en-US" dirty="0" smtClean="0"/>
              <a:t> ‘_’ </a:t>
            </a:r>
            <a:r>
              <a:rPr lang="en-US" dirty="0"/>
              <a:t>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hoa</a:t>
            </a:r>
            <a:r>
              <a:rPr lang="en-US" dirty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student_id</a:t>
            </a:r>
            <a:r>
              <a:rPr lang="en-US" b="1" dirty="0" smtClean="0"/>
              <a:t>;				</a:t>
            </a:r>
            <a:r>
              <a:rPr lang="en-US" b="1" dirty="0" smtClean="0">
                <a:solidFill>
                  <a:schemeClr val="accent6"/>
                </a:solidFill>
              </a:rPr>
              <a:t>// </a:t>
            </a:r>
            <a:r>
              <a:rPr lang="en-US" b="1" dirty="0" err="1" smtClean="0">
                <a:solidFill>
                  <a:schemeClr val="accent6"/>
                </a:solidFill>
              </a:rPr>
              <a:t>snake_case_style</a:t>
            </a:r>
            <a:endParaRPr lang="en-US" b="1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bool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isCharReceived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/>
                </a:solidFill>
              </a:rPr>
              <a:t>= false</a:t>
            </a:r>
            <a:r>
              <a:rPr lang="en-US" b="1" dirty="0"/>
              <a:t>;	</a:t>
            </a:r>
            <a:r>
              <a:rPr lang="en-US" b="1" dirty="0">
                <a:solidFill>
                  <a:schemeClr val="accent6"/>
                </a:solidFill>
              </a:rPr>
              <a:t>// </a:t>
            </a:r>
            <a:r>
              <a:rPr lang="en-US" b="1" dirty="0" err="1" smtClean="0">
                <a:solidFill>
                  <a:schemeClr val="accent6"/>
                </a:solidFill>
              </a:rPr>
              <a:t>camelCaseStyle</a:t>
            </a:r>
            <a:endParaRPr lang="en-US" b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7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(Operator)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: </a:t>
            </a:r>
          </a:p>
          <a:p>
            <a:r>
              <a:rPr lang="en-US" dirty="0"/>
              <a:t>Arithmetic Operators –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r>
              <a:rPr lang="en-US" dirty="0"/>
              <a:t>Relational Operators –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endParaRPr lang="en-US" dirty="0"/>
          </a:p>
          <a:p>
            <a:r>
              <a:rPr lang="en-US" dirty="0"/>
              <a:t>Logical Operators –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logic</a:t>
            </a:r>
          </a:p>
          <a:p>
            <a:r>
              <a:rPr lang="en-US" dirty="0"/>
              <a:t>Bitwise Operators –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bit</a:t>
            </a:r>
          </a:p>
          <a:p>
            <a:r>
              <a:rPr lang="en-US" dirty="0"/>
              <a:t>Assignment Operators –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gán</a:t>
            </a:r>
            <a:endParaRPr lang="en-US" dirty="0"/>
          </a:p>
          <a:p>
            <a:r>
              <a:rPr lang="en-US" dirty="0" err="1"/>
              <a:t>Misc</a:t>
            </a:r>
            <a:r>
              <a:rPr lang="en-US" dirty="0"/>
              <a:t> Operators –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hỗn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07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(Arithmetic Operators)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(+)</a:t>
            </a:r>
          </a:p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(-)</a:t>
            </a:r>
          </a:p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(*)</a:t>
            </a:r>
          </a:p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chia (/)</a:t>
            </a:r>
          </a:p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modulo (%)</a:t>
            </a:r>
          </a:p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1 (++)</a:t>
            </a:r>
          </a:p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1 (--)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(Relational Operators)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Toán tử bằng (==)</a:t>
            </a:r>
            <a:endParaRPr lang="en-US" dirty="0"/>
          </a:p>
          <a:p>
            <a:r>
              <a:rPr lang="vi-VN" dirty="0"/>
              <a:t>Toán tử khác (!=)</a:t>
            </a:r>
            <a:endParaRPr lang="en-US" dirty="0"/>
          </a:p>
          <a:p>
            <a:r>
              <a:rPr lang="vi-VN" dirty="0"/>
              <a:t>Toán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vi-VN" dirty="0"/>
              <a:t>lớn hơn (&gt;)</a:t>
            </a:r>
            <a:endParaRPr lang="en-US" dirty="0"/>
          </a:p>
          <a:p>
            <a:r>
              <a:rPr lang="vi-VN" dirty="0"/>
              <a:t>Toán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vi-VN" dirty="0"/>
              <a:t>nhỏ hơn (&lt;)</a:t>
            </a:r>
            <a:endParaRPr lang="en-US" dirty="0"/>
          </a:p>
          <a:p>
            <a:r>
              <a:rPr lang="vi-VN" dirty="0"/>
              <a:t>Toán tử lớn hơn hoặc bằng (&gt;=)</a:t>
            </a:r>
            <a:endParaRPr lang="en-US" dirty="0"/>
          </a:p>
          <a:p>
            <a:r>
              <a:rPr lang="vi-VN" dirty="0"/>
              <a:t>Toán tử nhỏ hơn hoặc bằng (&lt;=)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bool (true </a:t>
            </a:r>
            <a:r>
              <a:rPr lang="en-US" dirty="0" err="1"/>
              <a:t>hoặc</a:t>
            </a:r>
            <a:r>
              <a:rPr lang="en-US" dirty="0"/>
              <a:t> false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35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not (!)</a:t>
            </a:r>
          </a:p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and (&amp;&amp;)</a:t>
            </a:r>
          </a:p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or (||) </a:t>
            </a:r>
          </a:p>
          <a:p>
            <a:endParaRPr lang="en-US" dirty="0"/>
          </a:p>
        </p:txBody>
      </p:sp>
      <p:pic>
        <p:nvPicPr>
          <p:cNvPr id="4" name="Picture 2" descr="File:Truth table for AND, OR, and NOT.pn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835" y="1690688"/>
            <a:ext cx="6345728" cy="314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505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bit (Bitwise Operators)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NOT (~)</a:t>
            </a:r>
          </a:p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AND (&amp;)</a:t>
            </a:r>
          </a:p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OR (|)</a:t>
            </a:r>
          </a:p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XOR (^)</a:t>
            </a:r>
          </a:p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(&lt;&lt;)</a:t>
            </a:r>
          </a:p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(&gt;&gt;)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95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bit (Bitwise Operators)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1032" name="Picture 8" descr="第3章基本概念-图灵社区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09699"/>
            <a:ext cx="4181051" cy="209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nary Numbers Explained Photos Download JPG, PNG, GIF, RAW, TIFF, PSD, PDF  and Watch On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048" y="1618121"/>
            <a:ext cx="4803972" cy="417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1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3.5.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(=)</a:t>
            </a:r>
          </a:p>
          <a:p>
            <a:pPr marL="0" indent="0">
              <a:buNone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smtClean="0"/>
              <a:t>bit.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b="1" dirty="0"/>
              <a:t>     a = b + c;</a:t>
            </a:r>
          </a:p>
          <a:p>
            <a:pPr marL="457200" lvl="1" indent="0">
              <a:buNone/>
            </a:pPr>
            <a:r>
              <a:rPr lang="en-US" b="1" dirty="0" err="1"/>
              <a:t>i</a:t>
            </a:r>
            <a:r>
              <a:rPr lang="en-US" b="1" dirty="0"/>
              <a:t> += 1; </a:t>
            </a:r>
            <a:r>
              <a:rPr lang="en-US" b="1" dirty="0" smtClean="0"/>
              <a:t>		</a:t>
            </a:r>
            <a:r>
              <a:rPr lang="en-US" b="1" dirty="0" smtClean="0">
                <a:solidFill>
                  <a:schemeClr val="accent6"/>
                </a:solidFill>
              </a:rPr>
              <a:t>// </a:t>
            </a:r>
            <a:r>
              <a:rPr lang="en-US" b="1" dirty="0" err="1">
                <a:solidFill>
                  <a:schemeClr val="accent6"/>
                </a:solidFill>
              </a:rPr>
              <a:t>i</a:t>
            </a:r>
            <a:r>
              <a:rPr lang="en-US" b="1" dirty="0">
                <a:solidFill>
                  <a:schemeClr val="accent6"/>
                </a:solidFill>
              </a:rPr>
              <a:t> = </a:t>
            </a:r>
            <a:r>
              <a:rPr lang="en-US" b="1" dirty="0" err="1">
                <a:solidFill>
                  <a:schemeClr val="accent6"/>
                </a:solidFill>
              </a:rPr>
              <a:t>i</a:t>
            </a:r>
            <a:r>
              <a:rPr lang="en-US" b="1" dirty="0">
                <a:solidFill>
                  <a:schemeClr val="accent6"/>
                </a:solidFill>
              </a:rPr>
              <a:t> + 1;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96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Mảng</a:t>
            </a:r>
            <a:r>
              <a:rPr lang="en-US" dirty="0"/>
              <a:t> (Array)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 </a:t>
            </a:r>
            <a:r>
              <a:rPr lang="en-US" b="1" dirty="0" err="1"/>
              <a:t>dãy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biến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cùng</a:t>
            </a:r>
            <a:r>
              <a:rPr lang="en-US" b="1" dirty="0"/>
              <a:t> </a:t>
            </a:r>
            <a:r>
              <a:rPr lang="en-US" b="1" dirty="0" err="1"/>
              <a:t>kiểu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&lt;</a:t>
            </a:r>
            <a:r>
              <a:rPr lang="en-US" b="1" dirty="0" err="1">
                <a:solidFill>
                  <a:srgbClr val="0070C0"/>
                </a:solidFill>
              </a:rPr>
              <a:t>kiểu_dữ_liệu</a:t>
            </a:r>
            <a:r>
              <a:rPr lang="en-US" b="1" dirty="0">
                <a:solidFill>
                  <a:srgbClr val="0070C0"/>
                </a:solidFill>
              </a:rPr>
              <a:t>&gt; </a:t>
            </a: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ten_mang</a:t>
            </a:r>
            <a:r>
              <a:rPr lang="en-US" b="1" dirty="0">
                <a:solidFill>
                  <a:srgbClr val="FF0000"/>
                </a:solidFill>
              </a:rPr>
              <a:t> [</a:t>
            </a:r>
            <a:r>
              <a:rPr lang="en-US" b="1" dirty="0" err="1">
                <a:solidFill>
                  <a:srgbClr val="FF0000"/>
                </a:solidFill>
              </a:rPr>
              <a:t>kích_thước</a:t>
            </a:r>
            <a:r>
              <a:rPr lang="en-US" b="1" dirty="0">
                <a:solidFill>
                  <a:srgbClr val="FF0000"/>
                </a:solidFill>
              </a:rPr>
              <a:t>]&gt;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</a:rPr>
              <a:t>&lt;</a:t>
            </a:r>
            <a:r>
              <a:rPr lang="en-US" b="1" dirty="0" err="1">
                <a:solidFill>
                  <a:srgbClr val="0070C0"/>
                </a:solidFill>
              </a:rPr>
              <a:t>kiểu_dữ_liệu</a:t>
            </a:r>
            <a:r>
              <a:rPr lang="en-US" b="1" dirty="0">
                <a:solidFill>
                  <a:srgbClr val="0070C0"/>
                </a:solidFill>
              </a:rPr>
              <a:t>&gt; </a:t>
            </a: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tên_mảng</a:t>
            </a:r>
            <a:r>
              <a:rPr lang="en-US" b="1" dirty="0">
                <a:solidFill>
                  <a:srgbClr val="FF0000"/>
                </a:solidFill>
              </a:rPr>
              <a:t>[kt_chiều1][kt_chiều2] […]&gt;</a:t>
            </a:r>
            <a:r>
              <a:rPr lang="en-US" b="1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59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(Control statements)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:</a:t>
            </a:r>
          </a:p>
          <a:p>
            <a:r>
              <a:rPr lang="en-US" dirty="0"/>
              <a:t>Selection statements –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chọn</a:t>
            </a:r>
            <a:endParaRPr lang="en-US" dirty="0"/>
          </a:p>
          <a:p>
            <a:r>
              <a:rPr lang="en-US" dirty="0"/>
              <a:t>Iteration statements –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r>
              <a:rPr lang="en-US" dirty="0"/>
              <a:t>Jump statements –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nhảy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1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Mảng</a:t>
            </a: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Hàm</a:t>
            </a: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Hello, World! - Agile Nativ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59" b="13142"/>
          <a:stretch/>
        </p:blipFill>
        <p:spPr bwMode="auto">
          <a:xfrm>
            <a:off x="4997512" y="1456280"/>
            <a:ext cx="6784416" cy="417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47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5.1.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(Selection statements)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b="1" dirty="0" err="1"/>
              <a:t>Lệnh</a:t>
            </a:r>
            <a:r>
              <a:rPr lang="en-US" b="1" dirty="0"/>
              <a:t> </a:t>
            </a:r>
            <a:r>
              <a:rPr lang="en-US" b="1" dirty="0" smtClean="0"/>
              <a:t>if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if</a:t>
            </a:r>
            <a:r>
              <a:rPr lang="en-US" b="1" dirty="0" smtClean="0"/>
              <a:t> (&lt;</a:t>
            </a:r>
            <a:r>
              <a:rPr lang="en-US" b="1" dirty="0" err="1" smtClean="0"/>
              <a:t>điều</a:t>
            </a:r>
            <a:r>
              <a:rPr lang="en-US" b="1" dirty="0" err="1"/>
              <a:t>_</a:t>
            </a:r>
            <a:r>
              <a:rPr lang="en-US" b="1" dirty="0" err="1" smtClean="0"/>
              <a:t>kiện</a:t>
            </a:r>
            <a:r>
              <a:rPr lang="en-US" b="1" dirty="0" smtClean="0"/>
              <a:t>&gt;)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{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b="1" dirty="0">
                <a:solidFill>
                  <a:srgbClr val="7030A0"/>
                </a:solidFill>
              </a:rPr>
              <a:t>&lt;</a:t>
            </a:r>
            <a:r>
              <a:rPr lang="en-US" b="1" dirty="0" err="1" smtClean="0">
                <a:solidFill>
                  <a:srgbClr val="7030A0"/>
                </a:solidFill>
              </a:rPr>
              <a:t>các_câu</a:t>
            </a:r>
            <a:r>
              <a:rPr lang="en-US" b="1" dirty="0" err="1">
                <a:solidFill>
                  <a:srgbClr val="7030A0"/>
                </a:solidFill>
              </a:rPr>
              <a:t>_</a:t>
            </a:r>
            <a:r>
              <a:rPr lang="en-US" b="1" dirty="0" err="1" smtClean="0">
                <a:solidFill>
                  <a:srgbClr val="7030A0"/>
                </a:solidFill>
              </a:rPr>
              <a:t>lệnh</a:t>
            </a:r>
            <a:r>
              <a:rPr lang="en-US" b="1" dirty="0">
                <a:solidFill>
                  <a:srgbClr val="7030A0"/>
                </a:solidFill>
              </a:rPr>
              <a:t>&gt;;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	}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i</a:t>
            </a:r>
            <a:r>
              <a:rPr lang="en-US" b="1" dirty="0" smtClean="0">
                <a:solidFill>
                  <a:srgbClr val="0070C0"/>
                </a:solidFill>
              </a:rPr>
              <a:t>f</a:t>
            </a:r>
            <a:r>
              <a:rPr lang="en-US" b="1" dirty="0" smtClean="0"/>
              <a:t> (&lt;</a:t>
            </a:r>
            <a:r>
              <a:rPr lang="en-US" b="1" dirty="0" err="1" smtClean="0"/>
              <a:t>điều_kiện</a:t>
            </a:r>
            <a:r>
              <a:rPr lang="en-US" b="1" dirty="0" smtClean="0"/>
              <a:t>&gt;)</a:t>
            </a:r>
          </a:p>
          <a:p>
            <a:pPr marL="0" indent="0">
              <a:buNone/>
            </a:pPr>
            <a:r>
              <a:rPr lang="en-US" b="1" dirty="0" smtClean="0"/>
              <a:t>{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rgbClr val="7030A0"/>
                </a:solidFill>
              </a:rPr>
              <a:t> &lt;</a:t>
            </a:r>
            <a:r>
              <a:rPr lang="en-US" b="1" dirty="0" err="1">
                <a:solidFill>
                  <a:srgbClr val="7030A0"/>
                </a:solidFill>
              </a:rPr>
              <a:t>các_câu_lệnh</a:t>
            </a:r>
            <a:r>
              <a:rPr lang="en-US" b="1" dirty="0" smtClean="0">
                <a:solidFill>
                  <a:srgbClr val="7030A0"/>
                </a:solidFill>
              </a:rPr>
              <a:t>&gt;;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  <a:r>
              <a:rPr lang="en-US" b="1" dirty="0"/>
              <a:t>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else </a:t>
            </a:r>
          </a:p>
          <a:p>
            <a:pPr marL="0" indent="0">
              <a:buNone/>
            </a:pPr>
            <a:r>
              <a:rPr lang="en-US" b="1" dirty="0" smtClean="0"/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</a:t>
            </a:r>
            <a:r>
              <a:rPr lang="en-US" b="1" dirty="0">
                <a:solidFill>
                  <a:srgbClr val="7030A0"/>
                </a:solidFill>
              </a:rPr>
              <a:t> &lt;</a:t>
            </a:r>
            <a:r>
              <a:rPr lang="en-US" b="1" dirty="0" err="1">
                <a:solidFill>
                  <a:srgbClr val="7030A0"/>
                </a:solidFill>
              </a:rPr>
              <a:t>các_câu_lệnh</a:t>
            </a:r>
            <a:r>
              <a:rPr lang="en-US" b="1" dirty="0" smtClean="0">
                <a:solidFill>
                  <a:srgbClr val="7030A0"/>
                </a:solidFill>
              </a:rPr>
              <a:t>&gt;;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7426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5.1.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(Selection statements)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121"/>
            <a:ext cx="10515600" cy="51049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/>
              <a:t>Lệnh</a:t>
            </a:r>
            <a:r>
              <a:rPr lang="en-US" b="1" dirty="0"/>
              <a:t> switch-case </a:t>
            </a:r>
            <a:endParaRPr lang="en-US" b="1" dirty="0" smtClean="0"/>
          </a:p>
          <a:p>
            <a:pPr marL="0" indent="0">
              <a:buNone/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 smtClean="0"/>
              <a:t>: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switch</a:t>
            </a:r>
            <a:r>
              <a:rPr lang="en-US" b="1" dirty="0" smtClean="0"/>
              <a:t> (&lt;</a:t>
            </a:r>
            <a:r>
              <a:rPr lang="en-US" b="1" dirty="0" err="1" smtClean="0"/>
              <a:t>biến</a:t>
            </a:r>
            <a:r>
              <a:rPr lang="en-US" b="1" dirty="0" smtClean="0"/>
              <a:t>&gt;)</a:t>
            </a:r>
          </a:p>
          <a:p>
            <a:pPr marL="0" indent="0">
              <a:buNone/>
            </a:pPr>
            <a:r>
              <a:rPr lang="en-US" b="1" dirty="0" smtClean="0"/>
              <a:t>{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case</a:t>
            </a:r>
            <a:r>
              <a:rPr lang="en-US" b="1" dirty="0" smtClean="0"/>
              <a:t> &lt;giá_trị1&gt;: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rgbClr val="7030A0"/>
                </a:solidFill>
              </a:rPr>
              <a:t> &lt;</a:t>
            </a:r>
            <a:r>
              <a:rPr lang="en-US" b="1" dirty="0" err="1">
                <a:solidFill>
                  <a:srgbClr val="7030A0"/>
                </a:solidFill>
              </a:rPr>
              <a:t>các_câu_lệnh</a:t>
            </a:r>
            <a:r>
              <a:rPr lang="en-US" b="1" dirty="0">
                <a:solidFill>
                  <a:srgbClr val="7030A0"/>
                </a:solidFill>
              </a:rPr>
              <a:t>&gt;;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break</a:t>
            </a:r>
            <a:r>
              <a:rPr lang="en-US" b="1" dirty="0" smtClean="0"/>
              <a:t>;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>
                <a:solidFill>
                  <a:srgbClr val="0070C0"/>
                </a:solidFill>
              </a:rPr>
              <a:t>case</a:t>
            </a:r>
            <a:r>
              <a:rPr lang="en-US" b="1" dirty="0"/>
              <a:t> &lt;</a:t>
            </a:r>
            <a:r>
              <a:rPr lang="en-US" b="1" dirty="0" smtClean="0"/>
              <a:t>giá_trị2&gt;: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rgbClr val="7030A0"/>
                </a:solidFill>
              </a:rPr>
              <a:t> &lt;</a:t>
            </a:r>
            <a:r>
              <a:rPr lang="en-US" b="1" dirty="0" err="1">
                <a:solidFill>
                  <a:srgbClr val="7030A0"/>
                </a:solidFill>
              </a:rPr>
              <a:t>các_câu_lệnh</a:t>
            </a:r>
            <a:r>
              <a:rPr lang="en-US" b="1" dirty="0">
                <a:solidFill>
                  <a:srgbClr val="7030A0"/>
                </a:solidFill>
              </a:rPr>
              <a:t>&gt;;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break</a:t>
            </a:r>
            <a:r>
              <a:rPr lang="en-US" b="1" dirty="0" smtClean="0"/>
              <a:t>;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…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7294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5.2.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/>
              <a:t>(Iteration statements)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Vòng</a:t>
            </a:r>
            <a:r>
              <a:rPr lang="en-US" b="1" dirty="0"/>
              <a:t> </a:t>
            </a:r>
            <a:r>
              <a:rPr lang="en-US" b="1" dirty="0" err="1"/>
              <a:t>lặp</a:t>
            </a:r>
            <a:r>
              <a:rPr lang="en-US" b="1" dirty="0"/>
              <a:t> for:</a:t>
            </a:r>
          </a:p>
          <a:p>
            <a:pPr marL="0" indent="0">
              <a:buNone/>
            </a:pP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for</a:t>
            </a:r>
            <a:r>
              <a:rPr lang="en-US" b="1" dirty="0" smtClean="0"/>
              <a:t> (&lt;</a:t>
            </a:r>
            <a:r>
              <a:rPr lang="en-US" b="1" dirty="0" err="1" smtClean="0"/>
              <a:t>khởi_tạo</a:t>
            </a:r>
            <a:r>
              <a:rPr lang="en-US" b="1" dirty="0" smtClean="0"/>
              <a:t>&gt;; &lt;</a:t>
            </a:r>
            <a:r>
              <a:rPr lang="en-US" b="1" dirty="0" err="1" smtClean="0"/>
              <a:t>điều_kiện</a:t>
            </a:r>
            <a:r>
              <a:rPr lang="en-US" b="1" dirty="0" smtClean="0"/>
              <a:t>&gt;; &lt;</a:t>
            </a:r>
            <a:r>
              <a:rPr lang="en-US" b="1" dirty="0" err="1" smtClean="0"/>
              <a:t>cập_nhật</a:t>
            </a:r>
            <a:r>
              <a:rPr lang="en-US" b="1" dirty="0" smtClean="0"/>
              <a:t>&gt;)</a:t>
            </a:r>
          </a:p>
          <a:p>
            <a:pPr marL="0" indent="0">
              <a:buNone/>
            </a:pPr>
            <a:r>
              <a:rPr lang="en-US" b="1" dirty="0" smtClean="0"/>
              <a:t>	{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b="1" dirty="0">
                <a:solidFill>
                  <a:srgbClr val="7030A0"/>
                </a:solidFill>
              </a:rPr>
              <a:t>&lt;</a:t>
            </a:r>
            <a:r>
              <a:rPr lang="en-US" b="1" dirty="0" err="1">
                <a:solidFill>
                  <a:srgbClr val="7030A0"/>
                </a:solidFill>
              </a:rPr>
              <a:t>các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câu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lệnh</a:t>
            </a:r>
            <a:r>
              <a:rPr lang="en-US" b="1" dirty="0" smtClean="0">
                <a:solidFill>
                  <a:srgbClr val="7030A0"/>
                </a:solidFill>
              </a:rPr>
              <a:t>&gt;;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	</a:t>
            </a:r>
            <a:r>
              <a:rPr lang="en-US" b="1" dirty="0" smtClean="0"/>
              <a:t>}</a:t>
            </a:r>
            <a:endParaRPr lang="en-US" b="1" dirty="0"/>
          </a:p>
        </p:txBody>
      </p:sp>
      <p:pic>
        <p:nvPicPr>
          <p:cNvPr id="1026" name="Picture 2" descr="For Loop - c language for lea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978" y="1455469"/>
            <a:ext cx="3810000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710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5.2.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(Iteration statements)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Vòng</a:t>
            </a:r>
            <a:r>
              <a:rPr lang="en-US" b="1" dirty="0"/>
              <a:t> </a:t>
            </a:r>
            <a:r>
              <a:rPr lang="en-US" b="1" dirty="0" err="1"/>
              <a:t>lặp</a:t>
            </a:r>
            <a:r>
              <a:rPr lang="en-US" b="1" dirty="0"/>
              <a:t> while</a:t>
            </a:r>
            <a:r>
              <a:rPr lang="en-US" b="1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while</a:t>
            </a:r>
            <a:r>
              <a:rPr lang="en-US" b="1" dirty="0" smtClean="0"/>
              <a:t> (&lt;</a:t>
            </a:r>
            <a:r>
              <a:rPr lang="en-US" b="1" dirty="0" err="1" smtClean="0"/>
              <a:t>điều_kiện</a:t>
            </a:r>
            <a:r>
              <a:rPr lang="en-US" b="1" dirty="0" smtClean="0"/>
              <a:t>&gt;)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{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b="1" dirty="0">
                <a:solidFill>
                  <a:srgbClr val="7030A0"/>
                </a:solidFill>
              </a:rPr>
              <a:t>&lt;</a:t>
            </a:r>
            <a:r>
              <a:rPr lang="en-US" b="1" dirty="0" err="1">
                <a:solidFill>
                  <a:srgbClr val="7030A0"/>
                </a:solidFill>
              </a:rPr>
              <a:t>các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câu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lệnh</a:t>
            </a:r>
            <a:r>
              <a:rPr lang="en-US" b="1" dirty="0" smtClean="0">
                <a:solidFill>
                  <a:srgbClr val="7030A0"/>
                </a:solidFill>
              </a:rPr>
              <a:t>&gt;;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	}</a:t>
            </a:r>
          </a:p>
        </p:txBody>
      </p:sp>
      <p:pic>
        <p:nvPicPr>
          <p:cNvPr id="2052" name="Picture 4" descr="https://www.programiz.com/sites/tutorial2program/files/C_while_lo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589" y="1973906"/>
            <a:ext cx="4222091" cy="306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366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5.3.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nhảy</a:t>
            </a:r>
            <a:r>
              <a:rPr lang="en-US" dirty="0"/>
              <a:t> (Jump statements)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Lệnh</a:t>
            </a:r>
            <a:r>
              <a:rPr lang="en-US" b="1" dirty="0"/>
              <a:t> break</a:t>
            </a:r>
          </a:p>
          <a:p>
            <a:r>
              <a:rPr lang="en-US" dirty="0" err="1"/>
              <a:t>Nhảy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,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case </a:t>
            </a:r>
            <a:r>
              <a:rPr lang="en-US" dirty="0" err="1" smtClean="0"/>
              <a:t>trong</a:t>
            </a:r>
            <a:r>
              <a:rPr lang="en-US" dirty="0" smtClean="0"/>
              <a:t> switch-case.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Lệnh</a:t>
            </a:r>
            <a:r>
              <a:rPr lang="en-US" b="1" dirty="0"/>
              <a:t> continue</a:t>
            </a:r>
          </a:p>
          <a:p>
            <a:r>
              <a:rPr lang="en-US" dirty="0" err="1"/>
              <a:t>Bỏ</a:t>
            </a:r>
            <a:r>
              <a:rPr lang="en-US" dirty="0"/>
              <a:t> qua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515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6.1.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&amp;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(global &amp; local)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cs typeface="Calibri" panose="020F0502020204030204" pitchFamily="34" charset="0"/>
              </a:rPr>
              <a:t>Biến</a:t>
            </a:r>
            <a:r>
              <a:rPr lang="en-US" b="1" dirty="0">
                <a:cs typeface="Calibri" panose="020F0502020204030204" pitchFamily="34" charset="0"/>
              </a:rPr>
              <a:t> </a:t>
            </a:r>
            <a:r>
              <a:rPr lang="en-US" b="1" dirty="0" err="1">
                <a:cs typeface="Calibri" panose="020F0502020204030204" pitchFamily="34" charset="0"/>
              </a:rPr>
              <a:t>toàn</a:t>
            </a:r>
            <a:r>
              <a:rPr lang="en-US" b="1" dirty="0">
                <a:cs typeface="Calibri" panose="020F0502020204030204" pitchFamily="34" charset="0"/>
              </a:rPr>
              <a:t> </a:t>
            </a:r>
            <a:r>
              <a:rPr lang="en-US" b="1" dirty="0" err="1">
                <a:cs typeface="Calibri" panose="020F0502020204030204" pitchFamily="34" charset="0"/>
              </a:rPr>
              <a:t>cục</a:t>
            </a:r>
            <a:r>
              <a:rPr lang="en-US" b="1" dirty="0">
                <a:cs typeface="Calibri" panose="020F0502020204030204" pitchFamily="34" charset="0"/>
              </a:rPr>
              <a:t>: </a:t>
            </a:r>
          </a:p>
          <a:p>
            <a:r>
              <a:rPr lang="en-US" dirty="0">
                <a:cs typeface="Calibri" panose="020F0502020204030204" pitchFamily="34" charset="0"/>
              </a:rPr>
              <a:t>Đ</a:t>
            </a:r>
            <a:r>
              <a:rPr lang="vi-VN" dirty="0" smtClean="0">
                <a:cs typeface="Calibri" panose="020F0502020204030204" pitchFamily="34" charset="0"/>
              </a:rPr>
              <a:t>ược </a:t>
            </a:r>
            <a:r>
              <a:rPr lang="vi-VN" dirty="0">
                <a:cs typeface="Calibri" panose="020F0502020204030204" pitchFamily="34" charset="0"/>
              </a:rPr>
              <a:t>khai báo ở </a:t>
            </a:r>
            <a:r>
              <a:rPr lang="vi-VN" i="1" dirty="0">
                <a:cs typeface="Calibri" panose="020F0502020204030204" pitchFamily="34" charset="0"/>
              </a:rPr>
              <a:t>bên ngoài tất cả các hàm</a:t>
            </a:r>
            <a:r>
              <a:rPr lang="en-US" i="1" dirty="0">
                <a:cs typeface="Calibri" panose="020F0502020204030204" pitchFamily="34" charset="0"/>
              </a:rPr>
              <a:t>.</a:t>
            </a:r>
            <a:endParaRPr lang="en-US" dirty="0">
              <a:cs typeface="Calibri" panose="020F0502020204030204" pitchFamily="34" charset="0"/>
            </a:endParaRPr>
          </a:p>
          <a:p>
            <a:r>
              <a:rPr lang="en-US" dirty="0">
                <a:cs typeface="Calibri" panose="020F0502020204030204" pitchFamily="34" charset="0"/>
              </a:rPr>
              <a:t>C</a:t>
            </a:r>
            <a:r>
              <a:rPr lang="vi-VN" dirty="0" smtClean="0">
                <a:cs typeface="Calibri" panose="020F0502020204030204" pitchFamily="34" charset="0"/>
              </a:rPr>
              <a:t>ó </a:t>
            </a:r>
            <a:r>
              <a:rPr lang="vi-VN" dirty="0">
                <a:cs typeface="Calibri" panose="020F0502020204030204" pitchFamily="34" charset="0"/>
              </a:rPr>
              <a:t>thể truy xuất và sử dụng ở mọi hàm trong chương trình</a:t>
            </a:r>
            <a:r>
              <a:rPr lang="en-US" dirty="0">
                <a:cs typeface="Calibri" panose="020F0502020204030204" pitchFamily="34" charset="0"/>
              </a:rPr>
              <a:t>, </a:t>
            </a:r>
            <a:r>
              <a:rPr lang="vi-VN" dirty="0">
                <a:cs typeface="Calibri" panose="020F0502020204030204" pitchFamily="34" charset="0"/>
              </a:rPr>
              <a:t>tồn tại cho tới khi chương trình kết thúc.</a:t>
            </a:r>
            <a:endParaRPr lang="en-US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cs typeface="Calibri" panose="020F0502020204030204" pitchFamily="34" charset="0"/>
              </a:rPr>
              <a:t>B</a:t>
            </a:r>
            <a:r>
              <a:rPr lang="vi-VN" b="1" dirty="0">
                <a:cs typeface="Calibri" panose="020F0502020204030204" pitchFamily="34" charset="0"/>
              </a:rPr>
              <a:t>iến cục bộ</a:t>
            </a:r>
            <a:r>
              <a:rPr lang="en-US" b="1" dirty="0">
                <a:cs typeface="Calibri" panose="020F0502020204030204" pitchFamily="34" charset="0"/>
              </a:rPr>
              <a:t>: </a:t>
            </a:r>
          </a:p>
          <a:p>
            <a:r>
              <a:rPr lang="en-US" dirty="0">
                <a:cs typeface="Calibri" panose="020F0502020204030204" pitchFamily="34" charset="0"/>
              </a:rPr>
              <a:t>Đ</a:t>
            </a:r>
            <a:r>
              <a:rPr lang="vi-VN" dirty="0" smtClean="0">
                <a:cs typeface="Calibri" panose="020F0502020204030204" pitchFamily="34" charset="0"/>
              </a:rPr>
              <a:t>ược </a:t>
            </a:r>
            <a:r>
              <a:rPr lang="vi-VN" dirty="0">
                <a:cs typeface="Calibri" panose="020F0502020204030204" pitchFamily="34" charset="0"/>
              </a:rPr>
              <a:t>khai báo trong 1 khối cod</a:t>
            </a:r>
            <a:r>
              <a:rPr lang="en-US" dirty="0">
                <a:cs typeface="Calibri" panose="020F0502020204030204" pitchFamily="34" charset="0"/>
              </a:rPr>
              <a:t>e.</a:t>
            </a:r>
          </a:p>
          <a:p>
            <a:r>
              <a:rPr lang="en-US" dirty="0">
                <a:cs typeface="Calibri" panose="020F0502020204030204" pitchFamily="34" charset="0"/>
              </a:rPr>
              <a:t>C</a:t>
            </a:r>
            <a:r>
              <a:rPr lang="vi-VN" dirty="0" smtClean="0">
                <a:cs typeface="Calibri" panose="020F0502020204030204" pitchFamily="34" charset="0"/>
              </a:rPr>
              <a:t>hỉ </a:t>
            </a:r>
            <a:r>
              <a:rPr lang="vi-VN" dirty="0">
                <a:cs typeface="Calibri" panose="020F0502020204030204" pitchFamily="34" charset="0"/>
              </a:rPr>
              <a:t>tồn tại và chỉ có thể sử dụng bên trong khối code </a:t>
            </a:r>
            <a:r>
              <a:rPr lang="en-US" dirty="0" err="1">
                <a:cs typeface="Calibri" panose="020F0502020204030204" pitchFamily="34" charset="0"/>
              </a:rPr>
              <a:t>và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vi-VN" dirty="0">
                <a:cs typeface="Calibri" panose="020F0502020204030204" pitchFamily="34" charset="0"/>
              </a:rPr>
              <a:t>khi khối code đó đang thực thi.</a:t>
            </a:r>
            <a:endParaRPr lang="en-US" dirty="0"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067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 </a:t>
            </a:r>
            <a:r>
              <a:rPr lang="en-US" dirty="0" err="1"/>
              <a:t>Hàm</a:t>
            </a:r>
            <a:r>
              <a:rPr lang="en-US" dirty="0"/>
              <a:t> (Function)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cs typeface="Calibri" panose="020F0502020204030204" pitchFamily="34" charset="0"/>
              </a:rPr>
              <a:t>L</a:t>
            </a:r>
            <a:r>
              <a:rPr lang="vi-VN" dirty="0">
                <a:cs typeface="Calibri" panose="020F0502020204030204" pitchFamily="34" charset="0"/>
              </a:rPr>
              <a:t>à một dãy các câu lệnh có thể tái sử dụng, được thiết kế để thực hiện một công việc cụ thể trong chương trình</a:t>
            </a:r>
            <a:r>
              <a:rPr lang="vi-VN" dirty="0" smtClean="0">
                <a:cs typeface="Calibri" panose="020F0502020204030204" pitchFamily="34" charset="0"/>
              </a:rPr>
              <a:t>.</a:t>
            </a:r>
            <a:endParaRPr lang="en-US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&lt;</a:t>
            </a:r>
            <a:r>
              <a:rPr lang="en-US" b="1" dirty="0" err="1">
                <a:solidFill>
                  <a:srgbClr val="0070C0"/>
                </a:solidFill>
              </a:rPr>
              <a:t>kiểu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trả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về</a:t>
            </a:r>
            <a:r>
              <a:rPr lang="en-US" b="1" dirty="0">
                <a:solidFill>
                  <a:srgbClr val="0070C0"/>
                </a:solidFill>
              </a:rPr>
              <a:t>&gt;</a:t>
            </a:r>
            <a:r>
              <a:rPr lang="en-US" dirty="0"/>
              <a:t> </a:t>
            </a: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tên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hàm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  <a:r>
              <a:rPr lang="en-US" dirty="0"/>
              <a:t>([</a:t>
            </a:r>
            <a:r>
              <a:rPr lang="en-US" b="1" dirty="0">
                <a:solidFill>
                  <a:schemeClr val="accent6"/>
                </a:solidFill>
              </a:rPr>
              <a:t>&lt;</a:t>
            </a:r>
            <a:r>
              <a:rPr lang="en-US" b="1" dirty="0" err="1">
                <a:solidFill>
                  <a:schemeClr val="accent6"/>
                </a:solidFill>
              </a:rPr>
              <a:t>danh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sách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tham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số</a:t>
            </a:r>
            <a:r>
              <a:rPr lang="en-US" b="1" dirty="0">
                <a:solidFill>
                  <a:schemeClr val="accent6"/>
                </a:solidFill>
              </a:rPr>
              <a:t>&gt;</a:t>
            </a:r>
            <a:r>
              <a:rPr lang="en-US" dirty="0"/>
              <a:t>])</a:t>
            </a:r>
            <a:br>
              <a:rPr lang="en-US" dirty="0"/>
            </a:br>
            <a:r>
              <a:rPr lang="en-US" dirty="0"/>
              <a:t>	{</a:t>
            </a:r>
            <a:br>
              <a:rPr lang="en-US" dirty="0"/>
            </a:br>
            <a:r>
              <a:rPr lang="en-US" dirty="0"/>
              <a:t>    		</a:t>
            </a:r>
            <a:r>
              <a:rPr lang="en-US" b="1" dirty="0">
                <a:solidFill>
                  <a:srgbClr val="7030A0"/>
                </a:solidFill>
              </a:rPr>
              <a:t>&lt;</a:t>
            </a:r>
            <a:r>
              <a:rPr lang="en-US" b="1" dirty="0" err="1">
                <a:solidFill>
                  <a:srgbClr val="7030A0"/>
                </a:solidFill>
              </a:rPr>
              <a:t>các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câu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lệnh</a:t>
            </a:r>
            <a:r>
              <a:rPr lang="en-US" b="1" dirty="0" smtClean="0">
                <a:solidFill>
                  <a:srgbClr val="7030A0"/>
                </a:solidFill>
              </a:rPr>
              <a:t>&gt;;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  		[</a:t>
            </a:r>
            <a:r>
              <a:rPr lang="en-US" b="1" dirty="0"/>
              <a:t>return </a:t>
            </a:r>
            <a:r>
              <a:rPr lang="en-US" b="1" dirty="0">
                <a:solidFill>
                  <a:schemeClr val="accent2"/>
                </a:solidFill>
              </a:rPr>
              <a:t>&lt;</a:t>
            </a:r>
            <a:r>
              <a:rPr lang="en-US" b="1" dirty="0" err="1">
                <a:solidFill>
                  <a:schemeClr val="accent2"/>
                </a:solidFill>
              </a:rPr>
              <a:t>giá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trị</a:t>
            </a:r>
            <a:r>
              <a:rPr lang="en-US" b="1" dirty="0">
                <a:solidFill>
                  <a:schemeClr val="accent2"/>
                </a:solidFill>
              </a:rPr>
              <a:t>&gt;</a:t>
            </a:r>
            <a:r>
              <a:rPr lang="en-US" dirty="0"/>
              <a:t>;]</a:t>
            </a:r>
            <a:br>
              <a:rPr lang="en-US" dirty="0"/>
            </a:b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 (Argument)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708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 </a:t>
            </a:r>
            <a:r>
              <a:rPr lang="en-US" dirty="0" err="1"/>
              <a:t>Hàm</a:t>
            </a:r>
            <a:r>
              <a:rPr lang="en-US" dirty="0"/>
              <a:t> (Function)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Ex:</a:t>
            </a:r>
          </a:p>
          <a:p>
            <a:pPr marL="0" indent="0">
              <a:buNone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 err="1" smtClean="0">
                <a:solidFill>
                  <a:srgbClr val="0070C0"/>
                </a:solidFill>
              </a:rPr>
              <a:t>nt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sum</a:t>
            </a:r>
            <a:r>
              <a:rPr lang="en-US" b="1" dirty="0" smtClean="0"/>
              <a:t>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a,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b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	{	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return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 + b</a:t>
            </a:r>
            <a:r>
              <a:rPr lang="en-US" b="1" dirty="0" smtClean="0"/>
              <a:t>;</a:t>
            </a:r>
          </a:p>
          <a:p>
            <a:pPr marL="0" indent="0">
              <a:buNone/>
            </a:pPr>
            <a:r>
              <a:rPr lang="en-US" b="1" dirty="0" smtClean="0"/>
              <a:t>	}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G</a:t>
            </a:r>
            <a:r>
              <a:rPr lang="en-US" dirty="0" err="1" smtClean="0"/>
              <a:t>ọi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sum(3, 9);	</a:t>
            </a:r>
            <a:r>
              <a:rPr lang="en-US" b="1" dirty="0" smtClean="0">
                <a:solidFill>
                  <a:schemeClr val="accent6"/>
                </a:solidFill>
              </a:rPr>
              <a:t>// return 12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sum(2, 5);	</a:t>
            </a:r>
            <a:r>
              <a:rPr lang="en-US" b="1" dirty="0" smtClean="0">
                <a:solidFill>
                  <a:schemeClr val="accent6"/>
                </a:solidFill>
              </a:rPr>
              <a:t>// return 7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216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(Preprocessor)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b="1" dirty="0">
                <a:cs typeface="Calibri" panose="020F0502020204030204" pitchFamily="34" charset="0"/>
              </a:rPr>
              <a:t>Lệnh #include</a:t>
            </a:r>
            <a:endParaRPr lang="en-US" b="1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vi-VN" dirty="0">
                <a:cs typeface="Calibri" panose="020F0502020204030204" pitchFamily="34" charset="0"/>
              </a:rPr>
              <a:t>Cho phép đưa một tập tin khác lồng vào tập tin đang làm việc dưới dạng nguồn.</a:t>
            </a:r>
            <a:endParaRPr lang="en-US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vi-VN" dirty="0">
                <a:cs typeface="Calibri" panose="020F0502020204030204" pitchFamily="34" charset="0"/>
              </a:rPr>
              <a:t>Cú pháp: </a:t>
            </a:r>
            <a:endParaRPr lang="en-US" dirty="0"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vi-VN" b="1" dirty="0">
                <a:solidFill>
                  <a:srgbClr val="7030A0"/>
                </a:solidFill>
                <a:cs typeface="Calibri" panose="020F0502020204030204" pitchFamily="34" charset="0"/>
              </a:rPr>
              <a:t>#include </a:t>
            </a:r>
            <a:r>
              <a:rPr lang="vi-VN" b="1" dirty="0">
                <a:solidFill>
                  <a:srgbClr val="0070C0"/>
                </a:solidFill>
                <a:cs typeface="Calibri" panose="020F0502020204030204" pitchFamily="34" charset="0"/>
              </a:rPr>
              <a:t>“</a:t>
            </a:r>
            <a:r>
              <a:rPr lang="en-US" b="1" dirty="0" err="1">
                <a:solidFill>
                  <a:srgbClr val="0070C0"/>
                </a:solidFill>
                <a:cs typeface="Calibri" panose="020F0502020204030204" pitchFamily="34" charset="0"/>
              </a:rPr>
              <a:t>tên_tập_tin</a:t>
            </a:r>
            <a:r>
              <a:rPr lang="vi-VN" b="1" dirty="0">
                <a:solidFill>
                  <a:srgbClr val="0070C0"/>
                </a:solidFill>
                <a:cs typeface="Calibri" panose="020F0502020204030204" pitchFamily="34" charset="0"/>
              </a:rPr>
              <a:t>”</a:t>
            </a:r>
            <a:endParaRPr lang="en-US" b="1" dirty="0">
              <a:solidFill>
                <a:srgbClr val="0070C0"/>
              </a:solidFill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vi-VN" b="1" dirty="0">
                <a:solidFill>
                  <a:srgbClr val="7030A0"/>
                </a:solidFill>
                <a:cs typeface="Calibri" panose="020F0502020204030204" pitchFamily="34" charset="0"/>
              </a:rPr>
              <a:t>#include </a:t>
            </a:r>
            <a:r>
              <a:rPr lang="vi-VN" b="1" dirty="0">
                <a:solidFill>
                  <a:srgbClr val="0070C0"/>
                </a:solidFill>
                <a:cs typeface="Calibri" panose="020F0502020204030204" pitchFamily="34" charset="0"/>
              </a:rPr>
              <a:t>&lt;</a:t>
            </a:r>
            <a:r>
              <a:rPr lang="en-US" b="1" dirty="0" err="1">
                <a:solidFill>
                  <a:srgbClr val="0070C0"/>
                </a:solidFill>
                <a:cs typeface="Calibri" panose="020F0502020204030204" pitchFamily="34" charset="0"/>
              </a:rPr>
              <a:t>tên_tập_tin</a:t>
            </a:r>
            <a:r>
              <a:rPr lang="vi-VN" b="1" dirty="0">
                <a:solidFill>
                  <a:srgbClr val="0070C0"/>
                </a:solidFill>
                <a:cs typeface="Calibri" panose="020F0502020204030204" pitchFamily="34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846198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(Preprocessor)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Lệnh</a:t>
            </a:r>
            <a:r>
              <a:rPr lang="en-US" b="1" dirty="0"/>
              <a:t> #define</a:t>
            </a:r>
          </a:p>
          <a:p>
            <a:pPr marL="0" indent="0">
              <a:buNone/>
            </a:pPr>
            <a:r>
              <a:rPr lang="en-US" dirty="0" err="1"/>
              <a:t>Lệnh</a:t>
            </a:r>
            <a:r>
              <a:rPr lang="en-US" dirty="0"/>
              <a:t> #define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(</a:t>
            </a:r>
            <a:r>
              <a:rPr lang="en-US" dirty="0" err="1"/>
              <a:t>tên</a:t>
            </a:r>
            <a:r>
              <a:rPr lang="en-US" dirty="0"/>
              <a:t> macro).</a:t>
            </a:r>
          </a:p>
          <a:p>
            <a:pPr marL="0" indent="0">
              <a:buNone/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7030A0"/>
                </a:solidFill>
              </a:rPr>
              <a:t>#define </a:t>
            </a:r>
            <a:r>
              <a:rPr lang="en-US" b="1" dirty="0" err="1">
                <a:solidFill>
                  <a:srgbClr val="FF0000"/>
                </a:solidFill>
              </a:rPr>
              <a:t>tên_macro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biểu_thức_thay_thế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2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1. </a:t>
            </a:r>
            <a:r>
              <a:rPr lang="en-US" sz="4400" dirty="0" err="1"/>
              <a:t>Giới</a:t>
            </a:r>
            <a:r>
              <a:rPr lang="en-US" sz="4400" dirty="0"/>
              <a:t> </a:t>
            </a:r>
            <a:r>
              <a:rPr lang="en-US" sz="4400" dirty="0" err="1"/>
              <a:t>thiệu</a:t>
            </a:r>
            <a:r>
              <a:rPr lang="en-US" sz="4400" dirty="0"/>
              <a:t> </a:t>
            </a:r>
            <a:r>
              <a:rPr lang="en-US" sz="4400" dirty="0" err="1"/>
              <a:t>về</a:t>
            </a:r>
            <a:r>
              <a:rPr lang="en-US" sz="4400" dirty="0"/>
              <a:t> </a:t>
            </a:r>
            <a:r>
              <a:rPr lang="en-US" sz="4400" dirty="0" smtClean="0"/>
              <a:t>C (Introduction)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triển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thập</a:t>
            </a:r>
            <a:r>
              <a:rPr lang="en-US" sz="2800" dirty="0"/>
              <a:t> </a:t>
            </a:r>
            <a:r>
              <a:rPr lang="en-US" sz="2800" dirty="0" err="1"/>
              <a:t>niên</a:t>
            </a:r>
            <a:r>
              <a:rPr lang="en-US" sz="2800" dirty="0"/>
              <a:t> 1970 </a:t>
            </a:r>
            <a:r>
              <a:rPr lang="en-US" sz="2800" dirty="0" err="1" smtClean="0"/>
              <a:t>bởi</a:t>
            </a:r>
            <a:r>
              <a:rPr lang="en-US" sz="2800" dirty="0" smtClean="0"/>
              <a:t> </a:t>
            </a:r>
            <a:r>
              <a:rPr lang="en-US" dirty="0" smtClean="0"/>
              <a:t>Dennis Ritchie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ngôn</a:t>
            </a:r>
            <a:r>
              <a:rPr lang="en-US" sz="2800" dirty="0"/>
              <a:t> </a:t>
            </a:r>
            <a:r>
              <a:rPr lang="en-US" sz="2800" dirty="0" err="1"/>
              <a:t>ngữ</a:t>
            </a:r>
            <a:r>
              <a:rPr lang="en-US" sz="2800" dirty="0"/>
              <a:t> </a:t>
            </a:r>
            <a:r>
              <a:rPr lang="en-US" sz="2800" dirty="0" err="1"/>
              <a:t>bậc</a:t>
            </a:r>
            <a:r>
              <a:rPr lang="en-US" sz="2800" dirty="0"/>
              <a:t> </a:t>
            </a:r>
            <a:r>
              <a:rPr lang="en-US" sz="2800" dirty="0" err="1"/>
              <a:t>trung</a:t>
            </a:r>
            <a:r>
              <a:rPr lang="en-US" sz="2800" dirty="0"/>
              <a:t>:</a:t>
            </a:r>
          </a:p>
          <a:p>
            <a:pPr marL="342900" lvl="1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 </a:t>
            </a:r>
            <a:r>
              <a:rPr lang="en-US" sz="2400" dirty="0" err="1">
                <a:sym typeface="Wingdings" panose="05000000000000000000" pitchFamily="2" charset="2"/>
              </a:rPr>
              <a:t>Đủ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n</a:t>
            </a:r>
            <a:r>
              <a:rPr lang="en-US" sz="2400" dirty="0" err="1"/>
              <a:t>hỏ</a:t>
            </a:r>
            <a:r>
              <a:rPr lang="en-US" sz="2400" dirty="0"/>
              <a:t> </a:t>
            </a:r>
            <a:r>
              <a:rPr lang="en-US" sz="2400" dirty="0" err="1"/>
              <a:t>gọn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vận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vi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 smtClean="0"/>
              <a:t>khiển</a:t>
            </a:r>
            <a:r>
              <a:rPr lang="en-US" sz="2400" dirty="0" smtClean="0"/>
              <a:t>.</a:t>
            </a:r>
            <a:endParaRPr lang="en-US" sz="2400" dirty="0"/>
          </a:p>
          <a:p>
            <a:pPr marL="342900" lvl="1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 </a:t>
            </a:r>
            <a:r>
              <a:rPr lang="en-US" sz="2400" dirty="0" err="1">
                <a:sym typeface="Wingdings" panose="05000000000000000000" pitchFamily="2" charset="2"/>
              </a:rPr>
              <a:t>Gần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với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ngôn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ngữ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tiếng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anh</a:t>
            </a:r>
            <a:r>
              <a:rPr lang="en-US" sz="2400" dirty="0">
                <a:sym typeface="Wingdings" panose="05000000000000000000" pitchFamily="2" charset="2"/>
              </a:rPr>
              <a:t> -&gt; </a:t>
            </a:r>
            <a:r>
              <a:rPr lang="en-US" sz="2400" dirty="0" err="1">
                <a:sym typeface="Wingdings" panose="05000000000000000000" pitchFamily="2" charset="2"/>
              </a:rPr>
              <a:t>dễ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tiếp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cận</a:t>
            </a:r>
            <a:r>
              <a:rPr lang="en-US" sz="2400" dirty="0" smtClean="0">
                <a:sym typeface="Wingdings" panose="05000000000000000000" pitchFamily="2" charset="2"/>
              </a:rPr>
              <a:t>.</a:t>
            </a:r>
            <a:endParaRPr lang="en-US" sz="2400" dirty="0"/>
          </a:p>
          <a:p>
            <a:endParaRPr lang="en-US" dirty="0"/>
          </a:p>
        </p:txBody>
      </p:sp>
      <p:pic>
        <p:nvPicPr>
          <p:cNvPr id="1026" name="Picture 2" descr="Why C Is The Preferred Language For Embedded Systems | by Yogesh Kumar |  Medi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776" y="3668734"/>
            <a:ext cx="5214447" cy="293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4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848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2.1. </a:t>
            </a:r>
            <a:r>
              <a:rPr lang="en-US" sz="4400" dirty="0" err="1"/>
              <a:t>Kiểu</a:t>
            </a:r>
            <a:r>
              <a:rPr lang="en-US" sz="4400" dirty="0"/>
              <a:t> </a:t>
            </a:r>
            <a:r>
              <a:rPr lang="en-US" sz="4400" dirty="0" err="1"/>
              <a:t>dữ</a:t>
            </a:r>
            <a:r>
              <a:rPr lang="en-US" sz="4400" dirty="0"/>
              <a:t> </a:t>
            </a:r>
            <a:r>
              <a:rPr lang="en-US" sz="4400" dirty="0" err="1"/>
              <a:t>liệu</a:t>
            </a:r>
            <a:r>
              <a:rPr lang="en-US" sz="4400" dirty="0"/>
              <a:t> (Data types)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err="1"/>
              <a:t>Kiểu</a:t>
            </a:r>
            <a:r>
              <a:rPr lang="en-US" sz="2800" b="1" dirty="0"/>
              <a:t> char </a:t>
            </a:r>
            <a:r>
              <a:rPr lang="en-US" sz="2800" b="1" dirty="0" err="1"/>
              <a:t>và</a:t>
            </a:r>
            <a:r>
              <a:rPr lang="en-US" sz="2800" b="1" dirty="0"/>
              <a:t> </a:t>
            </a:r>
            <a:r>
              <a:rPr lang="en-US" sz="2800" b="1" dirty="0" err="1"/>
              <a:t>int</a:t>
            </a:r>
            <a:endParaRPr lang="en-US" sz="2800" b="1" dirty="0"/>
          </a:p>
          <a:p>
            <a:pPr marL="0" indent="0">
              <a:buNone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char </a:t>
            </a:r>
            <a:r>
              <a:rPr lang="en-US" dirty="0" err="1" smtClean="0"/>
              <a:t>là</a:t>
            </a:r>
            <a:r>
              <a:rPr lang="en-US" dirty="0" smtClean="0"/>
              <a:t> 8 bit -&gt;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1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ascii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903273"/>
              </p:ext>
            </p:extLst>
          </p:nvPr>
        </p:nvGraphicFramePr>
        <p:xfrm>
          <a:off x="2476163" y="2925897"/>
          <a:ext cx="6999610" cy="2005653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203730"/>
                <a:gridCol w="2397940"/>
                <a:gridCol w="2397940"/>
              </a:tblGrid>
              <a:tr h="4664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Type</a:t>
                      </a: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>
                          <a:effectLst/>
                        </a:rPr>
                        <a:t>Kích thước</a:t>
                      </a: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Phạm vi giá trị</a:t>
                      </a:r>
                    </a:p>
                  </a:txBody>
                  <a:tcPr marL="76200" marR="76200" marT="19050" marB="19050" anchor="ctr"/>
                </a:tc>
              </a:tr>
              <a:tr h="7479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char</a:t>
                      </a: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1 byte</a:t>
                      </a: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-128 </a:t>
                      </a:r>
                      <a:r>
                        <a:rPr lang="en-US" sz="2400" dirty="0" smtClean="0">
                          <a:effectLst/>
                        </a:rPr>
                        <a:t>- </a:t>
                      </a:r>
                      <a:r>
                        <a:rPr lang="en-US" sz="2400" dirty="0">
                          <a:effectLst/>
                        </a:rPr>
                        <a:t>127 </a:t>
                      </a:r>
                      <a:r>
                        <a:rPr lang="en-US" sz="2400" dirty="0" err="1">
                          <a:effectLst/>
                        </a:rPr>
                        <a:t>hoặc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endParaRPr lang="en-US" sz="2400" dirty="0" smtClean="0">
                        <a:effectLst/>
                      </a:endParaRPr>
                    </a:p>
                    <a:p>
                      <a:pPr algn="ctr"/>
                      <a:r>
                        <a:rPr lang="en-US" sz="2400" dirty="0" smtClean="0">
                          <a:effectLst/>
                        </a:rPr>
                        <a:t>0 - </a:t>
                      </a:r>
                      <a:r>
                        <a:rPr lang="en-US" sz="2400" dirty="0">
                          <a:effectLst/>
                        </a:rPr>
                        <a:t>255</a:t>
                      </a:r>
                    </a:p>
                  </a:txBody>
                  <a:tcPr marL="76200" marR="76200" marT="19050" marB="19050" anchor="ctr"/>
                </a:tc>
              </a:tr>
              <a:tr h="7479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effectLst/>
                        </a:rPr>
                        <a:t>int</a:t>
                      </a:r>
                      <a:endParaRPr lang="en-US" sz="2400" dirty="0">
                        <a:effectLst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/>
                        </a:rPr>
                        <a:t>4 </a:t>
                      </a:r>
                      <a:r>
                        <a:rPr lang="en-US" sz="2400" dirty="0">
                          <a:effectLst/>
                        </a:rPr>
                        <a:t>bytes</a:t>
                      </a: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/>
                        </a:rPr>
                        <a:t>-2,147,483,648 -2,147,483,647</a:t>
                      </a:r>
                      <a:endParaRPr lang="en-US" sz="2400" dirty="0">
                        <a:effectLst/>
                      </a:endParaRPr>
                    </a:p>
                  </a:txBody>
                  <a:tcPr marL="76200" marR="76200" marT="19050" marB="190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34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2.1. </a:t>
            </a:r>
            <a:r>
              <a:rPr lang="en-US" sz="4400" dirty="0" err="1"/>
              <a:t>Kiểu</a:t>
            </a:r>
            <a:r>
              <a:rPr lang="en-US" sz="4400" dirty="0"/>
              <a:t> </a:t>
            </a:r>
            <a:r>
              <a:rPr lang="en-US" sz="4400" dirty="0" err="1"/>
              <a:t>dữ</a:t>
            </a:r>
            <a:r>
              <a:rPr lang="en-US" sz="4400" dirty="0"/>
              <a:t> </a:t>
            </a:r>
            <a:r>
              <a:rPr lang="en-US" sz="4400" dirty="0" err="1"/>
              <a:t>liệu</a:t>
            </a:r>
            <a:r>
              <a:rPr lang="en-US" sz="4400" dirty="0"/>
              <a:t> (Data types)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err="1" smtClean="0"/>
              <a:t>Kiểu</a:t>
            </a:r>
            <a:r>
              <a:rPr lang="en-US" sz="2800" b="1" dirty="0" smtClean="0"/>
              <a:t> float </a:t>
            </a:r>
            <a:r>
              <a:rPr lang="en-US" sz="2800" b="1" dirty="0" err="1" smtClean="0"/>
              <a:t>và</a:t>
            </a:r>
            <a:r>
              <a:rPr lang="en-US" sz="2800" b="1" dirty="0" smtClean="0"/>
              <a:t> double</a:t>
            </a:r>
          </a:p>
          <a:p>
            <a:pPr marL="0" indent="0">
              <a:buNone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chấm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.</a:t>
            </a:r>
            <a:endParaRPr lang="en-US" sz="2800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021548"/>
              </p:ext>
            </p:extLst>
          </p:nvPr>
        </p:nvGraphicFramePr>
        <p:xfrm>
          <a:off x="1844984" y="3066882"/>
          <a:ext cx="7792630" cy="219294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012894"/>
                <a:gridCol w="1851053"/>
                <a:gridCol w="1986595"/>
                <a:gridCol w="1942088"/>
              </a:tblGrid>
              <a:tr h="4678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Type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>
                          <a:effectLst/>
                        </a:rPr>
                        <a:t>Kích thước</a:t>
                      </a:r>
                      <a:endParaRPr lang="vi-VN" sz="2400">
                        <a:effectLst/>
                        <a:latin typeface="+mn-lt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Phạm vi giá trị</a:t>
                      </a:r>
                      <a:endParaRPr lang="en-US" sz="2400">
                        <a:effectLst/>
                        <a:latin typeface="+mn-lt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Độ chính xác</a:t>
                      </a:r>
                      <a:endParaRPr lang="en-US" sz="2400">
                        <a:effectLst/>
                        <a:latin typeface="+mn-lt"/>
                      </a:endParaRPr>
                    </a:p>
                  </a:txBody>
                  <a:tcPr marL="76200" marR="76200" marT="19050" marB="19050" anchor="ctr"/>
                </a:tc>
              </a:tr>
              <a:tr h="86255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float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4 </a:t>
                      </a:r>
                      <a:r>
                        <a:rPr lang="en-US" sz="2400" dirty="0" smtClean="0">
                          <a:effectLst/>
                        </a:rPr>
                        <a:t>bytes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/>
                        </a:rPr>
                        <a:t>1.2E-38 - </a:t>
                      </a:r>
                      <a:r>
                        <a:rPr lang="en-US" sz="2400" dirty="0">
                          <a:effectLst/>
                        </a:rPr>
                        <a:t>3.4E+38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/>
                        </a:rPr>
                        <a:t>7 </a:t>
                      </a:r>
                      <a:r>
                        <a:rPr lang="en-US" sz="2400" dirty="0" err="1">
                          <a:effectLst/>
                        </a:rPr>
                        <a:t>chữ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số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thập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phân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76200" marR="76200" marT="19050" marB="19050" anchor="ctr"/>
                </a:tc>
              </a:tr>
              <a:tr h="86255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double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8 </a:t>
                      </a:r>
                      <a:r>
                        <a:rPr lang="en-US" sz="2400" dirty="0" smtClean="0">
                          <a:effectLst/>
                        </a:rPr>
                        <a:t>bytes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2.3E-308 </a:t>
                      </a:r>
                      <a:r>
                        <a:rPr lang="en-US" sz="2400" dirty="0" smtClean="0">
                          <a:effectLst/>
                        </a:rPr>
                        <a:t>-1.7E+308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15 </a:t>
                      </a:r>
                      <a:r>
                        <a:rPr lang="en-US" sz="2400" dirty="0" err="1">
                          <a:effectLst/>
                        </a:rPr>
                        <a:t>chữ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số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thập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phân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76200" marR="76200" marT="19050" marB="190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49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2.1. </a:t>
            </a:r>
            <a:r>
              <a:rPr lang="en-US" sz="4400" dirty="0" err="1"/>
              <a:t>Kiểu</a:t>
            </a:r>
            <a:r>
              <a:rPr lang="en-US" sz="4400" dirty="0"/>
              <a:t> </a:t>
            </a:r>
            <a:r>
              <a:rPr lang="en-US" sz="4400" dirty="0" err="1"/>
              <a:t>dữ</a:t>
            </a:r>
            <a:r>
              <a:rPr lang="en-US" sz="4400" dirty="0"/>
              <a:t> </a:t>
            </a:r>
            <a:r>
              <a:rPr lang="en-US" sz="4400" dirty="0" err="1"/>
              <a:t>liệu</a:t>
            </a:r>
            <a:r>
              <a:rPr lang="en-US" sz="4400" dirty="0"/>
              <a:t> (Data types)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/>
              <a:t>Kiểu</a:t>
            </a:r>
            <a:r>
              <a:rPr lang="en-US" sz="2800" b="1" dirty="0"/>
              <a:t> bool</a:t>
            </a:r>
          </a:p>
          <a:p>
            <a:pPr marL="0" indent="0">
              <a:buNone/>
            </a:pPr>
            <a:r>
              <a:rPr lang="en-US" dirty="0">
                <a:cs typeface="Calibri" panose="020F0502020204030204" pitchFamily="34" charset="0"/>
              </a:rPr>
              <a:t>L</a:t>
            </a:r>
            <a:r>
              <a:rPr lang="vi-VN" sz="2800" dirty="0" smtClean="0">
                <a:cs typeface="Calibri" panose="020F0502020204030204" pitchFamily="34" charset="0"/>
              </a:rPr>
              <a:t>à </a:t>
            </a:r>
            <a:r>
              <a:rPr lang="vi-VN" sz="2800" dirty="0" smtClean="0">
                <a:cs typeface="Calibri" panose="020F0502020204030204" pitchFamily="34" charset="0"/>
              </a:rPr>
              <a:t>kiểu </a:t>
            </a:r>
            <a:r>
              <a:rPr lang="vi-VN" sz="2800" dirty="0">
                <a:cs typeface="Calibri" panose="020F0502020204030204" pitchFamily="34" charset="0"/>
              </a:rPr>
              <a:t>dữ liệu có chỉ có thể nhận một trong hai giá trị như đúng/sai (true/false, yes/no, 1/0)</a:t>
            </a:r>
            <a:r>
              <a:rPr lang="en-US" sz="2800" dirty="0" smtClean="0"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909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(Data types)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D4AA274E-201D-4AE4-8444-95C390235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518420"/>
              </p:ext>
            </p:extLst>
          </p:nvPr>
        </p:nvGraphicFramePr>
        <p:xfrm>
          <a:off x="1834364" y="2095838"/>
          <a:ext cx="8082350" cy="38672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16470">
                  <a:extLst>
                    <a:ext uri="{9D8B030D-6E8A-4147-A177-3AD203B41FA5}">
                      <a16:colId xmlns="" xmlns:a16="http://schemas.microsoft.com/office/drawing/2014/main" val="2331646557"/>
                    </a:ext>
                  </a:extLst>
                </a:gridCol>
                <a:gridCol w="1616470">
                  <a:extLst>
                    <a:ext uri="{9D8B030D-6E8A-4147-A177-3AD203B41FA5}">
                      <a16:colId xmlns="" xmlns:a16="http://schemas.microsoft.com/office/drawing/2014/main" val="561774148"/>
                    </a:ext>
                  </a:extLst>
                </a:gridCol>
                <a:gridCol w="1616470">
                  <a:extLst>
                    <a:ext uri="{9D8B030D-6E8A-4147-A177-3AD203B41FA5}">
                      <a16:colId xmlns="" xmlns:a16="http://schemas.microsoft.com/office/drawing/2014/main" val="4009852059"/>
                    </a:ext>
                  </a:extLst>
                </a:gridCol>
                <a:gridCol w="1616470">
                  <a:extLst>
                    <a:ext uri="{9D8B030D-6E8A-4147-A177-3AD203B41FA5}">
                      <a16:colId xmlns="" xmlns:a16="http://schemas.microsoft.com/office/drawing/2014/main" val="40017307"/>
                    </a:ext>
                  </a:extLst>
                </a:gridCol>
                <a:gridCol w="1616470">
                  <a:extLst>
                    <a:ext uri="{9D8B030D-6E8A-4147-A177-3AD203B41FA5}">
                      <a16:colId xmlns="" xmlns:a16="http://schemas.microsoft.com/office/drawing/2014/main" val="1072036680"/>
                    </a:ext>
                  </a:extLst>
                </a:gridCol>
              </a:tblGrid>
              <a:tr h="78716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signed</a:t>
                      </a:r>
                      <a:endParaRPr lang="en-US" sz="22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unsigned</a:t>
                      </a:r>
                      <a:endParaRPr lang="en-US" sz="22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short</a:t>
                      </a:r>
                      <a:endParaRPr lang="en-US" sz="22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long</a:t>
                      </a:r>
                      <a:endParaRPr lang="en-US" sz="22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87234045"/>
                  </a:ext>
                </a:extLst>
              </a:tr>
              <a:tr h="771236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char</a:t>
                      </a:r>
                      <a:endParaRPr lang="en-US" sz="2200" b="1" dirty="0">
                        <a:solidFill>
                          <a:schemeClr val="bg1"/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signed char = char</a:t>
                      </a:r>
                      <a:endParaRPr lang="en-US" sz="22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unsigned char</a:t>
                      </a:r>
                      <a:endParaRPr lang="en-US" sz="22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50056773"/>
                  </a:ext>
                </a:extLst>
              </a:tr>
              <a:tr h="771236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int</a:t>
                      </a:r>
                      <a:endParaRPr lang="en-US" sz="2200" b="1" dirty="0">
                        <a:solidFill>
                          <a:schemeClr val="bg1"/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signed </a:t>
                      </a:r>
                      <a:r>
                        <a:rPr lang="en-US" sz="2200" dirty="0" err="1"/>
                        <a:t>int</a:t>
                      </a:r>
                      <a:r>
                        <a:rPr lang="en-US" sz="2200" dirty="0"/>
                        <a:t> = </a:t>
                      </a:r>
                      <a:r>
                        <a:rPr lang="en-US" sz="2200" dirty="0" err="1"/>
                        <a:t>int</a:t>
                      </a:r>
                      <a:endParaRPr lang="en-US" sz="22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unsigned </a:t>
                      </a:r>
                      <a:r>
                        <a:rPr lang="en-US" sz="2200" dirty="0" err="1"/>
                        <a:t>int</a:t>
                      </a:r>
                      <a:r>
                        <a:rPr lang="en-US" sz="2200" dirty="0"/>
                        <a:t> = unsigned</a:t>
                      </a:r>
                      <a:endParaRPr lang="en-US" sz="22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short </a:t>
                      </a:r>
                      <a:r>
                        <a:rPr lang="en-US" sz="2200" dirty="0" err="1"/>
                        <a:t>int</a:t>
                      </a:r>
                      <a:r>
                        <a:rPr lang="en-US" sz="2200" dirty="0"/>
                        <a:t> = </a:t>
                      </a:r>
                      <a:r>
                        <a:rPr lang="en-US" sz="2200" dirty="0" smtClean="0"/>
                        <a:t>short</a:t>
                      </a:r>
                      <a:endParaRPr lang="en-US" sz="22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long </a:t>
                      </a:r>
                      <a:r>
                        <a:rPr lang="en-US" sz="2200" dirty="0" err="1"/>
                        <a:t>int</a:t>
                      </a:r>
                      <a:r>
                        <a:rPr lang="en-US" sz="2200" dirty="0"/>
                        <a:t> = long</a:t>
                      </a:r>
                      <a:endParaRPr lang="en-US" sz="22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29047561"/>
                  </a:ext>
                </a:extLst>
              </a:tr>
              <a:tr h="771236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float</a:t>
                      </a:r>
                      <a:endParaRPr lang="en-US" sz="2200" b="1" dirty="0">
                        <a:solidFill>
                          <a:schemeClr val="bg1"/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long float = double</a:t>
                      </a:r>
                      <a:endParaRPr lang="en-US" sz="22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18037798"/>
                  </a:ext>
                </a:extLst>
              </a:tr>
              <a:tr h="76641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double</a:t>
                      </a:r>
                      <a:endParaRPr lang="en-US" sz="2200" b="1" dirty="0">
                        <a:solidFill>
                          <a:schemeClr val="bg1"/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long double</a:t>
                      </a:r>
                      <a:endParaRPr lang="en-US" sz="22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120574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31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2.1. </a:t>
            </a:r>
            <a:r>
              <a:rPr lang="en-US" sz="4400" dirty="0" err="1"/>
              <a:t>Kiểu</a:t>
            </a:r>
            <a:r>
              <a:rPr lang="en-US" sz="4400" dirty="0"/>
              <a:t> </a:t>
            </a:r>
            <a:r>
              <a:rPr lang="en-US" sz="4400" dirty="0" err="1"/>
              <a:t>dữ</a:t>
            </a:r>
            <a:r>
              <a:rPr lang="en-US" sz="4400" dirty="0"/>
              <a:t> </a:t>
            </a:r>
            <a:r>
              <a:rPr lang="en-US" sz="4400" dirty="0" err="1"/>
              <a:t>liệu</a:t>
            </a:r>
            <a:r>
              <a:rPr lang="en-US" sz="4400" dirty="0"/>
              <a:t> (Data types)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err="1"/>
              <a:t>Thư</a:t>
            </a:r>
            <a:r>
              <a:rPr lang="en-US" sz="2800" b="1" dirty="0"/>
              <a:t> </a:t>
            </a:r>
            <a:r>
              <a:rPr lang="en-US" sz="2800" b="1" dirty="0" err="1"/>
              <a:t>viện</a:t>
            </a:r>
            <a:r>
              <a:rPr lang="en-US" sz="2800" b="1" dirty="0"/>
              <a:t> </a:t>
            </a:r>
            <a:r>
              <a:rPr lang="en-US" sz="2800" b="1" dirty="0" err="1"/>
              <a:t>stdint</a:t>
            </a:r>
            <a:endParaRPr lang="en-US" sz="2800" b="1" dirty="0"/>
          </a:p>
          <a:p>
            <a:pPr marL="0" indent="0">
              <a:buNone/>
            </a:pPr>
            <a:r>
              <a:rPr lang="fr-FR" sz="2800" dirty="0" smtClean="0"/>
              <a:t># </a:t>
            </a:r>
            <a:r>
              <a:rPr lang="fr-FR" sz="2800" dirty="0" err="1" smtClean="0"/>
              <a:t>include</a:t>
            </a:r>
            <a:r>
              <a:rPr lang="fr-FR" sz="2800" dirty="0" smtClean="0"/>
              <a:t> </a:t>
            </a:r>
            <a:r>
              <a:rPr lang="fr-FR" sz="2800" dirty="0"/>
              <a:t>&lt;</a:t>
            </a:r>
            <a:r>
              <a:rPr lang="fr-FR" sz="2800" dirty="0" err="1"/>
              <a:t>stdint.h</a:t>
            </a:r>
            <a:r>
              <a:rPr lang="fr-FR" sz="2800" dirty="0"/>
              <a:t>&gt;</a:t>
            </a:r>
          </a:p>
          <a:p>
            <a:r>
              <a:rPr lang="fr-FR" sz="2800" dirty="0"/>
              <a:t>int8_t, uint8_t</a:t>
            </a:r>
          </a:p>
          <a:p>
            <a:r>
              <a:rPr lang="fr-FR" sz="2800" dirty="0"/>
              <a:t>int16_t, uint16_t</a:t>
            </a:r>
          </a:p>
          <a:p>
            <a:r>
              <a:rPr lang="fr-FR" sz="2800" dirty="0"/>
              <a:t>int32_t, uint32_t</a:t>
            </a:r>
          </a:p>
          <a:p>
            <a:r>
              <a:rPr lang="fr-FR" sz="2800" dirty="0"/>
              <a:t>int64_t, uint64_t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58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2.2. </a:t>
            </a:r>
            <a:r>
              <a:rPr lang="en-US" sz="4400" dirty="0" err="1"/>
              <a:t>Biến</a:t>
            </a:r>
            <a:r>
              <a:rPr lang="en-US" sz="4400" dirty="0"/>
              <a:t> (Variable)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 err="1"/>
              <a:t>Là</a:t>
            </a:r>
            <a:r>
              <a:rPr lang="en-US" sz="3000" dirty="0"/>
              <a:t> </a:t>
            </a:r>
            <a:r>
              <a:rPr lang="en-US" sz="3000" dirty="0" err="1"/>
              <a:t>tên</a:t>
            </a:r>
            <a:r>
              <a:rPr lang="en-US" sz="3000" dirty="0"/>
              <a:t> </a:t>
            </a: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/>
              <a:t>một</a:t>
            </a:r>
            <a:r>
              <a:rPr lang="en-US" sz="3000" dirty="0"/>
              <a:t> </a:t>
            </a:r>
            <a:r>
              <a:rPr lang="en-US" sz="3000" dirty="0" err="1"/>
              <a:t>vùng</a:t>
            </a:r>
            <a:r>
              <a:rPr lang="en-US" sz="3000" dirty="0"/>
              <a:t> </a:t>
            </a:r>
            <a:r>
              <a:rPr lang="en-US" sz="3000" dirty="0" err="1"/>
              <a:t>trong</a:t>
            </a:r>
            <a:r>
              <a:rPr lang="en-US" sz="3000" dirty="0"/>
              <a:t> </a:t>
            </a:r>
            <a:r>
              <a:rPr lang="en-US" sz="3000" dirty="0" err="1"/>
              <a:t>bộ</a:t>
            </a:r>
            <a:r>
              <a:rPr lang="en-US" sz="3000" dirty="0"/>
              <a:t> </a:t>
            </a:r>
            <a:r>
              <a:rPr lang="en-US" sz="3000" dirty="0" err="1" smtClean="0"/>
              <a:t>nhớ</a:t>
            </a:r>
            <a:r>
              <a:rPr lang="en-US" sz="3000" dirty="0" smtClean="0"/>
              <a:t>, </a:t>
            </a:r>
            <a:r>
              <a:rPr lang="en-US" sz="3000" dirty="0" err="1"/>
              <a:t>được</a:t>
            </a:r>
            <a:r>
              <a:rPr lang="en-US" sz="3000" dirty="0"/>
              <a:t> </a:t>
            </a:r>
            <a:r>
              <a:rPr lang="en-US" sz="3000" dirty="0" err="1"/>
              <a:t>sử</a:t>
            </a:r>
            <a:r>
              <a:rPr lang="en-US" sz="3000" dirty="0"/>
              <a:t> </a:t>
            </a:r>
            <a:r>
              <a:rPr lang="en-US" sz="3000" dirty="0" err="1"/>
              <a:t>dụng</a:t>
            </a:r>
            <a:r>
              <a:rPr lang="en-US" sz="3000" dirty="0"/>
              <a:t> </a:t>
            </a:r>
            <a:r>
              <a:rPr lang="en-US" sz="3000" dirty="0" err="1"/>
              <a:t>để</a:t>
            </a:r>
            <a:r>
              <a:rPr lang="en-US" sz="3000" dirty="0"/>
              <a:t> </a:t>
            </a:r>
            <a:r>
              <a:rPr lang="en-US" sz="3000" dirty="0" err="1"/>
              <a:t>lưu</a:t>
            </a:r>
            <a:r>
              <a:rPr lang="en-US" sz="3000" dirty="0"/>
              <a:t> </a:t>
            </a:r>
            <a:r>
              <a:rPr lang="en-US" sz="3000" dirty="0" err="1"/>
              <a:t>trữ</a:t>
            </a:r>
            <a:r>
              <a:rPr lang="en-US" sz="3000" dirty="0"/>
              <a:t> </a:t>
            </a:r>
            <a:r>
              <a:rPr lang="en-US" sz="3000" dirty="0" err="1" smtClean="0"/>
              <a:t>dữ</a:t>
            </a:r>
            <a:r>
              <a:rPr lang="en-US" sz="3000" dirty="0" smtClean="0"/>
              <a:t> </a:t>
            </a:r>
            <a:r>
              <a:rPr lang="en-US" sz="3000" dirty="0" err="1" smtClean="0"/>
              <a:t>liệu</a:t>
            </a:r>
            <a:r>
              <a:rPr lang="en-US" sz="3000" dirty="0" smtClean="0"/>
              <a:t>. </a:t>
            </a:r>
            <a:r>
              <a:rPr lang="vi-VN" sz="3000" dirty="0" smtClean="0"/>
              <a:t>Giá </a:t>
            </a:r>
            <a:r>
              <a:rPr lang="vi-VN" sz="3000" dirty="0"/>
              <a:t>trị của </a:t>
            </a:r>
            <a:r>
              <a:rPr lang="en-US" sz="3000" dirty="0" err="1" smtClean="0"/>
              <a:t>biến</a:t>
            </a:r>
            <a:r>
              <a:rPr lang="vi-VN" sz="3000" dirty="0" smtClean="0"/>
              <a:t> </a:t>
            </a:r>
            <a:r>
              <a:rPr lang="vi-VN" sz="3000" dirty="0"/>
              <a:t>có thể được thay đổi và nó có thể được sử dụng lại nhiều </a:t>
            </a:r>
            <a:r>
              <a:rPr lang="vi-VN" sz="3000" dirty="0" smtClean="0"/>
              <a:t>lần</a:t>
            </a:r>
            <a:r>
              <a:rPr lang="en-US" sz="3000" dirty="0" smtClean="0"/>
              <a:t>.</a:t>
            </a:r>
            <a:endParaRPr lang="en-US" sz="3000" dirty="0"/>
          </a:p>
          <a:p>
            <a:pPr marL="0" indent="0">
              <a:buNone/>
            </a:pPr>
            <a:r>
              <a:rPr lang="en-US" sz="3000" dirty="0" err="1"/>
              <a:t>Biến</a:t>
            </a:r>
            <a:r>
              <a:rPr lang="en-US" sz="3000" dirty="0"/>
              <a:t> </a:t>
            </a:r>
            <a:r>
              <a:rPr lang="en-US" sz="3000" dirty="0" err="1"/>
              <a:t>trong</a:t>
            </a:r>
            <a:r>
              <a:rPr lang="en-US" sz="3000" dirty="0"/>
              <a:t> </a:t>
            </a:r>
            <a:r>
              <a:rPr lang="en-US" sz="3000" dirty="0" err="1"/>
              <a:t>chương</a:t>
            </a:r>
            <a:r>
              <a:rPr lang="en-US" sz="3000" dirty="0"/>
              <a:t> </a:t>
            </a:r>
            <a:r>
              <a:rPr lang="en-US" sz="3000" dirty="0" err="1"/>
              <a:t>trình</a:t>
            </a:r>
            <a:r>
              <a:rPr lang="en-US" sz="3000" dirty="0"/>
              <a:t> C </a:t>
            </a:r>
            <a:r>
              <a:rPr lang="en-US" sz="3000" dirty="0" err="1"/>
              <a:t>muốn</a:t>
            </a:r>
            <a:r>
              <a:rPr lang="en-US" sz="3000" dirty="0"/>
              <a:t> </a:t>
            </a:r>
            <a:r>
              <a:rPr lang="en-US" sz="3000" dirty="0" err="1"/>
              <a:t>sử</a:t>
            </a:r>
            <a:r>
              <a:rPr lang="en-US" sz="3000" dirty="0"/>
              <a:t> </a:t>
            </a:r>
            <a:r>
              <a:rPr lang="en-US" sz="3000" dirty="0" err="1"/>
              <a:t>dụng</a:t>
            </a:r>
            <a:r>
              <a:rPr lang="en-US" sz="3000" dirty="0"/>
              <a:t> </a:t>
            </a:r>
            <a:r>
              <a:rPr lang="en-US" sz="3000" dirty="0" err="1"/>
              <a:t>phải</a:t>
            </a:r>
            <a:r>
              <a:rPr lang="en-US" sz="3000" dirty="0"/>
              <a:t> </a:t>
            </a:r>
            <a:r>
              <a:rPr lang="en-US" sz="3000" dirty="0" err="1"/>
              <a:t>được</a:t>
            </a:r>
            <a:r>
              <a:rPr lang="en-US" sz="3000" dirty="0"/>
              <a:t> </a:t>
            </a:r>
            <a:r>
              <a:rPr lang="en-US" sz="3000" dirty="0" err="1"/>
              <a:t>khai</a:t>
            </a:r>
            <a:r>
              <a:rPr lang="en-US" sz="3000" dirty="0"/>
              <a:t> </a:t>
            </a:r>
            <a:r>
              <a:rPr lang="en-US" sz="3000" dirty="0" err="1"/>
              <a:t>báo</a:t>
            </a:r>
            <a:r>
              <a:rPr lang="en-US" sz="3000" dirty="0"/>
              <a:t> </a:t>
            </a:r>
            <a:r>
              <a:rPr lang="en-US" sz="3000" dirty="0" err="1"/>
              <a:t>trước</a:t>
            </a:r>
            <a:r>
              <a:rPr lang="en-US" sz="3000" dirty="0"/>
              <a:t>.</a:t>
            </a:r>
          </a:p>
          <a:p>
            <a:endParaRPr lang="en-US" sz="3000" dirty="0"/>
          </a:p>
          <a:p>
            <a:pPr marL="0" indent="0">
              <a:buNone/>
            </a:pPr>
            <a:r>
              <a:rPr lang="en-US" sz="3000" dirty="0" err="1"/>
              <a:t>Cú</a:t>
            </a:r>
            <a:r>
              <a:rPr lang="en-US" sz="3000" dirty="0"/>
              <a:t> </a:t>
            </a:r>
            <a:r>
              <a:rPr lang="en-US" sz="3000" dirty="0" err="1"/>
              <a:t>pháp</a:t>
            </a:r>
            <a:r>
              <a:rPr lang="en-US" sz="3000" dirty="0"/>
              <a:t> </a:t>
            </a:r>
            <a:r>
              <a:rPr lang="en-US" sz="3000" dirty="0" err="1"/>
              <a:t>khai</a:t>
            </a:r>
            <a:r>
              <a:rPr lang="en-US" sz="3000" dirty="0"/>
              <a:t> </a:t>
            </a:r>
            <a:r>
              <a:rPr lang="en-US" sz="3000" dirty="0" err="1"/>
              <a:t>báo</a:t>
            </a:r>
            <a:r>
              <a:rPr lang="en-US" sz="3000" dirty="0"/>
              <a:t>:</a:t>
            </a:r>
          </a:p>
          <a:p>
            <a:pPr marL="0" indent="0">
              <a:buNone/>
            </a:pPr>
            <a:r>
              <a:rPr lang="en-US" sz="3000" dirty="0"/>
              <a:t>	</a:t>
            </a:r>
            <a:r>
              <a:rPr lang="en-US" sz="3000" b="1" dirty="0">
                <a:solidFill>
                  <a:srgbClr val="0070C0"/>
                </a:solidFill>
              </a:rPr>
              <a:t>&lt;</a:t>
            </a:r>
            <a:r>
              <a:rPr lang="en-US" sz="3000" b="1" dirty="0" err="1">
                <a:solidFill>
                  <a:srgbClr val="0070C0"/>
                </a:solidFill>
              </a:rPr>
              <a:t>kiểu_dữ_liệu</a:t>
            </a:r>
            <a:r>
              <a:rPr lang="en-US" sz="3000" b="1" dirty="0">
                <a:solidFill>
                  <a:srgbClr val="0070C0"/>
                </a:solidFill>
              </a:rPr>
              <a:t>&gt; </a:t>
            </a:r>
            <a:r>
              <a:rPr lang="en-US" sz="3000" b="1" dirty="0">
                <a:solidFill>
                  <a:srgbClr val="FF0000"/>
                </a:solidFill>
              </a:rPr>
              <a:t>&lt;</a:t>
            </a:r>
            <a:r>
              <a:rPr lang="en-US" sz="3000" b="1" dirty="0" err="1">
                <a:solidFill>
                  <a:srgbClr val="FF0000"/>
                </a:solidFill>
              </a:rPr>
              <a:t>tên_biến</a:t>
            </a:r>
            <a:r>
              <a:rPr lang="en-US" sz="3000" b="1" dirty="0">
                <a:solidFill>
                  <a:srgbClr val="FF0000"/>
                </a:solidFill>
              </a:rPr>
              <a:t>&gt;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= [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</a:rPr>
              <a:t>giá_trị_khởi_tạo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en-US" sz="3000" b="1" dirty="0"/>
              <a:t>;</a:t>
            </a:r>
            <a:endParaRPr lang="en-US" sz="3000" dirty="0"/>
          </a:p>
          <a:p>
            <a:pPr marL="0" indent="0">
              <a:buNone/>
            </a:pPr>
            <a:r>
              <a:rPr lang="en-US" sz="3000" dirty="0"/>
              <a:t>Ex:</a:t>
            </a:r>
          </a:p>
          <a:p>
            <a:pPr marL="0" indent="0">
              <a:buNone/>
            </a:pPr>
            <a:r>
              <a:rPr lang="en-US" sz="3000" dirty="0"/>
              <a:t>	</a:t>
            </a:r>
            <a:r>
              <a:rPr lang="en-US" sz="3000" b="1" dirty="0" err="1">
                <a:solidFill>
                  <a:srgbClr val="0070C0"/>
                </a:solidFill>
              </a:rPr>
              <a:t>int</a:t>
            </a:r>
            <a:r>
              <a:rPr lang="en-US" sz="3000" b="1" dirty="0"/>
              <a:t> </a:t>
            </a:r>
            <a:r>
              <a:rPr lang="en-US" sz="3000" b="1" dirty="0" err="1">
                <a:solidFill>
                  <a:srgbClr val="FF0000"/>
                </a:solidFill>
              </a:rPr>
              <a:t>sensor_value</a:t>
            </a:r>
            <a:r>
              <a:rPr lang="en-US" sz="3000" b="1" dirty="0"/>
              <a:t>;	</a:t>
            </a:r>
          </a:p>
          <a:p>
            <a:pPr marL="0" indent="0">
              <a:buNone/>
            </a:pPr>
            <a:r>
              <a:rPr lang="en-US" sz="3000" b="1" dirty="0"/>
              <a:t>	</a:t>
            </a:r>
            <a:r>
              <a:rPr lang="en-US" sz="3000" b="1" dirty="0">
                <a:solidFill>
                  <a:srgbClr val="0070C0"/>
                </a:solidFill>
              </a:rPr>
              <a:t>double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rgbClr val="FF0000"/>
                </a:solidFill>
              </a:rPr>
              <a:t>pi</a:t>
            </a:r>
            <a:r>
              <a:rPr lang="en-US" sz="3000" b="1" dirty="0"/>
              <a:t> = </a:t>
            </a: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</a:rPr>
              <a:t>3.14159</a:t>
            </a:r>
            <a:r>
              <a:rPr lang="en-US" sz="3000" b="1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54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.potx" id="{98172F74-CA89-487B-99AE-0116E60C713A}" vid="{906B353E-1F0A-4BF2-A578-C5D0271FA2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PIFClassTemplate_Lite</Template>
  <TotalTime>272</TotalTime>
  <Words>967</Words>
  <Application>Microsoft Office PowerPoint</Application>
  <PresentationFormat>Widescreen</PresentationFormat>
  <Paragraphs>231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Segoe UI Semilight</vt:lpstr>
      <vt:lpstr>Wingdings</vt:lpstr>
      <vt:lpstr>Office Theme</vt:lpstr>
      <vt:lpstr>Lập trình C cơ bản</vt:lpstr>
      <vt:lpstr>Nội dung</vt:lpstr>
      <vt:lpstr>1. Giới thiệu về C (Introduction)</vt:lpstr>
      <vt:lpstr>2.1. Kiểu dữ liệu (Data types)</vt:lpstr>
      <vt:lpstr>2.1. Kiểu dữ liệu (Data types)</vt:lpstr>
      <vt:lpstr>2.1. Kiểu dữ liệu (Data types)</vt:lpstr>
      <vt:lpstr>2.1. Kiểu dữ liệu (Data types)</vt:lpstr>
      <vt:lpstr>2.1. Kiểu dữ liệu (Data types)</vt:lpstr>
      <vt:lpstr>2.2. Biến (Variable)</vt:lpstr>
      <vt:lpstr>2.2. Biến (Variable)</vt:lpstr>
      <vt:lpstr>3. Toán tử (Operator)</vt:lpstr>
      <vt:lpstr>3.1. Toán tử số học (Arithmetic Operators)</vt:lpstr>
      <vt:lpstr>3.2. Toán tử quan hệ (Relational Operators)</vt:lpstr>
      <vt:lpstr>3.3. Toán tử logic</vt:lpstr>
      <vt:lpstr>3.4. Toán tử trên bit (Bitwise Operators)</vt:lpstr>
      <vt:lpstr>3.4. Toán tử trên bit (Bitwise Operators)</vt:lpstr>
      <vt:lpstr>3.5. Toán tử gán</vt:lpstr>
      <vt:lpstr>4. Mảng (Array)</vt:lpstr>
      <vt:lpstr>5. Lệnh điều khiển (Control statements)</vt:lpstr>
      <vt:lpstr>5.1. Lệnh chọn (Selection statements)</vt:lpstr>
      <vt:lpstr>5.1. Lệnh chọn (Selection statements)</vt:lpstr>
      <vt:lpstr>5.2. Lệnh lặp (Iteration statements)</vt:lpstr>
      <vt:lpstr>5.2. Lệnh lặp (Iteration statements)</vt:lpstr>
      <vt:lpstr>5.3. Lệnh nhảy (Jump statements)</vt:lpstr>
      <vt:lpstr>6.1. Biến toàn cục &amp; cục bộ (global &amp; local)</vt:lpstr>
      <vt:lpstr>6.2 Hàm (Function)</vt:lpstr>
      <vt:lpstr>6.2 Hàm (Function)</vt:lpstr>
      <vt:lpstr>7. Tiền xử lý (Preprocessor)</vt:lpstr>
      <vt:lpstr>7. Tiền xử lý (Preprocessor)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Kisses Hacker</dc:creator>
  <cp:lastModifiedBy>Admin</cp:lastModifiedBy>
  <cp:revision>184</cp:revision>
  <dcterms:created xsi:type="dcterms:W3CDTF">2016-03-26T11:56:34Z</dcterms:created>
  <dcterms:modified xsi:type="dcterms:W3CDTF">2020-10-17T12:57:53Z</dcterms:modified>
</cp:coreProperties>
</file>