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handoutMasterIdLst>
    <p:handoutMasterId r:id="rId18"/>
  </p:handoutMasterIdLst>
  <p:sldIdLst>
    <p:sldId id="256" r:id="rId2"/>
    <p:sldId id="296" r:id="rId3"/>
    <p:sldId id="283" r:id="rId4"/>
    <p:sldId id="273" r:id="rId5"/>
    <p:sldId id="274" r:id="rId6"/>
    <p:sldId id="281" r:id="rId7"/>
    <p:sldId id="282" r:id="rId8"/>
    <p:sldId id="284" r:id="rId9"/>
    <p:sldId id="285" r:id="rId10"/>
    <p:sldId id="286" r:id="rId11"/>
    <p:sldId id="287" r:id="rId12"/>
    <p:sldId id="288" r:id="rId13"/>
    <p:sldId id="292" r:id="rId14"/>
    <p:sldId id="294" r:id="rId15"/>
    <p:sldId id="295" r:id="rId16"/>
    <p:sldId id="29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notesViewPr>
    <p:cSldViewPr snapToGrid="0">
      <p:cViewPr varScale="1">
        <p:scale>
          <a:sx n="69" d="100"/>
          <a:sy n="69" d="100"/>
        </p:scale>
        <p:origin x="326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4B2AE5EB-8F72-406E-9033-EC008D076B20}" type="datetimeFigureOut">
              <a:rPr lang="zh-CN" altLang="en-US" smtClean="0"/>
              <a:t>2019/9/23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5B36A1-9BF9-4CE2-BA57-54F15440434E}" type="slidenum">
              <a:rPr lang="zh-CN" altLang="en-US" smtClean="0"/>
              <a:t>‹#›</a:t>
            </a:fld>
            <a:endParaRPr lang="zh-CN" altLang="en-US"/>
          </a:p>
        </p:txBody>
      </p:sp>
    </p:spTree>
    <p:extLst>
      <p:ext uri="{BB962C8B-B14F-4D97-AF65-F5344CB8AC3E}">
        <p14:creationId xmlns:p14="http://schemas.microsoft.com/office/powerpoint/2010/main" val="171212385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8932558" y="5870575"/>
            <a:ext cx="1600200" cy="377825"/>
          </a:xfrm>
          <a:prstGeom prst="rect">
            <a:avLst/>
          </a:prstGeom>
        </p:spPr>
        <p:txBody>
          <a:bodyPr/>
          <a:lstStyle/>
          <a:p>
            <a:fld id="{26DEEBFA-FF2C-4442-B827-54B09B79E4FA}" type="datetimeFigureOut">
              <a:rPr lang="zh-CN" altLang="en-US" smtClean="0"/>
              <a:t>2019/9/23</a:t>
            </a:fld>
            <a:endParaRPr lang="zh-CN" altLang="en-US"/>
          </a:p>
        </p:txBody>
      </p:sp>
      <p:sp>
        <p:nvSpPr>
          <p:cNvPr id="5" name="Footer Placeholder 4"/>
          <p:cNvSpPr>
            <a:spLocks noGrp="1"/>
          </p:cNvSpPr>
          <p:nvPr>
            <p:ph type="ftr" sz="quarter" idx="11"/>
          </p:nvPr>
        </p:nvSpPr>
        <p:spPr>
          <a:xfrm>
            <a:off x="3962399" y="5870575"/>
            <a:ext cx="4893958"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608958"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3352671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2019/9/23</a:t>
            </a:fld>
            <a:endParaRPr lang="zh-CN" altLang="en-US"/>
          </a:p>
        </p:txBody>
      </p:sp>
      <p:sp>
        <p:nvSpPr>
          <p:cNvPr id="6" name="Footer Placeholder 5"/>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1631539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2019/9/23</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1483223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2019/9/23</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2628065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2019/9/23</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1108571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2019/9/23</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2414946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2019/9/23</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270260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2019/9/23</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855725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2019/9/23</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850471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2019/9/23</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2086466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2019/9/23</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158790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2019/9/23</a:t>
            </a:fld>
            <a:endParaRPr lang="zh-CN" altLang="en-US"/>
          </a:p>
        </p:txBody>
      </p:sp>
      <p:sp>
        <p:nvSpPr>
          <p:cNvPr id="6" name="Footer Placeholder 5"/>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3094317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2019/9/23</a:t>
            </a:fld>
            <a:endParaRPr lang="zh-CN" altLang="en-US"/>
          </a:p>
        </p:txBody>
      </p:sp>
      <p:sp>
        <p:nvSpPr>
          <p:cNvPr id="8" name="Footer Placeholder 7"/>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3241827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2019/9/23</a:t>
            </a:fld>
            <a:endParaRPr lang="zh-CN" altLang="en-US"/>
          </a:p>
        </p:txBody>
      </p:sp>
      <p:sp>
        <p:nvSpPr>
          <p:cNvPr id="4" name="Footer Placeholder 3"/>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1690278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2019/9/23</a:t>
            </a:fld>
            <a:endParaRPr lang="zh-CN" altLang="en-US"/>
          </a:p>
        </p:txBody>
      </p:sp>
      <p:sp>
        <p:nvSpPr>
          <p:cNvPr id="3" name="Footer Placeholder 2"/>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681911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2019/9/23</a:t>
            </a:fld>
            <a:endParaRPr lang="zh-CN" altLang="en-US"/>
          </a:p>
        </p:txBody>
      </p:sp>
      <p:sp>
        <p:nvSpPr>
          <p:cNvPr id="6" name="Footer Placeholder 5"/>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3254225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2019/9/23</a:t>
            </a:fld>
            <a:endParaRPr lang="zh-CN" altLang="en-US"/>
          </a:p>
        </p:txBody>
      </p:sp>
      <p:sp>
        <p:nvSpPr>
          <p:cNvPr id="6" name="Footer Placeholder 5"/>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1915685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1170" y="416689"/>
            <a:ext cx="10131425" cy="1456267"/>
          </a:xfrm>
          <a:prstGeom prst="rect">
            <a:avLst/>
          </a:prstGeom>
          <a:effectLst/>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pic>
        <p:nvPicPr>
          <p:cNvPr id="10" name="图片 9"/>
          <p:cNvPicPr>
            <a:picLocks noChangeAspect="1"/>
          </p:cNvPicPr>
          <p:nvPr userDrawn="1"/>
        </p:nvPicPr>
        <p:blipFill>
          <a:blip r:embed="rId19"/>
          <a:stretch>
            <a:fillRect/>
          </a:stretch>
        </p:blipFill>
        <p:spPr>
          <a:xfrm>
            <a:off x="0" y="7165"/>
            <a:ext cx="819048" cy="819048"/>
          </a:xfrm>
          <a:prstGeom prst="rect">
            <a:avLst/>
          </a:prstGeom>
        </p:spPr>
      </p:pic>
    </p:spTree>
    <p:extLst>
      <p:ext uri="{BB962C8B-B14F-4D97-AF65-F5344CB8AC3E}">
        <p14:creationId xmlns:p14="http://schemas.microsoft.com/office/powerpoint/2010/main" val="887507854"/>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crow_821@163.com&#65292;&#25110;&#32773;&#26159;&#22312;&#24494;&#20449;&#20844;&#20247;&#21495;&#65306;&#20044;&#40486;&#23433;&#2084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dvwa.co.uk/" TargetMode="External"/><Relationship Id="rId2" Type="http://schemas.openxmlformats.org/officeDocument/2006/relationships/hyperlink" Target="https://blog.csdn.net/biobby/article/details/8121389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own.php.cn/PhpStudy20180211.zi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10042" y="2797019"/>
            <a:ext cx="9260976" cy="3756181"/>
          </a:xfrm>
        </p:spPr>
        <p:txBody>
          <a:bodyPr>
            <a:normAutofit/>
          </a:bodyPr>
          <a:lstStyle/>
          <a:p>
            <a:pPr algn="ctr"/>
            <a:r>
              <a:rPr lang="en-US" altLang="zh-CN" sz="4400" dirty="0"/>
              <a:t>Web</a:t>
            </a:r>
            <a:r>
              <a:rPr lang="zh-CN" altLang="en-US" sz="4400" dirty="0"/>
              <a:t>渗透入门之</a:t>
            </a:r>
            <a:r>
              <a:rPr lang="en-US" altLang="zh-CN" sz="4400" dirty="0" err="1"/>
              <a:t>dvwa_low</a:t>
            </a:r>
            <a:r>
              <a:rPr lang="zh-CN" altLang="en-US" sz="4400" dirty="0"/>
              <a:t>教程</a:t>
            </a:r>
            <a:endParaRPr lang="en-US" altLang="zh-CN" dirty="0"/>
          </a:p>
          <a:p>
            <a:pPr algn="ctr"/>
            <a:r>
              <a:rPr lang="en-US" altLang="zh-CN" dirty="0"/>
              <a:t>													</a:t>
            </a:r>
          </a:p>
          <a:p>
            <a:pPr algn="ctr"/>
            <a:endParaRPr lang="en-US" altLang="zh-CN" dirty="0"/>
          </a:p>
          <a:p>
            <a:pPr algn="ctr"/>
            <a:endParaRPr lang="en-US" altLang="zh-CN" dirty="0"/>
          </a:p>
          <a:p>
            <a:pPr algn="ctr"/>
            <a:r>
              <a:rPr lang="en-US" altLang="zh-CN" dirty="0"/>
              <a:t>														         </a:t>
            </a:r>
            <a:r>
              <a:rPr lang="en-US" altLang="zh-CN" dirty="0" err="1"/>
              <a:t>corw</a:t>
            </a:r>
            <a:endParaRPr lang="zh-CN" altLang="en-US" dirty="0"/>
          </a:p>
        </p:txBody>
      </p:sp>
    </p:spTree>
    <p:extLst>
      <p:ext uri="{BB962C8B-B14F-4D97-AF65-F5344CB8AC3E}">
        <p14:creationId xmlns:p14="http://schemas.microsoft.com/office/powerpoint/2010/main" val="3629801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771CB-B3AB-4DF9-8436-DA95633A9B39}"/>
              </a:ext>
            </a:extLst>
          </p:cNvPr>
          <p:cNvSpPr>
            <a:spLocks noGrp="1"/>
          </p:cNvSpPr>
          <p:nvPr>
            <p:ph type="title"/>
          </p:nvPr>
        </p:nvSpPr>
        <p:spPr>
          <a:xfrm>
            <a:off x="1030287" y="334536"/>
            <a:ext cx="10131425" cy="457199"/>
          </a:xfrm>
        </p:spPr>
        <p:txBody>
          <a:bodyPr>
            <a:normAutofit fontScale="90000"/>
          </a:bodyPr>
          <a:lstStyle/>
          <a:p>
            <a:r>
              <a:rPr lang="en-US" altLang="zh-CN" dirty="0"/>
              <a:t>05_File Upload</a:t>
            </a:r>
            <a:endParaRPr lang="zh-CN" altLang="en-US" dirty="0"/>
          </a:p>
        </p:txBody>
      </p:sp>
      <p:sp>
        <p:nvSpPr>
          <p:cNvPr id="3" name="内容占位符 2">
            <a:extLst>
              <a:ext uri="{FF2B5EF4-FFF2-40B4-BE49-F238E27FC236}">
                <a16:creationId xmlns:a16="http://schemas.microsoft.com/office/drawing/2014/main" id="{3211B809-6200-473C-8E27-F6BA7654F147}"/>
              </a:ext>
            </a:extLst>
          </p:cNvPr>
          <p:cNvSpPr>
            <a:spLocks noGrp="1"/>
          </p:cNvSpPr>
          <p:nvPr>
            <p:ph idx="1"/>
          </p:nvPr>
        </p:nvSpPr>
        <p:spPr>
          <a:xfrm>
            <a:off x="685801" y="1048214"/>
            <a:ext cx="10131425" cy="5393096"/>
          </a:xfrm>
        </p:spPr>
        <p:txBody>
          <a:bodyPr/>
          <a:lstStyle/>
          <a:p>
            <a:r>
              <a:rPr lang="en-US" altLang="zh-CN" dirty="0"/>
              <a:t>File Upload</a:t>
            </a:r>
            <a:r>
              <a:rPr lang="zh-CN" altLang="en-US" dirty="0"/>
              <a:t>，即文件上传漏洞，通常是由于对上传文件的类型、内容没有进行严格的过滤、检查，使得攻击者可以通过上传木马获取服务器的</a:t>
            </a:r>
            <a:r>
              <a:rPr lang="en-US" altLang="zh-CN" dirty="0" err="1"/>
              <a:t>webshell</a:t>
            </a:r>
            <a:r>
              <a:rPr lang="zh-CN" altLang="en-US" dirty="0"/>
              <a:t>权限，因此文件上传漏洞带来的危害常常是毁灭性的，</a:t>
            </a:r>
            <a:r>
              <a:rPr lang="en-US" altLang="zh-CN" dirty="0"/>
              <a:t>Apache</a:t>
            </a:r>
            <a:r>
              <a:rPr lang="zh-CN" altLang="en-US" dirty="0"/>
              <a:t>、</a:t>
            </a:r>
            <a:r>
              <a:rPr lang="en-US" altLang="zh-CN" dirty="0"/>
              <a:t>Tomcat</a:t>
            </a:r>
            <a:r>
              <a:rPr lang="zh-CN" altLang="en-US" dirty="0"/>
              <a:t>、</a:t>
            </a:r>
            <a:r>
              <a:rPr lang="en-US" altLang="zh-CN" dirty="0"/>
              <a:t>Nginx</a:t>
            </a:r>
            <a:r>
              <a:rPr lang="zh-CN" altLang="en-US" dirty="0"/>
              <a:t>等都曝出过文件上传漏洞。</a:t>
            </a:r>
            <a:endParaRPr lang="en-US" altLang="zh-CN" dirty="0"/>
          </a:p>
          <a:p>
            <a:r>
              <a:rPr lang="zh-CN" altLang="en-US" dirty="0"/>
              <a:t>补充知识： </a:t>
            </a:r>
            <a:r>
              <a:rPr lang="en-US" altLang="zh-CN" dirty="0"/>
              <a:t>php</a:t>
            </a:r>
            <a:r>
              <a:rPr lang="zh-CN" altLang="en-US" dirty="0"/>
              <a:t>一句话木马：</a:t>
            </a:r>
            <a:r>
              <a:rPr lang="en-US" altLang="zh-CN" dirty="0"/>
              <a:t>&lt;?php @eval($_POST['pass']);?&gt;</a:t>
            </a:r>
          </a:p>
          <a:p>
            <a:r>
              <a:rPr lang="zh-CN" altLang="en-US" dirty="0"/>
              <a:t>                       中国菜刀</a:t>
            </a:r>
            <a:endParaRPr lang="en-US" altLang="zh-CN" dirty="0"/>
          </a:p>
          <a:p>
            <a:endParaRPr lang="en-US" altLang="zh-CN" dirty="0"/>
          </a:p>
          <a:p>
            <a:r>
              <a:rPr lang="zh-CN" altLang="en-US" dirty="0"/>
              <a:t>例： </a:t>
            </a:r>
            <a:r>
              <a:rPr lang="en-US" altLang="zh-CN" dirty="0"/>
              <a:t>low</a:t>
            </a:r>
            <a:r>
              <a:rPr lang="zh-CN" altLang="en-US" dirty="0"/>
              <a:t>等级</a:t>
            </a:r>
            <a:endParaRPr lang="en-US" altLang="zh-CN" dirty="0"/>
          </a:p>
          <a:p>
            <a:r>
              <a:rPr lang="en-US" altLang="zh-CN" dirty="0"/>
              <a:t>    </a:t>
            </a:r>
          </a:p>
          <a:p>
            <a:r>
              <a:rPr lang="en-US" altLang="zh-CN" dirty="0"/>
              <a:t>    </a:t>
            </a:r>
          </a:p>
        </p:txBody>
      </p:sp>
    </p:spTree>
    <p:extLst>
      <p:ext uri="{BB962C8B-B14F-4D97-AF65-F5344CB8AC3E}">
        <p14:creationId xmlns:p14="http://schemas.microsoft.com/office/powerpoint/2010/main" val="1642713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771CB-B3AB-4DF9-8436-DA95633A9B39}"/>
              </a:ext>
            </a:extLst>
          </p:cNvPr>
          <p:cNvSpPr>
            <a:spLocks noGrp="1"/>
          </p:cNvSpPr>
          <p:nvPr>
            <p:ph type="title"/>
          </p:nvPr>
        </p:nvSpPr>
        <p:spPr>
          <a:xfrm>
            <a:off x="1030287" y="334536"/>
            <a:ext cx="10131425" cy="457199"/>
          </a:xfrm>
        </p:spPr>
        <p:txBody>
          <a:bodyPr>
            <a:normAutofit fontScale="90000"/>
          </a:bodyPr>
          <a:lstStyle/>
          <a:p>
            <a:r>
              <a:rPr lang="en-US" altLang="zh-CN" dirty="0"/>
              <a:t>06_Insecure CAPTCHA</a:t>
            </a:r>
            <a:endParaRPr lang="zh-CN" altLang="en-US" dirty="0"/>
          </a:p>
        </p:txBody>
      </p:sp>
      <p:sp>
        <p:nvSpPr>
          <p:cNvPr id="3" name="内容占位符 2">
            <a:extLst>
              <a:ext uri="{FF2B5EF4-FFF2-40B4-BE49-F238E27FC236}">
                <a16:creationId xmlns:a16="http://schemas.microsoft.com/office/drawing/2014/main" id="{3211B809-6200-473C-8E27-F6BA7654F147}"/>
              </a:ext>
            </a:extLst>
          </p:cNvPr>
          <p:cNvSpPr>
            <a:spLocks noGrp="1"/>
          </p:cNvSpPr>
          <p:nvPr>
            <p:ph idx="1"/>
          </p:nvPr>
        </p:nvSpPr>
        <p:spPr>
          <a:xfrm>
            <a:off x="585440" y="1115122"/>
            <a:ext cx="10131425" cy="2587083"/>
          </a:xfrm>
        </p:spPr>
        <p:txBody>
          <a:bodyPr>
            <a:normAutofit/>
          </a:bodyPr>
          <a:lstStyle/>
          <a:p>
            <a:r>
              <a:rPr lang="en-US" altLang="zh-CN" dirty="0"/>
              <a:t>Insecure CAPTCHA</a:t>
            </a:r>
            <a:r>
              <a:rPr lang="zh-CN" altLang="en-US" dirty="0"/>
              <a:t>，意思是不安全的验证码，</a:t>
            </a:r>
            <a:r>
              <a:rPr lang="en-US" altLang="zh-CN" dirty="0"/>
              <a:t>CAPTCHA</a:t>
            </a:r>
            <a:r>
              <a:rPr lang="zh-CN" altLang="en-US" dirty="0"/>
              <a:t>是</a:t>
            </a:r>
            <a:r>
              <a:rPr lang="en-US" altLang="zh-CN" dirty="0"/>
              <a:t>Completely Automated Public Turing Test to Tell Computers and Humans Apart (</a:t>
            </a:r>
            <a:r>
              <a:rPr lang="zh-CN" altLang="en-US" dirty="0"/>
              <a:t>全自动区分计算机和人类的图灵测试</a:t>
            </a:r>
            <a:r>
              <a:rPr lang="en-US" altLang="zh-CN" dirty="0"/>
              <a:t>)</a:t>
            </a:r>
            <a:r>
              <a:rPr lang="zh-CN" altLang="en-US" dirty="0"/>
              <a:t>的简称。但个人觉得，这一模块的内容叫做不安全的验证流程更妥当些，因为这块主要是验证流程出现了逻辑漏洞，谷歌的验证码表示不背这个锅。</a:t>
            </a:r>
            <a:endParaRPr lang="en-US" altLang="zh-CN" dirty="0"/>
          </a:p>
          <a:p>
            <a:endParaRPr lang="en-US" altLang="zh-CN" dirty="0"/>
          </a:p>
          <a:p>
            <a:r>
              <a:rPr lang="en-US" altLang="zh-CN" dirty="0"/>
              <a:t>    </a:t>
            </a:r>
          </a:p>
          <a:p>
            <a:r>
              <a:rPr lang="en-US" altLang="zh-CN" dirty="0"/>
              <a:t>    </a:t>
            </a:r>
          </a:p>
        </p:txBody>
      </p:sp>
      <p:pic>
        <p:nvPicPr>
          <p:cNvPr id="4" name="图片 3">
            <a:extLst>
              <a:ext uri="{FF2B5EF4-FFF2-40B4-BE49-F238E27FC236}">
                <a16:creationId xmlns:a16="http://schemas.microsoft.com/office/drawing/2014/main" id="{C6F6EE21-37CB-47BB-91A5-123EB6BE56D2}"/>
              </a:ext>
            </a:extLst>
          </p:cNvPr>
          <p:cNvPicPr>
            <a:picLocks noChangeAspect="1"/>
          </p:cNvPicPr>
          <p:nvPr/>
        </p:nvPicPr>
        <p:blipFill>
          <a:blip r:embed="rId2"/>
          <a:stretch>
            <a:fillRect/>
          </a:stretch>
        </p:blipFill>
        <p:spPr>
          <a:xfrm>
            <a:off x="2055914" y="2513562"/>
            <a:ext cx="7190476" cy="3838095"/>
          </a:xfrm>
          <a:prstGeom prst="rect">
            <a:avLst/>
          </a:prstGeom>
        </p:spPr>
      </p:pic>
    </p:spTree>
    <p:extLst>
      <p:ext uri="{BB962C8B-B14F-4D97-AF65-F5344CB8AC3E}">
        <p14:creationId xmlns:p14="http://schemas.microsoft.com/office/powerpoint/2010/main" val="2464717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771CB-B3AB-4DF9-8436-DA95633A9B39}"/>
              </a:ext>
            </a:extLst>
          </p:cNvPr>
          <p:cNvSpPr>
            <a:spLocks noGrp="1"/>
          </p:cNvSpPr>
          <p:nvPr>
            <p:ph type="title"/>
          </p:nvPr>
        </p:nvSpPr>
        <p:spPr>
          <a:xfrm>
            <a:off x="1030287" y="334536"/>
            <a:ext cx="10131425" cy="457199"/>
          </a:xfrm>
        </p:spPr>
        <p:txBody>
          <a:bodyPr>
            <a:normAutofit fontScale="90000"/>
          </a:bodyPr>
          <a:lstStyle/>
          <a:p>
            <a:r>
              <a:rPr lang="en-US" altLang="zh-CN" dirty="0"/>
              <a:t>07_SQL Injection(</a:t>
            </a:r>
            <a:r>
              <a:rPr lang="zh-CN" altLang="en-US" dirty="0"/>
              <a:t>报错注入</a:t>
            </a:r>
            <a:r>
              <a:rPr lang="en-US" altLang="zh-CN" dirty="0"/>
              <a:t>)</a:t>
            </a:r>
            <a:endParaRPr lang="zh-CN" altLang="en-US" dirty="0"/>
          </a:p>
        </p:txBody>
      </p:sp>
      <p:sp>
        <p:nvSpPr>
          <p:cNvPr id="3" name="内容占位符 2">
            <a:extLst>
              <a:ext uri="{FF2B5EF4-FFF2-40B4-BE49-F238E27FC236}">
                <a16:creationId xmlns:a16="http://schemas.microsoft.com/office/drawing/2014/main" id="{3211B809-6200-473C-8E27-F6BA7654F147}"/>
              </a:ext>
            </a:extLst>
          </p:cNvPr>
          <p:cNvSpPr>
            <a:spLocks noGrp="1"/>
          </p:cNvSpPr>
          <p:nvPr>
            <p:ph idx="1"/>
          </p:nvPr>
        </p:nvSpPr>
        <p:spPr>
          <a:xfrm>
            <a:off x="685801" y="1048214"/>
            <a:ext cx="10131425" cy="5393096"/>
          </a:xfrm>
        </p:spPr>
        <p:txBody>
          <a:bodyPr/>
          <a:lstStyle/>
          <a:p>
            <a:r>
              <a:rPr lang="zh-CN" altLang="en-US" dirty="0"/>
              <a:t>所谓</a:t>
            </a:r>
            <a:r>
              <a:rPr lang="en-US" altLang="zh-CN" dirty="0"/>
              <a:t>SQL</a:t>
            </a:r>
            <a:r>
              <a:rPr lang="zh-CN" altLang="en-US" dirty="0"/>
              <a:t>注入，就是通过把</a:t>
            </a:r>
            <a:r>
              <a:rPr lang="en-US" altLang="zh-CN" dirty="0"/>
              <a:t>SQL</a:t>
            </a:r>
            <a:r>
              <a:rPr lang="zh-CN" altLang="en-US" dirty="0"/>
              <a:t>命令插入到</a:t>
            </a:r>
            <a:r>
              <a:rPr lang="en-US" altLang="zh-CN" dirty="0"/>
              <a:t>Web</a:t>
            </a:r>
            <a:r>
              <a:rPr lang="zh-CN" altLang="en-US" dirty="0"/>
              <a:t>表单提交或输入域名或页面请求的查询字符串，最终达到欺骗服务器执行恶意的</a:t>
            </a:r>
            <a:r>
              <a:rPr lang="en-US" altLang="zh-CN" dirty="0"/>
              <a:t>SQL</a:t>
            </a:r>
            <a:r>
              <a:rPr lang="zh-CN" altLang="en-US" dirty="0"/>
              <a:t>命令。具体来说，它是利用现有应用程序，将（恶意的）</a:t>
            </a:r>
            <a:r>
              <a:rPr lang="en-US" altLang="zh-CN" dirty="0"/>
              <a:t>SQL</a:t>
            </a:r>
            <a:r>
              <a:rPr lang="zh-CN" altLang="en-US" dirty="0"/>
              <a:t>命令注入到后台数据库引擎执行的能力，它可以通过在</a:t>
            </a:r>
            <a:r>
              <a:rPr lang="en-US" altLang="zh-CN" dirty="0"/>
              <a:t>Web</a:t>
            </a:r>
            <a:r>
              <a:rPr lang="zh-CN" altLang="en-US" dirty="0"/>
              <a:t>表单中输入（恶意）</a:t>
            </a:r>
            <a:r>
              <a:rPr lang="en-US" altLang="zh-CN" dirty="0"/>
              <a:t>SQL</a:t>
            </a:r>
            <a:r>
              <a:rPr lang="zh-CN" altLang="en-US" dirty="0"/>
              <a:t>语句得到一个存在安全漏洞的网站上的数据库，而不是按照设计者意图去执行</a:t>
            </a:r>
            <a:r>
              <a:rPr lang="en-US" altLang="zh-CN" dirty="0"/>
              <a:t>SQL</a:t>
            </a:r>
            <a:r>
              <a:rPr lang="zh-CN" altLang="en-US" dirty="0"/>
              <a:t>语句。比如先前的很多影视网站泄露</a:t>
            </a:r>
            <a:r>
              <a:rPr lang="en-US" altLang="zh-CN" dirty="0"/>
              <a:t>VIP</a:t>
            </a:r>
            <a:r>
              <a:rPr lang="zh-CN" altLang="en-US" dirty="0"/>
              <a:t>会员密码大多就是通过</a:t>
            </a:r>
            <a:r>
              <a:rPr lang="en-US" altLang="zh-CN" dirty="0"/>
              <a:t>WEB</a:t>
            </a:r>
            <a:r>
              <a:rPr lang="zh-CN" altLang="en-US" dirty="0"/>
              <a:t>表单递交查询字符暴出的，这类表单特别容易受到</a:t>
            </a:r>
            <a:r>
              <a:rPr lang="en-US" altLang="zh-CN" dirty="0"/>
              <a:t>SQL</a:t>
            </a:r>
            <a:r>
              <a:rPr lang="zh-CN" altLang="en-US" dirty="0"/>
              <a:t>注入式攻击．</a:t>
            </a:r>
            <a:endParaRPr lang="en-US" altLang="zh-CN" dirty="0"/>
          </a:p>
          <a:p>
            <a:r>
              <a:rPr lang="zh-CN" altLang="en-US" dirty="0"/>
              <a:t>补充知识： </a:t>
            </a:r>
            <a:r>
              <a:rPr lang="en-US" altLang="zh-CN" dirty="0" err="1"/>
              <a:t>mysql</a:t>
            </a:r>
            <a:r>
              <a:rPr lang="zh-CN" altLang="en-US" dirty="0"/>
              <a:t>查询语句。   </a:t>
            </a:r>
            <a:r>
              <a:rPr lang="en-US" altLang="zh-CN" dirty="0" err="1"/>
              <a:t>sqli</a:t>
            </a:r>
            <a:r>
              <a:rPr lang="en-US" altLang="zh-CN" dirty="0"/>
              <a:t>-labs   </a:t>
            </a:r>
            <a:r>
              <a:rPr lang="en-US" altLang="zh-CN" dirty="0" err="1"/>
              <a:t>mysql</a:t>
            </a:r>
            <a:r>
              <a:rPr lang="en-US" altLang="zh-CN" dirty="0"/>
              <a:t> </a:t>
            </a:r>
            <a:endParaRPr lang="zh-CN" altLang="en-US" dirty="0"/>
          </a:p>
          <a:p>
            <a:r>
              <a:rPr lang="zh-CN" altLang="en-US" dirty="0"/>
              <a:t>例： </a:t>
            </a:r>
            <a:r>
              <a:rPr lang="en-US" altLang="zh-CN" dirty="0" err="1"/>
              <a:t>dvwa</a:t>
            </a:r>
            <a:r>
              <a:rPr lang="zh-CN" altLang="en-US" dirty="0"/>
              <a:t>在线靶场，</a:t>
            </a:r>
            <a:r>
              <a:rPr lang="en-US" altLang="zh-CN" dirty="0"/>
              <a:t>low</a:t>
            </a:r>
            <a:r>
              <a:rPr lang="zh-CN" altLang="en-US" dirty="0"/>
              <a:t>等级</a:t>
            </a:r>
            <a:r>
              <a:rPr lang="en-US" altLang="zh-CN" dirty="0"/>
              <a:t> </a:t>
            </a:r>
          </a:p>
          <a:p>
            <a:r>
              <a:rPr lang="en-US" altLang="zh-CN" dirty="0"/>
              <a:t>1' union select 1,user,password from </a:t>
            </a:r>
            <a:r>
              <a:rPr lang="en-US" altLang="zh-CN" dirty="0" err="1"/>
              <a:t>dvwa.users</a:t>
            </a:r>
            <a:r>
              <a:rPr lang="en-US" altLang="zh-CN" dirty="0"/>
              <a:t>#   </a:t>
            </a:r>
          </a:p>
          <a:p>
            <a:pPr marL="0" indent="0">
              <a:buNone/>
            </a:pPr>
            <a:r>
              <a:rPr lang="en-US" altLang="zh-CN" dirty="0"/>
              <a:t>Union select 1,(</a:t>
            </a:r>
            <a:r>
              <a:rPr lang="en-US" altLang="zh-CN"/>
              <a:t>select database()) </a:t>
            </a:r>
            <a:r>
              <a:rPr lang="en-US" altLang="zh-CN" dirty="0"/>
              <a:t>from </a:t>
            </a:r>
            <a:r>
              <a:rPr lang="en-US" altLang="zh-CN" dirty="0" err="1"/>
              <a:t>security.users</a:t>
            </a:r>
            <a:r>
              <a:rPr lang="en-US" altLang="zh-CN" dirty="0"/>
              <a:t> ;</a:t>
            </a:r>
          </a:p>
          <a:p>
            <a:r>
              <a:rPr lang="en-US" altLang="zh-CN" dirty="0"/>
              <a:t>    </a:t>
            </a:r>
          </a:p>
        </p:txBody>
      </p:sp>
    </p:spTree>
    <p:extLst>
      <p:ext uri="{BB962C8B-B14F-4D97-AF65-F5344CB8AC3E}">
        <p14:creationId xmlns:p14="http://schemas.microsoft.com/office/powerpoint/2010/main" val="2556945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771CB-B3AB-4DF9-8436-DA95633A9B39}"/>
              </a:ext>
            </a:extLst>
          </p:cNvPr>
          <p:cNvSpPr>
            <a:spLocks noGrp="1"/>
          </p:cNvSpPr>
          <p:nvPr>
            <p:ph type="title"/>
          </p:nvPr>
        </p:nvSpPr>
        <p:spPr>
          <a:xfrm>
            <a:off x="1030287" y="334536"/>
            <a:ext cx="10131425" cy="457199"/>
          </a:xfrm>
        </p:spPr>
        <p:txBody>
          <a:bodyPr>
            <a:normAutofit fontScale="90000"/>
          </a:bodyPr>
          <a:lstStyle/>
          <a:p>
            <a:r>
              <a:rPr lang="en-US" altLang="zh-CN" dirty="0"/>
              <a:t>08_SQL Injection(</a:t>
            </a:r>
            <a:r>
              <a:rPr lang="zh-CN" altLang="en-US" dirty="0"/>
              <a:t>盲注</a:t>
            </a:r>
            <a:r>
              <a:rPr lang="en-US" altLang="zh-CN" dirty="0"/>
              <a:t>)</a:t>
            </a:r>
            <a:endParaRPr lang="zh-CN" altLang="en-US" dirty="0"/>
          </a:p>
        </p:txBody>
      </p:sp>
      <p:sp>
        <p:nvSpPr>
          <p:cNvPr id="3" name="内容占位符 2">
            <a:extLst>
              <a:ext uri="{FF2B5EF4-FFF2-40B4-BE49-F238E27FC236}">
                <a16:creationId xmlns:a16="http://schemas.microsoft.com/office/drawing/2014/main" id="{3211B809-6200-473C-8E27-F6BA7654F147}"/>
              </a:ext>
            </a:extLst>
          </p:cNvPr>
          <p:cNvSpPr>
            <a:spLocks noGrp="1"/>
          </p:cNvSpPr>
          <p:nvPr>
            <p:ph idx="1"/>
          </p:nvPr>
        </p:nvSpPr>
        <p:spPr>
          <a:xfrm>
            <a:off x="685801" y="1048214"/>
            <a:ext cx="10131425" cy="5393096"/>
          </a:xfrm>
        </p:spPr>
        <p:txBody>
          <a:bodyPr/>
          <a:lstStyle/>
          <a:p>
            <a:r>
              <a:rPr lang="zh-CN" altLang="en-US" dirty="0"/>
              <a:t>补充知识：</a:t>
            </a:r>
            <a:r>
              <a:rPr lang="en-US" altLang="zh-CN" dirty="0"/>
              <a:t>IF(</a:t>
            </a:r>
            <a:r>
              <a:rPr lang="en-US" altLang="zh-CN" dirty="0" err="1"/>
              <a:t>condition,A,B</a:t>
            </a:r>
            <a:r>
              <a:rPr lang="en-US" altLang="zh-CN" dirty="0"/>
              <a:t>)</a:t>
            </a:r>
            <a:r>
              <a:rPr lang="zh-CN" altLang="en-US" dirty="0"/>
              <a:t>如果条件</a:t>
            </a:r>
            <a:r>
              <a:rPr lang="en-US" altLang="zh-CN" dirty="0"/>
              <a:t>condition</a:t>
            </a:r>
            <a:r>
              <a:rPr lang="zh-CN" altLang="en-US" dirty="0"/>
              <a:t>为</a:t>
            </a:r>
            <a:r>
              <a:rPr lang="en-US" altLang="zh-CN" dirty="0"/>
              <a:t>true</a:t>
            </a:r>
            <a:r>
              <a:rPr lang="zh-CN" altLang="en-US" dirty="0"/>
              <a:t>，则执行语句</a:t>
            </a:r>
            <a:r>
              <a:rPr lang="en-US" altLang="zh-CN" dirty="0"/>
              <a:t>A</a:t>
            </a:r>
            <a:r>
              <a:rPr lang="zh-CN" altLang="en-US" dirty="0"/>
              <a:t>，否则执行</a:t>
            </a:r>
            <a:r>
              <a:rPr lang="en-US" altLang="zh-CN" dirty="0"/>
              <a:t>B</a:t>
            </a:r>
          </a:p>
          <a:p>
            <a:endParaRPr lang="en-US" altLang="zh-CN" dirty="0"/>
          </a:p>
          <a:p>
            <a:r>
              <a:rPr lang="zh-CN" altLang="en-US" dirty="0"/>
              <a:t>例： </a:t>
            </a:r>
            <a:r>
              <a:rPr lang="en-US" altLang="zh-CN" dirty="0" err="1"/>
              <a:t>dvwa</a:t>
            </a:r>
            <a:r>
              <a:rPr lang="zh-CN" altLang="en-US" dirty="0"/>
              <a:t>在线靶场，</a:t>
            </a:r>
            <a:r>
              <a:rPr lang="en-US" altLang="zh-CN" dirty="0"/>
              <a:t>low</a:t>
            </a:r>
            <a:r>
              <a:rPr lang="zh-CN" altLang="en-US" dirty="0"/>
              <a:t>等级</a:t>
            </a:r>
            <a:endParaRPr lang="en-US" altLang="zh-CN" dirty="0"/>
          </a:p>
          <a:p>
            <a:r>
              <a:rPr lang="en-US" altLang="zh-CN" dirty="0" err="1"/>
              <a:t>Sqli</a:t>
            </a:r>
            <a:r>
              <a:rPr lang="en-US" altLang="zh-CN" dirty="0"/>
              <a:t>-labs    </a:t>
            </a:r>
          </a:p>
          <a:p>
            <a:r>
              <a:rPr lang="en-US" altLang="zh-CN" dirty="0"/>
              <a:t>    </a:t>
            </a:r>
          </a:p>
        </p:txBody>
      </p:sp>
    </p:spTree>
    <p:extLst>
      <p:ext uri="{BB962C8B-B14F-4D97-AF65-F5344CB8AC3E}">
        <p14:creationId xmlns:p14="http://schemas.microsoft.com/office/powerpoint/2010/main" val="4213327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771CB-B3AB-4DF9-8436-DA95633A9B39}"/>
              </a:ext>
            </a:extLst>
          </p:cNvPr>
          <p:cNvSpPr>
            <a:spLocks noGrp="1"/>
          </p:cNvSpPr>
          <p:nvPr>
            <p:ph type="title"/>
          </p:nvPr>
        </p:nvSpPr>
        <p:spPr>
          <a:xfrm>
            <a:off x="1030287" y="334536"/>
            <a:ext cx="10131425" cy="457199"/>
          </a:xfrm>
        </p:spPr>
        <p:txBody>
          <a:bodyPr>
            <a:normAutofit fontScale="90000"/>
          </a:bodyPr>
          <a:lstStyle/>
          <a:p>
            <a:r>
              <a:rPr lang="en-US" altLang="zh-CN" dirty="0"/>
              <a:t>10_xss(</a:t>
            </a:r>
            <a:r>
              <a:rPr lang="zh-CN" altLang="en-US" dirty="0"/>
              <a:t>反射型</a:t>
            </a:r>
            <a:r>
              <a:rPr lang="en-US" altLang="zh-CN" dirty="0"/>
              <a:t>)</a:t>
            </a:r>
            <a:endParaRPr lang="zh-CN" altLang="en-US" dirty="0"/>
          </a:p>
        </p:txBody>
      </p:sp>
      <p:sp>
        <p:nvSpPr>
          <p:cNvPr id="3" name="内容占位符 2">
            <a:extLst>
              <a:ext uri="{FF2B5EF4-FFF2-40B4-BE49-F238E27FC236}">
                <a16:creationId xmlns:a16="http://schemas.microsoft.com/office/drawing/2014/main" id="{3211B809-6200-473C-8E27-F6BA7654F147}"/>
              </a:ext>
            </a:extLst>
          </p:cNvPr>
          <p:cNvSpPr>
            <a:spLocks noGrp="1"/>
          </p:cNvSpPr>
          <p:nvPr>
            <p:ph idx="1"/>
          </p:nvPr>
        </p:nvSpPr>
        <p:spPr>
          <a:xfrm>
            <a:off x="685801" y="1048214"/>
            <a:ext cx="10131425" cy="5393096"/>
          </a:xfrm>
        </p:spPr>
        <p:txBody>
          <a:bodyPr/>
          <a:lstStyle/>
          <a:p>
            <a:r>
              <a:rPr lang="en-US" altLang="zh-CN" dirty="0"/>
              <a:t>XSS</a:t>
            </a:r>
            <a:r>
              <a:rPr lang="zh-CN" altLang="en-US" dirty="0"/>
              <a:t>，全称</a:t>
            </a:r>
            <a:r>
              <a:rPr lang="en-US" altLang="zh-CN" dirty="0"/>
              <a:t>Cross Site Scripting</a:t>
            </a:r>
            <a:r>
              <a:rPr lang="zh-CN" altLang="en-US" dirty="0"/>
              <a:t>，即跨站脚本攻击，某种意义上也是一种注入攻击，是指攻击者在页面中注入恶意的脚本代码，当受害者访问该页面时，恶意代码会在其浏览器上执行，需要强调的是，</a:t>
            </a:r>
            <a:r>
              <a:rPr lang="en-US" altLang="zh-CN" dirty="0"/>
              <a:t>XSS</a:t>
            </a:r>
            <a:r>
              <a:rPr lang="zh-CN" altLang="en-US" dirty="0"/>
              <a:t>不仅仅限于</a:t>
            </a:r>
            <a:r>
              <a:rPr lang="en-US" altLang="zh-CN" dirty="0"/>
              <a:t>JavaScript</a:t>
            </a:r>
            <a:r>
              <a:rPr lang="zh-CN" altLang="en-US" dirty="0"/>
              <a:t>，还包括</a:t>
            </a:r>
            <a:r>
              <a:rPr lang="en-US" altLang="zh-CN" dirty="0"/>
              <a:t>flash</a:t>
            </a:r>
            <a:r>
              <a:rPr lang="zh-CN" altLang="en-US" dirty="0"/>
              <a:t>等其它脚本语言。根据恶意代码是否存储在服务器中，</a:t>
            </a:r>
            <a:r>
              <a:rPr lang="en-US" altLang="zh-CN" dirty="0"/>
              <a:t>XSS</a:t>
            </a:r>
            <a:r>
              <a:rPr lang="zh-CN" altLang="en-US" dirty="0"/>
              <a:t>可以分为存储型的</a:t>
            </a:r>
            <a:r>
              <a:rPr lang="en-US" altLang="zh-CN" dirty="0"/>
              <a:t>XSS</a:t>
            </a:r>
            <a:r>
              <a:rPr lang="zh-CN" altLang="en-US" dirty="0"/>
              <a:t>与反射型的</a:t>
            </a:r>
            <a:r>
              <a:rPr lang="en-US" altLang="zh-CN" dirty="0"/>
              <a:t>XSS</a:t>
            </a:r>
            <a:r>
              <a:rPr lang="zh-CN" altLang="en-US" dirty="0"/>
              <a:t>。</a:t>
            </a:r>
            <a:endParaRPr lang="en-US" altLang="zh-CN" dirty="0"/>
          </a:p>
          <a:p>
            <a:r>
              <a:rPr lang="zh-CN" altLang="en-US" dirty="0"/>
              <a:t>反射型（非持久）：主要用于将恶意代码附加到</a:t>
            </a:r>
            <a:r>
              <a:rPr lang="en-US" altLang="zh-CN" dirty="0"/>
              <a:t>URL</a:t>
            </a:r>
            <a:r>
              <a:rPr lang="zh-CN" altLang="en-US" dirty="0"/>
              <a:t>地址的参数中，常用于窃取客户端</a:t>
            </a:r>
            <a:r>
              <a:rPr lang="en-US" altLang="zh-CN" dirty="0"/>
              <a:t>cookie</a:t>
            </a:r>
            <a:r>
              <a:rPr lang="zh-CN" altLang="en-US" dirty="0"/>
              <a:t>信息和钓鱼欺骗。</a:t>
            </a:r>
          </a:p>
          <a:p>
            <a:r>
              <a:rPr lang="zh-CN" altLang="en-US" dirty="0"/>
              <a:t>存储型（持久型）：攻击者将恶意代码注入到</a:t>
            </a:r>
            <a:r>
              <a:rPr lang="en-US" altLang="zh-CN" dirty="0"/>
              <a:t>Web</a:t>
            </a:r>
            <a:r>
              <a:rPr lang="zh-CN" altLang="en-US" dirty="0"/>
              <a:t>服务器中并保存起来，只要客户端访问了相应的页面就会受到攻击。</a:t>
            </a:r>
          </a:p>
          <a:p>
            <a:r>
              <a:rPr lang="zh-CN" altLang="en-US" dirty="0"/>
              <a:t>例： </a:t>
            </a:r>
            <a:r>
              <a:rPr lang="en-US" altLang="zh-CN" dirty="0"/>
              <a:t>low</a:t>
            </a:r>
            <a:r>
              <a:rPr lang="zh-CN" altLang="en-US" dirty="0"/>
              <a:t>等级</a:t>
            </a:r>
            <a:endParaRPr lang="en-US" altLang="zh-CN" dirty="0"/>
          </a:p>
          <a:p>
            <a:r>
              <a:rPr lang="zh-CN" altLang="en-US" dirty="0"/>
              <a:t>注意： 不要使用较新的</a:t>
            </a:r>
            <a:r>
              <a:rPr lang="en-US" altLang="zh-CN" dirty="0"/>
              <a:t>chrome</a:t>
            </a:r>
            <a:r>
              <a:rPr lang="zh-CN" altLang="en-US" dirty="0"/>
              <a:t>浏览器</a:t>
            </a:r>
            <a:endParaRPr lang="en-US" altLang="zh-CN" dirty="0"/>
          </a:p>
          <a:p>
            <a:endParaRPr lang="en-US" altLang="zh-CN" dirty="0"/>
          </a:p>
        </p:txBody>
      </p:sp>
    </p:spTree>
    <p:extLst>
      <p:ext uri="{BB962C8B-B14F-4D97-AF65-F5344CB8AC3E}">
        <p14:creationId xmlns:p14="http://schemas.microsoft.com/office/powerpoint/2010/main" val="370447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771CB-B3AB-4DF9-8436-DA95633A9B39}"/>
              </a:ext>
            </a:extLst>
          </p:cNvPr>
          <p:cNvSpPr>
            <a:spLocks noGrp="1"/>
          </p:cNvSpPr>
          <p:nvPr>
            <p:ph type="title"/>
          </p:nvPr>
        </p:nvSpPr>
        <p:spPr>
          <a:xfrm>
            <a:off x="1030287" y="334536"/>
            <a:ext cx="10131425" cy="457199"/>
          </a:xfrm>
        </p:spPr>
        <p:txBody>
          <a:bodyPr>
            <a:normAutofit fontScale="90000"/>
          </a:bodyPr>
          <a:lstStyle/>
          <a:p>
            <a:r>
              <a:rPr lang="en-US" altLang="zh-CN" dirty="0"/>
              <a:t>11_xss(</a:t>
            </a:r>
            <a:r>
              <a:rPr lang="zh-CN" altLang="en-US" dirty="0"/>
              <a:t>存储型</a:t>
            </a:r>
            <a:r>
              <a:rPr lang="en-US" altLang="zh-CN" dirty="0"/>
              <a:t>)</a:t>
            </a:r>
            <a:endParaRPr lang="zh-CN" altLang="en-US" dirty="0"/>
          </a:p>
        </p:txBody>
      </p:sp>
      <p:sp>
        <p:nvSpPr>
          <p:cNvPr id="3" name="内容占位符 2">
            <a:extLst>
              <a:ext uri="{FF2B5EF4-FFF2-40B4-BE49-F238E27FC236}">
                <a16:creationId xmlns:a16="http://schemas.microsoft.com/office/drawing/2014/main" id="{3211B809-6200-473C-8E27-F6BA7654F147}"/>
              </a:ext>
            </a:extLst>
          </p:cNvPr>
          <p:cNvSpPr>
            <a:spLocks noGrp="1"/>
          </p:cNvSpPr>
          <p:nvPr>
            <p:ph idx="1"/>
          </p:nvPr>
        </p:nvSpPr>
        <p:spPr>
          <a:xfrm>
            <a:off x="685801" y="1048214"/>
            <a:ext cx="10131425" cy="5393096"/>
          </a:xfrm>
        </p:spPr>
        <p:txBody>
          <a:bodyPr/>
          <a:lstStyle/>
          <a:p>
            <a:r>
              <a:rPr lang="en-US" altLang="zh-CN" dirty="0"/>
              <a:t>XSS</a:t>
            </a:r>
            <a:r>
              <a:rPr lang="zh-CN" altLang="en-US" dirty="0"/>
              <a:t>，全称</a:t>
            </a:r>
            <a:r>
              <a:rPr lang="en-US" altLang="zh-CN" dirty="0"/>
              <a:t>Cross Site Scripting</a:t>
            </a:r>
            <a:r>
              <a:rPr lang="zh-CN" altLang="en-US" dirty="0"/>
              <a:t>，即跨站脚本攻击，某种意义上也是一种注入攻击，是指攻击者在页面中注入恶意的脚本代码，当受害者访问该页面时，恶意代码会在其浏览器上执行，需要强调的是，</a:t>
            </a:r>
            <a:r>
              <a:rPr lang="en-US" altLang="zh-CN" dirty="0"/>
              <a:t>XSS</a:t>
            </a:r>
            <a:r>
              <a:rPr lang="zh-CN" altLang="en-US" dirty="0"/>
              <a:t>不仅仅限于</a:t>
            </a:r>
            <a:r>
              <a:rPr lang="en-US" altLang="zh-CN" dirty="0"/>
              <a:t>JavaScript</a:t>
            </a:r>
            <a:r>
              <a:rPr lang="zh-CN" altLang="en-US" dirty="0"/>
              <a:t>，还包括</a:t>
            </a:r>
            <a:r>
              <a:rPr lang="en-US" altLang="zh-CN" dirty="0"/>
              <a:t>flash</a:t>
            </a:r>
            <a:r>
              <a:rPr lang="zh-CN" altLang="en-US" dirty="0"/>
              <a:t>等其它脚本语言。根据恶意代码是否存储在服务器中，</a:t>
            </a:r>
            <a:r>
              <a:rPr lang="en-US" altLang="zh-CN" dirty="0"/>
              <a:t>XSS</a:t>
            </a:r>
            <a:r>
              <a:rPr lang="zh-CN" altLang="en-US" dirty="0"/>
              <a:t>可以分为存储型的</a:t>
            </a:r>
            <a:r>
              <a:rPr lang="en-US" altLang="zh-CN" dirty="0"/>
              <a:t>XSS</a:t>
            </a:r>
            <a:r>
              <a:rPr lang="zh-CN" altLang="en-US" dirty="0"/>
              <a:t>与反射型的</a:t>
            </a:r>
            <a:r>
              <a:rPr lang="en-US" altLang="zh-CN" dirty="0"/>
              <a:t>XSS</a:t>
            </a:r>
            <a:r>
              <a:rPr lang="zh-CN" altLang="en-US" dirty="0"/>
              <a:t>。</a:t>
            </a:r>
            <a:endParaRPr lang="en-US" altLang="zh-CN" dirty="0"/>
          </a:p>
          <a:p>
            <a:r>
              <a:rPr lang="zh-CN" altLang="en-US" dirty="0"/>
              <a:t>反射型（非持久）：主要用于将恶意代码附加到</a:t>
            </a:r>
            <a:r>
              <a:rPr lang="en-US" altLang="zh-CN" dirty="0"/>
              <a:t>URL</a:t>
            </a:r>
            <a:r>
              <a:rPr lang="zh-CN" altLang="en-US" dirty="0"/>
              <a:t>地址的参数中，常用于窃取客户端</a:t>
            </a:r>
            <a:r>
              <a:rPr lang="en-US" altLang="zh-CN" dirty="0"/>
              <a:t>cookie</a:t>
            </a:r>
            <a:r>
              <a:rPr lang="zh-CN" altLang="en-US" dirty="0"/>
              <a:t>信息和钓鱼欺骗。</a:t>
            </a:r>
          </a:p>
          <a:p>
            <a:r>
              <a:rPr lang="zh-CN" altLang="en-US" dirty="0"/>
              <a:t>存储型（持久型）：攻击者将恶意代码注入到</a:t>
            </a:r>
            <a:r>
              <a:rPr lang="en-US" altLang="zh-CN" dirty="0"/>
              <a:t>Web</a:t>
            </a:r>
            <a:r>
              <a:rPr lang="zh-CN" altLang="en-US" dirty="0"/>
              <a:t>服务器中并保存起来，只要客户端访问了相应的页面就会受到攻击。</a:t>
            </a:r>
          </a:p>
          <a:p>
            <a:r>
              <a:rPr lang="zh-CN" altLang="en-US" dirty="0"/>
              <a:t>例： </a:t>
            </a:r>
            <a:r>
              <a:rPr lang="en-US" altLang="zh-CN" dirty="0"/>
              <a:t>low</a:t>
            </a:r>
            <a:r>
              <a:rPr lang="zh-CN" altLang="en-US" dirty="0"/>
              <a:t>等级</a:t>
            </a:r>
            <a:endParaRPr lang="en-US" altLang="zh-CN" dirty="0"/>
          </a:p>
          <a:p>
            <a:r>
              <a:rPr lang="zh-CN" altLang="en-US" dirty="0"/>
              <a:t>注意： 不要使用较新的</a:t>
            </a:r>
            <a:r>
              <a:rPr lang="en-US" altLang="zh-CN" dirty="0"/>
              <a:t>chrome</a:t>
            </a:r>
            <a:r>
              <a:rPr lang="zh-CN" altLang="en-US" dirty="0"/>
              <a:t>浏览器</a:t>
            </a:r>
            <a:endParaRPr lang="en-US" altLang="zh-CN" dirty="0"/>
          </a:p>
          <a:p>
            <a:endParaRPr lang="en-US" altLang="zh-CN" dirty="0"/>
          </a:p>
        </p:txBody>
      </p:sp>
    </p:spTree>
    <p:extLst>
      <p:ext uri="{BB962C8B-B14F-4D97-AF65-F5344CB8AC3E}">
        <p14:creationId xmlns:p14="http://schemas.microsoft.com/office/powerpoint/2010/main" val="486903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F2046-4F30-4046-8EA5-0BAB1B59EDB3}"/>
              </a:ext>
            </a:extLst>
          </p:cNvPr>
          <p:cNvSpPr>
            <a:spLocks noGrp="1"/>
          </p:cNvSpPr>
          <p:nvPr>
            <p:ph type="title"/>
          </p:nvPr>
        </p:nvSpPr>
        <p:spPr>
          <a:xfrm>
            <a:off x="1111170" y="416690"/>
            <a:ext cx="10131425" cy="341594"/>
          </a:xfrm>
        </p:spPr>
        <p:txBody>
          <a:bodyPr>
            <a:normAutofit fontScale="90000"/>
          </a:bodyPr>
          <a:lstStyle/>
          <a:p>
            <a:r>
              <a:rPr lang="zh-CN" altLang="en-US" dirty="0"/>
              <a:t>写在最后</a:t>
            </a:r>
          </a:p>
        </p:txBody>
      </p:sp>
      <p:sp>
        <p:nvSpPr>
          <p:cNvPr id="3" name="内容占位符 2">
            <a:extLst>
              <a:ext uri="{FF2B5EF4-FFF2-40B4-BE49-F238E27FC236}">
                <a16:creationId xmlns:a16="http://schemas.microsoft.com/office/drawing/2014/main" id="{9D629B9F-2E3F-4223-8DA6-02CDB4B36AE1}"/>
              </a:ext>
            </a:extLst>
          </p:cNvPr>
          <p:cNvSpPr>
            <a:spLocks noGrp="1"/>
          </p:cNvSpPr>
          <p:nvPr>
            <p:ph idx="1"/>
          </p:nvPr>
        </p:nvSpPr>
        <p:spPr>
          <a:xfrm>
            <a:off x="306659" y="2008253"/>
            <a:ext cx="11223701" cy="3649133"/>
          </a:xfrm>
        </p:spPr>
        <p:txBody>
          <a:bodyPr/>
          <a:lstStyle/>
          <a:p>
            <a:r>
              <a:rPr lang="en-US" altLang="zh-CN" dirty="0"/>
              <a:t>Web</a:t>
            </a:r>
            <a:r>
              <a:rPr lang="zh-CN" altLang="en-US" dirty="0"/>
              <a:t>渗透入门之</a:t>
            </a:r>
            <a:r>
              <a:rPr lang="en-US" altLang="zh-CN" dirty="0" err="1"/>
              <a:t>dvwa_low</a:t>
            </a:r>
            <a:r>
              <a:rPr lang="zh-CN" altLang="en-US" dirty="0"/>
              <a:t>教程中，只是提供一个简单的入门兴趣版本，其中的大多数板块会在后期详细讲解。</a:t>
            </a:r>
            <a:endParaRPr lang="en-US" altLang="zh-CN" dirty="0"/>
          </a:p>
          <a:p>
            <a:r>
              <a:rPr lang="zh-CN" altLang="en-US"/>
              <a:t>希望大家可以一起学习进步，视频中如有错误不足之处，欢迎指出。</a:t>
            </a:r>
            <a:endParaRPr lang="zh-CN" altLang="en-US" dirty="0"/>
          </a:p>
        </p:txBody>
      </p:sp>
    </p:spTree>
    <p:extLst>
      <p:ext uri="{BB962C8B-B14F-4D97-AF65-F5344CB8AC3E}">
        <p14:creationId xmlns:p14="http://schemas.microsoft.com/office/powerpoint/2010/main" val="2951958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5928F-518D-4830-ADFF-4CDB528831D4}"/>
              </a:ext>
            </a:extLst>
          </p:cNvPr>
          <p:cNvSpPr>
            <a:spLocks noGrp="1"/>
          </p:cNvSpPr>
          <p:nvPr>
            <p:ph type="title"/>
          </p:nvPr>
        </p:nvSpPr>
        <p:spPr>
          <a:xfrm>
            <a:off x="1111170" y="416690"/>
            <a:ext cx="10131425" cy="400728"/>
          </a:xfrm>
        </p:spPr>
        <p:txBody>
          <a:bodyPr>
            <a:normAutofit fontScale="90000"/>
          </a:bodyPr>
          <a:lstStyle/>
          <a:p>
            <a:r>
              <a:rPr lang="zh-CN" altLang="en-US" dirty="0"/>
              <a:t>参考必读</a:t>
            </a:r>
          </a:p>
        </p:txBody>
      </p:sp>
      <p:sp>
        <p:nvSpPr>
          <p:cNvPr id="3" name="内容占位符 2">
            <a:extLst>
              <a:ext uri="{FF2B5EF4-FFF2-40B4-BE49-F238E27FC236}">
                <a16:creationId xmlns:a16="http://schemas.microsoft.com/office/drawing/2014/main" id="{1E8D16FA-AE55-4C34-AEDD-459AE8B26C2E}"/>
              </a:ext>
            </a:extLst>
          </p:cNvPr>
          <p:cNvSpPr>
            <a:spLocks noGrp="1"/>
          </p:cNvSpPr>
          <p:nvPr>
            <p:ph idx="1"/>
          </p:nvPr>
        </p:nvSpPr>
        <p:spPr>
          <a:xfrm>
            <a:off x="318655" y="1233056"/>
            <a:ext cx="11679381" cy="5444835"/>
          </a:xfrm>
        </p:spPr>
        <p:txBody>
          <a:bodyPr/>
          <a:lstStyle/>
          <a:p>
            <a:r>
              <a:rPr lang="zh-CN" altLang="en-US" dirty="0"/>
              <a:t>本次分享的</a:t>
            </a:r>
            <a:r>
              <a:rPr lang="en-US" altLang="zh-CN" dirty="0"/>
              <a:t>PPT</a:t>
            </a:r>
            <a:r>
              <a:rPr lang="zh-CN" altLang="en-US" dirty="0"/>
              <a:t>中很多教程均参考至互联网，而且只是作为教学使用，请勿商用和其他非法用途，若</a:t>
            </a:r>
            <a:r>
              <a:rPr lang="en-US" altLang="zh-CN" dirty="0"/>
              <a:t>ppt</a:t>
            </a:r>
            <a:r>
              <a:rPr lang="zh-CN" altLang="en-US" dirty="0"/>
              <a:t>中存在错误等信息，请和我联系：</a:t>
            </a:r>
            <a:r>
              <a:rPr lang="en-US" altLang="zh-CN" dirty="0">
                <a:hlinkClick r:id="rId2"/>
              </a:rPr>
              <a:t>crow_821@163.com</a:t>
            </a:r>
            <a:r>
              <a:rPr lang="zh-CN" altLang="en-US" dirty="0">
                <a:hlinkClick r:id="rId2"/>
              </a:rPr>
              <a:t>， 或者是在微信公众号：乌鸦安全</a:t>
            </a:r>
            <a:r>
              <a:rPr lang="zh-CN" altLang="en-US" dirty="0"/>
              <a:t> 给我留言，我会第一时间进行修改！如果你在学习中有任何的问题和困难，也可以和我联系，我告诉你我遇到困难的时候是如何退缩的！</a:t>
            </a:r>
            <a:endParaRPr lang="en-US" altLang="zh-CN" dirty="0"/>
          </a:p>
          <a:p>
            <a:r>
              <a:rPr lang="zh-CN" altLang="en-US" dirty="0"/>
              <a:t>哈哈，玩笑话，有问题可以发我邮箱或者是留言，我看到之后都会答复的！</a:t>
            </a:r>
            <a:endParaRPr lang="en-US" altLang="zh-CN" dirty="0"/>
          </a:p>
          <a:p>
            <a:r>
              <a:rPr lang="zh-CN" altLang="en-US" dirty="0"/>
              <a:t>免费分享不易，难免有错，请多多指教！</a:t>
            </a:r>
            <a:endParaRPr lang="en-US" altLang="zh-CN" dirty="0"/>
          </a:p>
        </p:txBody>
      </p:sp>
    </p:spTree>
    <p:extLst>
      <p:ext uri="{BB962C8B-B14F-4D97-AF65-F5344CB8AC3E}">
        <p14:creationId xmlns:p14="http://schemas.microsoft.com/office/powerpoint/2010/main" val="203999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47F82-8EA3-49D4-8C82-1B8F1DA72E6C}"/>
              </a:ext>
            </a:extLst>
          </p:cNvPr>
          <p:cNvSpPr>
            <a:spLocks noGrp="1"/>
          </p:cNvSpPr>
          <p:nvPr>
            <p:ph type="title"/>
          </p:nvPr>
        </p:nvSpPr>
        <p:spPr>
          <a:xfrm>
            <a:off x="1111170" y="416689"/>
            <a:ext cx="10131425" cy="296989"/>
          </a:xfrm>
        </p:spPr>
        <p:txBody>
          <a:bodyPr>
            <a:normAutofit fontScale="90000"/>
          </a:bodyPr>
          <a:lstStyle/>
          <a:p>
            <a:r>
              <a:rPr lang="zh-CN" altLang="en-US" dirty="0"/>
              <a:t>教程目的</a:t>
            </a:r>
          </a:p>
        </p:txBody>
      </p:sp>
      <p:sp>
        <p:nvSpPr>
          <p:cNvPr id="3" name="内容占位符 2">
            <a:extLst>
              <a:ext uri="{FF2B5EF4-FFF2-40B4-BE49-F238E27FC236}">
                <a16:creationId xmlns:a16="http://schemas.microsoft.com/office/drawing/2014/main" id="{F179D55C-1923-4791-9D4C-8E405AD9EBB8}"/>
              </a:ext>
            </a:extLst>
          </p:cNvPr>
          <p:cNvSpPr>
            <a:spLocks noGrp="1"/>
          </p:cNvSpPr>
          <p:nvPr>
            <p:ph idx="1"/>
          </p:nvPr>
        </p:nvSpPr>
        <p:spPr/>
        <p:txBody>
          <a:bodyPr/>
          <a:lstStyle/>
          <a:p>
            <a:r>
              <a:rPr lang="zh-CN" altLang="en-US" dirty="0"/>
              <a:t>本次教程旨在为刚入门的新手介绍一下常见的</a:t>
            </a:r>
            <a:r>
              <a:rPr lang="en-US" altLang="zh-CN" dirty="0"/>
              <a:t>web</a:t>
            </a:r>
            <a:r>
              <a:rPr lang="zh-CN" altLang="en-US" dirty="0"/>
              <a:t>漏洞，不会出现一些高深的内容，其中的内容如果基础不是很好的可以作为入门视频观看。</a:t>
            </a:r>
            <a:endParaRPr lang="en-US" altLang="zh-CN" dirty="0"/>
          </a:p>
          <a:p>
            <a:r>
              <a:rPr lang="zh-CN" altLang="en-US" dirty="0"/>
              <a:t>视频中讲解的内容不要求完全掌握，如果你通过此次视频大致了解一些</a:t>
            </a:r>
            <a:r>
              <a:rPr lang="en-US" altLang="zh-CN" dirty="0"/>
              <a:t>web</a:t>
            </a:r>
            <a:r>
              <a:rPr lang="zh-CN" altLang="en-US" dirty="0"/>
              <a:t>漏洞，我衷心希望学习者在观看此次视频之后能够喜欢上渗透测试或者是对渗透有基本的了解。</a:t>
            </a:r>
            <a:endParaRPr lang="en-US" altLang="zh-CN" dirty="0"/>
          </a:p>
          <a:p>
            <a:r>
              <a:rPr lang="zh-CN" altLang="en-US" dirty="0"/>
              <a:t>本教程中对于</a:t>
            </a:r>
            <a:r>
              <a:rPr lang="en-US" altLang="zh-CN" dirty="0"/>
              <a:t>web</a:t>
            </a:r>
            <a:r>
              <a:rPr lang="zh-CN" altLang="en-US" dirty="0"/>
              <a:t>漏洞的名词解释均来自</a:t>
            </a:r>
            <a:r>
              <a:rPr lang="zh-CN" altLang="en-US"/>
              <a:t>互联网。</a:t>
            </a:r>
            <a:endParaRPr lang="en-US" altLang="zh-CN" dirty="0"/>
          </a:p>
        </p:txBody>
      </p:sp>
    </p:spTree>
    <p:extLst>
      <p:ext uri="{BB962C8B-B14F-4D97-AF65-F5344CB8AC3E}">
        <p14:creationId xmlns:p14="http://schemas.microsoft.com/office/powerpoint/2010/main" val="3628212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1111170" y="416689"/>
            <a:ext cx="10131425" cy="319291"/>
          </a:xfrm>
        </p:spPr>
        <p:txBody>
          <a:bodyPr>
            <a:normAutofit fontScale="90000"/>
          </a:bodyPr>
          <a:lstStyle/>
          <a:p>
            <a:r>
              <a:rPr lang="en-US" altLang="zh-CN" dirty="0"/>
              <a:t>DVWA</a:t>
            </a:r>
            <a:r>
              <a:rPr lang="zh-CN" altLang="en-US" dirty="0"/>
              <a:t>简单介绍</a:t>
            </a:r>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423746" y="1103971"/>
            <a:ext cx="11463453" cy="5337340"/>
          </a:xfrm>
        </p:spPr>
        <p:txBody>
          <a:bodyPr>
            <a:normAutofit/>
          </a:bodyPr>
          <a:lstStyle/>
          <a:p>
            <a:r>
              <a:rPr lang="en-US" altLang="zh-CN" dirty="0"/>
              <a:t>DVWA</a:t>
            </a:r>
            <a:r>
              <a:rPr lang="zh-CN" altLang="en-US" dirty="0"/>
              <a:t>是一个</a:t>
            </a:r>
            <a:r>
              <a:rPr lang="en-US" altLang="zh-CN" dirty="0"/>
              <a:t>web</a:t>
            </a:r>
            <a:r>
              <a:rPr lang="zh-CN" altLang="en-US" dirty="0"/>
              <a:t>常见漏洞入门练习平台，语言采用</a:t>
            </a:r>
            <a:r>
              <a:rPr lang="en-US" altLang="zh-CN" dirty="0"/>
              <a:t>PHP</a:t>
            </a:r>
            <a:r>
              <a:rPr lang="zh-CN" altLang="en-US" dirty="0"/>
              <a:t>编写。可以使用</a:t>
            </a:r>
            <a:r>
              <a:rPr lang="en-US" altLang="zh-CN" dirty="0"/>
              <a:t>docker</a:t>
            </a:r>
            <a:r>
              <a:rPr lang="zh-CN" altLang="en-US" dirty="0"/>
              <a:t>一键部署，也可以使用</a:t>
            </a:r>
            <a:r>
              <a:rPr lang="en-US" altLang="zh-CN" dirty="0" err="1"/>
              <a:t>phpstudy</a:t>
            </a:r>
            <a:r>
              <a:rPr lang="zh-CN" altLang="en-US" dirty="0"/>
              <a:t>进行本地搭建。</a:t>
            </a:r>
            <a:r>
              <a:rPr lang="en-US" altLang="zh-CN" dirty="0"/>
              <a:t>(</a:t>
            </a:r>
            <a:r>
              <a:rPr lang="zh-CN" altLang="en-US" dirty="0"/>
              <a:t>详细介绍可以参考互联网</a:t>
            </a:r>
            <a:r>
              <a:rPr lang="en-US" altLang="zh-CN" dirty="0"/>
              <a:t>)</a:t>
            </a:r>
          </a:p>
          <a:p>
            <a:r>
              <a:rPr lang="en-US" altLang="zh-CN" dirty="0"/>
              <a:t>DVWA</a:t>
            </a:r>
            <a:r>
              <a:rPr lang="zh-CN" altLang="en-US" dirty="0"/>
              <a:t>一共有十个模块：</a:t>
            </a:r>
            <a:r>
              <a:rPr lang="en-US" altLang="zh-CN" dirty="0"/>
              <a:t>Brute Force</a:t>
            </a:r>
            <a:r>
              <a:rPr lang="zh-CN" altLang="en-US" dirty="0"/>
              <a:t>、</a:t>
            </a:r>
            <a:r>
              <a:rPr lang="en-US" altLang="zh-CN" dirty="0"/>
              <a:t>Command Injection</a:t>
            </a:r>
            <a:r>
              <a:rPr lang="zh-CN" altLang="en-US" dirty="0"/>
              <a:t>、 </a:t>
            </a:r>
            <a:r>
              <a:rPr lang="en-US" altLang="zh-CN" dirty="0"/>
              <a:t>CSRF(</a:t>
            </a:r>
            <a:r>
              <a:rPr lang="zh-CN" altLang="en-US" dirty="0"/>
              <a:t>跨站请求伪造</a:t>
            </a:r>
            <a:r>
              <a:rPr lang="en-US" altLang="zh-CN" dirty="0"/>
              <a:t>)</a:t>
            </a:r>
            <a:r>
              <a:rPr lang="zh-CN" altLang="en-US" dirty="0"/>
              <a:t>、 </a:t>
            </a:r>
            <a:r>
              <a:rPr lang="en-US" altLang="zh-CN" dirty="0"/>
              <a:t>File Inclusion</a:t>
            </a:r>
            <a:r>
              <a:rPr lang="zh-CN" altLang="en-US" dirty="0"/>
              <a:t>、</a:t>
            </a:r>
            <a:r>
              <a:rPr lang="en-US" altLang="zh-CN" dirty="0"/>
              <a:t>File Upload</a:t>
            </a:r>
            <a:r>
              <a:rPr lang="zh-CN" altLang="en-US" dirty="0"/>
              <a:t>、</a:t>
            </a:r>
            <a:r>
              <a:rPr lang="en-US" altLang="zh-CN" dirty="0"/>
              <a:t>Insecure CAPTCHA (</a:t>
            </a:r>
            <a:r>
              <a:rPr lang="zh-CN" altLang="en-US" dirty="0"/>
              <a:t>不安全的验证码</a:t>
            </a:r>
            <a:r>
              <a:rPr lang="en-US" altLang="zh-CN" dirty="0"/>
              <a:t>)</a:t>
            </a:r>
            <a:r>
              <a:rPr lang="zh-CN" altLang="en-US" dirty="0"/>
              <a:t>、 </a:t>
            </a:r>
            <a:r>
              <a:rPr lang="en-US" altLang="zh-CN" dirty="0"/>
              <a:t>SQL Injection</a:t>
            </a:r>
            <a:r>
              <a:rPr lang="zh-CN" altLang="en-US" dirty="0"/>
              <a:t>（</a:t>
            </a:r>
            <a:r>
              <a:rPr lang="en-US" altLang="zh-CN" dirty="0"/>
              <a:t>SQL</a:t>
            </a:r>
            <a:r>
              <a:rPr lang="zh-CN" altLang="en-US" dirty="0"/>
              <a:t>注入）、 </a:t>
            </a:r>
            <a:r>
              <a:rPr lang="en-US" altLang="zh-CN" dirty="0"/>
              <a:t>SQL Injection(SQL</a:t>
            </a:r>
            <a:r>
              <a:rPr lang="zh-CN" altLang="en-US" dirty="0"/>
              <a:t>盲注</a:t>
            </a:r>
            <a:r>
              <a:rPr lang="en-US" altLang="zh-CN" dirty="0"/>
              <a:t>)</a:t>
            </a:r>
            <a:r>
              <a:rPr lang="zh-CN" altLang="en-US" dirty="0"/>
              <a:t> 、</a:t>
            </a:r>
            <a:r>
              <a:rPr lang="en-US" altLang="zh-CN" dirty="0"/>
              <a:t>XSS</a:t>
            </a:r>
            <a:r>
              <a:rPr lang="zh-CN" altLang="en-US" dirty="0"/>
              <a:t>（</a:t>
            </a:r>
            <a:r>
              <a:rPr lang="en-US" altLang="zh-CN" dirty="0"/>
              <a:t>Reflected</a:t>
            </a:r>
            <a:r>
              <a:rPr lang="zh-CN" altLang="en-US" dirty="0"/>
              <a:t>）（反射型跨站脚本） </a:t>
            </a:r>
            <a:r>
              <a:rPr lang="en-US" altLang="zh-CN" dirty="0"/>
              <a:t>XSS</a:t>
            </a:r>
            <a:r>
              <a:rPr lang="zh-CN" altLang="en-US" dirty="0"/>
              <a:t>（</a:t>
            </a:r>
            <a:r>
              <a:rPr lang="en-US" altLang="zh-CN" dirty="0"/>
              <a:t>Stored</a:t>
            </a:r>
            <a:r>
              <a:rPr lang="zh-CN" altLang="en-US" dirty="0"/>
              <a:t>）（存储型跨站脚本） </a:t>
            </a:r>
            <a:r>
              <a:rPr lang="en-US" altLang="zh-CN" dirty="0"/>
              <a:t>(</a:t>
            </a:r>
            <a:r>
              <a:rPr lang="zh-CN" altLang="en-US" dirty="0"/>
              <a:t>参考：</a:t>
            </a:r>
            <a:r>
              <a:rPr lang="en-US" altLang="zh-CN" dirty="0">
                <a:hlinkClick r:id="rId2"/>
              </a:rPr>
              <a:t>https://blog.csdn.net/biobby/article/details/81213894</a:t>
            </a:r>
            <a:r>
              <a:rPr lang="en-US" altLang="zh-CN" dirty="0"/>
              <a:t>)</a:t>
            </a:r>
          </a:p>
          <a:p>
            <a:r>
              <a:rPr lang="en-US" altLang="zh-CN" dirty="0"/>
              <a:t>DVWA</a:t>
            </a:r>
            <a:r>
              <a:rPr lang="zh-CN" altLang="en-US" dirty="0"/>
              <a:t>中一共有四个级别：</a:t>
            </a:r>
            <a:r>
              <a:rPr lang="en-US" altLang="zh-CN" dirty="0"/>
              <a:t> Low</a:t>
            </a:r>
            <a:r>
              <a:rPr lang="zh-CN" altLang="en-US" dirty="0"/>
              <a:t>，</a:t>
            </a:r>
            <a:r>
              <a:rPr lang="en-US" altLang="zh-CN" dirty="0"/>
              <a:t>Medium</a:t>
            </a:r>
            <a:r>
              <a:rPr lang="zh-CN" altLang="en-US" dirty="0"/>
              <a:t>，</a:t>
            </a:r>
            <a:r>
              <a:rPr lang="en-US" altLang="zh-CN" dirty="0"/>
              <a:t>High</a:t>
            </a:r>
            <a:r>
              <a:rPr lang="zh-CN" altLang="en-US" dirty="0"/>
              <a:t>，</a:t>
            </a:r>
            <a:r>
              <a:rPr lang="en-US" altLang="zh-CN" dirty="0"/>
              <a:t>Impossible</a:t>
            </a:r>
            <a:r>
              <a:rPr lang="zh-CN" altLang="en-US" dirty="0"/>
              <a:t>。</a:t>
            </a:r>
          </a:p>
          <a:p>
            <a:pPr marL="0" indent="0">
              <a:buNone/>
            </a:pPr>
            <a:r>
              <a:rPr lang="zh-CN" altLang="en-US" dirty="0"/>
              <a:t>    下载地址： </a:t>
            </a:r>
            <a:r>
              <a:rPr lang="en-US" altLang="zh-CN" dirty="0">
                <a:hlinkClick r:id="rId3"/>
              </a:rPr>
              <a:t>http://www.dvwa.co.uk/</a:t>
            </a:r>
            <a:endParaRPr lang="zh-CN" altLang="en-US" dirty="0"/>
          </a:p>
        </p:txBody>
      </p:sp>
    </p:spTree>
    <p:extLst>
      <p:ext uri="{BB962C8B-B14F-4D97-AF65-F5344CB8AC3E}">
        <p14:creationId xmlns:p14="http://schemas.microsoft.com/office/powerpoint/2010/main" val="865612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1FF2B-C52C-46C9-9003-FB2B57B790BC}"/>
              </a:ext>
            </a:extLst>
          </p:cNvPr>
          <p:cNvSpPr>
            <a:spLocks noGrp="1"/>
          </p:cNvSpPr>
          <p:nvPr>
            <p:ph type="title"/>
          </p:nvPr>
        </p:nvSpPr>
        <p:spPr>
          <a:xfrm>
            <a:off x="1111170" y="416690"/>
            <a:ext cx="10131425" cy="285838"/>
          </a:xfrm>
        </p:spPr>
        <p:txBody>
          <a:bodyPr>
            <a:normAutofit fontScale="90000"/>
          </a:bodyPr>
          <a:lstStyle/>
          <a:p>
            <a:r>
              <a:rPr lang="en-US" altLang="zh-CN" dirty="0"/>
              <a:t>DVWA</a:t>
            </a:r>
            <a:r>
              <a:rPr lang="zh-CN" altLang="en-US" dirty="0"/>
              <a:t>安装</a:t>
            </a:r>
          </a:p>
        </p:txBody>
      </p:sp>
      <p:sp>
        <p:nvSpPr>
          <p:cNvPr id="3" name="内容占位符 2">
            <a:extLst>
              <a:ext uri="{FF2B5EF4-FFF2-40B4-BE49-F238E27FC236}">
                <a16:creationId xmlns:a16="http://schemas.microsoft.com/office/drawing/2014/main" id="{F77FFF31-A5B2-44E0-A90F-FE7DB81F36CF}"/>
              </a:ext>
            </a:extLst>
          </p:cNvPr>
          <p:cNvSpPr>
            <a:spLocks noGrp="1"/>
          </p:cNvSpPr>
          <p:nvPr>
            <p:ph idx="1"/>
          </p:nvPr>
        </p:nvSpPr>
        <p:spPr>
          <a:xfrm>
            <a:off x="830767" y="1604433"/>
            <a:ext cx="10131425" cy="4328016"/>
          </a:xfrm>
        </p:spPr>
        <p:txBody>
          <a:bodyPr/>
          <a:lstStyle/>
          <a:p>
            <a:r>
              <a:rPr lang="en-US" altLang="zh-CN" dirty="0"/>
              <a:t>1. </a:t>
            </a:r>
            <a:r>
              <a:rPr lang="zh-CN" altLang="en-US" dirty="0"/>
              <a:t>安装环境：</a:t>
            </a:r>
            <a:r>
              <a:rPr lang="en-US" altLang="zh-CN" dirty="0"/>
              <a:t>win + </a:t>
            </a:r>
            <a:r>
              <a:rPr lang="en-US" altLang="zh-CN" dirty="0" err="1"/>
              <a:t>phpstudy</a:t>
            </a:r>
            <a:r>
              <a:rPr lang="en-US" altLang="zh-CN" dirty="0"/>
              <a:t> + </a:t>
            </a:r>
            <a:r>
              <a:rPr lang="en-US" altLang="zh-CN" dirty="0" err="1"/>
              <a:t>dvwa</a:t>
            </a:r>
            <a:endParaRPr lang="en-US" altLang="zh-CN" dirty="0"/>
          </a:p>
          <a:p>
            <a:r>
              <a:rPr lang="en-US" altLang="zh-CN" dirty="0"/>
              <a:t>2. </a:t>
            </a:r>
            <a:r>
              <a:rPr lang="zh-CN" altLang="en-US" dirty="0"/>
              <a:t>下载</a:t>
            </a:r>
            <a:r>
              <a:rPr lang="en-US" altLang="zh-CN" dirty="0" err="1"/>
              <a:t>phpstudy</a:t>
            </a:r>
            <a:r>
              <a:rPr lang="zh-CN" altLang="en-US" dirty="0"/>
              <a:t>：</a:t>
            </a:r>
            <a:r>
              <a:rPr lang="en-US" altLang="zh-CN" u="sng" dirty="0">
                <a:hlinkClick r:id="rId2"/>
              </a:rPr>
              <a:t> http://down.php.cn/PhpStudy20180211.zip</a:t>
            </a:r>
            <a:endParaRPr lang="en-US" altLang="zh-CN" u="sng" dirty="0"/>
          </a:p>
          <a:p>
            <a:r>
              <a:rPr lang="en-US" altLang="zh-CN" dirty="0"/>
              <a:t>3.  </a:t>
            </a:r>
            <a:r>
              <a:rPr lang="zh-CN" altLang="en-US" dirty="0"/>
              <a:t>修改文件</a:t>
            </a:r>
            <a:r>
              <a:rPr lang="en-US" altLang="zh-CN" dirty="0" err="1"/>
              <a:t>config.inc.php</a:t>
            </a:r>
            <a:r>
              <a:rPr lang="zh-CN" altLang="en-US" dirty="0"/>
              <a:t>将其中的</a:t>
            </a:r>
            <a:r>
              <a:rPr lang="en-US" altLang="zh-CN" dirty="0" err="1"/>
              <a:t>db_password</a:t>
            </a:r>
            <a:r>
              <a:rPr lang="zh-CN" altLang="en-US" dirty="0"/>
              <a:t>修改为自己的</a:t>
            </a:r>
            <a:r>
              <a:rPr lang="en-US" altLang="zh-CN" dirty="0" err="1"/>
              <a:t>mysql</a:t>
            </a:r>
            <a:r>
              <a:rPr lang="zh-CN" altLang="en-US" dirty="0"/>
              <a:t>密码</a:t>
            </a:r>
            <a:endParaRPr lang="en-US" altLang="zh-CN" dirty="0"/>
          </a:p>
          <a:p>
            <a:r>
              <a:rPr lang="en-US" altLang="zh-CN" dirty="0"/>
              <a:t>4. </a:t>
            </a:r>
            <a:r>
              <a:rPr lang="zh-CN" altLang="en-US" dirty="0"/>
              <a:t>打开首页，创建数据库</a:t>
            </a:r>
            <a:endParaRPr lang="en-US" altLang="zh-CN" dirty="0"/>
          </a:p>
          <a:p>
            <a:r>
              <a:rPr lang="en-US" altLang="zh-CN" dirty="0"/>
              <a:t>5. </a:t>
            </a:r>
            <a:r>
              <a:rPr lang="zh-CN" altLang="en-US" dirty="0"/>
              <a:t>跳转之后，输入密码和账号：</a:t>
            </a:r>
            <a:r>
              <a:rPr lang="en-US" altLang="zh-CN" dirty="0" err="1"/>
              <a:t>admin:password</a:t>
            </a:r>
            <a:r>
              <a:rPr lang="en-US" altLang="zh-CN" dirty="0"/>
              <a:t>, </a:t>
            </a:r>
            <a:r>
              <a:rPr lang="zh-CN" altLang="en-US" dirty="0"/>
              <a:t>登陆成功。</a:t>
            </a:r>
            <a:endParaRPr lang="en-US" altLang="zh-CN" dirty="0"/>
          </a:p>
          <a:p>
            <a:r>
              <a:rPr lang="zh-CN" altLang="en-US" dirty="0"/>
              <a:t>注意：本视频教程中不会对</a:t>
            </a:r>
            <a:r>
              <a:rPr lang="en-US" altLang="zh-CN" dirty="0"/>
              <a:t>php</a:t>
            </a:r>
            <a:r>
              <a:rPr lang="zh-CN" altLang="en-US" dirty="0"/>
              <a:t>代码部分进行审计，直接采用模拟黑盒的测试进行讲解，后期会专门录制</a:t>
            </a:r>
            <a:r>
              <a:rPr lang="en-US" altLang="zh-CN" dirty="0"/>
              <a:t>php</a:t>
            </a:r>
            <a:r>
              <a:rPr lang="zh-CN" altLang="en-US" dirty="0"/>
              <a:t>代码审计模块。</a:t>
            </a:r>
            <a:endParaRPr lang="en-US" altLang="zh-CN" dirty="0"/>
          </a:p>
          <a:p>
            <a:r>
              <a:rPr lang="en-US" altLang="zh-CN" dirty="0" err="1"/>
              <a:t>admin,password</a:t>
            </a:r>
            <a:endParaRPr lang="en-US" altLang="zh-CN" dirty="0"/>
          </a:p>
          <a:p>
            <a:r>
              <a:rPr lang="zh-CN" altLang="en-US" dirty="0"/>
              <a:t>注意： 也可以选择在线靶场</a:t>
            </a:r>
          </a:p>
        </p:txBody>
      </p:sp>
    </p:spTree>
    <p:extLst>
      <p:ext uri="{BB962C8B-B14F-4D97-AF65-F5344CB8AC3E}">
        <p14:creationId xmlns:p14="http://schemas.microsoft.com/office/powerpoint/2010/main" val="1322688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771CB-B3AB-4DF9-8436-DA95633A9B39}"/>
              </a:ext>
            </a:extLst>
          </p:cNvPr>
          <p:cNvSpPr>
            <a:spLocks noGrp="1"/>
          </p:cNvSpPr>
          <p:nvPr>
            <p:ph type="title"/>
          </p:nvPr>
        </p:nvSpPr>
        <p:spPr>
          <a:xfrm>
            <a:off x="1111170" y="416690"/>
            <a:ext cx="10131425" cy="341594"/>
          </a:xfrm>
        </p:spPr>
        <p:txBody>
          <a:bodyPr>
            <a:normAutofit fontScale="90000"/>
          </a:bodyPr>
          <a:lstStyle/>
          <a:p>
            <a:r>
              <a:rPr lang="en-US" altLang="zh-CN" dirty="0"/>
              <a:t>01_Brute force</a:t>
            </a:r>
            <a:endParaRPr lang="zh-CN" altLang="en-US" dirty="0"/>
          </a:p>
        </p:txBody>
      </p:sp>
      <p:sp>
        <p:nvSpPr>
          <p:cNvPr id="3" name="内容占位符 2">
            <a:extLst>
              <a:ext uri="{FF2B5EF4-FFF2-40B4-BE49-F238E27FC236}">
                <a16:creationId xmlns:a16="http://schemas.microsoft.com/office/drawing/2014/main" id="{3211B809-6200-473C-8E27-F6BA7654F147}"/>
              </a:ext>
            </a:extLst>
          </p:cNvPr>
          <p:cNvSpPr>
            <a:spLocks noGrp="1"/>
          </p:cNvSpPr>
          <p:nvPr>
            <p:ph idx="1"/>
          </p:nvPr>
        </p:nvSpPr>
        <p:spPr>
          <a:xfrm>
            <a:off x="685801" y="1048214"/>
            <a:ext cx="10556794" cy="5393096"/>
          </a:xfrm>
        </p:spPr>
        <p:txBody>
          <a:bodyPr/>
          <a:lstStyle/>
          <a:p>
            <a:r>
              <a:rPr lang="zh-CN" altLang="en-US" dirty="0"/>
              <a:t>暴力破解一般指穷举法，穷举法的基本思想是根据题目的部分条件确定答案的大致范围，并在此范围内对所有可能的情况逐一验证，直到全部情况验证完毕。若某个情况验证符合题目的全部条件，则为本问题的一个解；若全部情况验证后都不符合题目的全部条件，则本题无解。穷举法也称为枚举法。</a:t>
            </a:r>
            <a:r>
              <a:rPr lang="en-US" altLang="zh-CN" dirty="0"/>
              <a:t>(</a:t>
            </a:r>
            <a:r>
              <a:rPr lang="zh-CN" altLang="en-US" dirty="0"/>
              <a:t>参考网络定义</a:t>
            </a:r>
            <a:r>
              <a:rPr lang="en-US" altLang="zh-CN" dirty="0"/>
              <a:t>)</a:t>
            </a:r>
          </a:p>
          <a:p>
            <a:r>
              <a:rPr lang="zh-CN" altLang="en-US" dirty="0"/>
              <a:t>比如：猜解账号密码、撞库等。</a:t>
            </a:r>
            <a:endParaRPr lang="en-US" altLang="zh-CN" dirty="0"/>
          </a:p>
          <a:p>
            <a:r>
              <a:rPr lang="en-US" altLang="zh-CN" dirty="0"/>
              <a:t>admin </a:t>
            </a:r>
            <a:r>
              <a:rPr lang="en-US" altLang="zh-CN" dirty="0" err="1"/>
              <a:t>admin</a:t>
            </a:r>
            <a:r>
              <a:rPr lang="en-US" altLang="zh-CN" dirty="0"/>
              <a:t> ,admin888,123456,888888,  ‘ or 1=1,  1234,8888</a:t>
            </a:r>
          </a:p>
          <a:p>
            <a:r>
              <a:rPr lang="zh-CN" altLang="en-US" dirty="0"/>
              <a:t>弱口令漏洞， </a:t>
            </a:r>
            <a:r>
              <a:rPr lang="en-US" altLang="zh-CN" dirty="0" err="1"/>
              <a:t>admin:admin</a:t>
            </a:r>
            <a:r>
              <a:rPr lang="en-US" altLang="zh-CN" dirty="0"/>
              <a:t>,  </a:t>
            </a:r>
            <a:r>
              <a:rPr lang="en-US" altLang="zh-CN" dirty="0" err="1"/>
              <a:t>root,root</a:t>
            </a:r>
            <a:r>
              <a:rPr lang="en-US" altLang="zh-CN" dirty="0"/>
              <a:t>             </a:t>
            </a:r>
            <a:r>
              <a:rPr lang="zh-CN" altLang="en-US" dirty="0"/>
              <a:t>生日，出生年月，喜好</a:t>
            </a:r>
            <a:endParaRPr lang="en-US" altLang="zh-CN" dirty="0"/>
          </a:p>
          <a:p>
            <a:endParaRPr lang="en-US" altLang="zh-CN" dirty="0"/>
          </a:p>
          <a:p>
            <a:r>
              <a:rPr lang="zh-CN" altLang="en-US" dirty="0"/>
              <a:t>例： </a:t>
            </a:r>
            <a:r>
              <a:rPr lang="en-US" altLang="zh-CN" dirty="0"/>
              <a:t>low</a:t>
            </a:r>
            <a:r>
              <a:rPr lang="zh-CN" altLang="en-US" dirty="0"/>
              <a:t>等级：使用</a:t>
            </a:r>
            <a:r>
              <a:rPr lang="en-US" altLang="zh-CN" dirty="0" err="1"/>
              <a:t>burpsuite</a:t>
            </a:r>
            <a:r>
              <a:rPr lang="zh-CN" altLang="en-US" dirty="0"/>
              <a:t>进行暴力破解。</a:t>
            </a:r>
            <a:endParaRPr lang="en-US" altLang="zh-CN" dirty="0"/>
          </a:p>
          <a:p>
            <a:endParaRPr lang="en-US" altLang="zh-CN" dirty="0"/>
          </a:p>
        </p:txBody>
      </p:sp>
    </p:spTree>
    <p:extLst>
      <p:ext uri="{BB962C8B-B14F-4D97-AF65-F5344CB8AC3E}">
        <p14:creationId xmlns:p14="http://schemas.microsoft.com/office/powerpoint/2010/main" val="1821072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771CB-B3AB-4DF9-8436-DA95633A9B39}"/>
              </a:ext>
            </a:extLst>
          </p:cNvPr>
          <p:cNvSpPr>
            <a:spLocks noGrp="1"/>
          </p:cNvSpPr>
          <p:nvPr>
            <p:ph type="title"/>
          </p:nvPr>
        </p:nvSpPr>
        <p:spPr>
          <a:xfrm>
            <a:off x="1030287" y="334536"/>
            <a:ext cx="10131425" cy="457199"/>
          </a:xfrm>
        </p:spPr>
        <p:txBody>
          <a:bodyPr>
            <a:normAutofit fontScale="90000"/>
          </a:bodyPr>
          <a:lstStyle/>
          <a:p>
            <a:r>
              <a:rPr lang="en-US" altLang="zh-CN" dirty="0"/>
              <a:t>02_Command Injection</a:t>
            </a:r>
            <a:endParaRPr lang="zh-CN" altLang="en-US" dirty="0"/>
          </a:p>
        </p:txBody>
      </p:sp>
      <p:sp>
        <p:nvSpPr>
          <p:cNvPr id="3" name="内容占位符 2">
            <a:extLst>
              <a:ext uri="{FF2B5EF4-FFF2-40B4-BE49-F238E27FC236}">
                <a16:creationId xmlns:a16="http://schemas.microsoft.com/office/drawing/2014/main" id="{3211B809-6200-473C-8E27-F6BA7654F147}"/>
              </a:ext>
            </a:extLst>
          </p:cNvPr>
          <p:cNvSpPr>
            <a:spLocks noGrp="1"/>
          </p:cNvSpPr>
          <p:nvPr>
            <p:ph idx="1"/>
          </p:nvPr>
        </p:nvSpPr>
        <p:spPr>
          <a:xfrm>
            <a:off x="685801" y="1048214"/>
            <a:ext cx="10131425" cy="5393096"/>
          </a:xfrm>
        </p:spPr>
        <p:txBody>
          <a:bodyPr/>
          <a:lstStyle/>
          <a:p>
            <a:r>
              <a:rPr lang="en-US" altLang="zh-CN" dirty="0"/>
              <a:t>Command Injection</a:t>
            </a:r>
            <a:r>
              <a:rPr lang="zh-CN" altLang="en-US" dirty="0"/>
              <a:t>，即命令注入，是指通过提交恶意构造的参数破坏命令语句结构，从而达到执行恶意命令的目的。</a:t>
            </a:r>
            <a:r>
              <a:rPr lang="en-US" altLang="zh-CN" dirty="0"/>
              <a:t>PHP</a:t>
            </a:r>
            <a:r>
              <a:rPr lang="zh-CN" altLang="en-US" dirty="0"/>
              <a:t>命令注入攻击漏洞是</a:t>
            </a:r>
            <a:r>
              <a:rPr lang="en-US" altLang="zh-CN" dirty="0"/>
              <a:t>PHP</a:t>
            </a:r>
            <a:r>
              <a:rPr lang="zh-CN" altLang="en-US" dirty="0"/>
              <a:t>应用程序中常见的脚本漏洞之一，国内著名的</a:t>
            </a:r>
            <a:r>
              <a:rPr lang="en-US" altLang="zh-CN" dirty="0"/>
              <a:t>Web</a:t>
            </a:r>
            <a:r>
              <a:rPr lang="zh-CN" altLang="en-US" dirty="0"/>
              <a:t>应用程序</a:t>
            </a:r>
            <a:r>
              <a:rPr lang="en-US" altLang="zh-CN" dirty="0" err="1"/>
              <a:t>Discuz</a:t>
            </a:r>
            <a:r>
              <a:rPr lang="en-US" altLang="zh-CN" dirty="0"/>
              <a:t>!</a:t>
            </a:r>
            <a:r>
              <a:rPr lang="zh-CN" altLang="en-US" dirty="0"/>
              <a:t>、</a:t>
            </a:r>
            <a:r>
              <a:rPr lang="en-US" altLang="zh-CN" dirty="0" err="1"/>
              <a:t>DedeCMS</a:t>
            </a:r>
            <a:r>
              <a:rPr lang="zh-CN" altLang="en-US" dirty="0"/>
              <a:t>等都曾经存在过该类型漏洞。</a:t>
            </a:r>
            <a:endParaRPr lang="en-US" altLang="zh-CN" dirty="0"/>
          </a:p>
          <a:p>
            <a:r>
              <a:rPr lang="zh-CN" altLang="en-US" dirty="0"/>
              <a:t>补充知识： </a:t>
            </a:r>
            <a:r>
              <a:rPr lang="en-US" altLang="zh-CN" dirty="0"/>
              <a:t>1. </a:t>
            </a:r>
            <a:r>
              <a:rPr lang="zh-CN" altLang="en-US" dirty="0"/>
              <a:t> </a:t>
            </a:r>
            <a:r>
              <a:rPr lang="en-US" altLang="zh-CN" dirty="0"/>
              <a:t>A &amp;&amp; B   </a:t>
            </a:r>
            <a:r>
              <a:rPr lang="zh-CN" altLang="en-US" dirty="0"/>
              <a:t>先执行</a:t>
            </a:r>
            <a:r>
              <a:rPr lang="en-US" altLang="zh-CN" dirty="0"/>
              <a:t>A</a:t>
            </a:r>
            <a:r>
              <a:rPr lang="zh-CN" altLang="en-US" dirty="0"/>
              <a:t>，后执行</a:t>
            </a:r>
            <a:r>
              <a:rPr lang="en-US" altLang="zh-CN" dirty="0"/>
              <a:t>B</a:t>
            </a:r>
          </a:p>
          <a:p>
            <a:r>
              <a:rPr lang="en-US" altLang="zh-CN" dirty="0"/>
              <a:t>                       2.  A | B </a:t>
            </a:r>
            <a:r>
              <a:rPr lang="zh-CN" altLang="en-US" dirty="0"/>
              <a:t>只执行</a:t>
            </a:r>
            <a:r>
              <a:rPr lang="en-US" altLang="zh-CN" dirty="0"/>
              <a:t>B</a:t>
            </a:r>
            <a:r>
              <a:rPr lang="zh-CN" altLang="en-US" dirty="0"/>
              <a:t>，而不执行</a:t>
            </a:r>
            <a:r>
              <a:rPr lang="en-US" altLang="zh-CN" dirty="0"/>
              <a:t>A</a:t>
            </a:r>
          </a:p>
          <a:p>
            <a:endParaRPr lang="en-US" altLang="zh-CN" dirty="0"/>
          </a:p>
          <a:p>
            <a:r>
              <a:rPr lang="zh-CN" altLang="en-US" dirty="0"/>
              <a:t>例： </a:t>
            </a:r>
            <a:r>
              <a:rPr lang="en-US" altLang="zh-CN" dirty="0"/>
              <a:t>low</a:t>
            </a:r>
            <a:r>
              <a:rPr lang="zh-CN" altLang="en-US" dirty="0"/>
              <a:t>等级</a:t>
            </a:r>
            <a:endParaRPr lang="en-US" altLang="zh-CN" dirty="0"/>
          </a:p>
          <a:p>
            <a:r>
              <a:rPr lang="en-US" altLang="zh-CN" dirty="0"/>
              <a:t>    </a:t>
            </a:r>
          </a:p>
        </p:txBody>
      </p:sp>
    </p:spTree>
    <p:extLst>
      <p:ext uri="{BB962C8B-B14F-4D97-AF65-F5344CB8AC3E}">
        <p14:creationId xmlns:p14="http://schemas.microsoft.com/office/powerpoint/2010/main" val="390135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771CB-B3AB-4DF9-8436-DA95633A9B39}"/>
              </a:ext>
            </a:extLst>
          </p:cNvPr>
          <p:cNvSpPr>
            <a:spLocks noGrp="1"/>
          </p:cNvSpPr>
          <p:nvPr>
            <p:ph type="title"/>
          </p:nvPr>
        </p:nvSpPr>
        <p:spPr>
          <a:xfrm>
            <a:off x="1030287" y="334536"/>
            <a:ext cx="10131425" cy="457199"/>
          </a:xfrm>
        </p:spPr>
        <p:txBody>
          <a:bodyPr>
            <a:normAutofit fontScale="90000"/>
          </a:bodyPr>
          <a:lstStyle/>
          <a:p>
            <a:r>
              <a:rPr lang="en-US" altLang="zh-CN" dirty="0"/>
              <a:t>03_CSRF</a:t>
            </a:r>
            <a:endParaRPr lang="zh-CN" altLang="en-US" dirty="0"/>
          </a:p>
        </p:txBody>
      </p:sp>
      <p:sp>
        <p:nvSpPr>
          <p:cNvPr id="3" name="内容占位符 2">
            <a:extLst>
              <a:ext uri="{FF2B5EF4-FFF2-40B4-BE49-F238E27FC236}">
                <a16:creationId xmlns:a16="http://schemas.microsoft.com/office/drawing/2014/main" id="{3211B809-6200-473C-8E27-F6BA7654F147}"/>
              </a:ext>
            </a:extLst>
          </p:cNvPr>
          <p:cNvSpPr>
            <a:spLocks noGrp="1"/>
          </p:cNvSpPr>
          <p:nvPr>
            <p:ph idx="1"/>
          </p:nvPr>
        </p:nvSpPr>
        <p:spPr>
          <a:xfrm>
            <a:off x="685801" y="1048214"/>
            <a:ext cx="10131425" cy="5393096"/>
          </a:xfrm>
        </p:spPr>
        <p:txBody>
          <a:bodyPr/>
          <a:lstStyle/>
          <a:p>
            <a:r>
              <a:rPr lang="en-US" altLang="zh-CN" dirty="0"/>
              <a:t>CSRF</a:t>
            </a:r>
            <a:r>
              <a:rPr lang="zh-CN" altLang="en-US" dirty="0"/>
              <a:t>，全称</a:t>
            </a:r>
            <a:r>
              <a:rPr lang="en-US" altLang="zh-CN" dirty="0"/>
              <a:t>Cross-site request forgery</a:t>
            </a:r>
            <a:r>
              <a:rPr lang="zh-CN" altLang="en-US" dirty="0"/>
              <a:t>，翻译过来就是跨站请求伪造，是指利用受害者尚未失效的身份认证信息（</a:t>
            </a:r>
            <a:r>
              <a:rPr lang="en-US" altLang="zh-CN" dirty="0"/>
              <a:t>cookie</a:t>
            </a:r>
            <a:r>
              <a:rPr lang="zh-CN" altLang="en-US" dirty="0"/>
              <a:t>、会话等），诱骗其点击恶意链接或者访问包含攻击代码的页面，在受害人不知情的情况下以受害者的身份向（身份认证信息所对应的）服务器发送请求，从而完成非法操作（如转账、改密等）。</a:t>
            </a:r>
            <a:endParaRPr lang="en-US" altLang="zh-CN" dirty="0"/>
          </a:p>
          <a:p>
            <a:r>
              <a:rPr lang="zh-CN" altLang="en-US" dirty="0"/>
              <a:t>借刀杀人</a:t>
            </a:r>
            <a:endParaRPr lang="en-US" altLang="zh-CN" dirty="0"/>
          </a:p>
          <a:p>
            <a:r>
              <a:rPr lang="en-US" altLang="zh-CN" dirty="0"/>
              <a:t>QQ</a:t>
            </a:r>
            <a:r>
              <a:rPr lang="zh-CN" altLang="en-US" dirty="0"/>
              <a:t>空间 </a:t>
            </a:r>
            <a:endParaRPr lang="en-US" altLang="zh-CN" dirty="0"/>
          </a:p>
          <a:p>
            <a:endParaRPr lang="en-US" altLang="zh-CN" dirty="0"/>
          </a:p>
          <a:p>
            <a:r>
              <a:rPr lang="zh-CN" altLang="en-US" dirty="0"/>
              <a:t>例： </a:t>
            </a:r>
            <a:r>
              <a:rPr lang="en-US" altLang="zh-CN" dirty="0"/>
              <a:t>low</a:t>
            </a:r>
            <a:r>
              <a:rPr lang="zh-CN" altLang="en-US" dirty="0"/>
              <a:t>等级</a:t>
            </a:r>
            <a:endParaRPr lang="en-US" altLang="zh-CN" dirty="0"/>
          </a:p>
          <a:p>
            <a:r>
              <a:rPr lang="en-US" altLang="zh-CN" dirty="0"/>
              <a:t>    </a:t>
            </a:r>
          </a:p>
        </p:txBody>
      </p:sp>
    </p:spTree>
    <p:extLst>
      <p:ext uri="{BB962C8B-B14F-4D97-AF65-F5344CB8AC3E}">
        <p14:creationId xmlns:p14="http://schemas.microsoft.com/office/powerpoint/2010/main" val="1790419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771CB-B3AB-4DF9-8436-DA95633A9B39}"/>
              </a:ext>
            </a:extLst>
          </p:cNvPr>
          <p:cNvSpPr>
            <a:spLocks noGrp="1"/>
          </p:cNvSpPr>
          <p:nvPr>
            <p:ph type="title"/>
          </p:nvPr>
        </p:nvSpPr>
        <p:spPr>
          <a:xfrm>
            <a:off x="1030287" y="334536"/>
            <a:ext cx="10131425" cy="457199"/>
          </a:xfrm>
        </p:spPr>
        <p:txBody>
          <a:bodyPr>
            <a:normAutofit fontScale="90000"/>
          </a:bodyPr>
          <a:lstStyle/>
          <a:p>
            <a:r>
              <a:rPr lang="en-US" altLang="zh-CN" dirty="0"/>
              <a:t>04_File Inclusion</a:t>
            </a:r>
            <a:endParaRPr lang="zh-CN" altLang="en-US" dirty="0"/>
          </a:p>
        </p:txBody>
      </p:sp>
      <p:sp>
        <p:nvSpPr>
          <p:cNvPr id="3" name="内容占位符 2">
            <a:extLst>
              <a:ext uri="{FF2B5EF4-FFF2-40B4-BE49-F238E27FC236}">
                <a16:creationId xmlns:a16="http://schemas.microsoft.com/office/drawing/2014/main" id="{3211B809-6200-473C-8E27-F6BA7654F147}"/>
              </a:ext>
            </a:extLst>
          </p:cNvPr>
          <p:cNvSpPr>
            <a:spLocks noGrp="1"/>
          </p:cNvSpPr>
          <p:nvPr>
            <p:ph idx="1"/>
          </p:nvPr>
        </p:nvSpPr>
        <p:spPr>
          <a:xfrm>
            <a:off x="685801" y="1048214"/>
            <a:ext cx="10131425" cy="5393096"/>
          </a:xfrm>
        </p:spPr>
        <p:txBody>
          <a:bodyPr/>
          <a:lstStyle/>
          <a:p>
            <a:r>
              <a:rPr lang="en-US" altLang="zh-CN" dirty="0"/>
              <a:t>File Inclusion</a:t>
            </a:r>
            <a:r>
              <a:rPr lang="zh-CN" altLang="en-US" dirty="0"/>
              <a:t>，意思是文件包含（漏洞），是指当服务器开启</a:t>
            </a:r>
            <a:r>
              <a:rPr lang="en-US" altLang="zh-CN" dirty="0" err="1"/>
              <a:t>allow_url_include</a:t>
            </a:r>
            <a:r>
              <a:rPr lang="zh-CN" altLang="en-US" dirty="0"/>
              <a:t>选项时，就可以通过</a:t>
            </a:r>
            <a:r>
              <a:rPr lang="en-US" altLang="zh-CN" dirty="0"/>
              <a:t>php</a:t>
            </a:r>
            <a:r>
              <a:rPr lang="zh-CN" altLang="en-US" dirty="0"/>
              <a:t>的某些特性函数（</a:t>
            </a:r>
            <a:r>
              <a:rPr lang="en-US" altLang="zh-CN" dirty="0"/>
              <a:t>include()</a:t>
            </a:r>
            <a:r>
              <a:rPr lang="zh-CN" altLang="en-US" dirty="0"/>
              <a:t>，</a:t>
            </a:r>
            <a:r>
              <a:rPr lang="en-US" altLang="zh-CN" dirty="0"/>
              <a:t>require()</a:t>
            </a:r>
            <a:r>
              <a:rPr lang="zh-CN" altLang="en-US" dirty="0"/>
              <a:t>和</a:t>
            </a:r>
            <a:r>
              <a:rPr lang="en-US" altLang="zh-CN" dirty="0" err="1"/>
              <a:t>include_once</a:t>
            </a:r>
            <a:r>
              <a:rPr lang="en-US" altLang="zh-CN" dirty="0"/>
              <a:t>()</a:t>
            </a:r>
            <a:r>
              <a:rPr lang="zh-CN" altLang="en-US" dirty="0"/>
              <a:t>，</a:t>
            </a:r>
            <a:r>
              <a:rPr lang="en-US" altLang="zh-CN" dirty="0" err="1"/>
              <a:t>require_once</a:t>
            </a:r>
            <a:r>
              <a:rPr lang="en-US" altLang="zh-CN" dirty="0"/>
              <a:t>()</a:t>
            </a:r>
            <a:r>
              <a:rPr lang="zh-CN" altLang="en-US" dirty="0"/>
              <a:t>）利用</a:t>
            </a:r>
            <a:r>
              <a:rPr lang="en-US" altLang="zh-CN" dirty="0" err="1"/>
              <a:t>url</a:t>
            </a:r>
            <a:r>
              <a:rPr lang="zh-CN" altLang="en-US" dirty="0"/>
              <a:t>去动态包含文件，此时如果没有对文件来源进行严格审查，就会导致任意文件读取或者任意命令执行。文件包含漏洞分为本地文件包含漏洞与远程文件包含漏洞，远程文件包含漏洞是因为开启了</a:t>
            </a:r>
            <a:r>
              <a:rPr lang="en-US" altLang="zh-CN" dirty="0"/>
              <a:t>php</a:t>
            </a:r>
            <a:r>
              <a:rPr lang="zh-CN" altLang="en-US" dirty="0"/>
              <a:t>配置中的</a:t>
            </a:r>
            <a:r>
              <a:rPr lang="en-US" altLang="zh-CN" dirty="0" err="1"/>
              <a:t>allow_url_fopen</a:t>
            </a:r>
            <a:r>
              <a:rPr lang="zh-CN" altLang="en-US" dirty="0"/>
              <a:t>选项（选项开启之后，服务器允许包含一个远程的文件）。</a:t>
            </a:r>
            <a:endParaRPr lang="en-US" altLang="zh-CN" dirty="0"/>
          </a:p>
          <a:p>
            <a:r>
              <a:rPr lang="zh-CN" altLang="en-US" dirty="0"/>
              <a:t>例： </a:t>
            </a:r>
            <a:r>
              <a:rPr lang="en-US" altLang="zh-CN" dirty="0"/>
              <a:t>low</a:t>
            </a:r>
            <a:r>
              <a:rPr lang="zh-CN" altLang="en-US" dirty="0"/>
              <a:t>等级</a:t>
            </a:r>
            <a:endParaRPr lang="en-US" altLang="zh-CN" dirty="0"/>
          </a:p>
          <a:p>
            <a:r>
              <a:rPr lang="en-US" altLang="zh-CN" dirty="0"/>
              <a:t>    1.  ../../php.ini  </a:t>
            </a:r>
            <a:r>
              <a:rPr lang="zh-CN" altLang="en-US" dirty="0"/>
              <a:t>读取</a:t>
            </a:r>
            <a:r>
              <a:rPr lang="en-US" altLang="zh-CN" dirty="0" err="1"/>
              <a:t>ini</a:t>
            </a:r>
            <a:r>
              <a:rPr lang="zh-CN" altLang="en-US" dirty="0"/>
              <a:t>文件</a:t>
            </a:r>
            <a:endParaRPr lang="en-US" altLang="zh-CN" dirty="0"/>
          </a:p>
          <a:p>
            <a:r>
              <a:rPr lang="en-US" altLang="zh-CN" dirty="0"/>
              <a:t>    2.   ../../</a:t>
            </a:r>
            <a:r>
              <a:rPr lang="en-US" altLang="zh-CN" dirty="0" err="1"/>
              <a:t>phpinfo.php</a:t>
            </a:r>
            <a:r>
              <a:rPr lang="en-US" altLang="zh-CN" dirty="0"/>
              <a:t> </a:t>
            </a:r>
            <a:r>
              <a:rPr lang="zh-CN" altLang="en-US" dirty="0"/>
              <a:t>读取指定文件</a:t>
            </a:r>
            <a:endParaRPr lang="en-US" altLang="zh-CN" dirty="0"/>
          </a:p>
          <a:p>
            <a:r>
              <a:rPr lang="en-US" altLang="zh-CN" dirty="0"/>
              <a:t>    </a:t>
            </a:r>
          </a:p>
        </p:txBody>
      </p:sp>
    </p:spTree>
    <p:extLst>
      <p:ext uri="{BB962C8B-B14F-4D97-AF65-F5344CB8AC3E}">
        <p14:creationId xmlns:p14="http://schemas.microsoft.com/office/powerpoint/2010/main" val="881542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TM02900743[[fn=环保]]</Template>
  <TotalTime>2599</TotalTime>
  <Words>1815</Words>
  <Application>Microsoft Office PowerPoint</Application>
  <PresentationFormat>宽屏</PresentationFormat>
  <Paragraphs>95</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Arial</vt:lpstr>
      <vt:lpstr>Calibri</vt:lpstr>
      <vt:lpstr>Calibri Light</vt:lpstr>
      <vt:lpstr>天体</vt:lpstr>
      <vt:lpstr>PowerPoint 演示文稿</vt:lpstr>
      <vt:lpstr>参考必读</vt:lpstr>
      <vt:lpstr>教程目的</vt:lpstr>
      <vt:lpstr>DVWA简单介绍</vt:lpstr>
      <vt:lpstr>DVWA安装</vt:lpstr>
      <vt:lpstr>01_Brute force</vt:lpstr>
      <vt:lpstr>02_Command Injection</vt:lpstr>
      <vt:lpstr>03_CSRF</vt:lpstr>
      <vt:lpstr>04_File Inclusion</vt:lpstr>
      <vt:lpstr>05_File Upload</vt:lpstr>
      <vt:lpstr>06_Insecure CAPTCHA</vt:lpstr>
      <vt:lpstr>07_SQL Injection(报错注入)</vt:lpstr>
      <vt:lpstr>08_SQL Injection(盲注)</vt:lpstr>
      <vt:lpstr>10_xss(反射型)</vt:lpstr>
      <vt:lpstr>11_xss(存储型)</vt:lpstr>
      <vt:lpstr>写在最后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crow</cp:lastModifiedBy>
  <cp:revision>151</cp:revision>
  <dcterms:created xsi:type="dcterms:W3CDTF">2019-06-18T11:44:20Z</dcterms:created>
  <dcterms:modified xsi:type="dcterms:W3CDTF">2019-09-23T09:49:13Z</dcterms:modified>
</cp:coreProperties>
</file>