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21"/>
  </p:handoutMasterIdLst>
  <p:sldIdLst>
    <p:sldId id="256" r:id="rId2"/>
    <p:sldId id="278" r:id="rId3"/>
    <p:sldId id="267" r:id="rId4"/>
    <p:sldId id="266" r:id="rId5"/>
    <p:sldId id="257" r:id="rId6"/>
    <p:sldId id="265" r:id="rId7"/>
    <p:sldId id="264" r:id="rId8"/>
    <p:sldId id="263" r:id="rId9"/>
    <p:sldId id="262" r:id="rId10"/>
    <p:sldId id="268" r:id="rId11"/>
    <p:sldId id="261" r:id="rId12"/>
    <p:sldId id="260" r:id="rId13"/>
    <p:sldId id="269" r:id="rId14"/>
    <p:sldId id="259" r:id="rId15"/>
    <p:sldId id="270" r:id="rId16"/>
    <p:sldId id="276" r:id="rId17"/>
    <p:sldId id="277" r:id="rId18"/>
    <p:sldId id="258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E5EB-8F72-406E-9033-EC008D076B2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36A1-9BF9-4CE2-BA57-54F154404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2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2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4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7165"/>
            <a:ext cx="8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hiteforever/article/details/4805524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78381" y="2883738"/>
            <a:ext cx="7197726" cy="385572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Windows</a:t>
            </a:r>
            <a:r>
              <a:rPr lang="zh-CN" altLang="en-US" sz="3600" dirty="0"/>
              <a:t>简单基础</a:t>
            </a:r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                                                   </a:t>
            </a:r>
            <a:r>
              <a:rPr lang="en-US" altLang="zh-CN" sz="3600" cap="none" dirty="0"/>
              <a:t>crow</a:t>
            </a:r>
            <a:endParaRPr lang="zh-CN" alt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6298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B106-35E6-4F61-A65D-92BC0F6B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9451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服务</a:t>
            </a:r>
            <a:r>
              <a:rPr lang="en-US" altLang="zh-CN"/>
              <a:t>_2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A9BF-E9C8-468B-A9EC-A3FB2CEE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8" y="832556"/>
            <a:ext cx="10982805" cy="5608755"/>
          </a:xfrm>
        </p:spPr>
        <p:txBody>
          <a:bodyPr>
            <a:normAutofit/>
          </a:bodyPr>
          <a:lstStyle/>
          <a:p>
            <a:r>
              <a:rPr lang="en-US" altLang="zh-CN" dirty="0"/>
              <a:t>telnet</a:t>
            </a:r>
            <a:r>
              <a:rPr lang="zh-CN" altLang="en-US" dirty="0"/>
              <a:t>和</a:t>
            </a:r>
            <a:r>
              <a:rPr lang="en-US" altLang="zh-CN" dirty="0" err="1"/>
              <a:t>ssh</a:t>
            </a:r>
            <a:r>
              <a:rPr lang="zh-CN" altLang="en-US" dirty="0"/>
              <a:t>的区别： </a:t>
            </a:r>
            <a:r>
              <a:rPr lang="en-US" altLang="zh-CN" dirty="0" err="1"/>
              <a:t>ssh</a:t>
            </a:r>
            <a:r>
              <a:rPr lang="zh-CN" altLang="en-US" dirty="0"/>
              <a:t>是一种加密的，需要交换密钥，但是</a:t>
            </a:r>
            <a:r>
              <a:rPr lang="en-US" altLang="zh-CN" dirty="0"/>
              <a:t>telnet</a:t>
            </a:r>
            <a:r>
              <a:rPr lang="zh-CN" altLang="en-US" dirty="0"/>
              <a:t>是明文传输的，不安全。</a:t>
            </a:r>
            <a:br>
              <a:rPr lang="en-US" altLang="zh-CN" dirty="0"/>
            </a:br>
            <a:r>
              <a:rPr lang="zh-CN" altLang="en-US" dirty="0"/>
              <a:t>例子：使用</a:t>
            </a:r>
            <a:r>
              <a:rPr lang="en-US" altLang="zh-CN" dirty="0"/>
              <a:t>telnet</a:t>
            </a:r>
            <a:br>
              <a:rPr lang="en-US" altLang="zh-CN" dirty="0"/>
            </a:br>
            <a:r>
              <a:rPr lang="en-US" altLang="zh-CN" dirty="0"/>
              <a:t>				1) </a:t>
            </a:r>
            <a:r>
              <a:rPr lang="zh-CN" altLang="en-US" dirty="0"/>
              <a:t>打开</a:t>
            </a:r>
            <a:r>
              <a:rPr lang="en-US" altLang="zh-CN" dirty="0"/>
              <a:t>telnet</a:t>
            </a:r>
            <a:r>
              <a:rPr lang="zh-CN" altLang="en-US" dirty="0"/>
              <a:t>服务： 在</a:t>
            </a:r>
            <a:r>
              <a:rPr lang="en-US" altLang="zh-CN" dirty="0"/>
              <a:t>winserver2003</a:t>
            </a:r>
            <a:r>
              <a:rPr lang="zh-CN" altLang="en-US" dirty="0"/>
              <a:t>中打开</a:t>
            </a:r>
            <a:r>
              <a:rPr lang="en-US" altLang="zh-CN" dirty="0"/>
              <a:t>telnet</a:t>
            </a:r>
            <a:r>
              <a:rPr lang="zh-CN" altLang="en-US" dirty="0"/>
              <a:t>服务</a:t>
            </a:r>
            <a:br>
              <a:rPr lang="en-US" altLang="zh-CN" dirty="0"/>
            </a:br>
            <a:r>
              <a:rPr lang="en-US" altLang="zh-CN" dirty="0"/>
              <a:t>				2</a:t>
            </a:r>
            <a:r>
              <a:rPr lang="zh-CN" altLang="en-US" dirty="0"/>
              <a:t>） </a:t>
            </a:r>
            <a:r>
              <a:rPr lang="en-US" altLang="zh-CN" dirty="0"/>
              <a:t>win10</a:t>
            </a:r>
            <a:r>
              <a:rPr lang="zh-CN" altLang="en-US" dirty="0"/>
              <a:t>中，控制面板</a:t>
            </a:r>
            <a:r>
              <a:rPr lang="en-US" altLang="zh-CN" dirty="0"/>
              <a:t>\</a:t>
            </a:r>
            <a:r>
              <a:rPr lang="zh-CN" altLang="en-US" dirty="0"/>
              <a:t>程序</a:t>
            </a:r>
            <a:r>
              <a:rPr lang="en-US" altLang="zh-CN" dirty="0"/>
              <a:t>\</a:t>
            </a:r>
            <a:r>
              <a:rPr lang="zh-CN" altLang="en-US" dirty="0"/>
              <a:t>程序和功能中搜索“弃用或关闭</a:t>
            </a:r>
            <a:r>
              <a:rPr lang="en-US" altLang="zh-CN" dirty="0"/>
              <a:t>window</a:t>
            </a:r>
            <a:r>
              <a:rPr lang="zh-CN" altLang="en-US" dirty="0"/>
              <a:t>功能”，选择打开</a:t>
            </a:r>
            <a:r>
              <a:rPr lang="en-US" altLang="zh-CN" dirty="0"/>
              <a:t>telnet</a:t>
            </a:r>
            <a:r>
              <a:rPr lang="zh-CN" altLang="en-US" dirty="0"/>
              <a:t>客户端</a:t>
            </a:r>
            <a:br>
              <a:rPr lang="en-US" altLang="zh-CN" dirty="0"/>
            </a:br>
            <a:r>
              <a:rPr lang="en-US" altLang="zh-CN" dirty="0"/>
              <a:t>				3</a:t>
            </a:r>
            <a:r>
              <a:rPr lang="zh-CN" altLang="en-US" dirty="0"/>
              <a:t>） 通过</a:t>
            </a:r>
            <a:r>
              <a:rPr lang="en-US" altLang="zh-CN" dirty="0"/>
              <a:t>telnet</a:t>
            </a:r>
            <a:r>
              <a:rPr lang="zh-CN" altLang="en-US" dirty="0"/>
              <a:t>进行远程连接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06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A97E-9A00-46FB-BDE3-1143C517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1816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833F-D42B-4646-9EAB-E41DE17A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775341"/>
            <a:ext cx="11914910" cy="5916403"/>
          </a:xfrm>
        </p:spPr>
        <p:txBody>
          <a:bodyPr>
            <a:normAutofit/>
          </a:bodyPr>
          <a:lstStyle/>
          <a:p>
            <a:r>
              <a:rPr lang="zh-CN" altLang="en-US" dirty="0"/>
              <a:t>如果把</a:t>
            </a:r>
            <a:r>
              <a:rPr lang="en-US" altLang="zh-CN" dirty="0"/>
              <a:t>IP</a:t>
            </a:r>
            <a:r>
              <a:rPr lang="zh-CN" altLang="en-US" dirty="0"/>
              <a:t>地址比作一间房子 ，端口就是出入这间房子的门。真正的房子只有几个门，但是一个</a:t>
            </a:r>
            <a:r>
              <a:rPr lang="en-US" altLang="zh-CN" dirty="0"/>
              <a:t>IP</a:t>
            </a:r>
            <a:r>
              <a:rPr lang="zh-CN" altLang="en-US" dirty="0"/>
              <a:t>地址的端口可以有</a:t>
            </a:r>
            <a:r>
              <a:rPr lang="en-US" altLang="zh-CN" dirty="0"/>
              <a:t>65536</a:t>
            </a:r>
            <a:r>
              <a:rPr lang="zh-CN" altLang="en-US" dirty="0"/>
              <a:t>（即：</a:t>
            </a:r>
            <a:r>
              <a:rPr lang="en-US" altLang="zh-CN" dirty="0"/>
              <a:t>2^16</a:t>
            </a:r>
            <a:r>
              <a:rPr lang="zh-CN" altLang="en-US" dirty="0"/>
              <a:t>）个之多！端口是通过端口号来标记的，端口号只有整数，范围是从</a:t>
            </a:r>
            <a:r>
              <a:rPr lang="en-US" altLang="zh-CN" dirty="0"/>
              <a:t>0 </a:t>
            </a:r>
            <a:r>
              <a:rPr lang="zh-CN" altLang="en-US" dirty="0"/>
              <a:t>到</a:t>
            </a:r>
            <a:r>
              <a:rPr lang="en-US" altLang="zh-CN" dirty="0"/>
              <a:t>65535</a:t>
            </a:r>
            <a:r>
              <a:rPr lang="zh-CN" altLang="en-US" dirty="0"/>
              <a:t>（</a:t>
            </a:r>
            <a:r>
              <a:rPr lang="en-US" altLang="zh-CN" dirty="0"/>
              <a:t>2^16-1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    知名端口（</a:t>
            </a:r>
            <a:r>
              <a:rPr lang="en-US" altLang="zh-CN" dirty="0"/>
              <a:t>well-known ports</a:t>
            </a:r>
            <a:r>
              <a:rPr lang="zh-CN" altLang="en-US" dirty="0"/>
              <a:t>） 知名端口即众所周知的端口号，范围从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1023</a:t>
            </a:r>
          </a:p>
          <a:p>
            <a:r>
              <a:rPr lang="zh-CN" altLang="en-US" dirty="0"/>
              <a:t>       常见的端口：</a:t>
            </a:r>
            <a:r>
              <a:rPr lang="en-US" altLang="zh-CN" dirty="0"/>
              <a:t>FTP:21 / SSH:22 /  Telnet:23  /SMTP:25  / HTTP:80  / HTTPS:443/ mstsc:3389/ QQ:1080</a:t>
            </a:r>
          </a:p>
          <a:p>
            <a:r>
              <a:rPr lang="zh-CN" altLang="en-US" dirty="0"/>
              <a:t>    动态端口（</a:t>
            </a:r>
            <a:r>
              <a:rPr lang="en-US" altLang="zh-CN" dirty="0"/>
              <a:t>dynamic ports</a:t>
            </a:r>
            <a:r>
              <a:rPr lang="zh-CN" altLang="en-US" dirty="0"/>
              <a:t>） 动态端口的范围从</a:t>
            </a:r>
            <a:r>
              <a:rPr lang="en-US" altLang="zh-CN" dirty="0"/>
              <a:t>1024</a:t>
            </a:r>
            <a:r>
              <a:rPr lang="zh-CN" altLang="en-US" dirty="0"/>
              <a:t>到</a:t>
            </a:r>
            <a:r>
              <a:rPr lang="en-US" altLang="zh-CN" dirty="0"/>
              <a:t>65535</a:t>
            </a:r>
          </a:p>
          <a:p>
            <a:r>
              <a:rPr lang="en-US" altLang="zh-CN" dirty="0"/>
              <a:t>netstat</a:t>
            </a:r>
            <a:r>
              <a:rPr lang="zh-CN" altLang="en-US" dirty="0"/>
              <a:t>命令的功能是显示网络连接、路由表和网络接口信息，可以让用户得知目前都有哪些网络连接正在运作。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查看端口占用情况：</a:t>
            </a:r>
            <a:r>
              <a:rPr lang="en-US" altLang="zh-CN" dirty="0"/>
              <a:t>netstat  -an</a:t>
            </a:r>
          </a:p>
          <a:p>
            <a:r>
              <a:rPr lang="en-US" altLang="zh-CN" dirty="0"/>
              <a:t>                    -a </a:t>
            </a:r>
            <a:r>
              <a:rPr lang="zh-CN" altLang="en-US" dirty="0"/>
              <a:t>表示显示所有活动的</a:t>
            </a:r>
            <a:r>
              <a:rPr lang="en-US" altLang="zh-CN" dirty="0" err="1"/>
              <a:t>tcp</a:t>
            </a:r>
            <a:r>
              <a:rPr lang="zh-CN" altLang="en-US" dirty="0"/>
              <a:t>连接以及计算机监听的</a:t>
            </a:r>
            <a:r>
              <a:rPr lang="en-US" altLang="zh-CN" dirty="0" err="1"/>
              <a:t>tcp</a:t>
            </a:r>
            <a:r>
              <a:rPr lang="zh-CN" altLang="en-US" dirty="0"/>
              <a:t>和</a:t>
            </a:r>
            <a:r>
              <a:rPr lang="en-US" altLang="zh-CN" dirty="0" err="1"/>
              <a:t>udp</a:t>
            </a:r>
            <a:r>
              <a:rPr lang="zh-CN" altLang="en-US" dirty="0"/>
              <a:t>端口。 </a:t>
            </a:r>
            <a:endParaRPr lang="en-US" altLang="zh-CN" dirty="0"/>
          </a:p>
          <a:p>
            <a:r>
              <a:rPr lang="en-US" altLang="zh-CN" dirty="0"/>
              <a:t>                    -n </a:t>
            </a:r>
            <a:r>
              <a:rPr lang="zh-CN" altLang="en-US" dirty="0"/>
              <a:t>表示只以数字形式显示所有活动的</a:t>
            </a:r>
            <a:r>
              <a:rPr lang="en-US" altLang="zh-CN" dirty="0" err="1"/>
              <a:t>tcp</a:t>
            </a:r>
            <a:r>
              <a:rPr lang="zh-CN" altLang="en-US" dirty="0"/>
              <a:t>连接的地址和端口号。 </a:t>
            </a:r>
            <a:endParaRPr lang="en-US" altLang="zh-CN" dirty="0"/>
          </a:p>
          <a:p>
            <a:r>
              <a:rPr lang="en-US" altLang="zh-CN" dirty="0"/>
              <a:t>                    -o </a:t>
            </a:r>
            <a:r>
              <a:rPr lang="zh-CN" altLang="en-US" dirty="0"/>
              <a:t>表示显示活动的</a:t>
            </a:r>
            <a:r>
              <a:rPr lang="en-US" altLang="zh-CN" dirty="0" err="1"/>
              <a:t>tcp</a:t>
            </a:r>
            <a:r>
              <a:rPr lang="zh-CN" altLang="en-US" dirty="0"/>
              <a:t>连接并包括每个连接的进程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pid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查看指定端口占用情况：</a:t>
            </a:r>
            <a:r>
              <a:rPr lang="en-US" altLang="zh-CN" dirty="0"/>
              <a:t>netstat -</a:t>
            </a:r>
            <a:r>
              <a:rPr lang="en-US" altLang="zh-CN" dirty="0" err="1"/>
              <a:t>nao</a:t>
            </a:r>
            <a:r>
              <a:rPr lang="en-US" altLang="zh-CN" dirty="0"/>
              <a:t> | </a:t>
            </a:r>
            <a:r>
              <a:rPr lang="en-US" altLang="zh-CN" dirty="0" err="1"/>
              <a:t>findstr</a:t>
            </a:r>
            <a:r>
              <a:rPr lang="en-US" altLang="zh-CN" dirty="0"/>
              <a:t>  “443“ </a:t>
            </a:r>
            <a:r>
              <a:rPr lang="zh-CN" altLang="en-US" dirty="0"/>
              <a:t>？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查看进程</a:t>
            </a:r>
            <a:r>
              <a:rPr lang="en-US" altLang="zh-CN" dirty="0"/>
              <a:t>id</a:t>
            </a:r>
            <a:r>
              <a:rPr lang="zh-CN" altLang="en-US" dirty="0"/>
              <a:t>对应的进程名：</a:t>
            </a:r>
            <a:r>
              <a:rPr lang="en-US" altLang="zh-CN" dirty="0" err="1"/>
              <a:t>tasklist</a:t>
            </a:r>
            <a:r>
              <a:rPr lang="en-US" altLang="zh-CN" dirty="0"/>
              <a:t> |  </a:t>
            </a:r>
            <a:r>
              <a:rPr lang="en-US" altLang="zh-CN" dirty="0" err="1"/>
              <a:t>findstr</a:t>
            </a:r>
            <a:r>
              <a:rPr lang="en-US" altLang="zh-CN" dirty="0"/>
              <a:t> “14164”</a:t>
            </a:r>
            <a:r>
              <a:rPr lang="zh-CN" altLang="en-US" dirty="0"/>
              <a:t>（空格）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dirty="0"/>
              <a:t> kill</a:t>
            </a:r>
            <a:r>
              <a:rPr lang="zh-CN" altLang="en-US" sz="1800" dirty="0"/>
              <a:t>进程    </a:t>
            </a:r>
            <a:r>
              <a:rPr lang="en-US" altLang="zh-CN" sz="1800" dirty="0" err="1"/>
              <a:t>taskkill</a:t>
            </a:r>
            <a:r>
              <a:rPr lang="en-US" altLang="zh-CN" sz="1800" dirty="0"/>
              <a:t> /f /t /</a:t>
            </a:r>
            <a:r>
              <a:rPr lang="en-US" altLang="zh-CN" sz="1800" dirty="0" err="1"/>
              <a:t>im</a:t>
            </a:r>
            <a:r>
              <a:rPr lang="en-US" altLang="zh-CN" sz="1800" dirty="0"/>
              <a:t>  java.exe</a:t>
            </a:r>
          </a:p>
          <a:p>
            <a:pPr marL="0" indent="0">
              <a:buNone/>
            </a:pPr>
            <a:r>
              <a:rPr lang="zh-CN" altLang="en-US" dirty="0"/>
              <a:t>详情：</a:t>
            </a:r>
            <a:r>
              <a:rPr lang="en-US" altLang="zh-CN" dirty="0">
                <a:hlinkClick r:id="rId2"/>
              </a:rPr>
              <a:t> https://blog.csdn.net/whiteforever/article/details/48055245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C6E0-12AF-4991-BE45-5EBB481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注册表</a:t>
            </a:r>
            <a:r>
              <a:rPr lang="en-US" altLang="zh-CN"/>
              <a:t>_1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117A4-7AAE-4481-8A76-6576767F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733779"/>
            <a:ext cx="11198578" cy="5707532"/>
          </a:xfrm>
        </p:spPr>
        <p:txBody>
          <a:bodyPr/>
          <a:lstStyle/>
          <a:p>
            <a:r>
              <a:rPr lang="zh-CN" altLang="en-US"/>
              <a:t>注册表是</a:t>
            </a:r>
            <a:r>
              <a:rPr lang="en-US" altLang="zh-CN"/>
              <a:t>windows</a:t>
            </a:r>
            <a:r>
              <a:rPr lang="zh-CN" altLang="en-US"/>
              <a:t>操作系统中的一个核心数据库，其中存放着各种参数，直接控制着</a:t>
            </a:r>
            <a:r>
              <a:rPr lang="en-US" altLang="zh-CN"/>
              <a:t>windows</a:t>
            </a:r>
            <a:r>
              <a:rPr lang="zh-CN" altLang="en-US"/>
              <a:t>的启动、硬件驱动程序的装载以及一些</a:t>
            </a:r>
            <a:r>
              <a:rPr lang="en-US" altLang="zh-CN"/>
              <a:t>windows</a:t>
            </a:r>
            <a:r>
              <a:rPr lang="zh-CN" altLang="en-US"/>
              <a:t>应用程序的运行，从而在整个系统中起着核心作用。这些作用包括了软、硬件的相关配置和状态信息，比如注册表中保存有应用程序和资源管理器外壳的初始条件、首选项和卸载数据等，联网计算机的整个系统的设置和各种许可，文件扩展名与应用程序的关联，硬件部件的描述、状态和属性，性能记录和其他底层的系统状态信息，以及其他数据等。</a:t>
            </a:r>
            <a:r>
              <a:rPr lang="en-US" altLang="zh-CN"/>
              <a:t>(</a:t>
            </a:r>
            <a:r>
              <a:rPr lang="zh-CN" altLang="en-US"/>
              <a:t>链接：</a:t>
            </a:r>
            <a:r>
              <a:rPr lang="en-US" altLang="zh-CN"/>
              <a:t>https://blog.csdn.net/qq_43613144/article/details/93408224)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9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C6E0-12AF-4991-BE45-5EBB481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注册表</a:t>
            </a:r>
            <a:r>
              <a:rPr lang="en-US" altLang="zh-CN"/>
              <a:t>_2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117A4-7AAE-4481-8A76-6576767F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733779"/>
            <a:ext cx="11198578" cy="5707532"/>
          </a:xfrm>
        </p:spPr>
        <p:txBody>
          <a:bodyPr/>
          <a:lstStyle/>
          <a:p>
            <a:r>
              <a:rPr lang="en-US" altLang="zh-CN"/>
              <a:t>regedit</a:t>
            </a:r>
          </a:p>
          <a:p>
            <a:r>
              <a:rPr lang="zh-CN" altLang="en-US"/>
              <a:t>注册表包括以下</a:t>
            </a:r>
            <a:r>
              <a:rPr lang="en-US" altLang="zh-CN"/>
              <a:t>5</a:t>
            </a:r>
            <a:r>
              <a:rPr lang="zh-CN" altLang="en-US"/>
              <a:t>个根键</a:t>
            </a:r>
            <a:br>
              <a:rPr lang="zh-CN" altLang="en-US"/>
            </a:br>
            <a:r>
              <a:rPr lang="en-US" altLang="zh-CN"/>
              <a:t>1.HKEY_CLASSES_ROOT</a:t>
            </a:r>
            <a:br>
              <a:rPr lang="zh-CN" altLang="en-US"/>
            </a:br>
            <a:r>
              <a:rPr lang="zh-CN" altLang="en-US"/>
              <a:t>说明：该根键包括启动应用程序所需的全部信息，包括扩展名，应用程序与文档之间的关系，驱动程序名，</a:t>
            </a:r>
            <a:r>
              <a:rPr lang="en-US" altLang="zh-CN"/>
              <a:t>DDE</a:t>
            </a:r>
            <a:r>
              <a:rPr lang="zh-CN" altLang="en-US"/>
              <a:t>和</a:t>
            </a:r>
            <a:r>
              <a:rPr lang="en-US" altLang="zh-CN"/>
              <a:t>OLE</a:t>
            </a:r>
            <a:r>
              <a:rPr lang="zh-CN" altLang="en-US"/>
              <a:t>信息，类</a:t>
            </a:r>
            <a:r>
              <a:rPr lang="en-US" altLang="zh-CN"/>
              <a:t>ID</a:t>
            </a:r>
            <a:r>
              <a:rPr lang="zh-CN" altLang="en-US"/>
              <a:t>、编号和应用程序与文档的图标等。</a:t>
            </a:r>
            <a:br>
              <a:rPr lang="zh-CN" altLang="en-US"/>
            </a:br>
            <a:r>
              <a:rPr lang="en-US" altLang="zh-CN"/>
              <a:t>2.HKEY_CURRENT_USER</a:t>
            </a:r>
            <a:br>
              <a:rPr lang="zh-CN" altLang="en-US"/>
            </a:br>
            <a:r>
              <a:rPr lang="zh-CN" altLang="en-US"/>
              <a:t>说明：该根键包括当前登录用户的配置信息，包括环境变量，个人程序以及桌面设置等</a:t>
            </a:r>
            <a:br>
              <a:rPr lang="zh-CN" altLang="en-US"/>
            </a:br>
            <a:r>
              <a:rPr lang="en-US" altLang="zh-CN"/>
              <a:t>3.HKEY_LOCAL_MACHINE</a:t>
            </a:r>
            <a:br>
              <a:rPr lang="zh-CN" altLang="en-US"/>
            </a:br>
            <a:r>
              <a:rPr lang="zh-CN" altLang="en-US"/>
              <a:t>说明：该根键包括本地计算机的系统信息，包括硬件和操作系统信息，安全数据和计算机专用的各类软件设置信息</a:t>
            </a:r>
            <a:br>
              <a:rPr lang="zh-CN" altLang="en-US"/>
            </a:br>
            <a:r>
              <a:rPr lang="en-US" altLang="zh-CN"/>
              <a:t>4.HKEY_USERS</a:t>
            </a:r>
            <a:br>
              <a:rPr lang="zh-CN" altLang="en-US"/>
            </a:br>
            <a:r>
              <a:rPr lang="zh-CN" altLang="en-US"/>
              <a:t>说明：该根键包括计算机的所有用户使用的配置数据，这些数据只有在用户登录系统时才能访问。这些信息告诉系统当前用户使用的图标，激活的程序组，开始菜单的内容以及颜色，字体</a:t>
            </a:r>
            <a:br>
              <a:rPr lang="zh-CN" altLang="en-US"/>
            </a:br>
            <a:r>
              <a:rPr lang="en-US" altLang="zh-CN"/>
              <a:t>5.HKEY_CURRENT_CONFIG</a:t>
            </a:r>
            <a:br>
              <a:rPr lang="zh-CN" altLang="en-US"/>
            </a:br>
            <a:r>
              <a:rPr lang="zh-CN" altLang="en-US"/>
              <a:t>说明：该根键包括当前硬件的配置信息，其中的信息是从</a:t>
            </a:r>
            <a:r>
              <a:rPr lang="en-US" altLang="zh-CN"/>
              <a:t>HKEY_LOCAL_MACHINE</a:t>
            </a:r>
            <a:r>
              <a:rPr lang="zh-CN" altLang="en-US"/>
              <a:t>中映射出来的。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0436-8917-4E19-B9C1-864FB529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dos</a:t>
            </a:r>
            <a:r>
              <a:rPr lang="zh-CN" altLang="en-US"/>
              <a:t>命令</a:t>
            </a:r>
            <a:r>
              <a:rPr lang="en-US" altLang="zh-CN"/>
              <a:t>_1(</a:t>
            </a:r>
            <a:r>
              <a:rPr lang="zh-CN" altLang="en-US"/>
              <a:t>重要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39E6-180C-4C22-A17D-97B0D131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931334"/>
            <a:ext cx="10131425" cy="5904088"/>
          </a:xfrm>
        </p:spPr>
        <p:txBody>
          <a:bodyPr>
            <a:normAutofit/>
          </a:bodyPr>
          <a:lstStyle/>
          <a:p>
            <a:r>
              <a:rPr lang="en-US" altLang="zh-CN" dirty="0"/>
              <a:t>color </a:t>
            </a:r>
            <a:r>
              <a:rPr lang="zh-CN" altLang="en-US" dirty="0"/>
              <a:t>设置颜色命令， </a:t>
            </a:r>
            <a:r>
              <a:rPr lang="en-US" altLang="zh-CN" dirty="0"/>
              <a:t>color –h </a:t>
            </a:r>
          </a:p>
          <a:p>
            <a:r>
              <a:rPr lang="zh-CN" altLang="en-US" dirty="0"/>
              <a:t>命令详情   命令</a:t>
            </a:r>
            <a:r>
              <a:rPr lang="en-US" altLang="zh-CN" dirty="0"/>
              <a:t>+ /?</a:t>
            </a:r>
          </a:p>
          <a:p>
            <a:r>
              <a:rPr lang="zh-CN" altLang="en-US" dirty="0"/>
              <a:t>查看目录内容命令 </a:t>
            </a:r>
            <a:r>
              <a:rPr lang="en-US" altLang="zh-CN" dirty="0"/>
              <a:t>DIR</a:t>
            </a:r>
          </a:p>
          <a:p>
            <a:r>
              <a:rPr lang="zh-CN" altLang="en-US" dirty="0"/>
              <a:t>创建目录命令 </a:t>
            </a:r>
            <a:r>
              <a:rPr lang="en-US" altLang="zh-CN" dirty="0"/>
              <a:t>MD</a:t>
            </a:r>
          </a:p>
          <a:p>
            <a:r>
              <a:rPr lang="zh-CN" altLang="en-US" dirty="0"/>
              <a:t>打开指定目录命令 </a:t>
            </a:r>
            <a:r>
              <a:rPr lang="en-US" altLang="zh-CN" dirty="0"/>
              <a:t>CD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删除当前指定的子目录命令 </a:t>
            </a:r>
            <a:r>
              <a:rPr lang="en-US" altLang="zh-CN" dirty="0"/>
              <a:t>RD</a:t>
            </a:r>
          </a:p>
          <a:p>
            <a:pPr marL="0" indent="0">
              <a:buNone/>
            </a:pPr>
            <a:r>
              <a:rPr lang="zh-CN" altLang="en-US" dirty="0"/>
              <a:t>      改变当前盘符命令 </a:t>
            </a:r>
            <a:r>
              <a:rPr lang="en-US" altLang="zh-CN" dirty="0"/>
              <a:t>C:</a:t>
            </a:r>
          </a:p>
          <a:p>
            <a:r>
              <a:rPr lang="zh-CN" altLang="en-US" dirty="0"/>
              <a:t>批处理命令 </a:t>
            </a:r>
            <a:r>
              <a:rPr lang="en-US" altLang="zh-CN" dirty="0"/>
              <a:t>start</a:t>
            </a:r>
          </a:p>
          <a:p>
            <a:r>
              <a:rPr lang="zh-CN" altLang="en-US" dirty="0"/>
              <a:t>将输入内容输入到该文件中文件复制</a:t>
            </a:r>
            <a:r>
              <a:rPr lang="zh-CN" altLang="en-US"/>
              <a:t>命令   </a:t>
            </a:r>
            <a:r>
              <a:rPr lang="en-US" altLang="zh-CN"/>
              <a:t>echo</a:t>
            </a:r>
            <a:r>
              <a:rPr lang="en-US" altLang="zh-CN" dirty="0" err="1"/>
              <a:t>:echo</a:t>
            </a:r>
            <a:r>
              <a:rPr lang="en-US" altLang="zh-CN" dirty="0"/>
              <a:t>+ </a:t>
            </a:r>
            <a:r>
              <a:rPr lang="zh-CN" altLang="en-US" dirty="0"/>
              <a:t>输入 </a:t>
            </a:r>
            <a:r>
              <a:rPr lang="en-US" altLang="zh-CN" dirty="0"/>
              <a:t>+ &gt; + </a:t>
            </a:r>
            <a:r>
              <a:rPr lang="zh-CN" altLang="en-US" dirty="0"/>
              <a:t>文件名</a:t>
            </a:r>
            <a:endParaRPr lang="en-US" altLang="zh-CN" dirty="0"/>
          </a:p>
          <a:p>
            <a:r>
              <a:rPr lang="zh-CN" altLang="en-US" dirty="0"/>
              <a:t>显示文本文件内容命令 </a:t>
            </a:r>
            <a:r>
              <a:rPr lang="en-US" altLang="zh-CN" dirty="0"/>
              <a:t>TYPE</a:t>
            </a:r>
          </a:p>
          <a:p>
            <a:r>
              <a:rPr lang="zh-CN" altLang="en-US" dirty="0"/>
              <a:t>更改文件名命令 </a:t>
            </a:r>
            <a:r>
              <a:rPr lang="en-US" altLang="zh-CN" dirty="0"/>
              <a:t>REN</a:t>
            </a:r>
          </a:p>
          <a:p>
            <a:r>
              <a:rPr lang="zh-CN" altLang="en-US" dirty="0"/>
              <a:t>删除文件命令 </a:t>
            </a:r>
            <a:r>
              <a:rPr lang="en-US" altLang="zh-CN" dirty="0"/>
              <a:t>DEL</a:t>
            </a:r>
            <a:r>
              <a:rPr lang="zh-CN" altLang="en-US" dirty="0"/>
              <a:t>（复杂）</a:t>
            </a:r>
            <a:endParaRPr lang="en-US" altLang="zh-CN" dirty="0"/>
          </a:p>
          <a:p>
            <a:r>
              <a:rPr lang="zh-CN" altLang="en-US" dirty="0"/>
              <a:t>清除屏幕命令 </a:t>
            </a:r>
            <a:r>
              <a:rPr lang="en-US" altLang="zh-CN" dirty="0"/>
              <a:t>CLS</a:t>
            </a:r>
          </a:p>
          <a:p>
            <a:r>
              <a:rPr lang="zh-CN" altLang="en-US" dirty="0"/>
              <a:t>显示磁盘目录结构 </a:t>
            </a:r>
            <a:r>
              <a:rPr lang="en-US" altLang="zh-CN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6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0436-8917-4E19-B9C1-864FB529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dos</a:t>
            </a:r>
            <a:r>
              <a:rPr lang="zh-CN" altLang="en-US"/>
              <a:t>命令</a:t>
            </a:r>
            <a:r>
              <a:rPr lang="en-US" altLang="zh-CN"/>
              <a:t>_2(</a:t>
            </a:r>
            <a:r>
              <a:rPr lang="zh-CN" altLang="en-US"/>
              <a:t>重要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39E6-180C-4C22-A17D-97B0D131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931334"/>
            <a:ext cx="10959714" cy="5904088"/>
          </a:xfrm>
        </p:spPr>
        <p:txBody>
          <a:bodyPr>
            <a:normAutofit/>
          </a:bodyPr>
          <a:lstStyle/>
          <a:p>
            <a:r>
              <a:rPr lang="en-US" altLang="zh-CN" dirty="0"/>
              <a:t>msg </a:t>
            </a:r>
            <a:r>
              <a:rPr lang="zh-CN" altLang="en-US" dirty="0"/>
              <a:t>发送信息命令 </a:t>
            </a:r>
            <a:r>
              <a:rPr lang="en-US" altLang="zh-CN" dirty="0"/>
              <a:t>msg </a:t>
            </a:r>
            <a:r>
              <a:rPr lang="zh-CN" altLang="en-US" dirty="0"/>
              <a:t>用户 “内容”</a:t>
            </a:r>
            <a:endParaRPr lang="en-US" altLang="zh-CN" dirty="0"/>
          </a:p>
          <a:p>
            <a:r>
              <a:rPr lang="en-US" altLang="zh-CN" dirty="0"/>
              <a:t>shutdown </a:t>
            </a:r>
            <a:r>
              <a:rPr lang="zh-CN" altLang="en-US" dirty="0"/>
              <a:t>关机命令 </a:t>
            </a:r>
            <a:endParaRPr lang="en-US" altLang="zh-CN" dirty="0"/>
          </a:p>
          <a:p>
            <a:r>
              <a:rPr lang="en-US" altLang="zh-CN" dirty="0"/>
              <a:t>	shutdown /s  </a:t>
            </a:r>
            <a:r>
              <a:rPr lang="zh-CN" altLang="en-US" dirty="0"/>
              <a:t>默认</a:t>
            </a:r>
            <a:r>
              <a:rPr lang="en-US" altLang="zh-CN" dirty="0"/>
              <a:t>30</a:t>
            </a:r>
            <a:r>
              <a:rPr lang="zh-CN" altLang="en-US" dirty="0"/>
              <a:t>秒之后关机（具体关机时间是由不同的操作系统决定的）</a:t>
            </a:r>
            <a:endParaRPr lang="en-US" altLang="zh-CN" dirty="0"/>
          </a:p>
          <a:p>
            <a:r>
              <a:rPr lang="en-US" altLang="zh-CN" dirty="0"/>
              <a:t>	shutdown /s /t 300 300</a:t>
            </a:r>
            <a:r>
              <a:rPr lang="zh-CN" altLang="en-US" dirty="0"/>
              <a:t>秒之后关机</a:t>
            </a:r>
            <a:endParaRPr lang="en-US" altLang="zh-CN" dirty="0"/>
          </a:p>
          <a:p>
            <a:r>
              <a:rPr lang="en-US" altLang="zh-CN" dirty="0"/>
              <a:t>	shutdown /s /t 0  </a:t>
            </a:r>
            <a:r>
              <a:rPr lang="zh-CN" altLang="en-US" dirty="0"/>
              <a:t>立即关机</a:t>
            </a:r>
            <a:endParaRPr lang="en-US" altLang="zh-CN" dirty="0"/>
          </a:p>
          <a:p>
            <a:r>
              <a:rPr lang="en-US" altLang="zh-CN" dirty="0"/>
              <a:t>	shutdown  /s /t 20 /c </a:t>
            </a:r>
            <a:r>
              <a:rPr lang="zh-CN" altLang="en-US" dirty="0"/>
              <a:t>“</a:t>
            </a:r>
            <a:r>
              <a:rPr lang="en-US" altLang="zh-CN" dirty="0"/>
              <a:t>20s</a:t>
            </a:r>
            <a:r>
              <a:rPr lang="zh-CN" altLang="en-US" dirty="0"/>
              <a:t>之后关机”     </a:t>
            </a:r>
            <a:r>
              <a:rPr lang="en-US" altLang="zh-CN" dirty="0"/>
              <a:t>			20s</a:t>
            </a:r>
            <a:r>
              <a:rPr lang="zh-CN" altLang="en-US" dirty="0"/>
              <a:t>后关机，并提醒</a:t>
            </a:r>
            <a:endParaRPr lang="en-US" altLang="zh-CN" dirty="0"/>
          </a:p>
          <a:p>
            <a:r>
              <a:rPr lang="en-US" altLang="zh-CN" dirty="0"/>
              <a:t>	shutdown –a  </a:t>
            </a:r>
            <a:r>
              <a:rPr lang="zh-CN" altLang="en-US" dirty="0"/>
              <a:t>取消关机</a:t>
            </a:r>
          </a:p>
        </p:txBody>
      </p:sp>
    </p:spTree>
    <p:extLst>
      <p:ext uri="{BB962C8B-B14F-4D97-AF65-F5344CB8AC3E}">
        <p14:creationId xmlns:p14="http://schemas.microsoft.com/office/powerpoint/2010/main" val="244382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0436-8917-4E19-B9C1-864FB529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dos</a:t>
            </a:r>
            <a:r>
              <a:rPr lang="zh-CN" altLang="en-US"/>
              <a:t>命令</a:t>
            </a:r>
            <a:r>
              <a:rPr lang="en-US" altLang="zh-CN"/>
              <a:t>_3(</a:t>
            </a:r>
            <a:r>
              <a:rPr lang="zh-CN" altLang="en-US"/>
              <a:t>重要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39E6-180C-4C22-A17D-97B0D131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931334"/>
            <a:ext cx="10131425" cy="5904088"/>
          </a:xfrm>
        </p:spPr>
        <p:txBody>
          <a:bodyPr>
            <a:normAutofit/>
          </a:bodyPr>
          <a:lstStyle/>
          <a:p>
            <a:r>
              <a:rPr lang="en-US" altLang="zh-CN" dirty="0"/>
              <a:t>ping</a:t>
            </a:r>
          </a:p>
          <a:p>
            <a:r>
              <a:rPr lang="en-US" altLang="zh-CN" dirty="0"/>
              <a:t>ping </a:t>
            </a:r>
            <a:r>
              <a:rPr lang="zh-CN" altLang="en-US" dirty="0"/>
              <a:t>命令是基于 </a:t>
            </a:r>
            <a:r>
              <a:rPr lang="en-US" altLang="zh-CN" dirty="0"/>
              <a:t>ICMP </a:t>
            </a:r>
            <a:r>
              <a:rPr lang="zh-CN" altLang="en-US" dirty="0"/>
              <a:t>协议来工作的，「 </a:t>
            </a:r>
            <a:r>
              <a:rPr lang="en-US" altLang="zh-CN" dirty="0"/>
              <a:t>ICMP </a:t>
            </a:r>
            <a:r>
              <a:rPr lang="zh-CN" altLang="en-US" dirty="0"/>
              <a:t>」全称为 </a:t>
            </a:r>
            <a:r>
              <a:rPr lang="en-US" altLang="zh-CN" dirty="0"/>
              <a:t>Internet </a:t>
            </a:r>
            <a:r>
              <a:rPr lang="zh-CN" altLang="en-US" dirty="0"/>
              <a:t>控制报文协议（ </a:t>
            </a:r>
            <a:r>
              <a:rPr lang="en-US" altLang="zh-CN" dirty="0"/>
              <a:t>Internet Control Message Protocol</a:t>
            </a:r>
            <a:r>
              <a:rPr lang="zh-CN" altLang="en-US" dirty="0"/>
              <a:t>）。</a:t>
            </a:r>
            <a:r>
              <a:rPr lang="en-US" altLang="zh-CN" dirty="0"/>
              <a:t>ping </a:t>
            </a:r>
            <a:r>
              <a:rPr lang="zh-CN" altLang="en-US" dirty="0"/>
              <a:t>命令会发送一份</a:t>
            </a:r>
            <a:r>
              <a:rPr lang="en-US" altLang="zh-CN" dirty="0"/>
              <a:t>ICMP</a:t>
            </a:r>
            <a:r>
              <a:rPr lang="zh-CN" altLang="en-US" dirty="0"/>
              <a:t>回显请求报文给目标主机，并等待目标主机返回</a:t>
            </a:r>
            <a:r>
              <a:rPr lang="en-US" altLang="zh-CN" dirty="0"/>
              <a:t>ICMP</a:t>
            </a:r>
            <a:r>
              <a:rPr lang="zh-CN" altLang="en-US" dirty="0"/>
              <a:t>回显应答。因为</a:t>
            </a:r>
            <a:r>
              <a:rPr lang="en-US" altLang="zh-CN" dirty="0"/>
              <a:t>ICMP</a:t>
            </a:r>
            <a:r>
              <a:rPr lang="zh-CN" altLang="en-US" dirty="0"/>
              <a:t>协议会要求目标主机在收到消息之后，必须返回</a:t>
            </a:r>
            <a:r>
              <a:rPr lang="en-US" altLang="zh-CN" dirty="0"/>
              <a:t>ICMP</a:t>
            </a:r>
            <a:r>
              <a:rPr lang="zh-CN" altLang="en-US" dirty="0"/>
              <a:t>应答消息给源主机，如果源主机在一定时间内收到了目标主机的应答，则表明两台主机之间网络是可达的。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Ping –t </a:t>
            </a:r>
            <a:r>
              <a:rPr lang="zh-CN" altLang="en-US" dirty="0"/>
              <a:t>一直</a:t>
            </a:r>
            <a:r>
              <a:rPr lang="en-US" altLang="zh-CN" dirty="0"/>
              <a:t>ping</a:t>
            </a:r>
            <a:r>
              <a:rPr lang="zh-CN" altLang="en-US" dirty="0"/>
              <a:t>下去，直到停止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/>
              <a:t>ping</a:t>
            </a:r>
            <a:r>
              <a:rPr lang="zh-CN" altLang="en-US" dirty="0"/>
              <a:t>判断操作系统（仅供参考）：</a:t>
            </a:r>
            <a:endParaRPr lang="en-US" altLang="zh-CN" dirty="0"/>
          </a:p>
          <a:p>
            <a:r>
              <a:rPr lang="en-US" altLang="zh-CN" dirty="0"/>
              <a:t>TTL=128</a:t>
            </a:r>
            <a:r>
              <a:rPr lang="zh-CN" altLang="en-US" dirty="0"/>
              <a:t>，这是</a:t>
            </a:r>
            <a:r>
              <a:rPr lang="en-US" altLang="zh-CN" dirty="0"/>
              <a:t>WINNT/2K/XP</a:t>
            </a:r>
            <a:r>
              <a:rPr lang="zh-CN" altLang="en-US" dirty="0"/>
              <a:t>。 </a:t>
            </a:r>
            <a:br>
              <a:rPr lang="en-US" altLang="zh-CN" dirty="0"/>
            </a:br>
            <a:r>
              <a:rPr lang="en-US" altLang="zh-CN" dirty="0"/>
              <a:t>TTL=32</a:t>
            </a:r>
            <a:r>
              <a:rPr lang="zh-CN" altLang="en-US" dirty="0"/>
              <a:t>，这是</a:t>
            </a:r>
            <a:r>
              <a:rPr lang="en-US" altLang="zh-CN" dirty="0"/>
              <a:t>WIN95/98/ME</a:t>
            </a:r>
            <a:r>
              <a:rPr lang="zh-CN" altLang="en-US" dirty="0"/>
              <a:t>。 </a:t>
            </a:r>
            <a:br>
              <a:rPr lang="en-US" altLang="zh-CN" dirty="0"/>
            </a:br>
            <a:r>
              <a:rPr lang="en-US" altLang="zh-CN" dirty="0"/>
              <a:t>TTL=256</a:t>
            </a:r>
            <a:r>
              <a:rPr lang="zh-CN" altLang="en-US" dirty="0"/>
              <a:t>，这是</a:t>
            </a:r>
            <a:r>
              <a:rPr lang="en-US" altLang="zh-CN" dirty="0"/>
              <a:t>UNIX</a:t>
            </a:r>
            <a:r>
              <a:rPr lang="zh-CN" altLang="en-US" dirty="0"/>
              <a:t>。 </a:t>
            </a:r>
            <a:br>
              <a:rPr lang="en-US" altLang="zh-CN" dirty="0"/>
            </a:br>
            <a:r>
              <a:rPr lang="en-US" altLang="zh-CN" dirty="0"/>
              <a:t>TTL=64</a:t>
            </a:r>
            <a:r>
              <a:rPr lang="zh-CN" altLang="en-US" dirty="0"/>
              <a:t>，这是</a:t>
            </a:r>
            <a:r>
              <a:rPr lang="en-US" altLang="zh-CN" dirty="0"/>
              <a:t>LINUX</a:t>
            </a:r>
            <a:r>
              <a:rPr lang="zh-CN" altLang="en-US" dirty="0"/>
              <a:t>。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78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0436-8917-4E19-B9C1-864FB529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1708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dos</a:t>
            </a:r>
            <a:r>
              <a:rPr lang="zh-CN" altLang="en-US"/>
              <a:t>命令</a:t>
            </a:r>
            <a:r>
              <a:rPr lang="en-US" altLang="zh-CN"/>
              <a:t>_4(</a:t>
            </a:r>
            <a:r>
              <a:rPr lang="zh-CN" altLang="en-US"/>
              <a:t>重要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39E6-180C-4C22-A17D-97B0D131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931334"/>
            <a:ext cx="10131425" cy="5904088"/>
          </a:xfrm>
        </p:spPr>
        <p:txBody>
          <a:bodyPr>
            <a:normAutofit/>
          </a:bodyPr>
          <a:lstStyle/>
          <a:p>
            <a:r>
              <a:rPr lang="en-US" altLang="zh-CN" dirty="0"/>
              <a:t>net user </a:t>
            </a:r>
            <a:r>
              <a:rPr lang="zh-CN" altLang="en-US" dirty="0"/>
              <a:t>查看当前系统有哪些用户</a:t>
            </a:r>
            <a:endParaRPr lang="en-US" altLang="zh-CN" dirty="0"/>
          </a:p>
          <a:p>
            <a:r>
              <a:rPr lang="en-US" altLang="zh-CN" dirty="0"/>
              <a:t>net user xxx 123 /add </a:t>
            </a:r>
            <a:r>
              <a:rPr lang="zh-CN" altLang="en-US" dirty="0"/>
              <a:t>添加用户</a:t>
            </a:r>
            <a:endParaRPr lang="en-US" altLang="zh-CN" dirty="0"/>
          </a:p>
          <a:p>
            <a:r>
              <a:rPr lang="en-US" altLang="zh-CN" dirty="0"/>
              <a:t>net user xxx</a:t>
            </a:r>
            <a:r>
              <a:rPr lang="zh-CN" altLang="en-US" dirty="0"/>
              <a:t> </a:t>
            </a:r>
            <a:r>
              <a:rPr lang="en-US" altLang="zh-CN" dirty="0"/>
              <a:t>/del</a:t>
            </a:r>
            <a:r>
              <a:rPr lang="zh-CN" altLang="en-US" dirty="0"/>
              <a:t> 删除用户</a:t>
            </a:r>
            <a:endParaRPr lang="en-US" altLang="zh-CN" dirty="0"/>
          </a:p>
          <a:p>
            <a:r>
              <a:rPr lang="en-US" altLang="zh-CN" dirty="0"/>
              <a:t>net user xxx  </a:t>
            </a:r>
            <a:r>
              <a:rPr lang="zh-CN" altLang="en-US" dirty="0"/>
              <a:t>查看用户的基本信息，所属组</a:t>
            </a:r>
            <a:endParaRPr lang="en-US" altLang="zh-CN" dirty="0"/>
          </a:p>
          <a:p>
            <a:r>
              <a:rPr lang="en-US" altLang="zh-CN" dirty="0"/>
              <a:t>net </a:t>
            </a:r>
            <a:r>
              <a:rPr lang="en-US" altLang="zh-CN" dirty="0" err="1"/>
              <a:t>localgroup</a:t>
            </a:r>
            <a:r>
              <a:rPr lang="en-US" altLang="zh-CN" dirty="0"/>
              <a:t> administrators </a:t>
            </a:r>
            <a:r>
              <a:rPr lang="zh-CN" altLang="en-US" dirty="0"/>
              <a:t>查看管理员用户</a:t>
            </a:r>
            <a:endParaRPr lang="en-US" altLang="zh-CN" dirty="0"/>
          </a:p>
          <a:p>
            <a:r>
              <a:rPr lang="en-US" altLang="zh-CN" dirty="0"/>
              <a:t>net </a:t>
            </a:r>
            <a:r>
              <a:rPr lang="en-US" altLang="zh-CN" dirty="0" err="1"/>
              <a:t>localgroup</a:t>
            </a:r>
            <a:r>
              <a:rPr lang="en-US" altLang="zh-CN" dirty="0"/>
              <a:t> administrators test /add </a:t>
            </a:r>
            <a:r>
              <a:rPr lang="zh-CN" altLang="en-US" dirty="0"/>
              <a:t>将用户添加到管理员组中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net user guest /</a:t>
            </a:r>
            <a:r>
              <a:rPr lang="en-US" altLang="zh-CN" dirty="0" err="1"/>
              <a:t>active:yes</a:t>
            </a:r>
            <a:r>
              <a:rPr lang="en-US" altLang="zh-CN" dirty="0"/>
              <a:t>  </a:t>
            </a:r>
            <a:r>
              <a:rPr lang="zh-CN" altLang="en-US" dirty="0"/>
              <a:t>启用账户</a:t>
            </a:r>
            <a:endParaRPr lang="en-US" altLang="zh-CN" dirty="0"/>
          </a:p>
          <a:p>
            <a:r>
              <a:rPr lang="en-US" altLang="zh-CN" dirty="0"/>
              <a:t>net user guest 123 /add   </a:t>
            </a:r>
            <a:r>
              <a:rPr lang="zh-CN" altLang="en-US" dirty="0"/>
              <a:t>添加密码</a:t>
            </a:r>
            <a:endParaRPr lang="en-US" altLang="zh-CN" dirty="0"/>
          </a:p>
          <a:p>
            <a:r>
              <a:rPr lang="en-US" altLang="zh-CN" dirty="0"/>
              <a:t>net user test$</a:t>
            </a:r>
            <a:r>
              <a:rPr lang="zh-CN" altLang="en-US" dirty="0"/>
              <a:t> </a:t>
            </a:r>
            <a:r>
              <a:rPr lang="en-US" altLang="zh-CN" dirty="0"/>
              <a:t>123</a:t>
            </a:r>
            <a:r>
              <a:rPr lang="zh-CN" altLang="en-US" dirty="0"/>
              <a:t> </a:t>
            </a:r>
            <a:r>
              <a:rPr lang="en-US" altLang="zh-CN" dirty="0"/>
              <a:t>/add</a:t>
            </a:r>
            <a:r>
              <a:rPr lang="zh-CN" altLang="en-US" dirty="0"/>
              <a:t>   创建一个隐藏账号</a:t>
            </a:r>
            <a:r>
              <a:rPr lang="en-US" altLang="zh-CN" dirty="0"/>
              <a:t>,</a:t>
            </a:r>
            <a:r>
              <a:rPr lang="en-US" altLang="zh-CN" dirty="0" err="1"/>
              <a:t>cmd</a:t>
            </a:r>
            <a:r>
              <a:rPr lang="zh-CN" altLang="en-US" dirty="0"/>
              <a:t>无法查看，但是在用户界面还是可以查看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52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DE5F-6E94-409A-A4B8-04990E48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1251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渗透中常用的命令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27F0-6BD2-4C78-A2AB-42E2000C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whoami</a:t>
            </a:r>
            <a:r>
              <a:rPr lang="en-US" altLang="zh-CN" dirty="0"/>
              <a:t>                                                                            #</a:t>
            </a:r>
            <a:r>
              <a:rPr lang="zh-CN" altLang="en-US" dirty="0"/>
              <a:t>查看当前用户及权限</a:t>
            </a:r>
            <a:r>
              <a:rPr lang="en-US" altLang="zh-CN" dirty="0" err="1"/>
              <a:t>systeminfo</a:t>
            </a:r>
            <a:r>
              <a:rPr lang="en-US" altLang="zh-CN" dirty="0"/>
              <a:t>                                                                       #</a:t>
            </a:r>
            <a:r>
              <a:rPr lang="zh-CN" altLang="en-US" dirty="0"/>
              <a:t>查看计算机信息（版本，位数，补丁情况）</a:t>
            </a:r>
            <a:r>
              <a:rPr lang="en-US" altLang="zh-CN" dirty="0" err="1"/>
              <a:t>tasklist</a:t>
            </a:r>
            <a:r>
              <a:rPr lang="en-US" altLang="zh-CN" dirty="0"/>
              <a:t> 				                                            #</a:t>
            </a:r>
            <a:r>
              <a:rPr lang="zh-CN" altLang="en-US" dirty="0"/>
              <a:t>查看当前计算机进程情况</a:t>
            </a:r>
            <a:endParaRPr lang="en-US" altLang="zh-CN" dirty="0"/>
          </a:p>
          <a:p>
            <a:r>
              <a:rPr lang="en-US" altLang="zh-CN" dirty="0" err="1"/>
              <a:t>taskkill</a:t>
            </a:r>
            <a:r>
              <a:rPr lang="en-US" altLang="zh-CN" dirty="0"/>
              <a:t>  /</a:t>
            </a:r>
            <a:r>
              <a:rPr lang="en-US" altLang="zh-CN" dirty="0" err="1"/>
              <a:t>pid</a:t>
            </a:r>
            <a:r>
              <a:rPr lang="en-US" altLang="zh-CN" dirty="0"/>
              <a:t> 12345							# </a:t>
            </a:r>
            <a:r>
              <a:rPr lang="zh-CN" altLang="en-US" dirty="0"/>
              <a:t>结束进程号为</a:t>
            </a:r>
            <a:r>
              <a:rPr lang="en-US" altLang="zh-CN" dirty="0"/>
              <a:t>12345</a:t>
            </a:r>
            <a:r>
              <a:rPr lang="zh-CN" altLang="en-US" dirty="0"/>
              <a:t>的程序</a:t>
            </a:r>
            <a:endParaRPr lang="en-US" altLang="zh-CN" dirty="0"/>
          </a:p>
          <a:p>
            <a:r>
              <a:rPr lang="en-US" altLang="zh-CN" dirty="0" err="1"/>
              <a:t>taskkill</a:t>
            </a:r>
            <a:r>
              <a:rPr lang="en-US" altLang="zh-CN" dirty="0"/>
              <a:t>  /</a:t>
            </a:r>
            <a:r>
              <a:rPr lang="en-US" altLang="zh-CN" dirty="0" err="1"/>
              <a:t>im</a:t>
            </a:r>
            <a:r>
              <a:rPr lang="en-US" altLang="zh-CN" dirty="0"/>
              <a:t> xxx.exe 							# </a:t>
            </a:r>
            <a:r>
              <a:rPr lang="zh-CN" altLang="en-US" dirty="0"/>
              <a:t>结束</a:t>
            </a:r>
            <a:r>
              <a:rPr lang="en-US" altLang="zh-CN" dirty="0"/>
              <a:t>xxx.exe</a:t>
            </a:r>
            <a:r>
              <a:rPr lang="zh-CN" altLang="en-US" dirty="0"/>
              <a:t>的程序</a:t>
            </a:r>
            <a:endParaRPr lang="en-US" altLang="zh-CN" dirty="0"/>
          </a:p>
          <a:p>
            <a:r>
              <a:rPr lang="en-US" altLang="zh-CN" dirty="0"/>
              <a:t>netstat -</a:t>
            </a:r>
            <a:r>
              <a:rPr lang="en-US" altLang="zh-CN" dirty="0" err="1"/>
              <a:t>ano</a:t>
            </a:r>
            <a:r>
              <a:rPr lang="en-US" altLang="zh-CN" dirty="0"/>
              <a:t>                                                                     #</a:t>
            </a:r>
            <a:r>
              <a:rPr lang="zh-CN" altLang="en-US" dirty="0"/>
              <a:t>查看当前计算机进程情况    </a:t>
            </a:r>
          </a:p>
        </p:txBody>
      </p:sp>
    </p:spTree>
    <p:extLst>
      <p:ext uri="{BB962C8B-B14F-4D97-AF65-F5344CB8AC3E}">
        <p14:creationId xmlns:p14="http://schemas.microsoft.com/office/powerpoint/2010/main" val="351397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E276-2B79-4A3E-AA5B-E9281A95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9131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bat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0EA0F-58B5-4BED-95A8-1CD8DE07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711200"/>
            <a:ext cx="11389461" cy="5836355"/>
          </a:xfrm>
        </p:spPr>
        <p:txBody>
          <a:bodyPr>
            <a:normAutofit/>
          </a:bodyPr>
          <a:lstStyle/>
          <a:p>
            <a:r>
              <a:rPr lang="en-US" altLang="zh-CN" dirty="0"/>
              <a:t>bat</a:t>
            </a:r>
            <a:r>
              <a:rPr lang="zh-CN" altLang="en-US" dirty="0"/>
              <a:t>文件</a:t>
            </a:r>
            <a:br>
              <a:rPr lang="en-US" altLang="zh-CN" dirty="0"/>
            </a:br>
            <a:r>
              <a:rPr lang="en-US" altLang="zh-CN" dirty="0"/>
              <a:t>bat</a:t>
            </a:r>
            <a:r>
              <a:rPr lang="zh-CN" altLang="en-US" dirty="0"/>
              <a:t>文件是</a:t>
            </a:r>
            <a:r>
              <a:rPr lang="en-US" altLang="zh-CN" dirty="0"/>
              <a:t>dos</a:t>
            </a:r>
            <a:r>
              <a:rPr lang="zh-CN" altLang="en-US" dirty="0"/>
              <a:t>下的批处理文件。批处理文件是无格式的文本文件，它包含一条或多条命令。它的文件扩展名为 </a:t>
            </a:r>
            <a:r>
              <a:rPr lang="en-US" altLang="zh-CN" dirty="0"/>
              <a:t>.bat </a:t>
            </a:r>
            <a:r>
              <a:rPr lang="zh-CN" altLang="en-US" dirty="0"/>
              <a:t>或 </a:t>
            </a:r>
            <a:r>
              <a:rPr lang="en-US" altLang="zh-CN" dirty="0"/>
              <a:t>.</a:t>
            </a:r>
            <a:r>
              <a:rPr lang="en-US" altLang="zh-CN" dirty="0" err="1"/>
              <a:t>cmd</a:t>
            </a:r>
            <a:r>
              <a:rPr lang="zh-CN" altLang="en-US" dirty="0"/>
              <a:t>。在命令提示下输入批处理文件的名称，或者双击该批处理文件，系统就会调用</a:t>
            </a:r>
            <a:r>
              <a:rPr lang="en-US" altLang="zh-CN" dirty="0"/>
              <a:t>cmd.exe</a:t>
            </a:r>
            <a:r>
              <a:rPr lang="zh-CN" altLang="en-US" dirty="0"/>
              <a:t>按照该文件中各个命令出现的顺序来逐个运行它们。使用批处理文件（也被称为批处理程序或脚本），可以简化日常或重复性任务。</a:t>
            </a:r>
            <a:endParaRPr lang="en-US" altLang="zh-CN" dirty="0"/>
          </a:p>
          <a:p>
            <a:r>
              <a:rPr lang="zh-CN" altLang="en-US" dirty="0"/>
              <a:t>例子：使用</a:t>
            </a:r>
            <a:r>
              <a:rPr lang="en-US" altLang="zh-CN" dirty="0" err="1"/>
              <a:t>cmd</a:t>
            </a:r>
            <a:r>
              <a:rPr lang="zh-CN" altLang="en-US" dirty="0"/>
              <a:t>命令行编写一个</a:t>
            </a:r>
            <a:r>
              <a:rPr lang="en-US" altLang="zh-CN" dirty="0"/>
              <a:t>bat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cmdsystem</a:t>
            </a:r>
            <a:r>
              <a:rPr lang="zh-CN" altLang="en-US" dirty="0"/>
              <a:t>权限切到桌面：</a:t>
            </a:r>
            <a:r>
              <a:rPr lang="en-US" altLang="zh-CN" dirty="0"/>
              <a:t>C:\Users\Administrator\Desktop\temp</a:t>
            </a:r>
          </a:p>
          <a:p>
            <a:r>
              <a:rPr lang="en-US" altLang="zh-CN" dirty="0"/>
              <a:t>shutdown /s /t 500 /c "500</a:t>
            </a:r>
            <a:r>
              <a:rPr lang="zh-CN" altLang="en-US" dirty="0"/>
              <a:t>秒之后就会关机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net user test1 123 /add </a:t>
            </a:r>
          </a:p>
          <a:p>
            <a:r>
              <a:rPr lang="en-US" altLang="zh-CN" dirty="0"/>
              <a:t>net user </a:t>
            </a:r>
          </a:p>
          <a:p>
            <a:r>
              <a:rPr lang="en-US" altLang="zh-CN" dirty="0"/>
              <a:t>msg crow "</a:t>
            </a:r>
            <a:r>
              <a:rPr lang="zh-CN" altLang="en-US" dirty="0"/>
              <a:t>你知道我到底是谁吗</a:t>
            </a:r>
            <a:r>
              <a:rPr lang="en-US" altLang="zh-CN" dirty="0"/>
              <a:t>"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8E2B2-8A0C-4D7E-9E63-6218D7A2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650111"/>
          </a:xfrm>
        </p:spPr>
        <p:txBody>
          <a:bodyPr/>
          <a:lstStyle/>
          <a:p>
            <a:r>
              <a:rPr lang="zh-CN" altLang="en-US" dirty="0"/>
              <a:t>参考必读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233E7-1E42-42E3-B2E2-863FE682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本次分享的</a:t>
            </a:r>
            <a:r>
              <a:rPr lang="en-US" altLang="zh-CN" dirty="0"/>
              <a:t>PPT</a:t>
            </a:r>
            <a:r>
              <a:rPr lang="zh-CN" altLang="en-US" dirty="0"/>
              <a:t>中很多教程均参考至互联网，而且只是作为教学使用，请勿商用和其他非法用途，若</a:t>
            </a:r>
            <a:r>
              <a:rPr lang="en-US" altLang="zh-CN" dirty="0"/>
              <a:t>ppt</a:t>
            </a:r>
            <a:r>
              <a:rPr lang="zh-CN" altLang="en-US" dirty="0"/>
              <a:t>中存在错误等信息，请和我联系：</a:t>
            </a:r>
            <a:r>
              <a:rPr lang="en-US" altLang="zh-CN" dirty="0">
                <a:hlinkClick r:id="rId2"/>
              </a:rPr>
              <a:t>crow_821@163.com</a:t>
            </a:r>
            <a:r>
              <a:rPr lang="zh-CN" altLang="en-US" dirty="0">
                <a:hlinkClick r:id="rId2"/>
              </a:rPr>
              <a:t>， 或者是在微信公众号：乌鸦安全</a:t>
            </a:r>
            <a:r>
              <a:rPr lang="zh-CN" altLang="en-US" dirty="0"/>
              <a:t> 给我留言，我会第一时间进行修改！如果你在学习中有任何的问题和困难，也可以和我联系，我告诉你我遇到困难的时候是如何退缩的！</a:t>
            </a:r>
            <a:endParaRPr lang="en-US" altLang="zh-CN" dirty="0"/>
          </a:p>
          <a:p>
            <a:r>
              <a:rPr lang="zh-CN" altLang="en-US" dirty="0"/>
              <a:t>哈哈，玩笑话，有问题可以发我邮箱或者是留言，我看到之后都会答复的！</a:t>
            </a:r>
            <a:endParaRPr lang="en-US" altLang="zh-CN" dirty="0"/>
          </a:p>
          <a:p>
            <a:r>
              <a:rPr lang="zh-CN" altLang="en-US" dirty="0"/>
              <a:t>免费分享不易，难免有错，请多多指教！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2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3052-E040-47C2-AF0B-B3075A3A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26" y="338666"/>
            <a:ext cx="10131425" cy="28222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声明</a:t>
            </a:r>
            <a:r>
              <a:rPr lang="en-US" altLang="zh-CN" dirty="0"/>
              <a:t>(</a:t>
            </a:r>
            <a:r>
              <a:rPr lang="zh-CN" altLang="en-US"/>
              <a:t>重要！！！</a:t>
            </a:r>
            <a:r>
              <a:rPr lang="en-US" altLang="zh-CN" dirty="0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4AB5-CA6D-45C0-BD4E-793A8BDD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6" y="1498600"/>
            <a:ext cx="10907888" cy="4213577"/>
          </a:xfrm>
        </p:spPr>
        <p:txBody>
          <a:bodyPr/>
          <a:lstStyle/>
          <a:p>
            <a:r>
              <a:rPr lang="zh-CN" altLang="en-US" dirty="0"/>
              <a:t>本次教程中的所有行为均遵循中华人民共和国网络安全法，本次教程的目的仅限用于分享和学习！</a:t>
            </a:r>
            <a:endParaRPr lang="en-US" altLang="zh-CN" dirty="0"/>
          </a:p>
          <a:p>
            <a:r>
              <a:rPr lang="zh-CN" altLang="en-US" dirty="0"/>
              <a:t>本教程中其中有些许知识引用于网络，若未及时标注，请您与我联系。也希望大家尊重知识产权。</a:t>
            </a:r>
            <a:endParaRPr lang="en-US" altLang="zh-CN" dirty="0"/>
          </a:p>
          <a:p>
            <a:r>
              <a:rPr lang="zh-CN" altLang="en-US" dirty="0"/>
              <a:t>视频中如果有错误的地方请多多批评指正，我会第一时间进行修改。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4760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EA82-7B49-4A04-855B-96F74990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6384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A3EA-AB65-4C70-B7B0-46022A0B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67" y="1678223"/>
            <a:ext cx="11336866" cy="4563533"/>
          </a:xfrm>
        </p:spPr>
        <p:txBody>
          <a:bodyPr>
            <a:normAutofit/>
          </a:bodyPr>
          <a:lstStyle/>
          <a:p>
            <a:r>
              <a:rPr lang="en-US" altLang="zh-CN" dirty="0"/>
              <a:t>1. windows</a:t>
            </a:r>
            <a:r>
              <a:rPr lang="zh-CN" altLang="en-US" dirty="0"/>
              <a:t>中常见的目录，以及各种文件夹中文件的作用</a:t>
            </a:r>
            <a:endParaRPr lang="en-US" altLang="zh-CN" dirty="0"/>
          </a:p>
          <a:p>
            <a:r>
              <a:rPr lang="en-US" altLang="zh-CN" dirty="0"/>
              <a:t>2. windows</a:t>
            </a:r>
            <a:r>
              <a:rPr lang="zh-CN" altLang="en-US" dirty="0"/>
              <a:t>针对渗透测试的基础</a:t>
            </a:r>
            <a:r>
              <a:rPr lang="en-US" altLang="zh-CN" dirty="0"/>
              <a:t>dos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 3.hosts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4. windows</a:t>
            </a:r>
            <a:r>
              <a:rPr lang="zh-CN" altLang="en-US" dirty="0"/>
              <a:t>的注册表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各种服务</a:t>
            </a:r>
            <a:endParaRPr lang="en-US" altLang="zh-CN" dirty="0"/>
          </a:p>
          <a:p>
            <a:r>
              <a:rPr lang="en-US" altLang="zh-CN" dirty="0"/>
              <a:t>6. windows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暴力破解</a:t>
            </a:r>
            <a:endParaRPr lang="en-US" altLang="zh-CN" dirty="0"/>
          </a:p>
          <a:p>
            <a:r>
              <a:rPr lang="en-US" altLang="zh-CN" dirty="0"/>
              <a:t>8. windows</a:t>
            </a:r>
            <a:r>
              <a:rPr lang="zh-CN" altLang="en-US" dirty="0"/>
              <a:t>进程</a:t>
            </a:r>
            <a:endParaRPr lang="en-US" altLang="zh-CN" dirty="0"/>
          </a:p>
          <a:p>
            <a:r>
              <a:rPr lang="en-US" altLang="zh-CN" dirty="0"/>
              <a:t>9. windows</a:t>
            </a:r>
            <a:r>
              <a:rPr lang="zh-CN" altLang="en-US" dirty="0"/>
              <a:t>密码抓取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批处理命令</a:t>
            </a:r>
            <a:endParaRPr lang="en-US" altLang="zh-CN" dirty="0"/>
          </a:p>
          <a:p>
            <a:r>
              <a:rPr lang="zh-CN" altLang="en-US" dirty="0"/>
              <a:t>本次教程不要求全部掌握，至少对于</a:t>
            </a:r>
            <a:r>
              <a:rPr lang="en-US" altLang="zh-CN" dirty="0"/>
              <a:t>windows</a:t>
            </a:r>
            <a:r>
              <a:rPr lang="zh-CN" altLang="en-US" dirty="0"/>
              <a:t>有一个自己的理解。后续课程中，会结合实际情况加深理解。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68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0D7E2-0346-44DA-BDF1-48760313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396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A05B-C177-44F7-9072-D14309EE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957"/>
            <a:ext cx="11020777" cy="5583354"/>
          </a:xfrm>
        </p:spPr>
        <p:txBody>
          <a:bodyPr/>
          <a:lstStyle/>
          <a:p>
            <a:r>
              <a:rPr lang="zh-CN" altLang="en-US" dirty="0"/>
              <a:t>简介：</a:t>
            </a:r>
            <a:r>
              <a:rPr lang="en-US" altLang="zh-CN" dirty="0"/>
              <a:t>Windows</a:t>
            </a:r>
            <a:r>
              <a:rPr lang="zh-CN" altLang="en-US" dirty="0"/>
              <a:t>操作系统是最常见的计算机操作系统，是微软公司开发的操作软件。该软件经历了多年的发展历程，目前推出的</a:t>
            </a:r>
            <a:r>
              <a:rPr lang="en-US" altLang="zh-CN" dirty="0"/>
              <a:t>win10</a:t>
            </a:r>
            <a:r>
              <a:rPr lang="zh-CN" altLang="en-US" dirty="0"/>
              <a:t>系统相当成熟。</a:t>
            </a:r>
            <a:r>
              <a:rPr lang="en-US" altLang="zh-CN" dirty="0"/>
              <a:t>Windows</a:t>
            </a:r>
            <a:r>
              <a:rPr lang="zh-CN" altLang="en-US" dirty="0"/>
              <a:t>操作系统具有人机操作互动性好，支持应用软件多，硬件适配性强等特点。</a:t>
            </a:r>
            <a:r>
              <a:rPr lang="en-US" altLang="zh-CN" dirty="0"/>
              <a:t>(</a:t>
            </a:r>
            <a:r>
              <a:rPr lang="zh-CN" altLang="en-US" dirty="0"/>
              <a:t>来源自百度百科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目前市场上常用的</a:t>
            </a:r>
            <a:r>
              <a:rPr lang="en-US" altLang="zh-CN" dirty="0"/>
              <a:t>windows</a:t>
            </a:r>
            <a:r>
              <a:rPr lang="zh-CN" altLang="en-US" dirty="0"/>
              <a:t>操作系统类型：</a:t>
            </a:r>
            <a:endParaRPr lang="en-US" altLang="zh-CN" dirty="0"/>
          </a:p>
          <a:p>
            <a:r>
              <a:rPr lang="zh-CN" altLang="en-US" dirty="0"/>
              <a:t>                             普通用户：</a:t>
            </a:r>
            <a:r>
              <a:rPr lang="en-US" altLang="zh-CN" dirty="0" err="1"/>
              <a:t>winxp</a:t>
            </a:r>
            <a:r>
              <a:rPr lang="zh-CN" altLang="en-US" dirty="0"/>
              <a:t>、</a:t>
            </a:r>
            <a:r>
              <a:rPr lang="en-US" altLang="zh-CN" dirty="0"/>
              <a:t>win7</a:t>
            </a:r>
            <a:r>
              <a:rPr lang="zh-CN" altLang="en-US" dirty="0"/>
              <a:t>、</a:t>
            </a:r>
            <a:r>
              <a:rPr lang="en-US" altLang="zh-CN" dirty="0"/>
              <a:t>win8</a:t>
            </a:r>
            <a:r>
              <a:rPr lang="zh-CN" altLang="en-US" dirty="0"/>
              <a:t>、</a:t>
            </a:r>
            <a:r>
              <a:rPr lang="en-US" altLang="zh-CN" dirty="0"/>
              <a:t>win10</a:t>
            </a:r>
            <a:r>
              <a:rPr lang="zh-CN" altLang="en-US" dirty="0"/>
              <a:t>等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                             公司用户：</a:t>
            </a:r>
            <a:r>
              <a:rPr lang="en-US" altLang="zh-CN" dirty="0"/>
              <a:t>winserver03</a:t>
            </a:r>
            <a:r>
              <a:rPr lang="zh-CN" altLang="en-US" dirty="0"/>
              <a:t>、</a:t>
            </a:r>
            <a:r>
              <a:rPr lang="en-US" altLang="zh-CN" dirty="0"/>
              <a:t>08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276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44420-2409-4267-89A5-174CF4E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77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常见目录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C6D4-2686-4927-96F5-F949A4B6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7" y="722489"/>
            <a:ext cx="11763022" cy="597182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nb-NO" altLang="zh-CN" dirty="0"/>
              <a:t>C:\Windows\System32\drivers\etc\hosts  </a:t>
            </a:r>
            <a:r>
              <a:rPr lang="zh-CN" altLang="en-US" dirty="0"/>
              <a:t>域名解析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2. C:\Program Files  </a:t>
            </a:r>
            <a:r>
              <a:rPr lang="zh-CN" altLang="en-US" dirty="0"/>
              <a:t>一般是安装</a:t>
            </a:r>
            <a:r>
              <a:rPr lang="en-US" altLang="zh-CN" dirty="0"/>
              <a:t>64</a:t>
            </a:r>
            <a:r>
              <a:rPr lang="zh-CN" altLang="en-US" dirty="0"/>
              <a:t>位程序的文件存放的位置</a:t>
            </a:r>
            <a:endParaRPr lang="en-US" altLang="zh-CN" dirty="0"/>
          </a:p>
          <a:p>
            <a:r>
              <a:rPr lang="en-US" altLang="zh-CN" dirty="0"/>
              <a:t>3. C:\Program Files (x86)   32</a:t>
            </a:r>
            <a:r>
              <a:rPr lang="zh-CN" altLang="en-US" dirty="0"/>
              <a:t>位应用程序的默认安装文件夹</a:t>
            </a:r>
            <a:endParaRPr lang="en-US" altLang="zh-CN" dirty="0"/>
          </a:p>
          <a:p>
            <a:r>
              <a:rPr lang="en-US" altLang="zh-CN" dirty="0"/>
              <a:t>4. C:\ProgramData    </a:t>
            </a:r>
            <a:r>
              <a:rPr lang="zh-CN" altLang="en-US" dirty="0"/>
              <a:t>系统文件夹，都是用来存放一些</a:t>
            </a:r>
            <a:r>
              <a:rPr lang="en-US" altLang="zh-CN" dirty="0"/>
              <a:t>setting</a:t>
            </a:r>
            <a:r>
              <a:rPr lang="zh-CN" altLang="en-US" dirty="0"/>
              <a:t>文件、缓存文件的（是一个隐藏文件夹，</a:t>
            </a:r>
            <a:r>
              <a:rPr lang="en-US" altLang="zh-CN" dirty="0"/>
              <a:t>win7</a:t>
            </a:r>
            <a:r>
              <a:rPr lang="zh-CN" altLang="en-US" dirty="0"/>
              <a:t>打开路     径：组织</a:t>
            </a:r>
            <a:r>
              <a:rPr lang="en-US" altLang="zh-CN" dirty="0"/>
              <a:t>-</a:t>
            </a:r>
            <a:r>
              <a:rPr lang="zh-CN" altLang="en-US" dirty="0"/>
              <a:t>文件夹和搜索选项</a:t>
            </a:r>
            <a:r>
              <a:rPr lang="en-US" altLang="zh-CN" dirty="0"/>
              <a:t>-</a:t>
            </a:r>
            <a:r>
              <a:rPr lang="zh-CN" altLang="en-US" dirty="0"/>
              <a:t>查看</a:t>
            </a:r>
            <a:r>
              <a:rPr lang="en-US" altLang="zh-CN" dirty="0"/>
              <a:t>-</a:t>
            </a:r>
            <a:r>
              <a:rPr lang="zh-CN" altLang="en-US" dirty="0"/>
              <a:t>显示隐藏的文件、文件夹和驱动器）</a:t>
            </a:r>
            <a:endParaRPr lang="en-US" altLang="zh-CN" dirty="0"/>
          </a:p>
          <a:p>
            <a:r>
              <a:rPr lang="en-US" altLang="zh-CN" dirty="0"/>
              <a:t>5. C:\Windows</a:t>
            </a:r>
            <a:r>
              <a:rPr lang="zh-CN" altLang="en-US" dirty="0"/>
              <a:t>系统配置文件安装目录</a:t>
            </a:r>
            <a:endParaRPr lang="en-US" altLang="zh-CN" dirty="0"/>
          </a:p>
          <a:p>
            <a:r>
              <a:rPr lang="en-US" altLang="zh-CN" dirty="0"/>
              <a:t>6. C:\Windows\System32\config\SAM</a:t>
            </a:r>
            <a:r>
              <a:rPr lang="zh-CN" altLang="en-US" dirty="0"/>
              <a:t>存储账号和密码，运行状态下是无法打开的。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5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2545-8A25-4CA7-AE12-4CEE77F7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36" y="507001"/>
            <a:ext cx="10131425" cy="14775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mimikatz</a:t>
            </a:r>
            <a:r>
              <a:rPr lang="zh-CN" altLang="en-US" dirty="0"/>
              <a:t>读取用户密码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5969A-23B3-4865-ADF9-BCF56D9C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41" y="832557"/>
            <a:ext cx="10131425" cy="1413932"/>
          </a:xfrm>
        </p:spPr>
        <p:txBody>
          <a:bodyPr>
            <a:normAutofit/>
          </a:bodyPr>
          <a:lstStyle/>
          <a:p>
            <a:r>
              <a:rPr lang="zh-CN" altLang="en-US" dirty="0"/>
              <a:t>使用管理员权限（</a:t>
            </a:r>
            <a:r>
              <a:rPr lang="en-US" altLang="zh-CN" dirty="0"/>
              <a:t>system</a:t>
            </a:r>
            <a:r>
              <a:rPr lang="zh-CN" altLang="en-US" dirty="0"/>
              <a:t>）运行脚本：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b="1" dirty="0"/>
              <a:t>privilege::debug     </a:t>
            </a:r>
            <a:r>
              <a:rPr lang="zh-CN" altLang="en-US" b="1" dirty="0"/>
              <a:t>提升权限</a:t>
            </a:r>
            <a:r>
              <a:rPr lang="en-US" altLang="zh-CN" sz="1200" b="1" dirty="0"/>
              <a:t>     </a:t>
            </a:r>
            <a:r>
              <a:rPr lang="en-US" altLang="zh-CN" b="1" dirty="0"/>
              <a:t>2) </a:t>
            </a:r>
            <a:r>
              <a:rPr lang="en-US" altLang="zh-CN" b="1" dirty="0" err="1"/>
              <a:t>sekurlsa</a:t>
            </a:r>
            <a:r>
              <a:rPr lang="en-US" altLang="zh-CN" b="1" dirty="0"/>
              <a:t>::</a:t>
            </a:r>
            <a:r>
              <a:rPr lang="en-US" altLang="zh-CN" b="1" dirty="0" err="1"/>
              <a:t>logonPasswords</a:t>
            </a:r>
            <a:r>
              <a:rPr lang="en-US" altLang="zh-CN" b="1" dirty="0"/>
              <a:t>       </a:t>
            </a:r>
            <a:r>
              <a:rPr lang="zh-CN" altLang="en-US" b="1" dirty="0"/>
              <a:t>就是抓取密码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1435C1-026D-4C3A-AA45-20EE74E1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92" y="1845472"/>
            <a:ext cx="6474708" cy="4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04D5-D887-4AAE-8A48-5A4DC134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058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hosts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2B75F-8666-46DE-BAE1-9A7BD623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16001"/>
            <a:ext cx="10744199" cy="5689600"/>
          </a:xfrm>
        </p:spPr>
        <p:txBody>
          <a:bodyPr/>
          <a:lstStyle/>
          <a:p>
            <a:r>
              <a:rPr lang="nb-NO" altLang="zh-CN" dirty="0"/>
              <a:t>C:\Windows\System32\drivers\etc\hosts   </a:t>
            </a:r>
            <a:r>
              <a:rPr lang="en-US" altLang="zh-CN" dirty="0"/>
              <a:t>hosts</a:t>
            </a:r>
            <a:r>
              <a:rPr lang="zh-CN" altLang="en-US" dirty="0"/>
              <a:t>文件位置</a:t>
            </a:r>
            <a:endParaRPr lang="en-US" altLang="zh-CN" dirty="0"/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r>
              <a:rPr lang="en-US" altLang="zh-CN" dirty="0"/>
              <a:t>Hosts</a:t>
            </a:r>
            <a:r>
              <a:rPr lang="zh-CN" altLang="en-US" dirty="0"/>
              <a:t>是一个没有扩展名的系统文件，可以用记事本等工具打开，其作用就是将一些常用的网址域名与其对应的</a:t>
            </a:r>
            <a:r>
              <a:rPr lang="en-US" altLang="zh-CN" dirty="0"/>
              <a:t>IP</a:t>
            </a:r>
            <a:r>
              <a:rPr lang="zh-CN" altLang="en-US" dirty="0"/>
              <a:t>地址建立一个关联“数据库”，当用户在浏览器中输入一个需要登录的网址时，系统会首先自动从</a:t>
            </a:r>
            <a:r>
              <a:rPr lang="en-US" altLang="zh-CN" dirty="0"/>
              <a:t>Hosts</a:t>
            </a:r>
            <a:r>
              <a:rPr lang="zh-CN" altLang="en-US" dirty="0"/>
              <a:t>文件中寻找对应的</a:t>
            </a:r>
            <a:r>
              <a:rPr lang="en-US" altLang="zh-CN" dirty="0"/>
              <a:t>IP</a:t>
            </a:r>
            <a:r>
              <a:rPr lang="zh-CN" altLang="en-US" dirty="0"/>
              <a:t>地址，一旦找到，系统会立即打开对应网页，如果没有找到，则系统会再将网址提交</a:t>
            </a:r>
            <a:r>
              <a:rPr lang="en-US" altLang="zh-CN" dirty="0"/>
              <a:t>DNS</a:t>
            </a:r>
            <a:r>
              <a:rPr lang="zh-CN" altLang="en-US" dirty="0"/>
              <a:t>域名解析服务器进行</a:t>
            </a:r>
            <a:r>
              <a:rPr lang="en-US" altLang="zh-CN" dirty="0"/>
              <a:t>IP</a:t>
            </a:r>
            <a:r>
              <a:rPr lang="zh-CN" altLang="en-US" dirty="0"/>
              <a:t>地址的解析。</a:t>
            </a:r>
          </a:p>
          <a:p>
            <a:r>
              <a:rPr lang="zh-CN" altLang="en-US" dirty="0"/>
              <a:t>需要注意的是，</a:t>
            </a:r>
            <a:r>
              <a:rPr lang="en-US" altLang="zh-CN" dirty="0"/>
              <a:t>Hosts</a:t>
            </a:r>
            <a:r>
              <a:rPr lang="zh-CN" altLang="en-US" dirty="0"/>
              <a:t>文件配置的映射是静态的，如果网络上的计算机更改了请及时更新</a:t>
            </a:r>
            <a:r>
              <a:rPr lang="en-US" altLang="zh-CN" dirty="0"/>
              <a:t>IP</a:t>
            </a:r>
            <a:r>
              <a:rPr lang="zh-CN" altLang="en-US" dirty="0"/>
              <a:t>地址，否则将不能访问</a:t>
            </a:r>
            <a:r>
              <a:rPr lang="en-US" altLang="zh-CN" dirty="0"/>
              <a:t>,</a:t>
            </a:r>
            <a:r>
              <a:rPr lang="zh-CN" altLang="en-US" dirty="0"/>
              <a:t>也就是说</a:t>
            </a:r>
            <a:r>
              <a:rPr lang="en-US" altLang="zh-CN" dirty="0"/>
              <a:t>Hosts</a:t>
            </a:r>
            <a:r>
              <a:rPr lang="zh-CN" altLang="en-US" dirty="0"/>
              <a:t>的请求级别比</a:t>
            </a:r>
            <a:r>
              <a:rPr lang="en-US" altLang="zh-CN" dirty="0"/>
              <a:t>DNS</a:t>
            </a:r>
            <a:r>
              <a:rPr lang="zh-CN" altLang="en-US" dirty="0"/>
              <a:t>高。</a:t>
            </a:r>
            <a:endParaRPr lang="en-US" altLang="zh-CN" dirty="0"/>
          </a:p>
          <a:p>
            <a:r>
              <a:rPr lang="zh-CN" altLang="en-US" dirty="0"/>
              <a:t>刷新</a:t>
            </a:r>
            <a:r>
              <a:rPr lang="en-US" altLang="zh-CN" dirty="0" err="1"/>
              <a:t>dns</a:t>
            </a:r>
            <a:r>
              <a:rPr lang="zh-CN" altLang="en-US" dirty="0"/>
              <a:t>命令：</a:t>
            </a:r>
            <a:r>
              <a:rPr lang="en-US" altLang="zh-CN" dirty="0"/>
              <a:t>ipconfig/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B106-35E6-4F61-A65D-92BC0F6B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9451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服务</a:t>
            </a:r>
            <a:r>
              <a:rPr lang="en-US" altLang="zh-CN"/>
              <a:t>_1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A9BF-E9C8-468B-A9EC-A3FB2CEE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8" y="832556"/>
            <a:ext cx="10131425" cy="5608755"/>
          </a:xfrm>
        </p:spPr>
        <p:txBody>
          <a:bodyPr>
            <a:normAutofit/>
          </a:bodyPr>
          <a:lstStyle/>
          <a:p>
            <a:r>
              <a:rPr lang="zh-CN" altLang="en-US" dirty="0"/>
              <a:t>服务是一种应用程序类型，它在后台运行。服务应用程序通常可以在本地和通过网络为用户提供一些功能，例如客户端</a:t>
            </a:r>
            <a:r>
              <a:rPr lang="en-US" altLang="zh-CN" dirty="0"/>
              <a:t>/</a:t>
            </a:r>
            <a:r>
              <a:rPr lang="zh-CN" altLang="en-US" dirty="0"/>
              <a:t>服务器应用程序、</a:t>
            </a:r>
            <a:r>
              <a:rPr lang="en-US" altLang="zh-CN" dirty="0"/>
              <a:t>Web</a:t>
            </a:r>
            <a:r>
              <a:rPr lang="zh-CN" altLang="en-US" dirty="0"/>
              <a:t>服务器、数据库服务器以及其他服务器的应用程序。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本次讲解的服务均指的是本机服务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快捷打开方法：</a:t>
            </a:r>
            <a:r>
              <a:rPr lang="en-US" altLang="zh-CN" dirty="0"/>
              <a:t> </a:t>
            </a:r>
            <a:r>
              <a:rPr lang="en-US" altLang="zh-CN" dirty="0" err="1"/>
              <a:t>services.msc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  <a:p>
            <a:r>
              <a:rPr lang="en-US" altLang="zh-CN" dirty="0" err="1"/>
              <a:t>dns</a:t>
            </a:r>
            <a:r>
              <a:rPr lang="zh-CN" altLang="en-US" dirty="0"/>
              <a:t>服务（提供域名解析）</a:t>
            </a:r>
          </a:p>
          <a:p>
            <a:r>
              <a:rPr lang="en-US" altLang="zh-CN" dirty="0"/>
              <a:t>DHCP</a:t>
            </a:r>
            <a:r>
              <a:rPr lang="zh-CN" altLang="en-US" dirty="0"/>
              <a:t>服务（给客户机发送一个可用的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SMTP</a:t>
            </a:r>
            <a:r>
              <a:rPr lang="zh-CN" altLang="en-US" dirty="0"/>
              <a:t>邮件服务</a:t>
            </a:r>
          </a:p>
          <a:p>
            <a:r>
              <a:rPr lang="en-US" altLang="zh-CN" dirty="0"/>
              <a:t>telnet</a:t>
            </a:r>
            <a:r>
              <a:rPr lang="zh-CN" altLang="en-US" dirty="0"/>
              <a:t>服务</a:t>
            </a:r>
          </a:p>
          <a:p>
            <a:r>
              <a:rPr lang="en-US" altLang="zh-CN" dirty="0" err="1"/>
              <a:t>ssh</a:t>
            </a:r>
            <a:r>
              <a:rPr lang="zh-CN" altLang="en-US" dirty="0"/>
              <a:t>服务（就是一个命令行，一般用于</a:t>
            </a:r>
            <a:r>
              <a:rPr lang="en-US" altLang="zh-CN" dirty="0" err="1"/>
              <a:t>linux</a:t>
            </a:r>
            <a:r>
              <a:rPr lang="zh-CN" altLang="en-US" dirty="0"/>
              <a:t>的命令控制，远程终端）</a:t>
            </a:r>
          </a:p>
          <a:p>
            <a:r>
              <a:rPr lang="en-US" altLang="zh-CN" dirty="0"/>
              <a:t>ftp</a:t>
            </a:r>
            <a:r>
              <a:rPr lang="zh-CN" altLang="en-US" dirty="0"/>
              <a:t>服务</a:t>
            </a:r>
          </a:p>
          <a:p>
            <a:r>
              <a:rPr lang="en-US" altLang="zh-CN" dirty="0" err="1"/>
              <a:t>smb</a:t>
            </a:r>
            <a:r>
              <a:rPr lang="zh-CN" altLang="en-US" dirty="0"/>
              <a:t>服务（文件共享服务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8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1556</TotalTime>
  <Words>1559</Words>
  <Application>Microsoft Office PowerPoint</Application>
  <PresentationFormat>宽屏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天体</vt:lpstr>
      <vt:lpstr>PowerPoint 演示文稿</vt:lpstr>
      <vt:lpstr>参考必读</vt:lpstr>
      <vt:lpstr>声明(重要！！！)</vt:lpstr>
      <vt:lpstr>内容</vt:lpstr>
      <vt:lpstr>windows版本</vt:lpstr>
      <vt:lpstr>windows常见目录</vt:lpstr>
      <vt:lpstr>mimikatz读取用户密码</vt:lpstr>
      <vt:lpstr>hosts文件</vt:lpstr>
      <vt:lpstr>服务_1</vt:lpstr>
      <vt:lpstr>服务_2</vt:lpstr>
      <vt:lpstr>端口</vt:lpstr>
      <vt:lpstr>注册表_1</vt:lpstr>
      <vt:lpstr>注册表_2</vt:lpstr>
      <vt:lpstr>dos命令_1(重要)</vt:lpstr>
      <vt:lpstr>dos命令_2(重要)</vt:lpstr>
      <vt:lpstr>dos命令_3(重要)</vt:lpstr>
      <vt:lpstr>dos命令_4(重要)</vt:lpstr>
      <vt:lpstr>渗透中常用的命令</vt:lpstr>
      <vt:lpstr>bat文件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crow</cp:lastModifiedBy>
  <cp:revision>132</cp:revision>
  <dcterms:created xsi:type="dcterms:W3CDTF">2019-06-18T11:44:20Z</dcterms:created>
  <dcterms:modified xsi:type="dcterms:W3CDTF">2019-09-23T08:58:57Z</dcterms:modified>
</cp:coreProperties>
</file>