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56" r:id="rId2"/>
    <p:sldId id="257" r:id="rId3"/>
    <p:sldId id="258" r:id="rId4"/>
    <p:sldId id="259" r:id="rId5"/>
    <p:sldId id="270" r:id="rId6"/>
    <p:sldId id="271" r:id="rId7"/>
    <p:sldId id="260" r:id="rId8"/>
    <p:sldId id="261" r:id="rId9"/>
    <p:sldId id="262" r:id="rId10"/>
    <p:sldId id="263" r:id="rId11"/>
    <p:sldId id="265" r:id="rId12"/>
    <p:sldId id="266" r:id="rId13"/>
    <p:sldId id="267" r:id="rId14"/>
    <p:sldId id="268" r:id="rId15"/>
    <p:sldId id="269"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F1CEAE-AC52-4F36-9545-0A97F7FEC7CC}" v="4" dt="2024-08-12T04:40:26.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Waseem" userId="a9b6fd9652b417fc" providerId="LiveId" clId="{A3F1CEAE-AC52-4F36-9545-0A97F7FEC7CC}"/>
    <pc:docChg chg="undo custSel addSld delSld modSld sldOrd">
      <pc:chgData name="Mohammad Waseem" userId="a9b6fd9652b417fc" providerId="LiveId" clId="{A3F1CEAE-AC52-4F36-9545-0A97F7FEC7CC}" dt="2024-08-13T04:07:48.404" v="40" actId="20577"/>
      <pc:docMkLst>
        <pc:docMk/>
      </pc:docMkLst>
      <pc:sldChg chg="modSp mod">
        <pc:chgData name="Mohammad Waseem" userId="a9b6fd9652b417fc" providerId="LiveId" clId="{A3F1CEAE-AC52-4F36-9545-0A97F7FEC7CC}" dt="2024-08-12T07:39:15.284" v="20" actId="20577"/>
        <pc:sldMkLst>
          <pc:docMk/>
          <pc:sldMk cId="1323505693" sldId="256"/>
        </pc:sldMkLst>
        <pc:spChg chg="mod">
          <ac:chgData name="Mohammad Waseem" userId="a9b6fd9652b417fc" providerId="LiveId" clId="{A3F1CEAE-AC52-4F36-9545-0A97F7FEC7CC}" dt="2024-08-12T07:39:15.284" v="20" actId="20577"/>
          <ac:spMkLst>
            <pc:docMk/>
            <pc:sldMk cId="1323505693" sldId="256"/>
            <ac:spMk id="6" creationId="{F3517506-C7F4-2849-91B4-C4BA3524B29F}"/>
          </ac:spMkLst>
        </pc:spChg>
      </pc:sldChg>
      <pc:sldChg chg="modSp mod">
        <pc:chgData name="Mohammad Waseem" userId="a9b6fd9652b417fc" providerId="LiveId" clId="{A3F1CEAE-AC52-4F36-9545-0A97F7FEC7CC}" dt="2024-08-13T04:07:48.404" v="40" actId="20577"/>
        <pc:sldMkLst>
          <pc:docMk/>
          <pc:sldMk cId="54880966" sldId="257"/>
        </pc:sldMkLst>
        <pc:spChg chg="mod">
          <ac:chgData name="Mohammad Waseem" userId="a9b6fd9652b417fc" providerId="LiveId" clId="{A3F1CEAE-AC52-4F36-9545-0A97F7FEC7CC}" dt="2024-08-13T04:07:48.404" v="40" actId="20577"/>
          <ac:spMkLst>
            <pc:docMk/>
            <pc:sldMk cId="54880966" sldId="257"/>
            <ac:spMk id="3" creationId="{DA3DCD15-E4D5-AFA5-47C9-D7AF196DEA2D}"/>
          </ac:spMkLst>
        </pc:spChg>
      </pc:sldChg>
      <pc:sldChg chg="addSp modSp mod ord">
        <pc:chgData name="Mohammad Waseem" userId="a9b6fd9652b417fc" providerId="LiveId" clId="{A3F1CEAE-AC52-4F36-9545-0A97F7FEC7CC}" dt="2024-08-12T05:55:54.425" v="16" actId="113"/>
        <pc:sldMkLst>
          <pc:docMk/>
          <pc:sldMk cId="2000046409" sldId="258"/>
        </pc:sldMkLst>
        <pc:spChg chg="add mod">
          <ac:chgData name="Mohammad Waseem" userId="a9b6fd9652b417fc" providerId="LiveId" clId="{A3F1CEAE-AC52-4F36-9545-0A97F7FEC7CC}" dt="2024-08-12T05:55:54.425" v="16" actId="113"/>
          <ac:spMkLst>
            <pc:docMk/>
            <pc:sldMk cId="2000046409" sldId="258"/>
            <ac:spMk id="5" creationId="{6D8BC0A1-2388-D049-16DC-7DD6E8C80A41}"/>
          </ac:spMkLst>
        </pc:spChg>
      </pc:sldChg>
      <pc:sldChg chg="ord">
        <pc:chgData name="Mohammad Waseem" userId="a9b6fd9652b417fc" providerId="LiveId" clId="{A3F1CEAE-AC52-4F36-9545-0A97F7FEC7CC}" dt="2024-08-12T05:53:43.997" v="11"/>
        <pc:sldMkLst>
          <pc:docMk/>
          <pc:sldMk cId="2313185878" sldId="259"/>
        </pc:sldMkLst>
      </pc:sldChg>
      <pc:sldChg chg="modSp mod">
        <pc:chgData name="Mohammad Waseem" userId="a9b6fd9652b417fc" providerId="LiveId" clId="{A3F1CEAE-AC52-4F36-9545-0A97F7FEC7CC}" dt="2024-08-12T04:41:44.906" v="5" actId="1035"/>
        <pc:sldMkLst>
          <pc:docMk/>
          <pc:sldMk cId="699193759" sldId="271"/>
        </pc:sldMkLst>
        <pc:spChg chg="mod">
          <ac:chgData name="Mohammad Waseem" userId="a9b6fd9652b417fc" providerId="LiveId" clId="{A3F1CEAE-AC52-4F36-9545-0A97F7FEC7CC}" dt="2024-08-12T04:41:44.906" v="5" actId="1035"/>
          <ac:spMkLst>
            <pc:docMk/>
            <pc:sldMk cId="699193759" sldId="271"/>
            <ac:spMk id="3" creationId="{EE6E1145-C886-DC37-2375-FCCE3E3B8EB3}"/>
          </ac:spMkLst>
        </pc:spChg>
      </pc:sldChg>
      <pc:sldChg chg="new del">
        <pc:chgData name="Mohammad Waseem" userId="a9b6fd9652b417fc" providerId="LiveId" clId="{A3F1CEAE-AC52-4F36-9545-0A97F7FEC7CC}" dt="2024-08-12T05:50:59.336" v="7" actId="680"/>
        <pc:sldMkLst>
          <pc:docMk/>
          <pc:sldMk cId="1390531265" sldId="272"/>
        </pc:sldMkLst>
      </pc:sldChg>
      <pc:sldChg chg="new del">
        <pc:chgData name="Mohammad Waseem" userId="a9b6fd9652b417fc" providerId="LiveId" clId="{A3F1CEAE-AC52-4F36-9545-0A97F7FEC7CC}" dt="2024-08-12T04:32:11.076" v="1" actId="680"/>
        <pc:sldMkLst>
          <pc:docMk/>
          <pc:sldMk cId="3251912590" sldId="272"/>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4:36:48.247"/>
    </inkml:context>
    <inkml:brush xml:id="br0">
      <inkml:brushProperty name="width" value="0.35" units="cm"/>
      <inkml:brushProperty name="height" value="0.35" units="cm"/>
      <inkml:brushProperty name="color" value="#FFFFFF"/>
    </inkml:brush>
  </inkml:definitions>
  <inkml:trace contextRef="#ctx0" brushRef="#br0">266 182 24575,'13'-1'0,"-1"0"0,0-1 0,22-6 0,21-3 0,157-18 0,-211 29 0,1 0 0,-1 0 0,1 0 0,-1 0 0,1-1 0,-1 1 0,1 0 0,-1-1 0,0 1 0,1-1 0,-1 1 0,1-1 0,-1 0 0,0 1 0,0-1 0,1 0 0,-1 0 0,2-2 0,-3 2 0,-1 0 0,1 1 0,-1-1 0,1 0 0,-1 0 0,1 1 0,-1-1 0,1 0 0,-1 1 0,1-1 0,-1 1 0,0-1 0,1 1 0,-1-1 0,0 1 0,0-1 0,1 1 0,-1 0 0,0-1 0,0 1 0,0 0 0,-1-1 0,-62-17 0,23 13 0,-82 0 0,22 3 0,89 0 0,1 0 0,0-1 0,0 0 0,0-1 0,1 0 0,-1-1 0,-16-10 0,19 10 0,0 0 0,0 1 0,-1-1 0,1 2 0,-1-1 0,0 2 0,0-1 0,-1 1 0,1 0 0,0 1 0,-1 0 0,-9 0 0,16 2 0,0 0 0,0 0 0,0 0 0,1 0 0,-1 0 0,1 0 0,-1 1 0,1-1 0,-1 1 0,1 0 0,0-1 0,0 1 0,0 0 0,0 1 0,0-1 0,0 0 0,0 0 0,1 1 0,-1-1 0,1 1 0,0-1 0,0 1 0,0 0 0,0 0 0,0-1 0,1 1 0,-1 0 0,1 0 0,-1 3 0,-1 12 0,1 1 0,0 0 0,3 24 0,-1-25 0,0 5 0,-1-6 0,1 0 0,5 26 0,-5-38 0,1 1 0,-1 0 0,1-1 0,1 1 0,-1-1 0,1 0 0,0 0 0,0 0 0,1 0 0,-1-1 0,6 6 0,-4-4 0,0 0 0,-1 0 0,0 1 0,0 0 0,-1 0 0,1 0 0,-1 0 0,-1 1 0,0-1 0,2 11 0,-3-14 0,0 1 0,-1-1 0,0 0 0,0 0 0,0 1 0,0-1 0,-1 0 0,1 0 0,-3 6 0,3-8 0,-1 0 0,0 0 0,0-1 0,0 1 0,0 0 0,0 0 0,0-1 0,-1 1 0,1 0 0,0-1 0,-1 1 0,0-1 0,1 0 0,-1 0 0,0 1 0,1-1 0,-1 0 0,0 0 0,-3 0 0,-11 2 0,12-8 0,4 3 0,1 1 0,-1-1 0,1 1 0,0-1 0,0 1 0,0-1 0,-1 1 0,1-1 0,1 1 0,-1 0 0,0 0 0,0-1 0,0 1 0,3-1 0,6-6 0,0 1 0,1 0 0,1 1 0,-1 0 0,1 1 0,0 0 0,17-5 0,10 1 0,42-4 0,29-7 0,-62 10 0,1 1 0,0 3 0,1 2 0,59 3 0,-82-1 0,0-2 0,-1 0 0,0-2 0,0 0 0,0-2 0,33-16 0,-31 12 0,46-30 0,2 0 0,-34 22 0,71-23 0,-91 37 0,0 1 0,0 0 0,0 2 0,0 1 0,36 1 0,717 6 0,-443-7 0,-129 15 0,17 1 0,711-15 0,-919 2 0,1 1 0,-1 0 0,0 0 0,0 2 0,0-1 0,-1 1 0,0 1 0,13 7 0,-8-4 0,0-2 0,0 1 0,22 4 0,30 4-1365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4:37:28.221"/>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4:37:28.900"/>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4:37:31.044"/>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4:37:32.186"/>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4:37:34.596"/>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4:37:48.400"/>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4:36:59.894"/>
    </inkml:context>
    <inkml:brush xml:id="br0">
      <inkml:brushProperty name="width" value="0.35" units="cm"/>
      <inkml:brushProperty name="height" value="0.35" units="cm"/>
      <inkml:brushProperty name="color" value="#FFFFFF"/>
    </inkml:brush>
  </inkml:definitions>
  <inkml:trace contextRef="#ctx0" brushRef="#br0">3298 863 24575,'-118'0'0,"-207"3"0,236 2 0,-143 27 0,172-19 0,-1-2 0,0-4 0,-87 1 0,-652-11 0,436 4 0,343 1 0,-1 1 0,1 0 0,-1 2 0,1 0 0,1 2 0,-1 0 0,-27 15 0,27-13 0,1 0 0,-2-1 0,1-1 0,-1-1 0,0-1 0,-43 5 0,-46 1 0,73-5 0,-45 0 0,-2-5 0,-158-4 0,239 3 0,0 0 0,1-1 0,-1 0 0,0 1 0,0-1 0,1-1 0,-1 1 0,1 0 0,-1-1 0,1 0 0,0 0 0,0 0 0,-1 0 0,1 0 0,1-1 0,-1 1 0,0-1 0,-2-3 0,1 1 0,2 0 0,-1 0 0,0 0 0,1-1 0,0 1 0,0-1 0,0 1 0,1-1 0,0 0 0,-1-11 0,2 4 0,0 0 0,1 0 0,0 0 0,1 0 0,0 0 0,1 0 0,1 0 0,0 1 0,11-24 0,-5 21 0,1 1 0,0 0 0,1 1 0,0 1 0,1-1 0,18-11 0,19-20 0,194-198 0,-223 225 0,0 0 0,1 1 0,0 2 0,1 0 0,1 1 0,0 2 0,1 0 0,0 2 0,1 0 0,31-5 0,-40 9 0,-1-1 0,1-1 0,-1-1 0,-1 0 0,20-13 0,-21 12 0,-1 0 0,1 2 0,0 0 0,0 0 0,1 2 0,0-1 0,19-3 0,-20 8 0,1-2 0,-1 1 0,0-2 0,0 0 0,-1 0 0,1-2 0,25-13 0,4-10 0,-17 11 0,48-25 0,-63 38 0,0 0 0,0 1 0,1 1 0,-1 0 0,1 0 0,0 1 0,-1 1 0,15-1 0,2 2 0,3-2 0,1 3 0,51 6 0,-80-6 0,0 0 0,0 0 0,0 0 0,0 1 0,-1-1 0,1 1 0,0 0 0,-1-1 0,1 1 0,-1 0 0,0 0 0,0 1 0,0-1 0,0 0 0,0 1 0,0-1 0,-1 1 0,1 0 0,-1 0 0,0-1 0,0 1 0,0 0 0,0 0 0,0 0 0,0 0 0,-1 0 0,0 0 0,1 0 0,-1 5 0,0 4 0,0 0 0,-1 0 0,0 0 0,-1 0 0,0 0 0,-5 14 0,2-11 0,-1 0 0,-1 0 0,0-1 0,-1 0 0,-1 0 0,0 0 0,-13 13 0,-11 9 0,-39 33 0,39-39 0,-48 55 0,-28 39 0,58-68 0,46-51 0,0 0 0,-1-1 0,1 1 0,-1-1 0,0 0 0,0 0 0,0-1 0,-1 0 0,-12 5 0,-2-2 0,-41 6 0,20-5 0,12-2 0,-1-2 0,0-1 0,0-1 0,-43-4 0,71 2 0,0 0 0,1 1 0,-1-1 0,0 0 0,0 0 0,1 0 0,-1-1 0,0 1 0,1-1 0,0 1 0,-1-1 0,1 0 0,0 0 0,0 0 0,0 0 0,0 0 0,0-1 0,0 1 0,1 0 0,-1-1 0,1 1 0,-1-1 0,1 0 0,0 0 0,0 1 0,1-1 0,-1 0 0,0 0 0,1 0 0,-1-3 0,1 2 0,-1-1 0,1 1 0,0 0 0,0-1 0,1 1 0,-1-1 0,1 1 0,0-1 0,0 1 0,0 0 0,1 0 0,0 0 0,-1-1 0,1 1 0,1 1 0,-1-1 0,1 0 0,-1 1 0,6-6 0,15-7 0,0 2 0,0 0 0,2 2 0,0 0 0,0 2 0,37-10 0,7 2 0,0 4 0,2 3 0,95-4 0,-145 13 0,-6 2 0,-1-1 0,1 0 0,0-2 0,0 0 0,-1 0 0,20-8 0,-2-1 0,0 1 0,1 2 0,0 1 0,0 1 0,56-3 0,176 9 0,-135 4 0,26 10 0,-16 0 0,-125-13 0,1 2 0,-1 0 0,0 0 0,-1 1 0,25 9 0,-34-10 0,0 0 0,-1 0 0,1 1 0,0 0 0,-1 0 0,1 0 0,-1 0 0,6 7 0,-8-8 0,-1 0 0,1 1 0,0-1 0,-1 1 0,1-1 0,-1 1 0,0 0 0,0-1 0,0 1 0,0 0 0,-1 0 0,1 0 0,-1 0 0,1 0 0,-1-1 0,0 6 0,-1-4 0,0 0 0,0 0 0,0 0 0,0 0 0,-1 0 0,0 0 0,1 0 0,-1-1 0,-1 1 0,1-1 0,0 1 0,-1-1 0,-3 3 0,-47 42 0,25-23 0,2-1 0,-34 33 0,-71 53 0,88-77 0,31-22 0,-1-1 0,0 0 0,0-1 0,-1-1 0,0 0 0,-1-1 0,-18 7 0,-121 24 0,152-38 0,0 0 0,1 0 0,-1 1 0,0-1 0,0 1 0,0-1 0,0 1 0,1 0 0,-1-1 0,0 1 0,1 0 0,-1 0 0,1 0 0,-1 1 0,1-1 0,-1 0 0,1 1 0,0-1 0,0 0 0,-1 1 0,1-1 0,0 1 0,-1 2 0,2-4 0,0 1 0,0 0 0,0-1 0,0 1 0,0 0 0,0-1 0,1 1 0,-1 0 0,0-1 0,0 1 0,0-1 0,1 1 0,-1 0 0,0-1 0,0 1 0,1-1 0,-1 1 0,1-1 0,-1 1 0,0 0 0,1-1 0,-1 0 0,2 2 0,0-1 0,0 0 0,0 0 0,0 1 0,0-1 0,1 0 0,-1-1 0,0 1 0,1 0 0,3 0 0,21 2 0,-20-2 0,0-1 0,0 1 0,0 1 0,0-1 0,9 4 0,-14-4 0,1 1 0,-1-1 0,0 0 0,0 1 0,0-1 0,-1 1 0,1-1 0,0 1 0,0 0 0,-1 0 0,1 0 0,-1 0 0,0 0 0,0 0 0,0 0 0,0 0 0,0 1 0,0-1 0,0 0 0,0 3 0,1 4 0,0 0 0,-1-1 0,0 1 0,0 0 0,-1 0 0,0 0 0,0-1 0,-1 1 0,-1 0 0,1 0 0,-1-1 0,-1 1 0,-5 13 0,3-13 0,0 0 0,-1 0 0,0-1 0,0 0 0,-1 0 0,0-1 0,0 0 0,0 0 0,-1 0 0,0-1 0,-14 8 0,17-11 0,1 1 0,0-1 0,1 1 0,-1 0 0,1 0 0,-1 0 0,1 0 0,0 1 0,1-1 0,-1 1 0,1 0 0,-3 8 0,4-10 0,0 1 0,-1 0 0,1 0 0,-1-1 0,0 1 0,0-1 0,0 1 0,0-1 0,-1 0 0,1 0 0,-1 0 0,0 0 0,0-1 0,0 1 0,0-1 0,0 1 0,-1-1 0,1 0 0,-1 0 0,1-1 0,-7 3 0,4-2 0,0-1 0,0 0 0,0 0 0,-1 0 0,1-1 0,-1 0 0,1 0 0,0 0 0,-1-1 0,1 0 0,0 0 0,0-1 0,0 1 0,-1-1 0,2-1 0,-1 1 0,0-1 0,0 0 0,1-1 0,0 1 0,0-1 0,0 0 0,0 0 0,0-1 0,1 1 0,0-1 0,0 0 0,0 0 0,-4-8 0,-53-73 0,59 83 0,0 0 0,0 0 0,0 0 0,1 0 0,-1-1 0,1 1 0,-1-1 0,1 1 0,0-1 0,1 1 0,-1-1 0,1 0 0,-1 1 0,1-1 0,0 0 0,0 1 0,1-1 0,-1 0 0,1 1 0,0-1 0,0 1 0,0-1 0,0 1 0,1-1 0,-1 1 0,1 0 0,0-1 0,0 1 0,0 0 0,0 0 0,0 1 0,1-1 0,0 0 0,2-1 0,8-7 0,0 1 0,1 0 0,-1 1 0,2 1 0,-1 0 0,22-8 0,-9 7 0,0 1 0,32-6 0,26-8 0,-10 5 0,-52 13 0,1-2 0,25-9 0,10-5 0,-40 15 0,0-2 0,0 0 0,25-14 0,-31 12 0,0 0 0,23-23 0,-28 24 0,1 0 0,0 0 0,0 1 0,1 0 0,-1 1 0,2 0 0,17-8 0,-22 12 0,-1 0 0,1-1 0,-1 0 0,0 0 0,0-1 0,0 1 0,0-1 0,0 0 0,-1 0 0,0-1 0,0 1 0,0-1 0,0 0 0,-1 0 0,0-1 0,0 1 0,0 0 0,-1-1 0,1 0 0,-1 0 0,-1 1 0,1-1 0,0-8 0,2-15 0,-1 0 0,-2 0 0,-3-50 0,0 38 0,3-2 0,0 31 0,-1 0 0,1 0 0,-2 0 0,0 0 0,0 0 0,-6-22 0,5 31 0,0 0 0,0 0 0,0 0 0,-1 0 0,1 0 0,-1 0 0,1 1 0,-1-1 0,0 1 0,0 0 0,0 0 0,0 0 0,-1 0 0,1 1 0,0-1 0,-1 1 0,-6-2 0,-2-1 0,0 1 0,-1 1 0,-23-2 0,-144 5 0,206-1 0,-1 0 0,1 2 0,0 1 0,0 1 0,45 14 0,-1 3 0,1-2 0,140 18 0,-193-35 0,1-1 0,-1 2 0,1 0 0,-1 0 0,0 2 0,21 8 0,-36-12 0,0 1 0,-1 0 0,1 0 0,-1 1 0,0-1 0,1 0 0,-1 1 0,0-1 0,0 1 0,-1 0 0,1 0 0,-1 0 0,1 0 0,-1 0 0,0 0 0,0 0 0,0 0 0,0 0 0,-1 0 0,1 1 0,-1-1 0,0 0 0,0 0 0,0 1 0,0-1 0,-1 0 0,-1 6 0,-1 9 0,-1 0 0,-1-1 0,-11 26 0,16-43 0,-51 104 0,1-1 0,45-93 0,0 0 0,-1 0 0,0-1 0,-13 17 0,-15 21 0,32-43 0,-1 0 0,0-1 0,0 1 0,-1-1 0,1 0 0,-1 0 0,1 0 0,-1-1 0,0 1 0,0-1 0,0 0 0,0 0 0,-1 0 0,1 0 0,-1-1 0,-4 1 0,3 0 0,0 0 0,0 0 0,1 0 0,-1 1 0,1-1 0,-1 1 0,1 1 0,0-1 0,-8 9 0,6-4 0,0 0 0,1 1 0,0 0 0,0 1 0,-4 10 0,8-16 0,0 1 0,0 0 0,0 0 0,1 0 0,0 0 0,0 0 0,0 0 0,1 0 0,-1 0 0,1 0 0,0 0 0,2 8 0,-1-10 0,0 0 0,0 0 0,1 0 0,0-1 0,-1 1 0,1-1 0,0 1 0,0-1 0,1 0 0,-1 0 0,4 3 0,31 22 0,-32-23 0,-3-3 0,-1 0 0,1 0 0,-1 0 0,1 0 0,-1-1 0,1 1 0,0 0 0,-1-1 0,1 1 0,0-1 0,0 1 0,-1-1 0,1 0 0,0 0 0,0 1 0,0-1 0,-1-1 0,1 1 0,0 0 0,0 0 0,-1-1 0,1 1 0,0-1 0,0 1 0,-1-1 0,1 0 0,-1 0 0,1 0 0,-1 0 0,1 0 0,-1 0 0,1 0 0,-1 0 0,0 0 0,1-1 0,-1 1 0,0-1 0,1-2 0,5-7 0,-1 0 0,-1 0 0,0-1 0,6-20 0,-1 4 0,12-26 0,48-84 0,-68 135 0,1 0 0,-1-1 0,1 1 0,0 0 0,0 1 0,1-1 0,-1 0 0,1 1 0,-1 0 0,7-3 0,45-16 0,-18 8 0,-33 11 0,0 0 0,-1 1 0,1 0 0,0-1 0,0 1 0,0 0 0,0 1 0,0-1 0,0 1 0,1 0 0,-1 0 0,6 1 0,-8 0 0,0 0 0,0-1 0,0 1 0,0 1 0,0-1 0,-1 0 0,1 0 0,-1 1 0,1-1 0,-1 1 0,1-1 0,-1 1 0,0-1 0,0 1 0,1 0 0,-1 0 0,0 0 0,-1-1 0,1 1 0,0 0 0,-1 0 0,1 0 0,-1 0 0,1 0 0,-1 1 0,0 2 0,2 13 0,0 0 0,-1 1 0,-1-1 0,-1 1 0,0-1 0,-9 36 0,8-45 0,-1 1 0,-1 0 0,1-1 0,-1 0 0,-1 0 0,0 0 0,0 0 0,-1-1 0,0 0 0,-1 0 0,1 0 0,-1-1 0,-1 0 0,-8 6 0,-16 13 0,22-17 0,-1-1 0,0 0 0,0 0 0,-1-1 0,-20 9 0,29-15 0,0 0 0,-1 0 0,1 0 0,0 0 0,-1-1 0,1 0 0,0 0 0,-1 0 0,1 0 0,0 0 0,-1 0 0,1-1 0,0 0 0,0 0 0,-1 0 0,1 0 0,0 0 0,0-1 0,0 1 0,0-1 0,1 0 0,-1 1 0,0-2 0,1 1 0,-1 0 0,1 0 0,0-1 0,-3-2 0,-2-4 0,1-1 0,0 1 0,1-1 0,0 0 0,0 0 0,1 0 0,0 0 0,1-1 0,-4-20 0,2-2 0,2 0 0,1-35 0,4-604-1365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4:37:04.179"/>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4:37:18.61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4:37:21.785"/>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4:37:23.287"/>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4:37:24.14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4:37:26.757"/>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4:37:27.680"/>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D8A186D-668F-4015-9B32-6B44CE0E3F71}" type="datetimeFigureOut">
              <a:rPr lang="en-IN" smtClean="0"/>
              <a:pPr/>
              <a:t>13-08-2024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207836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A186D-668F-4015-9B32-6B44CE0E3F71}" type="datetimeFigureOut">
              <a:rPr lang="en-IN" smtClean="0"/>
              <a:pPr/>
              <a:t>13-08-2024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388818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8A186D-668F-4015-9B32-6B44CE0E3F71}" type="datetimeFigureOut">
              <a:rPr lang="en-IN" smtClean="0"/>
              <a:pPr/>
              <a:t>13-08-2024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3122733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8A186D-668F-4015-9B32-6B44CE0E3F71}" type="datetimeFigureOut">
              <a:rPr lang="en-IN" smtClean="0"/>
              <a:pPr/>
              <a:t>13-08-2024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454219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A186D-668F-4015-9B32-6B44CE0E3F71}" type="datetimeFigureOut">
              <a:rPr lang="en-IN" smtClean="0"/>
              <a:pPr/>
              <a:t>13-08-2024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151356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D8A186D-668F-4015-9B32-6B44CE0E3F71}" type="datetimeFigureOut">
              <a:rPr lang="en-IN" smtClean="0"/>
              <a:pPr/>
              <a:t>13-08-2024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3686098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D8A186D-668F-4015-9B32-6B44CE0E3F71}" type="datetimeFigureOut">
              <a:rPr lang="en-IN" smtClean="0"/>
              <a:pPr/>
              <a:t>13-08-2024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561867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D8A186D-668F-4015-9B32-6B44CE0E3F71}" type="datetimeFigureOut">
              <a:rPr lang="en-IN" smtClean="0"/>
              <a:pPr/>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1461682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D8A186D-668F-4015-9B32-6B44CE0E3F71}" type="datetimeFigureOut">
              <a:rPr lang="en-IN" smtClean="0"/>
              <a:pPr/>
              <a:t>13-08-2024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273545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A186D-668F-4015-9B32-6B44CE0E3F71}" type="datetimeFigureOut">
              <a:rPr lang="en-IN" smtClean="0"/>
              <a:pPr/>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2805469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A186D-668F-4015-9B32-6B44CE0E3F71}" type="datetimeFigureOut">
              <a:rPr lang="en-IN" smtClean="0"/>
              <a:pPr/>
              <a:t>13-08-2024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244833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8A186D-668F-4015-9B32-6B44CE0E3F71}" type="datetimeFigureOut">
              <a:rPr lang="en-IN" smtClean="0"/>
              <a:pPr/>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165725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A186D-668F-4015-9B32-6B44CE0E3F71}" type="datetimeFigureOut">
              <a:rPr lang="en-IN" smtClean="0"/>
              <a:pPr/>
              <a:t>13-08-2024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2544802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8A186D-668F-4015-9B32-6B44CE0E3F71}" type="datetimeFigureOut">
              <a:rPr lang="en-IN" smtClean="0"/>
              <a:pPr/>
              <a:t>13-08-2024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236301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A186D-668F-4015-9B32-6B44CE0E3F71}" type="datetimeFigureOut">
              <a:rPr lang="en-IN" smtClean="0"/>
              <a:pPr/>
              <a:t>13-08-2024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161847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A186D-668F-4015-9B32-6B44CE0E3F71}" type="datetimeFigureOut">
              <a:rPr lang="en-IN" smtClean="0"/>
              <a:pPr/>
              <a:t>13-08-2024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255593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A186D-668F-4015-9B32-6B44CE0E3F71}" type="datetimeFigureOut">
              <a:rPr lang="en-IN" smtClean="0"/>
              <a:pPr/>
              <a:t>13-08-2024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B952EB-B498-4214-8BA3-23BF1B8413C0}" type="slidenum">
              <a:rPr lang="en-IN" smtClean="0"/>
              <a:pPr/>
              <a:t>‹#›</a:t>
            </a:fld>
            <a:endParaRPr lang="en-IN"/>
          </a:p>
        </p:txBody>
      </p:sp>
    </p:spTree>
    <p:extLst>
      <p:ext uri="{BB962C8B-B14F-4D97-AF65-F5344CB8AC3E}">
        <p14:creationId xmlns:p14="http://schemas.microsoft.com/office/powerpoint/2010/main" val="25530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D8A186D-668F-4015-9B32-6B44CE0E3F71}" type="datetimeFigureOut">
              <a:rPr lang="en-IN" smtClean="0"/>
              <a:pPr/>
              <a:t>13-08-2024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DB952EB-B498-4214-8BA3-23BF1B8413C0}" type="slidenum">
              <a:rPr lang="en-IN" smtClean="0"/>
              <a:pPr/>
              <a:t>‹#›</a:t>
            </a:fld>
            <a:endParaRPr lang="en-IN"/>
          </a:p>
        </p:txBody>
      </p:sp>
    </p:spTree>
    <p:extLst>
      <p:ext uri="{BB962C8B-B14F-4D97-AF65-F5344CB8AC3E}">
        <p14:creationId xmlns:p14="http://schemas.microsoft.com/office/powerpoint/2010/main" val="3041216847"/>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google.com/spreadsheets/d/1vrM1NiSpVhfUTupiUHo-3qruHZAOW-6XXAyc8bR6US8/edit?gid=297701116#gid=297701116"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8.xml"/><Relationship Id="rId18" Type="http://schemas.openxmlformats.org/officeDocument/2006/relationships/customXml" Target="../ink/ink13.xml"/><Relationship Id="rId3" Type="http://schemas.openxmlformats.org/officeDocument/2006/relationships/image" Target="../media/image9.png"/><Relationship Id="rId21" Type="http://schemas.openxmlformats.org/officeDocument/2006/relationships/image" Target="../media/image12.png"/><Relationship Id="rId7" Type="http://schemas.openxmlformats.org/officeDocument/2006/relationships/customXml" Target="../ink/ink3.xml"/><Relationship Id="rId12" Type="http://schemas.openxmlformats.org/officeDocument/2006/relationships/customXml" Target="../ink/ink7.xml"/><Relationship Id="rId17" Type="http://schemas.openxmlformats.org/officeDocument/2006/relationships/customXml" Target="../ink/ink12.xml"/><Relationship Id="rId2" Type="http://schemas.openxmlformats.org/officeDocument/2006/relationships/customXml" Target="../ink/ink1.xml"/><Relationship Id="rId16" Type="http://schemas.openxmlformats.org/officeDocument/2006/relationships/customXml" Target="../ink/ink11.xml"/><Relationship Id="rId20" Type="http://schemas.openxmlformats.org/officeDocument/2006/relationships/customXml" Target="../ink/ink15.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customXml" Target="../ink/ink6.xml"/><Relationship Id="rId15" Type="http://schemas.openxmlformats.org/officeDocument/2006/relationships/customXml" Target="../ink/ink10.xml"/><Relationship Id="rId10" Type="http://schemas.openxmlformats.org/officeDocument/2006/relationships/customXml" Target="../ink/ink5.xml"/><Relationship Id="rId19" Type="http://schemas.openxmlformats.org/officeDocument/2006/relationships/customXml" Target="../ink/ink14.xml"/><Relationship Id="rId4" Type="http://schemas.openxmlformats.org/officeDocument/2006/relationships/customXml" Target="../ink/ink2.xml"/><Relationship Id="rId9" Type="http://schemas.openxmlformats.org/officeDocument/2006/relationships/customXml" Target="../ink/ink4.xml"/><Relationship Id="rId14" Type="http://schemas.openxmlformats.org/officeDocument/2006/relationships/customXml" Target="../ink/ink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96D556-58A3-58C9-A27D-F445A5F08D4E}"/>
              </a:ext>
            </a:extLst>
          </p:cNvPr>
          <p:cNvSpPr txBox="1"/>
          <p:nvPr/>
        </p:nvSpPr>
        <p:spPr>
          <a:xfrm>
            <a:off x="1119673" y="1119672"/>
            <a:ext cx="8612156" cy="2123658"/>
          </a:xfrm>
          <a:prstGeom prst="rect">
            <a:avLst/>
          </a:prstGeom>
          <a:noFill/>
        </p:spPr>
        <p:txBody>
          <a:bodyPr wrap="square" rtlCol="0">
            <a:spAutoFit/>
          </a:bodyPr>
          <a:lstStyle/>
          <a:p>
            <a:r>
              <a:rPr lang="en-US" sz="4400" b="1" dirty="0">
                <a:solidFill>
                  <a:schemeClr val="bg1"/>
                </a:solidFill>
              </a:rPr>
              <a:t>Title:</a:t>
            </a:r>
            <a:r>
              <a:rPr lang="en-US" sz="4400" dirty="0">
                <a:solidFill>
                  <a:schemeClr val="bg1"/>
                </a:solidFill>
              </a:rPr>
              <a:t> “Weather Prediction Model: “A Data Science Project”</a:t>
            </a:r>
            <a:endParaRPr lang="en-IN" sz="4400" dirty="0">
              <a:solidFill>
                <a:schemeClr val="bg1"/>
              </a:solidFill>
            </a:endParaRPr>
          </a:p>
        </p:txBody>
      </p:sp>
      <p:sp>
        <p:nvSpPr>
          <p:cNvPr id="6" name="Title 5">
            <a:extLst>
              <a:ext uri="{FF2B5EF4-FFF2-40B4-BE49-F238E27FC236}">
                <a16:creationId xmlns:a16="http://schemas.microsoft.com/office/drawing/2014/main" id="{F3517506-C7F4-2849-91B4-C4BA3524B29F}"/>
              </a:ext>
            </a:extLst>
          </p:cNvPr>
          <p:cNvSpPr>
            <a:spLocks noGrp="1"/>
          </p:cNvSpPr>
          <p:nvPr>
            <p:ph type="ctrTitle"/>
          </p:nvPr>
        </p:nvSpPr>
        <p:spPr>
          <a:xfrm>
            <a:off x="1154955" y="3243329"/>
            <a:ext cx="8175657" cy="2989519"/>
          </a:xfrm>
        </p:spPr>
        <p:txBody>
          <a:bodyPr/>
          <a:lstStyle/>
          <a:p>
            <a:r>
              <a:rPr lang="en-US" sz="3200" dirty="0"/>
              <a:t>G1-  </a:t>
            </a:r>
            <a:r>
              <a:rPr lang="en-US" sz="3200"/>
              <a:t>GAURAV PANDEY </a:t>
            </a:r>
            <a:r>
              <a:rPr lang="en-US" sz="3200" dirty="0"/>
              <a:t>(2101220130032)</a:t>
            </a:r>
            <a:br>
              <a:rPr lang="en-US" sz="3200" dirty="0"/>
            </a:br>
            <a:r>
              <a:rPr lang="en-US" sz="3200" dirty="0"/>
              <a:t>         RAJAT RAI   (2101220130067)</a:t>
            </a:r>
            <a:br>
              <a:rPr lang="en-US" sz="3200" dirty="0"/>
            </a:br>
            <a:r>
              <a:rPr lang="en-US" sz="3200" dirty="0"/>
              <a:t>         MOHD.WASEEM (2101220130047)</a:t>
            </a:r>
            <a:br>
              <a:rPr lang="en-US" sz="3200" dirty="0"/>
            </a:br>
            <a:r>
              <a:rPr lang="en-US" sz="3200" dirty="0"/>
              <a:t>         KUSHAGRA GUPTA(2101220130043)</a:t>
            </a:r>
            <a:endParaRPr lang="en-IN" sz="3200" dirty="0"/>
          </a:p>
        </p:txBody>
      </p:sp>
      <p:pic>
        <p:nvPicPr>
          <p:cNvPr id="8" name="Picture 7">
            <a:extLst>
              <a:ext uri="{FF2B5EF4-FFF2-40B4-BE49-F238E27FC236}">
                <a16:creationId xmlns:a16="http://schemas.microsoft.com/office/drawing/2014/main" id="{6E6249E0-75DB-15C8-BCEB-A7D3188AD67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5030" t="-368" r="23823" b="-1412"/>
          <a:stretch/>
        </p:blipFill>
        <p:spPr>
          <a:xfrm>
            <a:off x="8285584" y="1324948"/>
            <a:ext cx="3293707" cy="2724537"/>
          </a:xfrm>
          <a:prstGeom prst="rect">
            <a:avLst/>
          </a:prstGeom>
        </p:spPr>
      </p:pic>
    </p:spTree>
    <p:extLst>
      <p:ext uri="{BB962C8B-B14F-4D97-AF65-F5344CB8AC3E}">
        <p14:creationId xmlns:p14="http://schemas.microsoft.com/office/powerpoint/2010/main" val="132350569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E45F-3D34-6624-6874-C282B314077C}"/>
              </a:ext>
            </a:extLst>
          </p:cNvPr>
          <p:cNvSpPr>
            <a:spLocks noGrp="1"/>
          </p:cNvSpPr>
          <p:nvPr>
            <p:ph type="title"/>
          </p:nvPr>
        </p:nvSpPr>
        <p:spPr>
          <a:xfrm>
            <a:off x="1154954" y="1604865"/>
            <a:ext cx="4351025" cy="3356604"/>
          </a:xfrm>
        </p:spPr>
        <p:txBody>
          <a:bodyPr>
            <a:normAutofit fontScale="90000"/>
          </a:bodyPr>
          <a:lstStyle/>
          <a:p>
            <a:r>
              <a:rPr lang="en-IN" sz="2400" b="1" dirty="0"/>
              <a:t>STEP6</a:t>
            </a:r>
            <a:r>
              <a:rPr lang="en-IN" sz="2400" dirty="0"/>
              <a:t>-</a:t>
            </a:r>
            <a:r>
              <a:rPr lang="en-US" sz="2400" dirty="0"/>
              <a:t> To prepare and configure a Ridge Regression model, which will be used to predict weather variables.   </a:t>
            </a:r>
            <a:br>
              <a:rPr lang="en-US" sz="2400" dirty="0"/>
            </a:br>
            <a:br>
              <a:rPr lang="en-US" sz="2400" dirty="0"/>
            </a:br>
            <a:r>
              <a:rPr lang="en-US" sz="2400" dirty="0"/>
              <a:t>Ridge Regression is a type of linear regression that includes regularization to handle multicollinearity.</a:t>
            </a:r>
            <a:endParaRPr lang="en-IN" sz="2400" dirty="0"/>
          </a:p>
        </p:txBody>
      </p:sp>
      <p:pic>
        <p:nvPicPr>
          <p:cNvPr id="4" name="Picture 3">
            <a:extLst>
              <a:ext uri="{FF2B5EF4-FFF2-40B4-BE49-F238E27FC236}">
                <a16:creationId xmlns:a16="http://schemas.microsoft.com/office/drawing/2014/main" id="{290BB2F1-1B39-5D0D-39C5-710E6FDD10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5859" y="4868163"/>
            <a:ext cx="6908224" cy="1623527"/>
          </a:xfrm>
          <a:prstGeom prst="rect">
            <a:avLst/>
          </a:prstGeom>
        </p:spPr>
      </p:pic>
      <p:pic>
        <p:nvPicPr>
          <p:cNvPr id="7" name="Picture 6">
            <a:extLst>
              <a:ext uri="{FF2B5EF4-FFF2-40B4-BE49-F238E27FC236}">
                <a16:creationId xmlns:a16="http://schemas.microsoft.com/office/drawing/2014/main" id="{224720FD-5FC9-A6EF-D212-BBA21D3241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7579" y="1311555"/>
            <a:ext cx="4559944" cy="2924553"/>
          </a:xfrm>
          <a:prstGeom prst="rect">
            <a:avLst/>
          </a:prstGeom>
        </p:spPr>
      </p:pic>
    </p:spTree>
    <p:extLst>
      <p:ext uri="{BB962C8B-B14F-4D97-AF65-F5344CB8AC3E}">
        <p14:creationId xmlns:p14="http://schemas.microsoft.com/office/powerpoint/2010/main" val="235634962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4E58-F962-D7D7-FE4D-0494A710AC90}"/>
              </a:ext>
            </a:extLst>
          </p:cNvPr>
          <p:cNvSpPr>
            <a:spLocks noGrp="1"/>
          </p:cNvSpPr>
          <p:nvPr>
            <p:ph type="title"/>
          </p:nvPr>
        </p:nvSpPr>
        <p:spPr>
          <a:xfrm>
            <a:off x="1154954" y="1129004"/>
            <a:ext cx="4351025" cy="3832465"/>
          </a:xfrm>
        </p:spPr>
        <p:txBody>
          <a:bodyPr/>
          <a:lstStyle/>
          <a:p>
            <a:r>
              <a:rPr lang="en-IN" sz="2800" b="1" dirty="0"/>
              <a:t>STEP 7</a:t>
            </a:r>
            <a:r>
              <a:rPr lang="en-IN" sz="2800" dirty="0"/>
              <a:t>-Since this is a time series data and In time series we can not use future data to predict past so we make </a:t>
            </a:r>
            <a:r>
              <a:rPr lang="en-IN" sz="2800" dirty="0" err="1"/>
              <a:t>backtest</a:t>
            </a:r>
            <a:r>
              <a:rPr lang="en-IN" sz="2800" dirty="0"/>
              <a:t>.</a:t>
            </a:r>
            <a:br>
              <a:rPr lang="en-IN" sz="2800" dirty="0"/>
            </a:br>
            <a:r>
              <a:rPr lang="en-IN" sz="2800" dirty="0"/>
              <a:t>*We prepare the model using  training data set </a:t>
            </a:r>
          </a:p>
        </p:txBody>
      </p:sp>
      <p:pic>
        <p:nvPicPr>
          <p:cNvPr id="5" name="Picture 4">
            <a:extLst>
              <a:ext uri="{FF2B5EF4-FFF2-40B4-BE49-F238E27FC236}">
                <a16:creationId xmlns:a16="http://schemas.microsoft.com/office/drawing/2014/main" id="{E2EE8241-6D13-8547-9F7F-6875D6F11C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5232" y="2388638"/>
            <a:ext cx="6029395" cy="4021493"/>
          </a:xfrm>
          <a:prstGeom prst="rect">
            <a:avLst/>
          </a:prstGeom>
        </p:spPr>
      </p:pic>
    </p:spTree>
    <p:extLst>
      <p:ext uri="{BB962C8B-B14F-4D97-AF65-F5344CB8AC3E}">
        <p14:creationId xmlns:p14="http://schemas.microsoft.com/office/powerpoint/2010/main" val="247278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E9EF-8832-BB1A-C69C-B37C4F3FB972}"/>
              </a:ext>
            </a:extLst>
          </p:cNvPr>
          <p:cNvSpPr>
            <a:spLocks noGrp="1"/>
          </p:cNvSpPr>
          <p:nvPr>
            <p:ph type="title"/>
          </p:nvPr>
        </p:nvSpPr>
        <p:spPr/>
        <p:txBody>
          <a:bodyPr/>
          <a:lstStyle/>
          <a:p>
            <a:r>
              <a:rPr lang="en-IN" sz="3600" b="1" dirty="0"/>
              <a:t>STEP 8</a:t>
            </a:r>
            <a:r>
              <a:rPr lang="en-IN" sz="3600" dirty="0"/>
              <a:t>-Now we call back test and do prediction.</a:t>
            </a:r>
            <a:br>
              <a:rPr lang="en-IN" sz="3600" dirty="0"/>
            </a:br>
            <a:r>
              <a:rPr lang="en-IN" sz="3600" dirty="0"/>
              <a:t>* find </a:t>
            </a:r>
            <a:r>
              <a:rPr lang="en-US" sz="3600" dirty="0"/>
              <a:t>mean absolute error, mean squared error</a:t>
            </a:r>
            <a:endParaRPr lang="en-IN" sz="3600" dirty="0"/>
          </a:p>
        </p:txBody>
      </p:sp>
      <p:pic>
        <p:nvPicPr>
          <p:cNvPr id="5" name="Picture 4">
            <a:extLst>
              <a:ext uri="{FF2B5EF4-FFF2-40B4-BE49-F238E27FC236}">
                <a16:creationId xmlns:a16="http://schemas.microsoft.com/office/drawing/2014/main" id="{C8DA06B2-5FCB-3219-88F6-F1C6FA8B04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8565" y="1961502"/>
            <a:ext cx="5649459" cy="2470539"/>
          </a:xfrm>
          <a:prstGeom prst="rect">
            <a:avLst/>
          </a:prstGeom>
        </p:spPr>
      </p:pic>
    </p:spTree>
    <p:extLst>
      <p:ext uri="{BB962C8B-B14F-4D97-AF65-F5344CB8AC3E}">
        <p14:creationId xmlns:p14="http://schemas.microsoft.com/office/powerpoint/2010/main" val="187341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A666-5EDC-1410-90F9-FDC991AEC686}"/>
              </a:ext>
            </a:extLst>
          </p:cNvPr>
          <p:cNvSpPr>
            <a:spLocks noGrp="1"/>
          </p:cNvSpPr>
          <p:nvPr>
            <p:ph type="title"/>
          </p:nvPr>
        </p:nvSpPr>
        <p:spPr/>
        <p:txBody>
          <a:bodyPr/>
          <a:lstStyle/>
          <a:p>
            <a:r>
              <a:rPr lang="en-IN" sz="3600" b="1" dirty="0"/>
              <a:t>STEP 9-</a:t>
            </a:r>
            <a:r>
              <a:rPr lang="en-IN" sz="3600" dirty="0"/>
              <a:t>To increase accuracy we add more predictors do take mean of past few day like </a:t>
            </a:r>
            <a:r>
              <a:rPr lang="en-IN" sz="3600" dirty="0" err="1"/>
              <a:t>temperature,and</a:t>
            </a:r>
            <a:r>
              <a:rPr lang="en-IN" sz="3600" dirty="0"/>
              <a:t> precipitation.</a:t>
            </a:r>
            <a:endParaRPr lang="en-IN" sz="3600" b="1" dirty="0"/>
          </a:p>
        </p:txBody>
      </p:sp>
      <p:pic>
        <p:nvPicPr>
          <p:cNvPr id="5" name="Picture 4">
            <a:extLst>
              <a:ext uri="{FF2B5EF4-FFF2-40B4-BE49-F238E27FC236}">
                <a16:creationId xmlns:a16="http://schemas.microsoft.com/office/drawing/2014/main" id="{1C15B82A-1B6F-FD7C-5A65-E241FD4BF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676" y="3429000"/>
            <a:ext cx="6095324" cy="2967136"/>
          </a:xfrm>
          <a:prstGeom prst="rect">
            <a:avLst/>
          </a:prstGeom>
        </p:spPr>
      </p:pic>
    </p:spTree>
    <p:extLst>
      <p:ext uri="{BB962C8B-B14F-4D97-AF65-F5344CB8AC3E}">
        <p14:creationId xmlns:p14="http://schemas.microsoft.com/office/powerpoint/2010/main" val="769073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B576-6AEA-2CFE-19BD-94E390A4338B}"/>
              </a:ext>
            </a:extLst>
          </p:cNvPr>
          <p:cNvSpPr>
            <a:spLocks noGrp="1"/>
          </p:cNvSpPr>
          <p:nvPr>
            <p:ph type="title"/>
          </p:nvPr>
        </p:nvSpPr>
        <p:spPr>
          <a:xfrm>
            <a:off x="1296955" y="2593909"/>
            <a:ext cx="4209024" cy="2367559"/>
          </a:xfrm>
        </p:spPr>
        <p:txBody>
          <a:bodyPr/>
          <a:lstStyle/>
          <a:p>
            <a:r>
              <a:rPr lang="en-IN" sz="2800" dirty="0"/>
              <a:t>STEP 10-</a:t>
            </a:r>
            <a:r>
              <a:rPr lang="en-US" sz="2800" dirty="0"/>
              <a:t> This code snippet calculates the frequency distribution of rounded prediction errors (diff) and normalizes it by the total number of predictions, then plots the resulting proportions. This helps visualize the distribution of prediction errors.</a:t>
            </a:r>
            <a:endParaRPr lang="en-IN" sz="2800" dirty="0"/>
          </a:p>
        </p:txBody>
      </p:sp>
      <p:pic>
        <p:nvPicPr>
          <p:cNvPr id="5" name="Picture 4">
            <a:extLst>
              <a:ext uri="{FF2B5EF4-FFF2-40B4-BE49-F238E27FC236}">
                <a16:creationId xmlns:a16="http://schemas.microsoft.com/office/drawing/2014/main" id="{B2958A84-1013-95BF-7FBE-0A08276365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556" y="373224"/>
            <a:ext cx="11692608" cy="830425"/>
          </a:xfrm>
          <a:prstGeom prst="rect">
            <a:avLst/>
          </a:prstGeom>
        </p:spPr>
      </p:pic>
      <p:pic>
        <p:nvPicPr>
          <p:cNvPr id="7" name="Picture 6">
            <a:extLst>
              <a:ext uri="{FF2B5EF4-FFF2-40B4-BE49-F238E27FC236}">
                <a16:creationId xmlns:a16="http://schemas.microsoft.com/office/drawing/2014/main" id="{D334227C-6DAB-1A63-0C92-87A75EF01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3426" y="1913543"/>
            <a:ext cx="5491778" cy="4026870"/>
          </a:xfrm>
          <a:prstGeom prst="rect">
            <a:avLst/>
          </a:prstGeom>
        </p:spPr>
      </p:pic>
    </p:spTree>
    <p:extLst>
      <p:ext uri="{BB962C8B-B14F-4D97-AF65-F5344CB8AC3E}">
        <p14:creationId xmlns:p14="http://schemas.microsoft.com/office/powerpoint/2010/main" val="71597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87BC-F2A3-5789-7B23-AC2A17005BF0}"/>
              </a:ext>
            </a:extLst>
          </p:cNvPr>
          <p:cNvSpPr>
            <a:spLocks noGrp="1"/>
          </p:cNvSpPr>
          <p:nvPr>
            <p:ph type="title"/>
          </p:nvPr>
        </p:nvSpPr>
        <p:spPr>
          <a:xfrm>
            <a:off x="1138336" y="2230016"/>
            <a:ext cx="4367644" cy="2731453"/>
          </a:xfrm>
        </p:spPr>
        <p:txBody>
          <a:bodyPr/>
          <a:lstStyle/>
          <a:p>
            <a:r>
              <a:rPr lang="en-IN" dirty="0"/>
              <a:t>STEP11-Final Prediction with the most accuracy</a:t>
            </a:r>
          </a:p>
        </p:txBody>
      </p:sp>
      <p:pic>
        <p:nvPicPr>
          <p:cNvPr id="5" name="Picture 4">
            <a:extLst>
              <a:ext uri="{FF2B5EF4-FFF2-40B4-BE49-F238E27FC236}">
                <a16:creationId xmlns:a16="http://schemas.microsoft.com/office/drawing/2014/main" id="{D9D3AB2C-30FF-EF39-0ACB-4B6E3AFFB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6022" y="1282142"/>
            <a:ext cx="5028321" cy="5323594"/>
          </a:xfrm>
          <a:prstGeom prst="rect">
            <a:avLst/>
          </a:prstGeom>
        </p:spPr>
      </p:pic>
    </p:spTree>
    <p:extLst>
      <p:ext uri="{BB962C8B-B14F-4D97-AF65-F5344CB8AC3E}">
        <p14:creationId xmlns:p14="http://schemas.microsoft.com/office/powerpoint/2010/main" val="23803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CCB2-A034-D047-54E6-275D5EFFB481}"/>
              </a:ext>
            </a:extLst>
          </p:cNvPr>
          <p:cNvSpPr>
            <a:spLocks noGrp="1"/>
          </p:cNvSpPr>
          <p:nvPr>
            <p:ph type="ctrTitle"/>
          </p:nvPr>
        </p:nvSpPr>
        <p:spPr>
          <a:xfrm>
            <a:off x="3713583" y="-1194319"/>
            <a:ext cx="7825241" cy="4935895"/>
          </a:xfrm>
        </p:spPr>
        <p:txBody>
          <a:bodyPr/>
          <a:lstStyle/>
          <a:p>
            <a:r>
              <a:rPr lang="en-IN" sz="6600" b="1" dirty="0"/>
              <a:t>THANK YOU</a:t>
            </a:r>
          </a:p>
        </p:txBody>
      </p:sp>
    </p:spTree>
    <p:extLst>
      <p:ext uri="{BB962C8B-B14F-4D97-AF65-F5344CB8AC3E}">
        <p14:creationId xmlns:p14="http://schemas.microsoft.com/office/powerpoint/2010/main" val="161154152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4D73-7D33-BD28-7A35-44D2389ECEA9}"/>
              </a:ext>
            </a:extLst>
          </p:cNvPr>
          <p:cNvSpPr>
            <a:spLocks noGrp="1"/>
          </p:cNvSpPr>
          <p:nvPr>
            <p:ph type="title"/>
          </p:nvPr>
        </p:nvSpPr>
        <p:spPr/>
        <p:txBody>
          <a:bodyPr>
            <a:normAutofit fontScale="90000"/>
          </a:bodyPr>
          <a:lstStyle/>
          <a:p>
            <a:br>
              <a:rPr lang="en-IN" dirty="0"/>
            </a:br>
            <a:br>
              <a:rPr lang="en-IN" dirty="0"/>
            </a:br>
            <a:r>
              <a:rPr lang="en-IN" dirty="0"/>
              <a:t>INTRODUCTION-</a:t>
            </a:r>
            <a:br>
              <a:rPr lang="en-IN" dirty="0"/>
            </a:br>
            <a:endParaRPr lang="en-IN" dirty="0"/>
          </a:p>
        </p:txBody>
      </p:sp>
      <p:sp>
        <p:nvSpPr>
          <p:cNvPr id="3" name="Content Placeholder 2">
            <a:extLst>
              <a:ext uri="{FF2B5EF4-FFF2-40B4-BE49-F238E27FC236}">
                <a16:creationId xmlns:a16="http://schemas.microsoft.com/office/drawing/2014/main" id="{DA3DCD15-E4D5-AFA5-47C9-D7AF196DEA2D}"/>
              </a:ext>
            </a:extLst>
          </p:cNvPr>
          <p:cNvSpPr>
            <a:spLocks noGrp="1"/>
          </p:cNvSpPr>
          <p:nvPr>
            <p:ph idx="1"/>
          </p:nvPr>
        </p:nvSpPr>
        <p:spPr>
          <a:xfrm>
            <a:off x="1154954" y="2603500"/>
            <a:ext cx="8825659" cy="4067888"/>
          </a:xfrm>
        </p:spPr>
        <p:txBody>
          <a:bodyPr>
            <a:noAutofit/>
          </a:bodyPr>
          <a:lstStyle/>
          <a:p>
            <a:r>
              <a:rPr lang="en-US" sz="2000" dirty="0"/>
              <a:t>Weather prediction plays a crucial role in various sectors, including agriculture, transportation, disaster management, and daily life planning. Accurate forecasts help in preparing for and mitigating the effects of severe weather conditions. </a:t>
            </a:r>
          </a:p>
          <a:p>
            <a:r>
              <a:rPr lang="en-US" sz="2000" dirty="0"/>
              <a:t>In this project, we'll predict tomorrow's temperature using historical data. We'll start by downloading a dataset of local weather. You can customize this to your own location.</a:t>
            </a:r>
          </a:p>
          <a:p>
            <a:r>
              <a:rPr lang="en-US" sz="2000" dirty="0"/>
              <a:t> In this context, the presented code represents a practical application of machine learning </a:t>
            </a:r>
            <a:r>
              <a:rPr lang="en-US" sz="2000"/>
              <a:t>for weather </a:t>
            </a:r>
            <a:r>
              <a:rPr lang="en-US" sz="2000" dirty="0"/>
              <a:t>prediction.</a:t>
            </a:r>
          </a:p>
          <a:p>
            <a:r>
              <a:rPr lang="en-US" sz="2000" dirty="0"/>
              <a:t>In this do Clean and graph data, Create a testing framework , Improve model accuracy</a:t>
            </a:r>
            <a:endParaRPr lang="en-IN" sz="2000" dirty="0"/>
          </a:p>
        </p:txBody>
      </p:sp>
    </p:spTree>
    <p:extLst>
      <p:ext uri="{BB962C8B-B14F-4D97-AF65-F5344CB8AC3E}">
        <p14:creationId xmlns:p14="http://schemas.microsoft.com/office/powerpoint/2010/main" val="5488096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B53C-3945-8A6B-D80E-6AD621FB8811}"/>
              </a:ext>
            </a:extLst>
          </p:cNvPr>
          <p:cNvSpPr>
            <a:spLocks noGrp="1"/>
          </p:cNvSpPr>
          <p:nvPr>
            <p:ph type="title"/>
          </p:nvPr>
        </p:nvSpPr>
        <p:spPr>
          <a:xfrm>
            <a:off x="737119" y="2174033"/>
            <a:ext cx="5207399" cy="2062066"/>
          </a:xfrm>
        </p:spPr>
        <p:txBody>
          <a:bodyPr>
            <a:noAutofit/>
          </a:bodyPr>
          <a:lstStyle/>
          <a:p>
            <a:r>
              <a:rPr lang="en-US" sz="2400" dirty="0"/>
              <a:t>STEP </a:t>
            </a:r>
            <a:r>
              <a:rPr lang="en-US" sz="2000" dirty="0"/>
              <a:t>1-This code imports necessary libraries for data processing and machine learning.</a:t>
            </a:r>
            <a:br>
              <a:rPr lang="en-US" sz="2000" dirty="0"/>
            </a:br>
            <a:r>
              <a:rPr lang="en-US" sz="2000" b="1" dirty="0"/>
              <a:t>Pandas-</a:t>
            </a:r>
            <a:r>
              <a:rPr lang="en-US" sz="2400" dirty="0"/>
              <a:t> </a:t>
            </a:r>
            <a:r>
              <a:rPr lang="en-US" sz="2000" dirty="0"/>
              <a:t>for data handling</a:t>
            </a:r>
            <a:br>
              <a:rPr lang="en-US" sz="2400" dirty="0"/>
            </a:br>
            <a:r>
              <a:rPr lang="en-US" sz="2000" b="1" dirty="0" err="1"/>
              <a:t>Numpy</a:t>
            </a:r>
            <a:r>
              <a:rPr lang="en-US" sz="2000" b="1" dirty="0"/>
              <a:t>-</a:t>
            </a:r>
            <a:r>
              <a:rPr lang="en-US" sz="2000" dirty="0"/>
              <a:t> for numerical operations</a:t>
            </a:r>
            <a:br>
              <a:rPr lang="en-US" sz="2000" dirty="0"/>
            </a:br>
            <a:r>
              <a:rPr lang="en-US" sz="2000" b="1" dirty="0"/>
              <a:t>Ridge-</a:t>
            </a:r>
            <a:r>
              <a:rPr lang="en-US" sz="2000" dirty="0"/>
              <a:t>Adds a penalty to the linear regression model's loss function to reduce multicollinearity and prevent overfitting</a:t>
            </a:r>
            <a:r>
              <a:rPr lang="en-US" sz="2400" dirty="0"/>
              <a:t>.</a:t>
            </a:r>
            <a:br>
              <a:rPr lang="en-US" sz="2400" dirty="0"/>
            </a:br>
            <a:r>
              <a:rPr lang="en-US" sz="2000" b="1" dirty="0" err="1"/>
              <a:t>mean_absolute_error</a:t>
            </a:r>
            <a:r>
              <a:rPr lang="en-US" sz="2000" b="1" dirty="0"/>
              <a:t> </a:t>
            </a:r>
            <a:r>
              <a:rPr lang="en-US" sz="2400" b="1" dirty="0"/>
              <a:t>- </a:t>
            </a:r>
            <a:r>
              <a:rPr lang="en-US" sz="2000" dirty="0"/>
              <a:t>Measures the average absolute difference between predicted and actual values.</a:t>
            </a:r>
            <a:br>
              <a:rPr lang="en-US" sz="2000" dirty="0"/>
            </a:br>
            <a:r>
              <a:rPr lang="en-US" sz="2000" b="1" dirty="0" err="1"/>
              <a:t>mean_squared_error</a:t>
            </a:r>
            <a:r>
              <a:rPr lang="en-US" sz="2000" b="1" dirty="0"/>
              <a:t> </a:t>
            </a:r>
            <a:r>
              <a:rPr lang="en-US" sz="2400" b="1" dirty="0"/>
              <a:t>-</a:t>
            </a:r>
            <a:r>
              <a:rPr lang="en-US" sz="2000" dirty="0"/>
              <a:t>Calculates the average of the squared differences between predicted and actual values,.</a:t>
            </a:r>
            <a:endParaRPr lang="en-IN" sz="2000" dirty="0"/>
          </a:p>
        </p:txBody>
      </p:sp>
      <p:pic>
        <p:nvPicPr>
          <p:cNvPr id="4" name="Picture 3">
            <a:extLst>
              <a:ext uri="{FF2B5EF4-FFF2-40B4-BE49-F238E27FC236}">
                <a16:creationId xmlns:a16="http://schemas.microsoft.com/office/drawing/2014/main" id="{0C8D0CB6-3986-058F-B62E-0D9A160519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0636" y="2304084"/>
            <a:ext cx="5381363" cy="394805"/>
          </a:xfrm>
          <a:prstGeom prst="rect">
            <a:avLst/>
          </a:prstGeom>
        </p:spPr>
      </p:pic>
      <p:pic>
        <p:nvPicPr>
          <p:cNvPr id="7" name="Picture 6">
            <a:extLst>
              <a:ext uri="{FF2B5EF4-FFF2-40B4-BE49-F238E27FC236}">
                <a16:creationId xmlns:a16="http://schemas.microsoft.com/office/drawing/2014/main" id="{A9D42BA8-0DC5-C76B-24F8-3739FBB9A5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4539" y="1101373"/>
            <a:ext cx="3896269" cy="419158"/>
          </a:xfrm>
          <a:prstGeom prst="rect">
            <a:avLst/>
          </a:prstGeom>
        </p:spPr>
      </p:pic>
      <p:pic>
        <p:nvPicPr>
          <p:cNvPr id="9" name="Picture 8">
            <a:extLst>
              <a:ext uri="{FF2B5EF4-FFF2-40B4-BE49-F238E27FC236}">
                <a16:creationId xmlns:a16="http://schemas.microsoft.com/office/drawing/2014/main" id="{CD4E1817-BAFC-209F-F6C2-579A5FE43B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4539" y="1720938"/>
            <a:ext cx="5807460" cy="448106"/>
          </a:xfrm>
          <a:prstGeom prst="rect">
            <a:avLst/>
          </a:prstGeom>
        </p:spPr>
      </p:pic>
      <p:sp>
        <p:nvSpPr>
          <p:cNvPr id="5" name="TextBox 4">
            <a:extLst>
              <a:ext uri="{FF2B5EF4-FFF2-40B4-BE49-F238E27FC236}">
                <a16:creationId xmlns:a16="http://schemas.microsoft.com/office/drawing/2014/main" id="{6D8BC0A1-2388-D049-16DC-7DD6E8C80A41}"/>
              </a:ext>
            </a:extLst>
          </p:cNvPr>
          <p:cNvSpPr txBox="1"/>
          <p:nvPr/>
        </p:nvSpPr>
        <p:spPr>
          <a:xfrm>
            <a:off x="6620719" y="2833929"/>
            <a:ext cx="6455780" cy="369332"/>
          </a:xfrm>
          <a:prstGeom prst="rect">
            <a:avLst/>
          </a:prstGeom>
          <a:noFill/>
        </p:spPr>
        <p:txBody>
          <a:bodyPr wrap="square">
            <a:spAutoFit/>
          </a:bodyPr>
          <a:lstStyle/>
          <a:p>
            <a:r>
              <a:rPr lang="en-US" b="1" dirty="0"/>
              <a:t>import </a:t>
            </a:r>
            <a:r>
              <a:rPr lang="en-US" b="1" dirty="0" err="1"/>
              <a:t>matplotlib.pyplot</a:t>
            </a:r>
            <a:r>
              <a:rPr lang="en-US" b="1" dirty="0"/>
              <a:t> as </a:t>
            </a:r>
            <a:r>
              <a:rPr lang="en-US" b="1" dirty="0" err="1"/>
              <a:t>plt</a:t>
            </a:r>
            <a:endParaRPr lang="en-US" b="1" dirty="0"/>
          </a:p>
        </p:txBody>
      </p:sp>
    </p:spTree>
    <p:extLst>
      <p:ext uri="{BB962C8B-B14F-4D97-AF65-F5344CB8AC3E}">
        <p14:creationId xmlns:p14="http://schemas.microsoft.com/office/powerpoint/2010/main" val="2000046409"/>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0797-7164-2C77-78E9-909316FF2A66}"/>
              </a:ext>
            </a:extLst>
          </p:cNvPr>
          <p:cNvSpPr>
            <a:spLocks noGrp="1"/>
          </p:cNvSpPr>
          <p:nvPr>
            <p:ph type="title"/>
          </p:nvPr>
        </p:nvSpPr>
        <p:spPr>
          <a:xfrm>
            <a:off x="639044" y="1530219"/>
            <a:ext cx="5480180" cy="1791479"/>
          </a:xfrm>
        </p:spPr>
        <p:txBody>
          <a:bodyPr>
            <a:normAutofit fontScale="90000"/>
          </a:bodyPr>
          <a:lstStyle/>
          <a:p>
            <a:pPr marL="571500" indent="-571500">
              <a:buFont typeface="Arial" panose="020B0604020202020204" pitchFamily="34" charset="0"/>
              <a:buChar char="•"/>
            </a:pPr>
            <a:r>
              <a:rPr lang="en-IN" sz="3600" b="1" dirty="0"/>
              <a:t>STEP 2</a:t>
            </a:r>
            <a:r>
              <a:rPr lang="en-IN" sz="3600" dirty="0"/>
              <a:t>-In this we have loaded the dataset weather.csv  to train the model, using pandas.</a:t>
            </a:r>
            <a:br>
              <a:rPr lang="en-IN" sz="3600" dirty="0"/>
            </a:br>
            <a:endParaRPr lang="en-IN" dirty="0"/>
          </a:p>
        </p:txBody>
      </p:sp>
      <p:pic>
        <p:nvPicPr>
          <p:cNvPr id="4" name="Picture 3">
            <a:extLst>
              <a:ext uri="{FF2B5EF4-FFF2-40B4-BE49-F238E27FC236}">
                <a16:creationId xmlns:a16="http://schemas.microsoft.com/office/drawing/2014/main" id="{8FBA6CA7-55D0-8A0D-B6AD-B8750606E2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3086" y="1530220"/>
            <a:ext cx="5503404" cy="1664561"/>
          </a:xfrm>
          <a:prstGeom prst="rect">
            <a:avLst/>
          </a:prstGeom>
        </p:spPr>
      </p:pic>
      <p:sp>
        <p:nvSpPr>
          <p:cNvPr id="6" name="TextBox 5">
            <a:extLst>
              <a:ext uri="{FF2B5EF4-FFF2-40B4-BE49-F238E27FC236}">
                <a16:creationId xmlns:a16="http://schemas.microsoft.com/office/drawing/2014/main" id="{52D9B911-CD10-9464-1996-B42894D2EA1F}"/>
              </a:ext>
            </a:extLst>
          </p:cNvPr>
          <p:cNvSpPr txBox="1"/>
          <p:nvPr/>
        </p:nvSpPr>
        <p:spPr>
          <a:xfrm>
            <a:off x="615821" y="3536302"/>
            <a:ext cx="5480180" cy="1077218"/>
          </a:xfrm>
          <a:prstGeom prst="rect">
            <a:avLst/>
          </a:prstGeom>
          <a:noFill/>
        </p:spPr>
        <p:txBody>
          <a:bodyPr wrap="square" rtlCol="0">
            <a:spAutoFit/>
          </a:bodyPr>
          <a:lstStyle/>
          <a:p>
            <a:pPr marL="285750" indent="-285750">
              <a:buFont typeface="Arial" panose="020B0604020202020204" pitchFamily="34" charset="0"/>
              <a:buChar char="•"/>
            </a:pPr>
            <a:r>
              <a:rPr lang="en-IN" sz="3200" dirty="0">
                <a:solidFill>
                  <a:schemeClr val="bg1"/>
                </a:solidFill>
              </a:rPr>
              <a:t>  This data set is consist of    19287 rows × 44 columns.</a:t>
            </a:r>
            <a:endParaRPr lang="en-IN" sz="3200" dirty="0"/>
          </a:p>
        </p:txBody>
      </p:sp>
    </p:spTree>
    <p:extLst>
      <p:ext uri="{BB962C8B-B14F-4D97-AF65-F5344CB8AC3E}">
        <p14:creationId xmlns:p14="http://schemas.microsoft.com/office/powerpoint/2010/main" val="231318587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F6A4-33C7-8DFA-D7FA-12F799E08E32}"/>
              </a:ext>
            </a:extLst>
          </p:cNvPr>
          <p:cNvSpPr>
            <a:spLocks noGrp="1"/>
          </p:cNvSpPr>
          <p:nvPr>
            <p:ph type="title"/>
          </p:nvPr>
        </p:nvSpPr>
        <p:spPr/>
        <p:txBody>
          <a:bodyPr/>
          <a:lstStyle/>
          <a:p>
            <a:r>
              <a:rPr lang="en-US" dirty="0"/>
              <a:t>                         Dataset</a:t>
            </a:r>
          </a:p>
        </p:txBody>
      </p:sp>
      <p:sp>
        <p:nvSpPr>
          <p:cNvPr id="3" name="Content Placeholder 2">
            <a:extLst>
              <a:ext uri="{FF2B5EF4-FFF2-40B4-BE49-F238E27FC236}">
                <a16:creationId xmlns:a16="http://schemas.microsoft.com/office/drawing/2014/main" id="{F8216CDA-8713-694F-C4A4-D6C10E740605}"/>
              </a:ext>
            </a:extLst>
          </p:cNvPr>
          <p:cNvSpPr>
            <a:spLocks noGrp="1"/>
          </p:cNvSpPr>
          <p:nvPr>
            <p:ph idx="1"/>
          </p:nvPr>
        </p:nvSpPr>
        <p:spPr/>
        <p:txBody>
          <a:bodyPr>
            <a:normAutofit fontScale="85000" lnSpcReduction="10000"/>
          </a:bodyPr>
          <a:lstStyle/>
          <a:p>
            <a:r>
              <a:rPr lang="en-US" dirty="0"/>
              <a:t>The dataset consists of 19,287 entries with 45 columns, each representing</a:t>
            </a:r>
          </a:p>
          <a:p>
            <a:r>
              <a:rPr lang="en-US" dirty="0"/>
              <a:t> various weather metrics. Here are the key aspects:</a:t>
            </a:r>
          </a:p>
          <a:p>
            <a:r>
              <a:rPr lang="en-US" b="1" dirty="0"/>
              <a:t>Key Columns:</a:t>
            </a:r>
          </a:p>
          <a:p>
            <a:pPr>
              <a:buFont typeface="Arial" panose="020B0604020202020204" pitchFamily="34" charset="0"/>
              <a:buChar char="•"/>
            </a:pPr>
            <a:r>
              <a:rPr lang="en-US" b="1" dirty="0"/>
              <a:t>STATION: </a:t>
            </a:r>
            <a:r>
              <a:rPr lang="en-US" dirty="0"/>
              <a:t>weather station.  </a:t>
            </a:r>
            <a:r>
              <a:rPr lang="en-US" b="1" dirty="0"/>
              <a:t>NAME</a:t>
            </a:r>
            <a:r>
              <a:rPr lang="en-US" dirty="0"/>
              <a:t>: Name of the location. </a:t>
            </a:r>
            <a:r>
              <a:rPr lang="en-US" b="1" dirty="0"/>
              <a:t>DATE</a:t>
            </a:r>
            <a:r>
              <a:rPr lang="en-US" dirty="0"/>
              <a:t>:  recorded observation.</a:t>
            </a:r>
          </a:p>
          <a:p>
            <a:pPr>
              <a:buFont typeface="Arial" panose="020B0604020202020204" pitchFamily="34" charset="0"/>
              <a:buChar char="•"/>
            </a:pPr>
            <a:r>
              <a:rPr lang="en-US" b="1" dirty="0"/>
              <a:t>ACMH, ACSH</a:t>
            </a:r>
            <a:r>
              <a:rPr lang="en-US" dirty="0"/>
              <a:t>: Accumulated metrics, likely related to precipitation.</a:t>
            </a:r>
          </a:p>
          <a:p>
            <a:pPr>
              <a:buFont typeface="Arial" panose="020B0604020202020204" pitchFamily="34" charset="0"/>
              <a:buChar char="•"/>
            </a:pPr>
            <a:r>
              <a:rPr lang="en-US" b="1" dirty="0"/>
              <a:t>AWND</a:t>
            </a:r>
            <a:r>
              <a:rPr lang="en-US" dirty="0"/>
              <a:t>: Average wind speed (in mph). </a:t>
            </a:r>
            <a:r>
              <a:rPr lang="en-US" b="1" dirty="0"/>
              <a:t>PRCP</a:t>
            </a:r>
            <a:r>
              <a:rPr lang="en-US" dirty="0"/>
              <a:t>: Precipitation (in inches).</a:t>
            </a:r>
          </a:p>
          <a:p>
            <a:pPr>
              <a:buFont typeface="Arial" panose="020B0604020202020204" pitchFamily="34" charset="0"/>
              <a:buChar char="•"/>
            </a:pPr>
            <a:r>
              <a:rPr lang="en-US" b="1" dirty="0"/>
              <a:t>SNOW</a:t>
            </a:r>
            <a:r>
              <a:rPr lang="en-US" dirty="0"/>
              <a:t>: Snowfall (in inches).  </a:t>
            </a:r>
            <a:r>
              <a:rPr lang="en-US" b="1" dirty="0"/>
              <a:t>SNWD</a:t>
            </a:r>
            <a:r>
              <a:rPr lang="en-US" dirty="0"/>
              <a:t>: Snow depth (in inches).</a:t>
            </a:r>
          </a:p>
          <a:p>
            <a:pPr>
              <a:buFont typeface="Arial" panose="020B0604020202020204" pitchFamily="34" charset="0"/>
              <a:buChar char="•"/>
            </a:pPr>
            <a:r>
              <a:rPr lang="en-US" b="1" dirty="0"/>
              <a:t>TAVG, TMAX, TMIN</a:t>
            </a:r>
            <a:r>
              <a:rPr lang="en-US" dirty="0"/>
              <a:t>: Average, maximum, and minimum temperatures (in Fahrenheit).</a:t>
            </a:r>
          </a:p>
          <a:p>
            <a:pPr>
              <a:buFont typeface="Arial" panose="020B0604020202020204" pitchFamily="34" charset="0"/>
              <a:buChar char="•"/>
            </a:pPr>
            <a:r>
              <a:rPr lang="en-US" b="1" dirty="0"/>
              <a:t>TSUN</a:t>
            </a:r>
            <a:r>
              <a:rPr lang="en-US" dirty="0"/>
              <a:t>: Total sunshine (in minutes). </a:t>
            </a:r>
            <a:r>
              <a:rPr lang="en-US" b="1" dirty="0"/>
              <a:t>WT01-WT22</a:t>
            </a:r>
            <a:r>
              <a:rPr lang="en-US" dirty="0"/>
              <a:t>: Weather types like fog, rain, snow, etc.</a:t>
            </a:r>
          </a:p>
          <a:p>
            <a:endParaRPr lang="en-US" dirty="0"/>
          </a:p>
        </p:txBody>
      </p:sp>
    </p:spTree>
    <p:extLst>
      <p:ext uri="{BB962C8B-B14F-4D97-AF65-F5344CB8AC3E}">
        <p14:creationId xmlns:p14="http://schemas.microsoft.com/office/powerpoint/2010/main" val="348634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6E1145-C886-DC37-2375-FCCE3E3B8EB3}"/>
              </a:ext>
            </a:extLst>
          </p:cNvPr>
          <p:cNvSpPr txBox="1"/>
          <p:nvPr/>
        </p:nvSpPr>
        <p:spPr>
          <a:xfrm>
            <a:off x="594360" y="69357"/>
            <a:ext cx="9291320" cy="6370975"/>
          </a:xfrm>
          <a:prstGeom prst="rect">
            <a:avLst/>
          </a:prstGeom>
          <a:noFill/>
        </p:spPr>
        <p:txBody>
          <a:bodyPr wrap="square">
            <a:spAutoFit/>
          </a:bodyPr>
          <a:lstStyle/>
          <a:p>
            <a:r>
              <a:rPr lang="en-US" sz="2400" b="1" dirty="0"/>
              <a:t>Observations:</a:t>
            </a:r>
          </a:p>
          <a:p>
            <a:r>
              <a:rPr lang="en-US" sz="2400" b="1" dirty="0"/>
              <a:t>Missing Data: </a:t>
            </a:r>
            <a:r>
              <a:rPr lang="en-US" sz="2400" dirty="0"/>
              <a:t>Some columns, like TSUN and WT01-WT22, have missing values.</a:t>
            </a:r>
          </a:p>
          <a:p>
            <a:r>
              <a:rPr lang="en-US" sz="2400" b="1" dirty="0"/>
              <a:t>Temperature Data: </a:t>
            </a:r>
            <a:r>
              <a:rPr lang="en-US" sz="2400" dirty="0"/>
              <a:t>TMAX and TMIN are fully populated, making them reliable for analysis.</a:t>
            </a:r>
          </a:p>
          <a:p>
            <a:r>
              <a:rPr lang="en-US" sz="2400" b="1" dirty="0"/>
              <a:t>Possible Analysis:</a:t>
            </a:r>
          </a:p>
          <a:p>
            <a:r>
              <a:rPr lang="en-US" sz="2400" dirty="0"/>
              <a:t>Temperature Trends: Explore how temperatures vary over time.</a:t>
            </a:r>
          </a:p>
          <a:p>
            <a:r>
              <a:rPr lang="en-US" sz="2400" b="1" dirty="0"/>
              <a:t>Precipitation and Snow: </a:t>
            </a:r>
            <a:r>
              <a:rPr lang="en-US" sz="2400" dirty="0"/>
              <a:t>Analyze the relationship between precipitation, snowfall, and snow depth.</a:t>
            </a:r>
          </a:p>
          <a:p>
            <a:r>
              <a:rPr lang="en-US" sz="2400" dirty="0"/>
              <a:t>Wind Speed: Investigate wind patterns using AWND.</a:t>
            </a:r>
          </a:p>
          <a:p>
            <a:r>
              <a:rPr lang="en-US" sz="2400" b="1" dirty="0"/>
              <a:t>Weather Conditions: </a:t>
            </a:r>
            <a:r>
              <a:rPr lang="en-US" sz="2400" dirty="0"/>
              <a:t>Assess the frequency of different weather types using the WT columns.</a:t>
            </a:r>
          </a:p>
          <a:p>
            <a:r>
              <a:rPr lang="en-US" sz="2400" dirty="0"/>
              <a:t>This dataset provides a comprehensive overview of weather conditions, which can be used to predict future weather patterns using machine learning.</a:t>
            </a:r>
          </a:p>
          <a:p>
            <a:r>
              <a:rPr lang="en-US" sz="2400" dirty="0"/>
              <a:t> </a:t>
            </a:r>
            <a:r>
              <a:rPr lang="en-US" sz="2400" dirty="0">
                <a:hlinkClick r:id="rId2"/>
              </a:rPr>
              <a:t>Dataset</a:t>
            </a:r>
            <a:endParaRPr lang="en-US" sz="2400" dirty="0"/>
          </a:p>
        </p:txBody>
      </p:sp>
    </p:spTree>
    <p:extLst>
      <p:ext uri="{BB962C8B-B14F-4D97-AF65-F5344CB8AC3E}">
        <p14:creationId xmlns:p14="http://schemas.microsoft.com/office/powerpoint/2010/main" val="69919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C5ED-746B-52E8-7550-1F53AD64BD83}"/>
              </a:ext>
            </a:extLst>
          </p:cNvPr>
          <p:cNvSpPr>
            <a:spLocks noGrp="1"/>
          </p:cNvSpPr>
          <p:nvPr>
            <p:ph type="title"/>
          </p:nvPr>
        </p:nvSpPr>
        <p:spPr/>
        <p:txBody>
          <a:bodyPr>
            <a:normAutofit fontScale="90000"/>
          </a:bodyPr>
          <a:lstStyle/>
          <a:p>
            <a:r>
              <a:rPr lang="en-US" b="0" i="0" dirty="0">
                <a:solidFill>
                  <a:schemeClr val="bg1"/>
                </a:solidFill>
                <a:effectLst/>
                <a:latin typeface="Söhne"/>
              </a:rPr>
              <a:t>STEP 3</a:t>
            </a:r>
            <a:r>
              <a:rPr lang="en-US" sz="3100" dirty="0">
                <a:solidFill>
                  <a:schemeClr val="bg1"/>
                </a:solidFill>
                <a:latin typeface="Söhne"/>
              </a:rPr>
              <a:t>-</a:t>
            </a:r>
            <a:r>
              <a:rPr lang="en-US" sz="3100" dirty="0"/>
              <a:t>Since for ML project we clean data like  Remove Unknown data from data set calculate the percentage of missing values (nulls) for each column in the </a:t>
            </a:r>
            <a:r>
              <a:rPr lang="en-US" sz="3100" dirty="0" err="1"/>
              <a:t>DataFrame</a:t>
            </a:r>
            <a:endParaRPr lang="en-IN" sz="3100" dirty="0">
              <a:solidFill>
                <a:schemeClr val="bg1"/>
              </a:solidFill>
            </a:endParaRPr>
          </a:p>
        </p:txBody>
      </p:sp>
      <p:pic>
        <p:nvPicPr>
          <p:cNvPr id="4" name="Picture 3">
            <a:extLst>
              <a:ext uri="{FF2B5EF4-FFF2-40B4-BE49-F238E27FC236}">
                <a16:creationId xmlns:a16="http://schemas.microsoft.com/office/drawing/2014/main" id="{0E5239B5-5F88-CB23-F072-D51C48B10A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5428" y="4961469"/>
            <a:ext cx="7881257" cy="1430000"/>
          </a:xfrm>
          <a:prstGeom prst="rect">
            <a:avLst/>
          </a:prstGeom>
        </p:spPr>
      </p:pic>
      <p:pic>
        <p:nvPicPr>
          <p:cNvPr id="7" name="Picture 6">
            <a:extLst>
              <a:ext uri="{FF2B5EF4-FFF2-40B4-BE49-F238E27FC236}">
                <a16:creationId xmlns:a16="http://schemas.microsoft.com/office/drawing/2014/main" id="{094E013E-2305-86C4-AC79-C8876A2F27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6788" y="1390262"/>
            <a:ext cx="3306615" cy="3263391"/>
          </a:xfrm>
          <a:prstGeom prst="rect">
            <a:avLst/>
          </a:prstGeom>
        </p:spPr>
      </p:pic>
    </p:spTree>
    <p:extLst>
      <p:ext uri="{BB962C8B-B14F-4D97-AF65-F5344CB8AC3E}">
        <p14:creationId xmlns:p14="http://schemas.microsoft.com/office/powerpoint/2010/main" val="426104262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70E4-29C7-4F55-CC16-31228497D54F}"/>
              </a:ext>
            </a:extLst>
          </p:cNvPr>
          <p:cNvSpPr>
            <a:spLocks noGrp="1"/>
          </p:cNvSpPr>
          <p:nvPr>
            <p:ph type="title"/>
          </p:nvPr>
        </p:nvSpPr>
        <p:spPr>
          <a:xfrm>
            <a:off x="1154954" y="1796143"/>
            <a:ext cx="4351025" cy="3165326"/>
          </a:xfrm>
        </p:spPr>
        <p:txBody>
          <a:bodyPr>
            <a:normAutofit/>
          </a:bodyPr>
          <a:lstStyle/>
          <a:p>
            <a:r>
              <a:rPr lang="en-US" dirty="0">
                <a:solidFill>
                  <a:schemeClr val="bg1"/>
                </a:solidFill>
                <a:latin typeface="Söhne"/>
              </a:rPr>
              <a:t>STEP4-Specify for each year how many records we have in total in sorted form.</a:t>
            </a:r>
            <a:endParaRPr lang="en-IN" dirty="0">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AD77E9BB-37BE-85CD-492F-3CDF65F2EBC1}"/>
                  </a:ext>
                </a:extLst>
              </p14:cNvPr>
              <p14:cNvContentPartPr/>
              <p14:nvPr/>
            </p14:nvContentPartPr>
            <p14:xfrm>
              <a:off x="6557128" y="4049390"/>
              <a:ext cx="1492200" cy="185760"/>
            </p14:xfrm>
          </p:contentPart>
        </mc:Choice>
        <mc:Fallback xmlns="">
          <p:pic>
            <p:nvPicPr>
              <p:cNvPr id="9" name="Ink 8">
                <a:extLst>
                  <a:ext uri="{FF2B5EF4-FFF2-40B4-BE49-F238E27FC236}">
                    <a16:creationId xmlns:a16="http://schemas.microsoft.com/office/drawing/2014/main" xmlns="" xmlns:p14="http://schemas.microsoft.com/office/powerpoint/2010/main" id="{AD77E9BB-37BE-85CD-492F-3CDF65F2EBC1}"/>
                  </a:ext>
                </a:extLst>
              </p:cNvPr>
              <p:cNvPicPr/>
              <p:nvPr/>
            </p:nvPicPr>
            <p:blipFill>
              <a:blip r:embed="rId3" cstate="print"/>
              <a:stretch>
                <a:fillRect/>
              </a:stretch>
            </p:blipFill>
            <p:spPr>
              <a:xfrm>
                <a:off x="6494128" y="3986390"/>
                <a:ext cx="161784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35B34CED-025F-7C29-8318-C76AEED9F45B}"/>
                  </a:ext>
                </a:extLst>
              </p14:cNvPr>
              <p14:cNvContentPartPr/>
              <p14:nvPr/>
            </p14:nvContentPartPr>
            <p14:xfrm>
              <a:off x="6883648" y="3832310"/>
              <a:ext cx="1187280" cy="527400"/>
            </p14:xfrm>
          </p:contentPart>
        </mc:Choice>
        <mc:Fallback xmlns="">
          <p:pic>
            <p:nvPicPr>
              <p:cNvPr id="10" name="Ink 9">
                <a:extLst>
                  <a:ext uri="{FF2B5EF4-FFF2-40B4-BE49-F238E27FC236}">
                    <a16:creationId xmlns:a16="http://schemas.microsoft.com/office/drawing/2014/main" xmlns="" xmlns:p14="http://schemas.microsoft.com/office/powerpoint/2010/main" id="{35B34CED-025F-7C29-8318-C76AEED9F45B}"/>
                  </a:ext>
                </a:extLst>
              </p:cNvPr>
              <p:cNvPicPr/>
              <p:nvPr/>
            </p:nvPicPr>
            <p:blipFill>
              <a:blip r:embed="rId6" cstate="print"/>
              <a:stretch>
                <a:fillRect/>
              </a:stretch>
            </p:blipFill>
            <p:spPr>
              <a:xfrm>
                <a:off x="6821008" y="3769310"/>
                <a:ext cx="1312920" cy="65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13570BF5-C0C6-864C-426D-BA2137ED38E1}"/>
                  </a:ext>
                </a:extLst>
              </p14:cNvPr>
              <p14:cNvContentPartPr/>
              <p14:nvPr/>
            </p14:nvContentPartPr>
            <p14:xfrm>
              <a:off x="11877568" y="3386990"/>
              <a:ext cx="360" cy="360"/>
            </p14:xfrm>
          </p:contentPart>
        </mc:Choice>
        <mc:Fallback xmlns="">
          <p:pic>
            <p:nvPicPr>
              <p:cNvPr id="11" name="Ink 10">
                <a:extLst>
                  <a:ext uri="{FF2B5EF4-FFF2-40B4-BE49-F238E27FC236}">
                    <a16:creationId xmlns:a16="http://schemas.microsoft.com/office/drawing/2014/main" xmlns="" xmlns:p14="http://schemas.microsoft.com/office/powerpoint/2010/main" id="{13570BF5-C0C6-864C-426D-BA2137ED38E1}"/>
                  </a:ext>
                </a:extLst>
              </p:cNvPr>
              <p:cNvPicPr/>
              <p:nvPr/>
            </p:nvPicPr>
            <p:blipFill>
              <a:blip r:embed="rId8" cstate="print"/>
              <a:stretch>
                <a:fillRect/>
              </a:stretch>
            </p:blipFill>
            <p:spPr>
              <a:xfrm>
                <a:off x="11814928" y="332399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7520C1DD-5C6B-324A-5C24-150BA4D21BFC}"/>
                  </a:ext>
                </a:extLst>
              </p14:cNvPr>
              <p14:cNvContentPartPr/>
              <p14:nvPr/>
            </p14:nvContentPartPr>
            <p14:xfrm>
              <a:off x="12120208" y="3312470"/>
              <a:ext cx="360" cy="360"/>
            </p14:xfrm>
          </p:contentPart>
        </mc:Choice>
        <mc:Fallback xmlns="">
          <p:pic>
            <p:nvPicPr>
              <p:cNvPr id="13" name="Ink 12">
                <a:extLst>
                  <a:ext uri="{FF2B5EF4-FFF2-40B4-BE49-F238E27FC236}">
                    <a16:creationId xmlns:a16="http://schemas.microsoft.com/office/drawing/2014/main" xmlns="" xmlns:p14="http://schemas.microsoft.com/office/powerpoint/2010/main" id="{7520C1DD-5C6B-324A-5C24-150BA4D21BFC}"/>
                  </a:ext>
                </a:extLst>
              </p:cNvPr>
              <p:cNvPicPr/>
              <p:nvPr/>
            </p:nvPicPr>
            <p:blipFill>
              <a:blip r:embed="rId8" cstate="print"/>
              <a:stretch>
                <a:fillRect/>
              </a:stretch>
            </p:blipFill>
            <p:spPr>
              <a:xfrm>
                <a:off x="12057208" y="3249470"/>
                <a:ext cx="126000" cy="126000"/>
              </a:xfrm>
              <a:prstGeom prst="rect">
                <a:avLst/>
              </a:prstGeom>
            </p:spPr>
          </p:pic>
        </mc:Fallback>
      </mc:AlternateContent>
      <p:grpSp>
        <p:nvGrpSpPr>
          <p:cNvPr id="32" name="Group 31">
            <a:extLst>
              <a:ext uri="{FF2B5EF4-FFF2-40B4-BE49-F238E27FC236}">
                <a16:creationId xmlns:a16="http://schemas.microsoft.com/office/drawing/2014/main" id="{6237AD1A-8408-FA8F-9037-D217F19E6A57}"/>
              </a:ext>
            </a:extLst>
          </p:cNvPr>
          <p:cNvGrpSpPr/>
          <p:nvPr/>
        </p:nvGrpSpPr>
        <p:grpSpPr>
          <a:xfrm>
            <a:off x="11774968" y="3191150"/>
            <a:ext cx="364320" cy="270720"/>
            <a:chOff x="11774968" y="3191150"/>
            <a:chExt cx="364320" cy="270720"/>
          </a:xfrm>
        </p:grpSpPr>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1C592111-2D8D-98D7-7317-FDC611FF670C}"/>
                    </a:ext>
                  </a:extLst>
                </p14:cNvPr>
                <p14:cNvContentPartPr/>
                <p14:nvPr/>
              </p14:nvContentPartPr>
              <p14:xfrm>
                <a:off x="12129928" y="3340190"/>
                <a:ext cx="360" cy="360"/>
              </p14:xfrm>
            </p:contentPart>
          </mc:Choice>
          <mc:Fallback xmlns="">
            <p:pic>
              <p:nvPicPr>
                <p:cNvPr id="14" name="Ink 13">
                  <a:extLst>
                    <a:ext uri="{FF2B5EF4-FFF2-40B4-BE49-F238E27FC236}">
                      <a16:creationId xmlns:a16="http://schemas.microsoft.com/office/drawing/2014/main" xmlns="" xmlns:p14="http://schemas.microsoft.com/office/powerpoint/2010/main" id="{1C592111-2D8D-98D7-7317-FDC611FF670C}"/>
                    </a:ext>
                  </a:extLst>
                </p:cNvPr>
                <p:cNvPicPr/>
                <p:nvPr/>
              </p:nvPicPr>
              <p:blipFill>
                <a:blip r:embed="rId8" cstate="print"/>
                <a:stretch>
                  <a:fillRect/>
                </a:stretch>
              </p:blipFill>
              <p:spPr>
                <a:xfrm>
                  <a:off x="12066928" y="327719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ECA77BEC-7A21-E07F-4E17-AFEBBF0A4B8E}"/>
                    </a:ext>
                  </a:extLst>
                </p14:cNvPr>
                <p14:cNvContentPartPr/>
                <p14:nvPr/>
              </p14:nvContentPartPr>
              <p14:xfrm>
                <a:off x="12101488" y="3395990"/>
                <a:ext cx="360" cy="360"/>
              </p14:xfrm>
            </p:contentPart>
          </mc:Choice>
          <mc:Fallback xmlns="">
            <p:pic>
              <p:nvPicPr>
                <p:cNvPr id="15" name="Ink 14">
                  <a:extLst>
                    <a:ext uri="{FF2B5EF4-FFF2-40B4-BE49-F238E27FC236}">
                      <a16:creationId xmlns:a16="http://schemas.microsoft.com/office/drawing/2014/main" xmlns="" xmlns:p14="http://schemas.microsoft.com/office/powerpoint/2010/main" id="{ECA77BEC-7A21-E07F-4E17-AFEBBF0A4B8E}"/>
                    </a:ext>
                  </a:extLst>
                </p:cNvPr>
                <p:cNvPicPr/>
                <p:nvPr/>
              </p:nvPicPr>
              <p:blipFill>
                <a:blip r:embed="rId8" cstate="print"/>
                <a:stretch>
                  <a:fillRect/>
                </a:stretch>
              </p:blipFill>
              <p:spPr>
                <a:xfrm>
                  <a:off x="12038848" y="333335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5BCD33B9-6D52-1275-DC2E-A4A3495EDCF7}"/>
                    </a:ext>
                  </a:extLst>
                </p14:cNvPr>
                <p14:cNvContentPartPr/>
                <p14:nvPr/>
              </p14:nvContentPartPr>
              <p14:xfrm>
                <a:off x="12101488" y="3395990"/>
                <a:ext cx="360" cy="360"/>
              </p14:xfrm>
            </p:contentPart>
          </mc:Choice>
          <mc:Fallback xmlns="">
            <p:pic>
              <p:nvPicPr>
                <p:cNvPr id="16" name="Ink 15">
                  <a:extLst>
                    <a:ext uri="{FF2B5EF4-FFF2-40B4-BE49-F238E27FC236}">
                      <a16:creationId xmlns:a16="http://schemas.microsoft.com/office/drawing/2014/main" xmlns="" xmlns:p14="http://schemas.microsoft.com/office/powerpoint/2010/main" id="{5BCD33B9-6D52-1275-DC2E-A4A3495EDCF7}"/>
                    </a:ext>
                  </a:extLst>
                </p:cNvPr>
                <p:cNvPicPr/>
                <p:nvPr/>
              </p:nvPicPr>
              <p:blipFill>
                <a:blip r:embed="rId8" cstate="print"/>
                <a:stretch>
                  <a:fillRect/>
                </a:stretch>
              </p:blipFill>
              <p:spPr>
                <a:xfrm>
                  <a:off x="12038848" y="333335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687B6837-3151-9D67-4CA8-CC631A1C7392}"/>
                    </a:ext>
                  </a:extLst>
                </p14:cNvPr>
                <p14:cNvContentPartPr/>
                <p14:nvPr/>
              </p14:nvContentPartPr>
              <p14:xfrm>
                <a:off x="11840128" y="3358910"/>
                <a:ext cx="360" cy="360"/>
              </p14:xfrm>
            </p:contentPart>
          </mc:Choice>
          <mc:Fallback xmlns="">
            <p:pic>
              <p:nvPicPr>
                <p:cNvPr id="18" name="Ink 17">
                  <a:extLst>
                    <a:ext uri="{FF2B5EF4-FFF2-40B4-BE49-F238E27FC236}">
                      <a16:creationId xmlns:a16="http://schemas.microsoft.com/office/drawing/2014/main" xmlns="" xmlns:p14="http://schemas.microsoft.com/office/powerpoint/2010/main" id="{687B6837-3151-9D67-4CA8-CC631A1C7392}"/>
                    </a:ext>
                  </a:extLst>
                </p:cNvPr>
                <p:cNvPicPr/>
                <p:nvPr/>
              </p:nvPicPr>
              <p:blipFill>
                <a:blip r:embed="rId8" cstate="print"/>
                <a:stretch>
                  <a:fillRect/>
                </a:stretch>
              </p:blipFill>
              <p:spPr>
                <a:xfrm>
                  <a:off x="11777488" y="329627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E9C711B7-A8A0-5543-DA7B-931D066A7536}"/>
                    </a:ext>
                  </a:extLst>
                </p14:cNvPr>
                <p14:cNvContentPartPr/>
                <p14:nvPr/>
              </p14:nvContentPartPr>
              <p14:xfrm>
                <a:off x="11896288" y="3312470"/>
                <a:ext cx="360" cy="360"/>
              </p14:xfrm>
            </p:contentPart>
          </mc:Choice>
          <mc:Fallback xmlns="">
            <p:pic>
              <p:nvPicPr>
                <p:cNvPr id="19" name="Ink 18">
                  <a:extLst>
                    <a:ext uri="{FF2B5EF4-FFF2-40B4-BE49-F238E27FC236}">
                      <a16:creationId xmlns:a16="http://schemas.microsoft.com/office/drawing/2014/main" xmlns="" xmlns:p14="http://schemas.microsoft.com/office/powerpoint/2010/main" id="{E9C711B7-A8A0-5543-DA7B-931D066A7536}"/>
                    </a:ext>
                  </a:extLst>
                </p:cNvPr>
                <p:cNvPicPr/>
                <p:nvPr/>
              </p:nvPicPr>
              <p:blipFill>
                <a:blip r:embed="rId8" cstate="print"/>
                <a:stretch>
                  <a:fillRect/>
                </a:stretch>
              </p:blipFill>
              <p:spPr>
                <a:xfrm>
                  <a:off x="11833288" y="324947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192733A2-E8D2-B98E-680E-3A6483197BA6}"/>
                    </a:ext>
                  </a:extLst>
                </p14:cNvPr>
                <p14:cNvContentPartPr/>
                <p14:nvPr/>
              </p14:nvContentPartPr>
              <p14:xfrm>
                <a:off x="11886928" y="3312470"/>
                <a:ext cx="360" cy="360"/>
              </p14:xfrm>
            </p:contentPart>
          </mc:Choice>
          <mc:Fallback xmlns="">
            <p:pic>
              <p:nvPicPr>
                <p:cNvPr id="20" name="Ink 19">
                  <a:extLst>
                    <a:ext uri="{FF2B5EF4-FFF2-40B4-BE49-F238E27FC236}">
                      <a16:creationId xmlns:a16="http://schemas.microsoft.com/office/drawing/2014/main" xmlns="" xmlns:p14="http://schemas.microsoft.com/office/powerpoint/2010/main" id="{192733A2-E8D2-B98E-680E-3A6483197BA6}"/>
                    </a:ext>
                  </a:extLst>
                </p:cNvPr>
                <p:cNvPicPr/>
                <p:nvPr/>
              </p:nvPicPr>
              <p:blipFill>
                <a:blip r:embed="rId8" cstate="print"/>
                <a:stretch>
                  <a:fillRect/>
                </a:stretch>
              </p:blipFill>
              <p:spPr>
                <a:xfrm>
                  <a:off x="11824288" y="324947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5CF35176-8C99-D6DB-A369-D5C87236E2CC}"/>
                    </a:ext>
                  </a:extLst>
                </p14:cNvPr>
                <p14:cNvContentPartPr/>
                <p14:nvPr/>
              </p14:nvContentPartPr>
              <p14:xfrm>
                <a:off x="11906008" y="3452150"/>
                <a:ext cx="360" cy="360"/>
              </p14:xfrm>
            </p:contentPart>
          </mc:Choice>
          <mc:Fallback xmlns="">
            <p:pic>
              <p:nvPicPr>
                <p:cNvPr id="21" name="Ink 20">
                  <a:extLst>
                    <a:ext uri="{FF2B5EF4-FFF2-40B4-BE49-F238E27FC236}">
                      <a16:creationId xmlns:a16="http://schemas.microsoft.com/office/drawing/2014/main" xmlns="" xmlns:p14="http://schemas.microsoft.com/office/powerpoint/2010/main" id="{5CF35176-8C99-D6DB-A369-D5C87236E2CC}"/>
                    </a:ext>
                  </a:extLst>
                </p:cNvPr>
                <p:cNvPicPr/>
                <p:nvPr/>
              </p:nvPicPr>
              <p:blipFill>
                <a:blip r:embed="rId8" cstate="print"/>
                <a:stretch>
                  <a:fillRect/>
                </a:stretch>
              </p:blipFill>
              <p:spPr>
                <a:xfrm>
                  <a:off x="11843008" y="338915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17488919-8DFC-EA80-F7E0-CB68517F9CFC}"/>
                    </a:ext>
                  </a:extLst>
                </p14:cNvPr>
                <p14:cNvContentPartPr/>
                <p14:nvPr/>
              </p14:nvContentPartPr>
              <p14:xfrm>
                <a:off x="11784328" y="3461510"/>
                <a:ext cx="360" cy="360"/>
              </p14:xfrm>
            </p:contentPart>
          </mc:Choice>
          <mc:Fallback xmlns="">
            <p:pic>
              <p:nvPicPr>
                <p:cNvPr id="23" name="Ink 22">
                  <a:extLst>
                    <a:ext uri="{FF2B5EF4-FFF2-40B4-BE49-F238E27FC236}">
                      <a16:creationId xmlns:a16="http://schemas.microsoft.com/office/drawing/2014/main" xmlns="" xmlns:p14="http://schemas.microsoft.com/office/powerpoint/2010/main" id="{17488919-8DFC-EA80-F7E0-CB68517F9CFC}"/>
                    </a:ext>
                  </a:extLst>
                </p:cNvPr>
                <p:cNvPicPr/>
                <p:nvPr/>
              </p:nvPicPr>
              <p:blipFill>
                <a:blip r:embed="rId8" cstate="print"/>
                <a:stretch>
                  <a:fillRect/>
                </a:stretch>
              </p:blipFill>
              <p:spPr>
                <a:xfrm>
                  <a:off x="11721328" y="339851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79F5C037-F06B-3B2E-5CB4-B83649E4AEAE}"/>
                    </a:ext>
                  </a:extLst>
                </p14:cNvPr>
                <p14:cNvContentPartPr/>
                <p14:nvPr/>
              </p14:nvContentPartPr>
              <p14:xfrm>
                <a:off x="11840128" y="3246950"/>
                <a:ext cx="360" cy="360"/>
              </p14:xfrm>
            </p:contentPart>
          </mc:Choice>
          <mc:Fallback xmlns="">
            <p:pic>
              <p:nvPicPr>
                <p:cNvPr id="25" name="Ink 24">
                  <a:extLst>
                    <a:ext uri="{FF2B5EF4-FFF2-40B4-BE49-F238E27FC236}">
                      <a16:creationId xmlns:a16="http://schemas.microsoft.com/office/drawing/2014/main" xmlns="" xmlns:p14="http://schemas.microsoft.com/office/powerpoint/2010/main" id="{79F5C037-F06B-3B2E-5CB4-B83649E4AEAE}"/>
                    </a:ext>
                  </a:extLst>
                </p:cNvPr>
                <p:cNvPicPr/>
                <p:nvPr/>
              </p:nvPicPr>
              <p:blipFill>
                <a:blip r:embed="rId8" cstate="print"/>
                <a:stretch>
                  <a:fillRect/>
                </a:stretch>
              </p:blipFill>
              <p:spPr>
                <a:xfrm>
                  <a:off x="11777488" y="318431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7DF04F6C-EF70-3C77-A2D6-50A3FDCBC1E0}"/>
                    </a:ext>
                  </a:extLst>
                </p14:cNvPr>
                <p14:cNvContentPartPr/>
                <p14:nvPr/>
              </p14:nvContentPartPr>
              <p14:xfrm>
                <a:off x="11774968" y="3191150"/>
                <a:ext cx="360" cy="360"/>
              </p14:xfrm>
            </p:contentPart>
          </mc:Choice>
          <mc:Fallback xmlns="">
            <p:pic>
              <p:nvPicPr>
                <p:cNvPr id="27" name="Ink 26">
                  <a:extLst>
                    <a:ext uri="{FF2B5EF4-FFF2-40B4-BE49-F238E27FC236}">
                      <a16:creationId xmlns:a16="http://schemas.microsoft.com/office/drawing/2014/main" xmlns="" xmlns:p14="http://schemas.microsoft.com/office/powerpoint/2010/main" id="{7DF04F6C-EF70-3C77-A2D6-50A3FDCBC1E0}"/>
                    </a:ext>
                  </a:extLst>
                </p:cNvPr>
                <p:cNvPicPr/>
                <p:nvPr/>
              </p:nvPicPr>
              <p:blipFill>
                <a:blip r:embed="rId8" cstate="print"/>
                <a:stretch>
                  <a:fillRect/>
                </a:stretch>
              </p:blipFill>
              <p:spPr>
                <a:xfrm>
                  <a:off x="11712328" y="312815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D2733FAB-0561-8B5D-2728-309E87844382}"/>
                    </a:ext>
                  </a:extLst>
                </p14:cNvPr>
                <p14:cNvContentPartPr/>
                <p14:nvPr/>
              </p14:nvContentPartPr>
              <p14:xfrm>
                <a:off x="12138928" y="3433430"/>
                <a:ext cx="360" cy="360"/>
              </p14:xfrm>
            </p:contentPart>
          </mc:Choice>
          <mc:Fallback xmlns="">
            <p:pic>
              <p:nvPicPr>
                <p:cNvPr id="31" name="Ink 30">
                  <a:extLst>
                    <a:ext uri="{FF2B5EF4-FFF2-40B4-BE49-F238E27FC236}">
                      <a16:creationId xmlns:a16="http://schemas.microsoft.com/office/drawing/2014/main" xmlns="" xmlns:p14="http://schemas.microsoft.com/office/powerpoint/2010/main" id="{D2733FAB-0561-8B5D-2728-309E87844382}"/>
                    </a:ext>
                  </a:extLst>
                </p:cNvPr>
                <p:cNvPicPr/>
                <p:nvPr/>
              </p:nvPicPr>
              <p:blipFill>
                <a:blip r:embed="rId8" cstate="print"/>
                <a:stretch>
                  <a:fillRect/>
                </a:stretch>
              </p:blipFill>
              <p:spPr>
                <a:xfrm>
                  <a:off x="12076288" y="3370790"/>
                  <a:ext cx="126000" cy="126000"/>
                </a:xfrm>
                <a:prstGeom prst="rect">
                  <a:avLst/>
                </a:prstGeom>
              </p:spPr>
            </p:pic>
          </mc:Fallback>
        </mc:AlternateContent>
      </p:grpSp>
      <p:pic>
        <p:nvPicPr>
          <p:cNvPr id="4" name="Picture 3">
            <a:extLst>
              <a:ext uri="{FF2B5EF4-FFF2-40B4-BE49-F238E27FC236}">
                <a16:creationId xmlns:a16="http://schemas.microsoft.com/office/drawing/2014/main" id="{59E8A918-D165-5CB7-4D1F-589A5EE231EE}"/>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438733" y="1276118"/>
            <a:ext cx="5700195" cy="4314623"/>
          </a:xfrm>
          <a:prstGeom prst="rect">
            <a:avLst/>
          </a:prstGeom>
        </p:spPr>
      </p:pic>
    </p:spTree>
    <p:extLst>
      <p:ext uri="{BB962C8B-B14F-4D97-AF65-F5344CB8AC3E}">
        <p14:creationId xmlns:p14="http://schemas.microsoft.com/office/powerpoint/2010/main" val="75278467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5417-9777-7E20-EB5B-503C926CE356}"/>
              </a:ext>
            </a:extLst>
          </p:cNvPr>
          <p:cNvSpPr>
            <a:spLocks noGrp="1"/>
          </p:cNvSpPr>
          <p:nvPr>
            <p:ph type="title"/>
          </p:nvPr>
        </p:nvSpPr>
        <p:spPr>
          <a:xfrm>
            <a:off x="1154954" y="1679510"/>
            <a:ext cx="4351025" cy="3281959"/>
          </a:xfrm>
        </p:spPr>
        <p:txBody>
          <a:bodyPr>
            <a:normAutofit fontScale="90000"/>
          </a:bodyPr>
          <a:lstStyle/>
          <a:p>
            <a:r>
              <a:rPr lang="en-US" sz="3200" b="1" dirty="0"/>
              <a:t>STEP5-</a:t>
            </a:r>
            <a:r>
              <a:rPr lang="en-US" dirty="0"/>
              <a:t>We plot  the snow that has accumulated on the ground  day by day</a:t>
            </a:r>
            <a:br>
              <a:rPr lang="en-US" sz="2000" dirty="0"/>
            </a:br>
            <a:endParaRPr lang="en-IN" sz="2000" b="1" dirty="0"/>
          </a:p>
        </p:txBody>
      </p:sp>
      <p:pic>
        <p:nvPicPr>
          <p:cNvPr id="4" name="Picture 3">
            <a:extLst>
              <a:ext uri="{FF2B5EF4-FFF2-40B4-BE49-F238E27FC236}">
                <a16:creationId xmlns:a16="http://schemas.microsoft.com/office/drawing/2014/main" id="{A8444093-E95A-94C3-449E-37FD0FCA06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7006" y="1172494"/>
            <a:ext cx="4486901" cy="762106"/>
          </a:xfrm>
          <a:prstGeom prst="rect">
            <a:avLst/>
          </a:prstGeom>
        </p:spPr>
      </p:pic>
      <p:pic>
        <p:nvPicPr>
          <p:cNvPr id="6" name="Picture 5">
            <a:extLst>
              <a:ext uri="{FF2B5EF4-FFF2-40B4-BE49-F238E27FC236}">
                <a16:creationId xmlns:a16="http://schemas.microsoft.com/office/drawing/2014/main" id="{769033E6-C80D-4252-4A38-D91B423F72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5393" y="2183362"/>
            <a:ext cx="5505977" cy="4254761"/>
          </a:xfrm>
          <a:prstGeom prst="rect">
            <a:avLst/>
          </a:prstGeom>
        </p:spPr>
      </p:pic>
    </p:spTree>
    <p:extLst>
      <p:ext uri="{BB962C8B-B14F-4D97-AF65-F5344CB8AC3E}">
        <p14:creationId xmlns:p14="http://schemas.microsoft.com/office/powerpoint/2010/main" val="56449223"/>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683</TotalTime>
  <Words>725</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Söhne</vt:lpstr>
      <vt:lpstr>Wingdings 3</vt:lpstr>
      <vt:lpstr>Ion Boardroom</vt:lpstr>
      <vt:lpstr>G1-  GAURAV PANDEY (2101220130032)          RAJAT RAI   (2101220130067)          MOHD.WASEEM (2101220130047)          KUSHAGRA GUPTA(2101220130043)</vt:lpstr>
      <vt:lpstr>  INTRODUCTION- </vt:lpstr>
      <vt:lpstr>STEP 1-This code imports necessary libraries for data processing and machine learning. Pandas- for data handling Numpy- for numerical operations Ridge-Adds a penalty to the linear regression model's loss function to reduce multicollinearity and prevent overfitting. mean_absolute_error - Measures the average absolute difference between predicted and actual values. mean_squared_error -Calculates the average of the squared differences between predicted and actual values,.</vt:lpstr>
      <vt:lpstr>STEP 2-In this we have loaded the dataset weather.csv  to train the model, using pandas. </vt:lpstr>
      <vt:lpstr>                         Dataset</vt:lpstr>
      <vt:lpstr>PowerPoint Presentation</vt:lpstr>
      <vt:lpstr>STEP 3-Since for ML project we clean data like  Remove Unknown data from data set calculate the percentage of missing values (nulls) for each column in the DataFrame</vt:lpstr>
      <vt:lpstr>STEP4-Specify for each year how many records we have in total in sorted form.</vt:lpstr>
      <vt:lpstr>STEP5-We plot  the snow that has accumulated on the ground  day by day </vt:lpstr>
      <vt:lpstr>STEP6- To prepare and configure a Ridge Regression model, which will be used to predict weather variables.     Ridge Regression is a type of linear regression that includes regularization to handle multicollinearity.</vt:lpstr>
      <vt:lpstr>STEP 7-Since this is a time series data and In time series we can not use future data to predict past so we make backtest. *We prepare the model using  training data set </vt:lpstr>
      <vt:lpstr>STEP 8-Now we call back test and do prediction. * find mean absolute error, mean squared error</vt:lpstr>
      <vt:lpstr>STEP 9-To increase accuracy we add more predictors do take mean of past few day like temperature,and precipitation.</vt:lpstr>
      <vt:lpstr>STEP 10- This code snippet calculates the frequency distribution of rounded prediction errors (diff) and normalizes it by the total number of predictions, then plots the resulting proportions. This helps visualize the distribution of prediction errors.</vt:lpstr>
      <vt:lpstr>STEP11-Final Prediction with the most accuracy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"Heart Disease Prediction using Machine   Learning"Subtitle: "A Data Science Project“                                                     G14- GAURAV PANDAY           RAJAT RAI           MOHD.WASEEM </dc:title>
  <dc:creator>Rajat Rai</dc:creator>
  <cp:lastModifiedBy>Mohammad Waseem</cp:lastModifiedBy>
  <cp:revision>14</cp:revision>
  <dcterms:created xsi:type="dcterms:W3CDTF">2023-09-20T03:53:49Z</dcterms:created>
  <dcterms:modified xsi:type="dcterms:W3CDTF">2024-08-13T04:07:50Z</dcterms:modified>
</cp:coreProperties>
</file>