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42"/>
  </p:notesMasterIdLst>
  <p:handoutMasterIdLst>
    <p:handoutMasterId r:id="rId43"/>
  </p:handoutMasterIdLst>
  <p:sldIdLst>
    <p:sldId id="1460" r:id="rId3"/>
    <p:sldId id="350" r:id="rId4"/>
    <p:sldId id="349" r:id="rId5"/>
    <p:sldId id="1462" r:id="rId6"/>
    <p:sldId id="1459" r:id="rId7"/>
    <p:sldId id="1400" r:id="rId8"/>
    <p:sldId id="1374" r:id="rId9"/>
    <p:sldId id="1461" r:id="rId10"/>
    <p:sldId id="10205527" r:id="rId11"/>
    <p:sldId id="1401" r:id="rId12"/>
    <p:sldId id="1402" r:id="rId13"/>
    <p:sldId id="1458" r:id="rId14"/>
    <p:sldId id="1404" r:id="rId15"/>
    <p:sldId id="1406" r:id="rId16"/>
    <p:sldId id="1407" r:id="rId17"/>
    <p:sldId id="1447" r:id="rId18"/>
    <p:sldId id="1448" r:id="rId19"/>
    <p:sldId id="1409" r:id="rId20"/>
    <p:sldId id="1449" r:id="rId21"/>
    <p:sldId id="1450" r:id="rId22"/>
    <p:sldId id="1451" r:id="rId23"/>
    <p:sldId id="1413" r:id="rId24"/>
    <p:sldId id="1414" r:id="rId25"/>
    <p:sldId id="1452" r:id="rId26"/>
    <p:sldId id="1416" r:id="rId27"/>
    <p:sldId id="1417" r:id="rId28"/>
    <p:sldId id="1453" r:id="rId29"/>
    <p:sldId id="1423" r:id="rId30"/>
    <p:sldId id="1419" r:id="rId31"/>
    <p:sldId id="1441" r:id="rId32"/>
    <p:sldId id="1454" r:id="rId33"/>
    <p:sldId id="1421" r:id="rId34"/>
    <p:sldId id="1424" r:id="rId35"/>
    <p:sldId id="1444" r:id="rId36"/>
    <p:sldId id="1425" r:id="rId37"/>
    <p:sldId id="1426" r:id="rId38"/>
    <p:sldId id="1437" r:id="rId39"/>
    <p:sldId id="1442" r:id="rId40"/>
    <p:sldId id="145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guide id="12" pos="48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10" autoAdjust="0"/>
    <p:restoredTop sz="86492" autoAdjust="0"/>
  </p:normalViewPr>
  <p:slideViewPr>
    <p:cSldViewPr>
      <p:cViewPr varScale="1">
        <p:scale>
          <a:sx n="139" d="100"/>
          <a:sy n="139" d="100"/>
        </p:scale>
        <p:origin x="1656" y="176"/>
      </p:cViewPr>
      <p:guideLst>
        <p:guide orient="horz" pos="2160"/>
        <p:guide pos="2880"/>
        <p:guide orient="horz" pos="1296"/>
        <p:guide orient="horz" pos="816"/>
        <p:guide orient="horz" pos="3984"/>
        <p:guide orient="horz" pos="384"/>
        <p:guide orient="horz" pos="144"/>
        <p:guide orient="horz" pos="1056"/>
        <p:guide pos="288"/>
        <p:guide pos="5472"/>
        <p:guide orient="horz" pos="2112"/>
        <p:guide pos="4800"/>
      </p:guideLst>
    </p:cSldViewPr>
  </p:slideViewPr>
  <p:outlineViewPr>
    <p:cViewPr>
      <p:scale>
        <a:sx n="33" d="100"/>
        <a:sy n="33" d="100"/>
      </p:scale>
      <p:origin x="48" y="3192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8/29/22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8/29/22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8/e, by William Stallings.  Chapter 1, “Information</a:t>
            </a:r>
            <a:r>
              <a:rPr lang="en-US" baseline="0" dirty="0">
                <a:latin typeface="Times New Roman" pitchFamily="-1" charset="0"/>
                <a:ea typeface="ＭＳ Ｐゴシック" pitchFamily="-1" charset="-128"/>
                <a:cs typeface="ＭＳ Ｐゴシック" pitchFamily="-1" charset="-128"/>
              </a:rPr>
              <a:t> and Network Security Concepts</a:t>
            </a:r>
            <a:r>
              <a:rPr lang="en-US" dirty="0">
                <a:latin typeface="Times New Roman" pitchFamily="-1" charset="0"/>
                <a:ea typeface="ＭＳ Ｐゴシック" pitchFamily="-1" charset="-128"/>
                <a:cs typeface="ＭＳ Ｐゴシック" pitchFamily="-1" charset="-128"/>
              </a:rPr>
              <a:t>”.</a:t>
            </a:r>
            <a:r>
              <a:rPr lang="en-US" dirty="0">
                <a:latin typeface="Arial" pitchFamily="-1" charset="0"/>
                <a:ea typeface="ＭＳ Ｐゴシック" pitchFamily="-1" charset="-128"/>
                <a:cs typeface="ＭＳ Ｐゴシック" pitchFamily="-1" charset="-128"/>
              </a:rPr>
              <a:t> </a:t>
            </a:r>
          </a:p>
          <a:p>
            <a:pPr eaLnBrk="1" hangingPunct="1"/>
            <a:endParaRPr lang="en-US"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This book focuses on two broad areas: cryptography and network security. This overview chapter first looks at some of the fundamental principles of security, encompassing both information security and network security. These include the concepts of security attacks, security services, and security mechanisms. Next, the chapter introduces the two areas of cryptography and network security. Finally, the concepts of trust and trustworthiness are examined</a:t>
            </a:r>
            <a:r>
              <a:rPr lang="en-US" sz="1200" kern="1200">
                <a:solidFill>
                  <a:schemeClr val="tx1"/>
                </a:solidFill>
                <a:effectLst/>
                <a:latin typeface="Arial" charset="0"/>
                <a:ea typeface="ＭＳ Ｐゴシック" charset="-128"/>
                <a:cs typeface="ＭＳ Ｐゴシック" charset="-128"/>
              </a:rPr>
              <a: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following three sections provide an overview of the concepts of attacks, services, and mechanisms. The key concepts that are covered are summarized in Figure 1.2. </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The following three sections provide an overview of the concepts of attacks, services, and mechanisms. The key concepts that are covered are summarized in Figure 1.2. </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355345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 useful means of classifying security attacks, used both in X.800, is in terms of </a:t>
            </a:r>
            <a:r>
              <a:rPr lang="en-US" sz="1200" i="1" kern="1200" dirty="0">
                <a:solidFill>
                  <a:schemeClr val="tx1"/>
                </a:solidFill>
                <a:effectLst/>
                <a:latin typeface="Arial" charset="0"/>
                <a:ea typeface="ＭＳ Ｐゴシック" charset="-128"/>
                <a:cs typeface="ＭＳ Ｐゴシック" charset="-128"/>
              </a:rPr>
              <a:t>passive attacks </a:t>
            </a:r>
            <a:r>
              <a:rPr lang="en-US" sz="1200" kern="1200" dirty="0">
                <a:solidFill>
                  <a:schemeClr val="tx1"/>
                </a:solidFill>
                <a:effectLst/>
                <a:latin typeface="Arial" charset="0"/>
                <a:ea typeface="ＭＳ Ｐゴシック" charset="-128"/>
                <a:cs typeface="ＭＳ Ｐゴシック" charset="-128"/>
              </a:rPr>
              <a:t>and </a:t>
            </a:r>
            <a:r>
              <a:rPr lang="en-US" sz="1200" i="1" kern="1200" dirty="0">
                <a:solidFill>
                  <a:schemeClr val="tx1"/>
                </a:solidFill>
                <a:effectLst/>
                <a:latin typeface="Arial" charset="0"/>
                <a:ea typeface="ＭＳ Ｐゴシック" charset="-128"/>
                <a:cs typeface="ＭＳ Ｐゴシック" charset="-128"/>
              </a:rPr>
              <a:t>active attacks </a:t>
            </a:r>
            <a:r>
              <a:rPr lang="en-US" sz="1200" kern="1200" dirty="0">
                <a:solidFill>
                  <a:schemeClr val="tx1"/>
                </a:solidFill>
                <a:effectLst/>
                <a:latin typeface="Arial" charset="0"/>
                <a:ea typeface="ＭＳ Ｐゴシック" charset="-128"/>
                <a:cs typeface="ＭＳ Ｐゴシック" charset="-128"/>
              </a:rPr>
              <a:t>(Figure 1.2a). A passive attack attempts to learn or make use of information from the system but does not affect system resources. An active attack attempts to alter system resources or affect their operation. </a:t>
            </a:r>
            <a:endParaRPr lang="en-US" dirty="0">
              <a:effectLst/>
            </a:endParaRPr>
          </a:p>
          <a:p>
            <a:endParaRPr lang="en-US" dirty="0">
              <a:latin typeface="Arial" pitchFamily="-1" charset="0"/>
              <a:ea typeface="Arial" pitchFamily="-1" charset="0"/>
              <a:cs typeface="Arial" pitchFamily="-1"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 Passive attacks </a:t>
            </a:r>
            <a:r>
              <a:rPr lang="en-US" dirty="0"/>
              <a:t>are in the nature of eavesdropping on, or monitoring</a:t>
            </a:r>
          </a:p>
          <a:p>
            <a:pPr>
              <a:defRPr/>
            </a:pPr>
            <a:r>
              <a:rPr lang="en-US" dirty="0"/>
              <a:t>of, transmissions. The goal of the opponent is to obtain information that is being</a:t>
            </a:r>
          </a:p>
          <a:p>
            <a:pPr>
              <a:defRPr/>
            </a:pPr>
            <a:r>
              <a:rPr lang="en-US" dirty="0"/>
              <a:t>transmitted. Two types of passive attacks are the release of message contents and</a:t>
            </a:r>
          </a:p>
          <a:p>
            <a:pPr>
              <a:defRPr/>
            </a:pPr>
            <a:r>
              <a:rPr lang="en-US" dirty="0"/>
              <a:t>traffic analysis.</a:t>
            </a:r>
          </a:p>
          <a:p>
            <a:pPr>
              <a:defRPr/>
            </a:pPr>
            <a:endParaRPr lang="en-US" dirty="0"/>
          </a:p>
          <a:p>
            <a:pPr>
              <a:defRPr/>
            </a:pPr>
            <a:r>
              <a:rPr lang="en-US" dirty="0"/>
              <a:t>The </a:t>
            </a:r>
            <a:r>
              <a:rPr lang="en-US" b="1" dirty="0"/>
              <a:t>release of message contents </a:t>
            </a:r>
            <a:r>
              <a:rPr lang="en-US" dirty="0"/>
              <a:t>is easily understood. A telephone conversation,</a:t>
            </a:r>
          </a:p>
          <a:p>
            <a:pPr>
              <a:defRPr/>
            </a:pPr>
            <a:r>
              <a:rPr lang="en-US" dirty="0"/>
              <a:t>an electronic mail message, and a transferred file may contain sensitive or</a:t>
            </a:r>
          </a:p>
          <a:p>
            <a:pPr>
              <a:defRPr/>
            </a:pPr>
            <a:r>
              <a:rPr lang="en-US" dirty="0"/>
              <a:t>confidential information. We would like to prevent an opponent from learning the</a:t>
            </a:r>
          </a:p>
          <a:p>
            <a:pPr>
              <a:defRPr/>
            </a:pPr>
            <a:r>
              <a:rPr lang="en-US" dirty="0"/>
              <a:t>contents of these transmissions.</a:t>
            </a:r>
          </a:p>
          <a:p>
            <a:pPr>
              <a:defRPr/>
            </a:pPr>
            <a:endParaRPr lang="en-US" dirty="0"/>
          </a:p>
          <a:p>
            <a:pPr>
              <a:defRPr/>
            </a:pPr>
            <a:r>
              <a:rPr lang="en-US" dirty="0"/>
              <a:t>A second type of passive attack</a:t>
            </a:r>
            <a:r>
              <a:rPr lang="en-US" b="1" dirty="0"/>
              <a:t>, traffic analysis</a:t>
            </a:r>
            <a:r>
              <a:rPr lang="en-US" dirty="0"/>
              <a:t>, is subtler. Suppose that we</a:t>
            </a:r>
          </a:p>
          <a:p>
            <a:pPr>
              <a:defRPr/>
            </a:pPr>
            <a:r>
              <a:rPr lang="en-US" dirty="0"/>
              <a:t>had a way of masking the contents of messages or other information traffic so that</a:t>
            </a:r>
          </a:p>
          <a:p>
            <a:pPr>
              <a:defRPr/>
            </a:pPr>
            <a:r>
              <a:rPr lang="en-US" dirty="0"/>
              <a:t>opponents, even if they captured the message, could not extract the information</a:t>
            </a:r>
          </a:p>
          <a:p>
            <a:pPr>
              <a:defRPr/>
            </a:pPr>
            <a:r>
              <a:rPr lang="en-US" dirty="0"/>
              <a:t>from the message. The common technique for masking contents is encryption. If we</a:t>
            </a:r>
          </a:p>
          <a:p>
            <a:pPr>
              <a:defRPr/>
            </a:pPr>
            <a:r>
              <a:rPr lang="en-US" dirty="0"/>
              <a:t>had encryption protection in place, an opponent might still be able to observe the</a:t>
            </a:r>
          </a:p>
          <a:p>
            <a:pPr>
              <a:defRPr/>
            </a:pPr>
            <a:r>
              <a:rPr lang="en-US" dirty="0"/>
              <a:t>pattern of these messages. The opponent could determine the location and identity</a:t>
            </a:r>
          </a:p>
          <a:p>
            <a:pPr>
              <a:defRPr/>
            </a:pPr>
            <a:r>
              <a:rPr lang="en-US" dirty="0"/>
              <a:t>of communicating hosts and could observe the frequency and length of messages</a:t>
            </a:r>
          </a:p>
          <a:p>
            <a:pPr>
              <a:defRPr/>
            </a:pPr>
            <a:r>
              <a:rPr lang="en-US" dirty="0"/>
              <a:t>being exchanged. This information might be useful in guessing the nature of the</a:t>
            </a:r>
          </a:p>
          <a:p>
            <a:pPr>
              <a:defRPr/>
            </a:pPr>
            <a:r>
              <a:rPr lang="en-US" dirty="0"/>
              <a:t>communication that was taking place.</a:t>
            </a:r>
          </a:p>
          <a:p>
            <a:pPr>
              <a:defRPr/>
            </a:pPr>
            <a:endParaRPr lang="en-US" dirty="0"/>
          </a:p>
          <a:p>
            <a:pPr>
              <a:defRPr/>
            </a:pPr>
            <a:r>
              <a:rPr lang="en-US" dirty="0"/>
              <a:t>Passive attacks are very difficult to detect, because they do not involve any</a:t>
            </a:r>
          </a:p>
          <a:p>
            <a:pPr>
              <a:defRPr/>
            </a:pPr>
            <a:r>
              <a:rPr lang="en-US" dirty="0"/>
              <a:t>alteration of the data. Typically, the message traffic is sent and received in an apparently</a:t>
            </a:r>
          </a:p>
          <a:p>
            <a:pPr>
              <a:defRPr/>
            </a:pPr>
            <a:r>
              <a:rPr lang="en-US" dirty="0"/>
              <a:t>normal fashion, and neither the sender nor receiver is aware that a third party</a:t>
            </a:r>
          </a:p>
          <a:p>
            <a:pPr>
              <a:defRPr/>
            </a:pPr>
            <a:r>
              <a:rPr lang="en-US" dirty="0"/>
              <a:t>has read the messages or observed the traffic pattern. However, it is feasible to prevent</a:t>
            </a:r>
          </a:p>
          <a:p>
            <a:pPr>
              <a:defRPr/>
            </a:pPr>
            <a:r>
              <a:rPr lang="en-US" dirty="0"/>
              <a:t>the success of these attacks, usually by means of encryption. Thus, the emphasis</a:t>
            </a:r>
          </a:p>
          <a:p>
            <a:pPr>
              <a:defRPr/>
            </a:pPr>
            <a:r>
              <a:rPr lang="en-US" dirty="0"/>
              <a:t>in dealing with passive attacks is on prevention rather than detection.</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 Active attacks involve some modification of the data stream or the</a:t>
            </a:r>
          </a:p>
          <a:p>
            <a:r>
              <a:rPr lang="en-US" dirty="0">
                <a:latin typeface="Arial" pitchFamily="-1" charset="0"/>
                <a:ea typeface="ＭＳ Ｐゴシック" pitchFamily="-1" charset="-128"/>
                <a:cs typeface="ＭＳ Ｐゴシック" pitchFamily="-1" charset="-128"/>
              </a:rPr>
              <a:t>creation of a false stream and can be subdivided into four categories: masquerade,</a:t>
            </a:r>
          </a:p>
          <a:p>
            <a:r>
              <a:rPr lang="en-US" dirty="0">
                <a:latin typeface="Arial" pitchFamily="-1" charset="0"/>
                <a:ea typeface="ＭＳ Ｐゴシック" pitchFamily="-1" charset="-128"/>
                <a:cs typeface="ＭＳ Ｐゴシック" pitchFamily="-1" charset="-128"/>
              </a:rPr>
              <a:t>replay, modification of messages, and denial of service.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 </a:t>
            </a:r>
            <a:r>
              <a:rPr lang="en-US" b="1" dirty="0">
                <a:latin typeface="Arial" pitchFamily="-1" charset="0"/>
                <a:ea typeface="ＭＳ Ｐゴシック" pitchFamily="-1" charset="-128"/>
                <a:cs typeface="ＭＳ Ｐゴシック" pitchFamily="-1" charset="-128"/>
              </a:rPr>
              <a:t>masquerade </a:t>
            </a:r>
            <a:r>
              <a:rPr lang="en-US" dirty="0">
                <a:latin typeface="Arial" pitchFamily="-1" charset="0"/>
                <a:ea typeface="ＭＳ Ｐゴシック" pitchFamily="-1" charset="-128"/>
                <a:cs typeface="ＭＳ Ｐゴシック" pitchFamily="-1" charset="-128"/>
              </a:rPr>
              <a:t>takes place when one entity pretends to be a different entity. </a:t>
            </a:r>
          </a:p>
          <a:p>
            <a:r>
              <a:rPr lang="en-US" dirty="0">
                <a:latin typeface="Arial" pitchFamily="-1" charset="0"/>
                <a:ea typeface="ＭＳ Ｐゴシック" pitchFamily="-1" charset="-128"/>
                <a:cs typeface="ＭＳ Ｐゴシック" pitchFamily="-1" charset="-128"/>
              </a:rPr>
              <a:t>A masquerade attack usually includes one of the</a:t>
            </a:r>
          </a:p>
          <a:p>
            <a:r>
              <a:rPr lang="en-US" dirty="0">
                <a:latin typeface="Arial" pitchFamily="-1" charset="0"/>
                <a:ea typeface="ＭＳ Ｐゴシック" pitchFamily="-1" charset="-128"/>
                <a:cs typeface="ＭＳ Ｐゴシック" pitchFamily="-1" charset="-128"/>
              </a:rPr>
              <a:t>other forms of active attack. For example, authentication sequences can be captured</a:t>
            </a:r>
          </a:p>
          <a:p>
            <a:r>
              <a:rPr lang="en-US" dirty="0">
                <a:latin typeface="Arial" pitchFamily="-1" charset="0"/>
                <a:ea typeface="ＭＳ Ｐゴシック" pitchFamily="-1" charset="-128"/>
                <a:cs typeface="ＭＳ Ｐゴシック" pitchFamily="-1" charset="-128"/>
              </a:rPr>
              <a:t>and replayed after a valid authentication sequence has taken place, thus enabling an</a:t>
            </a:r>
          </a:p>
          <a:p>
            <a:r>
              <a:rPr lang="en-US" dirty="0">
                <a:latin typeface="Arial" pitchFamily="-1" charset="0"/>
                <a:ea typeface="ＭＳ Ｐゴシック" pitchFamily="-1" charset="-128"/>
                <a:cs typeface="ＭＳ Ｐゴシック" pitchFamily="-1" charset="-128"/>
              </a:rPr>
              <a:t>authorized entity with few privileges to obtain extra privileges by impersonating an</a:t>
            </a:r>
          </a:p>
          <a:p>
            <a:r>
              <a:rPr lang="en-US" dirty="0">
                <a:latin typeface="Arial" pitchFamily="-1" charset="0"/>
                <a:ea typeface="ＭＳ Ｐゴシック" pitchFamily="-1" charset="-128"/>
                <a:cs typeface="ＭＳ Ｐゴシック" pitchFamily="-1" charset="-128"/>
              </a:rPr>
              <a:t>entity that has those privileges.</a:t>
            </a:r>
          </a:p>
          <a:p>
            <a:endParaRPr lang="en-US"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Replay</a:t>
            </a:r>
            <a:r>
              <a:rPr lang="en-US" dirty="0">
                <a:latin typeface="Arial" pitchFamily="-1" charset="0"/>
                <a:ea typeface="ＭＳ Ｐゴシック" pitchFamily="-1" charset="-128"/>
                <a:cs typeface="ＭＳ Ｐゴシック" pitchFamily="-1" charset="-128"/>
              </a:rPr>
              <a:t> involves the passive capture of a data unit and its subsequent retransmission</a:t>
            </a:r>
          </a:p>
          <a:p>
            <a:r>
              <a:rPr lang="en-US" dirty="0">
                <a:latin typeface="Arial" pitchFamily="-1" charset="0"/>
                <a:ea typeface="ＭＳ Ｐゴシック" pitchFamily="-1" charset="-128"/>
                <a:cs typeface="ＭＳ Ｐゴシック" pitchFamily="-1" charset="-128"/>
              </a:rPr>
              <a:t>to produce an unauthorized effect.</a:t>
            </a:r>
          </a:p>
          <a:p>
            <a:endParaRPr lang="en-US"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charset="0"/>
                <a:ea typeface="ＭＳ Ｐゴシック" charset="-128"/>
                <a:cs typeface="ＭＳ Ｐゴシック" charset="-128"/>
              </a:rPr>
              <a:t>Data modification </a:t>
            </a:r>
            <a:r>
              <a:rPr lang="en-US" sz="1200" kern="1200" dirty="0">
                <a:solidFill>
                  <a:schemeClr val="tx1"/>
                </a:solidFill>
                <a:effectLst/>
                <a:latin typeface="Arial" charset="0"/>
                <a:ea typeface="ＭＳ Ｐゴシック" charset="-128"/>
                <a:cs typeface="ＭＳ Ｐゴシック" charset="-128"/>
              </a:rPr>
              <a:t>simply means that some portion of a legitimate message is altered,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or that messages are delayed or reordered, to produce an unauthorized effect. For example,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 message stating, “Allow John Smith to read confidential file accounts” is modified to say,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“Allow Fred Brown to read confidential file accounts.” </a:t>
            </a:r>
            <a:endParaRPr lang="en-US" dirty="0"/>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The </a:t>
            </a:r>
            <a:r>
              <a:rPr lang="en-US" b="1" dirty="0">
                <a:latin typeface="Arial" pitchFamily="-1" charset="0"/>
                <a:ea typeface="ＭＳ Ｐゴシック" pitchFamily="-1" charset="-128"/>
                <a:cs typeface="ＭＳ Ｐゴシック" pitchFamily="-1" charset="-128"/>
              </a:rPr>
              <a:t>denial of service </a:t>
            </a:r>
            <a:r>
              <a:rPr lang="en-US" dirty="0">
                <a:latin typeface="Arial" pitchFamily="-1" charset="0"/>
                <a:ea typeface="ＭＳ Ｐゴシック" pitchFamily="-1" charset="-128"/>
                <a:cs typeface="ＭＳ Ｐゴシック" pitchFamily="-1" charset="-128"/>
              </a:rPr>
              <a:t>prevents or inhibits the normal use or management of</a:t>
            </a:r>
          </a:p>
          <a:p>
            <a:r>
              <a:rPr lang="en-US" dirty="0">
                <a:latin typeface="Arial" pitchFamily="-1" charset="0"/>
                <a:ea typeface="ＭＳ Ｐゴシック" pitchFamily="-1" charset="-128"/>
                <a:cs typeface="ＭＳ Ｐゴシック" pitchFamily="-1" charset="-128"/>
              </a:rPr>
              <a:t>communications facilities. This attack may have a specific target; for</a:t>
            </a:r>
          </a:p>
          <a:p>
            <a:r>
              <a:rPr lang="en-US" dirty="0">
                <a:latin typeface="Arial" pitchFamily="-1" charset="0"/>
                <a:ea typeface="ＭＳ Ｐゴシック" pitchFamily="-1" charset="-128"/>
                <a:cs typeface="ＭＳ Ｐゴシック" pitchFamily="-1" charset="-128"/>
              </a:rPr>
              <a:t>example, an entity may suppress all messages directed to a particular destination</a:t>
            </a:r>
          </a:p>
          <a:p>
            <a:r>
              <a:rPr lang="en-US" dirty="0">
                <a:latin typeface="Arial" pitchFamily="-1" charset="0"/>
                <a:ea typeface="ＭＳ Ｐゴシック" pitchFamily="-1" charset="-128"/>
                <a:cs typeface="ＭＳ Ｐゴシック" pitchFamily="-1" charset="-128"/>
              </a:rPr>
              <a:t>(e.g., the security audit service). Another form of service denial is the disruption</a:t>
            </a:r>
          </a:p>
          <a:p>
            <a:r>
              <a:rPr lang="en-US" dirty="0">
                <a:latin typeface="Arial" pitchFamily="-1" charset="0"/>
                <a:ea typeface="ＭＳ Ｐゴシック" pitchFamily="-1" charset="-128"/>
                <a:cs typeface="ＭＳ Ｐゴシック" pitchFamily="-1" charset="-128"/>
              </a:rPr>
              <a:t>of an entire network, either by disabling the network or by overloading it with</a:t>
            </a:r>
          </a:p>
          <a:p>
            <a:r>
              <a:rPr lang="en-US" dirty="0">
                <a:latin typeface="Arial" pitchFamily="-1" charset="0"/>
                <a:ea typeface="ＭＳ Ｐゴシック" pitchFamily="-1" charset="-128"/>
                <a:cs typeface="ＭＳ Ｐゴシック" pitchFamily="-1" charset="-128"/>
              </a:rPr>
              <a:t>messages so as to degrade performance.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Active attacks present the opposite characteristics of passive attacks. Whereas</a:t>
            </a:r>
          </a:p>
          <a:p>
            <a:r>
              <a:rPr lang="en-US" dirty="0">
                <a:latin typeface="Arial" pitchFamily="-1" charset="0"/>
                <a:ea typeface="ＭＳ Ｐゴシック" pitchFamily="-1" charset="-128"/>
                <a:cs typeface="ＭＳ Ｐゴシック" pitchFamily="-1" charset="-128"/>
              </a:rPr>
              <a:t>passive attacks are difficult to detect, measures are available to prevent their success.</a:t>
            </a:r>
          </a:p>
          <a:p>
            <a:r>
              <a:rPr lang="en-US" dirty="0">
                <a:latin typeface="Arial" pitchFamily="-1" charset="0"/>
                <a:ea typeface="ＭＳ Ｐゴシック" pitchFamily="-1" charset="-128"/>
                <a:cs typeface="ＭＳ Ｐゴシック" pitchFamily="-1" charset="-128"/>
              </a:rPr>
              <a:t>On the other hand, it is quite difficult to prevent active attacks absolutely</a:t>
            </a:r>
          </a:p>
          <a:p>
            <a:r>
              <a:rPr lang="en-US" dirty="0">
                <a:latin typeface="Arial" pitchFamily="-1" charset="0"/>
                <a:ea typeface="ＭＳ Ｐゴシック" pitchFamily="-1" charset="-128"/>
                <a:cs typeface="ＭＳ Ｐゴシック" pitchFamily="-1" charset="-128"/>
              </a:rPr>
              <a:t> because of the wide variety of potential physical, software, and network vulnerabilities.</a:t>
            </a:r>
          </a:p>
          <a:p>
            <a:r>
              <a:rPr lang="en-US" dirty="0">
                <a:latin typeface="Arial" pitchFamily="-1" charset="0"/>
                <a:ea typeface="ＭＳ Ｐゴシック" pitchFamily="-1" charset="-128"/>
                <a:cs typeface="ＭＳ Ｐゴシック" pitchFamily="-1" charset="-128"/>
              </a:rPr>
              <a:t>Instead, the goal is to detect active attacks and to recover from any disruption</a:t>
            </a:r>
          </a:p>
          <a:p>
            <a:r>
              <a:rPr lang="en-US" dirty="0">
                <a:latin typeface="Arial" pitchFamily="-1" charset="0"/>
                <a:ea typeface="ＭＳ Ｐゴシック" pitchFamily="-1" charset="-128"/>
                <a:cs typeface="ＭＳ Ｐゴシック" pitchFamily="-1" charset="-128"/>
              </a:rPr>
              <a:t>or delays caused by them. If the detection has a deterrent effect, it may also</a:t>
            </a:r>
          </a:p>
          <a:p>
            <a:r>
              <a:rPr lang="en-US" dirty="0">
                <a:latin typeface="Arial" pitchFamily="-1" charset="0"/>
                <a:ea typeface="ＭＳ Ｐゴシック" pitchFamily="-1" charset="-128"/>
                <a:cs typeface="ＭＳ Ｐゴシック" pitchFamily="-1" charset="-128"/>
              </a:rPr>
              <a:t>contribute to prevention.</a:t>
            </a:r>
            <a:endParaRPr lang="en-US" dirty="0">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Figure 1.3 illustrates the types of attacks in the context of a client/server interaction. A passive attack (Figure 1.3b) </a:t>
            </a:r>
          </a:p>
          <a:p>
            <a:r>
              <a:rPr lang="en-US" sz="1200" kern="1200" dirty="0">
                <a:solidFill>
                  <a:schemeClr val="tx1"/>
                </a:solidFill>
                <a:effectLst/>
                <a:latin typeface="Arial" charset="0"/>
                <a:ea typeface="ＭＳ Ｐゴシック" charset="-128"/>
                <a:cs typeface="ＭＳ Ｐゴシック" charset="-128"/>
              </a:rPr>
              <a:t>does not disturb the information flow between the client and server, but is able to observe that flow.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 masquerade can take the form of a man-in-the-middle attack (Figure 1.3c). In this type of attack, the attacker intercepts masquerades as the client to the server and as the server to the client. We see specific applications of this attack in defeating key exchange and distribution protocols (Chapters 10 and 14) and in message authentication protocols (Chapter 11). More generally, it can be used to impersonate the two ends of a legitimate communication. Another form of masquerade is illustrated in Figure 1.3d. Here, an attacker is able to access server resources by masquerading as an authorized user.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Data modification may involve a </a:t>
            </a:r>
            <a:r>
              <a:rPr lang="en-US" sz="1200" i="1" kern="1200" dirty="0">
                <a:solidFill>
                  <a:schemeClr val="tx1"/>
                </a:solidFill>
                <a:effectLst/>
                <a:latin typeface="Arial" charset="0"/>
                <a:ea typeface="ＭＳ Ｐゴシック" charset="-128"/>
                <a:cs typeface="ＭＳ Ｐゴシック" charset="-128"/>
              </a:rPr>
              <a:t>man-in-the middle attack</a:t>
            </a:r>
            <a:r>
              <a:rPr lang="en-US" sz="1200" kern="1200" dirty="0">
                <a:solidFill>
                  <a:schemeClr val="tx1"/>
                </a:solidFill>
                <a:effectLst/>
                <a:latin typeface="Arial" charset="0"/>
                <a:ea typeface="ＭＳ Ｐゴシック" charset="-128"/>
                <a:cs typeface="ＭＳ Ｐゴシック" charset="-128"/>
              </a:rPr>
              <a:t>, in which the attacker selectively modifies communicated data between a client and server (Figure 1.3c). Another form of data modification attack is the modification of data residing on a serve or other system after an attacker gains unauthorized access (Figure 1.3d).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Figure 1.3e illustrates the replay attack. As in a passive attack, the attacker does not disturb the information flow between client and server, but does capture client message. The attacker can then subsequently replay any client message to the server.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Figure 1.3d also illustrates denial of service in the context of a client/server environment. The denial of service can take two forms: (1) flooding the server with an overwhelming amount of data; and (2) triggering some action on the server that consumes substantial computing resources. </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 authentication service is concerned with assuring that a communication is</a:t>
            </a:r>
          </a:p>
          <a:p>
            <a:r>
              <a:rPr lang="en-US" dirty="0">
                <a:latin typeface="Arial" pitchFamily="-1" charset="0"/>
                <a:ea typeface="ＭＳ Ｐゴシック" pitchFamily="-1" charset="-128"/>
                <a:cs typeface="ＭＳ Ｐゴシック" pitchFamily="-1" charset="-128"/>
              </a:rPr>
              <a:t>authentic. In the case of a single message, such as a warning or alarm signal, the</a:t>
            </a:r>
          </a:p>
          <a:p>
            <a:r>
              <a:rPr lang="en-US" dirty="0">
                <a:latin typeface="Arial" pitchFamily="-1" charset="0"/>
                <a:ea typeface="ＭＳ Ｐゴシック" pitchFamily="-1" charset="-128"/>
                <a:cs typeface="ＭＳ Ｐゴシック" pitchFamily="-1" charset="-128"/>
              </a:rPr>
              <a:t>function of the authentication service is to assure the recipient that the message</a:t>
            </a:r>
          </a:p>
          <a:p>
            <a:r>
              <a:rPr lang="en-US" dirty="0">
                <a:latin typeface="Arial" pitchFamily="-1" charset="0"/>
                <a:ea typeface="ＭＳ Ｐゴシック" pitchFamily="-1" charset="-128"/>
                <a:cs typeface="ＭＳ Ｐゴシック" pitchFamily="-1" charset="-128"/>
              </a:rPr>
              <a:t>is from the source that it claims to be from. In the case of an ongoing interaction,</a:t>
            </a:r>
          </a:p>
          <a:p>
            <a:r>
              <a:rPr lang="en-US" dirty="0">
                <a:latin typeface="Arial" pitchFamily="-1" charset="0"/>
                <a:ea typeface="ＭＳ Ｐゴシック" pitchFamily="-1" charset="-128"/>
                <a:cs typeface="ＭＳ Ｐゴシック" pitchFamily="-1" charset="-128"/>
              </a:rPr>
              <a:t>such as the connection of a terminal to a host, two aspects are involved. First,</a:t>
            </a:r>
          </a:p>
          <a:p>
            <a:r>
              <a:rPr lang="en-US" dirty="0">
                <a:latin typeface="Arial" pitchFamily="-1" charset="0"/>
                <a:ea typeface="ＭＳ Ｐゴシック" pitchFamily="-1" charset="-128"/>
                <a:cs typeface="ＭＳ Ｐゴシック" pitchFamily="-1" charset="-128"/>
              </a:rPr>
              <a:t>at the time of connection initiation, the service assures that the two entities are</a:t>
            </a:r>
          </a:p>
          <a:p>
            <a:r>
              <a:rPr lang="en-US" dirty="0">
                <a:latin typeface="Arial" pitchFamily="-1" charset="0"/>
                <a:ea typeface="ＭＳ Ｐゴシック" pitchFamily="-1" charset="-128"/>
                <a:cs typeface="ＭＳ Ｐゴシック" pitchFamily="-1" charset="-128"/>
              </a:rPr>
              <a:t>authentic, that is, that each is the entity that it claims to be. Second, the service</a:t>
            </a:r>
          </a:p>
          <a:p>
            <a:r>
              <a:rPr lang="en-US" dirty="0">
                <a:latin typeface="Arial" pitchFamily="-1" charset="0"/>
                <a:ea typeface="ＭＳ Ｐゴシック" pitchFamily="-1" charset="-128"/>
                <a:cs typeface="ＭＳ Ｐゴシック" pitchFamily="-1" charset="-128"/>
              </a:rPr>
              <a:t>must assure that the connection is not interfered with in such a way that a third</a:t>
            </a:r>
          </a:p>
          <a:p>
            <a:r>
              <a:rPr lang="en-US" dirty="0">
                <a:latin typeface="Arial" pitchFamily="-1" charset="0"/>
                <a:ea typeface="ＭＳ Ｐゴシック" pitchFamily="-1" charset="-128"/>
                <a:cs typeface="ＭＳ Ｐゴシック" pitchFamily="-1" charset="-128"/>
              </a:rPr>
              <a:t>party can masquerade as one of the two legitimate parties for the purposes of</a:t>
            </a:r>
          </a:p>
          <a:p>
            <a:r>
              <a:rPr lang="en-US" dirty="0">
                <a:latin typeface="Arial" pitchFamily="-1" charset="0"/>
                <a:ea typeface="ＭＳ Ｐゴシック" pitchFamily="-1" charset="-128"/>
                <a:cs typeface="ＭＳ Ｐゴシック" pitchFamily="-1" charset="-128"/>
              </a:rPr>
              <a:t>unauthorized transmission or reception.</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Two specific authentication services are defined in X.800:</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 </a:t>
            </a:r>
            <a:r>
              <a:rPr lang="en-US" b="1" dirty="0">
                <a:latin typeface="Arial" pitchFamily="-1" charset="0"/>
                <a:ea typeface="ＭＳ Ｐゴシック" pitchFamily="-1" charset="-128"/>
                <a:cs typeface="ＭＳ Ｐゴシック" pitchFamily="-1" charset="-128"/>
              </a:rPr>
              <a:t>Peer entity authentication: </a:t>
            </a:r>
            <a:r>
              <a:rPr lang="en-US" b="0" dirty="0">
                <a:latin typeface="Arial" pitchFamily="-1" charset="0"/>
                <a:ea typeface="ＭＳ Ｐゴシック" pitchFamily="-1" charset="-128"/>
                <a:cs typeface="ＭＳ Ｐゴシック" pitchFamily="-1" charset="-128"/>
              </a:rPr>
              <a:t>Provides for the corroboration of the identity</a:t>
            </a:r>
          </a:p>
          <a:p>
            <a:r>
              <a:rPr lang="en-US" b="0" dirty="0">
                <a:latin typeface="Arial" pitchFamily="-1" charset="0"/>
                <a:ea typeface="ＭＳ Ｐゴシック" pitchFamily="-1" charset="-128"/>
                <a:cs typeface="ＭＳ Ｐゴシック" pitchFamily="-1" charset="-128"/>
              </a:rPr>
              <a:t>of a peer entity in an association. Two entities are considered peers if they</a:t>
            </a:r>
          </a:p>
          <a:p>
            <a:r>
              <a:rPr lang="en-US" dirty="0">
                <a:latin typeface="Arial" pitchFamily="-1" charset="0"/>
                <a:ea typeface="ＭＳ Ｐゴシック" pitchFamily="-1" charset="-128"/>
                <a:cs typeface="ＭＳ Ｐゴシック" pitchFamily="-1" charset="-128"/>
              </a:rPr>
              <a:t>implement to same protocol in different systems; for example two TCP modules</a:t>
            </a:r>
          </a:p>
          <a:p>
            <a:r>
              <a:rPr lang="en-US" dirty="0">
                <a:latin typeface="Arial" pitchFamily="-1" charset="0"/>
                <a:ea typeface="ＭＳ Ｐゴシック" pitchFamily="-1" charset="-128"/>
                <a:cs typeface="ＭＳ Ｐゴシック" pitchFamily="-1" charset="-128"/>
              </a:rPr>
              <a:t>in two communicating systems. Peer entity authentication is provided for</a:t>
            </a:r>
          </a:p>
          <a:p>
            <a:r>
              <a:rPr lang="en-US" dirty="0">
                <a:latin typeface="Arial" pitchFamily="-1" charset="0"/>
                <a:ea typeface="ＭＳ Ｐゴシック" pitchFamily="-1" charset="-128"/>
                <a:cs typeface="ＭＳ Ｐゴシック" pitchFamily="-1" charset="-128"/>
              </a:rPr>
              <a:t>use at the establishment of, or at times during the data transfer phase of, a</a:t>
            </a:r>
          </a:p>
          <a:p>
            <a:r>
              <a:rPr lang="en-US" dirty="0">
                <a:latin typeface="Arial" pitchFamily="-1" charset="0"/>
                <a:ea typeface="ＭＳ Ｐゴシック" pitchFamily="-1" charset="-128"/>
                <a:cs typeface="ＭＳ Ｐゴシック" pitchFamily="-1" charset="-128"/>
              </a:rPr>
              <a:t>connection. It attempts to provide confidence that an entity is not performing</a:t>
            </a:r>
          </a:p>
          <a:p>
            <a:r>
              <a:rPr lang="en-US" dirty="0">
                <a:latin typeface="Arial" pitchFamily="-1" charset="0"/>
                <a:ea typeface="ＭＳ Ｐゴシック" pitchFamily="-1" charset="-128"/>
                <a:cs typeface="ＭＳ Ｐゴシック" pitchFamily="-1" charset="-128"/>
              </a:rPr>
              <a:t>either a masquerade or an unauthorized replay of a previous connection.</a:t>
            </a:r>
          </a:p>
          <a:p>
            <a:endParaRPr lang="en-US"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Data origin authentication: </a:t>
            </a:r>
            <a:r>
              <a:rPr lang="en-US" dirty="0">
                <a:latin typeface="Arial" pitchFamily="-1" charset="0"/>
                <a:ea typeface="ＭＳ Ｐゴシック" pitchFamily="-1" charset="-128"/>
                <a:cs typeface="ＭＳ Ｐゴシック" pitchFamily="-1" charset="-128"/>
              </a:rPr>
              <a:t>Provides for the corroboration of the source of a</a:t>
            </a:r>
          </a:p>
          <a:p>
            <a:r>
              <a:rPr lang="en-US" dirty="0">
                <a:latin typeface="Arial" pitchFamily="-1" charset="0"/>
                <a:ea typeface="ＭＳ Ｐゴシック" pitchFamily="-1" charset="-128"/>
                <a:cs typeface="ＭＳ Ｐゴシック" pitchFamily="-1" charset="-128"/>
              </a:rPr>
              <a:t>data unit. It does not provide protection against the duplication or modification</a:t>
            </a:r>
          </a:p>
          <a:p>
            <a:r>
              <a:rPr lang="en-US" dirty="0">
                <a:latin typeface="Arial" pitchFamily="-1" charset="0"/>
                <a:ea typeface="ＭＳ Ｐゴシック" pitchFamily="-1" charset="-128"/>
                <a:cs typeface="ＭＳ Ｐゴシック" pitchFamily="-1" charset="-128"/>
              </a:rPr>
              <a:t>of data units. This type of service supports applications like electronic mail,</a:t>
            </a:r>
          </a:p>
          <a:p>
            <a:r>
              <a:rPr lang="en-US" dirty="0">
                <a:latin typeface="Arial" pitchFamily="-1" charset="0"/>
                <a:ea typeface="ＭＳ Ｐゴシック" pitchFamily="-1" charset="-128"/>
                <a:cs typeface="ＭＳ Ｐゴシック" pitchFamily="-1" charset="-128"/>
              </a:rPr>
              <a:t>where there are no prior interactions between the communicating entities.</a:t>
            </a:r>
            <a:endParaRPr lang="en-US" dirty="0">
              <a:solidFill>
                <a:srgbClr val="0000FF"/>
              </a:solidFill>
              <a:latin typeface="Arial" pitchFamily="-1" charset="0"/>
              <a:ea typeface="Arial" pitchFamily="-1" charset="0"/>
              <a:cs typeface="Arial" pitchFamily="-1"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Peer entity authentication: </a:t>
            </a:r>
            <a:r>
              <a:rPr lang="en-US" sz="1200" kern="1200" dirty="0">
                <a:solidFill>
                  <a:schemeClr val="tx1"/>
                </a:solidFill>
                <a:effectLst/>
                <a:latin typeface="Arial" charset="0"/>
                <a:ea typeface="ＭＳ Ｐゴシック" charset="-128"/>
                <a:cs typeface="ＭＳ Ｐゴシック" charset="-128"/>
              </a:rPr>
              <a:t>Provides for the corroboration of the identity of a peer entity in an association. Two entities are considered peers if they implement the same protocol in different systems; for example, two TCP modules in two communicating systems. Peer entity authentication is provided for use at the establishment of, or at times during the data transfer phase of, a connection. It attempts to provide confidence that an entity is not performing either a masquerade or an unauthorized replay of a previous connection.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Data origin authentication: </a:t>
            </a:r>
            <a:r>
              <a:rPr lang="en-US" sz="1200" kern="1200" dirty="0">
                <a:solidFill>
                  <a:schemeClr val="tx1"/>
                </a:solidFill>
                <a:effectLst/>
                <a:latin typeface="Arial" charset="0"/>
                <a:ea typeface="ＭＳ Ｐゴシック" charset="-128"/>
                <a:cs typeface="ＭＳ Ｐゴシック" charset="-128"/>
              </a:rPr>
              <a:t>Provides for the corroboration of the source of a data unit. It does not provide protection against the duplication or modification of data units. This type of service supports applications like electronic mail, where there are no ongoing interactions between the communicating entities.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 In the context of network security, access control is the ability to limit and control</a:t>
            </a:r>
          </a:p>
          <a:p>
            <a:r>
              <a:rPr lang="en-US" dirty="0">
                <a:latin typeface="Arial" pitchFamily="-1" charset="0"/>
                <a:ea typeface="ＭＳ Ｐゴシック" pitchFamily="-1" charset="-128"/>
                <a:cs typeface="ＭＳ Ｐゴシック" pitchFamily="-1" charset="-128"/>
              </a:rPr>
              <a:t>the access to host systems and applications via communications links. To achieve</a:t>
            </a:r>
          </a:p>
          <a:p>
            <a:r>
              <a:rPr lang="en-US" dirty="0">
                <a:latin typeface="Arial" pitchFamily="-1" charset="0"/>
                <a:ea typeface="ＭＳ Ｐゴシック" pitchFamily="-1" charset="-128"/>
                <a:cs typeface="ＭＳ Ｐゴシック" pitchFamily="-1" charset="-128"/>
              </a:rPr>
              <a:t>this, each entity trying to gain access must first be identified, or authenticated, so</a:t>
            </a:r>
          </a:p>
          <a:p>
            <a:r>
              <a:rPr lang="en-US" dirty="0">
                <a:latin typeface="Arial" pitchFamily="-1" charset="0"/>
                <a:ea typeface="ＭＳ Ｐゴシック" pitchFamily="-1" charset="-128"/>
                <a:cs typeface="ＭＳ Ｐゴシック" pitchFamily="-1" charset="-128"/>
              </a:rPr>
              <a:t>that access rights can be tailored to the individual.</a:t>
            </a: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Confidentiality is the protection of transmitted data from passive attacks. With</a:t>
            </a:r>
          </a:p>
          <a:p>
            <a:pPr>
              <a:defRPr/>
            </a:pPr>
            <a:r>
              <a:rPr lang="en-US" dirty="0"/>
              <a:t>respect to the content of a data transmission, several levels of protection can be</a:t>
            </a:r>
          </a:p>
          <a:p>
            <a:pPr>
              <a:defRPr/>
            </a:pPr>
            <a:r>
              <a:rPr lang="en-US" dirty="0"/>
              <a:t>identified. The broadest service protects all user data transmitted between two</a:t>
            </a:r>
          </a:p>
          <a:p>
            <a:pPr>
              <a:defRPr/>
            </a:pPr>
            <a:r>
              <a:rPr lang="en-US" dirty="0"/>
              <a:t>users over a period of time. For example, when a TCP connection is set up between</a:t>
            </a:r>
          </a:p>
          <a:p>
            <a:pPr>
              <a:defRPr/>
            </a:pPr>
            <a:r>
              <a:rPr lang="en-US" dirty="0"/>
              <a:t>two systems, this broad protection prevents the release of any user data transmitted</a:t>
            </a:r>
          </a:p>
          <a:p>
            <a:pPr>
              <a:defRPr/>
            </a:pPr>
            <a:r>
              <a:rPr lang="en-US" dirty="0"/>
              <a:t>over the TCP connection. Narrower forms of this service can also be defined,</a:t>
            </a:r>
          </a:p>
          <a:p>
            <a:pPr>
              <a:defRPr/>
            </a:pPr>
            <a:r>
              <a:rPr lang="en-US" dirty="0"/>
              <a:t>including the protection of a single message or even specific fields within a message.</a:t>
            </a:r>
          </a:p>
          <a:p>
            <a:pPr>
              <a:defRPr/>
            </a:pPr>
            <a:r>
              <a:rPr lang="en-US" dirty="0"/>
              <a:t>These refinements are less useful than the broad approach and may even be more</a:t>
            </a:r>
          </a:p>
          <a:p>
            <a:pPr>
              <a:defRPr/>
            </a:pPr>
            <a:r>
              <a:rPr lang="en-US" dirty="0"/>
              <a:t>complex and expensive to implement.</a:t>
            </a:r>
          </a:p>
          <a:p>
            <a:pPr>
              <a:defRPr/>
            </a:pPr>
            <a:endParaRPr lang="en-US" dirty="0"/>
          </a:p>
          <a:p>
            <a:pPr>
              <a:defRPr/>
            </a:pPr>
            <a:r>
              <a:rPr lang="en-US" dirty="0"/>
              <a:t>The other aspect of confidentiality is the protection of traffic flow from analysis.</a:t>
            </a:r>
          </a:p>
          <a:p>
            <a:pPr>
              <a:defRPr/>
            </a:pPr>
            <a:r>
              <a:rPr lang="en-US" dirty="0"/>
              <a:t>This requires that an attacker not be able to observe the source and destination, frequency,</a:t>
            </a:r>
          </a:p>
          <a:p>
            <a:pPr>
              <a:defRPr/>
            </a:pPr>
            <a:r>
              <a:rPr lang="en-US" dirty="0"/>
              <a:t>length, or other characteristics of the traffic on a communications facility.</a:t>
            </a: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It would be useful to start this chapter with a definition of the terms </a:t>
            </a:r>
            <a:r>
              <a:rPr lang="en-US" sz="1200" kern="1200" dirty="0" err="1">
                <a:solidFill>
                  <a:schemeClr val="tx1"/>
                </a:solidFill>
                <a:effectLst/>
                <a:latin typeface="Arial" charset="0"/>
                <a:ea typeface="ＭＳ Ｐゴシック" charset="-128"/>
                <a:cs typeface="ＭＳ Ｐゴシック" charset="-128"/>
              </a:rPr>
              <a:t>cybersecurity</a:t>
            </a:r>
            <a:r>
              <a:rPr lang="en-US" sz="1200" kern="1200" dirty="0">
                <a:solidFill>
                  <a:schemeClr val="tx1"/>
                </a:solidFill>
                <a:effectLst/>
                <a:latin typeface="Arial" charset="0"/>
                <a:ea typeface="ＭＳ Ｐゴシック" charset="-128"/>
                <a:cs typeface="ＭＳ Ｐゴシック" charset="-128"/>
              </a:rPr>
              <a:t>, information security, and network security. A reasonably comprehensive definition of </a:t>
            </a:r>
            <a:r>
              <a:rPr lang="en-US" sz="1200" kern="1200" dirty="0" err="1">
                <a:solidFill>
                  <a:schemeClr val="tx1"/>
                </a:solidFill>
                <a:effectLst/>
                <a:latin typeface="Arial" charset="0"/>
                <a:ea typeface="ＭＳ Ｐゴシック" charset="-128"/>
                <a:cs typeface="ＭＳ Ｐゴシック" charset="-128"/>
              </a:rPr>
              <a:t>cybersecurity</a:t>
            </a:r>
            <a:r>
              <a:rPr lang="en-US" sz="1200" kern="1200" dirty="0">
                <a:solidFill>
                  <a:schemeClr val="tx1"/>
                </a:solidFill>
                <a:effectLst/>
                <a:latin typeface="Arial" charset="0"/>
                <a:ea typeface="ＭＳ Ｐゴシック" charset="-128"/>
                <a:cs typeface="ＭＳ Ｐゴシック" charset="-128"/>
              </a:rPr>
              <a:t> is found in ITU-T (International Telecommunication Union Telecommunication Standardization Sector) Recommendation X.1205 (</a:t>
            </a:r>
            <a:r>
              <a:rPr lang="en-US" sz="1200" i="1" kern="1200" dirty="0">
                <a:solidFill>
                  <a:schemeClr val="tx1"/>
                </a:solidFill>
                <a:effectLst/>
                <a:latin typeface="Arial" charset="0"/>
                <a:ea typeface="ＭＳ Ｐゴシック" charset="-128"/>
                <a:cs typeface="ＭＳ Ｐゴシック" charset="-128"/>
              </a:rPr>
              <a:t>Overview of Cybersecurity</a:t>
            </a:r>
            <a:r>
              <a:rPr lang="en-US" sz="1200" kern="1200" dirty="0">
                <a:solidFill>
                  <a:schemeClr val="tx1"/>
                </a:solidFill>
                <a:effectLst/>
                <a:latin typeface="Arial" charset="0"/>
                <a:ea typeface="ＭＳ Ｐゴシック" charset="-128"/>
                <a:cs typeface="ＭＳ Ｐゴシック" charset="-128"/>
              </a:rPr>
              <a:t>, 2014).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Arial" charset="0"/>
                <a:ea typeface="ＭＳ Ｐゴシック" charset="-128"/>
                <a:cs typeface="ＭＳ Ｐゴシック" charset="-128"/>
              </a:rPr>
              <a:t>Cybersecurity </a:t>
            </a:r>
            <a:r>
              <a:rPr lang="en-US" sz="1200" kern="1200" dirty="0">
                <a:solidFill>
                  <a:schemeClr val="tx1"/>
                </a:solidFill>
                <a:effectLst/>
                <a:latin typeface="Arial" charset="0"/>
                <a:ea typeface="ＭＳ Ｐゴシック" charset="-128"/>
                <a:cs typeface="ＭＳ Ｐゴシック" charset="-128"/>
              </a:rPr>
              <a:t>is the collection of tools, policies, security concepts, security safeguards, guidelines, risk management approaches, actions, training, best practices, assurance, and technologies that can be used to protect the cyberspace environment and organization and users’ assets. Organization and users’ assets include connected computing devices, personnel, infrastructure, applications, services, telecommunications systems, and the totality of transmitted and/or stored information in the cyberspace environment. Cybersecurity strives to ensure the attainment and maintenance of the security properties of the organization and users’ assets against relevant security risks in the cyberspace environment. The general security objectives comprise the following: availability; integrity, which may include data authenticity and nonrepudiation; and confidentiality. </a:t>
            </a:r>
            <a:endParaRPr lang="en-US"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 As with confidentiality, integrity can apply to a stream of messages, a single message,</a:t>
            </a:r>
          </a:p>
          <a:p>
            <a:pPr>
              <a:defRPr/>
            </a:pPr>
            <a:r>
              <a:rPr lang="en-US" dirty="0"/>
              <a:t>or selected fields within a message. Again, the most useful and straightforward</a:t>
            </a:r>
          </a:p>
          <a:p>
            <a:pPr>
              <a:defRPr/>
            </a:pPr>
            <a:r>
              <a:rPr lang="en-US" dirty="0"/>
              <a:t>approach is total stream protection.</a:t>
            </a:r>
          </a:p>
          <a:p>
            <a:pPr>
              <a:defRPr/>
            </a:pPr>
            <a:endParaRPr lang="en-US" dirty="0"/>
          </a:p>
          <a:p>
            <a:pPr>
              <a:defRPr/>
            </a:pPr>
            <a:r>
              <a:rPr lang="en-US" dirty="0"/>
              <a:t>A connection-oriented integrity service, one that deals with a stream of messages,</a:t>
            </a:r>
          </a:p>
          <a:p>
            <a:pPr>
              <a:defRPr/>
            </a:pPr>
            <a:r>
              <a:rPr lang="en-US" dirty="0"/>
              <a:t>assures that messages are received as sent with no duplication, insertion,</a:t>
            </a:r>
          </a:p>
          <a:p>
            <a:pPr>
              <a:defRPr/>
            </a:pPr>
            <a:r>
              <a:rPr lang="en-US" dirty="0"/>
              <a:t>modification, reordering, or replays. The destruction of data is also covered under</a:t>
            </a:r>
          </a:p>
          <a:p>
            <a:pPr>
              <a:defRPr/>
            </a:pPr>
            <a:r>
              <a:rPr lang="en-US" dirty="0"/>
              <a:t>this service. Thus, the connection-oriented integrity service addresses both message</a:t>
            </a:r>
          </a:p>
          <a:p>
            <a:pPr>
              <a:defRPr/>
            </a:pPr>
            <a:r>
              <a:rPr lang="en-US" dirty="0"/>
              <a:t>stream modification and denial of service. On the other hand, a connectionless integrity</a:t>
            </a:r>
          </a:p>
          <a:p>
            <a:pPr>
              <a:defRPr/>
            </a:pPr>
            <a:r>
              <a:rPr lang="en-US" dirty="0"/>
              <a:t>service, one that deals with individual messages without regard to any larger</a:t>
            </a:r>
          </a:p>
          <a:p>
            <a:pPr>
              <a:defRPr/>
            </a:pPr>
            <a:r>
              <a:rPr lang="en-US" dirty="0"/>
              <a:t>context, generally provides protection against message modification only.</a:t>
            </a:r>
          </a:p>
          <a:p>
            <a:pPr>
              <a:defRPr/>
            </a:pPr>
            <a:endParaRPr lang="en-US" dirty="0"/>
          </a:p>
          <a:p>
            <a:pPr>
              <a:defRPr/>
            </a:pPr>
            <a:r>
              <a:rPr lang="en-US" dirty="0"/>
              <a:t>We can make a distinction between service with and without recovery.</a:t>
            </a:r>
          </a:p>
          <a:p>
            <a:pPr>
              <a:defRPr/>
            </a:pPr>
            <a:r>
              <a:rPr lang="en-US" dirty="0"/>
              <a:t>Because the integrity service relates to active attacks, we are concerned with detection</a:t>
            </a:r>
          </a:p>
          <a:p>
            <a:pPr>
              <a:defRPr/>
            </a:pPr>
            <a:r>
              <a:rPr lang="en-US" dirty="0"/>
              <a:t>rather than prevention. If a violation of integrity is detected, then the service</a:t>
            </a:r>
          </a:p>
          <a:p>
            <a:pPr>
              <a:defRPr/>
            </a:pPr>
            <a:r>
              <a:rPr lang="en-US" dirty="0"/>
              <a:t>may simply report this violation, and some other portion of software or human</a:t>
            </a:r>
          </a:p>
          <a:p>
            <a:pPr>
              <a:defRPr/>
            </a:pPr>
            <a:r>
              <a:rPr lang="en-US" dirty="0"/>
              <a:t>intervention is required to recover from the violation. Alternatively, there are</a:t>
            </a:r>
          </a:p>
          <a:p>
            <a:pPr>
              <a:defRPr/>
            </a:pPr>
            <a:r>
              <a:rPr lang="en-US" dirty="0"/>
              <a:t>mechanisms available to recover from the loss of integrity of data, as we will review</a:t>
            </a:r>
          </a:p>
          <a:p>
            <a:pPr>
              <a:defRPr/>
            </a:pPr>
            <a:r>
              <a:rPr lang="en-US" dirty="0"/>
              <a:t>subsequently. The incorporation of automated recovery mechanisms is, in general,</a:t>
            </a:r>
          </a:p>
          <a:p>
            <a:pPr>
              <a:defRPr/>
            </a:pPr>
            <a:r>
              <a:rPr lang="en-US" dirty="0"/>
              <a:t>the more attractive alternative.</a:t>
            </a: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 Nonrepudiation prevents either sender or receiver from denying a transmitted message.</a:t>
            </a:r>
          </a:p>
          <a:p>
            <a:r>
              <a:rPr lang="en-US" dirty="0">
                <a:latin typeface="Arial" pitchFamily="-1" charset="0"/>
                <a:ea typeface="ＭＳ Ｐゴシック" pitchFamily="-1" charset="-128"/>
                <a:cs typeface="ＭＳ Ｐゴシック" pitchFamily="-1" charset="-128"/>
              </a:rPr>
              <a:t>Thus, when a message is sent, the receiver can prove that the alleged sender in</a:t>
            </a:r>
          </a:p>
          <a:p>
            <a:r>
              <a:rPr lang="en-US" dirty="0">
                <a:latin typeface="Arial" pitchFamily="-1" charset="0"/>
                <a:ea typeface="ＭＳ Ｐゴシック" pitchFamily="-1" charset="-128"/>
                <a:cs typeface="ＭＳ Ｐゴシック" pitchFamily="-1" charset="-128"/>
              </a:rPr>
              <a:t>fact sent the message. Similarly, when a message is received, the sender can prove</a:t>
            </a:r>
          </a:p>
          <a:p>
            <a:r>
              <a:rPr lang="en-US" dirty="0">
                <a:latin typeface="Arial" pitchFamily="-1" charset="0"/>
                <a:ea typeface="ＭＳ Ｐゴシック" pitchFamily="-1" charset="-128"/>
                <a:cs typeface="ＭＳ Ｐゴシック" pitchFamily="-1" charset="-128"/>
              </a:rPr>
              <a:t>that the alleged receiver in fact received the message.</a:t>
            </a: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charset="-128"/>
                <a:cs typeface="ＭＳ Ｐゴシック" charset="-128"/>
              </a:rPr>
              <a:t>Availability is the property of a system or a</a:t>
            </a:r>
          </a:p>
          <a:p>
            <a:r>
              <a:rPr lang="en-US" sz="1200" kern="1200" baseline="0" dirty="0">
                <a:solidFill>
                  <a:schemeClr val="tx1"/>
                </a:solidFill>
                <a:latin typeface="Arial" charset="0"/>
                <a:ea typeface="ＭＳ Ｐゴシック" charset="-128"/>
                <a:cs typeface="ＭＳ Ｐゴシック" charset="-128"/>
              </a:rPr>
              <a:t>system resource being accessible and usable upon demand by an authorized system</a:t>
            </a:r>
          </a:p>
          <a:p>
            <a:r>
              <a:rPr lang="en-US" sz="1200" kern="1200" baseline="0" dirty="0">
                <a:solidFill>
                  <a:schemeClr val="tx1"/>
                </a:solidFill>
                <a:latin typeface="Arial" charset="0"/>
                <a:ea typeface="ＭＳ Ｐゴシック" charset="-128"/>
                <a:cs typeface="ＭＳ Ｐゴシック" charset="-128"/>
              </a:rPr>
              <a:t>entity, according to performance specifications for the system (i.e., a system is available</a:t>
            </a:r>
          </a:p>
          <a:p>
            <a:r>
              <a:rPr lang="en-US" sz="1200" kern="1200" baseline="0" dirty="0">
                <a:solidFill>
                  <a:schemeClr val="tx1"/>
                </a:solidFill>
                <a:latin typeface="Arial" charset="0"/>
                <a:ea typeface="ＭＳ Ｐゴシック" charset="-128"/>
                <a:cs typeface="ＭＳ Ｐゴシック" charset="-128"/>
              </a:rPr>
              <a:t>if it provides services according to the system design whenever users request</a:t>
            </a:r>
          </a:p>
          <a:p>
            <a:r>
              <a:rPr lang="en-US" sz="1200" kern="1200" baseline="0" dirty="0">
                <a:solidFill>
                  <a:schemeClr val="tx1"/>
                </a:solidFill>
                <a:latin typeface="Arial" charset="0"/>
                <a:ea typeface="ＭＳ Ｐゴシック" charset="-128"/>
                <a:cs typeface="ＭＳ Ｐゴシック" charset="-128"/>
              </a:rPr>
              <a:t>them). A variety of attacks can result in the loss of or reduction in availability. Some</a:t>
            </a:r>
          </a:p>
          <a:p>
            <a:r>
              <a:rPr lang="en-US" sz="1200" kern="1200" baseline="0" dirty="0">
                <a:solidFill>
                  <a:schemeClr val="tx1"/>
                </a:solidFill>
                <a:latin typeface="Arial" charset="0"/>
                <a:ea typeface="ＭＳ Ｐゴシック" charset="-128"/>
                <a:cs typeface="ＭＳ Ｐゴシック" charset="-128"/>
              </a:rPr>
              <a:t>of these attacks are amenable to automated countermeasures, such as authentication</a:t>
            </a:r>
          </a:p>
          <a:p>
            <a:r>
              <a:rPr lang="en-US" sz="1200" kern="1200" baseline="0" dirty="0">
                <a:solidFill>
                  <a:schemeClr val="tx1"/>
                </a:solidFill>
                <a:latin typeface="Arial" charset="0"/>
                <a:ea typeface="ＭＳ Ｐゴシック" charset="-128"/>
                <a:cs typeface="ＭＳ Ｐゴシック" charset="-128"/>
              </a:rPr>
              <a:t>and encryption, whereas others require some sort of physical action to prevent</a:t>
            </a:r>
          </a:p>
          <a:p>
            <a:r>
              <a:rPr lang="en-US" sz="1200" kern="1200" baseline="0" dirty="0">
                <a:solidFill>
                  <a:schemeClr val="tx1"/>
                </a:solidFill>
                <a:latin typeface="Arial" charset="0"/>
                <a:ea typeface="ＭＳ Ｐゴシック" charset="-128"/>
                <a:cs typeface="ＭＳ Ｐゴシック" charset="-128"/>
              </a:rPr>
              <a:t>or recover from loss of availability of elements of a distributed system.</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X.800 treats availability as a property to be associated with various security</a:t>
            </a:r>
          </a:p>
          <a:p>
            <a:r>
              <a:rPr lang="en-US" sz="1200" kern="1200" baseline="0" dirty="0">
                <a:solidFill>
                  <a:schemeClr val="tx1"/>
                </a:solidFill>
                <a:latin typeface="Arial" charset="0"/>
                <a:ea typeface="ＭＳ Ｐゴシック" charset="-128"/>
                <a:cs typeface="ＭＳ Ｐゴシック" charset="-128"/>
              </a:rPr>
              <a:t>services. However, it makes sense to call out specifically an availability service. An</a:t>
            </a:r>
          </a:p>
          <a:p>
            <a:r>
              <a:rPr lang="en-US" sz="1200" kern="1200" baseline="0" dirty="0">
                <a:solidFill>
                  <a:schemeClr val="tx1"/>
                </a:solidFill>
                <a:latin typeface="Arial" charset="0"/>
                <a:ea typeface="ＭＳ Ｐゴシック" charset="-128"/>
                <a:cs typeface="ＭＳ Ｐゴシック" charset="-128"/>
              </a:rPr>
              <a:t>availability service is one that protects a system to ensure its availability. This service</a:t>
            </a:r>
          </a:p>
          <a:p>
            <a:r>
              <a:rPr lang="en-US" sz="1200" kern="1200" baseline="0" dirty="0">
                <a:solidFill>
                  <a:schemeClr val="tx1"/>
                </a:solidFill>
                <a:latin typeface="Arial" charset="0"/>
                <a:ea typeface="ＭＳ Ｐゴシック" charset="-128"/>
                <a:cs typeface="ＭＳ Ｐゴシック" charset="-128"/>
              </a:rPr>
              <a:t>addresses the security concerns raised by denial-of-service attacks. It depends</a:t>
            </a:r>
          </a:p>
          <a:p>
            <a:r>
              <a:rPr lang="en-US" sz="1200" kern="1200" baseline="0" dirty="0">
                <a:solidFill>
                  <a:schemeClr val="tx1"/>
                </a:solidFill>
                <a:latin typeface="Arial" charset="0"/>
                <a:ea typeface="ＭＳ Ｐゴシック" charset="-128"/>
                <a:cs typeface="ＭＳ Ｐゴシック" charset="-128"/>
              </a:rPr>
              <a:t>on proper management and control of system resources and thus depends on access</a:t>
            </a:r>
          </a:p>
          <a:p>
            <a:r>
              <a:rPr lang="en-US" sz="1200" kern="1200" baseline="0" dirty="0">
                <a:solidFill>
                  <a:schemeClr val="tx1"/>
                </a:solidFill>
                <a:latin typeface="Arial" charset="0"/>
                <a:ea typeface="ＭＳ Ｐゴシック" charset="-128"/>
                <a:cs typeface="ＭＳ Ｐゴシック" charset="-128"/>
              </a:rPr>
              <a:t>control service and other security services.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Figure 1.2c lists the most important security mechanism discussed in this book. These mechanisms will be covered in the appropriate places in the book. So, we do not elaborate now, except to provide the following brief definitions. </a:t>
            </a:r>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Cryptographic algorithms: </a:t>
            </a:r>
            <a:r>
              <a:rPr lang="en-US" sz="1200" kern="1200" dirty="0">
                <a:solidFill>
                  <a:schemeClr val="tx1"/>
                </a:solidFill>
                <a:effectLst/>
                <a:latin typeface="Arial" charset="0"/>
                <a:ea typeface="ＭＳ Ｐゴシック" charset="-128"/>
                <a:cs typeface="ＭＳ Ｐゴシック" charset="-128"/>
              </a:rPr>
              <a:t>We can distinguish between reversible cryptographic mechanisms and irreversible cryptographic mechanisms. A reversible cryptographic mechanism is simply an encryption algorithm that allows data to be encrypted and subsequently decrypted. Irreversible cryptographic mechanisms include hash algorithms and message authentication codes, which are used in digital signature and message authentication applications.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Data integrity: </a:t>
            </a:r>
            <a:r>
              <a:rPr lang="en-US" sz="1200" kern="1200" dirty="0">
                <a:solidFill>
                  <a:schemeClr val="tx1"/>
                </a:solidFill>
                <a:effectLst/>
                <a:latin typeface="Arial" charset="0"/>
                <a:ea typeface="ＭＳ Ｐゴシック" charset="-128"/>
                <a:cs typeface="ＭＳ Ｐゴシック" charset="-128"/>
              </a:rPr>
              <a:t>This category covers a variety of mechanisms used to assure the integrity of a data unit or stream of data units.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Digital signature: </a:t>
            </a:r>
            <a:r>
              <a:rPr lang="en-US" sz="1200" kern="1200" dirty="0">
                <a:solidFill>
                  <a:schemeClr val="tx1"/>
                </a:solidFill>
                <a:effectLst/>
                <a:latin typeface="Arial" charset="0"/>
                <a:ea typeface="ＭＳ Ｐゴシック" charset="-128"/>
                <a:cs typeface="ＭＳ Ｐゴシック" charset="-128"/>
              </a:rPr>
              <a:t>Data appended to, or a cryptographic transformation of, a data unit that allows a recipient of the data unit to prove the source and integrity of the data unit and protect against forgery.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Authentication exchange: </a:t>
            </a:r>
            <a:r>
              <a:rPr lang="en-US" sz="1200" kern="1200" dirty="0">
                <a:solidFill>
                  <a:schemeClr val="tx1"/>
                </a:solidFill>
                <a:effectLst/>
                <a:latin typeface="Arial" charset="0"/>
                <a:ea typeface="ＭＳ Ｐゴシック" charset="-128"/>
                <a:cs typeface="ＭＳ Ｐゴシック" charset="-128"/>
              </a:rPr>
              <a:t>A mechanism intended to ensure the identity of an entity by means of information exchange.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Traffic padding: </a:t>
            </a:r>
            <a:r>
              <a:rPr lang="en-US" sz="1200" kern="1200" dirty="0">
                <a:solidFill>
                  <a:schemeClr val="tx1"/>
                </a:solidFill>
                <a:effectLst/>
                <a:latin typeface="Arial" charset="0"/>
                <a:ea typeface="ＭＳ Ｐゴシック" charset="-128"/>
                <a:cs typeface="ＭＳ Ｐゴシック" charset="-128"/>
              </a:rPr>
              <a:t>The insertion of bits into gaps in a data stream to frustrate traffic analysis attempts.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Routing control: </a:t>
            </a:r>
            <a:r>
              <a:rPr lang="en-US" sz="1200" kern="1200" dirty="0">
                <a:solidFill>
                  <a:schemeClr val="tx1"/>
                </a:solidFill>
                <a:effectLst/>
                <a:latin typeface="Arial" charset="0"/>
                <a:ea typeface="ＭＳ Ｐゴシック" charset="-128"/>
                <a:cs typeface="ＭＳ Ｐゴシック" charset="-128"/>
              </a:rPr>
              <a:t>Enables selection of particular physically or logically secure routes for certain data and allows routing changes, especially when a breach of security is suspected.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Notarization: </a:t>
            </a:r>
            <a:r>
              <a:rPr lang="en-US" sz="1200" kern="1200" dirty="0">
                <a:solidFill>
                  <a:schemeClr val="tx1"/>
                </a:solidFill>
                <a:effectLst/>
                <a:latin typeface="Arial" charset="0"/>
                <a:ea typeface="ＭＳ Ｐゴシック" charset="-128"/>
                <a:cs typeface="ＭＳ Ｐゴシック" charset="-128"/>
              </a:rPr>
              <a:t>The use of a trusted third party to assure certain properties of a data exchange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Access control: </a:t>
            </a:r>
            <a:r>
              <a:rPr lang="en-US" sz="1200" kern="1200" dirty="0">
                <a:solidFill>
                  <a:schemeClr val="tx1"/>
                </a:solidFill>
                <a:effectLst/>
                <a:latin typeface="Arial" charset="0"/>
                <a:ea typeface="ＭＳ Ｐゴシック" charset="-128"/>
                <a:cs typeface="ＭＳ Ｐゴシック" charset="-128"/>
              </a:rPr>
              <a:t>A variety of mechanisms that enforce access rights to resources.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Figure 1.2c lists the most important security mechanism discussed in this book. These mechanisms will be covered in the appropriate places in the book. So, we do not elaborate now, except to provide the following brief definitions. </a:t>
            </a:r>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Cryptographic algorithms: </a:t>
            </a:r>
            <a:r>
              <a:rPr lang="en-US" sz="1200" kern="1200" dirty="0">
                <a:solidFill>
                  <a:schemeClr val="tx1"/>
                </a:solidFill>
                <a:effectLst/>
                <a:latin typeface="Arial" charset="0"/>
                <a:ea typeface="ＭＳ Ｐゴシック" charset="-128"/>
                <a:cs typeface="ＭＳ Ｐゴシック" charset="-128"/>
              </a:rPr>
              <a:t>We can distinguish between reversible cryptographic mechanisms and irreversible cryptographic mechanisms. A reversible cryptographic mechanism is simply an encryption algorithm that allows data to be encrypted and subsequently decrypted. Irreversible cryptographic mechanisms include hash algorithms and message authentication codes, which are used in digital signature and message authentication applications.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Data integrity: </a:t>
            </a:r>
            <a:r>
              <a:rPr lang="en-US" sz="1200" kern="1200" dirty="0">
                <a:solidFill>
                  <a:schemeClr val="tx1"/>
                </a:solidFill>
                <a:effectLst/>
                <a:latin typeface="Arial" charset="0"/>
                <a:ea typeface="ＭＳ Ｐゴシック" charset="-128"/>
                <a:cs typeface="ＭＳ Ｐゴシック" charset="-128"/>
              </a:rPr>
              <a:t>This category covers a variety of mechanisms used to assure the integrity of a data unit or stream of data units.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Digital signature: </a:t>
            </a:r>
            <a:r>
              <a:rPr lang="en-US" sz="1200" kern="1200" dirty="0">
                <a:solidFill>
                  <a:schemeClr val="tx1"/>
                </a:solidFill>
                <a:effectLst/>
                <a:latin typeface="Arial" charset="0"/>
                <a:ea typeface="ＭＳ Ｐゴシック" charset="-128"/>
                <a:cs typeface="ＭＳ Ｐゴシック" charset="-128"/>
              </a:rPr>
              <a:t>Data appended to, or a cryptographic transformation of, a data unit that allows a recipient of the data unit to prove the source and integrity of the data unit and protect against forgery.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Authentication exchange: </a:t>
            </a:r>
            <a:r>
              <a:rPr lang="en-US" sz="1200" kern="1200" dirty="0">
                <a:solidFill>
                  <a:schemeClr val="tx1"/>
                </a:solidFill>
                <a:effectLst/>
                <a:latin typeface="Arial" charset="0"/>
                <a:ea typeface="ＭＳ Ｐゴシック" charset="-128"/>
                <a:cs typeface="ＭＳ Ｐゴシック" charset="-128"/>
              </a:rPr>
              <a:t>A mechanism intended to ensure the identity of an entity by means of information exchange.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Traffic padding: </a:t>
            </a:r>
            <a:r>
              <a:rPr lang="en-US" sz="1200" kern="1200" dirty="0">
                <a:solidFill>
                  <a:schemeClr val="tx1"/>
                </a:solidFill>
                <a:effectLst/>
                <a:latin typeface="Arial" charset="0"/>
                <a:ea typeface="ＭＳ Ｐゴシック" charset="-128"/>
                <a:cs typeface="ＭＳ Ｐゴシック" charset="-128"/>
              </a:rPr>
              <a:t>The insertion of bits into gaps in a data stream to frustrate traffic analysis attempts.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Routing control: </a:t>
            </a:r>
            <a:r>
              <a:rPr lang="en-US" sz="1200" kern="1200" dirty="0">
                <a:solidFill>
                  <a:schemeClr val="tx1"/>
                </a:solidFill>
                <a:effectLst/>
                <a:latin typeface="Arial" charset="0"/>
                <a:ea typeface="ＭＳ Ｐゴシック" charset="-128"/>
                <a:cs typeface="ＭＳ Ｐゴシック" charset="-128"/>
              </a:rPr>
              <a:t>Enables selection of particular physically or logically secure routes for certain data and allows routing changes, especially when a breach of security is suspected.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Notarization: </a:t>
            </a:r>
            <a:r>
              <a:rPr lang="en-US" sz="1200" kern="1200" dirty="0">
                <a:solidFill>
                  <a:schemeClr val="tx1"/>
                </a:solidFill>
                <a:effectLst/>
                <a:latin typeface="Arial" charset="0"/>
                <a:ea typeface="ＭＳ Ｐゴシック" charset="-128"/>
                <a:cs typeface="ＭＳ Ｐゴシック" charset="-128"/>
              </a:rPr>
              <a:t>The use of a trusted third party to assure certain properties of a data exchange </a:t>
            </a: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Access control: </a:t>
            </a:r>
            <a:r>
              <a:rPr lang="en-US" sz="1200" kern="1200" dirty="0">
                <a:solidFill>
                  <a:schemeClr val="tx1"/>
                </a:solidFill>
                <a:effectLst/>
                <a:latin typeface="Arial" charset="0"/>
                <a:ea typeface="ＭＳ Ｐゴシック" charset="-128"/>
                <a:cs typeface="ＭＳ Ｐゴシック" charset="-128"/>
              </a:rPr>
              <a:t>A variety of mechanisms that enforce access rights to resources.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915254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Cryptographic algorithms can be divided into three categories (Figure 1.4): </a:t>
            </a:r>
            <a:endParaRPr lang="en-US" dirty="0"/>
          </a:p>
          <a:p>
            <a:endParaRPr lang="en-US" dirty="0"/>
          </a:p>
          <a:p>
            <a:r>
              <a:rPr lang="en-US" sz="1200" b="1" kern="1200" dirty="0">
                <a:solidFill>
                  <a:schemeClr val="tx1"/>
                </a:solidFill>
                <a:effectLst/>
                <a:latin typeface="Arial" charset="0"/>
                <a:ea typeface="ＭＳ Ｐゴシック" charset="-128"/>
                <a:cs typeface="ＭＳ Ｐゴシック" charset="-128"/>
              </a:rPr>
              <a:t>Keyless: </a:t>
            </a:r>
            <a:r>
              <a:rPr lang="en-US" sz="1200" kern="1200" dirty="0">
                <a:solidFill>
                  <a:schemeClr val="tx1"/>
                </a:solidFill>
                <a:effectLst/>
                <a:latin typeface="Arial" charset="0"/>
                <a:ea typeface="ＭＳ Ｐゴシック" charset="-128"/>
                <a:cs typeface="ＭＳ Ｐゴシック" charset="-128"/>
              </a:rPr>
              <a:t>Do not use any keys during cryptographic transformations. </a:t>
            </a:r>
          </a:p>
          <a:p>
            <a:endParaRPr lang="en-US" sz="1200" kern="1200" dirty="0">
              <a:solidFill>
                <a:schemeClr val="tx1"/>
              </a:solidFill>
              <a:effectLst/>
              <a:latin typeface="Arial" charset="0"/>
              <a:ea typeface="ＭＳ Ｐゴシック" charset="-128"/>
              <a:cs typeface="ＭＳ Ｐゴシック" charset="-128"/>
            </a:endParaRPr>
          </a:p>
          <a:p>
            <a:r>
              <a:rPr lang="en-US" sz="1200" b="1" kern="1200" dirty="0">
                <a:solidFill>
                  <a:schemeClr val="tx1"/>
                </a:solidFill>
                <a:effectLst/>
                <a:latin typeface="Arial" charset="0"/>
                <a:ea typeface="ＭＳ Ｐゴシック" charset="-128"/>
                <a:cs typeface="ＭＳ Ｐゴシック" charset="-128"/>
              </a:rPr>
              <a:t>Single-key: </a:t>
            </a:r>
            <a:r>
              <a:rPr lang="en-US" sz="1200" kern="1200" dirty="0">
                <a:solidFill>
                  <a:schemeClr val="tx1"/>
                </a:solidFill>
                <a:effectLst/>
                <a:latin typeface="Arial" charset="0"/>
                <a:ea typeface="ＭＳ Ｐゴシック" charset="-128"/>
                <a:cs typeface="ＭＳ Ｐゴシック" charset="-128"/>
              </a:rPr>
              <a:t>The result of a transformation are a function of the input data and </a:t>
            </a:r>
            <a:endParaRPr lang="en-US" dirty="0"/>
          </a:p>
          <a:p>
            <a:r>
              <a:rPr lang="en-US" sz="1200" kern="1200" dirty="0">
                <a:solidFill>
                  <a:schemeClr val="tx1"/>
                </a:solidFill>
                <a:effectLst/>
                <a:latin typeface="Arial" charset="0"/>
                <a:ea typeface="ＭＳ Ｐゴシック" charset="-128"/>
                <a:cs typeface="ＭＳ Ｐゴシック" charset="-128"/>
              </a:rPr>
              <a:t>a single key, known as a secret key. </a:t>
            </a:r>
          </a:p>
          <a:p>
            <a:br>
              <a:rPr lang="en-US" sz="1200" kern="1200" dirty="0">
                <a:solidFill>
                  <a:schemeClr val="tx1"/>
                </a:solidFill>
                <a:effectLst/>
                <a:latin typeface="Arial" charset="0"/>
                <a:ea typeface="ＭＳ Ｐゴシック" charset="-128"/>
                <a:cs typeface="ＭＳ Ｐゴシック" charset="-128"/>
              </a:rPr>
            </a:br>
            <a:r>
              <a:rPr lang="en-US" sz="1200" b="1" kern="1200" dirty="0">
                <a:solidFill>
                  <a:schemeClr val="tx1"/>
                </a:solidFill>
                <a:effectLst/>
                <a:latin typeface="Arial" charset="0"/>
                <a:ea typeface="ＭＳ Ｐゴシック" charset="-128"/>
                <a:cs typeface="ＭＳ Ｐゴシック" charset="-128"/>
              </a:rPr>
              <a:t>Two-key: </a:t>
            </a:r>
            <a:r>
              <a:rPr lang="en-US" sz="1200" kern="1200" dirty="0">
                <a:solidFill>
                  <a:schemeClr val="tx1"/>
                </a:solidFill>
                <a:effectLst/>
                <a:latin typeface="Arial" charset="0"/>
                <a:ea typeface="ＭＳ Ｐゴシック" charset="-128"/>
                <a:cs typeface="ＭＳ Ｐゴシック" charset="-128"/>
              </a:rPr>
              <a:t>At various stages of the calculation, two different but related keys are used, referred to as private key and public key.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Keyless algorithms are deterministic functions that have certain properties useful for cryptography.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One important type of keyless algorithm is the cryptographic hash function. A hash function turns a variable amount of text into a small, fixed-length value called a </a:t>
            </a:r>
            <a:r>
              <a:rPr lang="en-US" sz="1200" i="1" kern="1200" dirty="0">
                <a:solidFill>
                  <a:schemeClr val="tx1"/>
                </a:solidFill>
                <a:effectLst/>
                <a:latin typeface="Arial" charset="0"/>
                <a:ea typeface="ＭＳ Ｐゴシック" charset="-128"/>
                <a:cs typeface="ＭＳ Ｐゴシック" charset="-128"/>
              </a:rPr>
              <a:t>hash value, hash code</a:t>
            </a:r>
            <a:r>
              <a:rPr lang="en-US" sz="1200" kern="1200" dirty="0">
                <a:solidFill>
                  <a:schemeClr val="tx1"/>
                </a:solidFill>
                <a:effectLst/>
                <a:latin typeface="Arial" charset="0"/>
                <a:ea typeface="ＭＳ Ｐゴシック" charset="-128"/>
                <a:cs typeface="ＭＳ Ｐゴシック" charset="-128"/>
              </a:rPr>
              <a:t>, or </a:t>
            </a:r>
            <a:r>
              <a:rPr lang="en-US" sz="1200" i="1" kern="1200" dirty="0">
                <a:solidFill>
                  <a:schemeClr val="tx1"/>
                </a:solidFill>
                <a:effectLst/>
                <a:latin typeface="Arial" charset="0"/>
                <a:ea typeface="ＭＳ Ｐゴシック" charset="-128"/>
                <a:cs typeface="ＭＳ Ｐゴシック" charset="-128"/>
              </a:rPr>
              <a:t>digest</a:t>
            </a:r>
            <a:r>
              <a:rPr lang="en-US" sz="1200" kern="1200" dirty="0">
                <a:solidFill>
                  <a:schemeClr val="tx1"/>
                </a:solidFill>
                <a:effectLst/>
                <a:latin typeface="Arial" charset="0"/>
                <a:ea typeface="ＭＳ Ｐゴシック" charset="-128"/>
                <a:cs typeface="ＭＳ Ｐゴシック" charset="-128"/>
              </a:rPr>
              <a:t>. A </a:t>
            </a:r>
            <a:r>
              <a:rPr lang="en-US" sz="1200" b="1" kern="1200" dirty="0">
                <a:solidFill>
                  <a:schemeClr val="tx1"/>
                </a:solidFill>
                <a:effectLst/>
                <a:latin typeface="Arial" charset="0"/>
                <a:ea typeface="ＭＳ Ｐゴシック" charset="-128"/>
                <a:cs typeface="ＭＳ Ｐゴシック" charset="-128"/>
              </a:rPr>
              <a:t>cryptographic hash function </a:t>
            </a:r>
            <a:r>
              <a:rPr lang="en-US" sz="1200" kern="1200" dirty="0">
                <a:solidFill>
                  <a:schemeClr val="tx1"/>
                </a:solidFill>
                <a:effectLst/>
                <a:latin typeface="Arial" charset="0"/>
                <a:ea typeface="ＭＳ Ｐゴシック" charset="-128"/>
                <a:cs typeface="ＭＳ Ｐゴシック" charset="-128"/>
              </a:rPr>
              <a:t>is one that has additional properties that make it useful as part of another cryptographic algorithm, such as a message authentication code or a digital signature.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 </a:t>
            </a:r>
            <a:r>
              <a:rPr lang="en-US" sz="1200" b="1" kern="1200" dirty="0">
                <a:solidFill>
                  <a:schemeClr val="tx1"/>
                </a:solidFill>
                <a:effectLst/>
                <a:latin typeface="Arial" charset="0"/>
                <a:ea typeface="ＭＳ Ｐゴシック" charset="-128"/>
                <a:cs typeface="ＭＳ Ｐゴシック" charset="-128"/>
              </a:rPr>
              <a:t>pseudorandom number generator </a:t>
            </a:r>
            <a:r>
              <a:rPr lang="en-US" sz="1200" kern="1200" dirty="0">
                <a:solidFill>
                  <a:schemeClr val="tx1"/>
                </a:solidFill>
                <a:effectLst/>
                <a:latin typeface="Arial" charset="0"/>
                <a:ea typeface="ＭＳ Ｐゴシック" charset="-128"/>
                <a:cs typeface="ＭＳ Ｐゴシック" charset="-128"/>
              </a:rPr>
              <a:t>produces a deterministic sequence of numbers or bits that has the appearance of being a truly random sequence. Although the sequence appears to lack any definite pattern, it will repeat after a certain sequence length. Nevertheless, for some cryptographic purposes this apparently random sequence is sufficient.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Single-key cryptographic algorithms depend on the use of a secret key. This key may be known to a single user; for example, this is the case for protecting stored data that is only going to be accessed by the data creator. Commonly, two parties share the </a:t>
            </a:r>
            <a:endParaRPr lang="en-US" dirty="0"/>
          </a:p>
          <a:p>
            <a:r>
              <a:rPr lang="en-US" sz="1200" kern="1200" dirty="0">
                <a:solidFill>
                  <a:schemeClr val="tx1"/>
                </a:solidFill>
                <a:effectLst/>
                <a:latin typeface="Arial" charset="0"/>
                <a:ea typeface="ＭＳ Ｐゴシック" charset="-128"/>
                <a:cs typeface="ＭＳ Ｐゴシック" charset="-128"/>
              </a:rPr>
              <a:t>secret key so that communication between the two parties is protected. For certain applications, more than two users may share the same secret key. In this last case, the algorithm protects data from those outside the group who share the key.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Encryption algorithms that use a single key are referred to as </a:t>
            </a:r>
            <a:r>
              <a:rPr lang="en-US" sz="1200" b="1" kern="1200" dirty="0">
                <a:solidFill>
                  <a:schemeClr val="tx1"/>
                </a:solidFill>
                <a:effectLst/>
                <a:latin typeface="Arial" charset="0"/>
                <a:ea typeface="ＭＳ Ｐゴシック" charset="-128"/>
                <a:cs typeface="ＭＳ Ｐゴシック" charset="-128"/>
              </a:rPr>
              <a:t>symmetric encryption algorithms</a:t>
            </a:r>
            <a:r>
              <a:rPr lang="en-US" sz="1200" kern="1200" dirty="0">
                <a:solidFill>
                  <a:schemeClr val="tx1"/>
                </a:solidFill>
                <a:effectLst/>
                <a:latin typeface="Arial" charset="0"/>
                <a:ea typeface="ＭＳ Ｐゴシック" charset="-128"/>
                <a:cs typeface="ＭＳ Ｐゴシック" charset="-128"/>
              </a:rPr>
              <a:t>. With symmetric encryption, an encryption algorithm takes as input some data to be protected and a secret key and produces an unintelligible transformation on that data. A corresponding decryption algorithm takes the transformed data and the same secret key and recovers the original data. Symmetric encryption takes the following forms: </a:t>
            </a:r>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Block cipher: </a:t>
            </a:r>
            <a:r>
              <a:rPr lang="en-US" sz="1200" kern="1200" dirty="0">
                <a:solidFill>
                  <a:schemeClr val="tx1"/>
                </a:solidFill>
                <a:effectLst/>
                <a:latin typeface="Arial" charset="0"/>
                <a:ea typeface="ＭＳ Ｐゴシック" charset="-128"/>
                <a:cs typeface="ＭＳ Ｐゴシック" charset="-128"/>
              </a:rPr>
              <a:t>A block cipher operates on data as a sequence of blocks. A typical block size is 128 bits. In most versions of the block cipher, known as modes of operation, the transformation depends not only on the current data block and the secret key but also on the content of preceding blocks.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Stream cipher: </a:t>
            </a:r>
            <a:r>
              <a:rPr lang="en-US" sz="1200" kern="1200" dirty="0">
                <a:solidFill>
                  <a:schemeClr val="tx1"/>
                </a:solidFill>
                <a:effectLst/>
                <a:latin typeface="Arial" charset="0"/>
                <a:ea typeface="ＭＳ Ｐゴシック" charset="-128"/>
                <a:cs typeface="ＭＳ Ｐゴシック" charset="-128"/>
              </a:rPr>
              <a:t>A stream cipher operates on data as a sequence of bits. Typically, an exclusive-OR operation is used to produce a bit-by-bit transformation. As with the block cipher, the transformation depends on a secret key. </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Single-key cryptographic algorithms depend on the use of a secret key. This key may be known to a single user; for example, this is the case for protecting stored data that is only going to be accessed by the data creator. Commonly, two parties share the </a:t>
            </a:r>
            <a:endParaRPr lang="en-US" dirty="0"/>
          </a:p>
          <a:p>
            <a:r>
              <a:rPr lang="en-US" sz="1200" kern="1200" dirty="0">
                <a:solidFill>
                  <a:schemeClr val="tx1"/>
                </a:solidFill>
                <a:effectLst/>
                <a:latin typeface="Arial" charset="0"/>
                <a:ea typeface="ＭＳ Ｐゴシック" charset="-128"/>
                <a:cs typeface="ＭＳ Ｐゴシック" charset="-128"/>
              </a:rPr>
              <a:t>secret key so that communication between the two parties is protected. For certain applications, more than two users may share the same secret key. In this last case, the algorithm protects data from those outside the group who share the key.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Encryption algorithms that use a single key are referred to as </a:t>
            </a:r>
            <a:r>
              <a:rPr lang="en-US" sz="1200" b="1" kern="1200" dirty="0">
                <a:solidFill>
                  <a:schemeClr val="tx1"/>
                </a:solidFill>
                <a:effectLst/>
                <a:latin typeface="Arial" charset="0"/>
                <a:ea typeface="ＭＳ Ｐゴシック" charset="-128"/>
                <a:cs typeface="ＭＳ Ｐゴシック" charset="-128"/>
              </a:rPr>
              <a:t>symmetric encryption algorithms</a:t>
            </a:r>
            <a:r>
              <a:rPr lang="en-US" sz="1200" kern="1200" dirty="0">
                <a:solidFill>
                  <a:schemeClr val="tx1"/>
                </a:solidFill>
                <a:effectLst/>
                <a:latin typeface="Arial" charset="0"/>
                <a:ea typeface="ＭＳ Ｐゴシック" charset="-128"/>
                <a:cs typeface="ＭＳ Ｐゴシック" charset="-128"/>
              </a:rPr>
              <a:t>. With symmetric encryption, an encryption algorithm takes as input some data to be protected and a secret key and produces an unintelligible transformation on that data. A corresponding decryption algorithm takes the transformed data and the same secret key and recovers the original data. Symmetric encryption takes the following forms: </a:t>
            </a:r>
          </a:p>
          <a:p>
            <a:endParaRPr lang="en-US" dirty="0"/>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Block cipher: </a:t>
            </a:r>
            <a:r>
              <a:rPr lang="en-US" sz="1200" kern="1200" dirty="0">
                <a:solidFill>
                  <a:schemeClr val="tx1"/>
                </a:solidFill>
                <a:effectLst/>
                <a:latin typeface="Arial" charset="0"/>
                <a:ea typeface="ＭＳ Ｐゴシック" charset="-128"/>
                <a:cs typeface="ＭＳ Ｐゴシック" charset="-128"/>
              </a:rPr>
              <a:t>A block cipher operates on data as a sequence of blocks. A typical block size is 128 bits. In most versions of the block cipher, known as modes of operation, the transformation depends not only on the current data block and the secret key but also on the content of preceding blocks.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Stream cipher: </a:t>
            </a:r>
            <a:r>
              <a:rPr lang="en-US" sz="1200" kern="1200" dirty="0">
                <a:solidFill>
                  <a:schemeClr val="tx1"/>
                </a:solidFill>
                <a:effectLst/>
                <a:latin typeface="Arial" charset="0"/>
                <a:ea typeface="ＭＳ Ｐゴシック" charset="-128"/>
                <a:cs typeface="ＭＳ Ｐゴシック" charset="-128"/>
              </a:rPr>
              <a:t>A stream cipher operates on data as a sequence of bits. Typically, an exclusive-OR operation is used to produce a bit-by-bit transformation. As with the block cipher, the transformation depends on a secret key. </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030633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Another form of single-key cryptographic algorithm is the message authentication code (MAC). A MAC is a data element associated with a data block or message. The MAC is generated by a cryptographic transformation involving a secret key and, typically, a cryptographic hash function of the message. The MAC is designed so that someone in possession of the secret key can verify the integrity of the message. Thus, the MAC algorithm takes as input a message and secret key and produces the MAC. The recipient of the message plus the MAC can perform the same calculation on the message; if the calculated MAC matches the MAC accompanying the message, this provides assurance that the message has not been altered. </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As subsets of </a:t>
            </a:r>
            <a:r>
              <a:rPr lang="en-US" sz="1200" kern="1200" dirty="0" err="1">
                <a:solidFill>
                  <a:schemeClr val="tx1"/>
                </a:solidFill>
                <a:effectLst/>
                <a:latin typeface="Arial" charset="0"/>
                <a:ea typeface="ＭＳ Ｐゴシック" charset="-128"/>
                <a:cs typeface="ＭＳ Ｐゴシック" charset="-128"/>
              </a:rPr>
              <a:t>cybersecurity</a:t>
            </a:r>
            <a:r>
              <a:rPr lang="en-US" sz="1200" kern="1200" dirty="0">
                <a:solidFill>
                  <a:schemeClr val="tx1"/>
                </a:solidFill>
                <a:effectLst/>
                <a:latin typeface="Arial" charset="0"/>
                <a:ea typeface="ＭＳ Ｐゴシック" charset="-128"/>
                <a:cs typeface="ＭＳ Ｐゴシック" charset="-128"/>
              </a:rPr>
              <a:t>, we can define the following: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Information security: </a:t>
            </a:r>
            <a:r>
              <a:rPr lang="en-US" sz="1200" kern="1200" dirty="0">
                <a:solidFill>
                  <a:schemeClr val="tx1"/>
                </a:solidFill>
                <a:effectLst/>
                <a:latin typeface="Arial" charset="0"/>
                <a:ea typeface="ＭＳ Ｐゴシック" charset="-128"/>
                <a:cs typeface="ＭＳ Ｐゴシック" charset="-128"/>
              </a:rPr>
              <a:t>This term refers to preservation of confidentiality, integrity, and availability of information. In addition, other properties, such as authenticity, accountability, nonrepudiation, and reliability can also be involved.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Network security: </a:t>
            </a:r>
            <a:r>
              <a:rPr lang="en-US" sz="1200" kern="1200" dirty="0">
                <a:solidFill>
                  <a:schemeClr val="tx1"/>
                </a:solidFill>
                <a:effectLst/>
                <a:latin typeface="Arial" charset="0"/>
                <a:ea typeface="ＭＳ Ｐゴシック" charset="-128"/>
                <a:cs typeface="ＭＳ Ｐゴシック" charset="-128"/>
              </a:rPr>
              <a:t>This term refers to protection of networks and their service from unauthorized modification, destruction, or disclosure, and provision of assurance that the network performs its critical functions correctly and there are no harmful side effects. </a:t>
            </a:r>
          </a:p>
          <a:p>
            <a:endParaRPr lang="en-US" sz="1200" kern="1200" dirty="0">
              <a:solidFill>
                <a:schemeClr val="tx1"/>
              </a:solidFill>
              <a:effectLst/>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Cybersecurity encompasses information security, with respect to electronic information, and network security. Information security also is concerned with physical (e.g., paper-based) information. However, in practice, the terms </a:t>
            </a:r>
            <a:r>
              <a:rPr lang="en-US" sz="1200" kern="1200" dirty="0" err="1">
                <a:solidFill>
                  <a:schemeClr val="tx1"/>
                </a:solidFill>
                <a:effectLst/>
                <a:latin typeface="Arial" charset="0"/>
                <a:ea typeface="ＭＳ Ｐゴシック" charset="-128"/>
                <a:cs typeface="ＭＳ Ｐゴシック" charset="-128"/>
              </a:rPr>
              <a:t>cybersecurity</a:t>
            </a:r>
            <a:r>
              <a:rPr lang="en-US" sz="1200" kern="1200" dirty="0">
                <a:solidFill>
                  <a:schemeClr val="tx1"/>
                </a:solidFill>
                <a:effectLst/>
                <a:latin typeface="Arial" charset="0"/>
                <a:ea typeface="ＭＳ Ｐゴシック" charset="-128"/>
                <a:cs typeface="ＭＳ Ｐゴシック" charset="-128"/>
              </a:rPr>
              <a:t> and information security are often used interchangeably.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Two-key algorithms involve the use of two related keys. A private key is known only to a single user or entity, whereas the corresponding public key is made available to a number of users. Encryption algorithms that use a single key are referred to as </a:t>
            </a:r>
            <a:r>
              <a:rPr lang="en-US" sz="1200" b="1" kern="1200" dirty="0">
                <a:solidFill>
                  <a:schemeClr val="tx1"/>
                </a:solidFill>
                <a:effectLst/>
                <a:latin typeface="Arial" charset="0"/>
                <a:ea typeface="ＭＳ Ｐゴシック" charset="-128"/>
                <a:cs typeface="ＭＳ Ｐゴシック" charset="-128"/>
              </a:rPr>
              <a:t>asymmetric encryption algorithms</a:t>
            </a:r>
            <a:r>
              <a:rPr lang="en-US" sz="1200" kern="1200" dirty="0">
                <a:solidFill>
                  <a:schemeClr val="tx1"/>
                </a:solidFill>
                <a:effectLst/>
                <a:latin typeface="Arial" charset="0"/>
                <a:ea typeface="ＭＳ Ｐゴシック" charset="-128"/>
                <a:cs typeface="ＭＳ Ｐゴシック" charset="-128"/>
              </a:rPr>
              <a:t>. Asymmetric encryption can work in two ways: </a:t>
            </a:r>
          </a:p>
          <a:p>
            <a:endParaRPr lang="en-US" dirty="0">
              <a:effectLst/>
            </a:endParaRPr>
          </a:p>
          <a:p>
            <a:pPr marL="228600" indent="-228600">
              <a:buAutoNum type="arabicPeriod"/>
            </a:pPr>
            <a:r>
              <a:rPr lang="en-US" sz="1200" kern="1200" dirty="0">
                <a:solidFill>
                  <a:schemeClr val="tx1"/>
                </a:solidFill>
                <a:effectLst/>
                <a:latin typeface="Arial" charset="0"/>
                <a:ea typeface="ＭＳ Ｐゴシック" charset="-128"/>
                <a:cs typeface="ＭＳ Ｐゴシック" charset="-128"/>
              </a:rPr>
              <a:t>An encryption algorithm takes as input some data to be protected and the private key and produces an unintelligible transformation on that data. A corresponding decryption algorithm takes the transformed data and the corresponding public key and recovers the original data. In this case, only the possessor of the private key can have performed the encryption and any possessor of the public key can perform the decryption. </a:t>
            </a:r>
          </a:p>
          <a:p>
            <a:pPr marL="228600" indent="-228600">
              <a:buAutoNum type="arabicPeriod"/>
            </a:pPr>
            <a:endParaRPr lang="en-US" sz="1200" kern="1200" dirty="0">
              <a:solidFill>
                <a:schemeClr val="tx1"/>
              </a:solidFill>
              <a:effectLst/>
              <a:latin typeface="Arial" charset="0"/>
              <a:ea typeface="ＭＳ Ｐゴシック" charset="-128"/>
              <a:cs typeface="ＭＳ Ｐゴシック" charset="-128"/>
            </a:endParaRPr>
          </a:p>
          <a:p>
            <a:pPr marL="228600" indent="-228600">
              <a:buAutoNum type="arabicPeriod"/>
            </a:pPr>
            <a:r>
              <a:rPr lang="en-US" sz="1200" kern="1200" dirty="0">
                <a:solidFill>
                  <a:schemeClr val="tx1"/>
                </a:solidFill>
                <a:effectLst/>
                <a:latin typeface="Arial" charset="0"/>
                <a:ea typeface="ＭＳ Ｐゴシック" charset="-128"/>
                <a:cs typeface="ＭＳ Ｐゴシック" charset="-128"/>
              </a:rPr>
              <a:t>An encryption algorithm takes as input some data to be protected and a public key and produces an unintelligible transformation on that data. A corresponding decryption algorithm takes the transformed data and the corresponding private key and recovers the original data. In this case, any possessor of the public key can have performed the encryption and only the possessor of the private key can perform the decryption. </a:t>
            </a:r>
          </a:p>
          <a:p>
            <a:pPr marL="228600" indent="-228600">
              <a:buAutoNum type="arabicPeriod"/>
            </a:pPr>
            <a:endParaRPr lang="en-US" sz="1200" kern="1200" dirty="0">
              <a:solidFill>
                <a:schemeClr val="tx1"/>
              </a:solidFill>
              <a:effectLst/>
              <a:latin typeface="Arial" charset="0"/>
              <a:ea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Asymmetric encryption has a variety of applications. One of the most important is the </a:t>
            </a:r>
            <a:r>
              <a:rPr lang="en-US" sz="1200" b="1" kern="1200" dirty="0">
                <a:solidFill>
                  <a:schemeClr val="tx1"/>
                </a:solidFill>
                <a:effectLst/>
                <a:latin typeface="Arial" charset="0"/>
                <a:ea typeface="ＭＳ Ｐゴシック" charset="-128"/>
                <a:cs typeface="ＭＳ Ｐゴシック" charset="-128"/>
              </a:rPr>
              <a:t>digital signature algorithm</a:t>
            </a:r>
            <a:r>
              <a:rPr lang="en-US" sz="1200" kern="1200" dirty="0">
                <a:solidFill>
                  <a:schemeClr val="tx1"/>
                </a:solidFill>
                <a:effectLst/>
                <a:latin typeface="Arial" charset="0"/>
                <a:ea typeface="ＭＳ Ｐゴシック" charset="-128"/>
                <a:cs typeface="ＭＳ Ｐゴシック" charset="-128"/>
              </a:rPr>
              <a:t>. A digital signature is a value computed with a cryptographic algorithm and associated with a data object in such a way that any recipient of the data can use the signature to verify the data’s origin and integrity. Typically, the signer of a data object uses the signer’s private key to generate the signature, and anyone in possession of the corresponding public key can verify that validity of the signature. </a:t>
            </a:r>
            <a:endParaRPr lang="en-US" dirty="0"/>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Asymmetric algorithms can also be used in two other important applications. </a:t>
            </a:r>
            <a:r>
              <a:rPr lang="en-US" sz="1200" b="1" kern="1200" dirty="0">
                <a:solidFill>
                  <a:schemeClr val="tx1"/>
                </a:solidFill>
                <a:effectLst/>
                <a:latin typeface="Arial" charset="0"/>
                <a:ea typeface="ＭＳ Ｐゴシック" charset="-128"/>
                <a:cs typeface="ＭＳ Ｐゴシック" charset="-128"/>
              </a:rPr>
              <a:t>Key exchange </a:t>
            </a:r>
            <a:r>
              <a:rPr lang="en-US" sz="1200" kern="1200" dirty="0">
                <a:solidFill>
                  <a:schemeClr val="tx1"/>
                </a:solidFill>
                <a:effectLst/>
                <a:latin typeface="Arial" charset="0"/>
                <a:ea typeface="ＭＳ Ｐゴシック" charset="-128"/>
                <a:cs typeface="ＭＳ Ｐゴシック" charset="-128"/>
              </a:rPr>
              <a:t>is the process of securely distributing a symmetric key to two or more parties. </a:t>
            </a:r>
            <a:r>
              <a:rPr lang="en-US" sz="1200" b="1" kern="1200" dirty="0">
                <a:solidFill>
                  <a:schemeClr val="tx1"/>
                </a:solidFill>
                <a:effectLst/>
                <a:latin typeface="Arial" charset="0"/>
                <a:ea typeface="ＭＳ Ｐゴシック" charset="-128"/>
                <a:cs typeface="ＭＳ Ｐゴシック" charset="-128"/>
              </a:rPr>
              <a:t>User authentication </a:t>
            </a:r>
            <a:r>
              <a:rPr lang="en-US" sz="1200" kern="1200" dirty="0">
                <a:solidFill>
                  <a:schemeClr val="tx1"/>
                </a:solidFill>
                <a:effectLst/>
                <a:latin typeface="Arial" charset="0"/>
                <a:ea typeface="ＭＳ Ｐゴシック" charset="-128"/>
                <a:cs typeface="ＭＳ Ｐゴシック" charset="-128"/>
              </a:rPr>
              <a:t>is the process of authenticating that a user attempting to access an application or service is genuine and, similarly, that the application or service is genuine. These concepts are explained in detail in subsequent chapters.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Many of the security techniques and applications described in this book have been specified as standards. Additionally, standards have been developed to cover management practices and the overall architecture of security mechanisms and services. Throughout this book, we describe the most important standards in use or being developed for various aspects of cryptography and network security. Various organizations have been involved in the development or promotion of these standards. The most important (in the current context) of these organizations are as follows: </a:t>
            </a:r>
            <a:br>
              <a:rPr lang="en-US" sz="1200" kern="1200" dirty="0">
                <a:solidFill>
                  <a:schemeClr val="tx1"/>
                </a:solidFill>
                <a:effectLst/>
                <a:latin typeface="Arial" charset="0"/>
                <a:ea typeface="ＭＳ Ｐゴシック" charset="-128"/>
                <a:cs typeface="ＭＳ Ｐゴシック" charset="-128"/>
              </a:rPr>
            </a:b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National Institute of Standards and Technology: </a:t>
            </a:r>
            <a:r>
              <a:rPr lang="en-US" sz="1200" kern="1200" dirty="0">
                <a:solidFill>
                  <a:schemeClr val="tx1"/>
                </a:solidFill>
                <a:effectLst/>
                <a:latin typeface="Arial" charset="0"/>
                <a:ea typeface="ＭＳ Ｐゴシック" charset="-128"/>
                <a:cs typeface="ＭＳ Ｐゴシック" charset="-128"/>
              </a:rPr>
              <a:t>NIST is a U.S. federal agency that deals with measurement science, standards, and technology related to U.S. government use and to the promotion of U.S. private-sector innovation. Despite its national scope, NIST Federal Information Processing Standards (FIPS) and Special Publications (SP) have a worldwide impact.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Internet Society: </a:t>
            </a:r>
            <a:r>
              <a:rPr lang="en-US" sz="1200" kern="1200" dirty="0">
                <a:solidFill>
                  <a:schemeClr val="tx1"/>
                </a:solidFill>
                <a:effectLst/>
                <a:latin typeface="Arial" charset="0"/>
                <a:ea typeface="ＭＳ Ｐゴシック" charset="-128"/>
                <a:cs typeface="ＭＳ Ｐゴシック" charset="-128"/>
              </a:rPr>
              <a:t>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 </a:t>
            </a:r>
            <a:endParaRPr lang="en-US" dirty="0">
              <a:effectLst/>
            </a:endParaRP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ITU-T: </a:t>
            </a:r>
            <a:r>
              <a:rPr lang="en-US" sz="1200" kern="1200" dirty="0">
                <a:solidFill>
                  <a:schemeClr val="tx1"/>
                </a:solidFill>
                <a:effectLst/>
                <a:latin typeface="Arial" charset="0"/>
                <a:ea typeface="ＭＳ Ｐゴシック" charset="-128"/>
                <a:cs typeface="ＭＳ Ｐゴシック" charset="-128"/>
              </a:rPr>
              <a:t>The International Telecommunication Union (ITU) is an international organization within the United Nations System in which governments and the private sector coordinate global telecom networks and services. The ITU Telecommunication Standardization Sector (ITU-T) is one of the three sectors of the ITU. ITU-T’s mission is the development of technical standards covering all fields of telecommunications. ITU-T standards are referred to as Recommendations.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ISO: </a:t>
            </a:r>
            <a:r>
              <a:rPr lang="en-US" sz="1200" kern="1200" dirty="0">
                <a:solidFill>
                  <a:schemeClr val="tx1"/>
                </a:solidFill>
                <a:effectLst/>
                <a:latin typeface="Arial" charset="0"/>
                <a:ea typeface="ＭＳ Ｐゴシック" charset="-128"/>
                <a:cs typeface="ＭＳ Ｐゴシック" charset="-128"/>
              </a:rPr>
              <a:t>The International Organization for Standardization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Many of the security techniques and applications described in this book have been specified as standards. Additionally, standards have been developed to cover management practices and the overall architecture of security mechanisms and services. Throughout this book, we describe the most important standards in use or being developed for various aspects of cryptography and network security. Various organizations have been involved in the development or promotion of these standards. The most important (in the current context) of these organizations are as follows: </a:t>
            </a:r>
            <a:br>
              <a:rPr lang="en-US" sz="1200" kern="1200" dirty="0">
                <a:solidFill>
                  <a:schemeClr val="tx1"/>
                </a:solidFill>
                <a:effectLst/>
                <a:latin typeface="Arial" charset="0"/>
                <a:ea typeface="ＭＳ Ｐゴシック" charset="-128"/>
                <a:cs typeface="ＭＳ Ｐゴシック" charset="-128"/>
              </a:rPr>
            </a:br>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National Institute of Standards and Technology: </a:t>
            </a:r>
            <a:r>
              <a:rPr lang="en-US" sz="1200" kern="1200" dirty="0">
                <a:solidFill>
                  <a:schemeClr val="tx1"/>
                </a:solidFill>
                <a:effectLst/>
                <a:latin typeface="Arial" charset="0"/>
                <a:ea typeface="ＭＳ Ｐゴシック" charset="-128"/>
                <a:cs typeface="ＭＳ Ｐゴシック" charset="-128"/>
              </a:rPr>
              <a:t>NIST is a U.S. federal agency that deals with measurement science, standards, and technology related to U.S. government use and to the promotion of U.S. private-sector innovation. Despite its national scope, NIST Federal Information Processing Standards (FIPS) and Special Publications (SP) have a worldwide impact.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Internet Society: </a:t>
            </a:r>
            <a:r>
              <a:rPr lang="en-US" sz="1200" kern="1200" dirty="0">
                <a:solidFill>
                  <a:schemeClr val="tx1"/>
                </a:solidFill>
                <a:effectLst/>
                <a:latin typeface="Arial" charset="0"/>
                <a:ea typeface="ＭＳ Ｐゴシック" charset="-128"/>
                <a:cs typeface="ＭＳ Ｐゴシック" charset="-128"/>
              </a:rPr>
              <a:t>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 </a:t>
            </a:r>
            <a:endParaRPr lang="en-US" dirty="0">
              <a:effectLst/>
            </a:endParaRP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ITU-T: </a:t>
            </a:r>
            <a:r>
              <a:rPr lang="en-US" sz="1200" kern="1200" dirty="0">
                <a:solidFill>
                  <a:schemeClr val="tx1"/>
                </a:solidFill>
                <a:effectLst/>
                <a:latin typeface="Arial" charset="0"/>
                <a:ea typeface="ＭＳ Ｐゴシック" charset="-128"/>
                <a:cs typeface="ＭＳ Ｐゴシック" charset="-128"/>
              </a:rPr>
              <a:t>The International Telecommunication Union (ITU) is an international organization within the United Nations System in which governments and the private sector coordinate global telecom networks and services. The ITU Telecommunication Standardization Sector (ITU-T) is one of the three sectors of the ITU. ITU-T’s mission is the development of technical standards covering all fields of telecommunications. ITU-T standards are referred to as Recommendations. </a:t>
            </a:r>
          </a:p>
          <a:p>
            <a:endParaRPr lang="en-US" dirty="0">
              <a:effectLst/>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ISO: </a:t>
            </a:r>
            <a:r>
              <a:rPr lang="en-US" sz="1200" kern="1200" dirty="0">
                <a:solidFill>
                  <a:schemeClr val="tx1"/>
                </a:solidFill>
                <a:effectLst/>
                <a:latin typeface="Arial" charset="0"/>
                <a:ea typeface="ＭＳ Ｐゴシック" charset="-128"/>
                <a:cs typeface="ＭＳ Ｐゴシック" charset="-128"/>
              </a:rPr>
              <a:t>The International Organization for Standardization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6939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1" charset="0"/>
                <a:ea typeface="ＭＳ Ｐゴシック" pitchFamily="-1" charset="-128"/>
                <a:cs typeface="ＭＳ Ｐゴシック" pitchFamily="-1" charset="-128"/>
              </a:rPr>
              <a:t>Chapter 1 summary.</a:t>
            </a: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The </a:t>
            </a:r>
            <a:r>
              <a:rPr lang="en-US" sz="1200" kern="1200" dirty="0" err="1">
                <a:solidFill>
                  <a:schemeClr val="tx1"/>
                </a:solidFill>
                <a:effectLst/>
                <a:latin typeface="Arial" charset="0"/>
                <a:ea typeface="ＭＳ Ｐゴシック" charset="-128"/>
                <a:cs typeface="ＭＳ Ｐゴシック" charset="-128"/>
              </a:rPr>
              <a:t>cybersecurity</a:t>
            </a:r>
            <a:r>
              <a:rPr lang="en-US" sz="1200" kern="1200" dirty="0">
                <a:solidFill>
                  <a:schemeClr val="tx1"/>
                </a:solidFill>
                <a:effectLst/>
                <a:latin typeface="Arial" charset="0"/>
                <a:ea typeface="ＭＳ Ｐゴシック" charset="-128"/>
                <a:cs typeface="ＭＳ Ｐゴシック" charset="-128"/>
              </a:rPr>
              <a:t> definition introduces three key objectives that are at the heart of information and network security: </a:t>
            </a:r>
            <a:endParaRPr lang="en-US" dirty="0">
              <a:effectLst/>
            </a:endParaRPr>
          </a:p>
          <a:p>
            <a:endParaRPr lang="en-US" sz="1200"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Confidentiality: </a:t>
            </a:r>
            <a:r>
              <a:rPr lang="en-US" sz="1200" kern="1200" dirty="0">
                <a:solidFill>
                  <a:schemeClr val="tx1"/>
                </a:solidFill>
                <a:effectLst/>
                <a:latin typeface="Arial" charset="0"/>
                <a:ea typeface="ＭＳ Ｐゴシック" charset="-128"/>
                <a:cs typeface="ＭＳ Ｐゴシック" charset="-128"/>
              </a:rPr>
              <a:t>This term covers two related concepts:</a:t>
            </a:r>
            <a:br>
              <a:rPr lang="en-US" sz="1200" kern="1200" dirty="0">
                <a:solidFill>
                  <a:schemeClr val="tx1"/>
                </a:solidFill>
                <a:effectLst/>
                <a:latin typeface="Arial" charset="0"/>
                <a:ea typeface="ＭＳ Ｐゴシック" charset="-128"/>
                <a:cs typeface="ＭＳ Ｐゴシック" charset="-128"/>
              </a:rPr>
            </a:br>
            <a:endParaRPr lang="en-US" sz="1200" b="1"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Data</a:t>
            </a:r>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confidentiality: </a:t>
            </a:r>
            <a:r>
              <a:rPr lang="en-US" sz="1200" kern="1200" dirty="0">
                <a:solidFill>
                  <a:schemeClr val="tx1"/>
                </a:solidFill>
                <a:effectLst/>
                <a:latin typeface="Arial" charset="0"/>
                <a:ea typeface="ＭＳ Ｐゴシック" charset="-128"/>
                <a:cs typeface="ＭＳ Ｐゴシック" charset="-128"/>
              </a:rPr>
              <a:t>Assures that private or confidential information is not made available or disclosed to unauthorized individuals.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Integrity: </a:t>
            </a:r>
            <a:r>
              <a:rPr lang="en-US" sz="1200" kern="1200" dirty="0">
                <a:solidFill>
                  <a:schemeClr val="tx1"/>
                </a:solidFill>
                <a:effectLst/>
                <a:latin typeface="Arial" charset="0"/>
                <a:ea typeface="ＭＳ Ｐゴシック" charset="-128"/>
                <a:cs typeface="ＭＳ Ｐゴシック" charset="-128"/>
              </a:rPr>
              <a:t>This term covers two related concepts: </a:t>
            </a:r>
            <a:endParaRPr lang="en-US" dirty="0">
              <a:effectLst/>
            </a:endParaRPr>
          </a:p>
          <a:p>
            <a:endParaRPr lang="en-US" sz="1200" b="1"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Data integrity: </a:t>
            </a:r>
            <a:r>
              <a:rPr lang="en-US" sz="1200" kern="1200" dirty="0">
                <a:solidFill>
                  <a:schemeClr val="tx1"/>
                </a:solidFill>
                <a:effectLst/>
                <a:latin typeface="Arial" charset="0"/>
                <a:ea typeface="ＭＳ Ｐゴシック" charset="-128"/>
                <a:cs typeface="ＭＳ Ｐゴシック" charset="-128"/>
              </a:rPr>
              <a:t>Assures that data (both stored and in transmitted packets) and programs are changed only in a specified and authorized manner. This concept also encompasses </a:t>
            </a:r>
            <a:r>
              <a:rPr lang="en-US" sz="1200" b="1" kern="1200" dirty="0">
                <a:solidFill>
                  <a:schemeClr val="tx1"/>
                </a:solidFill>
                <a:effectLst/>
                <a:latin typeface="Arial" charset="0"/>
                <a:ea typeface="ＭＳ Ｐゴシック" charset="-128"/>
                <a:cs typeface="ＭＳ Ｐゴシック" charset="-128"/>
              </a:rPr>
              <a:t>data authenticity</a:t>
            </a:r>
            <a:r>
              <a:rPr lang="en-US" sz="1200" kern="1200" dirty="0">
                <a:solidFill>
                  <a:schemeClr val="tx1"/>
                </a:solidFill>
                <a:effectLst/>
                <a:latin typeface="Arial" charset="0"/>
                <a:ea typeface="ＭＳ Ｐゴシック" charset="-128"/>
                <a:cs typeface="ＭＳ Ｐゴシック" charset="-128"/>
              </a:rPr>
              <a:t>, which means that a digital object is indeed what it claims to be or what it is claimed to be, and </a:t>
            </a:r>
            <a:r>
              <a:rPr lang="en-US" sz="1200" b="1" kern="1200" dirty="0">
                <a:solidFill>
                  <a:schemeClr val="tx1"/>
                </a:solidFill>
                <a:effectLst/>
                <a:latin typeface="Arial" charset="0"/>
                <a:ea typeface="ＭＳ Ｐゴシック" charset="-128"/>
                <a:cs typeface="ＭＳ Ｐゴシック" charset="-128"/>
              </a:rPr>
              <a:t>nonrepudiation</a:t>
            </a:r>
            <a:r>
              <a:rPr lang="en-US" sz="1200" kern="1200" dirty="0">
                <a:solidFill>
                  <a:schemeClr val="tx1"/>
                </a:solidFill>
                <a:effectLst/>
                <a:latin typeface="Arial" charset="0"/>
                <a:ea typeface="ＭＳ Ｐゴシック" charset="-128"/>
                <a:cs typeface="ＭＳ Ｐゴシック" charset="-128"/>
              </a:rPr>
              <a:t>, which is assurance that the sender of information is provided with proof of delivery and the recipient is provided with proof of the sender’s identity, so neither can later deny having processed the information. </a:t>
            </a:r>
            <a:endParaRPr lang="en-US" dirty="0">
              <a:effectLst/>
            </a:endParaRPr>
          </a:p>
          <a:p>
            <a:endParaRPr lang="en-US" sz="1200" b="1" kern="1200" dirty="0">
              <a:solidFill>
                <a:schemeClr val="tx1"/>
              </a:solidFill>
              <a:effectLst/>
              <a:latin typeface="Arial" charset="0"/>
              <a:ea typeface="ＭＳ Ｐゴシック" charset="-128"/>
              <a:cs typeface="ＭＳ Ｐゴシック" charset="-128"/>
            </a:endParaRPr>
          </a:p>
          <a:p>
            <a:r>
              <a:rPr lang="en-US" sz="1200" kern="1200" dirty="0">
                <a:solidFill>
                  <a:schemeClr val="tx1"/>
                </a:solidFill>
                <a:effectLst/>
                <a:latin typeface="Arial" charset="0"/>
                <a:ea typeface="ＭＳ Ｐゴシック" charset="-128"/>
                <a:cs typeface="ＭＳ Ｐゴシック" charset="-128"/>
              </a:rPr>
              <a:t>◆ </a:t>
            </a:r>
            <a:r>
              <a:rPr lang="en-US" sz="1200" b="1" kern="1200" dirty="0">
                <a:solidFill>
                  <a:schemeClr val="tx1"/>
                </a:solidFill>
                <a:effectLst/>
                <a:latin typeface="Arial" charset="0"/>
                <a:ea typeface="ＭＳ Ｐゴシック" charset="-128"/>
                <a:cs typeface="ＭＳ Ｐゴシック" charset="-128"/>
              </a:rPr>
              <a:t>System integrity: </a:t>
            </a:r>
            <a:r>
              <a:rPr lang="en-US" sz="1200" kern="1200" dirty="0">
                <a:solidFill>
                  <a:schemeClr val="tx1"/>
                </a:solidFill>
                <a:effectLst/>
                <a:latin typeface="Arial" charset="0"/>
                <a:ea typeface="ＭＳ Ｐゴシック" charset="-128"/>
                <a:cs typeface="ＭＳ Ｐゴシック" charset="-128"/>
              </a:rPr>
              <a:t>Assures that a system performs its intended function in an unimpaired manner, free from deliberate or inadvertent unauthorized manipulation of the system. </a:t>
            </a:r>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These three concepts form what is often referred to as the CIA triad. The three</a:t>
            </a:r>
          </a:p>
          <a:p>
            <a:r>
              <a:rPr lang="en-US" dirty="0">
                <a:latin typeface="Arial" pitchFamily="-1" charset="0"/>
                <a:ea typeface="ＭＳ Ｐゴシック" pitchFamily="-1" charset="-128"/>
                <a:cs typeface="ＭＳ Ｐゴシック" pitchFamily="-1" charset="-128"/>
              </a:rPr>
              <a:t>concepts embody the fundamental security objectives for both data and for information</a:t>
            </a:r>
          </a:p>
          <a:p>
            <a:r>
              <a:rPr lang="en-US" dirty="0">
                <a:latin typeface="Arial" pitchFamily="-1" charset="0"/>
                <a:ea typeface="ＭＳ Ｐゴシック" pitchFamily="-1" charset="-128"/>
                <a:cs typeface="ＭＳ Ｐゴシック" pitchFamily="-1" charset="-128"/>
              </a:rPr>
              <a:t>and computing services. For example, the NIST standard FIPS 199 (Standards</a:t>
            </a:r>
          </a:p>
          <a:p>
            <a:r>
              <a:rPr lang="en-US" dirty="0">
                <a:latin typeface="Arial" pitchFamily="-1" charset="0"/>
                <a:ea typeface="ＭＳ Ｐゴシック" pitchFamily="-1" charset="-128"/>
                <a:cs typeface="ＭＳ Ｐゴシック" pitchFamily="-1" charset="-128"/>
              </a:rPr>
              <a:t>for Security Categorization of Federal Information and Information Systems ) lists</a:t>
            </a:r>
          </a:p>
          <a:p>
            <a:r>
              <a:rPr lang="en-US" dirty="0">
                <a:latin typeface="Arial" pitchFamily="-1" charset="0"/>
                <a:ea typeface="ＭＳ Ｐゴシック" pitchFamily="-1" charset="-128"/>
                <a:cs typeface="ＭＳ Ｐゴシック" pitchFamily="-1" charset="-128"/>
              </a:rPr>
              <a:t>confidentiality, integrity, and availability as the three security objectives for information</a:t>
            </a:r>
          </a:p>
          <a:p>
            <a:r>
              <a:rPr lang="en-US" dirty="0">
                <a:latin typeface="Arial" pitchFamily="-1" charset="0"/>
                <a:ea typeface="ＭＳ Ｐゴシック" pitchFamily="-1" charset="-128"/>
                <a:cs typeface="ＭＳ Ｐゴシック" pitchFamily="-1" charset="-128"/>
              </a:rPr>
              <a:t>and for information systems. FIPS 199 provides a useful characterization of</a:t>
            </a:r>
          </a:p>
          <a:p>
            <a:r>
              <a:rPr lang="en-US" dirty="0">
                <a:latin typeface="Arial" pitchFamily="-1" charset="0"/>
                <a:ea typeface="ＭＳ Ｐゴシック" pitchFamily="-1" charset="-128"/>
                <a:cs typeface="ＭＳ Ｐゴシック" pitchFamily="-1" charset="-128"/>
              </a:rPr>
              <a:t>these three objectives in terms of requirements and the definition of a loss of security</a:t>
            </a:r>
          </a:p>
          <a:p>
            <a:r>
              <a:rPr lang="en-US" dirty="0">
                <a:latin typeface="Arial" pitchFamily="-1" charset="0"/>
                <a:ea typeface="ＭＳ Ｐゴシック" pitchFamily="-1" charset="-128"/>
                <a:cs typeface="ＭＳ Ｐゴシック" pitchFamily="-1" charset="-128"/>
              </a:rPr>
              <a:t>in each category:</a:t>
            </a:r>
          </a:p>
          <a:p>
            <a:endParaRPr lang="en-US" b="1"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Confidentiality: </a:t>
            </a:r>
            <a:r>
              <a:rPr lang="en-US" dirty="0">
                <a:latin typeface="Arial" pitchFamily="-1" charset="0"/>
                <a:ea typeface="ＭＳ Ｐゴシック" pitchFamily="-1" charset="-128"/>
                <a:cs typeface="ＭＳ Ｐゴシック" pitchFamily="-1" charset="-128"/>
              </a:rPr>
              <a:t>Preserving authorized restrictions on information access</a:t>
            </a:r>
          </a:p>
          <a:p>
            <a:r>
              <a:rPr lang="en-US" dirty="0">
                <a:latin typeface="Arial" pitchFamily="-1" charset="0"/>
                <a:ea typeface="ＭＳ Ｐゴシック" pitchFamily="-1" charset="-128"/>
                <a:cs typeface="ＭＳ Ｐゴシック" pitchFamily="-1" charset="-128"/>
              </a:rPr>
              <a:t>and disclosure, including means for protecting personal privacy and proprietary</a:t>
            </a:r>
          </a:p>
          <a:p>
            <a:r>
              <a:rPr lang="en-US" dirty="0">
                <a:latin typeface="Arial" pitchFamily="-1" charset="0"/>
                <a:ea typeface="ＭＳ Ｐゴシック" pitchFamily="-1" charset="-128"/>
                <a:cs typeface="ＭＳ Ｐゴシック" pitchFamily="-1" charset="-128"/>
              </a:rPr>
              <a:t>information. A loss of confidentiality is the unauthorized disclosure of</a:t>
            </a:r>
          </a:p>
          <a:p>
            <a:r>
              <a:rPr lang="en-US" dirty="0">
                <a:latin typeface="Arial" pitchFamily="-1" charset="0"/>
                <a:ea typeface="ＭＳ Ｐゴシック" pitchFamily="-1" charset="-128"/>
                <a:cs typeface="ＭＳ Ｐゴシック" pitchFamily="-1" charset="-128"/>
              </a:rPr>
              <a:t>information.</a:t>
            </a:r>
          </a:p>
          <a:p>
            <a:endParaRPr lang="en-US" b="1"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Integrity: </a:t>
            </a:r>
            <a:r>
              <a:rPr lang="en-US" dirty="0">
                <a:latin typeface="Arial" pitchFamily="-1" charset="0"/>
                <a:ea typeface="ＭＳ Ｐゴシック" pitchFamily="-1" charset="-128"/>
                <a:cs typeface="ＭＳ Ｐゴシック" pitchFamily="-1" charset="-128"/>
              </a:rPr>
              <a:t>Guarding against improper information modification or destruction,</a:t>
            </a:r>
          </a:p>
          <a:p>
            <a:r>
              <a:rPr lang="en-US" dirty="0">
                <a:latin typeface="Arial" pitchFamily="-1" charset="0"/>
                <a:ea typeface="ＭＳ Ｐゴシック" pitchFamily="-1" charset="-128"/>
                <a:cs typeface="ＭＳ Ｐゴシック" pitchFamily="-1" charset="-128"/>
              </a:rPr>
              <a:t>including ensuring information nonrepudiation and authenticity. A loss</a:t>
            </a:r>
          </a:p>
          <a:p>
            <a:r>
              <a:rPr lang="en-US" dirty="0">
                <a:latin typeface="Arial" pitchFamily="-1" charset="0"/>
                <a:ea typeface="ＭＳ Ｐゴシック" pitchFamily="-1" charset="-128"/>
                <a:cs typeface="ＭＳ Ｐゴシック" pitchFamily="-1" charset="-128"/>
              </a:rPr>
              <a:t>of integrity is the unauthorized modification or destruction of information.</a:t>
            </a:r>
          </a:p>
          <a:p>
            <a:endParaRPr lang="en-US"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Availability: </a:t>
            </a:r>
            <a:r>
              <a:rPr lang="en-US" dirty="0">
                <a:latin typeface="Arial" pitchFamily="-1" charset="0"/>
                <a:ea typeface="ＭＳ Ｐゴシック" pitchFamily="-1" charset="-128"/>
                <a:cs typeface="ＭＳ Ｐゴシック" pitchFamily="-1" charset="-128"/>
              </a:rPr>
              <a:t>Ensuring timely and reliable access to and use of information.</a:t>
            </a:r>
          </a:p>
          <a:p>
            <a:r>
              <a:rPr lang="en-US" dirty="0">
                <a:latin typeface="Arial" pitchFamily="-1" charset="0"/>
                <a:ea typeface="ＭＳ Ｐゴシック" pitchFamily="-1" charset="-128"/>
                <a:cs typeface="ＭＳ Ｐゴシック" pitchFamily="-1" charset="-128"/>
              </a:rPr>
              <a:t>A loss of availability is the disruption of access to or use of information or an</a:t>
            </a:r>
          </a:p>
          <a:p>
            <a:r>
              <a:rPr lang="en-US" dirty="0">
                <a:latin typeface="Arial" pitchFamily="-1" charset="0"/>
                <a:ea typeface="ＭＳ Ｐゴシック" pitchFamily="-1" charset="-128"/>
                <a:cs typeface="ＭＳ Ｐゴシック" pitchFamily="-1" charset="-128"/>
              </a:rPr>
              <a:t>information system.</a:t>
            </a:r>
          </a:p>
          <a:p>
            <a:endParaRPr lang="en-US" dirty="0">
              <a:latin typeface="Arial" pitchFamily="-1" charset="0"/>
              <a:ea typeface="ＭＳ Ｐゴシック" pitchFamily="-1" charset="-128"/>
              <a:cs typeface="ＭＳ Ｐゴシック" pitchFamily="-1"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Although the use of the CIA triad to define security objectives is well established, some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in the security field feel that additional concepts are needed to present a complete picture (Figure 1.1).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Two of the most commonly mentioned are as follows: </a:t>
            </a:r>
            <a:endParaRPr lang="en-US" dirty="0">
              <a:effectLst/>
            </a:endParaRPr>
          </a:p>
          <a:p>
            <a:endParaRPr lang="en-US" b="1"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Authenticity: </a:t>
            </a:r>
            <a:r>
              <a:rPr lang="en-US" dirty="0">
                <a:latin typeface="Arial" pitchFamily="-1" charset="0"/>
                <a:ea typeface="ＭＳ Ｐゴシック" pitchFamily="-1" charset="-128"/>
                <a:cs typeface="ＭＳ Ｐゴシック" pitchFamily="-1" charset="-128"/>
              </a:rPr>
              <a:t>The property of being genuine and being able to be verified and</a:t>
            </a:r>
          </a:p>
          <a:p>
            <a:r>
              <a:rPr lang="en-US" dirty="0">
                <a:latin typeface="Arial" pitchFamily="-1" charset="0"/>
                <a:ea typeface="ＭＳ Ｐゴシック" pitchFamily="-1" charset="-128"/>
                <a:cs typeface="ＭＳ Ｐゴシック" pitchFamily="-1" charset="-128"/>
              </a:rPr>
              <a:t>trusted; confidence in the validity of a transmission, a message, or message</a:t>
            </a:r>
          </a:p>
          <a:p>
            <a:r>
              <a:rPr lang="en-US" dirty="0">
                <a:latin typeface="Arial" pitchFamily="-1" charset="0"/>
                <a:ea typeface="ＭＳ Ｐゴシック" pitchFamily="-1" charset="-128"/>
                <a:cs typeface="ＭＳ Ｐゴシック" pitchFamily="-1" charset="-128"/>
              </a:rPr>
              <a:t>originator. This means verifying that users are who they say they are and that</a:t>
            </a:r>
          </a:p>
          <a:p>
            <a:r>
              <a:rPr lang="en-US" dirty="0">
                <a:latin typeface="Arial" pitchFamily="-1" charset="0"/>
                <a:ea typeface="ＭＳ Ｐゴシック" pitchFamily="-1" charset="-128"/>
                <a:cs typeface="ＭＳ Ｐゴシック" pitchFamily="-1" charset="-128"/>
              </a:rPr>
              <a:t>each input arriving at the system came from a trusted source.</a:t>
            </a:r>
          </a:p>
          <a:p>
            <a:endParaRPr lang="en-US" b="1"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Accountability: </a:t>
            </a:r>
            <a:r>
              <a:rPr lang="en-US" dirty="0">
                <a:latin typeface="Arial" pitchFamily="-1" charset="0"/>
                <a:ea typeface="ＭＳ Ｐゴシック" pitchFamily="-1" charset="-128"/>
                <a:cs typeface="ＭＳ Ｐゴシック" pitchFamily="-1" charset="-128"/>
              </a:rPr>
              <a:t>The security goal that generates the requirement for actions</a:t>
            </a:r>
          </a:p>
          <a:p>
            <a:r>
              <a:rPr lang="en-US" dirty="0">
                <a:latin typeface="Arial" pitchFamily="-1" charset="0"/>
                <a:ea typeface="ＭＳ Ｐゴシック" pitchFamily="-1" charset="-128"/>
                <a:cs typeface="ＭＳ Ｐゴシック" pitchFamily="-1" charset="-128"/>
              </a:rPr>
              <a:t>of an entity to be traced uniquely to that entity. This supports nonrepudiation,</a:t>
            </a:r>
          </a:p>
          <a:p>
            <a:r>
              <a:rPr lang="en-US" dirty="0">
                <a:latin typeface="Arial" pitchFamily="-1" charset="0"/>
                <a:ea typeface="ＭＳ Ｐゴシック" pitchFamily="-1" charset="-128"/>
                <a:cs typeface="ＭＳ Ｐゴシック" pitchFamily="-1" charset="-128"/>
              </a:rPr>
              <a:t>deterrence, fault isolation, intrusion detection and prevention, and after action</a:t>
            </a:r>
          </a:p>
          <a:p>
            <a:r>
              <a:rPr lang="en-US" dirty="0">
                <a:latin typeface="Arial" pitchFamily="-1" charset="0"/>
                <a:ea typeface="ＭＳ Ｐゴシック" pitchFamily="-1" charset="-128"/>
                <a:cs typeface="ＭＳ Ｐゴシック" pitchFamily="-1" charset="-128"/>
              </a:rPr>
              <a:t>recovery and legal action. Because truly secure systems are not yet an</a:t>
            </a:r>
          </a:p>
          <a:p>
            <a:r>
              <a:rPr lang="en-US" dirty="0">
                <a:latin typeface="Arial" pitchFamily="-1" charset="0"/>
                <a:ea typeface="ＭＳ Ｐゴシック" pitchFamily="-1" charset="-128"/>
                <a:cs typeface="ＭＳ Ｐゴシック" pitchFamily="-1" charset="-128"/>
              </a:rPr>
              <a:t>achievable goal, we must be able to trace a security breach to a responsible</a:t>
            </a:r>
          </a:p>
          <a:p>
            <a:r>
              <a:rPr lang="en-US" dirty="0">
                <a:latin typeface="Arial" pitchFamily="-1" charset="0"/>
                <a:ea typeface="ＭＳ Ｐゴシック" pitchFamily="-1" charset="-128"/>
                <a:cs typeface="ＭＳ Ｐゴシック" pitchFamily="-1" charset="-128"/>
              </a:rPr>
              <a:t>party. Systems must keep records of their activities to permit later forensic</a:t>
            </a:r>
          </a:p>
          <a:p>
            <a:r>
              <a:rPr lang="en-US" dirty="0">
                <a:latin typeface="Arial" pitchFamily="-1" charset="0"/>
                <a:ea typeface="ＭＳ Ｐゴシック" pitchFamily="-1" charset="-128"/>
                <a:cs typeface="ＭＳ Ｐゴシック" pitchFamily="-1" charset="-128"/>
              </a:rPr>
              <a:t>analysis to trace security breaches or to aid in transaction disputes.</a:t>
            </a: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 Computer and network security is both fascinating and complex. Some of the</a:t>
            </a:r>
          </a:p>
          <a:p>
            <a:r>
              <a:rPr lang="en-US" dirty="0">
                <a:latin typeface="Arial" pitchFamily="-1" charset="0"/>
                <a:ea typeface="ＭＳ Ｐゴシック" pitchFamily="-1" charset="-128"/>
                <a:cs typeface="ＭＳ Ｐゴシック" pitchFamily="-1" charset="-128"/>
              </a:rPr>
              <a:t>reasons follow:</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1. Security is not as simple as it might first appear to the novice. The requirements</a:t>
            </a:r>
          </a:p>
          <a:p>
            <a:r>
              <a:rPr lang="en-US" dirty="0">
                <a:latin typeface="Arial" pitchFamily="-1" charset="0"/>
                <a:ea typeface="ＭＳ Ｐゴシック" pitchFamily="-1" charset="-128"/>
                <a:cs typeface="ＭＳ Ｐゴシック" pitchFamily="-1" charset="-128"/>
              </a:rPr>
              <a:t>seem to be straightforward; indeed, most of the major requirements</a:t>
            </a:r>
          </a:p>
          <a:p>
            <a:r>
              <a:rPr lang="en-US" dirty="0">
                <a:latin typeface="Arial" pitchFamily="-1" charset="0"/>
                <a:ea typeface="ＭＳ Ｐゴシック" pitchFamily="-1" charset="-128"/>
                <a:cs typeface="ＭＳ Ｐゴシック" pitchFamily="-1" charset="-128"/>
              </a:rPr>
              <a:t>for security services can be given self-explanatory, one-word labels: confidentiality,</a:t>
            </a:r>
          </a:p>
          <a:p>
            <a:r>
              <a:rPr lang="en-US" dirty="0">
                <a:latin typeface="Arial" pitchFamily="-1" charset="0"/>
                <a:ea typeface="ＭＳ Ｐゴシック" pitchFamily="-1" charset="-128"/>
                <a:cs typeface="ＭＳ Ｐゴシック" pitchFamily="-1" charset="-128"/>
              </a:rPr>
              <a:t>authentication, nonrepudiation, or integrity. But the mechanisms used</a:t>
            </a:r>
          </a:p>
          <a:p>
            <a:r>
              <a:rPr lang="en-US" dirty="0">
                <a:latin typeface="Arial" pitchFamily="-1" charset="0"/>
                <a:ea typeface="ＭＳ Ｐゴシック" pitchFamily="-1" charset="-128"/>
                <a:cs typeface="ＭＳ Ｐゴシック" pitchFamily="-1" charset="-128"/>
              </a:rPr>
              <a:t> to meet those requirements can be quite complex, and understanding them</a:t>
            </a:r>
          </a:p>
          <a:p>
            <a:r>
              <a:rPr lang="en-US" dirty="0">
                <a:latin typeface="Arial" pitchFamily="-1" charset="0"/>
                <a:ea typeface="ＭＳ Ｐゴシック" pitchFamily="-1" charset="-128"/>
                <a:cs typeface="ＭＳ Ｐゴシック" pitchFamily="-1" charset="-128"/>
              </a:rPr>
              <a:t>may involve rather subtle reasoning.</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2. In developing a particular security mechanism or algorithm, one must always</a:t>
            </a:r>
          </a:p>
          <a:p>
            <a:r>
              <a:rPr lang="en-US" dirty="0">
                <a:latin typeface="Arial" pitchFamily="-1" charset="0"/>
                <a:ea typeface="ＭＳ Ｐゴシック" pitchFamily="-1" charset="-128"/>
                <a:cs typeface="ＭＳ Ｐゴシック" pitchFamily="-1" charset="-128"/>
              </a:rPr>
              <a:t>consider potential attacks on those security features. In many cases, successful</a:t>
            </a:r>
          </a:p>
          <a:p>
            <a:r>
              <a:rPr lang="en-US" dirty="0">
                <a:latin typeface="Arial" pitchFamily="-1" charset="0"/>
                <a:ea typeface="ＭＳ Ｐゴシック" pitchFamily="-1" charset="-128"/>
                <a:cs typeface="ＭＳ Ｐゴシック" pitchFamily="-1" charset="-128"/>
              </a:rPr>
              <a:t>attacks are designed by looking at the problem in a completely different way,</a:t>
            </a:r>
          </a:p>
          <a:p>
            <a:r>
              <a:rPr lang="en-US" dirty="0">
                <a:latin typeface="Arial" pitchFamily="-1" charset="0"/>
                <a:ea typeface="ＭＳ Ｐゴシック" pitchFamily="-1" charset="-128"/>
                <a:cs typeface="ＭＳ Ｐゴシック" pitchFamily="-1" charset="-128"/>
              </a:rPr>
              <a:t>therefore exploiting an unexpected weakness in the mechanism.</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3. Because of point 2, the procedures used to provide particular services are</a:t>
            </a:r>
          </a:p>
          <a:p>
            <a:r>
              <a:rPr lang="en-US" dirty="0">
                <a:latin typeface="Arial" pitchFamily="-1" charset="0"/>
                <a:ea typeface="ＭＳ Ｐゴシック" pitchFamily="-1" charset="-128"/>
                <a:cs typeface="ＭＳ Ｐゴシック" pitchFamily="-1" charset="-128"/>
              </a:rPr>
              <a:t>often counterintuitive. Typically, a security mechanism is complex, and it is</a:t>
            </a:r>
          </a:p>
          <a:p>
            <a:r>
              <a:rPr lang="en-US" dirty="0">
                <a:latin typeface="Arial" pitchFamily="-1" charset="0"/>
                <a:ea typeface="ＭＳ Ｐゴシック" pitchFamily="-1" charset="-128"/>
                <a:cs typeface="ＭＳ Ｐゴシック" pitchFamily="-1" charset="-128"/>
              </a:rPr>
              <a:t>not obvious from the statement of a particular requirement that such elaborate</a:t>
            </a:r>
          </a:p>
          <a:p>
            <a:r>
              <a:rPr lang="en-US" dirty="0">
                <a:latin typeface="Arial" pitchFamily="-1" charset="0"/>
                <a:ea typeface="ＭＳ Ｐゴシック" pitchFamily="-1" charset="-128"/>
                <a:cs typeface="ＭＳ Ｐゴシック" pitchFamily="-1" charset="-128"/>
              </a:rPr>
              <a:t>measures are needed. It is only when the various aspects of the threat are</a:t>
            </a:r>
          </a:p>
          <a:p>
            <a:r>
              <a:rPr lang="en-US" dirty="0">
                <a:latin typeface="Arial" pitchFamily="-1" charset="0"/>
                <a:ea typeface="ＭＳ Ｐゴシック" pitchFamily="-1" charset="-128"/>
                <a:cs typeface="ＭＳ Ｐゴシック" pitchFamily="-1" charset="-128"/>
              </a:rPr>
              <a:t>considered that elaborate security mechanisms make sense.</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4. Having designed various security mechanisms, it is necessary to decide where</a:t>
            </a:r>
          </a:p>
          <a:p>
            <a:r>
              <a:rPr lang="en-US" dirty="0">
                <a:latin typeface="Arial" pitchFamily="-1" charset="0"/>
                <a:ea typeface="ＭＳ Ｐゴシック" pitchFamily="-1" charset="-128"/>
                <a:cs typeface="ＭＳ Ｐゴシック" pitchFamily="-1" charset="-128"/>
              </a:rPr>
              <a:t>to use them. This is true both in terms of physical placement (e.g., at what points</a:t>
            </a:r>
          </a:p>
          <a:p>
            <a:r>
              <a:rPr lang="en-US" dirty="0">
                <a:latin typeface="Arial" pitchFamily="-1" charset="0"/>
                <a:ea typeface="ＭＳ Ｐゴシック" pitchFamily="-1" charset="-128"/>
                <a:cs typeface="ＭＳ Ｐゴシック" pitchFamily="-1" charset="-128"/>
              </a:rPr>
              <a:t>in a network are certain security mechanisms needed) and in a logical sense</a:t>
            </a:r>
          </a:p>
          <a:p>
            <a:r>
              <a:rPr lang="en-US" dirty="0">
                <a:latin typeface="Arial" pitchFamily="-1" charset="0"/>
                <a:ea typeface="ＭＳ Ｐゴシック" pitchFamily="-1" charset="-128"/>
                <a:cs typeface="ＭＳ Ｐゴシック" pitchFamily="-1" charset="-128"/>
              </a:rPr>
              <a:t>(e.g., at what layer or layers of an architecture such as TCP/IP [Transmission</a:t>
            </a:r>
          </a:p>
          <a:p>
            <a:r>
              <a:rPr lang="en-US" dirty="0">
                <a:latin typeface="Arial" pitchFamily="-1" charset="0"/>
                <a:ea typeface="ＭＳ Ｐゴシック" pitchFamily="-1" charset="-128"/>
                <a:cs typeface="ＭＳ Ｐゴシック" pitchFamily="-1" charset="-128"/>
              </a:rPr>
              <a:t>Control Protocol/Internet Protocol] should mechanisms be placed).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5. Security mechanisms typically involve more than a particular algorithm or</a:t>
            </a:r>
          </a:p>
          <a:p>
            <a:r>
              <a:rPr lang="en-US" dirty="0">
                <a:latin typeface="Arial" pitchFamily="-1" charset="0"/>
                <a:ea typeface="ＭＳ Ｐゴシック" pitchFamily="-1" charset="-128"/>
                <a:cs typeface="ＭＳ Ｐゴシック" pitchFamily="-1" charset="-128"/>
              </a:rPr>
              <a:t>protocol. They also require that participants be in possession of some secret</a:t>
            </a:r>
          </a:p>
          <a:p>
            <a:r>
              <a:rPr lang="en-US" dirty="0">
                <a:latin typeface="Arial" pitchFamily="-1" charset="0"/>
                <a:ea typeface="ＭＳ Ｐゴシック" pitchFamily="-1" charset="-128"/>
                <a:cs typeface="ＭＳ Ｐゴシック" pitchFamily="-1" charset="-128"/>
              </a:rPr>
              <a:t>information (e.g., an encryption key), which raises questions about the creation,</a:t>
            </a:r>
          </a:p>
          <a:p>
            <a:r>
              <a:rPr lang="en-US" dirty="0">
                <a:latin typeface="Arial" pitchFamily="-1" charset="0"/>
                <a:ea typeface="ＭＳ Ｐゴシック" pitchFamily="-1" charset="-128"/>
                <a:cs typeface="ＭＳ Ｐゴシック" pitchFamily="-1" charset="-128"/>
              </a:rPr>
              <a:t>distribution, and protection of that secret information. There also may</a:t>
            </a:r>
          </a:p>
          <a:p>
            <a:r>
              <a:rPr lang="en-US" dirty="0">
                <a:latin typeface="Arial" pitchFamily="-1" charset="0"/>
                <a:ea typeface="ＭＳ Ｐゴシック" pitchFamily="-1" charset="-128"/>
                <a:cs typeface="ＭＳ Ｐゴシック" pitchFamily="-1" charset="-128"/>
              </a:rPr>
              <a:t>be a reliance on communications protocols whose behavior may complicate</a:t>
            </a:r>
          </a:p>
          <a:p>
            <a:r>
              <a:rPr lang="en-US" dirty="0">
                <a:latin typeface="Arial" pitchFamily="-1" charset="0"/>
                <a:ea typeface="ＭＳ Ｐゴシック" pitchFamily="-1" charset="-128"/>
                <a:cs typeface="ＭＳ Ｐゴシック" pitchFamily="-1" charset="-128"/>
              </a:rPr>
              <a:t>the task of developing the security mechanism. For example, if the proper</a:t>
            </a:r>
          </a:p>
          <a:p>
            <a:r>
              <a:rPr lang="en-US" dirty="0">
                <a:latin typeface="Arial" pitchFamily="-1" charset="0"/>
                <a:ea typeface="ＭＳ Ｐゴシック" pitchFamily="-1" charset="-128"/>
                <a:cs typeface="ＭＳ Ｐゴシック" pitchFamily="-1" charset="-128"/>
              </a:rPr>
              <a:t>functioning of the security mechanism requires setting time limits on the transit</a:t>
            </a:r>
          </a:p>
          <a:p>
            <a:r>
              <a:rPr lang="en-US" dirty="0">
                <a:latin typeface="Arial" pitchFamily="-1" charset="0"/>
                <a:ea typeface="ＭＳ Ｐゴシック" pitchFamily="-1" charset="-128"/>
                <a:cs typeface="ＭＳ Ｐゴシック" pitchFamily="-1" charset="-128"/>
              </a:rPr>
              <a:t>time of a message from sender to receiver, then any protocol or network</a:t>
            </a:r>
          </a:p>
          <a:p>
            <a:r>
              <a:rPr lang="en-US" dirty="0">
                <a:latin typeface="Arial" pitchFamily="-1" charset="0"/>
                <a:ea typeface="ＭＳ Ｐゴシック" pitchFamily="-1" charset="-128"/>
                <a:cs typeface="ＭＳ Ｐゴシック" pitchFamily="-1" charset="-128"/>
              </a:rPr>
              <a:t>that introduces variable, unpredictable delays may render such time limits</a:t>
            </a:r>
          </a:p>
          <a:p>
            <a:r>
              <a:rPr lang="en-US" dirty="0">
                <a:latin typeface="Arial" pitchFamily="-1" charset="0"/>
                <a:ea typeface="ＭＳ Ｐゴシック" pitchFamily="-1" charset="-128"/>
                <a:cs typeface="ＭＳ Ｐゴシック" pitchFamily="-1" charset="-128"/>
              </a:rPr>
              <a:t>meaningless.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6. Computer and network security is essentially a battle of wits between a perpetrator</a:t>
            </a:r>
          </a:p>
          <a:p>
            <a:r>
              <a:rPr lang="en-US" dirty="0">
                <a:latin typeface="Arial" pitchFamily="-1" charset="0"/>
                <a:ea typeface="ＭＳ Ｐゴシック" pitchFamily="-1" charset="-128"/>
                <a:cs typeface="ＭＳ Ｐゴシック" pitchFamily="-1" charset="-128"/>
              </a:rPr>
              <a:t>who tries to find holes and the designer or administrator who tries to</a:t>
            </a:r>
          </a:p>
          <a:p>
            <a:r>
              <a:rPr lang="en-US" dirty="0">
                <a:latin typeface="Arial" pitchFamily="-1" charset="0"/>
                <a:ea typeface="ＭＳ Ｐゴシック" pitchFamily="-1" charset="-128"/>
                <a:cs typeface="ＭＳ Ｐゴシック" pitchFamily="-1" charset="-128"/>
              </a:rPr>
              <a:t>close them. The great advantage that the attacker has is that he or she need</a:t>
            </a:r>
          </a:p>
          <a:p>
            <a:r>
              <a:rPr lang="en-US" dirty="0">
                <a:latin typeface="Arial" pitchFamily="-1" charset="0"/>
                <a:ea typeface="ＭＳ Ｐゴシック" pitchFamily="-1" charset="-128"/>
                <a:cs typeface="ＭＳ Ｐゴシック" pitchFamily="-1" charset="-128"/>
              </a:rPr>
              <a:t>only find a single weakness, while the designer must find and eliminate all</a:t>
            </a:r>
          </a:p>
          <a:p>
            <a:r>
              <a:rPr lang="en-US" dirty="0">
                <a:latin typeface="Arial" pitchFamily="-1" charset="0"/>
                <a:ea typeface="ＭＳ Ｐゴシック" pitchFamily="-1" charset="-128"/>
                <a:cs typeface="ＭＳ Ｐゴシック" pitchFamily="-1" charset="-128"/>
              </a:rPr>
              <a:t>weaknesses to achieve perfect security.</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7. There is a natural tendency on the part of users and system managers to perceive</a:t>
            </a:r>
          </a:p>
          <a:p>
            <a:r>
              <a:rPr lang="en-US" dirty="0">
                <a:latin typeface="Arial" pitchFamily="-1" charset="0"/>
                <a:ea typeface="ＭＳ Ｐゴシック" pitchFamily="-1" charset="-128"/>
                <a:cs typeface="ＭＳ Ｐゴシック" pitchFamily="-1" charset="-128"/>
              </a:rPr>
              <a:t>little benefit from security investment until a security failure occurs.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8. Security requires regular, even constant, monitoring, and this is difficult in</a:t>
            </a:r>
          </a:p>
          <a:p>
            <a:r>
              <a:rPr lang="en-US" dirty="0">
                <a:latin typeface="Arial" pitchFamily="-1" charset="0"/>
                <a:ea typeface="ＭＳ Ｐゴシック" pitchFamily="-1" charset="-128"/>
                <a:cs typeface="ＭＳ Ｐゴシック" pitchFamily="-1" charset="-128"/>
              </a:rPr>
              <a:t>today’s short-term, overloaded environment.</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9. Security is still too often an afterthought to be incorporated into a system</a:t>
            </a:r>
          </a:p>
          <a:p>
            <a:r>
              <a:rPr lang="en-US" dirty="0">
                <a:latin typeface="Arial" pitchFamily="-1" charset="0"/>
                <a:ea typeface="ＭＳ Ｐゴシック" pitchFamily="-1" charset="-128"/>
                <a:cs typeface="ＭＳ Ｐゴシック" pitchFamily="-1" charset="-128"/>
              </a:rPr>
              <a:t>after the design is complete rather than being an integral part of the design</a:t>
            </a:r>
          </a:p>
          <a:p>
            <a:r>
              <a:rPr lang="en-US" dirty="0">
                <a:latin typeface="Arial" pitchFamily="-1" charset="0"/>
                <a:ea typeface="ＭＳ Ｐゴシック" pitchFamily="-1" charset="-128"/>
                <a:cs typeface="ＭＳ Ｐゴシック" pitchFamily="-1" charset="-128"/>
              </a:rPr>
              <a:t>process.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10. Many users and even security administrators view strong security as an impediment</a:t>
            </a:r>
          </a:p>
          <a:p>
            <a:r>
              <a:rPr lang="en-US" dirty="0">
                <a:latin typeface="Arial" pitchFamily="-1" charset="0"/>
                <a:ea typeface="ＭＳ Ｐゴシック" pitchFamily="-1" charset="-128"/>
                <a:cs typeface="ＭＳ Ｐゴシック" pitchFamily="-1" charset="-128"/>
              </a:rPr>
              <a:t>to efficient and user-friendly operation of an information system or use of</a:t>
            </a:r>
          </a:p>
          <a:p>
            <a:r>
              <a:rPr lang="en-US" dirty="0">
                <a:latin typeface="Arial" pitchFamily="-1" charset="0"/>
                <a:ea typeface="ＭＳ Ｐゴシック" pitchFamily="-1" charset="-128"/>
                <a:cs typeface="ＭＳ Ｐゴシック" pitchFamily="-1" charset="-128"/>
              </a:rPr>
              <a:t>information.</a:t>
            </a:r>
            <a:endParaRPr lang="en-US" sz="1100" dirty="0">
              <a:latin typeface="Arial" pitchFamily="-1" charset="0"/>
              <a:ea typeface="Arial" pitchFamily="-1" charset="0"/>
              <a:cs typeface="Arial" pitchFamily="-1"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 charset="0"/>
                <a:ea typeface="ＭＳ Ｐゴシック" pitchFamily="-1" charset="-128"/>
                <a:cs typeface="ＭＳ Ｐゴシック" pitchFamily="-1" charset="-128"/>
              </a:rPr>
              <a:t>To assess effectively the security needs of an organization and to evaluate and</a:t>
            </a:r>
          </a:p>
          <a:p>
            <a:r>
              <a:rPr lang="en-US" dirty="0">
                <a:latin typeface="Arial" pitchFamily="-1" charset="0"/>
                <a:ea typeface="ＭＳ Ｐゴシック" pitchFamily="-1" charset="-128"/>
                <a:cs typeface="ＭＳ Ｐゴシック" pitchFamily="-1" charset="-128"/>
              </a:rPr>
              <a:t>choose various security products and policies, the manager responsible for security</a:t>
            </a:r>
          </a:p>
          <a:p>
            <a:r>
              <a:rPr lang="en-US" dirty="0">
                <a:latin typeface="Arial" pitchFamily="-1" charset="0"/>
                <a:ea typeface="ＭＳ Ｐゴシック" pitchFamily="-1" charset="-128"/>
                <a:cs typeface="ＭＳ Ｐゴシック" pitchFamily="-1" charset="-128"/>
              </a:rPr>
              <a:t>needs some systematic way of defining the requirements for security and characterizing</a:t>
            </a:r>
          </a:p>
          <a:p>
            <a:r>
              <a:rPr lang="en-US" dirty="0">
                <a:latin typeface="Arial" pitchFamily="-1" charset="0"/>
                <a:ea typeface="ＭＳ Ｐゴシック" pitchFamily="-1" charset="-128"/>
                <a:cs typeface="ＭＳ Ｐゴシック" pitchFamily="-1" charset="-128"/>
              </a:rPr>
              <a:t>the approaches to satisfying those requirements. This is difficult enough in a</a:t>
            </a:r>
          </a:p>
          <a:p>
            <a:r>
              <a:rPr lang="en-US" dirty="0">
                <a:latin typeface="Arial" pitchFamily="-1" charset="0"/>
                <a:ea typeface="ＭＳ Ｐゴシック" pitchFamily="-1" charset="-128"/>
                <a:cs typeface="ＭＳ Ｐゴシック" pitchFamily="-1" charset="-128"/>
              </a:rPr>
              <a:t>centralized data processing environment; with the use of local and wide area networks,</a:t>
            </a:r>
          </a:p>
          <a:p>
            <a:r>
              <a:rPr lang="en-US" dirty="0">
                <a:latin typeface="Arial" pitchFamily="-1" charset="0"/>
                <a:ea typeface="ＭＳ Ｐゴシック" pitchFamily="-1" charset="-128"/>
                <a:cs typeface="ＭＳ Ｐゴシック" pitchFamily="-1" charset="-128"/>
              </a:rPr>
              <a:t>the problems are compounded.</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ITU-T Recommendation X.800</a:t>
            </a:r>
            <a:r>
              <a:rPr lang="en-US" i="1" dirty="0">
                <a:latin typeface="Arial" pitchFamily="-1" charset="0"/>
                <a:ea typeface="ＭＳ Ｐゴシック" pitchFamily="-1" charset="-128"/>
                <a:cs typeface="ＭＳ Ｐゴシック" pitchFamily="-1" charset="-128"/>
              </a:rPr>
              <a:t>, Security Architecture for OSI</a:t>
            </a:r>
            <a:r>
              <a:rPr lang="en-US" dirty="0">
                <a:latin typeface="Arial" pitchFamily="-1" charset="0"/>
                <a:ea typeface="ＭＳ Ｐゴシック" pitchFamily="-1" charset="-128"/>
                <a:cs typeface="ＭＳ Ｐゴシック" pitchFamily="-1" charset="-128"/>
              </a:rPr>
              <a:t>, defines such a</a:t>
            </a:r>
          </a:p>
          <a:p>
            <a:r>
              <a:rPr lang="en-US" dirty="0">
                <a:latin typeface="Arial" pitchFamily="-1" charset="0"/>
                <a:ea typeface="ＭＳ Ｐゴシック" pitchFamily="-1" charset="-128"/>
                <a:cs typeface="ＭＳ Ｐゴシック" pitchFamily="-1" charset="-128"/>
              </a:rPr>
              <a:t>systematic approach. The OSI security architecture is useful to managers as a way</a:t>
            </a:r>
          </a:p>
          <a:p>
            <a:r>
              <a:rPr lang="en-US" dirty="0">
                <a:latin typeface="Arial" pitchFamily="-1" charset="0"/>
                <a:ea typeface="ＭＳ Ｐゴシック" pitchFamily="-1" charset="-128"/>
                <a:cs typeface="ＭＳ Ｐゴシック" pitchFamily="-1" charset="-128"/>
              </a:rPr>
              <a:t>of organizing the task of providing security. Furthermore, because this architecture</a:t>
            </a:r>
          </a:p>
          <a:p>
            <a:r>
              <a:rPr lang="en-US" dirty="0">
                <a:latin typeface="Arial" pitchFamily="-1" charset="0"/>
                <a:ea typeface="ＭＳ Ｐゴシック" pitchFamily="-1" charset="-128"/>
                <a:cs typeface="ＭＳ Ｐゴシック" pitchFamily="-1" charset="-128"/>
              </a:rPr>
              <a:t>was developed as an international standard, computer and communications vendors</a:t>
            </a:r>
          </a:p>
          <a:p>
            <a:r>
              <a:rPr lang="en-US" dirty="0">
                <a:latin typeface="Arial" pitchFamily="-1" charset="0"/>
                <a:ea typeface="ＭＳ Ｐゴシック" pitchFamily="-1" charset="-128"/>
                <a:cs typeface="ＭＳ Ｐゴシック" pitchFamily="-1" charset="-128"/>
              </a:rPr>
              <a:t>have developed security features for their products and services that relate to this</a:t>
            </a:r>
          </a:p>
          <a:p>
            <a:r>
              <a:rPr lang="en-US" dirty="0">
                <a:latin typeface="Arial" pitchFamily="-1" charset="0"/>
                <a:ea typeface="ＭＳ Ｐゴシック" pitchFamily="-1" charset="-128"/>
                <a:cs typeface="ＭＳ Ｐゴシック" pitchFamily="-1" charset="-128"/>
              </a:rPr>
              <a:t>structured definition of services and mechanisms.</a:t>
            </a:r>
          </a:p>
          <a:p>
            <a:endParaRPr lang="en-US" dirty="0">
              <a:latin typeface="Arial" pitchFamily="-1" charset="0"/>
              <a:ea typeface="ＭＳ Ｐゴシック" pitchFamily="-1" charset="-128"/>
              <a:cs typeface="ＭＳ Ｐゴシック" pitchFamily="-1" charset="-128"/>
            </a:endParaRPr>
          </a:p>
          <a:p>
            <a:r>
              <a:rPr lang="en-US" dirty="0">
                <a:latin typeface="Arial" pitchFamily="-1" charset="0"/>
                <a:ea typeface="ＭＳ Ｐゴシック" pitchFamily="-1" charset="-128"/>
                <a:cs typeface="ＭＳ Ｐゴシック" pitchFamily="-1" charset="-128"/>
              </a:rPr>
              <a:t>For our purposes, the OSI security architecture provides a useful, if abstract,</a:t>
            </a:r>
          </a:p>
          <a:p>
            <a:r>
              <a:rPr lang="en-US" dirty="0">
                <a:latin typeface="Arial" pitchFamily="-1" charset="0"/>
                <a:ea typeface="ＭＳ Ｐゴシック" pitchFamily="-1" charset="-128"/>
                <a:cs typeface="ＭＳ Ｐゴシック" pitchFamily="-1" charset="-128"/>
              </a:rPr>
              <a:t>overview of many of the concepts that this book deals with. The OSI security architecture</a:t>
            </a:r>
          </a:p>
          <a:p>
            <a:r>
              <a:rPr lang="en-US" dirty="0">
                <a:latin typeface="Arial" pitchFamily="-1" charset="0"/>
                <a:ea typeface="ＭＳ Ｐゴシック" pitchFamily="-1" charset="-128"/>
                <a:cs typeface="ＭＳ Ｐゴシック" pitchFamily="-1" charset="-128"/>
              </a:rPr>
              <a:t>focuses on security attacks, mechanisms, and services. These can be defined</a:t>
            </a:r>
          </a:p>
          <a:p>
            <a:r>
              <a:rPr lang="en-US" dirty="0">
                <a:latin typeface="Arial" pitchFamily="-1" charset="0"/>
                <a:ea typeface="ＭＳ Ｐゴシック" pitchFamily="-1" charset="-128"/>
                <a:cs typeface="ＭＳ Ｐゴシック" pitchFamily="-1" charset="-128"/>
              </a:rPr>
              <a:t>briefly as</a:t>
            </a:r>
          </a:p>
          <a:p>
            <a:endParaRPr lang="en-US" b="1"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Security attack: </a:t>
            </a:r>
            <a:r>
              <a:rPr lang="en-US" dirty="0">
                <a:latin typeface="Arial" pitchFamily="-1" charset="0"/>
                <a:ea typeface="ＭＳ Ｐゴシック" pitchFamily="-1" charset="-128"/>
                <a:cs typeface="ＭＳ Ｐゴシック" pitchFamily="-1" charset="-128"/>
              </a:rPr>
              <a:t>Any action that compromises the security of information</a:t>
            </a:r>
          </a:p>
          <a:p>
            <a:r>
              <a:rPr lang="en-US" dirty="0">
                <a:latin typeface="Arial" pitchFamily="-1" charset="0"/>
                <a:ea typeface="ＭＳ Ｐゴシック" pitchFamily="-1" charset="-128"/>
                <a:cs typeface="ＭＳ Ｐゴシック" pitchFamily="-1" charset="-128"/>
              </a:rPr>
              <a:t>owned by an organization.</a:t>
            </a:r>
          </a:p>
          <a:p>
            <a:endParaRPr lang="en-US"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Security mechanism: </a:t>
            </a:r>
            <a:r>
              <a:rPr lang="en-US" dirty="0">
                <a:latin typeface="Arial" pitchFamily="-1" charset="0"/>
                <a:ea typeface="ＭＳ Ｐゴシック" pitchFamily="-1" charset="-128"/>
                <a:cs typeface="ＭＳ Ｐゴシック" pitchFamily="-1" charset="-128"/>
              </a:rPr>
              <a:t>A process (or a device incorporating such a process) that</a:t>
            </a:r>
          </a:p>
          <a:p>
            <a:r>
              <a:rPr lang="en-US" dirty="0">
                <a:latin typeface="Arial" pitchFamily="-1" charset="0"/>
                <a:ea typeface="ＭＳ Ｐゴシック" pitchFamily="-1" charset="-128"/>
                <a:cs typeface="ＭＳ Ｐゴシック" pitchFamily="-1" charset="-128"/>
              </a:rPr>
              <a:t>is designed to detect, prevent, or recover from a security attack.</a:t>
            </a:r>
          </a:p>
          <a:p>
            <a:endParaRPr lang="en-US" dirty="0">
              <a:latin typeface="Arial" pitchFamily="-1" charset="0"/>
              <a:ea typeface="ＭＳ Ｐゴシック" pitchFamily="-1" charset="-128"/>
              <a:cs typeface="ＭＳ Ｐゴシック" pitchFamily="-1" charset="-128"/>
            </a:endParaRPr>
          </a:p>
          <a:p>
            <a:r>
              <a:rPr lang="en-US" b="1" dirty="0">
                <a:latin typeface="Arial" pitchFamily="-1" charset="0"/>
                <a:ea typeface="ＭＳ Ｐゴシック" pitchFamily="-1" charset="-128"/>
                <a:cs typeface="ＭＳ Ｐゴシック" pitchFamily="-1" charset="-128"/>
              </a:rPr>
              <a:t>• Security service: </a:t>
            </a:r>
            <a:r>
              <a:rPr lang="en-US" dirty="0">
                <a:latin typeface="Arial" pitchFamily="-1" charset="0"/>
                <a:ea typeface="ＭＳ Ｐゴシック" pitchFamily="-1" charset="-128"/>
                <a:cs typeface="ＭＳ Ｐゴシック" pitchFamily="-1" charset="-128"/>
              </a:rPr>
              <a:t>A processing or communication service that enhances the</a:t>
            </a:r>
          </a:p>
          <a:p>
            <a:r>
              <a:rPr lang="en-US" dirty="0">
                <a:latin typeface="Arial" pitchFamily="-1" charset="0"/>
                <a:ea typeface="ＭＳ Ｐゴシック" pitchFamily="-1" charset="-128"/>
                <a:cs typeface="ＭＳ Ｐゴシック" pitchFamily="-1" charset="-128"/>
              </a:rPr>
              <a:t>security of the data processing systems and the information transfers of an</a:t>
            </a:r>
          </a:p>
          <a:p>
            <a:r>
              <a:rPr lang="en-US" dirty="0">
                <a:latin typeface="Arial" pitchFamily="-1" charset="0"/>
                <a:ea typeface="ＭＳ Ｐゴシック" pitchFamily="-1" charset="-128"/>
                <a:cs typeface="ＭＳ Ｐゴシック" pitchFamily="-1" charset="-128"/>
              </a:rPr>
              <a:t>organization. The services are intended to counter security attacks, and they</a:t>
            </a:r>
          </a:p>
          <a:p>
            <a:r>
              <a:rPr lang="en-US" dirty="0">
                <a:latin typeface="Arial" pitchFamily="-1" charset="0"/>
                <a:ea typeface="ＭＳ Ｐゴシック" pitchFamily="-1" charset="-128"/>
                <a:cs typeface="ＭＳ Ｐゴシック" pitchFamily="-1" charset="-128"/>
              </a:rPr>
              <a:t>make use of one or more security mechanisms to provide the service.</a:t>
            </a:r>
            <a:endParaRPr lang="en-US" dirty="0">
              <a:latin typeface="Arial" pitchFamily="-1" charset="0"/>
              <a:ea typeface="Arial" pitchFamily="-1" charset="0"/>
              <a:cs typeface="Arial" pitchFamily="-1"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ＭＳ Ｐゴシック" charset="-128"/>
                <a:cs typeface="ＭＳ Ｐゴシック" charset="-128"/>
              </a:rPr>
              <a:t>In the literature, the terms </a:t>
            </a:r>
            <a:r>
              <a:rPr lang="en-US" sz="1200" i="1" kern="1200" dirty="0">
                <a:solidFill>
                  <a:schemeClr val="tx1"/>
                </a:solidFill>
                <a:effectLst/>
                <a:latin typeface="Arial" charset="0"/>
                <a:ea typeface="ＭＳ Ｐゴシック" charset="-128"/>
                <a:cs typeface="ＭＳ Ｐゴシック" charset="-128"/>
              </a:rPr>
              <a:t>threat </a:t>
            </a:r>
            <a:r>
              <a:rPr lang="en-US" sz="1200" kern="1200" dirty="0">
                <a:solidFill>
                  <a:schemeClr val="tx1"/>
                </a:solidFill>
                <a:effectLst/>
                <a:latin typeface="Arial" charset="0"/>
                <a:ea typeface="ＭＳ Ｐゴシック" charset="-128"/>
                <a:cs typeface="ＭＳ Ｐゴシック" charset="-128"/>
              </a:rPr>
              <a:t>and </a:t>
            </a:r>
            <a:r>
              <a:rPr lang="en-US" sz="1200" i="1" kern="1200" dirty="0">
                <a:solidFill>
                  <a:schemeClr val="tx1"/>
                </a:solidFill>
                <a:effectLst/>
                <a:latin typeface="Arial" charset="0"/>
                <a:ea typeface="ＭＳ Ｐゴシック" charset="-128"/>
                <a:cs typeface="ＭＳ Ｐゴシック" charset="-128"/>
              </a:rPr>
              <a:t>attack </a:t>
            </a:r>
            <a:r>
              <a:rPr lang="en-US" sz="1200" kern="1200" dirty="0">
                <a:solidFill>
                  <a:schemeClr val="tx1"/>
                </a:solidFill>
                <a:effectLst/>
                <a:latin typeface="Arial" charset="0"/>
                <a:ea typeface="ＭＳ Ｐゴシック" charset="-128"/>
                <a:cs typeface="ＭＳ Ｐゴシック" charset="-128"/>
              </a:rPr>
              <a:t>are commonly used, with the following meanings: </a:t>
            </a:r>
          </a:p>
          <a:p>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Threat: </a:t>
            </a:r>
            <a:r>
              <a:rPr lang="en-US" sz="1200" kern="1200" dirty="0">
                <a:solidFill>
                  <a:schemeClr val="tx1"/>
                </a:solidFill>
                <a:effectLst/>
                <a:latin typeface="Arial" charset="0"/>
                <a:ea typeface="ＭＳ Ｐゴシック" charset="-128"/>
                <a:cs typeface="+mn-cs"/>
              </a:rPr>
              <a:t>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 </a:t>
            </a:r>
          </a:p>
          <a:p>
            <a:pPr lvl="1"/>
            <a:endParaRPr lang="en-US" dirty="0">
              <a:effectLst/>
            </a:endParaRPr>
          </a:p>
          <a:p>
            <a:pPr lvl="1"/>
            <a:r>
              <a:rPr lang="en-US" sz="1050" kern="1200" dirty="0">
                <a:solidFill>
                  <a:schemeClr val="tx1"/>
                </a:solidFill>
                <a:effectLst/>
                <a:latin typeface="Arial" charset="0"/>
                <a:ea typeface="ＭＳ Ｐゴシック" charset="-128"/>
                <a:cs typeface="+mn-cs"/>
              </a:rPr>
              <a:t>■. </a:t>
            </a:r>
            <a:r>
              <a:rPr lang="en-US" sz="1200" b="1" kern="1200" dirty="0">
                <a:solidFill>
                  <a:schemeClr val="tx1"/>
                </a:solidFill>
                <a:effectLst/>
                <a:latin typeface="Arial" charset="0"/>
                <a:ea typeface="ＭＳ Ｐゴシック" charset="-128"/>
                <a:cs typeface="+mn-cs"/>
              </a:rPr>
              <a:t>Attack: </a:t>
            </a:r>
            <a:r>
              <a:rPr lang="en-US" sz="1200" kern="1200" dirty="0">
                <a:solidFill>
                  <a:schemeClr val="tx1"/>
                </a:solidFill>
                <a:effectLst/>
                <a:latin typeface="Arial" charset="0"/>
                <a:ea typeface="ＭＳ Ｐゴシック" charset="-128"/>
                <a:cs typeface="+mn-cs"/>
              </a:rPr>
              <a:t>Any kind of malicious activity that attempts to collect, disrupt, deny, degrade, or destroy information system resources or the information itself. </a:t>
            </a:r>
            <a:endParaRPr lang="en-US" dirty="0">
              <a:effectLst/>
            </a:endParaRPr>
          </a:p>
          <a:p>
            <a:endParaRPr lang="en-US" dirty="0">
              <a:latin typeface="Arial" pitchFamily="-1" charset="0"/>
              <a:ea typeface="ＭＳ Ｐゴシック" pitchFamily="-1" charset="-128"/>
              <a:cs typeface="ＭＳ Ｐゴシック" pitchFamily="-1" charset="-128"/>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1468421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2.xml"/><Relationship Id="rId5" Type="http://schemas.openxmlformats.org/officeDocument/2006/relationships/tags" Target="../tags/tag11.xml"/><Relationship Id="rId4" Type="http://schemas.openxmlformats.org/officeDocument/2006/relationships/tags" Target="../tags/tag10.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2.xml"/><Relationship Id="rId5" Type="http://schemas.openxmlformats.org/officeDocument/2006/relationships/tags" Target="../tags/tag16.xml"/><Relationship Id="rId4"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2.xml"/><Relationship Id="rId5" Type="http://schemas.openxmlformats.org/officeDocument/2006/relationships/tags" Target="../tags/tag53.xml"/><Relationship Id="rId4" Type="http://schemas.openxmlformats.org/officeDocument/2006/relationships/tags" Target="../tags/tag5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2.xml"/><Relationship Id="rId4" Type="http://schemas.openxmlformats.org/officeDocument/2006/relationships/tags" Target="../tags/tag57.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2110703" y="6374626"/>
            <a:ext cx="6680872"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8/29/22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8/29/22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457200" y="2895600"/>
            <a:ext cx="8229600" cy="1524000"/>
          </a:xfrm>
        </p:spPr>
        <p:txBody>
          <a:bodyPr/>
          <a:lstStyle/>
          <a:p>
            <a:endParaRPr lang="en-IN"/>
          </a:p>
        </p:txBody>
      </p:sp>
    </p:spTree>
    <p:extLst>
      <p:ext uri="{BB962C8B-B14F-4D97-AF65-F5344CB8AC3E}">
        <p14:creationId xmlns:p14="http://schemas.microsoft.com/office/powerpoint/2010/main" val="2972212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8/29/22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619250"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2020</a:t>
            </a:r>
            <a:r>
              <a:rPr 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8/29/22</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817757" y="6426000"/>
            <a:ext cx="5878568" cy="184666"/>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hangingPunct="1"/>
            <a:r>
              <a:rPr lang="en-US" altLang="en-US" dirty="0">
                <a:latin typeface="Verdana" panose="020B0604030504040204" pitchFamily="34" charset="0"/>
                <a:cs typeface="Arial" panose="020B0604020202020204" pitchFamily="34" charset="0"/>
              </a:rPr>
              <a:t>Copyright © 2018, 2016, 2014 Pearson Education, Inc. All Rights Reserved.</a:t>
            </a:r>
          </a:p>
        </p:txBody>
      </p:sp>
      <p:sp>
        <p:nvSpPr>
          <p:cNvPr id="3" name="Picture Placeholder 2"/>
          <p:cNvSpPr>
            <a:spLocks noGrp="1"/>
          </p:cNvSpPr>
          <p:nvPr>
            <p:ph type="pic" sz="quarter" idx="20"/>
          </p:nvPr>
        </p:nvSpPr>
        <p:spPr>
          <a:xfrm>
            <a:off x="609600" y="2209800"/>
            <a:ext cx="2895600" cy="2667000"/>
          </a:xfrm>
        </p:spPr>
        <p:txBody>
          <a:bodyPr/>
          <a:lstStyle/>
          <a:p>
            <a:endParaRPr lang="en-IN"/>
          </a:p>
        </p:txBody>
      </p:sp>
    </p:spTree>
    <p:extLst>
      <p:ext uri="{BB962C8B-B14F-4D97-AF65-F5344CB8AC3E}">
        <p14:creationId xmlns:p14="http://schemas.microsoft.com/office/powerpoint/2010/main" val="1168836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899100" y="914400"/>
            <a:ext cx="7349400" cy="2570400"/>
          </a:xfrm>
        </p:spPr>
        <p:txBody>
          <a:bodyPr lIns="90000" tIns="46800" rIns="90000" bIns="46800" anchor="b" anchorCtr="0">
            <a:normAutofit/>
          </a:bodyPr>
          <a:lstStyle>
            <a:lvl1pPr algn="ctr">
              <a:defRPr sz="45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899100" y="3560400"/>
            <a:ext cx="7349400" cy="1472400"/>
          </a:xfrm>
        </p:spPr>
        <p:txBody>
          <a:bodyPr lIns="90000" tIns="46800" rIns="90000" bIns="46800">
            <a:normAutofit/>
          </a:bodyPr>
          <a:lstStyle>
            <a:lvl1pPr marL="0" indent="0" algn="ctr">
              <a:lnSpc>
                <a:spcPct val="110000"/>
              </a:lnSpc>
              <a:buNone/>
              <a:defRPr sz="1800" spc="1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2A80AE52-FD4D-A74A-A4A7-8595C3979F0E}" type="datetime1">
              <a:rPr lang="zh-CN" altLang="en-US" smtClean="0"/>
              <a:t>2022/8/29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472868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456300" y="1490400"/>
            <a:ext cx="82269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07C437C4-A5DF-BC49-B77B-D3A9E291690F}" type="datetime1">
              <a:rPr lang="zh-CN" altLang="en-US" smtClean="0"/>
              <a:t>2022/8/29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383768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8/29/22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493100" y="3848400"/>
            <a:ext cx="5826600" cy="766800"/>
          </a:xfrm>
        </p:spPr>
        <p:txBody>
          <a:bodyPr lIns="90000" tIns="46800" rIns="90000" bIns="46800" anchor="b" anchorCtr="0">
            <a:normAutofit/>
          </a:bodyPr>
          <a:lstStyle>
            <a:lvl1pPr>
              <a:defRPr sz="33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493100" y="4615200"/>
            <a:ext cx="5826600" cy="8676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E1F980E8-45F7-5247-B8C0-0618C6EFB8AD}" type="datetime1">
              <a:rPr lang="zh-CN" altLang="en-US" smtClean="0"/>
              <a:t>2022/8/29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7135767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456300" y="1501200"/>
            <a:ext cx="38826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4808700" y="1501200"/>
            <a:ext cx="38826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93EC5822-E0AF-C441-BB21-6BE609F37FAD}" type="datetime1">
              <a:rPr lang="zh-CN" altLang="en-US" smtClean="0"/>
              <a:t>2022/8/29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8459280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456300" y="1429200"/>
            <a:ext cx="4006800" cy="381600"/>
          </a:xfrm>
        </p:spPr>
        <p:txBody>
          <a:bodyPr lIns="101600" tIns="38100" rIns="76200" bIns="38100" anchor="t" anchorCtr="0">
            <a:normAutofit/>
          </a:bodyPr>
          <a:lstStyle>
            <a:lvl1pPr marL="0" indent="0">
              <a:lnSpc>
                <a:spcPct val="100000"/>
              </a:lnSpc>
              <a:buNone/>
              <a:defRPr sz="1500" b="1" spc="15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456300" y="1854000"/>
            <a:ext cx="40068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1500" b="1" spc="15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854000"/>
            <a:ext cx="40068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EFD46A9B-3459-1A46-BBBB-E9C221C213AD}" type="datetime1">
              <a:rPr lang="zh-CN" altLang="en-US" smtClean="0"/>
              <a:t>2022/8/29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69285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456300" y="608400"/>
            <a:ext cx="82269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8DE293C5-0B61-FA4A-9D53-2DF94527E30A}" type="datetime1">
              <a:rPr lang="zh-CN" altLang="en-US" smtClean="0"/>
              <a:t>2022/8/29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587141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9C5C28F6-4BF8-0A4E-8CC5-DFCFF526FC31}" type="datetime1">
              <a:rPr lang="zh-CN" altLang="en-US" smtClean="0"/>
              <a:t>2022/8/29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2700584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456300" y="1555200"/>
            <a:ext cx="3924808" cy="4608000"/>
          </a:xfrm>
        </p:spPr>
        <p:txBody>
          <a:bodyPr vert="horz" lIns="90000" tIns="46800" rIns="90000" bIns="46800" rtlCol="0">
            <a:normAutofit/>
          </a:bodyPr>
          <a:lstStyle>
            <a:lvl1pPr>
              <a:buNone/>
              <a:defRPr sz="12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4762800" y="1555200"/>
            <a:ext cx="3920400" cy="4608000"/>
          </a:xfrm>
        </p:spPr>
        <p:txBody>
          <a:bodyPr vert="horz" lIns="90000" tIns="46800" rIns="90000" bIns="46800" rtlCol="0">
            <a:normAutofit/>
          </a:bodyPr>
          <a:lstStyle>
            <a:lvl1pPr>
              <a:buNone/>
              <a:defRPr sz="12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A58BABA-2C57-314A-8BBC-22BAF4E9FE4C}" type="datetime1">
              <a:rPr lang="zh-CN" altLang="en-US" smtClean="0"/>
              <a:t>2022/8/29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1307517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7676100" y="914400"/>
            <a:ext cx="783000" cy="5029200"/>
          </a:xfrm>
        </p:spPr>
        <p:txBody>
          <a:bodyPr vert="eaVert" lIns="90000" tIns="46800" rIns="90000" bIns="46800" rtlCol="0" anchor="ctr" anchorCtr="0">
            <a:normAutofit/>
          </a:bodyPr>
          <a:lstStyle>
            <a:lvl1pPr>
              <a:buNone/>
              <a:defRPr sz="21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685800" y="914400"/>
            <a:ext cx="6876900" cy="5029200"/>
          </a:xfrm>
        </p:spPr>
        <p:txBody>
          <a:bodyPr vert="eaVert" lIns="46800" tIns="46800" rIns="46800" bIns="46800"/>
          <a:lstStyle>
            <a:lvl1pPr marL="171450" indent="-171450">
              <a:spcAft>
                <a:spcPts val="750"/>
              </a:spcAft>
              <a:defRPr spc="225"/>
            </a:lvl1pPr>
            <a:lvl2pPr marL="514350" indent="-171450">
              <a:defRPr spc="225"/>
            </a:lvl2pPr>
            <a:lvl3pPr marL="857250" indent="-171450">
              <a:defRPr spc="225"/>
            </a:lvl3pPr>
            <a:lvl4pPr marL="1200150" indent="-171450">
              <a:defRPr spc="225"/>
            </a:lvl4pPr>
            <a:lvl5pPr marL="1543050" indent="-171450">
              <a:defRPr spc="225"/>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EA65027C-7EB7-2045-BC4C-D32FBD96951B}" type="datetime1">
              <a:rPr lang="zh-CN" altLang="en-US" smtClean="0"/>
              <a:t>2022/8/29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0138110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67736C90-F0ED-9B4F-858E-A32A30FDF3FF}" type="datetime1">
              <a:rPr lang="zh-CN" altLang="en-US" smtClean="0"/>
              <a:t>2022/8/29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456300" y="774000"/>
            <a:ext cx="82296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57904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1B93D6DD-3571-7140-9C0A-24E18DB05B68}" type="datetime1">
              <a:rPr lang="zh-CN" altLang="en-US" smtClean="0"/>
              <a:t>2022/8/29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899100" y="2484000"/>
            <a:ext cx="7349400" cy="1018800"/>
          </a:xfrm>
        </p:spPr>
        <p:txBody>
          <a:bodyPr vert="horz" lIns="90000" tIns="46800" rIns="90000" bIns="46800" rtlCol="0" anchor="t" anchorCtr="0">
            <a:normAutofit/>
          </a:bodyPr>
          <a:lstStyle>
            <a:lvl1pPr algn="ctr">
              <a:defRPr sz="45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899100" y="3560400"/>
            <a:ext cx="7349400" cy="471600"/>
          </a:xfrm>
        </p:spPr>
        <p:txBody>
          <a:bodyPr lIns="90000" tIns="46800" rIns="90000" bIns="46800">
            <a:normAutofit/>
          </a:bodyPr>
          <a:lstStyle>
            <a:lvl1pPr algn="ctr">
              <a:lnSpc>
                <a:spcPct val="110000"/>
              </a:lnSpc>
              <a:buNone/>
              <a:defRPr sz="1800" spc="150"/>
            </a:lvl1pPr>
          </a:lstStyle>
          <a:p>
            <a:pPr lvl="0"/>
            <a:r>
              <a:rPr lang="zh-CN" altLang="en-US" dirty="0"/>
              <a:t>单击此处编辑母版文本样式</a:t>
            </a:r>
          </a:p>
        </p:txBody>
      </p:sp>
    </p:spTree>
    <p:extLst>
      <p:ext uri="{BB962C8B-B14F-4D97-AF65-F5344CB8AC3E}">
        <p14:creationId xmlns:p14="http://schemas.microsoft.com/office/powerpoint/2010/main" val="397308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8/29/22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8/29/22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8/29/22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619250" y="6374626"/>
            <a:ext cx="7162800"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8/29/22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5486400"/>
            <a:ext cx="8229600" cy="609600"/>
          </a:xfrm>
        </p:spPr>
        <p:txBody>
          <a:bodyPr/>
          <a:lstStyle/>
          <a:p>
            <a:endParaRPr lang="en-US"/>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17" Type="http://schemas.openxmlformats.org/officeDocument/2006/relationships/tags" Target="../tags/tag5.xml"/><Relationship Id="rId2" Type="http://schemas.openxmlformats.org/officeDocument/2006/relationships/slideLayout" Target="../slideLayouts/slideLayout19.xml"/><Relationship Id="rId16" Type="http://schemas.openxmlformats.org/officeDocument/2006/relationships/tags" Target="../tags/tag4.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ags" Target="../tags/tag3.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8/29/22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3727450" y="6378267"/>
            <a:ext cx="5130800" cy="276999"/>
          </a:xfrm>
          <a:prstGeom prst="rect">
            <a:avLst/>
          </a:prstGeom>
          <a:noFill/>
        </p:spPr>
        <p:txBody>
          <a:bodyPr wrap="square" rtlCol="0">
            <a:spAutoFit/>
          </a:bodyPr>
          <a:lstStyle/>
          <a:p>
            <a:pPr eaLnBrk="1" hangingPunct="1"/>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10" name="Picture 9" descr="Pearson Logo"/>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69" r:id="rId13"/>
    <p:sldLayoutId id="2147483655" r:id="rId14"/>
    <p:sldLayoutId id="2147483667" r:id="rId15"/>
    <p:sldLayoutId id="2147483668" r:id="rId16"/>
    <p:sldLayoutId id="2147483670"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456300" y="608400"/>
            <a:ext cx="82269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456300" y="1490400"/>
            <a:ext cx="82269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pitchFamily="34" charset="-122"/>
              </a:defRPr>
            </a:lvl1pPr>
          </a:lstStyle>
          <a:p>
            <a:fld id="{DD39D1A0-82C4-3845-BFE4-C5FB0E0702A5}" type="datetime1">
              <a:rPr lang="zh-CN" altLang="en-US" smtClean="0"/>
              <a:t>2022/8/29</a:t>
            </a:fld>
            <a:endParaRPr lang="zh-CN" altLang="en-US"/>
          </a:p>
        </p:txBody>
      </p:sp>
      <p:sp>
        <p:nvSpPr>
          <p:cNvPr id="5" name="页脚占位符 4"/>
          <p:cNvSpPr>
            <a:spLocks noGrp="1"/>
          </p:cNvSpPr>
          <p:nvPr>
            <p:ph type="ftr" sz="quarter" idx="3"/>
            <p:custDataLst>
              <p:tags r:id="rId17"/>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extLst>
      <p:ext uri="{BB962C8B-B14F-4D97-AF65-F5344CB8AC3E}">
        <p14:creationId xmlns:p14="http://schemas.microsoft.com/office/powerpoint/2010/main" val="361862525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p:txStyles>
    <p:titleStyle>
      <a:lvl1pPr algn="l" defTabSz="685800" rtl="0" eaLnBrk="1" fontAlgn="auto" latinLnBrk="0" hangingPunct="1">
        <a:lnSpc>
          <a:spcPct val="100000"/>
        </a:lnSpc>
        <a:spcBef>
          <a:spcPct val="0"/>
        </a:spcBef>
        <a:buNone/>
        <a:defRPr sz="2700" b="1" u="none" strike="noStrike" kern="1200" cap="none" spc="225"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750"/>
        </a:spcAft>
        <a:buFont typeface="Arial" panose="020B0604020202020204" pitchFamily="34" charset="0"/>
        <a:buChar char="●"/>
        <a:defRPr sz="1350" u="none" strike="noStrike" kern="1200" cap="none" spc="113"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20000"/>
        </a:lnSpc>
        <a:spcBef>
          <a:spcPts val="0"/>
        </a:spcBef>
        <a:spcAft>
          <a:spcPts val="450"/>
        </a:spcAft>
        <a:buFont typeface="Arial" panose="020B0604020202020204" pitchFamily="34" charset="0"/>
        <a:buChar char="●"/>
        <a:tabLst>
          <a:tab pos="1207294" algn="l"/>
          <a:tab pos="1207294" algn="l"/>
          <a:tab pos="1207294" algn="l"/>
          <a:tab pos="1207294" algn="l"/>
        </a:tabLst>
        <a:defRPr sz="1200" u="none" strike="noStrike" kern="1200" cap="none" spc="113"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20000"/>
        </a:lnSpc>
        <a:spcBef>
          <a:spcPts val="0"/>
        </a:spcBef>
        <a:spcAft>
          <a:spcPts val="450"/>
        </a:spcAft>
        <a:buFont typeface="Arial" panose="020B0604020202020204" pitchFamily="34" charset="0"/>
        <a:buChar char="●"/>
        <a:defRPr sz="1200" u="none" strike="noStrike" kern="1200" cap="none" spc="113"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20000"/>
        </a:lnSpc>
        <a:spcBef>
          <a:spcPts val="0"/>
        </a:spcBef>
        <a:spcAft>
          <a:spcPts val="225"/>
        </a:spcAft>
        <a:buFont typeface="Wingdings" panose="05000000000000000000" charset="0"/>
        <a:buChar char=""/>
        <a:defRPr sz="1050" u="none" strike="noStrike" kern="1200" cap="none" spc="113"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20000"/>
        </a:lnSpc>
        <a:spcBef>
          <a:spcPts val="0"/>
        </a:spcBef>
        <a:spcAft>
          <a:spcPts val="225"/>
        </a:spcAft>
        <a:buFont typeface="Arial" panose="020B0604020202020204" pitchFamily="34" charset="0"/>
        <a:buChar char="•"/>
        <a:defRPr sz="1050" u="none" strike="noStrike" kern="1200" cap="none" spc="113"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D8005E-A89B-BD4D-A08A-38729252FECB}"/>
              </a:ext>
            </a:extLst>
          </p:cNvPr>
          <p:cNvSpPr>
            <a:spLocks noGrp="1"/>
          </p:cNvSpPr>
          <p:nvPr>
            <p:ph type="title"/>
          </p:nvPr>
        </p:nvSpPr>
        <p:spPr>
          <a:xfrm>
            <a:off x="457200" y="215372"/>
            <a:ext cx="1600200" cy="622828"/>
          </a:xfrm>
        </p:spPr>
        <p:txBody>
          <a:bodyPr/>
          <a:lstStyle/>
          <a:p>
            <a:pPr algn="ctr"/>
            <a:r>
              <a:rPr kumimoji="1" lang="zh-CN" altLang="en-US" dirty="0"/>
              <a:t>课程群</a:t>
            </a:r>
          </a:p>
        </p:txBody>
      </p:sp>
      <p:pic>
        <p:nvPicPr>
          <p:cNvPr id="6" name="图片 5">
            <a:extLst>
              <a:ext uri="{FF2B5EF4-FFF2-40B4-BE49-F238E27FC236}">
                <a16:creationId xmlns:a16="http://schemas.microsoft.com/office/drawing/2014/main" id="{F6192A44-8F24-1D4B-B8E1-1C3BE358C7FA}"/>
              </a:ext>
            </a:extLst>
          </p:cNvPr>
          <p:cNvPicPr>
            <a:picLocks noChangeAspect="1"/>
          </p:cNvPicPr>
          <p:nvPr/>
        </p:nvPicPr>
        <p:blipFill>
          <a:blip r:embed="rId2"/>
          <a:stretch>
            <a:fillRect/>
          </a:stretch>
        </p:blipFill>
        <p:spPr>
          <a:xfrm>
            <a:off x="2362200" y="0"/>
            <a:ext cx="3827009" cy="6858000"/>
          </a:xfrm>
          <a:prstGeom prst="rect">
            <a:avLst/>
          </a:prstGeom>
        </p:spPr>
      </p:pic>
    </p:spTree>
    <p:extLst>
      <p:ext uri="{BB962C8B-B14F-4D97-AF65-F5344CB8AC3E}">
        <p14:creationId xmlns:p14="http://schemas.microsoft.com/office/powerpoint/2010/main" val="3417916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327"/>
            <a:ext cx="8229600" cy="553998"/>
          </a:xfrm>
        </p:spPr>
        <p:txBody>
          <a:bodyPr wrap="square">
            <a:spAutoFit/>
          </a:bodyPr>
          <a:lstStyle/>
          <a:p>
            <a:r>
              <a:rPr lang="en-IN" altLang="en-US" sz="3600" dirty="0">
                <a:latin typeface="+mj-lt"/>
                <a:ea typeface="ヒラギノ角ゴ Pro W3" charset="-128"/>
              </a:rPr>
              <a:t>Security Objectives </a:t>
            </a:r>
            <a:r>
              <a:rPr lang="en-IN" altLang="en-US" sz="2800" dirty="0">
                <a:latin typeface="+mj-lt"/>
                <a:ea typeface="ヒラギノ角ゴ Pro W3" charset="-128"/>
              </a:rPr>
              <a:t>(1 of 2)</a:t>
            </a:r>
            <a:endParaRPr lang="en-US" sz="2800" dirty="0">
              <a:latin typeface="+mj-lt"/>
            </a:endParaRPr>
          </a:p>
        </p:txBody>
      </p:sp>
      <p:sp>
        <p:nvSpPr>
          <p:cNvPr id="3" name="Content Placeholder 2"/>
          <p:cNvSpPr>
            <a:spLocks noGrp="1"/>
          </p:cNvSpPr>
          <p:nvPr>
            <p:ph idx="1"/>
          </p:nvPr>
        </p:nvSpPr>
        <p:spPr>
          <a:xfrm>
            <a:off x="457200" y="990600"/>
            <a:ext cx="8229600" cy="4662815"/>
          </a:xfrm>
        </p:spPr>
        <p:txBody>
          <a:bodyPr>
            <a:spAutoFit/>
          </a:bodyPr>
          <a:lstStyle/>
          <a:p>
            <a:pPr>
              <a:spcBef>
                <a:spcPts val="600"/>
              </a:spcBef>
              <a:buSzPct val="100000"/>
            </a:pPr>
            <a:r>
              <a:rPr lang="en-IN" sz="2400" dirty="0"/>
              <a:t>The </a:t>
            </a:r>
            <a:r>
              <a:rPr lang="en-IN" sz="2400" dirty="0" err="1"/>
              <a:t>cybersecurity</a:t>
            </a:r>
            <a:r>
              <a:rPr lang="en-IN" sz="2400" dirty="0"/>
              <a:t> definition introduces three key objectives that are at the heart of information and network security: </a:t>
            </a:r>
          </a:p>
          <a:p>
            <a:pPr marL="793941" lvl="1" indent="-342900">
              <a:buSzPct val="100000"/>
            </a:pPr>
            <a:r>
              <a:rPr lang="en-IN" sz="2400" b="1" dirty="0"/>
              <a:t>Confidentiality:</a:t>
            </a:r>
            <a:r>
              <a:rPr lang="en-IN" sz="2400" dirty="0"/>
              <a:t> This term covers two related concepts:</a:t>
            </a:r>
          </a:p>
          <a:p>
            <a:pPr marL="1367028" lvl="2" indent="-342900">
              <a:buSzPct val="100000"/>
            </a:pPr>
            <a:r>
              <a:rPr lang="en-IN" sz="2400" b="1" dirty="0"/>
              <a:t>Data confidentiality:</a:t>
            </a:r>
            <a:r>
              <a:rPr lang="en-IN" sz="2400" dirty="0"/>
              <a:t> Assures that private or confidential information is not made available or disclosed to unauthorized individuals</a:t>
            </a:r>
          </a:p>
          <a:p>
            <a:pPr marL="1367028" lvl="2" indent="-342900">
              <a:buSzPct val="100000"/>
            </a:pPr>
            <a:r>
              <a:rPr lang="en-IN" sz="2400" b="1" dirty="0"/>
              <a:t>Privacy:</a:t>
            </a:r>
            <a:r>
              <a:rPr lang="en-IN" sz="2400" dirty="0"/>
              <a:t> Assures that individuals control or influence what information related to them may be collected and stored and by whom and to whom that information may be disclosed</a:t>
            </a:r>
          </a:p>
        </p:txBody>
      </p:sp>
    </p:spTree>
    <p:extLst>
      <p:ext uri="{BB962C8B-B14F-4D97-AF65-F5344CB8AC3E}">
        <p14:creationId xmlns:p14="http://schemas.microsoft.com/office/powerpoint/2010/main" val="122896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553998"/>
          </a:xfrm>
        </p:spPr>
        <p:txBody>
          <a:bodyPr wrap="square">
            <a:spAutoFit/>
          </a:bodyPr>
          <a:lstStyle/>
          <a:p>
            <a:r>
              <a:rPr lang="en-IN" altLang="en-US" sz="3600" dirty="0">
                <a:latin typeface="+mj-lt"/>
                <a:ea typeface="ヒラギノ角ゴ Pro W3" charset="-128"/>
              </a:rPr>
              <a:t>Security Objectives </a:t>
            </a:r>
            <a:r>
              <a:rPr lang="en-IN" altLang="en-US" sz="2800" dirty="0">
                <a:latin typeface="+mj-lt"/>
                <a:ea typeface="ヒラギノ角ゴ Pro W3" charset="-128"/>
              </a:rPr>
              <a:t>(2 of 2)</a:t>
            </a:r>
            <a:endParaRPr lang="en-US" sz="2800" dirty="0">
              <a:latin typeface="+mj-lt"/>
            </a:endParaRPr>
          </a:p>
        </p:txBody>
      </p:sp>
      <p:sp>
        <p:nvSpPr>
          <p:cNvPr id="3" name="Content Placeholder 2"/>
          <p:cNvSpPr>
            <a:spLocks noGrp="1"/>
          </p:cNvSpPr>
          <p:nvPr>
            <p:ph idx="1"/>
          </p:nvPr>
        </p:nvSpPr>
        <p:spPr>
          <a:xfrm>
            <a:off x="457200" y="1041946"/>
            <a:ext cx="8229600" cy="4539704"/>
          </a:xfrm>
        </p:spPr>
        <p:txBody>
          <a:bodyPr>
            <a:spAutoFit/>
          </a:bodyPr>
          <a:lstStyle/>
          <a:p>
            <a:pPr marL="266700" indent="-266700">
              <a:spcBef>
                <a:spcPts val="600"/>
              </a:spcBef>
              <a:buSzPct val="100000"/>
            </a:pPr>
            <a:r>
              <a:rPr lang="en-IN" sz="2000" b="1" dirty="0"/>
              <a:t>Integrity:</a:t>
            </a:r>
            <a:r>
              <a:rPr lang="en-IN" sz="2000" dirty="0"/>
              <a:t> This term covers two related concepts: </a:t>
            </a:r>
          </a:p>
          <a:p>
            <a:pPr marL="717741" lvl="1" indent="-266700">
              <a:buSzPct val="100000"/>
            </a:pPr>
            <a:r>
              <a:rPr lang="en-IN" sz="2000" b="1" dirty="0"/>
              <a:t>Data integrity:</a:t>
            </a:r>
            <a:r>
              <a:rPr lang="en-IN" sz="2000" dirty="0"/>
              <a:t> Assures that data and programs are changed only in a specified and authorized manner. This concept also encompasses data authenticity, which means that a digital object is indeed what it claims to be or what it is claimed to be, and nonrepudiation, which is assurance that the sender of information is provided with proof of delivery and the recipient is provided with proof of the sender’s identity, so neither can later deny having processed the information</a:t>
            </a:r>
          </a:p>
          <a:p>
            <a:pPr marL="717741" lvl="1" indent="-266700">
              <a:buSzPct val="100000"/>
            </a:pPr>
            <a:r>
              <a:rPr lang="en-IN" sz="2000" b="1" dirty="0"/>
              <a:t>System integrity:</a:t>
            </a:r>
            <a:r>
              <a:rPr lang="en-IN" sz="2000" dirty="0"/>
              <a:t> Assures that a system performs its intended function in an unimpaired manner, free from deliberate or inadvertent unauthorized manipulation of the system</a:t>
            </a:r>
          </a:p>
          <a:p>
            <a:pPr marL="266700" indent="-266700">
              <a:spcBef>
                <a:spcPts val="600"/>
              </a:spcBef>
              <a:buSzPct val="100000"/>
            </a:pPr>
            <a:r>
              <a:rPr lang="en-IN" sz="2000" b="1" dirty="0"/>
              <a:t>Availability:</a:t>
            </a:r>
            <a:r>
              <a:rPr lang="en-IN" sz="2000" dirty="0"/>
              <a:t> Assures that systems work promptly and service is not denied to authorized users</a:t>
            </a:r>
          </a:p>
        </p:txBody>
      </p:sp>
    </p:spTree>
    <p:extLst>
      <p:ext uri="{BB962C8B-B14F-4D97-AF65-F5344CB8AC3E}">
        <p14:creationId xmlns:p14="http://schemas.microsoft.com/office/powerpoint/2010/main" val="285040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spAutoFit/>
          </a:bodyPr>
          <a:lstStyle/>
          <a:p>
            <a:r>
              <a:rPr lang="en-IN" altLang="en-US" sz="3600" dirty="0">
                <a:latin typeface="+mj-lt"/>
                <a:ea typeface="ヒラギノ角ゴ Pro W3" charset="-128"/>
              </a:rPr>
              <a:t>Figure 1.1 Essential Information and Network Security Objectives</a:t>
            </a:r>
            <a:endParaRPr lang="en-US" sz="2800" dirty="0">
              <a:latin typeface="+mj-lt"/>
            </a:endParaRPr>
          </a:p>
        </p:txBody>
      </p:sp>
      <p:pic>
        <p:nvPicPr>
          <p:cNvPr id="4" name="Picture Placeholder 3" descr="An image shows a pentagon ring labelled as “information and network security” in the center and surrounded by edge strips labelled from the top left in clockwise direction as “confidentiality open parens plus privacy close parens, integrity open parens plus data authenticity, non-repudiation close parens, authenticity, availability, and accountability.”"/>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2074689" y="1563675"/>
            <a:ext cx="4994622" cy="4748733"/>
          </a:xfrm>
          <a:prstGeom prst="rect">
            <a:avLst/>
          </a:prstGeom>
          <a:noFill/>
          <a:ln>
            <a:noFill/>
          </a:ln>
        </p:spPr>
      </p:pic>
    </p:spTree>
    <p:extLst>
      <p:ext uri="{BB962C8B-B14F-4D97-AF65-F5344CB8AC3E}">
        <p14:creationId xmlns:p14="http://schemas.microsoft.com/office/powerpoint/2010/main" val="360236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232"/>
            <a:ext cx="8229600" cy="553998"/>
          </a:xfrm>
        </p:spPr>
        <p:txBody>
          <a:bodyPr wrap="square">
            <a:noAutofit/>
          </a:bodyPr>
          <a:lstStyle/>
          <a:p>
            <a:r>
              <a:rPr lang="en-IN" altLang="en-US" sz="3600" dirty="0">
                <a:latin typeface="+mj-lt"/>
                <a:ea typeface="ヒラギノ角ゴ Pro W3" charset="-128"/>
              </a:rPr>
              <a:t>Computer Security Challenges</a:t>
            </a:r>
            <a:endParaRPr lang="en-US" sz="2800" dirty="0">
              <a:latin typeface="+mj-lt"/>
            </a:endParaRPr>
          </a:p>
        </p:txBody>
      </p:sp>
      <p:sp>
        <p:nvSpPr>
          <p:cNvPr id="3" name="Content Placeholder 2"/>
          <p:cNvSpPr>
            <a:spLocks noGrp="1"/>
          </p:cNvSpPr>
          <p:nvPr>
            <p:ph idx="1"/>
          </p:nvPr>
        </p:nvSpPr>
        <p:spPr>
          <a:xfrm>
            <a:off x="457200" y="1038225"/>
            <a:ext cx="3962400" cy="4347344"/>
          </a:xfrm>
        </p:spPr>
        <p:txBody>
          <a:bodyPr wrap="square">
            <a:spAutoFit/>
          </a:bodyPr>
          <a:lstStyle/>
          <a:p>
            <a:pPr>
              <a:defRPr/>
            </a:pPr>
            <a:r>
              <a:rPr lang="en-US" sz="2000" dirty="0"/>
              <a:t>Security is not simple</a:t>
            </a:r>
          </a:p>
          <a:p>
            <a:pPr>
              <a:defRPr/>
            </a:pPr>
            <a:r>
              <a:rPr lang="en-US" sz="2000" dirty="0"/>
              <a:t>Potential attacks on the security features need to be considered</a:t>
            </a:r>
          </a:p>
          <a:p>
            <a:pPr>
              <a:defRPr/>
            </a:pPr>
            <a:r>
              <a:rPr lang="en-US" sz="2000" dirty="0"/>
              <a:t>Procedures used to provide particular services are often counter-intuitive</a:t>
            </a:r>
          </a:p>
          <a:p>
            <a:pPr>
              <a:defRPr/>
            </a:pPr>
            <a:r>
              <a:rPr lang="en-US" sz="2000" dirty="0"/>
              <a:t>It is necessary to decide where to use the various security mechanisms</a:t>
            </a:r>
          </a:p>
          <a:p>
            <a:pPr>
              <a:defRPr/>
            </a:pPr>
            <a:r>
              <a:rPr lang="en-US" sz="2000" dirty="0"/>
              <a:t>Requires constant monitoring</a:t>
            </a:r>
          </a:p>
          <a:p>
            <a:pPr>
              <a:defRPr/>
            </a:pPr>
            <a:r>
              <a:rPr lang="en-US" sz="2000" dirty="0"/>
              <a:t>Is too often an afterthought</a:t>
            </a:r>
          </a:p>
        </p:txBody>
      </p:sp>
      <p:sp>
        <p:nvSpPr>
          <p:cNvPr id="5" name="Content Placeholder 4"/>
          <p:cNvSpPr>
            <a:spLocks noGrp="1"/>
          </p:cNvSpPr>
          <p:nvPr>
            <p:ph idx="13"/>
          </p:nvPr>
        </p:nvSpPr>
        <p:spPr>
          <a:xfrm>
            <a:off x="4648200" y="1029605"/>
            <a:ext cx="4038600" cy="4323445"/>
          </a:xfrm>
        </p:spPr>
        <p:txBody>
          <a:bodyPr>
            <a:spAutoFit/>
          </a:bodyPr>
          <a:lstStyle/>
          <a:p>
            <a:pPr>
              <a:defRPr/>
            </a:pPr>
            <a:r>
              <a:rPr lang="en-US" sz="2000" dirty="0"/>
              <a:t>Security mechanisms typically involve more than a particular algorithm or protocol</a:t>
            </a:r>
          </a:p>
          <a:p>
            <a:pPr>
              <a:defRPr/>
            </a:pPr>
            <a:r>
              <a:rPr lang="en-US" sz="2000" dirty="0"/>
              <a:t>Security is essentially a battle of wits between a perpetrator and the designer</a:t>
            </a:r>
          </a:p>
          <a:p>
            <a:pPr>
              <a:defRPr/>
            </a:pPr>
            <a:r>
              <a:rPr lang="en-US" sz="2000" dirty="0"/>
              <a:t>Little benefit from security investment is perceived until a security failure occurs</a:t>
            </a:r>
          </a:p>
          <a:p>
            <a:pPr>
              <a:defRPr/>
            </a:pPr>
            <a:r>
              <a:rPr lang="en-US" sz="2000" dirty="0"/>
              <a:t>Strong security is often viewed as an impediment to efficient and user-friendly operation</a:t>
            </a:r>
          </a:p>
        </p:txBody>
      </p:sp>
    </p:spTree>
    <p:extLst>
      <p:ext uri="{BB962C8B-B14F-4D97-AF65-F5344CB8AC3E}">
        <p14:creationId xmlns:p14="http://schemas.microsoft.com/office/powerpoint/2010/main" val="3810243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553998"/>
          </a:xfrm>
        </p:spPr>
        <p:txBody>
          <a:bodyPr wrap="square">
            <a:spAutoFit/>
          </a:bodyPr>
          <a:lstStyle/>
          <a:p>
            <a:r>
              <a:rPr lang="en-IN" altLang="en-US" sz="3600" spc="-450" dirty="0">
                <a:latin typeface="+mj-lt"/>
                <a:ea typeface="ヒラギノ角ゴ Pro W3" charset="-128"/>
              </a:rPr>
              <a:t>O S </a:t>
            </a:r>
            <a:r>
              <a:rPr lang="en-IN" altLang="en-US" sz="3600" dirty="0">
                <a:latin typeface="+mj-lt"/>
                <a:ea typeface="ヒラギノ角ゴ Pro W3" charset="-128"/>
              </a:rPr>
              <a:t>I Security Architecture</a:t>
            </a:r>
            <a:endParaRPr lang="en-US" sz="2800" dirty="0">
              <a:latin typeface="+mj-lt"/>
            </a:endParaRPr>
          </a:p>
        </p:txBody>
      </p:sp>
      <p:sp>
        <p:nvSpPr>
          <p:cNvPr id="3" name="Content Placeholder 2"/>
          <p:cNvSpPr>
            <a:spLocks noGrp="1"/>
          </p:cNvSpPr>
          <p:nvPr>
            <p:ph idx="1"/>
          </p:nvPr>
        </p:nvSpPr>
        <p:spPr>
          <a:xfrm>
            <a:off x="457200" y="1000125"/>
            <a:ext cx="8229600" cy="5093702"/>
          </a:xfrm>
        </p:spPr>
        <p:txBody>
          <a:bodyPr>
            <a:spAutoFit/>
          </a:bodyPr>
          <a:lstStyle/>
          <a:p>
            <a:pPr marL="266700" indent="-266700">
              <a:buSzPct val="100000"/>
            </a:pPr>
            <a:r>
              <a:rPr lang="en-IN" sz="2200" dirty="0"/>
              <a:t>Security attack</a:t>
            </a:r>
          </a:p>
          <a:p>
            <a:pPr marL="717741" lvl="1" indent="-266700">
              <a:buSzPct val="100000"/>
            </a:pPr>
            <a:r>
              <a:rPr lang="en-IN" sz="2200" dirty="0"/>
              <a:t>Any action that compromises the security of information owned by an organization</a:t>
            </a:r>
          </a:p>
          <a:p>
            <a:pPr marL="266700" indent="-266700">
              <a:buSzPct val="100000"/>
            </a:pPr>
            <a:r>
              <a:rPr lang="en-IN" sz="2200" dirty="0"/>
              <a:t>Security mechanism</a:t>
            </a:r>
          </a:p>
          <a:p>
            <a:pPr marL="717741" lvl="1" indent="-266700">
              <a:buSzPct val="100000"/>
            </a:pPr>
            <a:r>
              <a:rPr lang="en-IN" sz="2200" dirty="0"/>
              <a:t>A process (or a device incorporating such a process) that is designed to detect, prevent, or recover from a security attack</a:t>
            </a:r>
          </a:p>
          <a:p>
            <a:pPr marL="266700" indent="-266700">
              <a:buSzPct val="100000"/>
            </a:pPr>
            <a:r>
              <a:rPr lang="en-IN" sz="2200" dirty="0"/>
              <a:t>Security service</a:t>
            </a:r>
          </a:p>
          <a:p>
            <a:pPr marL="717741" lvl="1" indent="-266700">
              <a:buSzPct val="100000"/>
            </a:pPr>
            <a:r>
              <a:rPr lang="en-IN" sz="2200" dirty="0"/>
              <a:t>A processing or communication service that enhances the security of the data processing systems and the information transfers of an organization</a:t>
            </a:r>
          </a:p>
          <a:p>
            <a:pPr marL="717741" lvl="1" indent="-266700">
              <a:buSzPct val="100000"/>
            </a:pPr>
            <a:r>
              <a:rPr lang="en-IN" sz="2200" dirty="0"/>
              <a:t>Intended to counter security attacks, and they make use of one or more security mechanisms to provide the service</a:t>
            </a:r>
          </a:p>
        </p:txBody>
      </p:sp>
    </p:spTree>
    <p:extLst>
      <p:ext uri="{BB962C8B-B14F-4D97-AF65-F5344CB8AC3E}">
        <p14:creationId xmlns:p14="http://schemas.microsoft.com/office/powerpoint/2010/main" val="3346175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025"/>
            <a:ext cx="8229600" cy="511889"/>
          </a:xfrm>
        </p:spPr>
        <p:txBody>
          <a:bodyPr wrap="square">
            <a:noAutofit/>
          </a:bodyPr>
          <a:lstStyle/>
          <a:p>
            <a:r>
              <a:rPr lang="en-IN" altLang="en-US" sz="3600" dirty="0">
                <a:latin typeface="+mj-lt"/>
                <a:ea typeface="ヒラギノ角ゴ Pro W3" charset="-128"/>
              </a:rPr>
              <a:t>Threats and Attacks</a:t>
            </a:r>
            <a:endParaRPr lang="en-US" sz="2800" dirty="0">
              <a:latin typeface="+mj-lt"/>
            </a:endParaRP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3980688" y="914400"/>
            <a:ext cx="1182624" cy="1237488"/>
          </a:xfrm>
          <a:prstGeom prst="rect">
            <a:avLst/>
          </a:prstGeom>
          <a:noFill/>
          <a:ln>
            <a:noFill/>
          </a:ln>
        </p:spPr>
      </p:pic>
      <p:sp>
        <p:nvSpPr>
          <p:cNvPr id="3" name="Content Placeholder 2">
            <a:extLst>
              <a:ext uri="{FF2B5EF4-FFF2-40B4-BE49-F238E27FC236}">
                <a16:creationId xmlns:a16="http://schemas.microsoft.com/office/drawing/2014/main" id="{2F7657EA-2394-4158-A2DB-475D26B0779D}"/>
              </a:ext>
            </a:extLst>
          </p:cNvPr>
          <p:cNvSpPr>
            <a:spLocks noGrp="1"/>
          </p:cNvSpPr>
          <p:nvPr>
            <p:ph idx="1"/>
          </p:nvPr>
        </p:nvSpPr>
        <p:spPr>
          <a:xfrm>
            <a:off x="457200" y="2313633"/>
            <a:ext cx="8229600" cy="3999092"/>
          </a:xfrm>
        </p:spPr>
        <p:txBody>
          <a:bodyPr/>
          <a:lstStyle/>
          <a:p>
            <a:pPr marL="0" indent="0">
              <a:spcBef>
                <a:spcPts val="800"/>
              </a:spcBef>
              <a:buNone/>
            </a:pPr>
            <a:r>
              <a:rPr lang="en-IN" sz="2400" b="1" dirty="0"/>
              <a:t>Threat</a:t>
            </a:r>
          </a:p>
          <a:p>
            <a:pPr marL="0" indent="0">
              <a:spcBef>
                <a:spcPts val="800"/>
              </a:spcBef>
              <a:buNone/>
            </a:pPr>
            <a:r>
              <a:rPr lang="en-IN" sz="2400" dirty="0"/>
              <a:t>A potential for violation of security, which exists when there is a circumstance, capability, action, or event that could breach security and cause harm. That is, a threat is a possible danger that might exploit a vulnerability.</a:t>
            </a:r>
          </a:p>
          <a:p>
            <a:pPr marL="0" indent="0">
              <a:spcBef>
                <a:spcPts val="800"/>
              </a:spcBef>
              <a:buNone/>
            </a:pPr>
            <a:r>
              <a:rPr lang="en-IN" sz="2400" b="1" dirty="0"/>
              <a:t>Attack</a:t>
            </a:r>
          </a:p>
          <a:p>
            <a:pPr marL="0" indent="0">
              <a:spcBef>
                <a:spcPts val="800"/>
              </a:spcBef>
              <a:buNone/>
            </a:pPr>
            <a:r>
              <a:rPr lang="en-IN" sz="2400" dirty="0"/>
              <a:t>An assault on system security that derives from an intelligent threat; that is, an intelligent act that is a deliberate attempt (especially in the sense of a method or technique) to evade security services and violate the security policy of a system.</a:t>
            </a:r>
          </a:p>
        </p:txBody>
      </p:sp>
    </p:spTree>
    <p:extLst>
      <p:ext uri="{BB962C8B-B14F-4D97-AF65-F5344CB8AC3E}">
        <p14:creationId xmlns:p14="http://schemas.microsoft.com/office/powerpoint/2010/main" val="366179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1775"/>
            <a:ext cx="8229600" cy="465354"/>
          </a:xfrm>
        </p:spPr>
        <p:txBody>
          <a:bodyPr wrap="square">
            <a:spAutoFit/>
          </a:bodyPr>
          <a:lstStyle/>
          <a:p>
            <a:r>
              <a:rPr lang="en-IN" altLang="en-US" sz="2800" dirty="0">
                <a:latin typeface="+mj-lt"/>
                <a:ea typeface="ヒラギノ角ゴ Pro W3" charset="-128"/>
              </a:rPr>
              <a:t>Figure 1.2 Key Concepts in Security </a:t>
            </a:r>
            <a:r>
              <a:rPr lang="en-IN" altLang="en-US" sz="2200" dirty="0">
                <a:latin typeface="+mj-lt"/>
                <a:ea typeface="ヒラギノ角ゴ Pro W3" charset="-128"/>
              </a:rPr>
              <a:t>(1 of 2)</a:t>
            </a:r>
            <a:endParaRPr lang="en-US" sz="2200" dirty="0">
              <a:latin typeface="+mj-lt"/>
            </a:endParaRPr>
          </a:p>
        </p:txBody>
      </p:sp>
      <p:pic>
        <p:nvPicPr>
          <p:cNvPr id="6" name="Picture Placeholder 5" descr="a. The first concepts in security is attacks. The attacks are classified into two types called passive attacks and active attacks that are enclosed and labelled in a square and rectangle respectively. The passive attacks square encloses two smaller rectangles labelled “release of message contents”, and “traffic analysis”. The active attack encloses four concepts labelled “replay”, “data modification”, “masquerade”, and “denial of service.”&#10;b. The second concept in security is the services, where a bigger rectangle encloses smaller rectangles labelled “authentication”, “access control”, “data confidentiality”, “data integrity”, “non-repudiation”, and “availability service”.&#10;"/>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504568" y="900555"/>
            <a:ext cx="8106032" cy="5401056"/>
          </a:xfrm>
          <a:prstGeom prst="rect">
            <a:avLst/>
          </a:prstGeom>
          <a:noFill/>
          <a:ln>
            <a:noFill/>
          </a:ln>
        </p:spPr>
      </p:pic>
    </p:spTree>
    <p:extLst>
      <p:ext uri="{BB962C8B-B14F-4D97-AF65-F5344CB8AC3E}">
        <p14:creationId xmlns:p14="http://schemas.microsoft.com/office/powerpoint/2010/main" val="368669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25"/>
            <a:ext cx="8229600" cy="906843"/>
          </a:xfrm>
        </p:spPr>
        <p:txBody>
          <a:bodyPr wrap="square">
            <a:spAutoFit/>
          </a:bodyPr>
          <a:lstStyle/>
          <a:p>
            <a:r>
              <a:rPr lang="en-IN" altLang="en-US" sz="3600" dirty="0">
                <a:latin typeface="+mj-lt"/>
                <a:ea typeface="ヒラギノ角ゴ Pro W3" charset="-128"/>
              </a:rPr>
              <a:t>Figure 1.2 Key Concepts in Security </a:t>
            </a:r>
            <a:r>
              <a:rPr lang="en-IN" altLang="en-US" sz="2800" dirty="0">
                <a:latin typeface="+mj-lt"/>
                <a:ea typeface="ヒラギノ角ゴ Pro W3" charset="-128"/>
              </a:rPr>
              <a:t>(2 of 2)</a:t>
            </a:r>
            <a:endParaRPr lang="en-US" sz="2800" dirty="0">
              <a:latin typeface="+mj-lt"/>
            </a:endParaRPr>
          </a:p>
        </p:txBody>
      </p:sp>
      <p:pic>
        <p:nvPicPr>
          <p:cNvPr id="4" name="Picture Placeholder 3" descr="c. The third concept in security is the mechanisms where a bigger rectangle encloses smaller rectangles labelled “cryptographic algorithms”, “data integrity”, “digital signature”, “authentication exchange”, “traffic padding”, “routing control”, “notarization”, and “access control”."/>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90565" y="2342515"/>
            <a:ext cx="8148735" cy="2615184"/>
          </a:xfrm>
          <a:prstGeom prst="rect">
            <a:avLst/>
          </a:prstGeom>
          <a:noFill/>
          <a:ln>
            <a:noFill/>
          </a:ln>
        </p:spPr>
      </p:pic>
    </p:spTree>
    <p:extLst>
      <p:ext uri="{BB962C8B-B14F-4D97-AF65-F5344CB8AC3E}">
        <p14:creationId xmlns:p14="http://schemas.microsoft.com/office/powerpoint/2010/main" val="3824992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553998"/>
          </a:xfrm>
        </p:spPr>
        <p:txBody>
          <a:bodyPr wrap="square">
            <a:spAutoFit/>
          </a:bodyPr>
          <a:lstStyle/>
          <a:p>
            <a:r>
              <a:rPr lang="en-IN" altLang="en-US" sz="3600" dirty="0">
                <a:latin typeface="+mj-lt"/>
                <a:ea typeface="ヒラギノ角ゴ Pro W3" charset="-128"/>
              </a:rPr>
              <a:t>Security Attacks</a:t>
            </a:r>
            <a:endParaRPr lang="en-US" sz="2800" dirty="0">
              <a:latin typeface="+mj-lt"/>
            </a:endParaRPr>
          </a:p>
        </p:txBody>
      </p:sp>
      <p:sp>
        <p:nvSpPr>
          <p:cNvPr id="3" name="Content Placeholder 2"/>
          <p:cNvSpPr>
            <a:spLocks noGrp="1"/>
          </p:cNvSpPr>
          <p:nvPr>
            <p:ph idx="1"/>
          </p:nvPr>
        </p:nvSpPr>
        <p:spPr>
          <a:xfrm>
            <a:off x="457200" y="990600"/>
            <a:ext cx="8229600" cy="3339376"/>
          </a:xfrm>
        </p:spPr>
        <p:txBody>
          <a:bodyPr>
            <a:spAutoFit/>
          </a:bodyPr>
          <a:lstStyle/>
          <a:p>
            <a:pPr marL="266700" indent="-266700">
              <a:buSzPct val="100000"/>
              <a:defRPr/>
            </a:pPr>
            <a:r>
              <a:rPr lang="en-IN" sz="2400" dirty="0"/>
              <a:t>A means of classifying security attacks, used both in X.800 and </a:t>
            </a:r>
            <a:r>
              <a:rPr lang="en-IN" sz="2400" spc="-300" dirty="0"/>
              <a:t>R F </a:t>
            </a:r>
            <a:r>
              <a:rPr lang="en-IN" sz="2400" dirty="0"/>
              <a:t>C 4949, is in terms of </a:t>
            </a:r>
            <a:r>
              <a:rPr lang="en-IN" sz="2400" i="1" dirty="0"/>
              <a:t>passive attacks</a:t>
            </a:r>
            <a:r>
              <a:rPr lang="en-IN" sz="2400" dirty="0"/>
              <a:t> and </a:t>
            </a:r>
            <a:r>
              <a:rPr lang="en-IN" sz="2400" i="1" dirty="0"/>
              <a:t>active attacks</a:t>
            </a:r>
          </a:p>
          <a:p>
            <a:pPr marL="266700" indent="-266700">
              <a:buSzPct val="100000"/>
              <a:defRPr/>
            </a:pPr>
            <a:r>
              <a:rPr lang="en-IN" sz="2400" dirty="0"/>
              <a:t>A </a:t>
            </a:r>
            <a:r>
              <a:rPr lang="en-IN" sz="2400" i="1" dirty="0"/>
              <a:t>passive attack</a:t>
            </a:r>
            <a:r>
              <a:rPr lang="en-IN" sz="2400" dirty="0"/>
              <a:t> attempts to learn or make use of information from the system but does not affect system resources</a:t>
            </a:r>
          </a:p>
          <a:p>
            <a:pPr marL="266700" indent="-266700">
              <a:buSzPct val="100000"/>
              <a:defRPr/>
            </a:pPr>
            <a:r>
              <a:rPr lang="en-IN" sz="2400" dirty="0"/>
              <a:t>An </a:t>
            </a:r>
            <a:r>
              <a:rPr lang="en-IN" sz="2400" i="1" dirty="0"/>
              <a:t>active attack</a:t>
            </a:r>
            <a:r>
              <a:rPr lang="en-IN" sz="2400" dirty="0"/>
              <a:t> attempts to alter system resources or affect their operation</a:t>
            </a:r>
          </a:p>
        </p:txBody>
      </p:sp>
    </p:spTree>
    <p:extLst>
      <p:ext uri="{BB962C8B-B14F-4D97-AF65-F5344CB8AC3E}">
        <p14:creationId xmlns:p14="http://schemas.microsoft.com/office/powerpoint/2010/main" val="1446754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025"/>
            <a:ext cx="8229600" cy="511889"/>
          </a:xfrm>
        </p:spPr>
        <p:txBody>
          <a:bodyPr wrap="square">
            <a:spAutoFit/>
          </a:bodyPr>
          <a:lstStyle/>
          <a:p>
            <a:r>
              <a:rPr lang="en-IN" altLang="en-US" sz="3600" dirty="0">
                <a:latin typeface="+mj-lt"/>
                <a:ea typeface="ヒラギノ角ゴ Pro W3" charset="-128"/>
              </a:rPr>
              <a:t>Passive Attacks</a:t>
            </a:r>
            <a:endParaRPr lang="en-US" sz="2800" dirty="0">
              <a:latin typeface="+mj-lt"/>
            </a:endParaRPr>
          </a:p>
        </p:txBody>
      </p:sp>
      <p:sp>
        <p:nvSpPr>
          <p:cNvPr id="3" name="Content Placeholder 2"/>
          <p:cNvSpPr>
            <a:spLocks noGrp="1"/>
          </p:cNvSpPr>
          <p:nvPr>
            <p:ph idx="1"/>
          </p:nvPr>
        </p:nvSpPr>
        <p:spPr>
          <a:xfrm>
            <a:off x="457200" y="990600"/>
            <a:ext cx="3962400" cy="2777683"/>
          </a:xfrm>
        </p:spPr>
        <p:txBody>
          <a:bodyPr wrap="square">
            <a:spAutoFit/>
          </a:bodyPr>
          <a:lstStyle/>
          <a:p>
            <a:pPr marL="266700" indent="-266700">
              <a:buSzPct val="100000"/>
              <a:defRPr/>
            </a:pPr>
            <a:r>
              <a:rPr lang="en-IN" sz="2400" dirty="0"/>
              <a:t>Are in the nature of eavesdropping on, or monitoring of, transmissions</a:t>
            </a:r>
          </a:p>
          <a:p>
            <a:pPr marL="266700" indent="-266700">
              <a:buSzPct val="100000"/>
              <a:defRPr/>
            </a:pPr>
            <a:r>
              <a:rPr lang="en-IN" sz="2400" dirty="0"/>
              <a:t>Goal of the opponent is to obtain information that is being transmitted</a:t>
            </a:r>
          </a:p>
        </p:txBody>
      </p:sp>
      <p:sp>
        <p:nvSpPr>
          <p:cNvPr id="5" name="Content Placeholder 4"/>
          <p:cNvSpPr>
            <a:spLocks noGrp="1"/>
          </p:cNvSpPr>
          <p:nvPr>
            <p:ph idx="13"/>
          </p:nvPr>
        </p:nvSpPr>
        <p:spPr>
          <a:xfrm>
            <a:off x="4572000" y="990600"/>
            <a:ext cx="4114800" cy="2000548"/>
          </a:xfrm>
        </p:spPr>
        <p:txBody>
          <a:bodyPr wrap="square">
            <a:spAutoFit/>
          </a:bodyPr>
          <a:lstStyle/>
          <a:p>
            <a:r>
              <a:rPr lang="en-IN" sz="2400" dirty="0"/>
              <a:t>Two types of passive attacks are:</a:t>
            </a:r>
          </a:p>
          <a:p>
            <a:pPr lvl="1"/>
            <a:r>
              <a:rPr lang="en-IN" sz="2400" dirty="0"/>
              <a:t>The release of message contents</a:t>
            </a:r>
          </a:p>
          <a:p>
            <a:pPr lvl="1"/>
            <a:r>
              <a:rPr lang="en-IN" sz="2400" dirty="0"/>
              <a:t>Traffic analysis</a:t>
            </a: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5641848" y="4075493"/>
            <a:ext cx="1444752" cy="2237232"/>
          </a:xfrm>
          <a:prstGeom prst="rect">
            <a:avLst/>
          </a:prstGeom>
          <a:noFill/>
          <a:ln>
            <a:noFill/>
          </a:ln>
        </p:spPr>
      </p:pic>
    </p:spTree>
    <p:extLst>
      <p:ext uri="{BB962C8B-B14F-4D97-AF65-F5344CB8AC3E}">
        <p14:creationId xmlns:p14="http://schemas.microsoft.com/office/powerpoint/2010/main" val="35367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4B341-7EFF-E841-93F8-CA7A653087EC}"/>
              </a:ext>
            </a:extLst>
          </p:cNvPr>
          <p:cNvSpPr>
            <a:spLocks noGrp="1"/>
          </p:cNvSpPr>
          <p:nvPr>
            <p:ph type="title"/>
          </p:nvPr>
        </p:nvSpPr>
        <p:spPr/>
        <p:txBody>
          <a:bodyPr/>
          <a:lstStyle/>
          <a:p>
            <a:r>
              <a:rPr kumimoji="1" lang="zh-CN" altLang="en-US" dirty="0"/>
              <a:t>考核方式和成绩评定</a:t>
            </a:r>
          </a:p>
        </p:txBody>
      </p:sp>
      <p:pic>
        <p:nvPicPr>
          <p:cNvPr id="4" name="图片 3">
            <a:extLst>
              <a:ext uri="{FF2B5EF4-FFF2-40B4-BE49-F238E27FC236}">
                <a16:creationId xmlns:a16="http://schemas.microsoft.com/office/drawing/2014/main" id="{BBAC3386-7B8B-174C-BF72-7A933CA86BA2}"/>
              </a:ext>
            </a:extLst>
          </p:cNvPr>
          <p:cNvPicPr>
            <a:picLocks noChangeAspect="1"/>
          </p:cNvPicPr>
          <p:nvPr/>
        </p:nvPicPr>
        <p:blipFill>
          <a:blip r:embed="rId2"/>
          <a:stretch>
            <a:fillRect/>
          </a:stretch>
        </p:blipFill>
        <p:spPr>
          <a:xfrm>
            <a:off x="179512" y="2132856"/>
            <a:ext cx="8799587" cy="2232248"/>
          </a:xfrm>
          <a:prstGeom prst="rect">
            <a:avLst/>
          </a:prstGeom>
        </p:spPr>
      </p:pic>
    </p:spTree>
    <p:extLst>
      <p:ext uri="{BB962C8B-B14F-4D97-AF65-F5344CB8AC3E}">
        <p14:creationId xmlns:p14="http://schemas.microsoft.com/office/powerpoint/2010/main" val="382311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321"/>
            <a:ext cx="8229600" cy="465354"/>
          </a:xfrm>
        </p:spPr>
        <p:txBody>
          <a:bodyPr wrap="square">
            <a:spAutoFit/>
          </a:bodyPr>
          <a:lstStyle/>
          <a:p>
            <a:r>
              <a:rPr lang="en-IN" altLang="en-US" sz="3600" dirty="0">
                <a:latin typeface="+mj-lt"/>
                <a:ea typeface="ヒラギノ角ゴ Pro W3" charset="-128"/>
              </a:rPr>
              <a:t>Active Attacks</a:t>
            </a:r>
            <a:endParaRPr lang="en-US" sz="2800" dirty="0">
              <a:latin typeface="+mj-lt"/>
            </a:endParaRPr>
          </a:p>
        </p:txBody>
      </p:sp>
      <p:sp>
        <p:nvSpPr>
          <p:cNvPr id="3" name="Content Placeholder 2"/>
          <p:cNvSpPr>
            <a:spLocks noGrp="1"/>
          </p:cNvSpPr>
          <p:nvPr>
            <p:ph idx="1"/>
          </p:nvPr>
        </p:nvSpPr>
        <p:spPr>
          <a:xfrm>
            <a:off x="457200" y="1054515"/>
            <a:ext cx="3657600" cy="2846933"/>
          </a:xfrm>
        </p:spPr>
        <p:txBody>
          <a:bodyPr wrap="square">
            <a:spAutoFit/>
          </a:bodyPr>
          <a:lstStyle/>
          <a:p>
            <a:pPr>
              <a:spcBef>
                <a:spcPts val="300"/>
              </a:spcBef>
              <a:defRPr/>
            </a:pPr>
            <a:r>
              <a:rPr lang="en-US" sz="1800" dirty="0"/>
              <a:t>Involve some modification of the data stream or the creation of a false stream</a:t>
            </a:r>
          </a:p>
          <a:p>
            <a:pPr>
              <a:spcBef>
                <a:spcPts val="300"/>
              </a:spcBef>
              <a:defRPr/>
            </a:pPr>
            <a:r>
              <a:rPr lang="en-US" sz="1800" dirty="0"/>
              <a:t>Difficult to prevent because of the wide variety of potential physical, software, and network vulnerabilities</a:t>
            </a:r>
          </a:p>
          <a:p>
            <a:pPr>
              <a:spcBef>
                <a:spcPts val="300"/>
              </a:spcBef>
              <a:defRPr/>
            </a:pPr>
            <a:r>
              <a:rPr lang="en-US" sz="1800" dirty="0"/>
              <a:t>Goal is to detect attacks and to recover from any disruption or delays caused by them</a:t>
            </a:r>
          </a:p>
        </p:txBody>
      </p:sp>
      <p:pic>
        <p:nvPicPr>
          <p:cNvPr id="6" name="Picture Placeholder 5">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1447800" y="4222945"/>
            <a:ext cx="1804416" cy="2084832"/>
          </a:xfrm>
          <a:prstGeom prst="rect">
            <a:avLst/>
          </a:prstGeom>
          <a:noFill/>
          <a:ln>
            <a:noFill/>
          </a:ln>
        </p:spPr>
      </p:pic>
      <p:sp>
        <p:nvSpPr>
          <p:cNvPr id="5" name="Content Placeholder 4"/>
          <p:cNvSpPr>
            <a:spLocks noGrp="1"/>
          </p:cNvSpPr>
          <p:nvPr>
            <p:ph idx="13"/>
          </p:nvPr>
        </p:nvSpPr>
        <p:spPr>
          <a:xfrm>
            <a:off x="4343400" y="1061621"/>
            <a:ext cx="4318660" cy="5262979"/>
          </a:xfrm>
        </p:spPr>
        <p:txBody>
          <a:bodyPr wrap="square">
            <a:spAutoFit/>
          </a:bodyPr>
          <a:lstStyle/>
          <a:p>
            <a:pPr lvl="0">
              <a:spcBef>
                <a:spcPts val="0"/>
              </a:spcBef>
            </a:pPr>
            <a:r>
              <a:rPr lang="en-US" sz="1800" dirty="0"/>
              <a:t>Masquerade</a:t>
            </a:r>
          </a:p>
          <a:p>
            <a:pPr lvl="1">
              <a:spcBef>
                <a:spcPts val="0"/>
              </a:spcBef>
            </a:pPr>
            <a:r>
              <a:rPr lang="en-US" sz="1800" dirty="0"/>
              <a:t>Takes place when one entity pretends to be a different entity</a:t>
            </a:r>
          </a:p>
          <a:p>
            <a:pPr lvl="1">
              <a:spcBef>
                <a:spcPts val="0"/>
              </a:spcBef>
            </a:pPr>
            <a:r>
              <a:rPr lang="en-US" sz="1800" dirty="0"/>
              <a:t>Usually includes one of the other forms of active attack</a:t>
            </a:r>
          </a:p>
          <a:p>
            <a:pPr lvl="0">
              <a:spcBef>
                <a:spcPts val="0"/>
              </a:spcBef>
            </a:pPr>
            <a:r>
              <a:rPr lang="en-US" sz="1800" dirty="0"/>
              <a:t>Replay</a:t>
            </a:r>
          </a:p>
          <a:p>
            <a:pPr lvl="1">
              <a:spcBef>
                <a:spcPts val="0"/>
              </a:spcBef>
            </a:pPr>
            <a:r>
              <a:rPr lang="en-US" sz="1800" dirty="0"/>
              <a:t>Involves the passive capture of a data unit and its subsequent retransmission to produce an unauthorized effect</a:t>
            </a:r>
          </a:p>
          <a:p>
            <a:pPr lvl="0">
              <a:spcBef>
                <a:spcPts val="0"/>
              </a:spcBef>
            </a:pPr>
            <a:r>
              <a:rPr lang="en-US" sz="1800" dirty="0"/>
              <a:t>Data Modification</a:t>
            </a:r>
            <a:r>
              <a:rPr lang="en-US" sz="1800" dirty="0">
                <a:effectLst>
                  <a:outerShdw blurRad="38100" dist="38100" dir="2700000" algn="tl">
                    <a:srgbClr val="000000">
                      <a:alpha val="43137"/>
                    </a:srgbClr>
                  </a:outerShdw>
                </a:effectLst>
              </a:rPr>
              <a:t> </a:t>
            </a:r>
          </a:p>
          <a:p>
            <a:pPr lvl="1">
              <a:spcBef>
                <a:spcPts val="0"/>
              </a:spcBef>
            </a:pPr>
            <a:r>
              <a:rPr lang="en-US" sz="1800" dirty="0"/>
              <a:t>Some portion of a legitimate message is altered, or messages are delayed or reordered to produce an unauthorized effect</a:t>
            </a:r>
          </a:p>
          <a:p>
            <a:pPr lvl="0">
              <a:spcBef>
                <a:spcPts val="0"/>
              </a:spcBef>
            </a:pPr>
            <a:r>
              <a:rPr lang="en-US" sz="1800" dirty="0"/>
              <a:t>Denial of service</a:t>
            </a:r>
          </a:p>
          <a:p>
            <a:pPr lvl="1">
              <a:spcBef>
                <a:spcPts val="0"/>
              </a:spcBef>
            </a:pPr>
            <a:r>
              <a:rPr lang="en-US" sz="1800" dirty="0"/>
              <a:t>Prevents or inhibits the normal use or management of communications facilities</a:t>
            </a:r>
          </a:p>
        </p:txBody>
      </p:sp>
    </p:spTree>
    <p:extLst>
      <p:ext uri="{BB962C8B-B14F-4D97-AF65-F5344CB8AC3E}">
        <p14:creationId xmlns:p14="http://schemas.microsoft.com/office/powerpoint/2010/main" val="1159257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025"/>
            <a:ext cx="8229600" cy="511889"/>
          </a:xfrm>
        </p:spPr>
        <p:txBody>
          <a:bodyPr wrap="square">
            <a:spAutoFit/>
          </a:bodyPr>
          <a:lstStyle/>
          <a:p>
            <a:r>
              <a:rPr lang="en-IN" altLang="en-US" sz="3600" dirty="0">
                <a:latin typeface="+mj-lt"/>
                <a:ea typeface="ヒラギノ角ゴ Pro W3" charset="-128"/>
              </a:rPr>
              <a:t>Figure 1.3 Security Attacks</a:t>
            </a:r>
            <a:endParaRPr lang="en-US" sz="2800" dirty="0">
              <a:latin typeface="+mj-lt"/>
            </a:endParaRPr>
          </a:p>
        </p:txBody>
      </p:sp>
      <p:pic>
        <p:nvPicPr>
          <p:cNvPr id="6" name="Picture Placeholder 5" descr="• The image shows a rectangle at the top labelled “normal flow” enclosed by two smaller rectangles labelled “client”, and “server” between which there is a double-sided arrow. Below this are two rectangular boxes labelled “passive attack open parens eavesdrop, traffic analysis close parens”, and “active attack open parens masquerade, data modification close parens” respectively. &#10;• The passive attack shows a double-sided arrow established between client and server. From the center of the double-sided arrow a dotted like with an arrow points down to attacker.&#10;• The active attack shows a double-sided arrows established between client and attacker, and server and attacker respectively.&#10;• Below the passive attack is a box labelled as “active attack open parens masquerade, data modification, denial of service) where the there is a relationship established between the attacker and server with an arrow from attacker pointing upward to the right, to the server.&#10;• Besides this active attack with denial of service, is a box labelled “active attack open parens replay close parens.” A double-sided arrow established between client and server. From the center of the double-sided arrow a dotted like with an arrow points down to attacker. There is a relationship established between the attacker and server with an arrow from attacker pointing upward to the right, to the serve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216541" y="928453"/>
            <a:ext cx="6710919" cy="5384272"/>
          </a:xfrm>
          <a:prstGeom prst="rect">
            <a:avLst/>
          </a:prstGeom>
          <a:noFill/>
          <a:ln>
            <a:noFill/>
          </a:ln>
        </p:spPr>
      </p:pic>
    </p:spTree>
    <p:extLst>
      <p:ext uri="{BB962C8B-B14F-4D97-AF65-F5344CB8AC3E}">
        <p14:creationId xmlns:p14="http://schemas.microsoft.com/office/powerpoint/2010/main" val="26447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0852"/>
            <a:ext cx="8229600" cy="553998"/>
          </a:xfrm>
        </p:spPr>
        <p:txBody>
          <a:bodyPr wrap="square">
            <a:spAutoFit/>
          </a:bodyPr>
          <a:lstStyle/>
          <a:p>
            <a:r>
              <a:rPr lang="en-IN" altLang="en-US" sz="3600" dirty="0">
                <a:latin typeface="+mj-lt"/>
                <a:ea typeface="ヒラギノ角ゴ Pro W3" charset="-128"/>
              </a:rPr>
              <a:t>Authentication </a:t>
            </a:r>
            <a:r>
              <a:rPr lang="en-IN" altLang="en-US" sz="2800" dirty="0">
                <a:latin typeface="+mj-lt"/>
                <a:ea typeface="ヒラギノ角ゴ Pro W3" charset="-128"/>
              </a:rPr>
              <a:t>(1 of 2)</a:t>
            </a:r>
            <a:endParaRPr lang="en-US" sz="2800" dirty="0">
              <a:latin typeface="+mj-lt"/>
            </a:endParaRPr>
          </a:p>
        </p:txBody>
      </p:sp>
      <p:sp>
        <p:nvSpPr>
          <p:cNvPr id="3" name="Content Placeholder 2"/>
          <p:cNvSpPr>
            <a:spLocks noGrp="1"/>
          </p:cNvSpPr>
          <p:nvPr>
            <p:ph idx="1"/>
          </p:nvPr>
        </p:nvSpPr>
        <p:spPr>
          <a:xfrm>
            <a:off x="457200" y="990600"/>
            <a:ext cx="8229600" cy="3108543"/>
          </a:xfrm>
        </p:spPr>
        <p:txBody>
          <a:bodyPr>
            <a:spAutoFit/>
          </a:bodyPr>
          <a:lstStyle/>
          <a:p>
            <a:pPr>
              <a:spcBef>
                <a:spcPts val="600"/>
              </a:spcBef>
              <a:defRPr/>
            </a:pPr>
            <a:r>
              <a:rPr lang="en-IN" sz="2400" dirty="0"/>
              <a:t>Concerned with assuring that a communication is authentic</a:t>
            </a:r>
          </a:p>
          <a:p>
            <a:pPr lvl="1">
              <a:defRPr/>
            </a:pPr>
            <a:r>
              <a:rPr lang="en-IN" sz="2400" dirty="0"/>
              <a:t>In the case of a single message, assures the recipient that the message is from the source that it claims to be from</a:t>
            </a:r>
          </a:p>
          <a:p>
            <a:pPr lvl="1">
              <a:defRPr/>
            </a:pPr>
            <a:r>
              <a:rPr lang="en-IN" sz="2400" dirty="0"/>
              <a:t>In the case of ongoing interaction, assures the two entities are authentic and that the connection is not interfered with in such a way that a third party can masquerade as one of the two legitimate parties</a:t>
            </a:r>
          </a:p>
        </p:txBody>
      </p:sp>
      <p:sp>
        <p:nvSpPr>
          <p:cNvPr id="6" name="Content Placeholder 5"/>
          <p:cNvSpPr>
            <a:spLocks noGrp="1"/>
          </p:cNvSpPr>
          <p:nvPr>
            <p:ph idx="13"/>
          </p:nvPr>
        </p:nvSpPr>
        <p:spPr>
          <a:xfrm>
            <a:off x="457200" y="4191000"/>
            <a:ext cx="8229600" cy="1261884"/>
          </a:xfrm>
        </p:spPr>
        <p:txBody>
          <a:bodyPr>
            <a:spAutoFit/>
          </a:bodyPr>
          <a:lstStyle/>
          <a:p>
            <a:r>
              <a:rPr lang="en-IN" sz="2400" dirty="0"/>
              <a:t>Two specific authentication services are defined in X.800:</a:t>
            </a:r>
          </a:p>
          <a:p>
            <a:pPr lvl="1"/>
            <a:r>
              <a:rPr lang="en-IN" sz="2400" dirty="0"/>
              <a:t>Peer entity authentication</a:t>
            </a:r>
          </a:p>
          <a:p>
            <a:pPr lvl="1"/>
            <a:r>
              <a:rPr lang="en-IN" sz="2400" dirty="0"/>
              <a:t>Data origin authentication</a:t>
            </a:r>
          </a:p>
        </p:txBody>
      </p:sp>
    </p:spTree>
    <p:extLst>
      <p:ext uri="{BB962C8B-B14F-4D97-AF65-F5344CB8AC3E}">
        <p14:creationId xmlns:p14="http://schemas.microsoft.com/office/powerpoint/2010/main" val="1135976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Authentication </a:t>
            </a:r>
            <a:r>
              <a:rPr lang="en-IN" altLang="en-US" sz="2800" dirty="0">
                <a:latin typeface="+mj-lt"/>
                <a:ea typeface="ヒラギノ角ゴ Pro W3" charset="-128"/>
              </a:rPr>
              <a:t>(2 of 2)</a:t>
            </a:r>
            <a:endParaRPr lang="en-US" sz="2800" dirty="0">
              <a:latin typeface="+mj-lt"/>
            </a:endParaRPr>
          </a:p>
        </p:txBody>
      </p:sp>
      <p:sp>
        <p:nvSpPr>
          <p:cNvPr id="3" name="Content Placeholder 2"/>
          <p:cNvSpPr>
            <a:spLocks noGrp="1"/>
          </p:cNvSpPr>
          <p:nvPr>
            <p:ph idx="1"/>
          </p:nvPr>
        </p:nvSpPr>
        <p:spPr>
          <a:xfrm>
            <a:off x="457200" y="1041571"/>
            <a:ext cx="8229600" cy="4655121"/>
          </a:xfrm>
        </p:spPr>
        <p:txBody>
          <a:bodyPr>
            <a:spAutoFit/>
          </a:bodyPr>
          <a:lstStyle/>
          <a:p>
            <a:r>
              <a:rPr lang="en-IN" sz="2000" b="1" dirty="0"/>
              <a:t>Peer entity authentication</a:t>
            </a:r>
          </a:p>
          <a:p>
            <a:pPr lvl="1"/>
            <a:r>
              <a:rPr lang="en-IN" sz="2000" dirty="0"/>
              <a:t>Provides for the corroboration of the identity of a peer entity in an association. Two entities are considered peers if they implement the same protocol in different systems. Peer entity authentication is provided for use at the establishment of, or at times during the data transfer phase of, a connection. It attempts to provide confidence that an entity is not performing either a masquerade or an unauthorized replay of a previous connection</a:t>
            </a:r>
          </a:p>
          <a:p>
            <a:r>
              <a:rPr lang="en-IN" sz="2000" b="1" dirty="0"/>
              <a:t>Data origin authentication</a:t>
            </a:r>
          </a:p>
          <a:p>
            <a:pPr lvl="1"/>
            <a:r>
              <a:rPr lang="en-IN" sz="2000" dirty="0"/>
              <a:t>Provides for the corroboration of the source of a data unit. It does not provide protection against the duplication or modification of data units. This type of service supports applications like electronic mail, where there are no ongoing interactions between the communicating entities</a:t>
            </a:r>
          </a:p>
        </p:txBody>
      </p:sp>
    </p:spTree>
    <p:extLst>
      <p:ext uri="{BB962C8B-B14F-4D97-AF65-F5344CB8AC3E}">
        <p14:creationId xmlns:p14="http://schemas.microsoft.com/office/powerpoint/2010/main" val="4116550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475"/>
            <a:ext cx="8229600" cy="465354"/>
          </a:xfrm>
        </p:spPr>
        <p:txBody>
          <a:bodyPr wrap="square">
            <a:spAutoFit/>
          </a:bodyPr>
          <a:lstStyle/>
          <a:p>
            <a:r>
              <a:rPr lang="en-IN" altLang="en-US" sz="3600" dirty="0">
                <a:latin typeface="+mj-lt"/>
                <a:ea typeface="ヒラギノ角ゴ Pro W3" charset="-128"/>
              </a:rPr>
              <a:t>Access Control</a:t>
            </a:r>
            <a:endParaRPr lang="en-US" sz="2800" dirty="0">
              <a:latin typeface="+mj-lt"/>
            </a:endParaRPr>
          </a:p>
        </p:txBody>
      </p:sp>
      <p:sp>
        <p:nvSpPr>
          <p:cNvPr id="3" name="Content Placeholder 2"/>
          <p:cNvSpPr>
            <a:spLocks noGrp="1"/>
          </p:cNvSpPr>
          <p:nvPr>
            <p:ph idx="1"/>
          </p:nvPr>
        </p:nvSpPr>
        <p:spPr>
          <a:xfrm>
            <a:off x="457200" y="984187"/>
            <a:ext cx="8229600" cy="2039020"/>
          </a:xfrm>
        </p:spPr>
        <p:txBody>
          <a:bodyPr>
            <a:spAutoFit/>
          </a:bodyPr>
          <a:lstStyle/>
          <a:p>
            <a:r>
              <a:rPr lang="en-US" sz="2400" dirty="0"/>
              <a:t>The ability to limit and control the access to host systems and applications via communications links</a:t>
            </a:r>
          </a:p>
          <a:p>
            <a:r>
              <a:rPr lang="en-US" sz="2400" dirty="0"/>
              <a:t>To achieve this, each entity trying to gain access must first </a:t>
            </a:r>
            <a:r>
              <a:rPr lang="en-US" sz="2400"/>
              <a:t>be identified</a:t>
            </a:r>
            <a:r>
              <a:rPr lang="en-US" sz="2400" dirty="0"/>
              <a:t>, or authenticated, so that access rights can be tailored to the individual</a:t>
            </a: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6728994" y="4191000"/>
            <a:ext cx="1956816" cy="1926336"/>
          </a:xfrm>
          <a:prstGeom prst="rect">
            <a:avLst/>
          </a:prstGeom>
          <a:noFill/>
          <a:ln>
            <a:noFill/>
          </a:ln>
        </p:spPr>
      </p:pic>
    </p:spTree>
    <p:extLst>
      <p:ext uri="{BB962C8B-B14F-4D97-AF65-F5344CB8AC3E}">
        <p14:creationId xmlns:p14="http://schemas.microsoft.com/office/powerpoint/2010/main" val="492933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Data Confidentiality</a:t>
            </a:r>
            <a:endParaRPr lang="en-US" sz="2800" dirty="0">
              <a:latin typeface="+mj-lt"/>
            </a:endParaRPr>
          </a:p>
        </p:txBody>
      </p:sp>
      <p:sp>
        <p:nvSpPr>
          <p:cNvPr id="3" name="Content Placeholder 2"/>
          <p:cNvSpPr>
            <a:spLocks noGrp="1"/>
          </p:cNvSpPr>
          <p:nvPr>
            <p:ph idx="1"/>
          </p:nvPr>
        </p:nvSpPr>
        <p:spPr>
          <a:xfrm>
            <a:off x="457200" y="1012996"/>
            <a:ext cx="8229600" cy="3470181"/>
          </a:xfrm>
        </p:spPr>
        <p:txBody>
          <a:bodyPr>
            <a:spAutoFit/>
          </a:bodyPr>
          <a:lstStyle/>
          <a:p>
            <a:pPr>
              <a:defRPr/>
            </a:pPr>
            <a:r>
              <a:rPr lang="en-IN" sz="2200" dirty="0"/>
              <a:t>The protection of transmitted data from passive attacks</a:t>
            </a:r>
          </a:p>
          <a:p>
            <a:pPr lvl="1">
              <a:defRPr/>
            </a:pPr>
            <a:r>
              <a:rPr lang="en-IN" sz="2200" dirty="0"/>
              <a:t>Broadest service protects all user data transmitted between two users over a period of time</a:t>
            </a:r>
          </a:p>
          <a:p>
            <a:pPr lvl="1">
              <a:defRPr/>
            </a:pPr>
            <a:r>
              <a:rPr lang="en-IN" sz="2200" dirty="0"/>
              <a:t>Narrower forms of service includes the protection of a single message or even specific fields within a message</a:t>
            </a:r>
          </a:p>
          <a:p>
            <a:pPr>
              <a:defRPr/>
            </a:pPr>
            <a:r>
              <a:rPr lang="en-IN" sz="2200" dirty="0"/>
              <a:t>The protection of traffic flow from analysis</a:t>
            </a:r>
          </a:p>
          <a:p>
            <a:pPr lvl="1">
              <a:defRPr/>
            </a:pPr>
            <a:r>
              <a:rPr lang="en-IN" sz="2200" dirty="0"/>
              <a:t>This requires that an attacker not be able to observe the source and destination, frequency, length, or other characteristics of the traffic on a communications facility</a:t>
            </a:r>
          </a:p>
        </p:txBody>
      </p:sp>
    </p:spTree>
    <p:extLst>
      <p:ext uri="{BB962C8B-B14F-4D97-AF65-F5344CB8AC3E}">
        <p14:creationId xmlns:p14="http://schemas.microsoft.com/office/powerpoint/2010/main" val="3997508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Data Integrity</a:t>
            </a:r>
            <a:endParaRPr lang="en-US" sz="2800" dirty="0">
              <a:latin typeface="+mj-lt"/>
            </a:endParaRPr>
          </a:p>
        </p:txBody>
      </p:sp>
      <p:sp>
        <p:nvSpPr>
          <p:cNvPr id="3" name="Content Placeholder 2"/>
          <p:cNvSpPr>
            <a:spLocks noGrp="1"/>
          </p:cNvSpPr>
          <p:nvPr>
            <p:ph idx="1"/>
          </p:nvPr>
        </p:nvSpPr>
        <p:spPr>
          <a:xfrm>
            <a:off x="457200" y="993946"/>
            <a:ext cx="8229600" cy="4078039"/>
          </a:xfrm>
        </p:spPr>
        <p:txBody>
          <a:bodyPr>
            <a:spAutoFit/>
          </a:bodyPr>
          <a:lstStyle/>
          <a:p>
            <a:pPr lvl="0"/>
            <a:r>
              <a:rPr lang="en-US" sz="2400" dirty="0"/>
              <a:t>Can apply to a stream of messages, a single message, or selected fields within a message</a:t>
            </a:r>
          </a:p>
          <a:p>
            <a:pPr lvl="0"/>
            <a:r>
              <a:rPr lang="en-US" sz="2400" dirty="0"/>
              <a:t>Connection-oriented integrity service, one that deals with a stream of messages, assures that messages are received as sent with no duplication, insertion, modification, reordering, or replays</a:t>
            </a:r>
          </a:p>
          <a:p>
            <a:pPr lvl="0"/>
            <a:r>
              <a:rPr lang="en-US" sz="2400" dirty="0"/>
              <a:t>A connectionless integrity service, one that deals with individual messages without regard to any larger context, generally provides protection against message modification only</a:t>
            </a:r>
          </a:p>
        </p:txBody>
      </p:sp>
    </p:spTree>
    <p:extLst>
      <p:ext uri="{BB962C8B-B14F-4D97-AF65-F5344CB8AC3E}">
        <p14:creationId xmlns:p14="http://schemas.microsoft.com/office/powerpoint/2010/main" val="621622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025"/>
            <a:ext cx="8229600" cy="511889"/>
          </a:xfrm>
        </p:spPr>
        <p:txBody>
          <a:bodyPr wrap="square">
            <a:spAutoFit/>
          </a:bodyPr>
          <a:lstStyle/>
          <a:p>
            <a:r>
              <a:rPr lang="en-IN" altLang="en-US" sz="3600" dirty="0">
                <a:latin typeface="+mj-lt"/>
                <a:ea typeface="ヒラギノ角ゴ Pro W3" charset="-128"/>
              </a:rPr>
              <a:t>Nonrepudiation</a:t>
            </a:r>
            <a:endParaRPr lang="en-US" sz="2800" dirty="0">
              <a:latin typeface="+mj-lt"/>
            </a:endParaRPr>
          </a:p>
        </p:txBody>
      </p:sp>
      <p:pic>
        <p:nvPicPr>
          <p:cNvPr id="7" name="Picture Placeholder 6">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7010400" y="841248"/>
            <a:ext cx="1133856" cy="1139952"/>
          </a:xfrm>
          <a:prstGeom prst="rect">
            <a:avLst/>
          </a:prstGeom>
          <a:noFill/>
          <a:ln>
            <a:noFill/>
          </a:ln>
        </p:spPr>
      </p:pic>
      <p:sp>
        <p:nvSpPr>
          <p:cNvPr id="3" name="Content Placeholder 2"/>
          <p:cNvSpPr>
            <a:spLocks noGrp="1"/>
          </p:cNvSpPr>
          <p:nvPr>
            <p:ph idx="1"/>
          </p:nvPr>
        </p:nvSpPr>
        <p:spPr>
          <a:xfrm>
            <a:off x="457200" y="2209800"/>
            <a:ext cx="8229600" cy="2618153"/>
          </a:xfrm>
        </p:spPr>
        <p:txBody>
          <a:bodyPr>
            <a:spAutoFit/>
          </a:bodyPr>
          <a:lstStyle/>
          <a:p>
            <a:r>
              <a:rPr lang="en-US" sz="2400" dirty="0"/>
              <a:t>Prevents either sender or receiver from denying a transmitted message</a:t>
            </a:r>
          </a:p>
          <a:p>
            <a:r>
              <a:rPr lang="en-US" sz="2400" dirty="0"/>
              <a:t>When a message is sent, the receiver can prove that the alleged sender in fact sent the message</a:t>
            </a:r>
          </a:p>
          <a:p>
            <a:r>
              <a:rPr lang="en-US" sz="2400" dirty="0"/>
              <a:t>When a message is received, the sender can prove that the alleged receiver in fact received the message</a:t>
            </a:r>
          </a:p>
        </p:txBody>
      </p:sp>
    </p:spTree>
    <p:extLst>
      <p:ext uri="{BB962C8B-B14F-4D97-AF65-F5344CB8AC3E}">
        <p14:creationId xmlns:p14="http://schemas.microsoft.com/office/powerpoint/2010/main" val="2510722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Availability Service</a:t>
            </a:r>
            <a:endParaRPr lang="en-US" sz="2800" dirty="0">
              <a:latin typeface="+mj-lt"/>
            </a:endParaRPr>
          </a:p>
        </p:txBody>
      </p:sp>
      <p:sp>
        <p:nvSpPr>
          <p:cNvPr id="3" name="Content Placeholder 2"/>
          <p:cNvSpPr>
            <a:spLocks noGrp="1"/>
          </p:cNvSpPr>
          <p:nvPr>
            <p:ph idx="1"/>
          </p:nvPr>
        </p:nvSpPr>
        <p:spPr>
          <a:xfrm>
            <a:off x="457200" y="993946"/>
            <a:ext cx="8229600" cy="2600712"/>
          </a:xfrm>
        </p:spPr>
        <p:txBody>
          <a:bodyPr>
            <a:spAutoFit/>
          </a:bodyPr>
          <a:lstStyle/>
          <a:p>
            <a:r>
              <a:rPr lang="en-US" sz="2400" dirty="0"/>
              <a:t>Protects a system to ensure its availability</a:t>
            </a:r>
          </a:p>
          <a:p>
            <a:r>
              <a:rPr lang="en-US" sz="2400" dirty="0"/>
              <a:t>This service addresses the security concerns raised by denial-of-service attacks</a:t>
            </a:r>
          </a:p>
          <a:p>
            <a:r>
              <a:rPr lang="en-US" sz="2400" dirty="0"/>
              <a:t>It depends on proper management and control of system resources and thus depends on access control service and other security services</a:t>
            </a:r>
          </a:p>
        </p:txBody>
      </p:sp>
    </p:spTree>
    <p:extLst>
      <p:ext uri="{BB962C8B-B14F-4D97-AF65-F5344CB8AC3E}">
        <p14:creationId xmlns:p14="http://schemas.microsoft.com/office/powerpoint/2010/main" val="3378980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501"/>
            <a:ext cx="8229600" cy="553998"/>
          </a:xfrm>
        </p:spPr>
        <p:txBody>
          <a:bodyPr wrap="square">
            <a:spAutoFit/>
          </a:bodyPr>
          <a:lstStyle/>
          <a:p>
            <a:r>
              <a:rPr lang="en-IN" altLang="en-US" sz="3600" dirty="0">
                <a:latin typeface="+mj-lt"/>
                <a:ea typeface="ヒラギノ角ゴ Pro W3" charset="-128"/>
              </a:rPr>
              <a:t>Security Mechanisms </a:t>
            </a:r>
            <a:r>
              <a:rPr lang="en-IN" altLang="en-US" sz="2800" dirty="0">
                <a:latin typeface="+mj-lt"/>
                <a:ea typeface="ヒラギノ角ゴ Pro W3" charset="-128"/>
              </a:rPr>
              <a:t>(1 of 2)</a:t>
            </a:r>
            <a:endParaRPr lang="en-US" sz="2800" dirty="0">
              <a:latin typeface="+mj-lt"/>
            </a:endParaRPr>
          </a:p>
        </p:txBody>
      </p:sp>
      <p:sp>
        <p:nvSpPr>
          <p:cNvPr id="3" name="Content Placeholder 2"/>
          <p:cNvSpPr>
            <a:spLocks noGrp="1"/>
          </p:cNvSpPr>
          <p:nvPr>
            <p:ph idx="1"/>
          </p:nvPr>
        </p:nvSpPr>
        <p:spPr>
          <a:xfrm>
            <a:off x="457200" y="1025569"/>
            <a:ext cx="8229600" cy="5155257"/>
          </a:xfrm>
        </p:spPr>
        <p:txBody>
          <a:bodyPr>
            <a:spAutoFit/>
          </a:bodyPr>
          <a:lstStyle/>
          <a:p>
            <a:pPr>
              <a:spcBef>
                <a:spcPts val="300"/>
              </a:spcBef>
            </a:pPr>
            <a:r>
              <a:rPr lang="en-US" sz="2200" b="1" dirty="0">
                <a:ea typeface="ＭＳ Ｐゴシック" charset="-128"/>
                <a:cs typeface="ＭＳ Ｐゴシック" charset="-128"/>
              </a:rPr>
              <a:t>Cryptographic algorithms: </a:t>
            </a:r>
            <a:r>
              <a:rPr lang="en-US" sz="2200" dirty="0">
                <a:ea typeface="ＭＳ Ｐゴシック" charset="-128"/>
                <a:cs typeface="ＭＳ Ｐゴシック" charset="-128"/>
              </a:rPr>
              <a:t>We can distinguish between reversible cryptographic mechanisms and irreversible cryptographic mechanisms. A reversible cryptographic mechanism is simply an encryption algorithm that allows data to be encrypted and subsequently decrypted. Irreversible cryptographic mechanisms include hash algorithms and message authentication codes, which are used in digital signature and message authentication applications. </a:t>
            </a:r>
            <a:endParaRPr lang="en-US" sz="2200" dirty="0"/>
          </a:p>
          <a:p>
            <a:pPr>
              <a:spcBef>
                <a:spcPts val="300"/>
              </a:spcBef>
            </a:pPr>
            <a:r>
              <a:rPr lang="en-US" sz="2200" b="1" dirty="0">
                <a:ea typeface="ＭＳ Ｐゴシック" charset="-128"/>
                <a:cs typeface="ＭＳ Ｐゴシック" charset="-128"/>
              </a:rPr>
              <a:t>Data integrity: </a:t>
            </a:r>
            <a:r>
              <a:rPr lang="en-US" sz="2200" dirty="0">
                <a:ea typeface="ＭＳ Ｐゴシック" charset="-128"/>
                <a:cs typeface="ＭＳ Ｐゴシック" charset="-128"/>
              </a:rPr>
              <a:t>This category covers a variety of mechanisms used to assure the integrity of a data unit or stream of data units. </a:t>
            </a:r>
            <a:endParaRPr lang="en-US" sz="2200" dirty="0"/>
          </a:p>
          <a:p>
            <a:pPr>
              <a:spcBef>
                <a:spcPts val="300"/>
              </a:spcBef>
            </a:pPr>
            <a:r>
              <a:rPr lang="en-US" sz="2200" b="1" dirty="0">
                <a:ea typeface="ＭＳ Ｐゴシック" charset="-128"/>
                <a:cs typeface="ＭＳ Ｐゴシック" charset="-128"/>
              </a:rPr>
              <a:t>Digital signature: </a:t>
            </a:r>
            <a:r>
              <a:rPr lang="en-US" sz="2200" dirty="0">
                <a:ea typeface="ＭＳ Ｐゴシック" charset="-128"/>
                <a:cs typeface="ＭＳ Ｐゴシック" charset="-128"/>
              </a:rPr>
              <a:t>Data appended to, or a cryptographic transformation of, a data unit that allows a recipient of the data unit to prove the source and integrity of the data unit and protect against forgery. </a:t>
            </a:r>
            <a:endParaRPr lang="en-US" sz="2200" dirty="0"/>
          </a:p>
        </p:txBody>
      </p:sp>
    </p:spTree>
    <p:extLst>
      <p:ext uri="{BB962C8B-B14F-4D97-AF65-F5344CB8AC3E}">
        <p14:creationId xmlns:p14="http://schemas.microsoft.com/office/powerpoint/2010/main" val="50039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1CBB9-7A38-1C42-B989-CE1AD23C3DD4}"/>
              </a:ext>
            </a:extLst>
          </p:cNvPr>
          <p:cNvSpPr>
            <a:spLocks noGrp="1"/>
          </p:cNvSpPr>
          <p:nvPr>
            <p:ph type="title"/>
          </p:nvPr>
        </p:nvSpPr>
        <p:spPr>
          <a:xfrm>
            <a:off x="457200" y="215372"/>
            <a:ext cx="8229600" cy="699028"/>
          </a:xfrm>
        </p:spPr>
        <p:txBody>
          <a:bodyPr/>
          <a:lstStyle/>
          <a:p>
            <a:r>
              <a:rPr kumimoji="1" lang="en-US" altLang="zh-CN" dirty="0"/>
              <a:t>Textbooks</a:t>
            </a:r>
            <a:endParaRPr kumimoji="1" lang="zh-CN" altLang="en-US" dirty="0"/>
          </a:p>
        </p:txBody>
      </p:sp>
      <p:pic>
        <p:nvPicPr>
          <p:cNvPr id="1026" name="Picture 2">
            <a:extLst>
              <a:ext uri="{FF2B5EF4-FFF2-40B4-BE49-F238E27FC236}">
                <a16:creationId xmlns:a16="http://schemas.microsoft.com/office/drawing/2014/main" id="{0AAABEDF-E716-5143-8806-F2F745E67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4464496" cy="44644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5C20729-7813-CA43-9E1F-A742FB6B5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304" y="1402904"/>
            <a:ext cx="4464496"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1369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501"/>
            <a:ext cx="8229600" cy="553998"/>
          </a:xfrm>
        </p:spPr>
        <p:txBody>
          <a:bodyPr wrap="square">
            <a:spAutoFit/>
          </a:bodyPr>
          <a:lstStyle/>
          <a:p>
            <a:r>
              <a:rPr lang="en-IN" altLang="en-US" sz="3600" dirty="0">
                <a:latin typeface="+mj-lt"/>
                <a:ea typeface="ヒラギノ角ゴ Pro W3" charset="-128"/>
              </a:rPr>
              <a:t>Security Mechanisms </a:t>
            </a:r>
            <a:r>
              <a:rPr lang="en-IN" altLang="en-US" sz="2800" dirty="0">
                <a:latin typeface="+mj-lt"/>
                <a:ea typeface="ヒラギノ角ゴ Pro W3" charset="-128"/>
              </a:rPr>
              <a:t>(2 of 2)</a:t>
            </a:r>
            <a:endParaRPr lang="en-US" sz="2800" dirty="0">
              <a:latin typeface="+mj-lt"/>
            </a:endParaRPr>
          </a:p>
        </p:txBody>
      </p:sp>
      <p:sp>
        <p:nvSpPr>
          <p:cNvPr id="3" name="Content Placeholder 2"/>
          <p:cNvSpPr>
            <a:spLocks noGrp="1"/>
          </p:cNvSpPr>
          <p:nvPr>
            <p:ph idx="1"/>
          </p:nvPr>
        </p:nvSpPr>
        <p:spPr>
          <a:xfrm>
            <a:off x="465826" y="1025105"/>
            <a:ext cx="8229600" cy="3877985"/>
          </a:xfrm>
        </p:spPr>
        <p:txBody>
          <a:bodyPr>
            <a:spAutoFit/>
          </a:bodyPr>
          <a:lstStyle/>
          <a:p>
            <a:pPr>
              <a:spcBef>
                <a:spcPts val="300"/>
              </a:spcBef>
            </a:pPr>
            <a:r>
              <a:rPr lang="en-US" sz="2200" b="1" dirty="0">
                <a:ea typeface="ＭＳ Ｐゴシック" charset="-128"/>
                <a:cs typeface="ＭＳ Ｐゴシック" charset="-128"/>
              </a:rPr>
              <a:t>Authentication exchange: </a:t>
            </a:r>
            <a:r>
              <a:rPr lang="en-US" sz="2200" dirty="0">
                <a:ea typeface="ＭＳ Ｐゴシック" charset="-128"/>
                <a:cs typeface="ＭＳ Ｐゴシック" charset="-128"/>
              </a:rPr>
              <a:t>A mechanism intended to ensure the identity of an entity by means of information exchange. </a:t>
            </a:r>
            <a:endParaRPr lang="en-US" sz="2200" dirty="0"/>
          </a:p>
          <a:p>
            <a:pPr>
              <a:spcBef>
                <a:spcPts val="300"/>
              </a:spcBef>
            </a:pPr>
            <a:r>
              <a:rPr lang="en-US" sz="2200" b="1" dirty="0">
                <a:ea typeface="ＭＳ Ｐゴシック" charset="-128"/>
                <a:cs typeface="ＭＳ Ｐゴシック" charset="-128"/>
              </a:rPr>
              <a:t>Traffic padding: </a:t>
            </a:r>
            <a:r>
              <a:rPr lang="en-US" sz="2200" dirty="0">
                <a:ea typeface="ＭＳ Ｐゴシック" charset="-128"/>
                <a:cs typeface="ＭＳ Ｐゴシック" charset="-128"/>
              </a:rPr>
              <a:t>The insertion of bits into gaps in a data stream to frustrate traffic analysis attempts. </a:t>
            </a:r>
            <a:endParaRPr lang="en-US" sz="2200" dirty="0"/>
          </a:p>
          <a:p>
            <a:pPr>
              <a:spcBef>
                <a:spcPts val="300"/>
              </a:spcBef>
            </a:pPr>
            <a:r>
              <a:rPr lang="en-US" sz="2200" b="1" dirty="0">
                <a:ea typeface="ＭＳ Ｐゴシック" charset="-128"/>
                <a:cs typeface="ＭＳ Ｐゴシック" charset="-128"/>
              </a:rPr>
              <a:t>Routing control: </a:t>
            </a:r>
            <a:r>
              <a:rPr lang="en-US" sz="2200" dirty="0">
                <a:ea typeface="ＭＳ Ｐゴシック" charset="-128"/>
                <a:cs typeface="ＭＳ Ｐゴシック" charset="-128"/>
              </a:rPr>
              <a:t>Enables selection of particular physically or logically secure routes for certain data and allows routing changes, especially when a breach of security is suspected. </a:t>
            </a:r>
            <a:endParaRPr lang="en-US" sz="2200" dirty="0"/>
          </a:p>
          <a:p>
            <a:pPr>
              <a:spcBef>
                <a:spcPts val="300"/>
              </a:spcBef>
            </a:pPr>
            <a:r>
              <a:rPr lang="en-US" sz="2200" b="1" dirty="0">
                <a:ea typeface="ＭＳ Ｐゴシック" charset="-128"/>
                <a:cs typeface="ＭＳ Ｐゴシック" charset="-128"/>
              </a:rPr>
              <a:t>Notarization: </a:t>
            </a:r>
            <a:r>
              <a:rPr lang="en-US" sz="2200" dirty="0">
                <a:ea typeface="ＭＳ Ｐゴシック" charset="-128"/>
                <a:cs typeface="ＭＳ Ｐゴシック" charset="-128"/>
              </a:rPr>
              <a:t>The use of a trusted third party to assure certain properties of a data exchange </a:t>
            </a:r>
            <a:endParaRPr lang="en-US" sz="2200" dirty="0"/>
          </a:p>
          <a:p>
            <a:pPr>
              <a:spcBef>
                <a:spcPts val="300"/>
              </a:spcBef>
            </a:pPr>
            <a:r>
              <a:rPr lang="en-US" sz="2200" b="1" dirty="0">
                <a:ea typeface="ＭＳ Ｐゴシック" charset="-128"/>
                <a:cs typeface="ＭＳ Ｐゴシック" charset="-128"/>
              </a:rPr>
              <a:t>Access control: </a:t>
            </a:r>
            <a:r>
              <a:rPr lang="en-US" sz="2200" dirty="0">
                <a:ea typeface="ＭＳ Ｐゴシック" charset="-128"/>
                <a:cs typeface="ＭＳ Ｐゴシック" charset="-128"/>
              </a:rPr>
              <a:t>A variety of mechanisms that enforce access rights to resources. </a:t>
            </a:r>
            <a:endParaRPr lang="en-US" sz="2200" dirty="0"/>
          </a:p>
        </p:txBody>
      </p:sp>
    </p:spTree>
    <p:extLst>
      <p:ext uri="{BB962C8B-B14F-4D97-AF65-F5344CB8AC3E}">
        <p14:creationId xmlns:p14="http://schemas.microsoft.com/office/powerpoint/2010/main" val="1293415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475"/>
            <a:ext cx="8229600" cy="465354"/>
          </a:xfrm>
        </p:spPr>
        <p:txBody>
          <a:bodyPr wrap="square">
            <a:noAutofit/>
          </a:bodyPr>
          <a:lstStyle/>
          <a:p>
            <a:r>
              <a:rPr lang="en-IN" altLang="en-US" sz="3600" dirty="0">
                <a:latin typeface="+mj-lt"/>
                <a:ea typeface="ヒラギノ角ゴ Pro W3" charset="-128"/>
              </a:rPr>
              <a:t>Figure 1.4 Cryptographic Algorithms</a:t>
            </a:r>
            <a:endParaRPr lang="en-US" sz="2800" dirty="0">
              <a:latin typeface="+mj-lt"/>
            </a:endParaRPr>
          </a:p>
        </p:txBody>
      </p:sp>
      <p:pic>
        <p:nvPicPr>
          <p:cNvPr id="4" name="Picture Placeholder 3" descr="The image shows the first category called keyless which involves two important functions like cryptographic hash function, and pseudo-random number generator. Besides this is the second category called single-key which involves three important functions like block cipher symmetric encryption, stream cipher symmetric encryption, and message authentication code. On the right to the second category is the third category called two-key which involves important functions like asymmetric encryption, digital signature, key exchange, and user authentication."/>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84637" y="1219200"/>
            <a:ext cx="8166538" cy="4824248"/>
          </a:xfrm>
          <a:prstGeom prst="rect">
            <a:avLst/>
          </a:prstGeom>
          <a:noFill/>
          <a:ln>
            <a:noFill/>
          </a:ln>
        </p:spPr>
      </p:pic>
    </p:spTree>
    <p:extLst>
      <p:ext uri="{BB962C8B-B14F-4D97-AF65-F5344CB8AC3E}">
        <p14:creationId xmlns:p14="http://schemas.microsoft.com/office/powerpoint/2010/main" val="1758263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Keyless Algorithms</a:t>
            </a:r>
            <a:endParaRPr lang="en-US" sz="2800" dirty="0">
              <a:latin typeface="+mj-lt"/>
            </a:endParaRPr>
          </a:p>
        </p:txBody>
      </p:sp>
      <p:sp>
        <p:nvSpPr>
          <p:cNvPr id="3" name="Content Placeholder 2"/>
          <p:cNvSpPr>
            <a:spLocks noGrp="1"/>
          </p:cNvSpPr>
          <p:nvPr>
            <p:ph idx="1"/>
          </p:nvPr>
        </p:nvSpPr>
        <p:spPr>
          <a:xfrm>
            <a:off x="457200" y="838200"/>
            <a:ext cx="8229600" cy="5478423"/>
          </a:xfrm>
        </p:spPr>
        <p:txBody>
          <a:bodyPr>
            <a:spAutoFit/>
          </a:bodyPr>
          <a:lstStyle/>
          <a:p>
            <a:pPr>
              <a:spcBef>
                <a:spcPts val="600"/>
              </a:spcBef>
            </a:pPr>
            <a:r>
              <a:rPr lang="en-IN" sz="2400" dirty="0"/>
              <a:t>Deterministic functions that have certain properties useful for cryptography</a:t>
            </a:r>
          </a:p>
          <a:p>
            <a:pPr>
              <a:spcBef>
                <a:spcPts val="600"/>
              </a:spcBef>
            </a:pPr>
            <a:r>
              <a:rPr lang="en-IN" sz="2400" dirty="0"/>
              <a:t>One type of keyless algorithm is the cryptographic hash function</a:t>
            </a:r>
          </a:p>
          <a:p>
            <a:pPr lvl="1"/>
            <a:r>
              <a:rPr lang="en-IN" sz="2400" dirty="0"/>
              <a:t>A hash function turns a variable amount of text into a small, fixed-length value called a </a:t>
            </a:r>
            <a:r>
              <a:rPr lang="en-IN" sz="2400" i="1" dirty="0"/>
              <a:t>hash value, hash code, or digest</a:t>
            </a:r>
          </a:p>
          <a:p>
            <a:pPr lvl="1"/>
            <a:r>
              <a:rPr lang="en-IN" sz="2400" dirty="0"/>
              <a:t>A</a:t>
            </a:r>
            <a:r>
              <a:rPr lang="en-IN" sz="2400" i="1" dirty="0"/>
              <a:t> cryptographic hash function</a:t>
            </a:r>
            <a:r>
              <a:rPr lang="en-IN" sz="2400" dirty="0"/>
              <a:t> is one that has additional properties that make it useful as part of another cryptographic algorithm, such as a message authentication code or a digital signature</a:t>
            </a:r>
          </a:p>
          <a:p>
            <a:pPr>
              <a:spcBef>
                <a:spcPts val="600"/>
              </a:spcBef>
            </a:pPr>
            <a:r>
              <a:rPr lang="en-IN" sz="2400" dirty="0"/>
              <a:t>A </a:t>
            </a:r>
            <a:r>
              <a:rPr lang="en-IN" sz="2400" i="1" dirty="0"/>
              <a:t>pseudorandom</a:t>
            </a:r>
            <a:r>
              <a:rPr lang="en-IN" sz="2400" dirty="0"/>
              <a:t> </a:t>
            </a:r>
            <a:r>
              <a:rPr lang="en-IN" sz="2400" i="1" dirty="0"/>
              <a:t>number generator</a:t>
            </a:r>
            <a:r>
              <a:rPr lang="en-IN" sz="2400" dirty="0"/>
              <a:t> produces a deterministic sequence of numbers or bits that has the appearance of being a truly random sequence</a:t>
            </a:r>
          </a:p>
        </p:txBody>
      </p:sp>
    </p:spTree>
    <p:extLst>
      <p:ext uri="{BB962C8B-B14F-4D97-AF65-F5344CB8AC3E}">
        <p14:creationId xmlns:p14="http://schemas.microsoft.com/office/powerpoint/2010/main" val="2840874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Single-Key Algorithms </a:t>
            </a:r>
            <a:r>
              <a:rPr lang="en-IN" altLang="en-US" sz="2800" dirty="0">
                <a:latin typeface="+mj-lt"/>
                <a:ea typeface="ヒラギノ角ゴ Pro W3" charset="-128"/>
              </a:rPr>
              <a:t>(1 of 3)</a:t>
            </a:r>
            <a:endParaRPr lang="en-US" sz="2800" dirty="0">
              <a:latin typeface="+mj-lt"/>
            </a:endParaRPr>
          </a:p>
        </p:txBody>
      </p:sp>
      <p:sp>
        <p:nvSpPr>
          <p:cNvPr id="3" name="Content Placeholder 2"/>
          <p:cNvSpPr>
            <a:spLocks noGrp="1"/>
          </p:cNvSpPr>
          <p:nvPr>
            <p:ph idx="1"/>
          </p:nvPr>
        </p:nvSpPr>
        <p:spPr>
          <a:xfrm>
            <a:off x="457200" y="828675"/>
            <a:ext cx="8229600" cy="4293483"/>
          </a:xfrm>
        </p:spPr>
        <p:txBody>
          <a:bodyPr>
            <a:spAutoFit/>
          </a:bodyPr>
          <a:lstStyle/>
          <a:p>
            <a:pPr>
              <a:spcBef>
                <a:spcPts val="600"/>
              </a:spcBef>
            </a:pPr>
            <a:r>
              <a:rPr lang="en-IN" sz="2400" dirty="0"/>
              <a:t>Single-key cryptographic algorithms depend on the use of a secret key</a:t>
            </a:r>
          </a:p>
          <a:p>
            <a:pPr>
              <a:spcBef>
                <a:spcPts val="600"/>
              </a:spcBef>
            </a:pPr>
            <a:r>
              <a:rPr lang="en-IN" sz="2400" dirty="0"/>
              <a:t>Encryption algorithms that use a single key are referred to as symmetric encryption algorithms</a:t>
            </a:r>
          </a:p>
          <a:p>
            <a:pPr lvl="1"/>
            <a:r>
              <a:rPr lang="en-IN" sz="2400" dirty="0"/>
              <a:t>With symmetric encryption, an encryption algorithm takes as input some data to be protected and a secret key and produces an unintelligible transformation on that data</a:t>
            </a:r>
          </a:p>
          <a:p>
            <a:pPr lvl="1"/>
            <a:r>
              <a:rPr lang="en-IN" sz="2400" dirty="0"/>
              <a:t>A corresponding decryption algorithm takes the transformed data and the same secret key and recovers the original data</a:t>
            </a:r>
          </a:p>
        </p:txBody>
      </p:sp>
    </p:spTree>
    <p:extLst>
      <p:ext uri="{BB962C8B-B14F-4D97-AF65-F5344CB8AC3E}">
        <p14:creationId xmlns:p14="http://schemas.microsoft.com/office/powerpoint/2010/main" val="3086925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Single-Key Algorithms </a:t>
            </a:r>
            <a:r>
              <a:rPr lang="en-IN" altLang="en-US" sz="2800" dirty="0">
                <a:latin typeface="+mj-lt"/>
                <a:ea typeface="ヒラギノ角ゴ Pro W3" charset="-128"/>
              </a:rPr>
              <a:t>(2 of 3)</a:t>
            </a:r>
            <a:endParaRPr lang="en-US" sz="2800" dirty="0">
              <a:latin typeface="+mj-lt"/>
            </a:endParaRPr>
          </a:p>
        </p:txBody>
      </p:sp>
      <p:sp>
        <p:nvSpPr>
          <p:cNvPr id="3" name="Content Placeholder 2"/>
          <p:cNvSpPr>
            <a:spLocks noGrp="1"/>
          </p:cNvSpPr>
          <p:nvPr>
            <p:ph idx="1"/>
          </p:nvPr>
        </p:nvSpPr>
        <p:spPr>
          <a:xfrm>
            <a:off x="457200" y="828675"/>
            <a:ext cx="8229600" cy="5262979"/>
          </a:xfrm>
        </p:spPr>
        <p:txBody>
          <a:bodyPr>
            <a:spAutoFit/>
          </a:bodyPr>
          <a:lstStyle/>
          <a:p>
            <a:pPr>
              <a:spcBef>
                <a:spcPts val="600"/>
              </a:spcBef>
            </a:pPr>
            <a:r>
              <a:rPr lang="en-IN" sz="2400" dirty="0"/>
              <a:t>Symmetric encryption takes the following forms: </a:t>
            </a:r>
          </a:p>
          <a:p>
            <a:pPr lvl="1"/>
            <a:r>
              <a:rPr lang="en-IN" sz="2400" dirty="0"/>
              <a:t>Block cipher</a:t>
            </a:r>
          </a:p>
          <a:p>
            <a:pPr lvl="2"/>
            <a:r>
              <a:rPr lang="en-IN" sz="2400" dirty="0"/>
              <a:t>A block cipher operates on data as a sequence of blocks</a:t>
            </a:r>
          </a:p>
          <a:p>
            <a:pPr lvl="2"/>
            <a:r>
              <a:rPr lang="en-IN" sz="2400" dirty="0"/>
              <a:t>In most versions of the block cipher, known as modes of operation, the transformation depends not only on the current data block and the secret key but also on the content of preceding blocks</a:t>
            </a:r>
          </a:p>
          <a:p>
            <a:pPr lvl="1"/>
            <a:r>
              <a:rPr lang="en-IN" sz="2400" dirty="0"/>
              <a:t>Stream cipher</a:t>
            </a:r>
          </a:p>
          <a:p>
            <a:pPr lvl="2"/>
            <a:r>
              <a:rPr lang="en-IN" sz="2400" dirty="0"/>
              <a:t>A stream cipher operates on data as a sequence of bits</a:t>
            </a:r>
          </a:p>
          <a:p>
            <a:pPr lvl="2"/>
            <a:r>
              <a:rPr lang="en-IN" sz="2400" dirty="0"/>
              <a:t>As with the block cipher, the transformation depends on a secret key</a:t>
            </a:r>
          </a:p>
        </p:txBody>
      </p:sp>
    </p:spTree>
    <p:extLst>
      <p:ext uri="{BB962C8B-B14F-4D97-AF65-F5344CB8AC3E}">
        <p14:creationId xmlns:p14="http://schemas.microsoft.com/office/powerpoint/2010/main" val="2304037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Single-Key Algorithms </a:t>
            </a:r>
            <a:r>
              <a:rPr lang="en-IN" altLang="en-US" sz="2800" dirty="0">
                <a:latin typeface="+mj-lt"/>
                <a:ea typeface="ヒラギノ角ゴ Pro W3" charset="-128"/>
              </a:rPr>
              <a:t>(3 of 3)</a:t>
            </a:r>
            <a:endParaRPr lang="en-US" sz="2800" dirty="0">
              <a:latin typeface="+mj-lt"/>
            </a:endParaRPr>
          </a:p>
        </p:txBody>
      </p:sp>
      <p:sp>
        <p:nvSpPr>
          <p:cNvPr id="3" name="Content Placeholder 2"/>
          <p:cNvSpPr>
            <a:spLocks noGrp="1"/>
          </p:cNvSpPr>
          <p:nvPr>
            <p:ph idx="1"/>
          </p:nvPr>
        </p:nvSpPr>
        <p:spPr>
          <a:xfrm>
            <a:off x="457200" y="855702"/>
            <a:ext cx="8229600" cy="5478423"/>
          </a:xfrm>
        </p:spPr>
        <p:txBody>
          <a:bodyPr>
            <a:spAutoFit/>
          </a:bodyPr>
          <a:lstStyle/>
          <a:p>
            <a:pPr lvl="0"/>
            <a:r>
              <a:rPr lang="en-US" sz="2400" dirty="0"/>
              <a:t>Another form of single-key cryptographic algorithm is the message authentication code (</a:t>
            </a:r>
            <a:r>
              <a:rPr lang="en-US" sz="2400" spc="-300" dirty="0"/>
              <a:t>M A </a:t>
            </a:r>
            <a:r>
              <a:rPr lang="en-US" sz="2400" dirty="0"/>
              <a:t>C)</a:t>
            </a:r>
          </a:p>
          <a:p>
            <a:pPr lvl="1"/>
            <a:r>
              <a:rPr lang="en-US" sz="2400" dirty="0"/>
              <a:t>A </a:t>
            </a:r>
            <a:r>
              <a:rPr lang="en-US" sz="2400" spc="-300" dirty="0"/>
              <a:t>M A </a:t>
            </a:r>
            <a:r>
              <a:rPr lang="en-US" sz="2400" dirty="0"/>
              <a:t>C is a data element associated with a data block or message</a:t>
            </a:r>
          </a:p>
          <a:p>
            <a:pPr lvl="1"/>
            <a:r>
              <a:rPr lang="en-US" sz="2400" dirty="0"/>
              <a:t>The </a:t>
            </a:r>
            <a:r>
              <a:rPr lang="en-US" sz="2400" spc="-300" dirty="0"/>
              <a:t>M A </a:t>
            </a:r>
            <a:r>
              <a:rPr lang="en-US" sz="2400" dirty="0"/>
              <a:t>C is generated by a cryptographic transformation involving a secret key and, typically, a cryptographic hash function of the message</a:t>
            </a:r>
          </a:p>
          <a:p>
            <a:pPr lvl="1"/>
            <a:r>
              <a:rPr lang="en-US" sz="2400" dirty="0"/>
              <a:t>The </a:t>
            </a:r>
            <a:r>
              <a:rPr lang="en-US" sz="2400" spc="-300" dirty="0"/>
              <a:t>M A </a:t>
            </a:r>
            <a:r>
              <a:rPr lang="en-US" sz="2400" dirty="0"/>
              <a:t>C is designed so that someone in possession of the secret key can verify the integrity of the message</a:t>
            </a:r>
          </a:p>
          <a:p>
            <a:pPr lvl="1"/>
            <a:r>
              <a:rPr lang="en-US" sz="2400" dirty="0"/>
              <a:t>The recipient of the message plus the </a:t>
            </a:r>
            <a:r>
              <a:rPr lang="en-US" sz="2400" spc="-300" dirty="0"/>
              <a:t>M A </a:t>
            </a:r>
            <a:r>
              <a:rPr lang="en-US" sz="2400" dirty="0"/>
              <a:t>C can perform the same calculation on the message; if the calculated </a:t>
            </a:r>
            <a:r>
              <a:rPr lang="en-US" sz="2400" spc="-300" dirty="0"/>
              <a:t>M A </a:t>
            </a:r>
            <a:r>
              <a:rPr lang="en-US" sz="2400" dirty="0"/>
              <a:t>C matches the </a:t>
            </a:r>
            <a:r>
              <a:rPr lang="en-US" sz="2400" spc="-300" dirty="0"/>
              <a:t>M A </a:t>
            </a:r>
            <a:r>
              <a:rPr lang="en-US" sz="2400" dirty="0"/>
              <a:t>C accompanying the message, this provides assurance that the message has not been altered</a:t>
            </a:r>
          </a:p>
        </p:txBody>
      </p:sp>
    </p:spTree>
    <p:extLst>
      <p:ext uri="{BB962C8B-B14F-4D97-AF65-F5344CB8AC3E}">
        <p14:creationId xmlns:p14="http://schemas.microsoft.com/office/powerpoint/2010/main" val="1292614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Asymmetric Algorithms</a:t>
            </a:r>
            <a:endParaRPr lang="en-US" sz="2800" dirty="0">
              <a:latin typeface="+mj-lt"/>
            </a:endParaRPr>
          </a:p>
        </p:txBody>
      </p:sp>
      <p:sp>
        <p:nvSpPr>
          <p:cNvPr id="3" name="Content Placeholder 2"/>
          <p:cNvSpPr>
            <a:spLocks noGrp="1"/>
          </p:cNvSpPr>
          <p:nvPr>
            <p:ph idx="1"/>
          </p:nvPr>
        </p:nvSpPr>
        <p:spPr>
          <a:xfrm>
            <a:off x="465826" y="1042356"/>
            <a:ext cx="8229600" cy="4770537"/>
          </a:xfrm>
        </p:spPr>
        <p:txBody>
          <a:bodyPr>
            <a:spAutoFit/>
          </a:bodyPr>
          <a:lstStyle/>
          <a:p>
            <a:pPr>
              <a:spcBef>
                <a:spcPts val="600"/>
              </a:spcBef>
            </a:pPr>
            <a:r>
              <a:rPr lang="en-US" sz="2000" dirty="0">
                <a:ea typeface="ＭＳ Ｐゴシック" charset="-128"/>
                <a:cs typeface="ＭＳ Ｐゴシック" charset="-128"/>
              </a:rPr>
              <a:t>Encryption algorithms that use a single key are referred to as </a:t>
            </a:r>
            <a:r>
              <a:rPr lang="en-US" sz="2000" i="1" dirty="0">
                <a:ea typeface="ＭＳ Ｐゴシック" charset="-128"/>
                <a:cs typeface="ＭＳ Ｐゴシック" charset="-128"/>
              </a:rPr>
              <a:t>asymmetric encryption algorithms</a:t>
            </a:r>
          </a:p>
          <a:p>
            <a:pPr>
              <a:spcBef>
                <a:spcPts val="600"/>
              </a:spcBef>
            </a:pPr>
            <a:r>
              <a:rPr lang="en-US" sz="2000" dirty="0">
                <a:ea typeface="ＭＳ Ｐゴシック" charset="-128"/>
              </a:rPr>
              <a:t>Digital signature algorithm</a:t>
            </a:r>
          </a:p>
          <a:p>
            <a:pPr lvl="1"/>
            <a:r>
              <a:rPr lang="en-US" sz="2000" dirty="0">
                <a:ea typeface="ＭＳ Ｐゴシック" charset="-128"/>
                <a:cs typeface="ＭＳ Ｐゴシック" charset="-128"/>
              </a:rPr>
              <a:t>A digital signature is a value computed with a cryptographic algorithm and associated with a data object in such a way that any recipient of the data can use the signature to verify the data’s origin and integrity</a:t>
            </a:r>
          </a:p>
          <a:p>
            <a:pPr>
              <a:spcBef>
                <a:spcPts val="600"/>
              </a:spcBef>
            </a:pPr>
            <a:r>
              <a:rPr lang="en-US" sz="2000" dirty="0">
                <a:ea typeface="ＭＳ Ｐゴシック" charset="-128"/>
              </a:rPr>
              <a:t>Key exchange</a:t>
            </a:r>
          </a:p>
          <a:p>
            <a:pPr lvl="1"/>
            <a:r>
              <a:rPr lang="en-US" sz="2000" dirty="0">
                <a:ea typeface="ＭＳ Ｐゴシック" charset="-128"/>
                <a:cs typeface="ＭＳ Ｐゴシック" charset="-128"/>
              </a:rPr>
              <a:t>The process of securely distributing a symmetric key to two or more parties</a:t>
            </a:r>
            <a:endParaRPr lang="en-US" sz="2000" dirty="0">
              <a:ea typeface="ＭＳ Ｐゴシック" charset="-128"/>
            </a:endParaRPr>
          </a:p>
          <a:p>
            <a:pPr>
              <a:spcBef>
                <a:spcPts val="600"/>
              </a:spcBef>
            </a:pPr>
            <a:r>
              <a:rPr lang="en-US" sz="2000" dirty="0">
                <a:ea typeface="ＭＳ Ｐゴシック" charset="-128"/>
              </a:rPr>
              <a:t>User authentication</a:t>
            </a:r>
          </a:p>
          <a:p>
            <a:pPr lvl="1"/>
            <a:r>
              <a:rPr lang="en-US" sz="2000" dirty="0">
                <a:ea typeface="ＭＳ Ｐゴシック" charset="-128"/>
                <a:cs typeface="ＭＳ Ｐゴシック" charset="-128"/>
              </a:rPr>
              <a:t>The process of authenticating that a user attempting to access an application or service is genuine and, similarly, that the application or service is genuine</a:t>
            </a:r>
            <a:endParaRPr lang="en-US" sz="2000" dirty="0"/>
          </a:p>
        </p:txBody>
      </p:sp>
    </p:spTree>
    <p:extLst>
      <p:ext uri="{BB962C8B-B14F-4D97-AF65-F5344CB8AC3E}">
        <p14:creationId xmlns:p14="http://schemas.microsoft.com/office/powerpoint/2010/main" val="113660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26" y="149054"/>
            <a:ext cx="8229600" cy="553998"/>
          </a:xfrm>
        </p:spPr>
        <p:txBody>
          <a:bodyPr wrap="square">
            <a:spAutoFit/>
          </a:bodyPr>
          <a:lstStyle/>
          <a:p>
            <a:r>
              <a:rPr lang="en-IN" altLang="en-US" sz="3600" dirty="0">
                <a:latin typeface="+mj-lt"/>
                <a:ea typeface="ヒラギノ角ゴ Pro W3" charset="-128"/>
              </a:rPr>
              <a:t>Standards </a:t>
            </a:r>
            <a:r>
              <a:rPr lang="en-IN" altLang="en-US" sz="2800" dirty="0">
                <a:latin typeface="+mj-lt"/>
                <a:ea typeface="ヒラギノ角ゴ Pro W3" charset="-128"/>
              </a:rPr>
              <a:t>(1 of 2)</a:t>
            </a:r>
            <a:endParaRPr lang="en-US" sz="2800" dirty="0">
              <a:latin typeface="+mj-lt"/>
            </a:endParaRPr>
          </a:p>
        </p:txBody>
      </p:sp>
      <p:sp>
        <p:nvSpPr>
          <p:cNvPr id="3" name="Content Placeholder 2"/>
          <p:cNvSpPr>
            <a:spLocks noGrp="1"/>
          </p:cNvSpPr>
          <p:nvPr>
            <p:ph idx="1"/>
          </p:nvPr>
        </p:nvSpPr>
        <p:spPr>
          <a:xfrm>
            <a:off x="457200" y="789831"/>
            <a:ext cx="8229600" cy="4154984"/>
          </a:xfrm>
        </p:spPr>
        <p:txBody>
          <a:bodyPr>
            <a:spAutoFit/>
          </a:bodyPr>
          <a:lstStyle/>
          <a:p>
            <a:pPr>
              <a:spcBef>
                <a:spcPts val="0"/>
              </a:spcBef>
            </a:pPr>
            <a:r>
              <a:rPr lang="en-US" sz="1800" dirty="0"/>
              <a:t>National Institute of Standards and Technology:</a:t>
            </a:r>
          </a:p>
          <a:p>
            <a:pPr lvl="1">
              <a:spcBef>
                <a:spcPts val="0"/>
              </a:spcBef>
            </a:pPr>
            <a:r>
              <a:rPr lang="en-US" sz="1800" spc="-150" dirty="0"/>
              <a:t>N I S </a:t>
            </a:r>
            <a:r>
              <a:rPr lang="en-US" sz="1800" dirty="0"/>
              <a:t>T is a U.S. federal agency that deals with measurement science, standards, and technology related to U.S. government use and to the promotion of U.S. private-sector innovation. Despite its national scope, </a:t>
            </a:r>
            <a:r>
              <a:rPr lang="en-US" sz="1800" spc="-150" dirty="0"/>
              <a:t>N I S </a:t>
            </a:r>
            <a:r>
              <a:rPr lang="en-US" sz="1800" dirty="0"/>
              <a:t>T Federal Information Processing Standards (</a:t>
            </a:r>
            <a:r>
              <a:rPr lang="en-US" sz="1800" spc="-150" dirty="0"/>
              <a:t>F I P </a:t>
            </a:r>
            <a:r>
              <a:rPr lang="en-US" sz="1800" dirty="0"/>
              <a:t>S) and Special Publications (</a:t>
            </a:r>
            <a:r>
              <a:rPr lang="en-US" sz="1800" spc="-150" dirty="0"/>
              <a:t>S </a:t>
            </a:r>
            <a:r>
              <a:rPr lang="en-US" sz="1800" dirty="0"/>
              <a:t>P) have a worldwide impact </a:t>
            </a:r>
          </a:p>
          <a:p>
            <a:pPr>
              <a:spcBef>
                <a:spcPts val="0"/>
              </a:spcBef>
            </a:pPr>
            <a:r>
              <a:rPr lang="en-US" sz="1800" dirty="0"/>
              <a:t>Internet Society:</a:t>
            </a:r>
          </a:p>
          <a:p>
            <a:pPr lvl="1">
              <a:spcBef>
                <a:spcPts val="0"/>
              </a:spcBef>
            </a:pPr>
            <a:r>
              <a:rPr lang="en-US" sz="1800" spc="-150" dirty="0"/>
              <a:t>I S O </a:t>
            </a:r>
            <a:r>
              <a:rPr lang="en-US" sz="1800" dirty="0"/>
              <a:t>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a:t>
            </a:r>
            <a:r>
              <a:rPr lang="en-US" sz="1800" spc="-150" dirty="0"/>
              <a:t>I E T </a:t>
            </a:r>
            <a:r>
              <a:rPr lang="en-US" sz="1800" dirty="0"/>
              <a:t>F) and the Internet Architecture Board (</a:t>
            </a:r>
            <a:r>
              <a:rPr lang="en-US" sz="1800" spc="-150" dirty="0"/>
              <a:t>I A </a:t>
            </a:r>
            <a:r>
              <a:rPr lang="en-US" sz="1800" dirty="0"/>
              <a:t>B). These organizations develop Internet standards and related specifications, all of which are published as Requests for Comments (</a:t>
            </a:r>
            <a:r>
              <a:rPr lang="en-US" sz="1800" spc="-150" dirty="0"/>
              <a:t>R F C </a:t>
            </a:r>
            <a:r>
              <a:rPr lang="en-US" sz="1800" dirty="0"/>
              <a:t>s). </a:t>
            </a:r>
          </a:p>
        </p:txBody>
      </p:sp>
    </p:spTree>
    <p:extLst>
      <p:ext uri="{BB962C8B-B14F-4D97-AF65-F5344CB8AC3E}">
        <p14:creationId xmlns:p14="http://schemas.microsoft.com/office/powerpoint/2010/main" val="1434147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26" y="149054"/>
            <a:ext cx="8229600" cy="553998"/>
          </a:xfrm>
        </p:spPr>
        <p:txBody>
          <a:bodyPr wrap="square">
            <a:spAutoFit/>
          </a:bodyPr>
          <a:lstStyle/>
          <a:p>
            <a:r>
              <a:rPr lang="en-IN" altLang="en-US" sz="3600" dirty="0">
                <a:latin typeface="+mj-lt"/>
                <a:ea typeface="ヒラギノ角ゴ Pro W3" charset="-128"/>
              </a:rPr>
              <a:t>Standards </a:t>
            </a:r>
            <a:r>
              <a:rPr lang="en-IN" altLang="en-US" sz="2800" dirty="0">
                <a:latin typeface="+mj-lt"/>
                <a:ea typeface="ヒラギノ角ゴ Pro W3" charset="-128"/>
              </a:rPr>
              <a:t>(2 of 2)</a:t>
            </a:r>
            <a:endParaRPr lang="en-US" sz="2800" dirty="0">
              <a:latin typeface="+mj-lt"/>
            </a:endParaRPr>
          </a:p>
        </p:txBody>
      </p:sp>
      <p:sp>
        <p:nvSpPr>
          <p:cNvPr id="3" name="Content Placeholder 2"/>
          <p:cNvSpPr>
            <a:spLocks noGrp="1"/>
          </p:cNvSpPr>
          <p:nvPr>
            <p:ph idx="1"/>
          </p:nvPr>
        </p:nvSpPr>
        <p:spPr>
          <a:xfrm>
            <a:off x="457200" y="789831"/>
            <a:ext cx="8229600" cy="4708981"/>
          </a:xfrm>
        </p:spPr>
        <p:txBody>
          <a:bodyPr>
            <a:spAutoFit/>
          </a:bodyPr>
          <a:lstStyle/>
          <a:p>
            <a:pPr>
              <a:spcBef>
                <a:spcPts val="0"/>
              </a:spcBef>
            </a:pPr>
            <a:r>
              <a:rPr lang="en-US" sz="1800" spc="-150" dirty="0"/>
              <a:t>I T </a:t>
            </a:r>
            <a:r>
              <a:rPr lang="en-US" sz="1800" dirty="0"/>
              <a:t>U-T:</a:t>
            </a:r>
          </a:p>
          <a:p>
            <a:pPr lvl="1">
              <a:spcBef>
                <a:spcPts val="0"/>
              </a:spcBef>
            </a:pPr>
            <a:r>
              <a:rPr lang="en-US" sz="1800" dirty="0"/>
              <a:t>The International Telecommunication Union (</a:t>
            </a:r>
            <a:r>
              <a:rPr lang="en-US" sz="1800" spc="-150" dirty="0"/>
              <a:t>I T </a:t>
            </a:r>
            <a:r>
              <a:rPr lang="en-US" sz="1800" dirty="0"/>
              <a:t>U) is an international organization within the United Nations System in which governments and the private sector coordinate global telecom networks and services. The </a:t>
            </a:r>
            <a:r>
              <a:rPr lang="en-US" sz="1800" spc="-150" dirty="0"/>
              <a:t>I T </a:t>
            </a:r>
            <a:r>
              <a:rPr lang="en-US" sz="1800" dirty="0"/>
              <a:t>U Telecommunication Standardization Sector (</a:t>
            </a:r>
            <a:r>
              <a:rPr lang="en-US" sz="1800" spc="-150" dirty="0"/>
              <a:t>I T </a:t>
            </a:r>
            <a:r>
              <a:rPr lang="en-US" sz="1800" dirty="0"/>
              <a:t>U-T) is one of the three sectors of the </a:t>
            </a:r>
            <a:r>
              <a:rPr lang="en-US" sz="1800" spc="-150" dirty="0"/>
              <a:t>I T </a:t>
            </a:r>
            <a:r>
              <a:rPr lang="en-US" sz="1800" dirty="0"/>
              <a:t>U. </a:t>
            </a:r>
            <a:r>
              <a:rPr lang="en-US" sz="1800" spc="-150" dirty="0"/>
              <a:t>I T </a:t>
            </a:r>
            <a:r>
              <a:rPr lang="en-US" sz="1800" dirty="0"/>
              <a:t>U-T’s mission is the development of technical standards covering all fields of telecommunications. </a:t>
            </a:r>
            <a:r>
              <a:rPr lang="en-US" sz="1800" spc="-150" dirty="0"/>
              <a:t>I T </a:t>
            </a:r>
            <a:r>
              <a:rPr lang="en-US" sz="1800" dirty="0"/>
              <a:t>U-T standards are referred to as Recommendations</a:t>
            </a:r>
          </a:p>
          <a:p>
            <a:pPr>
              <a:spcBef>
                <a:spcPts val="0"/>
              </a:spcBef>
            </a:pPr>
            <a:r>
              <a:rPr lang="en-US" sz="1800" spc="-150" dirty="0"/>
              <a:t>I S </a:t>
            </a:r>
            <a:r>
              <a:rPr lang="en-US" sz="1800" dirty="0"/>
              <a:t>O:</a:t>
            </a:r>
          </a:p>
          <a:p>
            <a:pPr lvl="1">
              <a:spcBef>
                <a:spcPts val="0"/>
              </a:spcBef>
            </a:pPr>
            <a:r>
              <a:rPr lang="en-US" sz="1800" dirty="0"/>
              <a:t>The International Organization for Standardization (</a:t>
            </a:r>
            <a:r>
              <a:rPr lang="en-US" sz="1800" spc="-150" dirty="0"/>
              <a:t>I S </a:t>
            </a:r>
            <a:r>
              <a:rPr lang="en-US" sz="1800" dirty="0"/>
              <a:t>O) is a worldwide federation of national standards bodies from more than 140 countries, one from each country. </a:t>
            </a:r>
            <a:r>
              <a:rPr lang="en-US" sz="1800" spc="-150" dirty="0"/>
              <a:t>I S </a:t>
            </a:r>
            <a:r>
              <a:rPr lang="en-US" sz="1800" dirty="0"/>
              <a:t>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a:t>
            </a:r>
            <a:r>
              <a:rPr lang="en-US" sz="1800" spc="-150" dirty="0"/>
              <a:t>I S </a:t>
            </a:r>
            <a:r>
              <a:rPr lang="en-US" sz="1800" dirty="0"/>
              <a:t>O’s work results in international agreements that are published as International Standards</a:t>
            </a:r>
          </a:p>
        </p:txBody>
      </p:sp>
    </p:spTree>
    <p:extLst>
      <p:ext uri="{BB962C8B-B14F-4D97-AF65-F5344CB8AC3E}">
        <p14:creationId xmlns:p14="http://schemas.microsoft.com/office/powerpoint/2010/main" val="3846615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025"/>
            <a:ext cx="8229600" cy="511889"/>
          </a:xfrm>
        </p:spPr>
        <p:txBody>
          <a:bodyPr wrap="square">
            <a:noAutofit/>
          </a:bodyPr>
          <a:lstStyle/>
          <a:p>
            <a:r>
              <a:rPr lang="en-US" sz="3600" dirty="0">
                <a:latin typeface="+mn-lt"/>
              </a:rPr>
              <a:t>Summary</a:t>
            </a:r>
            <a:endParaRPr lang="en-US" sz="2800" dirty="0">
              <a:latin typeface="+mn-lt"/>
            </a:endParaRPr>
          </a:p>
        </p:txBody>
      </p:sp>
      <p:sp>
        <p:nvSpPr>
          <p:cNvPr id="3" name="Content Placeholder 2"/>
          <p:cNvSpPr>
            <a:spLocks noGrp="1"/>
          </p:cNvSpPr>
          <p:nvPr>
            <p:ph idx="1"/>
          </p:nvPr>
        </p:nvSpPr>
        <p:spPr>
          <a:xfrm>
            <a:off x="457200" y="1038100"/>
            <a:ext cx="8229600" cy="4143500"/>
          </a:xfrm>
        </p:spPr>
        <p:txBody>
          <a:bodyPr wrap="square">
            <a:noAutofit/>
          </a:bodyPr>
          <a:lstStyle/>
          <a:p>
            <a:pPr>
              <a:spcBef>
                <a:spcPts val="1200"/>
              </a:spcBef>
            </a:pPr>
            <a:r>
              <a:rPr lang="en-US" sz="2000" dirty="0"/>
              <a:t>Describe the key security requirements of confidentiality, integrity, and availability</a:t>
            </a:r>
          </a:p>
          <a:p>
            <a:pPr>
              <a:spcBef>
                <a:spcPts val="1200"/>
              </a:spcBef>
            </a:pPr>
            <a:r>
              <a:rPr lang="en-US" sz="2000" dirty="0"/>
              <a:t>List and briefly describe key organizations involved in cryptography standards</a:t>
            </a:r>
          </a:p>
          <a:p>
            <a:pPr>
              <a:spcBef>
                <a:spcPts val="1200"/>
              </a:spcBef>
            </a:pPr>
            <a:r>
              <a:rPr lang="en-US" sz="2000" dirty="0"/>
              <a:t>Provide an overview of keyless, single-key and two-key cryptographic algorithms </a:t>
            </a:r>
          </a:p>
          <a:p>
            <a:pPr>
              <a:spcBef>
                <a:spcPts val="1200"/>
              </a:spcBef>
            </a:pPr>
            <a:r>
              <a:rPr lang="en-US" sz="2000" dirty="0"/>
              <a:t>Provide an overview of the main areas of network security </a:t>
            </a:r>
          </a:p>
          <a:p>
            <a:pPr>
              <a:spcBef>
                <a:spcPts val="1200"/>
              </a:spcBef>
            </a:pPr>
            <a:r>
              <a:rPr lang="en-US" sz="2000" dirty="0"/>
              <a:t>Describe a trust model for information security</a:t>
            </a:r>
          </a:p>
          <a:p>
            <a:pPr>
              <a:spcBef>
                <a:spcPts val="1200"/>
              </a:spcBef>
            </a:pPr>
            <a:r>
              <a:rPr lang="en-US" sz="2000" dirty="0"/>
              <a:t>Discuss the types of security threats and attacks that must be dealt with and give examples of the types of threats and attacks that apply to different categories of computer and network assets</a:t>
            </a:r>
          </a:p>
        </p:txBody>
      </p:sp>
      <p:pic>
        <p:nvPicPr>
          <p:cNvPr id="9" name="Picture Placeholder 8">
            <a:extLst>
              <a:ext uri="{C183D7F6-B498-43B3-948B-1728B52AA6E4}">
                <adec:decorative xmlns:adec="http://schemas.microsoft.com/office/drawing/2017/decorative" val="1"/>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tretch>
            <a:fillRect/>
          </a:stretch>
        </p:blipFill>
        <p:spPr>
          <a:xfrm>
            <a:off x="3652837" y="5417375"/>
            <a:ext cx="1838325" cy="895350"/>
          </a:xfrm>
          <a:prstGeom prst="rect">
            <a:avLst/>
          </a:prstGeom>
          <a:noFill/>
          <a:ln>
            <a:noFill/>
          </a:ln>
        </p:spPr>
      </p:pic>
    </p:spTree>
    <p:extLst>
      <p:ext uri="{BB962C8B-B14F-4D97-AF65-F5344CB8AC3E}">
        <p14:creationId xmlns:p14="http://schemas.microsoft.com/office/powerpoint/2010/main" val="32290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1CBB9-7A38-1C42-B989-CE1AD23C3DD4}"/>
              </a:ext>
            </a:extLst>
          </p:cNvPr>
          <p:cNvSpPr>
            <a:spLocks noGrp="1"/>
          </p:cNvSpPr>
          <p:nvPr>
            <p:ph type="title"/>
          </p:nvPr>
        </p:nvSpPr>
        <p:spPr>
          <a:xfrm>
            <a:off x="457200" y="215372"/>
            <a:ext cx="8229600" cy="699028"/>
          </a:xfrm>
        </p:spPr>
        <p:txBody>
          <a:bodyPr/>
          <a:lstStyle/>
          <a:p>
            <a:r>
              <a:rPr kumimoji="1" lang="zh-CN" altLang="en-US" dirty="0"/>
              <a:t>参考书</a:t>
            </a:r>
          </a:p>
        </p:txBody>
      </p:sp>
      <p:pic>
        <p:nvPicPr>
          <p:cNvPr id="1032" name="Picture 8">
            <a:extLst>
              <a:ext uri="{FF2B5EF4-FFF2-40B4-BE49-F238E27FC236}">
                <a16:creationId xmlns:a16="http://schemas.microsoft.com/office/drawing/2014/main" id="{6E9B198B-31E3-65CC-A686-2008DB950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0" y="1066800"/>
            <a:ext cx="4953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900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88"/>
            <a:ext cx="8229600" cy="1103377"/>
          </a:xfrm>
        </p:spPr>
        <p:txBody>
          <a:bodyPr>
            <a:spAutoFit/>
          </a:bodyPr>
          <a:lstStyle/>
          <a:p>
            <a:r>
              <a:rPr lang="en-US" sz="3600" dirty="0">
                <a:latin typeface="+mj-lt"/>
              </a:rPr>
              <a:t>Cryptography and Network Security: Principles and Practice</a:t>
            </a:r>
            <a:endParaRPr lang="en-IN" sz="3600" dirty="0">
              <a:latin typeface="+mj-lt"/>
            </a:endParaRPr>
          </a:p>
        </p:txBody>
      </p:sp>
      <p:sp>
        <p:nvSpPr>
          <p:cNvPr id="3" name="Text Placeholder 2"/>
          <p:cNvSpPr>
            <a:spLocks noGrp="1"/>
          </p:cNvSpPr>
          <p:nvPr>
            <p:ph type="body" sz="quarter" idx="13"/>
          </p:nvPr>
        </p:nvSpPr>
        <p:spPr>
          <a:xfrm>
            <a:off x="457200" y="1370684"/>
            <a:ext cx="8229600" cy="297403"/>
          </a:xfrm>
        </p:spPr>
        <p:txBody>
          <a:bodyPr>
            <a:spAutoFit/>
          </a:bodyPr>
          <a:lstStyle/>
          <a:p>
            <a:r>
              <a:rPr lang="en-US" sz="1800" dirty="0"/>
              <a:t>Eighth Edition</a:t>
            </a:r>
            <a:endParaRPr lang="en-IN" sz="1800" dirty="0"/>
          </a:p>
        </p:txBody>
      </p:sp>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14"/>
          </p:nvPr>
        </p:nvSpPr>
        <p:spPr>
          <a:xfrm>
            <a:off x="4572000" y="2850832"/>
            <a:ext cx="4106487" cy="492443"/>
          </a:xfrm>
        </p:spPr>
        <p:txBody>
          <a:bodyPr wrap="square">
            <a:spAutoFit/>
          </a:bodyPr>
          <a:lstStyle/>
          <a:p>
            <a:r>
              <a:rPr lang="en-US" sz="3200" dirty="0">
                <a:solidFill>
                  <a:schemeClr val="tx1"/>
                </a:solidFill>
              </a:rPr>
              <a:t>Chapter 1</a:t>
            </a:r>
          </a:p>
        </p:txBody>
      </p:sp>
      <p:sp>
        <p:nvSpPr>
          <p:cNvPr id="4" name="Text Placeholder 3"/>
          <p:cNvSpPr>
            <a:spLocks noGrp="1"/>
          </p:cNvSpPr>
          <p:nvPr>
            <p:ph type="body" sz="quarter" idx="15"/>
          </p:nvPr>
        </p:nvSpPr>
        <p:spPr>
          <a:xfrm>
            <a:off x="4572000" y="3554269"/>
            <a:ext cx="4114800" cy="636731"/>
          </a:xfrm>
        </p:spPr>
        <p:txBody>
          <a:bodyPr vert="horz" wrap="square" lIns="0" tIns="0" rIns="0" bIns="0" rtlCol="0" anchor="b">
            <a:spAutoFit/>
          </a:bodyPr>
          <a:lstStyle/>
          <a:p>
            <a:r>
              <a:rPr lang="en-IN" sz="2000" dirty="0"/>
              <a:t>Information and Network Security Concepts</a:t>
            </a:r>
          </a:p>
        </p:txBody>
      </p:sp>
      <p:sp>
        <p:nvSpPr>
          <p:cNvPr id="5" name="Text Placeholder 4"/>
          <p:cNvSpPr>
            <a:spLocks noGrp="1"/>
          </p:cNvSpPr>
          <p:nvPr>
            <p:ph sz="quarter" idx="19"/>
          </p:nvPr>
        </p:nvSpPr>
        <p:spPr>
          <a:xfrm>
            <a:off x="3823728" y="6429562"/>
            <a:ext cx="4858321" cy="184666"/>
          </a:xfrm>
        </p:spPr>
        <p:txBody>
          <a:bodyPr vert="horz" wrap="square" lIns="0" tIns="0" rIns="0" bIns="0" rtlCol="0">
            <a:spAutoFit/>
          </a:bodyPr>
          <a:lstStyle/>
          <a:p>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7" name="Picture Placeholder 6" descr="Front Cover: Cryptography and Network Security: Principles and Practice, Eighth Edition by Stallings"/>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57124" y="1865652"/>
            <a:ext cx="3395472" cy="4425696"/>
          </a:xfrm>
          <a:prstGeom prst="rect">
            <a:avLst/>
          </a:prstGeom>
          <a:noFill/>
          <a:ln>
            <a:noFill/>
          </a:ln>
        </p:spPr>
      </p:pic>
    </p:spTree>
    <p:extLst>
      <p:ext uri="{BB962C8B-B14F-4D97-AF65-F5344CB8AC3E}">
        <p14:creationId xmlns:p14="http://schemas.microsoft.com/office/powerpoint/2010/main" val="131909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IN" altLang="en-US" sz="3600" dirty="0">
                <a:latin typeface="+mj-lt"/>
                <a:ea typeface="ヒラギノ角ゴ Pro W3" charset="-128"/>
              </a:rPr>
              <a:t>Cybersecurity </a:t>
            </a:r>
            <a:r>
              <a:rPr lang="en-IN" altLang="en-US" sz="2800" dirty="0">
                <a:latin typeface="+mj-lt"/>
                <a:ea typeface="ヒラギノ角ゴ Pro W3" charset="-128"/>
              </a:rPr>
              <a:t>(1 of 2)</a:t>
            </a:r>
            <a:r>
              <a:rPr lang="en-IN" altLang="en-US" sz="3600" dirty="0">
                <a:latin typeface="+mj-lt"/>
                <a:ea typeface="ヒラギノ角ゴ Pro W3" charset="-128"/>
              </a:rPr>
              <a:t> </a:t>
            </a:r>
            <a:endParaRPr lang="en-US" sz="2800" dirty="0">
              <a:latin typeface="+mj-lt"/>
            </a:endParaRPr>
          </a:p>
        </p:txBody>
      </p:sp>
      <p:sp>
        <p:nvSpPr>
          <p:cNvPr id="3" name="Content Placeholder 2"/>
          <p:cNvSpPr>
            <a:spLocks noGrp="1"/>
          </p:cNvSpPr>
          <p:nvPr>
            <p:ph idx="1"/>
          </p:nvPr>
        </p:nvSpPr>
        <p:spPr>
          <a:xfrm>
            <a:off x="441960" y="1219200"/>
            <a:ext cx="8229600" cy="4271169"/>
          </a:xfrm>
        </p:spPr>
        <p:txBody>
          <a:bodyPr wrap="square">
            <a:spAutoFit/>
          </a:bodyPr>
          <a:lstStyle/>
          <a:p>
            <a:pPr marL="0" indent="0">
              <a:lnSpc>
                <a:spcPct val="130000"/>
              </a:lnSpc>
              <a:buNone/>
            </a:pPr>
            <a:r>
              <a:rPr lang="en-US" sz="2400" b="1" dirty="0"/>
              <a:t>Cybersecurity </a:t>
            </a:r>
            <a:r>
              <a:rPr lang="en-US" sz="2400" i="1" dirty="0"/>
              <a:t>is the protection of information that is </a:t>
            </a:r>
            <a:r>
              <a:rPr lang="en-US" sz="2400" i="1" dirty="0">
                <a:solidFill>
                  <a:srgbClr val="C00000"/>
                </a:solidFill>
              </a:rPr>
              <a:t>stored, transmitted, and processed </a:t>
            </a:r>
            <a:r>
              <a:rPr lang="en-US" sz="2400" i="1" dirty="0"/>
              <a:t>in a networked system of computers, other digital devices, and network devices and transmission lines, including the Internet. Protection encompasses </a:t>
            </a:r>
            <a:r>
              <a:rPr lang="en-US" sz="2400" i="1" dirty="0">
                <a:solidFill>
                  <a:srgbClr val="C00000"/>
                </a:solidFill>
              </a:rPr>
              <a:t>confidentiality, integrity, availability, authenticity, and accountability</a:t>
            </a:r>
            <a:r>
              <a:rPr lang="en-US" sz="2400" i="1" dirty="0"/>
              <a:t>. Methods of protection include </a:t>
            </a:r>
            <a:r>
              <a:rPr lang="en-US" sz="2400" i="1" dirty="0">
                <a:solidFill>
                  <a:srgbClr val="C00000"/>
                </a:solidFill>
              </a:rPr>
              <a:t>organizational policies and procedures</a:t>
            </a:r>
            <a:r>
              <a:rPr lang="en-US" sz="2400" i="1" dirty="0"/>
              <a:t>, as well as technical means such as encryption and secure communications protocols.</a:t>
            </a:r>
          </a:p>
        </p:txBody>
      </p:sp>
    </p:spTree>
    <p:extLst>
      <p:ext uri="{BB962C8B-B14F-4D97-AF65-F5344CB8AC3E}">
        <p14:creationId xmlns:p14="http://schemas.microsoft.com/office/powerpoint/2010/main" val="407741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57"/>
            <a:ext cx="8229600" cy="553998"/>
          </a:xfrm>
        </p:spPr>
        <p:txBody>
          <a:bodyPr wrap="square">
            <a:spAutoFit/>
          </a:bodyPr>
          <a:lstStyle/>
          <a:p>
            <a:r>
              <a:rPr lang="en-IN" altLang="en-US" sz="3600" dirty="0">
                <a:latin typeface="+mj-lt"/>
                <a:ea typeface="ヒラギノ角ゴ Pro W3" charset="-128"/>
              </a:rPr>
              <a:t>Cybersecurity </a:t>
            </a:r>
            <a:r>
              <a:rPr lang="en-IN" altLang="en-US" sz="2800" dirty="0">
                <a:latin typeface="+mj-lt"/>
                <a:ea typeface="ヒラギノ角ゴ Pro W3" charset="-128"/>
              </a:rPr>
              <a:t>(2 of 2) </a:t>
            </a:r>
            <a:endParaRPr lang="en-US" sz="2800" dirty="0">
              <a:latin typeface="+mj-lt"/>
            </a:endParaRPr>
          </a:p>
        </p:txBody>
      </p:sp>
      <p:sp>
        <p:nvSpPr>
          <p:cNvPr id="3" name="Content Placeholder 2"/>
          <p:cNvSpPr>
            <a:spLocks noGrp="1"/>
          </p:cNvSpPr>
          <p:nvPr>
            <p:ph idx="1"/>
          </p:nvPr>
        </p:nvSpPr>
        <p:spPr>
          <a:xfrm>
            <a:off x="457200" y="981075"/>
            <a:ext cx="8229600" cy="2223686"/>
          </a:xfrm>
        </p:spPr>
        <p:txBody>
          <a:bodyPr wrap="square">
            <a:spAutoFit/>
          </a:bodyPr>
          <a:lstStyle/>
          <a:p>
            <a:pPr marL="0" indent="0">
              <a:lnSpc>
                <a:spcPct val="110000"/>
              </a:lnSpc>
              <a:buNone/>
            </a:pPr>
            <a:r>
              <a:rPr lang="en-US" sz="2400" b="1" dirty="0">
                <a:ea typeface="ＭＳ Ｐゴシック" charset="-128"/>
                <a:cs typeface="ＭＳ Ｐゴシック" charset="-128"/>
              </a:rPr>
              <a:t>Information Security</a:t>
            </a:r>
          </a:p>
          <a:p>
            <a:pPr>
              <a:lnSpc>
                <a:spcPct val="110000"/>
              </a:lnSpc>
            </a:pPr>
            <a:r>
              <a:rPr lang="en-US" sz="2400" dirty="0">
                <a:ea typeface="ＭＳ Ｐゴシック" charset="-128"/>
                <a:cs typeface="ＭＳ Ｐゴシック" charset="-128"/>
              </a:rPr>
              <a:t>This term refers to preservation of confidentiality, integrity, and availability of information. In addition, other properties, such as authenticity, accountability, nonrepudiation, and reliability can also be involved</a:t>
            </a:r>
            <a:endParaRPr lang="en-US" sz="2000" dirty="0"/>
          </a:p>
        </p:txBody>
      </p:sp>
      <p:sp>
        <p:nvSpPr>
          <p:cNvPr id="5" name="Content Placeholder 4"/>
          <p:cNvSpPr>
            <a:spLocks noGrp="1"/>
          </p:cNvSpPr>
          <p:nvPr>
            <p:ph idx="13"/>
          </p:nvPr>
        </p:nvSpPr>
        <p:spPr>
          <a:xfrm>
            <a:off x="457200" y="3352800"/>
            <a:ext cx="8229600" cy="2629951"/>
          </a:xfrm>
        </p:spPr>
        <p:txBody>
          <a:bodyPr wrap="square">
            <a:spAutoFit/>
          </a:bodyPr>
          <a:lstStyle/>
          <a:p>
            <a:pPr marL="0" indent="0">
              <a:lnSpc>
                <a:spcPct val="110000"/>
              </a:lnSpc>
              <a:buNone/>
            </a:pPr>
            <a:r>
              <a:rPr lang="en-US" sz="2400" b="1" dirty="0"/>
              <a:t>Network Security</a:t>
            </a:r>
            <a:endParaRPr lang="en-US" sz="2400" b="1" dirty="0">
              <a:ea typeface="ＭＳ Ｐゴシック" charset="-128"/>
            </a:endParaRPr>
          </a:p>
          <a:p>
            <a:pPr>
              <a:lnSpc>
                <a:spcPct val="110000"/>
              </a:lnSpc>
            </a:pPr>
            <a:r>
              <a:rPr lang="en-US" sz="2400" dirty="0">
                <a:ea typeface="ＭＳ Ｐゴシック" charset="-128"/>
              </a:rPr>
              <a:t>This term refers to protection of networks and their service from unauthorized modification, destruction, or disclosure, and provision of assurance that the network performs its critical functions correctly and there are no harmful side effects</a:t>
            </a:r>
          </a:p>
        </p:txBody>
      </p:sp>
    </p:spTree>
    <p:extLst>
      <p:ext uri="{BB962C8B-B14F-4D97-AF65-F5344CB8AC3E}">
        <p14:creationId xmlns:p14="http://schemas.microsoft.com/office/powerpoint/2010/main" val="315759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70BD5-5F08-154C-AC93-D6F6BCC35ED0}"/>
              </a:ext>
            </a:extLst>
          </p:cNvPr>
          <p:cNvSpPr>
            <a:spLocks noGrp="1"/>
          </p:cNvSpPr>
          <p:nvPr>
            <p:ph type="title"/>
          </p:nvPr>
        </p:nvSpPr>
        <p:spPr>
          <a:xfrm>
            <a:off x="457200" y="215372"/>
            <a:ext cx="8229600" cy="699028"/>
          </a:xfrm>
        </p:spPr>
        <p:txBody>
          <a:bodyPr/>
          <a:lstStyle/>
          <a:p>
            <a:r>
              <a:rPr kumimoji="1" lang="en-US" altLang="zh-CN" dirty="0"/>
              <a:t>Information Security Layers</a:t>
            </a:r>
            <a:endParaRPr kumimoji="1" lang="zh-CN" altLang="en-US" dirty="0"/>
          </a:p>
        </p:txBody>
      </p:sp>
      <p:pic>
        <p:nvPicPr>
          <p:cNvPr id="6" name="图片 5">
            <a:extLst>
              <a:ext uri="{FF2B5EF4-FFF2-40B4-BE49-F238E27FC236}">
                <a16:creationId xmlns:a16="http://schemas.microsoft.com/office/drawing/2014/main" id="{4B759016-DB8B-B14F-AF21-8BB9C8491B1F}"/>
              </a:ext>
            </a:extLst>
          </p:cNvPr>
          <p:cNvPicPr>
            <a:picLocks noChangeAspect="1"/>
          </p:cNvPicPr>
          <p:nvPr/>
        </p:nvPicPr>
        <p:blipFill>
          <a:blip r:embed="rId2"/>
          <a:stretch>
            <a:fillRect/>
          </a:stretch>
        </p:blipFill>
        <p:spPr>
          <a:xfrm>
            <a:off x="1336566" y="380999"/>
            <a:ext cx="6131034" cy="6481167"/>
          </a:xfrm>
          <a:prstGeom prst="rect">
            <a:avLst/>
          </a:prstGeom>
        </p:spPr>
      </p:pic>
    </p:spTree>
    <p:extLst>
      <p:ext uri="{BB962C8B-B14F-4D97-AF65-F5344CB8AC3E}">
        <p14:creationId xmlns:p14="http://schemas.microsoft.com/office/powerpoint/2010/main" val="2408235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2EEC8-BED9-5A48-B080-45E33B5AADA2}"/>
              </a:ext>
            </a:extLst>
          </p:cNvPr>
          <p:cNvSpPr>
            <a:spLocks noGrp="1"/>
          </p:cNvSpPr>
          <p:nvPr>
            <p:ph type="title"/>
          </p:nvPr>
        </p:nvSpPr>
        <p:spPr>
          <a:xfrm>
            <a:off x="459000" y="1170075"/>
            <a:ext cx="3582300" cy="529200"/>
          </a:xfrm>
        </p:spPr>
        <p:txBody>
          <a:bodyPr>
            <a:normAutofit fontScale="90000"/>
          </a:bodyPr>
          <a:lstStyle/>
          <a:p>
            <a:r>
              <a:rPr lang="zh-CN" altLang="en-US" sz="3000" b="0" u="sng" dirty="0">
                <a:solidFill>
                  <a:srgbClr val="354786"/>
                </a:solidFill>
                <a:ea typeface="思源黑体 Heavy" panose="020B0A00000000000000" charset="-122"/>
                <a:cs typeface="+mn-cs"/>
              </a:rPr>
              <a:t>信息安全的木桶原理</a:t>
            </a:r>
          </a:p>
        </p:txBody>
      </p:sp>
      <p:sp>
        <p:nvSpPr>
          <p:cNvPr id="5" name="日期占位符 4">
            <a:extLst>
              <a:ext uri="{FF2B5EF4-FFF2-40B4-BE49-F238E27FC236}">
                <a16:creationId xmlns:a16="http://schemas.microsoft.com/office/drawing/2014/main" id="{5A33871A-1B45-2446-BA5E-AB410FF16D99}"/>
              </a:ext>
            </a:extLst>
          </p:cNvPr>
          <p:cNvSpPr>
            <a:spLocks noGrp="1"/>
          </p:cNvSpPr>
          <p:nvPr>
            <p:ph type="dt" sz="half" idx="10"/>
          </p:nvPr>
        </p:nvSpPr>
        <p:spPr/>
        <p:txBody>
          <a:bodyPr/>
          <a:lstStyle/>
          <a:p>
            <a:pPr defTabSz="685800"/>
            <a:fld id="{D5230132-1789-CD42-A6D4-82B888526496}" type="datetime1">
              <a:rPr lang="zh-CN" altLang="en-US">
                <a:solidFill>
                  <a:srgbClr val="000000">
                    <a:tint val="75000"/>
                  </a:srgbClr>
                </a:solidFill>
              </a:rPr>
              <a:pPr defTabSz="685800"/>
              <a:t>2022/8/29</a:t>
            </a:fld>
            <a:endParaRPr lang="zh-CN" altLang="en-US">
              <a:solidFill>
                <a:srgbClr val="000000">
                  <a:tint val="75000"/>
                </a:srgbClr>
              </a:solidFill>
            </a:endParaRPr>
          </a:p>
        </p:txBody>
      </p:sp>
      <p:sp>
        <p:nvSpPr>
          <p:cNvPr id="6" name="灯片编号占位符 5">
            <a:extLst>
              <a:ext uri="{FF2B5EF4-FFF2-40B4-BE49-F238E27FC236}">
                <a16:creationId xmlns:a16="http://schemas.microsoft.com/office/drawing/2014/main" id="{9CA62402-9782-A741-9E4B-297ED659F6CF}"/>
              </a:ext>
            </a:extLst>
          </p:cNvPr>
          <p:cNvSpPr>
            <a:spLocks noGrp="1"/>
          </p:cNvSpPr>
          <p:nvPr>
            <p:ph type="sldNum" sz="quarter" idx="12"/>
          </p:nvPr>
        </p:nvSpPr>
        <p:spPr/>
        <p:txBody>
          <a:bodyPr/>
          <a:lstStyle/>
          <a:p>
            <a:pPr defTabSz="685800"/>
            <a:fld id="{49AE70B2-8BF9-45C0-BB95-33D1B9D3A854}" type="slidenum">
              <a:rPr lang="zh-CN" altLang="en-US">
                <a:solidFill>
                  <a:srgbClr val="000000">
                    <a:tint val="75000"/>
                  </a:srgbClr>
                </a:solidFill>
              </a:rPr>
              <a:pPr defTabSz="685800"/>
              <a:t>9</a:t>
            </a:fld>
            <a:endParaRPr lang="zh-CN" altLang="en-US">
              <a:solidFill>
                <a:srgbClr val="000000">
                  <a:tint val="75000"/>
                </a:srgbClr>
              </a:solidFill>
            </a:endParaRPr>
          </a:p>
        </p:txBody>
      </p:sp>
      <p:sp>
        <p:nvSpPr>
          <p:cNvPr id="7" name="内容占位符 2">
            <a:extLst>
              <a:ext uri="{FF2B5EF4-FFF2-40B4-BE49-F238E27FC236}">
                <a16:creationId xmlns:a16="http://schemas.microsoft.com/office/drawing/2014/main" id="{9A850820-CEE8-0A40-AC87-ACEE61607734}"/>
              </a:ext>
            </a:extLst>
          </p:cNvPr>
          <p:cNvSpPr txBox="1">
            <a:spLocks/>
          </p:cNvSpPr>
          <p:nvPr/>
        </p:nvSpPr>
        <p:spPr>
          <a:xfrm>
            <a:off x="285750" y="1781175"/>
            <a:ext cx="4638878" cy="3648075"/>
          </a:xfrm>
          <a:prstGeom prst="rect">
            <a:avLst/>
          </a:prstGeom>
        </p:spPr>
        <p:txBody>
          <a:bodyPr vert="horz" lIns="67500" tIns="35100" rIns="67500" bIns="3510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a:spcAft>
                <a:spcPts val="750"/>
              </a:spcAft>
            </a:pPr>
            <a:r>
              <a:rPr kumimoji="1" lang="zh-CN" altLang="en-US" spc="113" dirty="0">
                <a:solidFill>
                  <a:srgbClr val="000000"/>
                </a:solidFill>
                <a:latin typeface="KaiTi" panose="02010609060101010101" pitchFamily="49" charset="-122"/>
                <a:ea typeface="KaiTi" panose="02010609060101010101" pitchFamily="49" charset="-122"/>
              </a:rPr>
              <a:t>信息（网络）安全</a:t>
            </a:r>
            <a:r>
              <a:rPr kumimoji="1" lang="zh-CN" altLang="en-US" u="sng" spc="113" dirty="0">
                <a:solidFill>
                  <a:srgbClr val="C00000"/>
                </a:solidFill>
                <a:latin typeface="KaiTi" panose="02010609060101010101" pitchFamily="49" charset="-122"/>
                <a:ea typeface="KaiTi" panose="02010609060101010101" pitchFamily="49" charset="-122"/>
              </a:rPr>
              <a:t>木桶原理</a:t>
            </a:r>
            <a:r>
              <a:rPr kumimoji="1" lang="zh-CN" altLang="en-US" spc="113" dirty="0">
                <a:solidFill>
                  <a:srgbClr val="000000"/>
                </a:solidFill>
                <a:latin typeface="KaiTi" panose="02010609060101010101" pitchFamily="49" charset="-122"/>
                <a:ea typeface="KaiTi" panose="02010609060101010101" pitchFamily="49" charset="-122"/>
              </a:rPr>
              <a:t>通常是指整体</a:t>
            </a:r>
            <a:r>
              <a:rPr kumimoji="1" lang="zh-CN" altLang="en-US" u="sng" spc="113" dirty="0">
                <a:solidFill>
                  <a:srgbClr val="C00000"/>
                </a:solidFill>
                <a:latin typeface="KaiTi" panose="02010609060101010101" pitchFamily="49" charset="-122"/>
                <a:ea typeface="KaiTi" panose="02010609060101010101" pitchFamily="49" charset="-122"/>
              </a:rPr>
              <a:t>安全水平由安全级别最低的部分所决定</a:t>
            </a:r>
            <a:r>
              <a:rPr kumimoji="1" lang="zh-CN" altLang="en-US" spc="113" dirty="0">
                <a:solidFill>
                  <a:srgbClr val="000000"/>
                </a:solidFill>
                <a:latin typeface="KaiTi" panose="02010609060101010101" pitchFamily="49" charset="-122"/>
                <a:ea typeface="KaiTi" panose="02010609060101010101" pitchFamily="49" charset="-122"/>
              </a:rPr>
              <a:t>。 若要使此木桶盛水量增加，只有换掉短板或将短板加长才成。 </a:t>
            </a:r>
            <a:endParaRPr kumimoji="1" lang="en-US" altLang="zh-CN" spc="113" dirty="0">
              <a:solidFill>
                <a:srgbClr val="000000"/>
              </a:solidFill>
              <a:latin typeface="KaiTi" panose="02010609060101010101" pitchFamily="49" charset="-122"/>
              <a:ea typeface="KaiTi" panose="02010609060101010101" pitchFamily="49" charset="-122"/>
            </a:endParaRPr>
          </a:p>
          <a:p>
            <a:pPr marL="171450" indent="-171450" defTabSz="685800">
              <a:spcAft>
                <a:spcPts val="750"/>
              </a:spcAft>
            </a:pPr>
            <a:r>
              <a:rPr kumimoji="1" lang="zh-CN" altLang="en-US" spc="113" dirty="0">
                <a:solidFill>
                  <a:srgbClr val="000000"/>
                </a:solidFill>
                <a:latin typeface="KaiTi" panose="02010609060101010101" pitchFamily="49" charset="-122"/>
                <a:ea typeface="KaiTi" panose="02010609060101010101" pitchFamily="49" charset="-122"/>
              </a:rPr>
              <a:t>人们把这一规律总结为“木桶原理”，或“木桶定律”，又称“短板理论”。</a:t>
            </a:r>
          </a:p>
        </p:txBody>
      </p:sp>
      <p:pic>
        <p:nvPicPr>
          <p:cNvPr id="2050" name="Picture 2">
            <a:extLst>
              <a:ext uri="{FF2B5EF4-FFF2-40B4-BE49-F238E27FC236}">
                <a16:creationId xmlns:a16="http://schemas.microsoft.com/office/drawing/2014/main" id="{0480A846-D2E0-4345-A064-E4B0903B2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0631" y="1434675"/>
            <a:ext cx="3648075"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144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871</TotalTime>
  <Words>9569</Words>
  <Application>Microsoft Macintosh PowerPoint</Application>
  <PresentationFormat>全屏显示(4:3)</PresentationFormat>
  <Paragraphs>593</Paragraphs>
  <Slides>39</Slides>
  <Notes>33</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39</vt:i4>
      </vt:variant>
    </vt:vector>
  </HeadingPairs>
  <TitlesOfParts>
    <vt:vector size="46" baseType="lpstr">
      <vt:lpstr>KaiTi</vt:lpstr>
      <vt:lpstr>Arial</vt:lpstr>
      <vt:lpstr>Times New Roman</vt:lpstr>
      <vt:lpstr>Verdana</vt:lpstr>
      <vt:lpstr>Wingdings</vt:lpstr>
      <vt:lpstr>508 Lecture</vt:lpstr>
      <vt:lpstr>Office 主题​​</vt:lpstr>
      <vt:lpstr>课程群</vt:lpstr>
      <vt:lpstr>考核方式和成绩评定</vt:lpstr>
      <vt:lpstr>Textbooks</vt:lpstr>
      <vt:lpstr>参考书</vt:lpstr>
      <vt:lpstr>Cryptography and Network Security: Principles and Practice</vt:lpstr>
      <vt:lpstr>Cybersecurity (1 of 2) </vt:lpstr>
      <vt:lpstr>Cybersecurity (2 of 2) </vt:lpstr>
      <vt:lpstr>Information Security Layers</vt:lpstr>
      <vt:lpstr>信息安全的木桶原理</vt:lpstr>
      <vt:lpstr>Security Objectives (1 of 2)</vt:lpstr>
      <vt:lpstr>Security Objectives (2 of 2)</vt:lpstr>
      <vt:lpstr>Figure 1.1 Essential Information and Network Security Objectives</vt:lpstr>
      <vt:lpstr>Computer Security Challenges</vt:lpstr>
      <vt:lpstr>O S I Security Architecture</vt:lpstr>
      <vt:lpstr>Threats and Attacks</vt:lpstr>
      <vt:lpstr>Figure 1.2 Key Concepts in Security (1 of 2)</vt:lpstr>
      <vt:lpstr>Figure 1.2 Key Concepts in Security (2 of 2)</vt:lpstr>
      <vt:lpstr>Security Attacks</vt:lpstr>
      <vt:lpstr>Passive Attacks</vt:lpstr>
      <vt:lpstr>Active Attacks</vt:lpstr>
      <vt:lpstr>Figure 1.3 Security Attacks</vt:lpstr>
      <vt:lpstr>Authentication (1 of 2)</vt:lpstr>
      <vt:lpstr>Authentication (2 of 2)</vt:lpstr>
      <vt:lpstr>Access Control</vt:lpstr>
      <vt:lpstr>Data Confidentiality</vt:lpstr>
      <vt:lpstr>Data Integrity</vt:lpstr>
      <vt:lpstr>Nonrepudiation</vt:lpstr>
      <vt:lpstr>Availability Service</vt:lpstr>
      <vt:lpstr>Security Mechanisms (1 of 2)</vt:lpstr>
      <vt:lpstr>Security Mechanisms (2 of 2)</vt:lpstr>
      <vt:lpstr>Figure 1.4 Cryptographic Algorithms</vt:lpstr>
      <vt:lpstr>Keyless Algorithms</vt:lpstr>
      <vt:lpstr>Single-Key Algorithms (1 of 3)</vt:lpstr>
      <vt:lpstr>Single-Key Algorithms (2 of 3)</vt:lpstr>
      <vt:lpstr>Single-Key Algorithms (3 of 3)</vt:lpstr>
      <vt:lpstr>Asymmetric Algorithms</vt:lpstr>
      <vt:lpstr>Standards (1 of 2)</vt:lpstr>
      <vt:lpstr>Standards (2 of 2)</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Principles and Practice, Eighth Edition, Chapter 1, Information and Network Security Concepts</dc:title>
  <dc:subject>Computer Science</dc:subject>
  <dc:creator>William Stallings</dc:creator>
  <cp:lastModifiedBy>Liu Jing</cp:lastModifiedBy>
  <cp:revision>5033</cp:revision>
  <dcterms:created xsi:type="dcterms:W3CDTF">2014-07-14T20:04:21Z</dcterms:created>
  <dcterms:modified xsi:type="dcterms:W3CDTF">2022-08-29T13:13:38Z</dcterms:modified>
</cp:coreProperties>
</file>