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1483" r:id="rId2"/>
    <p:sldId id="1410" r:id="rId3"/>
    <p:sldId id="1468" r:id="rId4"/>
    <p:sldId id="1469" r:id="rId5"/>
    <p:sldId id="1470" r:id="rId6"/>
    <p:sldId id="1471" r:id="rId7"/>
    <p:sldId id="1439" r:id="rId8"/>
    <p:sldId id="1464" r:id="rId9"/>
    <p:sldId id="1440" r:id="rId10"/>
    <p:sldId id="1472" r:id="rId11"/>
    <p:sldId id="1442" r:id="rId12"/>
    <p:sldId id="1443" r:id="rId13"/>
    <p:sldId id="1473" r:id="rId14"/>
    <p:sldId id="1445" r:id="rId15"/>
    <p:sldId id="1446" r:id="rId16"/>
    <p:sldId id="1474" r:id="rId17"/>
    <p:sldId id="1475" r:id="rId18"/>
    <p:sldId id="1449" r:id="rId19"/>
    <p:sldId id="1476" r:id="rId20"/>
    <p:sldId id="1477" r:id="rId21"/>
    <p:sldId id="1452" r:id="rId22"/>
    <p:sldId id="1453" r:id="rId23"/>
    <p:sldId id="1478" r:id="rId24"/>
    <p:sldId id="1454" r:id="rId25"/>
    <p:sldId id="1456" r:id="rId26"/>
    <p:sldId id="1457" r:id="rId27"/>
    <p:sldId id="1458" r:id="rId28"/>
    <p:sldId id="1459" r:id="rId29"/>
    <p:sldId id="1479" r:id="rId30"/>
    <p:sldId id="1480" r:id="rId31"/>
    <p:sldId id="1462" r:id="rId32"/>
    <p:sldId id="1481" r:id="rId33"/>
    <p:sldId id="1466" r:id="rId34"/>
    <p:sldId id="1482" r:id="rId35"/>
    <p:sldId id="136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7" autoAdjust="0"/>
    <p:restoredTop sz="83442" autoAdjust="0"/>
  </p:normalViewPr>
  <p:slideViewPr>
    <p:cSldViewPr>
      <p:cViewPr varScale="1">
        <p:scale>
          <a:sx n="134" d="100"/>
          <a:sy n="134" d="100"/>
        </p:scale>
        <p:origin x="3080" y="184"/>
      </p:cViewPr>
      <p:guideLst>
        <p:guide orient="horz" pos="2160"/>
        <p:guide pos="2880"/>
        <p:guide orient="horz" pos="1296"/>
        <p:guide orient="horz" pos="816"/>
        <p:guide orient="horz" pos="3984"/>
        <p:guide orient="horz" pos="384"/>
        <p:guide orient="horz" pos="144"/>
        <p:guide orient="horz" pos="1056"/>
        <p:guide pos="288"/>
        <p:guide pos="5472"/>
        <p:guide orient="horz" pos="2112"/>
      </p:guideLst>
    </p:cSldViewPr>
  </p:slideViewPr>
  <p:outlineViewPr>
    <p:cViewPr>
      <p:scale>
        <a:sx n="33" d="100"/>
        <a:sy n="33" d="100"/>
      </p:scale>
      <p:origin x="0" y="1726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9/25/21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9/25/21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a:t>
            </a:r>
            <a:r>
              <a:rPr lang="en-US" dirty="0">
                <a:latin typeface="Arial" pitchFamily="-1" charset="0"/>
                <a:ea typeface="ＭＳ Ｐゴシック" pitchFamily="-1" charset="-128"/>
                <a:cs typeface="ＭＳ Ｐゴシック" pitchFamily="-1" charset="-128"/>
              </a:rPr>
              <a:t>, Chapter 3 – “</a:t>
            </a:r>
            <a:r>
              <a:rPr lang="en-AU" dirty="0">
                <a:latin typeface="Arial" pitchFamily="-1" charset="0"/>
                <a:ea typeface="ＭＳ Ｐゴシック" pitchFamily="-1" charset="-128"/>
                <a:cs typeface="ＭＳ Ｐゴシック" pitchFamily="-1" charset="-128"/>
              </a:rPr>
              <a:t>Classical Encryption Techniques</a:t>
            </a:r>
            <a:r>
              <a:rPr lang="en-US" dirty="0">
                <a:latin typeface="Arial" pitchFamily="-1" charset="0"/>
                <a:ea typeface="ＭＳ Ｐゴシック" pitchFamily="-1" charset="-128"/>
                <a:cs typeface="ＭＳ Ｐゴシック" pitchFamily="-1" charset="-128"/>
              </a:rPr>
              <a:t>”.</a:t>
            </a:r>
          </a:p>
          <a:p>
            <a:pPr eaLnBrk="1" hangingPunct="1"/>
            <a:endParaRPr lang="en-US" dirty="0">
              <a:latin typeface="Arial" pitchFamily="-1" charset="0"/>
              <a:ea typeface="ＭＳ Ｐゴシック" pitchFamily="-1" charset="-128"/>
              <a:cs typeface="ＭＳ Ｐゴシック" pitchFamily="-1"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a:solidFill>
                  <a:schemeClr val="tx1"/>
                </a:solidFill>
                <a:latin typeface="Arial" charset="0"/>
                <a:ea typeface="ＭＳ Ｐゴシック" pitchFamily="-107" charset="-128"/>
                <a:cs typeface="ＭＳ Ｐゴシック" pitchFamily="-107" charset="-128"/>
              </a:rPr>
              <a:t>encryption, was the only type of encryption in use prior to the development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a:solidFill>
                  <a:schemeClr val="tx1"/>
                </a:solidFill>
                <a:latin typeface="Arial" charset="0"/>
                <a:ea typeface="ＭＳ Ｐゴシック" pitchFamily="-107" charset="-128"/>
                <a:cs typeface="ＭＳ Ｐゴシック" pitchFamily="-107" charset="-128"/>
              </a:rPr>
              <a:t>most widely used symmetric cipher: DES and AES.</a:t>
            </a:r>
            <a:endParaRPr lang="en-US">
              <a:latin typeface="Arial" pitchFamily="-1" charset="0"/>
              <a:ea typeface="ＭＳ Ｐゴシック" pitchFamily="-1" charset="-128"/>
              <a:cs typeface="ＭＳ Ｐゴシック" pitchFamily="-1" charset="-128"/>
            </a:endParaRPr>
          </a:p>
          <a:p>
            <a:pPr eaLnBrk="1" hangingPunct="1"/>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Two more definitions are worthy of note. An encryption scheme is </a:t>
            </a:r>
            <a:r>
              <a:rPr lang="en-US" sz="1200" b="1" kern="1200" baseline="0" dirty="0">
                <a:solidFill>
                  <a:schemeClr val="tx1"/>
                </a:solidFill>
                <a:latin typeface="Arial" charset="0"/>
                <a:ea typeface="ＭＳ Ｐゴシック" pitchFamily="-107" charset="-128"/>
                <a:cs typeface="ＭＳ Ｐゴシック" pitchFamily="-107" charset="-128"/>
              </a:rPr>
              <a:t>unconditionally</a:t>
            </a:r>
          </a:p>
          <a:p>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generated by the scheme does not contain enough</a:t>
            </a:r>
          </a:p>
          <a:p>
            <a:r>
              <a:rPr lang="en-US" sz="1200" kern="1200" baseline="0" dirty="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a:solidFill>
                  <a:schemeClr val="tx1"/>
                </a:solidFill>
                <a:latin typeface="Arial" charset="0"/>
                <a:ea typeface="ＭＳ Ｐゴシック" pitchFamily="-107" charset="-128"/>
                <a:cs typeface="ＭＳ Ｐゴシック" pitchFamily="-107" charset="-128"/>
              </a:rPr>
              <a:t>much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available. That is, no matter how much time an opponent has, it</a:t>
            </a:r>
          </a:p>
          <a:p>
            <a:r>
              <a:rPr lang="en-US" sz="1200" kern="1200" baseline="0" dirty="0">
                <a:solidFill>
                  <a:schemeClr val="tx1"/>
                </a:solidFill>
                <a:latin typeface="Arial" charset="0"/>
                <a:ea typeface="ＭＳ Ｐゴシック" pitchFamily="-107" charset="-128"/>
                <a:cs typeface="ＭＳ Ｐゴシック" pitchFamily="-107" charset="-128"/>
              </a:rPr>
              <a:t>is impossible for him or her to decrypt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simply because the required</a:t>
            </a:r>
          </a:p>
          <a:p>
            <a:r>
              <a:rPr lang="en-US" sz="1200" kern="1200" baseline="0" dirty="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a:solidFill>
                  <a:schemeClr val="tx1"/>
                </a:solidFill>
                <a:latin typeface="Arial" charset="0"/>
                <a:ea typeface="ＭＳ Ｐゴシック" pitchFamily="-107" charset="-128"/>
                <a:cs typeface="ＭＳ Ｐゴシック" pitchFamily="-107" charset="-128"/>
              </a:rPr>
              <a:t>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encryption scheme is said to be </a:t>
            </a:r>
            <a:r>
              <a:rPr lang="en-US" sz="1200" b="1" kern="1200" baseline="0" dirty="0">
                <a:solidFill>
                  <a:schemeClr val="tx1"/>
                </a:solidFill>
                <a:latin typeface="Arial" charset="0"/>
                <a:ea typeface="ＭＳ Ｐゴシック" pitchFamily="-107" charset="-128"/>
                <a:cs typeface="ＭＳ Ｐゴシック" pitchFamily="-107" charset="-128"/>
              </a:rPr>
              <a:t>computationally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either of the</a:t>
            </a:r>
          </a:p>
          <a:p>
            <a:r>
              <a:rPr lang="en-US" sz="1200" kern="1200" baseline="0" dirty="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a:solidFill>
                  <a:schemeClr val="tx1"/>
                </a:solidFill>
                <a:latin typeface="Arial" charset="0"/>
                <a:ea typeface="ＭＳ Ｐゴシック" pitchFamily="-107" charset="-128"/>
                <a:cs typeface="ＭＳ Ｐゴシック" pitchFamily="-107" charset="-128"/>
              </a:rPr>
              <a:t>amount of effort required to cryptanalyze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successfully.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a:solidFill>
                  <a:schemeClr val="tx1"/>
                </a:solidFill>
                <a:latin typeface="Arial" charset="0"/>
                <a:ea typeface="ＭＳ Ｐゴシック" pitchFamily="-107" charset="-128"/>
                <a:cs typeface="ＭＳ Ｐゴシック" pitchFamily="-107" charset="-128"/>
              </a:rPr>
              <a:t>encryption and be discernible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This will become clear as we examine</a:t>
            </a:r>
          </a:p>
          <a:p>
            <a:r>
              <a:rPr lang="en-US" sz="1200" kern="1200" baseline="0" dirty="0">
                <a:solidFill>
                  <a:schemeClr val="tx1"/>
                </a:solidFill>
                <a:latin typeface="Arial" charset="0"/>
                <a:ea typeface="ＭＳ Ｐゴシック" pitchFamily="-107" charset="-128"/>
                <a:cs typeface="ＭＳ Ｐゴシック" pitchFamily="-107" charset="-128"/>
              </a:rPr>
              <a:t>various symmetric encryption schemes in this chapter. We will see in Part Three</a:t>
            </a:r>
          </a:p>
          <a:p>
            <a:r>
              <a:rPr lang="en-US" sz="1200" kern="1200" baseline="0" dirty="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involves trying every possible key until an intelligible</a:t>
            </a:r>
          </a:p>
          <a:p>
            <a:r>
              <a:rPr lang="en-US" sz="1200" kern="1200" baseline="0" dirty="0">
                <a:solidFill>
                  <a:schemeClr val="tx1"/>
                </a:solidFill>
                <a:latin typeface="Arial" charset="0"/>
                <a:ea typeface="ＭＳ Ｐゴシック" pitchFamily="-107" charset="-128"/>
                <a:cs typeface="ＭＳ Ｐゴシック" pitchFamily="-107" charset="-128"/>
              </a:rPr>
              <a:t>translation of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into plaintext is obtained. On average, half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For users, security managers, and organization executives, there is a requirement for strong encryption to protect data. The term </a:t>
            </a:r>
            <a:r>
              <a:rPr lang="en-US" sz="1200" i="1" kern="1200" dirty="0">
                <a:solidFill>
                  <a:schemeClr val="tx1"/>
                </a:solidFill>
                <a:effectLst/>
                <a:latin typeface="Arial" charset="0"/>
                <a:ea typeface="ＭＳ Ｐゴシック" pitchFamily="-107" charset="-128"/>
                <a:cs typeface="ＭＳ Ｐゴシック" pitchFamily="-107" charset="-128"/>
              </a:rPr>
              <a:t>strong encryption </a:t>
            </a:r>
            <a:r>
              <a:rPr lang="en-US" sz="1200" kern="1200" dirty="0">
                <a:solidFill>
                  <a:schemeClr val="tx1"/>
                </a:solidFill>
                <a:effectLst/>
                <a:latin typeface="Arial" charset="0"/>
                <a:ea typeface="ＭＳ Ｐゴシック" pitchFamily="-107" charset="-128"/>
                <a:cs typeface="ＭＳ Ｐゴシック" pitchFamily="-107" charset="-128"/>
              </a:rPr>
              <a:t>is an imprecise one, but in general terms, it refers to encryption schemes that make it impractically difficult for unauthorized persons or systems to gain access to plaintext that has been encrypted. [NAS18] lists the following properties that make an   encryption algorithm strong: appropriate choice of cryptographic algorithm, use of sufficiently long key lengths, appropriate choice of protocols, a well-engineered implementation, and the absence of deliberately introduced hidden flaws. The first two factors relate to cryptanalysis, discussed in this section, and the third factor relates to the discussion in Part Six. The last two factors are beyond the scope of this book.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a:t>
            </a:r>
            <a:r>
              <a:rPr lang="en-US" sz="1200" kern="1200" baseline="0">
                <a:solidFill>
                  <a:schemeClr val="tx1"/>
                </a:solidFill>
                <a:latin typeface="Arial" charset="0"/>
                <a:ea typeface="ＭＳ Ｐゴシック" pitchFamily="-107" charset="-128"/>
                <a:cs typeface="ＭＳ Ｐゴシック" pitchFamily="-107" charset="-128"/>
              </a:rPr>
              <a:t>symbols.  If </a:t>
            </a:r>
            <a:r>
              <a:rPr lang="en-US" sz="1200" kern="1200" baseline="0" dirty="0">
                <a:solidFill>
                  <a:schemeClr val="tx1"/>
                </a:solidFill>
                <a:latin typeface="Arial" charset="0"/>
                <a:ea typeface="ＭＳ Ｐゴシック" pitchFamily="-107" charset="-128"/>
                <a:cs typeface="ＭＳ Ｐゴシック" pitchFamily="-107" charset="-128"/>
              </a:rPr>
              <a:t>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bit patterns.</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it is known that a given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a Caesar cipher, then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a:solidFill>
                  <a:schemeClr val="tx1"/>
                </a:solidFill>
                <a:latin typeface="Arial" charset="0"/>
                <a:ea typeface="ＭＳ Ｐゴシック" pitchFamily="-107" charset="-128"/>
                <a:cs typeface="ＭＳ Ｐゴシック" pitchFamily="-107" charset="-128"/>
              </a:rPr>
              <a:t>shows the results of applying this strategy to the example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In this case, the</a:t>
            </a:r>
          </a:p>
          <a:p>
            <a:r>
              <a:rPr lang="en-US" sz="1200" kern="1200" baseline="0" dirty="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most networking situations, we can assume that the algorithms are known.</a:t>
            </a:r>
          </a:p>
          <a:p>
            <a:r>
              <a:rPr lang="en-US" sz="1200" kern="1200" baseline="0" dirty="0">
                <a:solidFill>
                  <a:schemeClr val="tx1"/>
                </a:solidFill>
                <a:latin typeface="Arial" charset="0"/>
                <a:ea typeface="ＭＳ Ｐゴシック" pitchFamily="-107" charset="-128"/>
                <a:cs typeface="ＭＳ Ｐゴシック" pitchFamily="-107" charset="-128"/>
              </a:rPr>
              <a:t>What generally makes brute-force cryptanalysis impractical is the use of an algorithm</a:t>
            </a:r>
          </a:p>
          <a:p>
            <a:r>
              <a:rPr lang="en-US" sz="1200" kern="1200" baseline="0" dirty="0">
                <a:solidFill>
                  <a:schemeClr val="tx1"/>
                </a:solidFill>
                <a:latin typeface="Arial" charset="0"/>
                <a:ea typeface="ＭＳ Ｐゴシック" pitchFamily="-107" charset="-128"/>
                <a:cs typeface="ＭＳ Ｐゴシック" pitchFamily="-107" charset="-128"/>
              </a:rPr>
              <a:t>that employs a large number of keys. For example, the triple DES algorithm,</a:t>
            </a:r>
          </a:p>
          <a:p>
            <a:r>
              <a:rPr lang="en-US" sz="1200" kern="1200" baseline="0" dirty="0">
                <a:solidFill>
                  <a:schemeClr val="tx1"/>
                </a:solidFill>
                <a:latin typeface="Arial" charset="0"/>
                <a:ea typeface="ＭＳ Ｐゴシック" pitchFamily="-107" charset="-128"/>
                <a:cs typeface="ＭＳ Ｐゴシック" pitchFamily="-107" charset="-128"/>
              </a:rPr>
              <a:t>examined in Chapter 7, makes use of a 168-bit key, giving a key space of 2</a:t>
            </a:r>
            <a:r>
              <a:rPr lang="en-US" sz="1200" kern="1200" baseline="30000" dirty="0">
                <a:solidFill>
                  <a:schemeClr val="tx1"/>
                </a:solidFill>
                <a:latin typeface="Arial" charset="0"/>
                <a:ea typeface="ＭＳ Ｐゴシック" pitchFamily="-107" charset="-128"/>
                <a:cs typeface="ＭＳ Ｐゴシック" pitchFamily="-107" charset="-128"/>
              </a:rPr>
              <a:t>168</a:t>
            </a:r>
            <a:r>
              <a:rPr lang="en-US" sz="1200" kern="1200" baseline="0" dirty="0">
                <a:solidFill>
                  <a:schemeClr val="tx1"/>
                </a:solidFill>
                <a:latin typeface="Arial" charset="0"/>
                <a:ea typeface="ＭＳ Ｐゴシック" pitchFamily="-107" charset="-128"/>
                <a:cs typeface="ＭＳ Ｐゴシック" pitchFamily="-107" charset="-128"/>
              </a:rPr>
              <a:t> or</a:t>
            </a:r>
          </a:p>
          <a:p>
            <a:r>
              <a:rPr lang="en-US" sz="1200" kern="1200" baseline="0" dirty="0">
                <a:solidFill>
                  <a:schemeClr val="tx1"/>
                </a:solidFill>
                <a:latin typeface="Arial" charset="0"/>
                <a:ea typeface="ＭＳ Ｐゴシック" pitchFamily="-107" charset="-128"/>
                <a:cs typeface="ＭＳ Ｐゴシック" pitchFamily="-107" charset="-128"/>
              </a:rPr>
              <a:t>greater than 3.7 </a:t>
            </a:r>
            <a:r>
              <a:rPr lang="en-US" sz="1200" kern="1200" baseline="0">
                <a:solidFill>
                  <a:schemeClr val="tx1"/>
                </a:solidFill>
                <a:latin typeface="Arial" charset="0"/>
                <a:ea typeface="ＭＳ Ｐゴシック" pitchFamily="-107" charset="-128"/>
                <a:cs typeface="ＭＳ Ｐゴシック" pitchFamily="-107" charset="-128"/>
              </a:rPr>
              <a:t>* 10</a:t>
            </a:r>
            <a:r>
              <a:rPr lang="en-US" sz="1200" kern="1200" baseline="30000">
                <a:solidFill>
                  <a:schemeClr val="tx1"/>
                </a:solidFill>
                <a:latin typeface="Arial" charset="0"/>
                <a:ea typeface="ＭＳ Ｐゴシック" pitchFamily="-107" charset="-128"/>
                <a:cs typeface="ＭＳ Ｐゴシック" pitchFamily="-107" charset="-128"/>
              </a:rPr>
              <a:t>50</a:t>
            </a:r>
            <a:r>
              <a:rPr lang="en-US" sz="1200" kern="1200" baseline="0">
                <a:solidFill>
                  <a:schemeClr val="tx1"/>
                </a:solidFill>
                <a:latin typeface="Arial" charset="0"/>
                <a:ea typeface="ＭＳ Ｐゴシック" pitchFamily="-107" charset="-128"/>
                <a:cs typeface="ＭＳ Ｐゴシック" pitchFamily="-107" charset="-128"/>
              </a:rPr>
              <a:t>  possible </a:t>
            </a:r>
            <a:r>
              <a:rPr lang="en-US" sz="1200" kern="1200" baseline="0" dirty="0">
                <a:solidFill>
                  <a:schemeClr val="tx1"/>
                </a:solidFill>
                <a:latin typeface="Arial" charset="0"/>
                <a:ea typeface="ＭＳ Ｐゴシック" pitchFamily="-107" charset="-128"/>
                <a:cs typeface="ＭＳ Ｐゴシック" pitchFamily="-107" charset="-128"/>
              </a:rPr>
              <a:t>keys.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third characteristic is also significant. If the language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is unknown, then plaintext output may not be recognizable. Furthermore, the</a:t>
            </a:r>
          </a:p>
          <a:p>
            <a:r>
              <a:rPr lang="en-US" sz="1200" kern="1200" baseline="0" dirty="0">
                <a:solidFill>
                  <a:schemeClr val="tx1"/>
                </a:solidFill>
                <a:latin typeface="Arial" charset="0"/>
                <a:ea typeface="ＭＳ Ｐゴシック" pitchFamily="-107" charset="-128"/>
                <a:cs typeface="ＭＳ Ｐゴシック" pitchFamily="-107" charset="-128"/>
              </a:rPr>
              <a:t>input may be abbreviated or compressed in some fashion, again making recognition</a:t>
            </a:r>
          </a:p>
          <a:p>
            <a:r>
              <a:rPr lang="en-US" sz="1200" kern="1200" baseline="0" dirty="0">
                <a:solidFill>
                  <a:schemeClr val="tx1"/>
                </a:solidFill>
                <a:latin typeface="Arial" charset="0"/>
                <a:ea typeface="ＭＳ Ｐゴシック" pitchFamily="-107" charset="-128"/>
                <a:cs typeface="ＭＳ Ｐゴシック" pitchFamily="-107" charset="-128"/>
              </a:rPr>
              <a:t>difficult. For example, Figure 3.4 shows a portion of a text file compressed</a:t>
            </a:r>
          </a:p>
          <a:p>
            <a:r>
              <a:rPr lang="en-US" sz="1200" kern="1200" baseline="0" dirty="0">
                <a:solidFill>
                  <a:schemeClr val="tx1"/>
                </a:solidFill>
                <a:latin typeface="Arial" charset="0"/>
                <a:ea typeface="ＭＳ Ｐゴシック" pitchFamily="-107" charset="-128"/>
                <a:cs typeface="ＭＳ Ｐゴシック" pitchFamily="-107" charset="-128"/>
              </a:rPr>
              <a:t>using an algorithm called ZIP. If this file is then encrypted with a simple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(expanded to include more than just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 plaintext may not be recognized when it is uncovered in the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a:t>
            </a:r>
            <a:r>
              <a:rPr lang="en-US" sz="1200" i="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 </a:t>
            </a:r>
            <a:r>
              <a:rPr lang="en-US" sz="1200" kern="1200" baseline="0">
                <a:solidFill>
                  <a:schemeClr val="tx1"/>
                </a:solidFill>
                <a:latin typeface="Arial" charset="0"/>
                <a:ea typeface="ＭＳ Ｐゴシック" pitchFamily="-107" charset="-128"/>
                <a:cs typeface="ＭＳ Ｐゴシック" pitchFamily="-107" charset="-128"/>
              </a:rPr>
              <a:t>A </a:t>
            </a:r>
            <a:r>
              <a:rPr lang="en-US" sz="1200" b="1" kern="1200" baseline="0">
                <a:solidFill>
                  <a:schemeClr val="tx1"/>
                </a:solidFill>
                <a:latin typeface="Arial" charset="0"/>
                <a:ea typeface="ＭＳ Ｐゴシック" pitchFamily="-107" charset="-128"/>
                <a:cs typeface="ＭＳ Ｐゴシック" pitchFamily="-107" charset="-128"/>
              </a:rPr>
              <a:t>permutation</a:t>
            </a:r>
            <a:r>
              <a:rPr lang="en-US" sz="1200" kern="1200" baseline="0">
                <a:solidFill>
                  <a:schemeClr val="tx1"/>
                </a:solidFill>
                <a:latin typeface="Arial" charset="0"/>
                <a:ea typeface="ＭＳ Ｐゴシック" pitchFamily="-107" charset="-128"/>
                <a:cs typeface="ＭＳ Ｐゴシック" pitchFamily="-107" charset="-128"/>
              </a:rPr>
              <a:t>  of </a:t>
            </a:r>
            <a:r>
              <a:rPr lang="en-US" sz="1200" kern="1200" baseline="0" dirty="0">
                <a:solidFill>
                  <a:schemeClr val="tx1"/>
                </a:solidFill>
                <a:latin typeface="Arial" charset="0"/>
                <a:ea typeface="ＭＳ Ｐゴシック" pitchFamily="-107" charset="-128"/>
                <a:cs typeface="ＭＳ Ｐゴシック" pitchFamily="-107" charset="-128"/>
              </a:rPr>
              <a:t>a finite set of elements </a:t>
            </a:r>
            <a:r>
              <a:rPr lang="en-US" sz="1200" i="1" kern="1200" baseline="0" dirty="0">
                <a:solidFill>
                  <a:schemeClr val="tx1"/>
                </a:solidFill>
                <a:latin typeface="Arial" charset="0"/>
                <a:ea typeface="ＭＳ Ｐゴシック" pitchFamily="-107" charset="-128"/>
                <a:cs typeface="ＭＳ Ｐゴシック" pitchFamily="-107" charset="-128"/>
              </a:rPr>
              <a:t>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  {</a:t>
            </a:r>
            <a:r>
              <a:rPr lang="en-US" sz="1200" kern="1200" baseline="0" dirty="0">
                <a:solidFill>
                  <a:schemeClr val="tx1"/>
                </a:solidFill>
                <a:latin typeface="Arial" charset="0"/>
                <a:ea typeface="ＭＳ Ｐゴシック" pitchFamily="-107" charset="-128"/>
                <a:cs typeface="ＭＳ Ｐゴシック" pitchFamily="-107" charset="-128"/>
              </a:rPr>
              <a:t>a, b, c}, there are six permutations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err="1">
                <a:solidFill>
                  <a:schemeClr val="tx1"/>
                </a:solidFill>
                <a:latin typeface="Arial" charset="0"/>
                <a:ea typeface="ＭＳ Ｐゴシック" pitchFamily="-107" charset="-128"/>
                <a:cs typeface="ＭＳ Ｐゴシック" pitchFamily="-107" charset="-128"/>
              </a:rPr>
              <a:t>abc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acb</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bac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bca</a:t>
            </a:r>
            <a:r>
              <a:rPr lang="en-US" sz="1200" kern="1200" baseline="0" dirty="0">
                <a:solidFill>
                  <a:schemeClr val="tx1"/>
                </a:solidFill>
                <a:latin typeface="Arial" charset="0"/>
                <a:ea typeface="ＭＳ Ｐゴシック" pitchFamily="-107" charset="-128"/>
                <a:cs typeface="ＭＳ Ｐゴシック" pitchFamily="-107" charset="-128"/>
              </a:rPr>
              <a:t>, cab, </a:t>
            </a:r>
            <a:r>
              <a:rPr lang="en-US" sz="1200" kern="1200" baseline="0" dirty="0" err="1">
                <a:solidFill>
                  <a:schemeClr val="tx1"/>
                </a:solidFill>
                <a:latin typeface="Arial" charset="0"/>
                <a:ea typeface="ＭＳ Ｐゴシック" pitchFamily="-107" charset="-128"/>
                <a:cs typeface="ＭＳ Ｐゴシック" pitchFamily="-107" charset="-128"/>
              </a:rPr>
              <a:t>cba</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a:t>
            </a:r>
            <a:r>
              <a:rPr lang="en-US" sz="1200" b="0" kern="1200" baseline="0">
                <a:solidFill>
                  <a:schemeClr val="tx1"/>
                </a:solidFill>
                <a:latin typeface="Arial" charset="0"/>
                <a:ea typeface="ＭＳ Ｐゴシック" pitchFamily="-107" charset="-128"/>
                <a:cs typeface="ＭＳ Ｐゴシック" pitchFamily="-107" charset="-128"/>
              </a:rPr>
              <a:t>of n  elements</a:t>
            </a:r>
            <a:r>
              <a:rPr lang="en-US" sz="1200" b="0" kern="1200" baseline="0" dirty="0">
                <a:solidFill>
                  <a:schemeClr val="tx1"/>
                </a:solidFill>
                <a:latin typeface="Arial" charset="0"/>
                <a:ea typeface="ＭＳ Ｐゴシック" pitchFamily="-107" charset="-128"/>
                <a:cs typeface="ＭＳ Ｐゴシック" pitchFamily="-107" charset="-128"/>
              </a:rPr>
              <a:t>,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a:t>
            </a:r>
            <a:r>
              <a:rPr lang="en-US" sz="1200" b="0" kern="1200" baseline="0">
                <a:solidFill>
                  <a:schemeClr val="tx1"/>
                </a:solidFill>
                <a:latin typeface="Arial" charset="0"/>
                <a:ea typeface="ＭＳ Ｐゴシック" pitchFamily="-107" charset="-128"/>
                <a:cs typeface="ＭＳ Ｐゴシック" pitchFamily="-107" charset="-128"/>
              </a:rPr>
              <a:t>of n  ways</a:t>
            </a:r>
            <a:r>
              <a:rPr lang="en-US" sz="1200" b="0" kern="1200" baseline="0" dirty="0">
                <a:solidFill>
                  <a:schemeClr val="tx1"/>
                </a:solidFill>
                <a:latin typeface="Arial" charset="0"/>
                <a:ea typeface="ＭＳ Ｐゴシック" pitchFamily="-107" charset="-128"/>
                <a:cs typeface="ＭＳ Ｐゴシック" pitchFamily="-107" charset="-128"/>
              </a:rPr>
              <a:t>, the second in </a:t>
            </a:r>
            <a:r>
              <a:rPr lang="en-US" sz="1200" b="0" kern="1200" baseline="0">
                <a:solidFill>
                  <a:schemeClr val="tx1"/>
                </a:solidFill>
                <a:latin typeface="Arial" charset="0"/>
                <a:ea typeface="ＭＳ Ｐゴシック" pitchFamily="-107" charset="-128"/>
                <a:cs typeface="ＭＳ Ｐゴシック" pitchFamily="-107" charset="-128"/>
              </a:rPr>
              <a:t>n -  1 </a:t>
            </a:r>
            <a:r>
              <a:rPr lang="en-US" sz="1200" b="0" kern="1200" baseline="0" dirty="0">
                <a:solidFill>
                  <a:schemeClr val="tx1"/>
                </a:solidFill>
                <a:latin typeface="Arial" charset="0"/>
                <a:ea typeface="ＭＳ Ｐゴシック" pitchFamily="-107" charset="-128"/>
                <a:cs typeface="ＭＳ Ｐゴシック" pitchFamily="-107" charset="-128"/>
              </a:rPr>
              <a:t>ways, the third in </a:t>
            </a:r>
            <a:r>
              <a:rPr lang="en-US" sz="1200" b="0" kern="1200" baseline="0">
                <a:solidFill>
                  <a:schemeClr val="tx1"/>
                </a:solidFill>
                <a:latin typeface="Arial" charset="0"/>
                <a:ea typeface="ＭＳ Ｐゴシック" pitchFamily="-107" charset="-128"/>
                <a:cs typeface="ＭＳ Ｐゴシック" pitchFamily="-107" charset="-128"/>
              </a:rPr>
              <a:t>n -  2</a:t>
            </a:r>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a:t>
            </a:r>
            <a:r>
              <a:rPr lang="en-US" sz="1200" kern="1200" baseline="0">
                <a:solidFill>
                  <a:schemeClr val="tx1"/>
                </a:solidFill>
                <a:latin typeface="Arial" charset="0"/>
                <a:ea typeface="ＭＳ Ｐゴシック" pitchFamily="-107" charset="-128"/>
                <a:cs typeface="ＭＳ Ｐゴシック" pitchFamily="-107" charset="-128"/>
              </a:rPr>
              <a:t>4 *  10</a:t>
            </a:r>
            <a:r>
              <a:rPr lang="en-US" sz="1200" kern="1200" baseline="30000">
                <a:solidFill>
                  <a:schemeClr val="tx1"/>
                </a:solidFill>
                <a:latin typeface="Arial" charset="0"/>
                <a:ea typeface="ＭＳ Ｐゴシック" pitchFamily="-107" charset="-128"/>
                <a:cs typeface="ＭＳ Ｐゴシック" pitchFamily="-107" charset="-128"/>
              </a:rPr>
              <a:t>26</a:t>
            </a:r>
            <a:r>
              <a:rPr lang="en-US" sz="1200" kern="1200" baseline="0">
                <a:solidFill>
                  <a:schemeClr val="tx1"/>
                </a:solidFill>
                <a:latin typeface="Arial" charset="0"/>
                <a:ea typeface="ＭＳ Ｐゴシック" pitchFamily="-107" charset="-128"/>
                <a:cs typeface="ＭＳ Ｐゴシック" pitchFamily="-107" charset="-128"/>
              </a:rPr>
              <a:t>  possible </a:t>
            </a:r>
            <a:r>
              <a:rPr lang="en-US" sz="1200" kern="1200" baseline="0" dirty="0">
                <a:solidFill>
                  <a:schemeClr val="tx1"/>
                </a:solidFill>
                <a:latin typeface="Arial" charset="0"/>
                <a:ea typeface="ＭＳ Ｐゴシック" pitchFamily="-107" charset="-128"/>
                <a:cs typeface="ＭＳ Ｐゴシック" pitchFamily="-107" charset="-128"/>
              </a:rPr>
              <a:t>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dirty="0" err="1">
                <a:solidFill>
                  <a:schemeClr val="tx1"/>
                </a:solidFill>
                <a:latin typeface="Arial" charset="0"/>
                <a:ea typeface="ＭＳ Ｐゴシック" pitchFamily="-107" charset="-128"/>
                <a:cs typeface="ＭＳ Ｐゴシック" pitchFamily="-107" charset="-128"/>
              </a:rPr>
              <a:t>monoalphabetic</a:t>
            </a:r>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a:t>
            </a:r>
            <a:r>
              <a:rPr lang="en-US" sz="1200" kern="1200" baseline="0" dirty="0" err="1">
                <a:solidFill>
                  <a:schemeClr val="tx1"/>
                </a:solidFill>
                <a:latin typeface="Arial" charset="0"/>
                <a:ea typeface="ＭＳ Ｐゴシック" pitchFamily="-107" charset="-128"/>
                <a:cs typeface="ＭＳ Ｐゴシック" pitchFamily="-107" charset="-128"/>
              </a:rPr>
              <a:t>noncompressed</a:t>
            </a:r>
            <a:r>
              <a:rPr lang="en-US" sz="1200" kern="1200" baseline="0" dirty="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while the coded message is called the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known as </a:t>
            </a:r>
            <a:r>
              <a:rPr lang="en-US" sz="1200" b="1" kern="1200" baseline="0" dirty="0">
                <a:solidFill>
                  <a:schemeClr val="tx1"/>
                </a:solidFill>
                <a:latin typeface="Arial" charset="0"/>
                <a:ea typeface="ＭＳ Ｐゴシック" pitchFamily="-107" charset="-128"/>
                <a:cs typeface="ＭＳ Ｐゴシック" pitchFamily="-107" charset="-128"/>
              </a:rPr>
              <a:t>enciphering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kern="1200" baseline="0" dirty="0">
                <a:solidFill>
                  <a:schemeClr val="tx1"/>
                </a:solidFill>
                <a:latin typeface="Arial" charset="0"/>
                <a:ea typeface="ＭＳ Ｐゴシック" pitchFamily="-107" charset="-128"/>
                <a:cs typeface="ＭＳ Ｐゴシック" pitchFamily="-107" charset="-128"/>
              </a:rPr>
              <a:t>;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a:t>
            </a:r>
            <a:r>
              <a:rPr lang="en-US" sz="1200" b="1" kern="1200" baseline="0" dirty="0">
                <a:solidFill>
                  <a:schemeClr val="tx1"/>
                </a:solidFill>
                <a:latin typeface="Arial" charset="0"/>
                <a:ea typeface="ＭＳ Ｐゴシック" pitchFamily="-107" charset="-128"/>
                <a:cs typeface="ＭＳ Ｐゴシック" pitchFamily="-107" charset="-128"/>
              </a:rPr>
              <a:t>deciphering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decryption</a:t>
            </a:r>
            <a:r>
              <a:rPr lang="en-US" sz="1200" kern="1200" baseline="0" dirty="0">
                <a:solidFill>
                  <a:schemeClr val="tx1"/>
                </a:solidFill>
                <a:latin typeface="Arial" charset="0"/>
                <a:ea typeface="ＭＳ Ｐゴシック" pitchFamily="-107" charset="-128"/>
                <a:cs typeface="ＭＳ Ｐゴシック" pitchFamily="-107" charset="-128"/>
              </a:rPr>
              <a:t>.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a:t>
            </a:r>
            <a:r>
              <a:rPr lang="en-US" sz="1200" b="1" kern="1200" baseline="0" dirty="0">
                <a:solidFill>
                  <a:schemeClr val="tx1"/>
                </a:solidFill>
                <a:latin typeface="Arial" charset="0"/>
                <a:ea typeface="ＭＳ Ｐゴシック" pitchFamily="-107" charset="-128"/>
                <a:cs typeface="ＭＳ Ｐゴシック" pitchFamily="-107" charset="-128"/>
              </a:rPr>
              <a:t>cryptography</a:t>
            </a:r>
            <a:r>
              <a:rPr lang="en-US" sz="1200" kern="1200" baseline="0" dirty="0">
                <a:solidFill>
                  <a:schemeClr val="tx1"/>
                </a:solidFill>
                <a:latin typeface="Arial" charset="0"/>
                <a:ea typeface="ＭＳ Ｐゴシック" pitchFamily="-107" charset="-128"/>
                <a:cs typeface="ＭＳ Ｐゴシック" pitchFamily="-107" charset="-128"/>
              </a:rPr>
              <a:t>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a:t>
            </a:r>
            <a:r>
              <a:rPr lang="en-US" sz="1200" b="1" kern="1200" baseline="0" dirty="0">
                <a:solidFill>
                  <a:schemeClr val="tx1"/>
                </a:solidFill>
                <a:latin typeface="Arial" charset="0"/>
                <a:ea typeface="ＭＳ Ｐゴシック" pitchFamily="-107" charset="-128"/>
                <a:cs typeface="ＭＳ Ｐゴシック" pitchFamily="-107" charset="-128"/>
              </a:rPr>
              <a:t>cryptographic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system</a:t>
            </a:r>
            <a:r>
              <a:rPr lang="en-US" sz="1200" kern="1200" baseline="0" dirty="0">
                <a:solidFill>
                  <a:schemeClr val="tx1"/>
                </a:solidFill>
                <a:latin typeface="Arial" charset="0"/>
                <a:ea typeface="ＭＳ Ｐゴシック" pitchFamily="-107" charset="-128"/>
                <a:cs typeface="ＭＳ Ｐゴシック" pitchFamily="-107" charset="-128"/>
              </a:rPr>
              <a:t> or a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Techniques used for deciphering a</a:t>
            </a:r>
          </a:p>
          <a:p>
            <a:r>
              <a:rPr lang="en-US" sz="1200" kern="1200" baseline="0" dirty="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a:solidFill>
                  <a:schemeClr val="tx1"/>
                </a:solidFill>
                <a:latin typeface="Arial" charset="0"/>
                <a:ea typeface="ＭＳ Ｐゴシック" pitchFamily="-107" charset="-128"/>
                <a:cs typeface="ＭＳ Ｐゴシック" pitchFamily="-107" charset="-128"/>
              </a:rPr>
              <a:t>cryptography and cryptanalysis together are called </a:t>
            </a:r>
            <a:r>
              <a:rPr lang="en-US" sz="1200" b="1" kern="1200" baseline="0" dirty="0">
                <a:solidFill>
                  <a:schemeClr val="tx1"/>
                </a:solidFill>
                <a:latin typeface="Arial" charset="0"/>
                <a:ea typeface="ＭＳ Ｐゴシック" pitchFamily="-107" charset="-128"/>
                <a:cs typeface="ＭＳ Ｐゴシック" pitchFamily="-107" charset="-128"/>
              </a:rPr>
              <a:t>cryptology</a:t>
            </a:r>
            <a:r>
              <a:rPr lang="en-US" sz="1200" kern="1200" baseline="0" dirty="0">
                <a:solidFill>
                  <a:schemeClr val="tx1"/>
                </a:solidFill>
                <a:latin typeface="Arial" charset="0"/>
                <a:ea typeface="ＭＳ Ｐゴシック" pitchFamily="-107" charset="-128"/>
                <a:cs typeface="ＭＳ Ｐゴシック" pitchFamily="-107" charset="-128"/>
              </a:rPr>
              <a:t>.</a:t>
            </a:r>
            <a:endParaRPr lang="en-US"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The most common such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is </a:t>
            </a:r>
            <a:r>
              <a:rPr lang="en-US" sz="1200" kern="1200" baseline="0" dirty="0" err="1">
                <a:solidFill>
                  <a:schemeClr val="tx1"/>
                </a:solidFill>
                <a:latin typeface="Arial" charset="0"/>
                <a:ea typeface="ＭＳ Ｐゴシック" pitchFamily="-107" charset="-128"/>
                <a:cs typeface="ＭＳ Ｐゴシック" pitchFamily="-107" charset="-128"/>
              </a:rPr>
              <a:t>th.</a:t>
            </a:r>
            <a:r>
              <a:rPr lang="en-US" sz="1200" kern="1200" baseline="0" dirty="0">
                <a:solidFill>
                  <a:schemeClr val="tx1"/>
                </a:solidFill>
                <a:latin typeface="Arial" charset="0"/>
                <a:ea typeface="ＭＳ Ｐゴシック" pitchFamily="-107" charset="-128"/>
                <a:cs typeface="ＭＳ Ｐゴシック" pitchFamily="-107" charset="-128"/>
              </a:rPr>
              <a:t> In our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most</a:t>
            </a:r>
          </a:p>
          <a:p>
            <a:r>
              <a:rPr lang="en-US" sz="1200" kern="1200" baseline="0" dirty="0">
                <a:solidFill>
                  <a:schemeClr val="tx1"/>
                </a:solidFill>
                <a:latin typeface="Arial" charset="0"/>
                <a:ea typeface="ＭＳ Ｐゴシック" pitchFamily="-107" charset="-128"/>
                <a:cs typeface="ＭＳ Ｐゴシック" pitchFamily="-107" charset="-128"/>
              </a:rPr>
              <a:t>common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dirty="0" err="1">
                <a:solidFill>
                  <a:schemeClr val="tx1"/>
                </a:solidFill>
                <a:latin typeface="Arial" charset="0"/>
                <a:ea typeface="ＭＳ Ｐゴシック" pitchFamily="-107" charset="-128"/>
                <a:cs typeface="ＭＳ Ｐゴシック" pitchFamily="-107" charset="-128"/>
              </a:rPr>
              <a:t>th_t</a:t>
            </a:r>
            <a:r>
              <a:rPr lang="en-US" sz="1200" kern="1200" baseline="0" dirty="0">
                <a:solidFill>
                  <a:schemeClr val="tx1"/>
                </a:solidFill>
                <a:latin typeface="Arial" charset="0"/>
                <a:ea typeface="ＭＳ Ｐゴシック" pitchFamily="-107" charset="-128"/>
                <a:cs typeface="ＭＳ Ｐゴシック" pitchFamily="-107" charset="-128"/>
              </a:rPr>
              <a: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te</a:t>
            </a:r>
            <a:r>
              <a:rPr lang="en-US" sz="1200" kern="1200" baseline="0" dirty="0">
                <a:solidFill>
                  <a:schemeClr val="tx1"/>
                </a:solidFill>
                <a:latin typeface="Arial" charset="0"/>
                <a:ea typeface="ＭＳ Ｐゴシック" pitchFamily="-107" charset="-128"/>
                <a:cs typeface="ＭＳ Ｐゴシック" pitchFamily="-107" charset="-128"/>
              </a:rPr>
              <a:t>      a    that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err="1">
                <a:solidFill>
                  <a:schemeClr val="tx1"/>
                </a:solidFill>
                <a:latin typeface="Arial" charset="0"/>
                <a:ea typeface="ＭＳ Ｐゴシック" pitchFamily="-107" charset="-128"/>
                <a:cs typeface="ＭＳ Ｐゴシック" pitchFamily="-107" charset="-128"/>
              </a:rPr>
              <a:t>a</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a:t>
            </a:r>
            <a:r>
              <a:rPr lang="en-US" sz="1200" kern="1200" baseline="0" dirty="0" err="1">
                <a:solidFill>
                  <a:schemeClr val="tx1"/>
                </a:solidFill>
                <a:latin typeface="Arial" charset="0"/>
                <a:ea typeface="ＭＳ Ｐゴシック" pitchFamily="-107" charset="-128"/>
                <a:cs typeface="ＭＳ Ｐゴシック" pitchFamily="-107" charset="-128"/>
              </a:rPr>
              <a:t>ee</a:t>
            </a:r>
            <a:r>
              <a:rPr lang="en-US" sz="1200" kern="1200" baseline="0" dirty="0">
                <a:solidFill>
                  <a:schemeClr val="tx1"/>
                </a:solidFill>
                <a:latin typeface="Arial" charset="0"/>
                <a:ea typeface="ＭＳ Ｐゴシック" pitchFamily="-107" charset="-128"/>
                <a:cs typeface="ＭＳ Ｐゴシック" pitchFamily="-107" charset="-128"/>
              </a:rPr>
              <a:t>     a   e       </a:t>
            </a:r>
            <a:r>
              <a:rPr lang="en-US" sz="1200" kern="1200" baseline="0" dirty="0" err="1">
                <a:solidFill>
                  <a:schemeClr val="tx1"/>
                </a:solidFill>
                <a:latin typeface="Arial" charset="0"/>
                <a:ea typeface="ＭＳ Ｐゴシック" pitchFamily="-107" charset="-128"/>
                <a:cs typeface="ＭＳ Ｐゴシック" pitchFamily="-107" charset="-128"/>
              </a:rPr>
              <a:t>th</a:t>
            </a:r>
            <a:r>
              <a:rPr lang="en-US" sz="1200" kern="1200" baseline="0" dirty="0">
                <a:solidFill>
                  <a:schemeClr val="tx1"/>
                </a:solidFill>
                <a:latin typeface="Arial" charset="0"/>
                <a:ea typeface="ＭＳ Ｐゴシック" pitchFamily="-107" charset="-128"/>
                <a:cs typeface="ＭＳ Ｐゴシック" pitchFamily="-107" charset="-128"/>
              </a:rPr>
              <a:t>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a:t>
            </a:r>
            <a:r>
              <a:rPr lang="en-US" sz="1200" kern="1200" baseline="0" dirty="0" err="1">
                <a:solidFill>
                  <a:schemeClr val="tx1"/>
                </a:solidFill>
                <a:latin typeface="Arial" charset="0"/>
                <a:ea typeface="ＭＳ Ｐゴシック" pitchFamily="-107" charset="-128"/>
                <a:cs typeface="ＭＳ Ｐゴシック" pitchFamily="-107" charset="-128"/>
              </a:rPr>
              <a:t>cong</a:t>
            </a:r>
            <a:r>
              <a:rPr lang="en-US" sz="1200" kern="1200" baseline="0" dirty="0">
                <a:solidFill>
                  <a:schemeClr val="tx1"/>
                </a:solidFill>
                <a:latin typeface="Arial" charset="0"/>
                <a:ea typeface="ＭＳ Ｐゴシック" pitchFamily="-107" charset="-128"/>
                <a:cs typeface="ＭＳ Ｐゴシック" pitchFamily="-107" charset="-128"/>
              </a:rPr>
              <a:t>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which treats</a:t>
            </a:r>
          </a:p>
          <a:p>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in the plaintext as single units and translates these units into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a:solidFill>
                  <a:schemeClr val="tx1"/>
                </a:solidFill>
                <a:latin typeface="Arial" charset="0"/>
                <a:ea typeface="ＭＳ Ｐゴシック" pitchFamily="-107" charset="-128"/>
                <a:cs typeface="ＭＳ Ｐゴシック" pitchFamily="-107" charset="-128"/>
              </a:rPr>
              <a:t>monarch</a:t>
            </a:r>
            <a:r>
              <a:rPr lang="en-US" sz="1200" kern="1200" baseline="0" dirty="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dirty="0" err="1">
                <a:solidFill>
                  <a:schemeClr val="tx1"/>
                </a:solidFill>
                <a:latin typeface="Arial" charset="0"/>
                <a:ea typeface="ＭＳ Ｐゴシック" pitchFamily="-107" charset="-128"/>
                <a:cs typeface="ＭＳ Ｐゴシック" pitchFamily="-107" charset="-128"/>
              </a:rPr>
              <a:t>ba</a:t>
            </a:r>
            <a:r>
              <a:rPr lang="en-US" sz="1200" kern="1200" baseline="0" dirty="0">
                <a:solidFill>
                  <a:schemeClr val="tx1"/>
                </a:solidFill>
                <a:latin typeface="Arial" charset="0"/>
                <a:ea typeface="ＭＳ Ｐゴシック" pitchFamily="-107" charset="-128"/>
                <a:cs typeface="ＭＳ Ｐゴシック" pitchFamily="-107" charset="-128"/>
              </a:rPr>
              <a:t>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t>
            </a:r>
            <a:r>
              <a:rPr lang="en-US" sz="1200" kern="1200" baseline="0" dirty="0" err="1">
                <a:solidFill>
                  <a:schemeClr val="tx1"/>
                </a:solidFill>
                <a:latin typeface="Arial" charset="0"/>
                <a:ea typeface="ＭＳ Ｐゴシック" pitchFamily="-107" charset="-128"/>
                <a:cs typeface="ＭＳ Ｐゴシック" pitchFamily="-107" charset="-128"/>
              </a:rPr>
              <a:t>ar</a:t>
            </a:r>
            <a:r>
              <a:rPr lang="en-US" sz="1200" kern="1200" baseline="0" dirty="0">
                <a:solidFill>
                  <a:schemeClr val="tx1"/>
                </a:solidFill>
                <a:latin typeface="Arial" charset="0"/>
                <a:ea typeface="ＭＳ Ｐゴシック" pitchFamily="-107" charset="-128"/>
                <a:cs typeface="ＭＳ Ｐゴシック" pitchFamily="-107" charset="-128"/>
              </a:rPr>
              <a:t>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dirty="0" err="1">
                <a:solidFill>
                  <a:schemeClr val="tx1"/>
                </a:solidFill>
                <a:latin typeface="Arial" charset="0"/>
                <a:ea typeface="ＭＳ Ｐゴシック" pitchFamily="-107" charset="-128"/>
                <a:cs typeface="ＭＳ Ｐゴシック" pitchFamily="-107" charset="-128"/>
              </a:rPr>
              <a:t>hs</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becomes BP and </a:t>
            </a:r>
            <a:r>
              <a:rPr lang="en-US" sz="1200" kern="1200" baseline="0" dirty="0" err="1">
                <a:solidFill>
                  <a:schemeClr val="tx1"/>
                </a:solidFill>
                <a:latin typeface="Arial" charset="0"/>
                <a:ea typeface="ＭＳ Ｐゴシック" pitchFamily="-107" charset="-128"/>
                <a:cs typeface="ＭＳ Ｐゴシック" pitchFamily="-107" charset="-128"/>
              </a:rPr>
              <a:t>ea</a:t>
            </a:r>
            <a:r>
              <a:rPr lang="en-US" sz="1200" kern="1200" baseline="0" dirty="0">
                <a:solidFill>
                  <a:schemeClr val="tx1"/>
                </a:solidFill>
                <a:latin typeface="Arial" charset="0"/>
                <a:ea typeface="ＭＳ Ｐゴシック" pitchFamily="-107" charset="-128"/>
                <a:cs typeface="ＭＳ Ｐゴシック" pitchFamily="-107" charset="-128"/>
              </a:rPr>
              <a:t> becomes IM (or JM, as the </a:t>
            </a:r>
            <a:r>
              <a:rPr lang="en-US" sz="1200" kern="1200" baseline="0" dirty="0" err="1">
                <a:solidFill>
                  <a:schemeClr val="tx1"/>
                </a:solidFill>
                <a:latin typeface="Arial" charset="0"/>
                <a:ea typeface="ＭＳ Ｐゴシック" pitchFamily="-107" charset="-128"/>
                <a:cs typeface="ＭＳ Ｐゴシック" pitchFamily="-107" charset="-128"/>
              </a:rPr>
              <a:t>encipherer</a:t>
            </a:r>
            <a:r>
              <a:rPr lang="en-US" sz="1200" kern="1200" baseline="0" dirty="0">
                <a:solidFill>
                  <a:schemeClr val="tx1"/>
                </a:solidFill>
                <a:latin typeface="Arial" charset="0"/>
                <a:ea typeface="ＭＳ Ｐゴシック" pitchFamily="-107" charset="-128"/>
                <a:cs typeface="ＭＳ Ｐゴシック" pitchFamily="-107" charset="-128"/>
              </a:rPr>
              <a:t>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are generally sufficient.</a:t>
            </a:r>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a:t>
            </a:r>
            <a:r>
              <a:rPr lang="en-US" sz="1200" kern="1200" baseline="0" dirty="0" err="1">
                <a:solidFill>
                  <a:schemeClr val="tx1"/>
                </a:solidFill>
                <a:latin typeface="Arial" charset="0"/>
                <a:ea typeface="ＭＳ Ｐゴシック" pitchFamily="-107" charset="-128"/>
                <a:cs typeface="ＭＳ Ｐゴシック" pitchFamily="-107" charset="-128"/>
              </a:rPr>
              <a:t>multiletter</a:t>
            </a:r>
            <a:r>
              <a:rPr lang="en-US" sz="1200" kern="1200" baseline="0" dirty="0">
                <a:solidFill>
                  <a:schemeClr val="tx1"/>
                </a:solidFill>
                <a:latin typeface="Arial" charset="0"/>
                <a:ea typeface="ＭＳ Ｐゴシック" pitchFamily="-107" charset="-128"/>
                <a:cs typeface="ＭＳ Ｐゴシック" pitchFamily="-107" charset="-128"/>
              </a:rPr>
              <a:t>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dirty="0">
                <a:solidFill>
                  <a:schemeClr val="tx1"/>
                </a:solidFill>
                <a:latin typeface="Arial" charset="0"/>
                <a:ea typeface="ＭＳ Ｐゴシック" pitchFamily="-107" charset="-128"/>
                <a:cs typeface="ＭＳ Ｐゴシック" pitchFamily="-107" charset="-128"/>
              </a:rPr>
              <a:t>determinant</a:t>
            </a:r>
            <a:r>
              <a:rPr lang="en-US" sz="1200" kern="1200" baseline="0" dirty="0">
                <a:solidFill>
                  <a:schemeClr val="tx1"/>
                </a:solidFill>
                <a:latin typeface="Arial" charset="0"/>
                <a:ea typeface="ＭＳ Ｐゴシック" pitchFamily="-107" charset="-128"/>
                <a:cs typeface="ＭＳ Ｐゴシック" pitchFamily="-107" charset="-128"/>
              </a:rPr>
              <a: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technique is to use different</a:t>
            </a: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a:t>
            </a:r>
            <a:r>
              <a:rPr lang="en-US" sz="1200" b="1" kern="1200" baseline="0" dirty="0">
                <a:solidFill>
                  <a:schemeClr val="tx1"/>
                </a:solidFill>
                <a:latin typeface="Arial" charset="0"/>
                <a:ea typeface="ＭＳ Ｐゴシック" pitchFamily="-107" charset="-128"/>
                <a:cs typeface="ＭＳ Ｐゴシック" pitchFamily="-107" charset="-128"/>
              </a:rPr>
              <a:t>polyalphabetic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dirty="0">
                <a:solidFill>
                  <a:schemeClr val="tx1"/>
                </a:solidFill>
                <a:latin typeface="Arial" charset="0"/>
                <a:ea typeface="ＭＳ Ｐゴシック" pitchFamily="-107" charset="-128"/>
                <a:cs typeface="ＭＳ Ｐゴシック" pitchFamily="-107" charset="-128"/>
              </a:rPr>
              <a:t>deceptive</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a:t>
            </a:r>
            <a:r>
              <a:rPr lang="en-US" sz="1200" kern="1200" baseline="0" dirty="0" err="1">
                <a:solidFill>
                  <a:schemeClr val="tx1"/>
                </a:solidFill>
                <a:latin typeface="Arial" charset="0"/>
                <a:ea typeface="ＭＳ Ｐゴシック" pitchFamily="-107" charset="-128"/>
                <a:cs typeface="ＭＳ Ｐゴシック" pitchFamily="-107" charset="-128"/>
              </a:rPr>
              <a:t>deceptivedeceptivedeceptive</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t>
            </a:r>
            <a:r>
              <a:rPr lang="en-US" sz="1200" kern="1200" baseline="0" dirty="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with a keyword of length 9. An improvement is achieved over the</a:t>
            </a:r>
          </a:p>
          <a:p>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t>
            </a:r>
            <a:r>
              <a:rPr lang="en-US" sz="1200" kern="1200" baseline="0" dirty="0" err="1">
                <a:solidFill>
                  <a:schemeClr val="tx1"/>
                </a:solidFill>
                <a:latin typeface="Arial" charset="0"/>
                <a:ea typeface="ＭＳ Ｐゴシック" pitchFamily="-107" charset="-128"/>
                <a:cs typeface="ＭＳ Ｐゴシック" pitchFamily="-107" charset="-128"/>
              </a:rPr>
              <a:t>autokey</a:t>
            </a:r>
            <a:r>
              <a:rPr lang="en-US" sz="1200" kern="1200" baseline="0" dirty="0">
                <a:solidFill>
                  <a:schemeClr val="tx1"/>
                </a:solidFill>
                <a:latin typeface="Arial" charset="0"/>
                <a:ea typeface="ＭＳ Ｐゴシック" pitchFamily="-107" charset="-128"/>
                <a:cs typeface="ＭＳ Ｐゴシック" pitchFamily="-107" charset="-128"/>
              </a:rPr>
              <a:t>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a:t>
            </a:r>
            <a:r>
              <a:rPr lang="en-US" sz="1200" kern="1200" baseline="0" dirty="0" err="1">
                <a:solidFill>
                  <a:schemeClr val="tx1"/>
                </a:solidFill>
                <a:latin typeface="Arial" charset="0"/>
                <a:ea typeface="ＭＳ Ｐゴシック" pitchFamily="-107" charset="-128"/>
                <a:cs typeface="ＭＳ Ｐゴシック" pitchFamily="-107" charset="-128"/>
              </a:rPr>
              <a:t>deceptivewearediscoveredsav</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t>
            </a:r>
            <a:r>
              <a:rPr lang="en-US" sz="1200" kern="1200" baseline="0" dirty="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a:solidFill>
                  <a:schemeClr val="tx1"/>
                </a:solidFill>
                <a:latin typeface="Arial" charset="0"/>
                <a:ea typeface="ＭＳ Ｐゴシック" pitchFamily="-107" charset="-128"/>
                <a:cs typeface="ＭＳ Ｐゴシック" pitchFamily="-107" charset="-128"/>
              </a:rPr>
              <a:t>a system was introduced by an AT&amp;T engineer named Gilbert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in 1918.</a:t>
            </a:r>
          </a:p>
          <a:p>
            <a:r>
              <a:rPr lang="en-US" sz="1200" kern="1200" baseline="0" dirty="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essence of this technique is the means of construction of the key. </a:t>
            </a:r>
            <a:r>
              <a:rPr lang="en-US" sz="1200" kern="1200" baseline="0" dirty="0" err="1">
                <a:solidFill>
                  <a:schemeClr val="tx1"/>
                </a:solidFill>
                <a:latin typeface="Arial" charset="0"/>
                <a:ea typeface="ＭＳ Ｐゴシック" pitchFamily="-107" charset="-128"/>
                <a:cs typeface="ＭＳ Ｐゴシック" pitchFamily="-107" charset="-128"/>
              </a:rPr>
              <a:t>Vernam</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a:solidFill>
                  <a:schemeClr val="tx1"/>
                </a:solidFill>
                <a:latin typeface="Arial" charset="0"/>
                <a:ea typeface="ＭＳ Ｐゴシック" pitchFamily="-107" charset="-128"/>
                <a:cs typeface="ＭＳ Ｐゴシック" pitchFamily="-107" charset="-128"/>
              </a:rPr>
              <a:t>can be broken with sufficient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use of known or probable plaintext</a:t>
            </a:r>
          </a:p>
          <a:p>
            <a:r>
              <a:rPr lang="en-US" sz="1200" kern="1200" baseline="0" dirty="0">
                <a:solidFill>
                  <a:schemeClr val="tx1"/>
                </a:solidFill>
                <a:latin typeface="Arial" charset="0"/>
                <a:ea typeface="ＭＳ Ｐゴシック" pitchFamily="-107" charset="-128"/>
                <a:cs typeface="ＭＳ Ｐゴシック" pitchFamily="-107" charset="-128"/>
              </a:rPr>
              <a:t>sequences, or both.</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while the coded message is called the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known as </a:t>
            </a:r>
            <a:r>
              <a:rPr lang="en-US" sz="1200" b="1" kern="1200" baseline="0" dirty="0">
                <a:solidFill>
                  <a:schemeClr val="tx1"/>
                </a:solidFill>
                <a:latin typeface="Arial" charset="0"/>
                <a:ea typeface="ＭＳ Ｐゴシック" pitchFamily="-107" charset="-128"/>
                <a:cs typeface="ＭＳ Ｐゴシック" pitchFamily="-107" charset="-128"/>
              </a:rPr>
              <a:t>enciphering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kern="1200" baseline="0" dirty="0">
                <a:solidFill>
                  <a:schemeClr val="tx1"/>
                </a:solidFill>
                <a:latin typeface="Arial" charset="0"/>
                <a:ea typeface="ＭＳ Ｐゴシック" pitchFamily="-107" charset="-128"/>
                <a:cs typeface="ＭＳ Ｐゴシック" pitchFamily="-107" charset="-128"/>
              </a:rPr>
              <a:t>;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a:t>
            </a:r>
            <a:r>
              <a:rPr lang="en-US" sz="1200" b="1" kern="1200" baseline="0" dirty="0">
                <a:solidFill>
                  <a:schemeClr val="tx1"/>
                </a:solidFill>
                <a:latin typeface="Arial" charset="0"/>
                <a:ea typeface="ＭＳ Ｐゴシック" pitchFamily="-107" charset="-128"/>
                <a:cs typeface="ＭＳ Ｐゴシック" pitchFamily="-107" charset="-128"/>
              </a:rPr>
              <a:t>deciphering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decryption</a:t>
            </a:r>
            <a:r>
              <a:rPr lang="en-US" sz="1200" kern="1200" baseline="0" dirty="0">
                <a:solidFill>
                  <a:schemeClr val="tx1"/>
                </a:solidFill>
                <a:latin typeface="Arial" charset="0"/>
                <a:ea typeface="ＭＳ Ｐゴシック" pitchFamily="-107" charset="-128"/>
                <a:cs typeface="ＭＳ Ｐゴシック" pitchFamily="-107" charset="-128"/>
              </a:rPr>
              <a:t>.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a:t>
            </a:r>
            <a:r>
              <a:rPr lang="en-US" sz="1200" b="1" kern="1200" baseline="0" dirty="0">
                <a:solidFill>
                  <a:schemeClr val="tx1"/>
                </a:solidFill>
                <a:latin typeface="Arial" charset="0"/>
                <a:ea typeface="ＭＳ Ｐゴシック" pitchFamily="-107" charset="-128"/>
                <a:cs typeface="ＭＳ Ｐゴシック" pitchFamily="-107" charset="-128"/>
              </a:rPr>
              <a:t>cryptography</a:t>
            </a:r>
            <a:r>
              <a:rPr lang="en-US" sz="1200" kern="1200" baseline="0" dirty="0">
                <a:solidFill>
                  <a:schemeClr val="tx1"/>
                </a:solidFill>
                <a:latin typeface="Arial" charset="0"/>
                <a:ea typeface="ＭＳ Ｐゴシック" pitchFamily="-107" charset="-128"/>
                <a:cs typeface="ＭＳ Ｐゴシック" pitchFamily="-107" charset="-128"/>
              </a:rPr>
              <a:t>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a:t>
            </a:r>
            <a:r>
              <a:rPr lang="en-US" sz="1200" b="1" kern="1200" baseline="0" dirty="0">
                <a:solidFill>
                  <a:schemeClr val="tx1"/>
                </a:solidFill>
                <a:latin typeface="Arial" charset="0"/>
                <a:ea typeface="ＭＳ Ｐゴシック" pitchFamily="-107" charset="-128"/>
                <a:cs typeface="ＭＳ Ｐゴシック" pitchFamily="-107" charset="-128"/>
              </a:rPr>
              <a:t>cryptographic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system</a:t>
            </a:r>
            <a:r>
              <a:rPr lang="en-US" sz="1200" kern="1200" baseline="0" dirty="0">
                <a:solidFill>
                  <a:schemeClr val="tx1"/>
                </a:solidFill>
                <a:latin typeface="Arial" charset="0"/>
                <a:ea typeface="ＭＳ Ｐゴシック" pitchFamily="-107" charset="-128"/>
                <a:cs typeface="ＭＳ Ｐゴシック" pitchFamily="-107" charset="-128"/>
              </a:rPr>
              <a:t> or a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Techniques used for deciphering a</a:t>
            </a:r>
          </a:p>
          <a:p>
            <a:r>
              <a:rPr lang="en-US" sz="1200" kern="1200" baseline="0" dirty="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a:solidFill>
                  <a:schemeClr val="tx1"/>
                </a:solidFill>
                <a:latin typeface="Arial" charset="0"/>
                <a:ea typeface="ＭＳ Ｐゴシック" pitchFamily="-107" charset="-128"/>
                <a:cs typeface="ＭＳ Ｐゴシック" pitchFamily="-107" charset="-128"/>
              </a:rPr>
              <a:t>cryptography and cryptanalysis together are called </a:t>
            </a:r>
            <a:r>
              <a:rPr lang="en-US" sz="1200" b="1" kern="1200" baseline="0" dirty="0">
                <a:solidFill>
                  <a:schemeClr val="tx1"/>
                </a:solidFill>
                <a:latin typeface="Arial" charset="0"/>
                <a:ea typeface="ＭＳ Ｐゴシック" pitchFamily="-107" charset="-128"/>
                <a:cs typeface="ＭＳ Ｐゴシック" pitchFamily="-107" charset="-128"/>
              </a:rPr>
              <a:t>cryptology</a:t>
            </a:r>
            <a:r>
              <a:rPr lang="en-US" sz="1200" kern="1200" baseline="0" dirty="0">
                <a:solidFill>
                  <a:schemeClr val="tx1"/>
                </a:solidFill>
                <a:latin typeface="Arial" charset="0"/>
                <a:ea typeface="ＭＳ Ｐゴシック" pitchFamily="-107" charset="-128"/>
                <a:cs typeface="ＭＳ Ｐゴシック" pitchFamily="-107" charset="-128"/>
              </a:rPr>
              <a:t>.</a:t>
            </a:r>
            <a:endParaRPr lang="en-US"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938868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a:t>
            </a:r>
            <a:r>
              <a:rPr lang="en-US" sz="1200" kern="1200" baseline="0" dirty="0" err="1">
                <a:solidFill>
                  <a:schemeClr val="tx1"/>
                </a:solidFill>
                <a:latin typeface="Arial" charset="0"/>
                <a:ea typeface="ＭＳ Ｐゴシック" pitchFamily="-107" charset="-128"/>
                <a:cs typeface="ＭＳ Ｐゴシック" pitchFamily="-107" charset="-128"/>
              </a:rPr>
              <a:t>Mauborgne</a:t>
            </a:r>
            <a:r>
              <a:rPr lang="en-US" sz="1200" kern="1200" baseline="0" dirty="0">
                <a:solidFill>
                  <a:schemeClr val="tx1"/>
                </a:solidFill>
                <a:latin typeface="Arial" charset="0"/>
                <a:ea typeface="ＭＳ Ｐゴシック" pitchFamily="-107" charset="-128"/>
                <a:cs typeface="ＭＳ Ｐゴシック" pitchFamily="-107" charset="-128"/>
              </a:rPr>
              <a:t>, proposed an improvement to the</a:t>
            </a:r>
          </a:p>
          <a:p>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cipher that yields the ultimate in security. </a:t>
            </a:r>
            <a:r>
              <a:rPr lang="en-US" sz="1200" kern="1200" baseline="0" dirty="0" err="1">
                <a:solidFill>
                  <a:schemeClr val="tx1"/>
                </a:solidFill>
                <a:latin typeface="Arial" charset="0"/>
                <a:ea typeface="ＭＳ Ｐゴシック" pitchFamily="-107" charset="-128"/>
                <a:cs typeface="ＭＳ Ｐゴシック" pitchFamily="-107" charset="-128"/>
              </a:rPr>
              <a:t>Mauborgne</a:t>
            </a:r>
            <a:r>
              <a:rPr lang="en-US" sz="1200" kern="1200" baseline="0" dirty="0">
                <a:solidFill>
                  <a:schemeClr val="tx1"/>
                </a:solidFill>
                <a:latin typeface="Arial" charset="0"/>
                <a:ea typeface="ＭＳ Ｐゴシック" pitchFamily="-107" charset="-128"/>
                <a:cs typeface="ＭＳ Ｐゴシック" pitchFamily="-107" charset="-128"/>
              </a:rPr>
              <a:t>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a:t>
            </a:r>
            <a:r>
              <a:rPr lang="en-US" sz="1200" b="1" kern="1200" baseline="0" dirty="0">
                <a:solidFill>
                  <a:schemeClr val="tx1"/>
                </a:solidFill>
                <a:latin typeface="Arial" charset="0"/>
                <a:ea typeface="ＭＳ Ｐゴシック" pitchFamily="-107" charset="-128"/>
                <a:cs typeface="ＭＳ Ｐゴシック" pitchFamily="-107" charset="-128"/>
              </a:rPr>
              <a:t>one-time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pad</a:t>
            </a:r>
            <a:r>
              <a:rPr lang="en-US" sz="1200" kern="1200" baseline="0" dirty="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dirty="0">
                <a:solidFill>
                  <a:schemeClr val="tx1"/>
                </a:solidFill>
                <a:latin typeface="Arial" charset="0"/>
                <a:ea typeface="ＭＳ Ｐゴシック" pitchFamily="-107" charset="-128"/>
                <a:cs typeface="ＭＳ Ｐゴシック" pitchFamily="-107" charset="-128"/>
              </a:rPr>
              <a:t>perfect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secrecy</a:t>
            </a:r>
            <a:r>
              <a:rPr lang="en-US" sz="1200" kern="1200" baseline="0" dirty="0">
                <a:solidFill>
                  <a:schemeClr val="tx1"/>
                </a:solidFill>
                <a:latin typeface="Arial" charset="0"/>
                <a:ea typeface="ＭＳ Ｐゴシック" pitchFamily="-107" charset="-128"/>
                <a:cs typeface="ＭＳ Ｐゴシック" pitchFamily="-107" charset="-128"/>
              </a:rPr>
              <a:t> . This concept is explored in Appendix B.</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dirty="0">
                <a:solidFill>
                  <a:schemeClr val="tx1"/>
                </a:solidFill>
                <a:latin typeface="Arial" charset="0"/>
                <a:ea typeface="ＭＳ Ｐゴシック" pitchFamily="-107" charset="-128"/>
                <a:cs typeface="ＭＳ Ｐゴシック" pitchFamily="-107" charset="-128"/>
              </a:rPr>
              <a:t>transposition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dirty="0">
                <a:solidFill>
                  <a:schemeClr val="tx1"/>
                </a:solidFill>
                <a:latin typeface="Arial" charset="0"/>
                <a:ea typeface="ＭＳ Ｐゴシック" pitchFamily="-107" charset="-128"/>
                <a:cs typeface="ＭＳ Ｐゴシック" pitchFamily="-107" charset="-128"/>
              </a:rPr>
              <a:t>rail</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fence</a:t>
            </a:r>
            <a:r>
              <a:rPr lang="en-US" sz="1200" kern="1200" baseline="0" dirty="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t>
            </a:r>
            <a:r>
              <a:rPr lang="en-US" sz="1200" kern="1200" baseline="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a:t>
            </a:r>
            <a:r>
              <a:rPr lang="en-US" sz="1200" kern="1200" baseline="0" dirty="0" err="1">
                <a:solidFill>
                  <a:schemeClr val="tx1"/>
                </a:solidFill>
                <a:latin typeface="Arial" charset="0"/>
                <a:ea typeface="ＭＳ Ｐゴシック" pitchFamily="-107" charset="-128"/>
                <a:cs typeface="ＭＳ Ｐゴシック" pitchFamily="-107" charset="-128"/>
              </a:rPr>
              <a:t>t</a:t>
            </a:r>
            <a:r>
              <a:rPr lang="en-US" sz="1200" kern="1200" baseline="0" dirty="0">
                <a:solidFill>
                  <a:schemeClr val="tx1"/>
                </a:solidFill>
                <a:latin typeface="Arial" charset="0"/>
                <a:ea typeface="ＭＳ Ｐゴシック" pitchFamily="-107" charset="-128"/>
                <a:cs typeface="ＭＳ Ｐゴシック" pitchFamily="-107" charset="-128"/>
              </a:rPr>
              <a: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pitchFamily="-1" charset="0"/>
                <a:ea typeface="ＭＳ Ｐゴシック" pitchFamily="-1" charset="-128"/>
                <a:cs typeface="ＭＳ Ｐゴシック" pitchFamily="-1" charset="-128"/>
              </a:rPr>
              <a:t>Chapter 3 summary.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426941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b="0" kern="1200" baseline="0" dirty="0">
                <a:solidFill>
                  <a:schemeClr val="tx1"/>
                </a:solidFill>
                <a:latin typeface="Arial" charset="0"/>
                <a:ea typeface="ＭＳ Ｐゴシック" pitchFamily="-107" charset="-128"/>
                <a:cs typeface="ＭＳ Ｐゴシック" pitchFamily="-107" charset="-128"/>
              </a:rPr>
              <a:t>: This is the original intelligible message or data that is fed into the</a:t>
            </a:r>
          </a:p>
          <a:p>
            <a:r>
              <a:rPr lang="en-US" sz="1200" b="0" kern="1200" baseline="0" dirty="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algorithm</a:t>
            </a:r>
            <a:r>
              <a:rPr lang="en-US" sz="1200" b="0" kern="1200" baseline="0" dirty="0">
                <a:solidFill>
                  <a:schemeClr val="tx1"/>
                </a:solidFill>
                <a:latin typeface="Arial" charset="0"/>
                <a:ea typeface="ＭＳ Ｐゴシック" pitchFamily="-107" charset="-128"/>
                <a:cs typeface="ＭＳ Ｐゴシック" pitchFamily="-107" charset="-128"/>
              </a:rPr>
              <a:t>: The encryption algorithm performs various substitutions</a:t>
            </a:r>
          </a:p>
          <a:p>
            <a:r>
              <a:rPr lang="en-US" sz="1200" b="0" kern="1200" baseline="0" dirty="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Secret</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key</a:t>
            </a:r>
            <a:r>
              <a:rPr lang="en-US" sz="1200" b="0" kern="1200" baseline="0" dirty="0">
                <a:solidFill>
                  <a:schemeClr val="tx1"/>
                </a:solidFill>
                <a:latin typeface="Arial" charset="0"/>
                <a:ea typeface="ＭＳ Ｐゴシック" pitchFamily="-107" charset="-128"/>
                <a:cs typeface="ＭＳ Ｐゴシック" pitchFamily="-107" charset="-128"/>
              </a:rPr>
              <a:t>: The secret key is also input to the encryption algorithm. The key is</a:t>
            </a:r>
          </a:p>
          <a:p>
            <a:r>
              <a:rPr lang="en-US" sz="1200" b="0" kern="1200" baseline="0" dirty="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a:solidFill>
                  <a:schemeClr val="tx1"/>
                </a:solidFill>
                <a:latin typeface="Arial" charset="0"/>
                <a:ea typeface="ＭＳ Ｐゴシック" pitchFamily="-107" charset="-128"/>
                <a:cs typeface="ＭＳ Ｐゴシック" pitchFamily="-107" charset="-128"/>
              </a:rPr>
              <a:t>produce two different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an apparently random</a:t>
            </a:r>
          </a:p>
          <a:p>
            <a:r>
              <a:rPr lang="en-US" sz="1200" kern="1200" baseline="0" dirty="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a:solidFill>
                  <a:schemeClr val="tx1"/>
                </a:solidFill>
                <a:latin typeface="Arial" charset="0"/>
                <a:ea typeface="ＭＳ Ｐゴシック" pitchFamily="-107" charset="-128"/>
                <a:cs typeface="ＭＳ Ｐゴシック" pitchFamily="-107" charset="-128"/>
              </a:rPr>
              <a:t>reverse. It takes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the secret key and produces the original</a:t>
            </a:r>
          </a:p>
          <a:p>
            <a:r>
              <a:rPr lang="en-US" sz="1200" kern="1200" baseline="0" dirty="0">
                <a:solidFill>
                  <a:schemeClr val="tx1"/>
                </a:solidFill>
                <a:latin typeface="Arial" charset="0"/>
                <a:ea typeface="ＭＳ Ｐゴシック" pitchFamily="-107" charset="-128"/>
                <a:cs typeface="ＭＳ Ｐゴシック" pitchFamily="-107" charset="-128"/>
              </a:rPr>
              <a:t>plaintext.</a:t>
            </a:r>
            <a:endParaRPr lang="en-US" b="0" dirty="0"/>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7743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a:solidFill>
                  <a:schemeClr val="tx1"/>
                </a:solidFill>
                <a:latin typeface="Arial" charset="0"/>
                <a:ea typeface="ＭＳ Ｐゴシック" pitchFamily="-107" charset="-128"/>
                <a:cs typeface="ＭＳ Ｐゴシック" pitchFamily="-107" charset="-128"/>
              </a:rPr>
              <a:t>one or more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would be unable to decipher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or figure</a:t>
            </a:r>
          </a:p>
          <a:p>
            <a:r>
              <a:rPr lang="en-US" sz="1200" kern="1200" baseline="0" dirty="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a:solidFill>
                  <a:schemeClr val="tx1"/>
                </a:solidFill>
                <a:latin typeface="Arial" charset="0"/>
                <a:ea typeface="ＭＳ Ｐゴシック" pitchFamily="-107" charset="-128"/>
                <a:cs typeface="ＭＳ Ｐゴシック" pitchFamily="-107" charset="-128"/>
              </a:rPr>
              <a:t>should be unable to decrypt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or discover the key even if he or</a:t>
            </a:r>
          </a:p>
          <a:p>
            <a:r>
              <a:rPr lang="en-US" sz="1200" kern="1200" baseline="0" dirty="0">
                <a:solidFill>
                  <a:schemeClr val="tx1"/>
                </a:solidFill>
                <a:latin typeface="Arial" charset="0"/>
                <a:ea typeface="ＭＳ Ｐゴシック" pitchFamily="-107" charset="-128"/>
                <a:cs typeface="ＭＳ Ｐゴシック" pitchFamily="-107" charset="-128"/>
              </a:rPr>
              <a:t>she is in possession of a number of </a:t>
            </a:r>
            <a:r>
              <a:rPr lang="en-US" sz="1200" kern="1200" baseline="0" dirty="0" err="1">
                <a:solidFill>
                  <a:schemeClr val="tx1"/>
                </a:solidFill>
                <a:latin typeface="Arial" charset="0"/>
                <a:ea typeface="ＭＳ Ｐゴシック" pitchFamily="-107" charset="-128"/>
                <a:cs typeface="ＭＳ Ｐゴシック" pitchFamily="-107" charset="-128"/>
              </a:rPr>
              <a:t>ciphertexts</a:t>
            </a:r>
            <a:r>
              <a:rPr lang="en-US" sz="1200" kern="1200" baseline="0" dirty="0">
                <a:solidFill>
                  <a:schemeClr val="tx1"/>
                </a:solidFill>
                <a:latin typeface="Arial" charset="0"/>
                <a:ea typeface="ＭＳ Ｐゴシック" pitchFamily="-107" charset="-128"/>
                <a:cs typeface="ＭＳ Ｐゴシック" pitchFamily="-107" charset="-128"/>
              </a:rPr>
              <a:t> together with the plaintext that</a:t>
            </a:r>
          </a:p>
          <a:p>
            <a:r>
              <a:rPr lang="en-US" sz="1200" kern="1200" baseline="0" dirty="0">
                <a:solidFill>
                  <a:schemeClr val="tx1"/>
                </a:solidFill>
                <a:latin typeface="Arial" charset="0"/>
                <a:ea typeface="ＭＳ Ｐゴシック" pitchFamily="-107" charset="-128"/>
                <a:cs typeface="ＭＳ Ｐゴシック" pitchFamily="-107" charset="-128"/>
              </a:rPr>
              <a:t>produced each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assume that it is impractical to decrypt a message on the basis of the</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plus knowledge of the encryption/decryption algorithm. In other words,</a:t>
            </a:r>
          </a:p>
          <a:p>
            <a:r>
              <a:rPr lang="en-US" sz="1200" kern="1200" baseline="0" dirty="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a:p>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symmetric encryption scheme, using Figure 3.2.</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77435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t>
            </a:r>
            <a:r>
              <a:rPr lang="en-US" sz="1200" b="1" kern="1200" baseline="0" dirty="0">
                <a:solidFill>
                  <a:schemeClr val="tx1"/>
                </a:solidFill>
                <a:latin typeface="Arial" charset="0"/>
                <a:ea typeface="ＭＳ Ｐゴシック" pitchFamily="-107" charset="-128"/>
                <a:cs typeface="ＭＳ Ｐゴシック" pitchFamily="-107" charset="-128"/>
              </a:rPr>
              <a:t>The type of operations used for transforming plaintext to </a:t>
            </a:r>
            <a:r>
              <a:rPr lang="en-US" sz="1200" b="1" kern="1200" baseline="0" dirty="0" err="1">
                <a:solidFill>
                  <a:schemeClr val="tx1"/>
                </a:solidFill>
                <a:latin typeface="Arial" charset="0"/>
                <a:ea typeface="ＭＳ Ｐゴシック" pitchFamily="-107" charset="-128"/>
                <a:cs typeface="ＭＳ Ｐゴシック" pitchFamily="-107" charset="-128"/>
              </a:rPr>
              <a:t>ciphertext</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All</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t>
            </a:r>
            <a:r>
              <a:rPr lang="en-US" sz="1200" b="1" kern="1200" baseline="0" dirty="0">
                <a:solidFill>
                  <a:schemeClr val="tx1"/>
                </a:solidFill>
                <a:latin typeface="Arial" charset="0"/>
                <a:ea typeface="ＭＳ Ｐゴシック" pitchFamily="-107" charset="-128"/>
                <a:cs typeface="ＭＳ Ｐゴシック" pitchFamily="-107" charset="-128"/>
              </a:rPr>
              <a:t>The number of keys used. </a:t>
            </a:r>
            <a:r>
              <a:rPr lang="en-US" sz="1200" kern="1200" baseline="0" dirty="0">
                <a:solidFill>
                  <a:schemeClr val="tx1"/>
                </a:solidFill>
                <a:latin typeface="Arial" charset="0"/>
                <a:ea typeface="ＭＳ Ｐゴシック" pitchFamily="-107" charset="-128"/>
                <a:cs typeface="ＭＳ Ｐゴシック" pitchFamily="-107" charset="-128"/>
              </a:rPr>
              <a:t>If both sender and receiver use the same key, the</a:t>
            </a:r>
          </a:p>
          <a:p>
            <a:r>
              <a:rPr lang="en-US" sz="1200" kern="1200" baseline="0" dirty="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a:t>
            </a:r>
            <a:r>
              <a:rPr lang="en-US" sz="1200" b="1" kern="1200" baseline="0" dirty="0">
                <a:solidFill>
                  <a:schemeClr val="tx1"/>
                </a:solidFill>
                <a:latin typeface="Arial" charset="0"/>
                <a:ea typeface="ＭＳ Ｐゴシック" pitchFamily="-107" charset="-128"/>
                <a:cs typeface="ＭＳ Ｐゴシック" pitchFamily="-107" charset="-128"/>
              </a:rPr>
              <a:t>The way in which the plaintext is processed. </a:t>
            </a:r>
            <a:r>
              <a:rPr lang="en-US" sz="1200" kern="1200" baseline="0" dirty="0">
                <a:solidFill>
                  <a:schemeClr val="tx1"/>
                </a:solidFill>
                <a:latin typeface="Arial" charset="0"/>
                <a:ea typeface="ＭＳ Ｐゴシック" pitchFamily="-107" charset="-128"/>
                <a:cs typeface="ＭＳ Ｐゴシック" pitchFamily="-107" charset="-128"/>
              </a:rPr>
              <a:t>A block cipher processes the</a:t>
            </a:r>
          </a:p>
          <a:p>
            <a:r>
              <a:rPr lang="en-US" sz="1200" kern="1200" baseline="0" dirty="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a:solidFill>
                  <a:schemeClr val="tx1"/>
                </a:solidFill>
                <a:latin typeface="Arial" charset="0"/>
                <a:ea typeface="ＭＳ Ｐゴシック" pitchFamily="-107" charset="-128"/>
                <a:cs typeface="ＭＳ Ｐゴシック" pitchFamily="-107" charset="-128"/>
              </a:rPr>
              <a:t>use rather than simply to recover the plaintext of a single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There are two</a:t>
            </a:r>
          </a:p>
          <a:p>
            <a:r>
              <a:rPr lang="en-US" sz="1200" kern="1200" baseline="0" dirty="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 Cryptanalytic attacks rely on the nature of the algorithm plus</a:t>
            </a:r>
          </a:p>
          <a:p>
            <a:r>
              <a:rPr lang="en-US" sz="1200" kern="1200" baseline="0" dirty="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a:solidFill>
                  <a:schemeClr val="tx1"/>
                </a:solidFill>
                <a:latin typeface="Arial" charset="0"/>
                <a:ea typeface="ＭＳ Ｐゴシック" pitchFamily="-107" charset="-128"/>
                <a:cs typeface="ＭＳ Ｐゴシック" pitchFamily="-107" charset="-128"/>
              </a:rPr>
              <a:t>even some sample plaintext–</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pairs. This type of attack exploits the</a:t>
            </a:r>
          </a:p>
          <a:p>
            <a:r>
              <a:rPr lang="en-US" sz="1200" kern="1200" baseline="0" dirty="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The attacker tries every possible key on a piece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Table 3.1 summarizes the various types of </a:t>
            </a:r>
            <a:r>
              <a:rPr lang="en-US" sz="1200" b="1" kern="1200" baseline="0" dirty="0">
                <a:solidFill>
                  <a:schemeClr val="tx1"/>
                </a:solidFill>
                <a:latin typeface="Arial" charset="0"/>
                <a:ea typeface="ＭＳ Ｐゴシック" pitchFamily="-107" charset="-128"/>
                <a:cs typeface="ＭＳ Ｐゴシック" pitchFamily="-107" charset="-128"/>
              </a:rPr>
              <a:t>cryptanalytic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attacks</a:t>
            </a:r>
            <a:r>
              <a:rPr lang="en-US" sz="1200" kern="1200" baseline="0" dirty="0">
                <a:solidFill>
                  <a:schemeClr val="tx1"/>
                </a:solidFill>
                <a:latin typeface="Arial" charset="0"/>
                <a:ea typeface="ＭＳ Ｐゴシック" pitchFamily="-107" charset="-128"/>
                <a:cs typeface="ＭＳ Ｐゴシック" pitchFamily="-107" charset="-128"/>
              </a:rPr>
              <a:t> based on the</a:t>
            </a:r>
          </a:p>
          <a:p>
            <a:r>
              <a:rPr lang="en-US" sz="1200" kern="1200" baseline="0" dirty="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a:solidFill>
                  <a:schemeClr val="tx1"/>
                </a:solidFill>
                <a:latin typeface="Arial" charset="0"/>
                <a:ea typeface="ＭＳ Ｐゴシック" pitchFamily="-107" charset="-128"/>
                <a:cs typeface="ＭＳ Ｐゴシック" pitchFamily="-107" charset="-128"/>
              </a:rPr>
              <a:t>presented when all that is available is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only . In some cases, not even</a:t>
            </a:r>
          </a:p>
          <a:p>
            <a:r>
              <a:rPr lang="en-US" sz="1200" kern="1200" baseline="0" dirty="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a:solidFill>
                  <a:schemeClr val="tx1"/>
                </a:solidFill>
                <a:latin typeface="Arial" charset="0"/>
                <a:ea typeface="ＭＳ Ｐゴシック" pitchFamily="-107" charset="-128"/>
                <a:cs typeface="ＭＳ Ｐゴシック" pitchFamily="-107" charset="-128"/>
              </a:rPr>
              <a:t>of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itself, generally applying various statistical tests to it. To use this</a:t>
            </a:r>
          </a:p>
          <a:p>
            <a:r>
              <a:rPr lang="en-US" sz="1200" kern="1200" baseline="0" dirty="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-only attack is the easiest to defend against because the</a:t>
            </a:r>
          </a:p>
          <a:p>
            <a:r>
              <a:rPr lang="en-US" sz="1200" kern="1200" baseline="0" dirty="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a:solidFill>
                  <a:schemeClr val="tx1"/>
                </a:solidFill>
                <a:latin typeface="Arial" charset="0"/>
                <a:ea typeface="ＭＳ Ｐゴシック" pitchFamily="-107" charset="-128"/>
                <a:cs typeface="ＭＳ Ｐゴシック" pitchFamily="-107" charset="-128"/>
              </a:rPr>
              <a:t>examples of </a:t>
            </a:r>
            <a:r>
              <a:rPr lang="en-US" sz="1200" i="1" kern="1200" baseline="0" dirty="0">
                <a:solidFill>
                  <a:schemeClr val="tx1"/>
                </a:solidFill>
                <a:latin typeface="Arial" charset="0"/>
                <a:ea typeface="ＭＳ Ｐゴシック" pitchFamily="-107" charset="-128"/>
                <a:cs typeface="ＭＳ Ｐゴシック" pitchFamily="-107" charset="-128"/>
              </a:rPr>
              <a:t>known plaintext </a:t>
            </a:r>
            <a:r>
              <a:rPr lang="en-US" sz="1200" kern="1200" baseline="0" dirty="0">
                <a:solidFill>
                  <a:schemeClr val="tx1"/>
                </a:solidFill>
                <a:latin typeface="Arial" charset="0"/>
                <a:ea typeface="ＭＳ Ｐゴシック" pitchFamily="-107" charset="-128"/>
                <a:cs typeface="ＭＳ Ｐゴシック" pitchFamily="-107" charset="-128"/>
              </a:rPr>
              <a:t>. With this knowledge, the analyst may be able to deduce</a:t>
            </a:r>
          </a:p>
          <a:p>
            <a:r>
              <a:rPr lang="en-US" sz="1200" kern="1200" baseline="0" dirty="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a:solidFill>
                  <a:schemeClr val="tx1"/>
                </a:solidFill>
                <a:latin typeface="Arial" charset="0"/>
                <a:ea typeface="ＭＳ Ｐゴシック" pitchFamily="-107" charset="-128"/>
                <a:cs typeface="ＭＳ Ｐゴシック" pitchFamily="-107" charset="-128"/>
              </a:rPr>
              <a:t>a message chosen by the analyst, then a </a:t>
            </a:r>
            <a:r>
              <a:rPr lang="en-US" sz="1200" i="1" kern="1200" baseline="0" dirty="0">
                <a:solidFill>
                  <a:schemeClr val="tx1"/>
                </a:solidFill>
                <a:latin typeface="Arial" charset="0"/>
                <a:ea typeface="ＭＳ Ｐゴシック" pitchFamily="-107" charset="-128"/>
                <a:cs typeface="ＭＳ Ｐゴシック" pitchFamily="-107" charset="-128"/>
              </a:rPr>
              <a:t>chosen-plaintext</a:t>
            </a:r>
            <a:r>
              <a:rPr lang="en-US" sz="1200" kern="1200" baseline="0" dirty="0">
                <a:solidFill>
                  <a:schemeClr val="tx1"/>
                </a:solidFill>
                <a:latin typeface="Arial" charset="0"/>
                <a:ea typeface="ＭＳ Ｐゴシック" pitchFamily="-107" charset="-128"/>
                <a:cs typeface="ＭＳ Ｐゴシック" pitchFamily="-107" charset="-128"/>
              </a:rPr>
              <a:t> attack is possible. In general,</a:t>
            </a:r>
          </a:p>
          <a:p>
            <a:r>
              <a:rPr lang="en-US" sz="1200" kern="1200" baseline="0" dirty="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Table 3.1 lists two other types of attack: chosen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chosen text.</a:t>
            </a:r>
          </a:p>
          <a:p>
            <a:r>
              <a:rPr lang="en-US" sz="1200" kern="1200" baseline="0" dirty="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52193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4724400"/>
            <a:ext cx="82296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3276600"/>
            <a:ext cx="8229600" cy="1143000"/>
          </a:xfrm>
        </p:spPr>
        <p:txBody>
          <a:bodyPr/>
          <a:lstStyle/>
          <a:p>
            <a:endParaRPr lang="en-IN"/>
          </a:p>
        </p:txBody>
      </p:sp>
    </p:spTree>
    <p:extLst>
      <p:ext uri="{BB962C8B-B14F-4D97-AF65-F5344CB8AC3E}">
        <p14:creationId xmlns:p14="http://schemas.microsoft.com/office/powerpoint/2010/main" val="175648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1"/>
            <a:ext cx="82296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5562600"/>
            <a:ext cx="82296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5"/>
          </p:nvPr>
        </p:nvSpPr>
        <p:spPr>
          <a:xfrm>
            <a:off x="457200" y="2895600"/>
            <a:ext cx="8229600" cy="685800"/>
          </a:xfrm>
        </p:spPr>
        <p:txBody>
          <a:bodyPr/>
          <a:lstStyle/>
          <a:p>
            <a:endParaRPr lang="en-IN"/>
          </a:p>
        </p:txBody>
      </p:sp>
    </p:spTree>
    <p:extLst>
      <p:ext uri="{BB962C8B-B14F-4D97-AF65-F5344CB8AC3E}">
        <p14:creationId xmlns:p14="http://schemas.microsoft.com/office/powerpoint/2010/main" val="103595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457200" y="1600200"/>
            <a:ext cx="8229600" cy="1066800"/>
          </a:xfrm>
        </p:spPr>
        <p:txBody>
          <a:bodyPr/>
          <a:lstStyle/>
          <a:p>
            <a:endParaRPr lang="en-IN"/>
          </a:p>
        </p:txBody>
      </p:sp>
      <p:sp>
        <p:nvSpPr>
          <p:cNvPr id="8" name="Picture Placeholder 7"/>
          <p:cNvSpPr>
            <a:spLocks noGrp="1"/>
          </p:cNvSpPr>
          <p:nvPr>
            <p:ph type="pic" sz="quarter" idx="14"/>
          </p:nvPr>
        </p:nvSpPr>
        <p:spPr>
          <a:xfrm>
            <a:off x="457200" y="2895600"/>
            <a:ext cx="8229600" cy="1524000"/>
          </a:xfrm>
        </p:spPr>
        <p:txBody>
          <a:bodyPr/>
          <a:lstStyle/>
          <a:p>
            <a:endParaRPr lang="en-IN"/>
          </a:p>
        </p:txBody>
      </p:sp>
      <p:sp>
        <p:nvSpPr>
          <p:cNvPr id="11" name="Picture Placeholder 10"/>
          <p:cNvSpPr>
            <a:spLocks noGrp="1"/>
          </p:cNvSpPr>
          <p:nvPr>
            <p:ph type="pic" sz="quarter" idx="15"/>
          </p:nvPr>
        </p:nvSpPr>
        <p:spPr>
          <a:xfrm>
            <a:off x="457200" y="4724400"/>
            <a:ext cx="8229600" cy="914400"/>
          </a:xfrm>
        </p:spPr>
        <p:txBody>
          <a:bodyPr/>
          <a:lstStyle/>
          <a:p>
            <a:endParaRPr lang="en-IN"/>
          </a:p>
        </p:txBody>
      </p:sp>
    </p:spTree>
    <p:extLst>
      <p:ext uri="{BB962C8B-B14F-4D97-AF65-F5344CB8AC3E}">
        <p14:creationId xmlns:p14="http://schemas.microsoft.com/office/powerpoint/2010/main" val="4176450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457200" y="2590800"/>
            <a:ext cx="8229600" cy="1066800"/>
          </a:xfrm>
        </p:spPr>
        <p:txBody>
          <a:bodyPr/>
          <a:lstStyle/>
          <a:p>
            <a:endParaRPr lang="en-IN"/>
          </a:p>
        </p:txBody>
      </p:sp>
      <p:sp>
        <p:nvSpPr>
          <p:cNvPr id="8" name="Picture Placeholder 7"/>
          <p:cNvSpPr>
            <a:spLocks noGrp="1"/>
          </p:cNvSpPr>
          <p:nvPr>
            <p:ph type="pic" sz="quarter" idx="14"/>
          </p:nvPr>
        </p:nvSpPr>
        <p:spPr>
          <a:xfrm>
            <a:off x="465438" y="3962400"/>
            <a:ext cx="8229600" cy="609600"/>
          </a:xfrm>
        </p:spPr>
        <p:txBody>
          <a:bodyPr/>
          <a:lstStyle/>
          <a:p>
            <a:endParaRPr lang="en-IN"/>
          </a:p>
        </p:txBody>
      </p:sp>
      <p:sp>
        <p:nvSpPr>
          <p:cNvPr id="11" name="Picture Placeholder 10"/>
          <p:cNvSpPr>
            <a:spLocks noGrp="1"/>
          </p:cNvSpPr>
          <p:nvPr>
            <p:ph type="pic" sz="quarter" idx="15"/>
          </p:nvPr>
        </p:nvSpPr>
        <p:spPr>
          <a:xfrm>
            <a:off x="457200" y="4724400"/>
            <a:ext cx="8229600" cy="914400"/>
          </a:xfrm>
        </p:spPr>
        <p:txBody>
          <a:bodyPr/>
          <a:lstStyle/>
          <a:p>
            <a:endParaRPr lang="en-IN"/>
          </a:p>
        </p:txBody>
      </p:sp>
      <p:sp>
        <p:nvSpPr>
          <p:cNvPr id="6" name="Content Placeholder 5"/>
          <p:cNvSpPr>
            <a:spLocks noGrp="1"/>
          </p:cNvSpPr>
          <p:nvPr>
            <p:ph sz="quarter" idx="16"/>
          </p:nvPr>
        </p:nvSpPr>
        <p:spPr>
          <a:xfrm>
            <a:off x="473676" y="14478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83566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457200" y="2590800"/>
            <a:ext cx="8229600" cy="1066800"/>
          </a:xfrm>
        </p:spPr>
        <p:txBody>
          <a:bodyPr/>
          <a:lstStyle/>
          <a:p>
            <a:endParaRPr lang="en-IN"/>
          </a:p>
        </p:txBody>
      </p:sp>
      <p:sp>
        <p:nvSpPr>
          <p:cNvPr id="8" name="Picture Placeholder 7"/>
          <p:cNvSpPr>
            <a:spLocks noGrp="1"/>
          </p:cNvSpPr>
          <p:nvPr>
            <p:ph type="pic" sz="quarter" idx="14"/>
          </p:nvPr>
        </p:nvSpPr>
        <p:spPr>
          <a:xfrm>
            <a:off x="457200" y="3657600"/>
            <a:ext cx="8229600" cy="609600"/>
          </a:xfrm>
        </p:spPr>
        <p:txBody>
          <a:bodyPr/>
          <a:lstStyle/>
          <a:p>
            <a:endParaRPr lang="en-IN"/>
          </a:p>
        </p:txBody>
      </p:sp>
      <p:sp>
        <p:nvSpPr>
          <p:cNvPr id="11" name="Picture Placeholder 10"/>
          <p:cNvSpPr>
            <a:spLocks noGrp="1"/>
          </p:cNvSpPr>
          <p:nvPr>
            <p:ph type="pic" sz="quarter" idx="15"/>
          </p:nvPr>
        </p:nvSpPr>
        <p:spPr>
          <a:xfrm>
            <a:off x="457200" y="4343400"/>
            <a:ext cx="8229600" cy="457200"/>
          </a:xfrm>
        </p:spPr>
        <p:txBody>
          <a:bodyPr/>
          <a:lstStyle/>
          <a:p>
            <a:endParaRPr lang="en-IN"/>
          </a:p>
        </p:txBody>
      </p:sp>
      <p:sp>
        <p:nvSpPr>
          <p:cNvPr id="6" name="Content Placeholder 5"/>
          <p:cNvSpPr>
            <a:spLocks noGrp="1"/>
          </p:cNvSpPr>
          <p:nvPr>
            <p:ph sz="quarter" idx="16"/>
          </p:nvPr>
        </p:nvSpPr>
        <p:spPr>
          <a:xfrm>
            <a:off x="473676" y="14478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p:cNvSpPr>
            <a:spLocks noGrp="1"/>
          </p:cNvSpPr>
          <p:nvPr>
            <p:ph type="pic" sz="quarter" idx="17"/>
          </p:nvPr>
        </p:nvSpPr>
        <p:spPr>
          <a:xfrm>
            <a:off x="457200" y="5638800"/>
            <a:ext cx="8229600" cy="457200"/>
          </a:xfrm>
        </p:spPr>
        <p:txBody>
          <a:bodyPr/>
          <a:lstStyle/>
          <a:p>
            <a:endParaRPr lang="en-IN"/>
          </a:p>
        </p:txBody>
      </p:sp>
      <p:sp>
        <p:nvSpPr>
          <p:cNvPr id="13" name="Picture Placeholder 12"/>
          <p:cNvSpPr>
            <a:spLocks noGrp="1"/>
          </p:cNvSpPr>
          <p:nvPr>
            <p:ph type="pic" sz="quarter" idx="18"/>
          </p:nvPr>
        </p:nvSpPr>
        <p:spPr>
          <a:xfrm>
            <a:off x="463378" y="4953000"/>
            <a:ext cx="8223422" cy="609600"/>
          </a:xfrm>
        </p:spPr>
        <p:txBody>
          <a:bodyPr/>
          <a:lstStyle/>
          <a:p>
            <a:endParaRPr lang="en-IN" dirty="0"/>
          </a:p>
        </p:txBody>
      </p:sp>
    </p:spTree>
    <p:extLst>
      <p:ext uri="{BB962C8B-B14F-4D97-AF65-F5344CB8AC3E}">
        <p14:creationId xmlns:p14="http://schemas.microsoft.com/office/powerpoint/2010/main" val="2713919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9/25/21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79162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9/25/21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9/25/21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9/25/21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9/25/21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9/25/21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73" r:id="rId10"/>
    <p:sldLayoutId id="2147483663" r:id="rId11"/>
    <p:sldLayoutId id="2147483670" r:id="rId12"/>
    <p:sldLayoutId id="2147483651" r:id="rId13"/>
    <p:sldLayoutId id="2147483654" r:id="rId14"/>
    <p:sldLayoutId id="2147483669" r:id="rId15"/>
    <p:sldLayoutId id="2147483671" r:id="rId16"/>
    <p:sldLayoutId id="2147483672" r:id="rId17"/>
    <p:sldLayoutId id="2147483655" r:id="rId18"/>
    <p:sldLayoutId id="2147483667" r:id="rId19"/>
    <p:sldLayoutId id="2147483668" r:id="rId20"/>
    <p:sldLayoutId id="2147483674" r:id="rId2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3</a:t>
            </a: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US" sz="2000" dirty="0"/>
              <a:t>Classical Encryption Techniques</a:t>
            </a:r>
          </a:p>
        </p:txBody>
      </p:sp>
      <p:sp>
        <p:nvSpPr>
          <p:cNvPr id="5" name="Text Placeholder 4"/>
          <p:cNvSpPr>
            <a:spLocks noGrp="1"/>
          </p:cNvSpPr>
          <p:nvPr>
            <p:ph sz="quarter" idx="19"/>
          </p:nvPr>
        </p:nvSpPr>
        <p:spPr>
          <a:xfrm>
            <a:off x="3820017" y="6425851"/>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396870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965"/>
            <a:ext cx="8229600" cy="511889"/>
          </a:xfrm>
        </p:spPr>
        <p:txBody>
          <a:bodyPr wrap="square">
            <a:spAutoFit/>
          </a:bodyPr>
          <a:lstStyle/>
          <a:p>
            <a:r>
              <a:rPr lang="en-IN" altLang="en-US" sz="3600" dirty="0">
                <a:latin typeface="+mj-lt"/>
                <a:ea typeface="ヒラギノ角ゴ Pro W3" charset="-128"/>
              </a:rPr>
              <a:t>Encryption Scheme Security</a:t>
            </a:r>
            <a:endParaRPr lang="en-US" sz="2800" dirty="0">
              <a:latin typeface="+mj-lt"/>
            </a:endParaRPr>
          </a:p>
        </p:txBody>
      </p:sp>
      <p:sp>
        <p:nvSpPr>
          <p:cNvPr id="4" name="Content Placeholder 3"/>
          <p:cNvSpPr>
            <a:spLocks noGrp="1"/>
          </p:cNvSpPr>
          <p:nvPr>
            <p:ph idx="1"/>
          </p:nvPr>
        </p:nvSpPr>
        <p:spPr>
          <a:xfrm>
            <a:off x="457200" y="990600"/>
            <a:ext cx="8229600" cy="3726559"/>
          </a:xfrm>
        </p:spPr>
        <p:txBody>
          <a:bodyPr>
            <a:spAutoFit/>
          </a:bodyPr>
          <a:lstStyle/>
          <a:p>
            <a:r>
              <a:rPr lang="en-AU" sz="2400" dirty="0"/>
              <a:t>Unconditionally secure</a:t>
            </a:r>
          </a:p>
          <a:p>
            <a:pPr lvl="1"/>
            <a:r>
              <a:rPr lang="en-AU" sz="2400" dirty="0"/>
              <a:t>No matter how much time an opponent has, it is impossible for him or her to decrypt the </a:t>
            </a:r>
            <a:r>
              <a:rPr lang="en-AU" sz="2400" dirty="0" err="1"/>
              <a:t>ciphertext</a:t>
            </a:r>
            <a:r>
              <a:rPr lang="en-AU" sz="2400" dirty="0"/>
              <a:t> simply because the required information is not there</a:t>
            </a:r>
          </a:p>
          <a:p>
            <a:r>
              <a:rPr lang="en-AU" sz="2400" dirty="0"/>
              <a:t>Computationally secure</a:t>
            </a:r>
          </a:p>
          <a:p>
            <a:pPr lvl="1"/>
            <a:r>
              <a:rPr lang="en-AU" sz="2400" dirty="0"/>
              <a:t>The cost of breaking the cipher exceeds the value of the encrypted information</a:t>
            </a:r>
          </a:p>
          <a:p>
            <a:pPr lvl="1"/>
            <a:r>
              <a:rPr lang="en-AU" sz="2400" dirty="0"/>
              <a:t>The time required to break the cipher exceeds the useful lifetime of the information</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148391" y="4801154"/>
            <a:ext cx="1530096" cy="1517904"/>
          </a:xfrm>
          <a:prstGeom prst="rect">
            <a:avLst/>
          </a:prstGeom>
          <a:noFill/>
          <a:ln>
            <a:noFill/>
          </a:ln>
        </p:spPr>
      </p:pic>
    </p:spTree>
    <p:extLst>
      <p:ext uri="{BB962C8B-B14F-4D97-AF65-F5344CB8AC3E}">
        <p14:creationId xmlns:p14="http://schemas.microsoft.com/office/powerpoint/2010/main" val="173286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Brute-Force Attack</a:t>
            </a:r>
            <a:endParaRPr lang="en-US" sz="2800" dirty="0">
              <a:latin typeface="+mj-lt"/>
            </a:endParaRPr>
          </a:p>
        </p:txBody>
      </p:sp>
      <p:sp>
        <p:nvSpPr>
          <p:cNvPr id="4" name="Content Placeholder 3"/>
          <p:cNvSpPr>
            <a:spLocks noGrp="1"/>
          </p:cNvSpPr>
          <p:nvPr>
            <p:ph idx="13"/>
          </p:nvPr>
        </p:nvSpPr>
        <p:spPr>
          <a:xfrm>
            <a:off x="457200" y="989920"/>
            <a:ext cx="8229600" cy="3339376"/>
          </a:xfrm>
        </p:spPr>
        <p:txBody>
          <a:bodyPr>
            <a:spAutoFit/>
          </a:bodyPr>
          <a:lstStyle/>
          <a:p>
            <a:pPr lvl="0"/>
            <a:r>
              <a:rPr lang="en-US" sz="2400" dirty="0"/>
              <a:t>Involves trying every possible key until an intelligible translation of the </a:t>
            </a:r>
            <a:r>
              <a:rPr lang="en-US" sz="2400" dirty="0" err="1"/>
              <a:t>ciphertext</a:t>
            </a:r>
            <a:r>
              <a:rPr lang="en-US" sz="2400" dirty="0"/>
              <a:t> into plaintext is obtained</a:t>
            </a:r>
          </a:p>
          <a:p>
            <a:pPr lvl="0"/>
            <a:r>
              <a:rPr lang="en-US" sz="2400" dirty="0"/>
              <a:t>On average, half of all possible keys must be tried to achieve success</a:t>
            </a:r>
          </a:p>
          <a:p>
            <a:pPr lvl="0"/>
            <a:r>
              <a:rPr lang="en-AU" sz="2400" dirty="0"/>
              <a:t>To supplement the brute-force approach, some degree of knowledge about the expected plaintext is needed, and some means of automatically distinguishing plaintext from garble is also needed</a:t>
            </a:r>
            <a:endParaRPr lang="en-US" sz="2400" dirty="0"/>
          </a:p>
        </p:txBody>
      </p:sp>
    </p:spTree>
    <p:extLst>
      <p:ext uri="{BB962C8B-B14F-4D97-AF65-F5344CB8AC3E}">
        <p14:creationId xmlns:p14="http://schemas.microsoft.com/office/powerpoint/2010/main" val="251868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Strong Encryption</a:t>
            </a:r>
            <a:endParaRPr lang="en-US" sz="2800" dirty="0">
              <a:latin typeface="+mj-lt"/>
            </a:endParaRPr>
          </a:p>
        </p:txBody>
      </p:sp>
      <p:sp>
        <p:nvSpPr>
          <p:cNvPr id="4" name="Content Placeholder 3"/>
          <p:cNvSpPr>
            <a:spLocks noGrp="1"/>
          </p:cNvSpPr>
          <p:nvPr>
            <p:ph idx="13"/>
          </p:nvPr>
        </p:nvSpPr>
        <p:spPr>
          <a:xfrm>
            <a:off x="457200" y="989920"/>
            <a:ext cx="8229600" cy="4385816"/>
          </a:xfrm>
        </p:spPr>
        <p:txBody>
          <a:bodyPr>
            <a:spAutoFit/>
          </a:bodyPr>
          <a:lstStyle/>
          <a:p>
            <a:r>
              <a:rPr lang="en-IN" sz="2400" dirty="0"/>
              <a:t>The term </a:t>
            </a:r>
            <a:r>
              <a:rPr lang="en-IN" sz="2400" i="1" dirty="0"/>
              <a:t>strong</a:t>
            </a:r>
            <a:r>
              <a:rPr lang="en-IN" sz="2400" dirty="0"/>
              <a:t> </a:t>
            </a:r>
            <a:r>
              <a:rPr lang="en-IN" sz="2400" i="1" dirty="0"/>
              <a:t>encryption</a:t>
            </a:r>
            <a:r>
              <a:rPr lang="en-IN" sz="2400" dirty="0"/>
              <a:t> refers to encryption schemes that make it impractically difficult for unauthorized persons or systems to gain access to plaintext that has been encrypted</a:t>
            </a:r>
          </a:p>
          <a:p>
            <a:r>
              <a:rPr lang="en-IN" sz="2400" dirty="0"/>
              <a:t>Properties that make an encryption algorithm strong are:</a:t>
            </a:r>
          </a:p>
          <a:p>
            <a:pPr lvl="1"/>
            <a:r>
              <a:rPr lang="en-IN" sz="2400" dirty="0"/>
              <a:t>Appropriate choice of cryptographic algorithm</a:t>
            </a:r>
          </a:p>
          <a:p>
            <a:pPr lvl="1"/>
            <a:r>
              <a:rPr lang="en-IN" sz="2400" dirty="0"/>
              <a:t>Use of sufficiently long key lengths</a:t>
            </a:r>
          </a:p>
          <a:p>
            <a:pPr lvl="1"/>
            <a:r>
              <a:rPr lang="en-IN" sz="2400" dirty="0"/>
              <a:t>Appropriate choice of protocols</a:t>
            </a:r>
          </a:p>
          <a:p>
            <a:pPr lvl="1"/>
            <a:r>
              <a:rPr lang="en-IN" sz="2400" dirty="0"/>
              <a:t>A well-engineered implementation</a:t>
            </a:r>
          </a:p>
          <a:p>
            <a:pPr lvl="1"/>
            <a:r>
              <a:rPr lang="en-IN" sz="2400" dirty="0"/>
              <a:t>Absence of deliberately introduced hidden flaws</a:t>
            </a:r>
          </a:p>
        </p:txBody>
      </p:sp>
    </p:spTree>
    <p:extLst>
      <p:ext uri="{BB962C8B-B14F-4D97-AF65-F5344CB8AC3E}">
        <p14:creationId xmlns:p14="http://schemas.microsoft.com/office/powerpoint/2010/main" val="156441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37"/>
            <a:ext cx="8229600" cy="511889"/>
          </a:xfrm>
        </p:spPr>
        <p:txBody>
          <a:bodyPr wrap="square">
            <a:spAutoFit/>
          </a:bodyPr>
          <a:lstStyle/>
          <a:p>
            <a:r>
              <a:rPr lang="en-IN" altLang="en-US" sz="3600" dirty="0">
                <a:latin typeface="+mj-lt"/>
                <a:ea typeface="ヒラギノ角ゴ Pro W3" charset="-128"/>
              </a:rPr>
              <a:t>Substitution Technique</a:t>
            </a:r>
            <a:endParaRPr lang="en-US" sz="2800" dirty="0">
              <a:latin typeface="+mj-lt"/>
            </a:endParaRPr>
          </a:p>
        </p:txBody>
      </p:sp>
      <p:sp>
        <p:nvSpPr>
          <p:cNvPr id="4" name="Content Placeholder 3"/>
          <p:cNvSpPr>
            <a:spLocks noGrp="1"/>
          </p:cNvSpPr>
          <p:nvPr>
            <p:ph idx="1"/>
          </p:nvPr>
        </p:nvSpPr>
        <p:spPr>
          <a:xfrm>
            <a:off x="457200" y="986931"/>
            <a:ext cx="8229600" cy="2061069"/>
          </a:xfrm>
        </p:spPr>
        <p:txBody>
          <a:bodyPr>
            <a:spAutoFit/>
          </a:bodyPr>
          <a:lstStyle/>
          <a:p>
            <a:r>
              <a:rPr lang="en-AU" sz="2400" dirty="0"/>
              <a:t>Is one in which the letters of plaintext are replaced by other letters or by numbers or symbols</a:t>
            </a:r>
          </a:p>
          <a:p>
            <a:r>
              <a:rPr lang="en-AU" sz="2400" dirty="0"/>
              <a:t>If the plaintext is viewed as a sequence of bits, then substitution involves replacing plaintext bit patterns with </a:t>
            </a:r>
            <a:r>
              <a:rPr lang="en-AU" sz="2400" dirty="0" err="1"/>
              <a:t>ciphertext</a:t>
            </a:r>
            <a:r>
              <a:rPr lang="en-AU" sz="2400" dirty="0"/>
              <a:t> bit patterns</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559135" y="5228466"/>
            <a:ext cx="1119352" cy="1087821"/>
          </a:xfrm>
          <a:prstGeom prst="rect">
            <a:avLst/>
          </a:prstGeom>
          <a:noFill/>
          <a:ln>
            <a:noFill/>
          </a:ln>
        </p:spPr>
      </p:pic>
    </p:spTree>
    <p:extLst>
      <p:ext uri="{BB962C8B-B14F-4D97-AF65-F5344CB8AC3E}">
        <p14:creationId xmlns:p14="http://schemas.microsoft.com/office/powerpoint/2010/main" val="206572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Caesar Cipher</a:t>
            </a:r>
            <a:endParaRPr lang="en-US" sz="2800" dirty="0">
              <a:latin typeface="+mj-lt"/>
            </a:endParaRPr>
          </a:p>
        </p:txBody>
      </p:sp>
      <p:sp>
        <p:nvSpPr>
          <p:cNvPr id="4" name="Content Placeholder 3"/>
          <p:cNvSpPr>
            <a:spLocks noGrp="1"/>
          </p:cNvSpPr>
          <p:nvPr>
            <p:ph idx="1"/>
          </p:nvPr>
        </p:nvSpPr>
        <p:spPr>
          <a:xfrm>
            <a:off x="457200" y="990600"/>
            <a:ext cx="8153400" cy="2793072"/>
          </a:xfrm>
        </p:spPr>
        <p:txBody>
          <a:bodyPr wrap="square">
            <a:spAutoFit/>
          </a:bodyPr>
          <a:lstStyle/>
          <a:p>
            <a:r>
              <a:rPr lang="en-US" sz="2400" dirty="0"/>
              <a:t>Simplest and earliest known use of a substitution cipher</a:t>
            </a:r>
          </a:p>
          <a:p>
            <a:r>
              <a:rPr lang="en-US" sz="2400" dirty="0"/>
              <a:t>Used by Julius Caesar</a:t>
            </a:r>
          </a:p>
          <a:p>
            <a:r>
              <a:rPr lang="en-US" sz="2400" dirty="0"/>
              <a:t>Involves replacing each letter of the alphabet with the letter standing three places further down the alphabet</a:t>
            </a:r>
          </a:p>
          <a:p>
            <a:r>
              <a:rPr lang="en-US" sz="2400" dirty="0"/>
              <a:t>Alphabet is wrapped around so that the letter following Z is A</a:t>
            </a:r>
          </a:p>
        </p:txBody>
      </p:sp>
      <p:sp>
        <p:nvSpPr>
          <p:cNvPr id="3" name="Content Placeholder 2"/>
          <p:cNvSpPr>
            <a:spLocks noGrp="1"/>
          </p:cNvSpPr>
          <p:nvPr>
            <p:ph idx="13"/>
          </p:nvPr>
        </p:nvSpPr>
        <p:spPr>
          <a:xfrm>
            <a:off x="457200" y="3919448"/>
            <a:ext cx="8229600" cy="931024"/>
          </a:xfrm>
        </p:spPr>
        <p:txBody>
          <a:bodyPr>
            <a:spAutoFit/>
          </a:bodyPr>
          <a:lstStyle/>
          <a:p>
            <a:pPr>
              <a:buNone/>
            </a:pPr>
            <a:r>
              <a:rPr lang="en-US" sz="2400" dirty="0"/>
              <a:t>plain:    meet    me    after        the        toga       party</a:t>
            </a:r>
          </a:p>
          <a:p>
            <a:pPr>
              <a:buNone/>
            </a:pPr>
            <a:r>
              <a:rPr lang="en-US" sz="2400" dirty="0"/>
              <a:t>cipher: PHHW  PH    DIWHU   WKH    WRJD    SDUWB</a:t>
            </a:r>
          </a:p>
        </p:txBody>
      </p:sp>
    </p:spTree>
    <p:extLst>
      <p:ext uri="{BB962C8B-B14F-4D97-AF65-F5344CB8AC3E}">
        <p14:creationId xmlns:p14="http://schemas.microsoft.com/office/powerpoint/2010/main" val="28658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Caesar Cipher Algorithm</a:t>
            </a:r>
            <a:endParaRPr lang="en-US" sz="2800" dirty="0">
              <a:latin typeface="+mj-lt"/>
            </a:endParaRPr>
          </a:p>
        </p:txBody>
      </p:sp>
      <p:sp>
        <p:nvSpPr>
          <p:cNvPr id="4" name="Content Placeholder 3"/>
          <p:cNvSpPr>
            <a:spLocks noGrp="1"/>
          </p:cNvSpPr>
          <p:nvPr>
            <p:ph idx="13"/>
          </p:nvPr>
        </p:nvSpPr>
        <p:spPr>
          <a:xfrm>
            <a:off x="476955" y="1066800"/>
            <a:ext cx="8229600" cy="4447371"/>
          </a:xfrm>
        </p:spPr>
        <p:txBody>
          <a:bodyPr>
            <a:spAutoFit/>
          </a:bodyPr>
          <a:lstStyle/>
          <a:p>
            <a:pPr>
              <a:spcBef>
                <a:spcPts val="600"/>
              </a:spcBef>
              <a:defRPr/>
            </a:pPr>
            <a:r>
              <a:rPr lang="en-AU" sz="1800" dirty="0">
                <a:ea typeface="ＭＳ Ｐゴシック" pitchFamily="-107" charset="-128"/>
              </a:rPr>
              <a:t>Can define transformation as:</a:t>
            </a:r>
          </a:p>
          <a:p>
            <a:pPr marL="266700" indent="-266700">
              <a:spcBef>
                <a:spcPts val="600"/>
              </a:spcBef>
              <a:buNone/>
              <a:defRPr/>
            </a:pPr>
            <a:r>
              <a:rPr lang="en-AU" sz="1800" dirty="0">
                <a:ea typeface="ＭＳ Ｐゴシック" pitchFamily="-107" charset="-128"/>
              </a:rPr>
              <a:t>	a b c d e f g h </a:t>
            </a:r>
            <a:r>
              <a:rPr lang="en-AU" sz="1800" dirty="0" err="1">
                <a:ea typeface="ＭＳ Ｐゴシック" pitchFamily="-107" charset="-128"/>
              </a:rPr>
              <a:t>i</a:t>
            </a:r>
            <a:r>
              <a:rPr lang="en-AU" sz="1800" dirty="0">
                <a:ea typeface="ＭＳ Ｐゴシック" pitchFamily="-107" charset="-128"/>
              </a:rPr>
              <a:t> j k l m n o p q r s t u v w x y z</a:t>
            </a:r>
          </a:p>
          <a:p>
            <a:pPr marL="266700" indent="-266700">
              <a:spcBef>
                <a:spcPts val="600"/>
              </a:spcBef>
              <a:buNone/>
              <a:defRPr/>
            </a:pPr>
            <a:r>
              <a:rPr lang="en-AU" sz="1800" dirty="0">
                <a:ea typeface="ＭＳ Ｐゴシック" pitchFamily="-107" charset="-128"/>
              </a:rPr>
              <a:t>	D E F G H I J K L M N O P Q R S T U V W X Y Z A B C</a:t>
            </a:r>
          </a:p>
          <a:p>
            <a:pPr>
              <a:spcBef>
                <a:spcPts val="600"/>
              </a:spcBef>
              <a:defRPr/>
            </a:pPr>
            <a:r>
              <a:rPr lang="en-AU" sz="1800" dirty="0">
                <a:ea typeface="ＭＳ Ｐゴシック" pitchFamily="-107" charset="-128"/>
              </a:rPr>
              <a:t>Mathematically give each letter a number</a:t>
            </a:r>
          </a:p>
          <a:p>
            <a:pPr marL="269875" lvl="1" indent="0">
              <a:buNone/>
              <a:defRPr/>
            </a:pPr>
            <a:r>
              <a:rPr lang="en-AU" sz="1800" dirty="0">
                <a:ea typeface="ＭＳ Ｐゴシック" pitchFamily="-107" charset="-128"/>
              </a:rPr>
              <a:t>a b c d e f g h </a:t>
            </a:r>
            <a:r>
              <a:rPr lang="en-AU" sz="1800" dirty="0" err="1">
                <a:ea typeface="ＭＳ Ｐゴシック" pitchFamily="-107" charset="-128"/>
              </a:rPr>
              <a:t>i</a:t>
            </a:r>
            <a:r>
              <a:rPr lang="en-AU" sz="1800" dirty="0">
                <a:ea typeface="ＭＳ Ｐゴシック" pitchFamily="-107" charset="-128"/>
              </a:rPr>
              <a:t> j  k  l  m  n  o  p  q  r  s  t  u  v  w  x  y  z</a:t>
            </a:r>
          </a:p>
          <a:p>
            <a:pPr marL="269875" lvl="1" indent="0">
              <a:buNone/>
              <a:defRPr/>
            </a:pPr>
            <a:r>
              <a:rPr lang="en-AU" sz="1800" dirty="0">
                <a:ea typeface="ＭＳ Ｐゴシック" pitchFamily="-107" charset="-128"/>
              </a:rPr>
              <a:t>0 1 2 3 4 5 6 7 8 9 10 11 12 13 14 15 16 17 18 19 20 21 22 23 24 25</a:t>
            </a:r>
          </a:p>
          <a:p>
            <a:pPr>
              <a:spcBef>
                <a:spcPts val="600"/>
              </a:spcBef>
              <a:defRPr/>
            </a:pPr>
            <a:r>
              <a:rPr lang="en-AU" sz="1800" dirty="0">
                <a:ea typeface="ＭＳ Ｐゴシック" pitchFamily="-107" charset="-128"/>
              </a:rPr>
              <a:t>Algorithm can be expressed as:</a:t>
            </a:r>
          </a:p>
          <a:p>
            <a:pPr marL="0" indent="0">
              <a:spcBef>
                <a:spcPts val="600"/>
              </a:spcBef>
              <a:buNone/>
              <a:defRPr/>
            </a:pPr>
            <a:r>
              <a:rPr lang="en-AU" sz="1800" i="1" dirty="0">
                <a:ea typeface="ＭＳ Ｐゴシック" pitchFamily="-107" charset="-128"/>
              </a:rPr>
              <a:t>		</a:t>
            </a:r>
            <a:r>
              <a:rPr lang="en-AU" sz="1800" dirty="0">
                <a:ea typeface="ＭＳ Ｐゴシック" pitchFamily="-107" charset="-128"/>
              </a:rPr>
              <a:t>c = E(3, p) = (p + 3) mod (26)</a:t>
            </a:r>
            <a:endParaRPr lang="en-AU" sz="1800" i="1" dirty="0">
              <a:ea typeface="ＭＳ Ｐゴシック" pitchFamily="-107" charset="-128"/>
            </a:endParaRPr>
          </a:p>
          <a:p>
            <a:pPr>
              <a:spcBef>
                <a:spcPts val="600"/>
              </a:spcBef>
              <a:defRPr/>
            </a:pPr>
            <a:r>
              <a:rPr lang="en-AU" sz="1800" dirty="0">
                <a:ea typeface="ＭＳ Ｐゴシック" pitchFamily="-107" charset="-128"/>
              </a:rPr>
              <a:t>A shift may be of any amount, so that the general Caesar algorithm is:</a:t>
            </a:r>
          </a:p>
          <a:p>
            <a:pPr marL="0" indent="0">
              <a:spcBef>
                <a:spcPts val="600"/>
              </a:spcBef>
              <a:buNone/>
              <a:defRPr/>
            </a:pPr>
            <a:r>
              <a:rPr lang="en-AU" sz="1800" i="1" dirty="0">
                <a:ea typeface="ＭＳ Ｐゴシック" pitchFamily="-107" charset="-128"/>
              </a:rPr>
              <a:t>		</a:t>
            </a:r>
            <a:r>
              <a:rPr lang="en-AU" sz="1800" dirty="0">
                <a:ea typeface="ＭＳ Ｐゴシック" pitchFamily="-107" charset="-128"/>
              </a:rPr>
              <a:t>C =  E(k , p ) =  (p + k ) mod </a:t>
            </a:r>
            <a:r>
              <a:rPr lang="en-AU" sz="1800" i="1" dirty="0">
                <a:ea typeface="ＭＳ Ｐゴシック" pitchFamily="-107" charset="-128"/>
              </a:rPr>
              <a:t>26</a:t>
            </a:r>
          </a:p>
          <a:p>
            <a:pPr>
              <a:spcBef>
                <a:spcPts val="600"/>
              </a:spcBef>
              <a:defRPr/>
            </a:pPr>
            <a:r>
              <a:rPr lang="en-AU" sz="1800" dirty="0">
                <a:ea typeface="ＭＳ Ｐゴシック" pitchFamily="-107" charset="-128"/>
              </a:rPr>
              <a:t>Where k takes on a value in the range 1 to 25; the decryption algorithm is simply:</a:t>
            </a:r>
          </a:p>
          <a:p>
            <a:pPr marL="0" indent="0">
              <a:spcBef>
                <a:spcPts val="600"/>
              </a:spcBef>
              <a:buNone/>
              <a:defRPr/>
            </a:pPr>
            <a:r>
              <a:rPr lang="en-AU" sz="1800" i="1" dirty="0">
                <a:ea typeface="ＭＳ Ｐゴシック" pitchFamily="-107" charset="-128"/>
              </a:rPr>
              <a:t>		</a:t>
            </a:r>
            <a:r>
              <a:rPr lang="en-AU" sz="1800" dirty="0">
                <a:ea typeface="ＭＳ Ｐゴシック" pitchFamily="-107" charset="-128"/>
              </a:rPr>
              <a:t>p = D(k , C ) = (C − k ) mod </a:t>
            </a:r>
            <a:r>
              <a:rPr lang="en-AU" sz="1800" i="1" dirty="0">
                <a:ea typeface="ＭＳ Ｐゴシック" pitchFamily="-107" charset="-128"/>
              </a:rPr>
              <a:t>26</a:t>
            </a:r>
          </a:p>
        </p:txBody>
      </p:sp>
    </p:spTree>
    <p:extLst>
      <p:ext uri="{BB962C8B-B14F-4D97-AF65-F5344CB8AC3E}">
        <p14:creationId xmlns:p14="http://schemas.microsoft.com/office/powerpoint/2010/main" val="378674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55"/>
            <a:ext cx="8229600" cy="1097280"/>
          </a:xfrm>
        </p:spPr>
        <p:txBody>
          <a:bodyPr wrap="square">
            <a:spAutoFit/>
          </a:bodyPr>
          <a:lstStyle/>
          <a:p>
            <a:r>
              <a:rPr lang="en-IN" altLang="en-US" sz="3600" dirty="0">
                <a:latin typeface="+mj-lt"/>
                <a:ea typeface="ヒラギノ角ゴ Pro W3" charset="-128"/>
              </a:rPr>
              <a:t>Figure 3.3 Brute-Force Cryptanalysis of Caesar Cipher </a:t>
            </a:r>
          </a:p>
        </p:txBody>
      </p:sp>
      <p:pic>
        <p:nvPicPr>
          <p:cNvPr id="6" name="Picture Placeholder 5" descr="The table shows the Brute-Force Cryptanalysis of Caesar Cipher with the encryption and decryption text using 25 keys."/>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3029498" y="1524417"/>
            <a:ext cx="3085004" cy="4791870"/>
          </a:xfrm>
          <a:prstGeom prst="rect">
            <a:avLst/>
          </a:prstGeom>
          <a:noFill/>
          <a:ln>
            <a:noFill/>
          </a:ln>
        </p:spPr>
      </p:pic>
    </p:spTree>
    <p:extLst>
      <p:ext uri="{BB962C8B-B14F-4D97-AF65-F5344CB8AC3E}">
        <p14:creationId xmlns:p14="http://schemas.microsoft.com/office/powerpoint/2010/main" val="118145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13"/>
            <a:ext cx="8229600" cy="465354"/>
          </a:xfrm>
        </p:spPr>
        <p:txBody>
          <a:bodyPr wrap="square">
            <a:spAutoFit/>
          </a:bodyPr>
          <a:lstStyle/>
          <a:p>
            <a:r>
              <a:rPr lang="en-IN" altLang="en-US" sz="3600" dirty="0">
                <a:latin typeface="+mj-lt"/>
                <a:ea typeface="ヒラギノ角ゴ Pro W3" charset="-128"/>
              </a:rPr>
              <a:t>Sample of Compressed Text</a:t>
            </a:r>
          </a:p>
        </p:txBody>
      </p:sp>
      <p:sp>
        <p:nvSpPr>
          <p:cNvPr id="3" name="Content Placeholder 2"/>
          <p:cNvSpPr>
            <a:spLocks noGrp="1"/>
          </p:cNvSpPr>
          <p:nvPr>
            <p:ph idx="4294967295"/>
          </p:nvPr>
        </p:nvSpPr>
        <p:spPr>
          <a:xfrm>
            <a:off x="457200" y="990600"/>
            <a:ext cx="8229600" cy="369887"/>
          </a:xfrm>
        </p:spPr>
        <p:txBody>
          <a:bodyPr>
            <a:spAutoFit/>
          </a:bodyPr>
          <a:lstStyle/>
          <a:p>
            <a:pPr marL="0" indent="0">
              <a:buNone/>
            </a:pPr>
            <a:r>
              <a:rPr lang="en-IN" sz="2400" b="1" dirty="0"/>
              <a:t>Figure 3.4 </a:t>
            </a:r>
            <a:r>
              <a:rPr lang="en-IN" sz="2400" dirty="0"/>
              <a:t>Sample of Compressed Text</a:t>
            </a:r>
          </a:p>
        </p:txBody>
      </p:sp>
      <p:pic>
        <p:nvPicPr>
          <p:cNvPr id="7" name="Picture Placeholder 6" descr="A sample of compressed text includes random symbols, including English letters, Greek letters, accented letters, numbers, and math symbols."/>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68224" y="1676400"/>
            <a:ext cx="8197795" cy="2289976"/>
          </a:xfrm>
          <a:prstGeom prst="rect">
            <a:avLst/>
          </a:prstGeom>
          <a:noFill/>
          <a:ln>
            <a:noFill/>
          </a:ln>
        </p:spPr>
      </p:pic>
    </p:spTree>
    <p:extLst>
      <p:ext uri="{BB962C8B-B14F-4D97-AF65-F5344CB8AC3E}">
        <p14:creationId xmlns:p14="http://schemas.microsoft.com/office/powerpoint/2010/main" val="176422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err="1">
                <a:latin typeface="+mj-lt"/>
                <a:ea typeface="ヒラギノ角ゴ Pro W3" charset="-128"/>
              </a:rPr>
              <a:t>Monoalphabetic</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3"/>
          </p:nvPr>
        </p:nvSpPr>
        <p:spPr>
          <a:xfrm>
            <a:off x="457200" y="989920"/>
            <a:ext cx="8229600" cy="4970591"/>
          </a:xfrm>
        </p:spPr>
        <p:txBody>
          <a:bodyPr>
            <a:spAutoFit/>
          </a:bodyPr>
          <a:lstStyle/>
          <a:p>
            <a:r>
              <a:rPr lang="en-US" sz="2400" dirty="0"/>
              <a:t>Permutation</a:t>
            </a:r>
          </a:p>
          <a:p>
            <a:pPr lvl="1"/>
            <a:r>
              <a:rPr lang="en-US" sz="2400" dirty="0"/>
              <a:t>Of a finite set of elements </a:t>
            </a:r>
            <a:r>
              <a:rPr lang="en-US" sz="2400" i="1" dirty="0"/>
              <a:t>S</a:t>
            </a:r>
            <a:r>
              <a:rPr lang="en-US" sz="2400" dirty="0"/>
              <a:t> is an ordered sequence of all the elements of </a:t>
            </a:r>
            <a:r>
              <a:rPr lang="en-US" sz="2400" i="1" dirty="0"/>
              <a:t>S</a:t>
            </a:r>
            <a:r>
              <a:rPr lang="en-US" sz="2400" dirty="0"/>
              <a:t> , with each element appearing exactly once</a:t>
            </a:r>
          </a:p>
          <a:p>
            <a:r>
              <a:rPr lang="en-US" sz="2400" dirty="0"/>
              <a:t>If the “cipher” line can be any permutation of the 26 alphabetic characters, then there are 26! or </a:t>
            </a:r>
            <a:r>
              <a:rPr lang="en-US" sz="2400"/>
              <a:t>greater than   </a:t>
            </a:r>
            <a:r>
              <a:rPr lang="en-US" sz="2400" dirty="0"/>
              <a:t>4 x 10</a:t>
            </a:r>
            <a:r>
              <a:rPr lang="en-US" sz="2400" baseline="30000" dirty="0"/>
              <a:t>26</a:t>
            </a:r>
            <a:r>
              <a:rPr lang="en-US" sz="2400" dirty="0"/>
              <a:t> possible keys</a:t>
            </a:r>
          </a:p>
          <a:p>
            <a:pPr lvl="1"/>
            <a:r>
              <a:rPr lang="en-US" sz="2400" dirty="0"/>
              <a:t>This is 10 orders of magnitude greater than the key space for DES</a:t>
            </a:r>
          </a:p>
          <a:p>
            <a:pPr lvl="1"/>
            <a:r>
              <a:rPr lang="en-US" sz="2400" dirty="0"/>
              <a:t>Approach is referred to as a </a:t>
            </a:r>
            <a:r>
              <a:rPr lang="en-US" sz="2400" i="1" dirty="0" err="1"/>
              <a:t>monoalphabetic</a:t>
            </a:r>
            <a:r>
              <a:rPr lang="en-US" sz="2400" i="1" dirty="0"/>
              <a:t> substitution</a:t>
            </a:r>
            <a:r>
              <a:rPr lang="en-US" sz="2400" dirty="0"/>
              <a:t> cipher because a single cipher alphabet is used per message</a:t>
            </a:r>
          </a:p>
        </p:txBody>
      </p:sp>
    </p:spTree>
    <p:extLst>
      <p:ext uri="{BB962C8B-B14F-4D97-AF65-F5344CB8AC3E}">
        <p14:creationId xmlns:p14="http://schemas.microsoft.com/office/powerpoint/2010/main" val="67254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713"/>
            <a:ext cx="8229600" cy="1097280"/>
          </a:xfrm>
        </p:spPr>
        <p:txBody>
          <a:bodyPr wrap="square">
            <a:spAutoFit/>
          </a:bodyPr>
          <a:lstStyle/>
          <a:p>
            <a:r>
              <a:rPr lang="en-IN" altLang="en-US" sz="3600" dirty="0">
                <a:latin typeface="+mj-lt"/>
                <a:ea typeface="ヒラギノ角ゴ Pro W3" charset="-128"/>
              </a:rPr>
              <a:t>Figure 3.5 Relative Frequency of Letters in English Text</a:t>
            </a:r>
          </a:p>
        </p:txBody>
      </p:sp>
      <p:pic>
        <p:nvPicPr>
          <p:cNvPr id="6" name="Picture Placeholder 5" descr="A graph plots the relative frequency (%) for each letter in the English alphabet."/>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95350" y="1454727"/>
            <a:ext cx="7353300" cy="4861560"/>
          </a:xfrm>
          <a:prstGeom prst="rect">
            <a:avLst/>
          </a:prstGeom>
          <a:noFill/>
          <a:ln>
            <a:noFill/>
          </a:ln>
        </p:spPr>
      </p:pic>
    </p:spTree>
    <p:extLst>
      <p:ext uri="{BB962C8B-B14F-4D97-AF65-F5344CB8AC3E}">
        <p14:creationId xmlns:p14="http://schemas.microsoft.com/office/powerpoint/2010/main" val="39809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77"/>
            <a:ext cx="8229600" cy="553998"/>
          </a:xfrm>
        </p:spPr>
        <p:txBody>
          <a:bodyPr wrap="square">
            <a:spAutoFit/>
          </a:bodyPr>
          <a:lstStyle/>
          <a:p>
            <a:r>
              <a:rPr lang="en-IN" altLang="en-US" sz="3600" dirty="0">
                <a:latin typeface="+mj-lt"/>
                <a:ea typeface="ヒラギノ角ゴ Pro W3" charset="-128"/>
              </a:rPr>
              <a:t>Definitions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65826" y="992404"/>
            <a:ext cx="8229600" cy="3493264"/>
          </a:xfrm>
        </p:spPr>
        <p:txBody>
          <a:bodyPr>
            <a:spAutoFit/>
          </a:bodyPr>
          <a:lstStyle/>
          <a:p>
            <a:pPr lvl="0">
              <a:spcBef>
                <a:spcPts val="600"/>
              </a:spcBef>
            </a:pPr>
            <a:r>
              <a:rPr lang="en-US" sz="2400" dirty="0"/>
              <a:t>Plaintext</a:t>
            </a:r>
          </a:p>
          <a:p>
            <a:pPr lvl="1"/>
            <a:r>
              <a:rPr lang="en-US" sz="2400" dirty="0"/>
              <a:t>An original message</a:t>
            </a:r>
          </a:p>
          <a:p>
            <a:pPr lvl="0">
              <a:spcBef>
                <a:spcPts val="600"/>
              </a:spcBef>
            </a:pPr>
            <a:r>
              <a:rPr lang="en-US" sz="2400" dirty="0" err="1"/>
              <a:t>Ciphertext</a:t>
            </a:r>
            <a:endParaRPr lang="en-US" sz="2400" dirty="0"/>
          </a:p>
          <a:p>
            <a:pPr lvl="1"/>
            <a:r>
              <a:rPr lang="en-US" sz="2400" dirty="0"/>
              <a:t>The coded message</a:t>
            </a:r>
          </a:p>
          <a:p>
            <a:pPr lvl="0">
              <a:spcBef>
                <a:spcPts val="600"/>
              </a:spcBef>
            </a:pPr>
            <a:r>
              <a:rPr lang="en-US" sz="2400" dirty="0"/>
              <a:t>Enciphering/encryption</a:t>
            </a:r>
          </a:p>
          <a:p>
            <a:pPr lvl="1"/>
            <a:r>
              <a:rPr lang="en-US" sz="2400" dirty="0"/>
              <a:t>The process of converting from plaintext to </a:t>
            </a:r>
            <a:r>
              <a:rPr lang="en-US" sz="2400" dirty="0" err="1"/>
              <a:t>ciphertext</a:t>
            </a:r>
            <a:endParaRPr lang="en-US" sz="2400" dirty="0"/>
          </a:p>
          <a:p>
            <a:pPr lvl="0">
              <a:spcBef>
                <a:spcPts val="600"/>
              </a:spcBef>
            </a:pPr>
            <a:r>
              <a:rPr lang="en-US" sz="2400" dirty="0"/>
              <a:t>Deciphering/decryption</a:t>
            </a:r>
          </a:p>
          <a:p>
            <a:pPr lvl="1"/>
            <a:r>
              <a:rPr lang="en-US" sz="2400" dirty="0"/>
              <a:t>Restoring the plaintext from the ciphertext</a:t>
            </a:r>
          </a:p>
        </p:txBody>
      </p:sp>
    </p:spTree>
    <p:extLst>
      <p:ext uri="{BB962C8B-B14F-4D97-AF65-F5344CB8AC3E}">
        <p14:creationId xmlns:p14="http://schemas.microsoft.com/office/powerpoint/2010/main" val="260020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13"/>
            <a:ext cx="8229600" cy="465354"/>
          </a:xfrm>
        </p:spPr>
        <p:txBody>
          <a:bodyPr wrap="square">
            <a:spAutoFit/>
          </a:bodyPr>
          <a:lstStyle/>
          <a:p>
            <a:r>
              <a:rPr lang="en-IN" altLang="en-US" sz="3600" dirty="0" err="1">
                <a:latin typeface="+mj-lt"/>
                <a:ea typeface="ヒラギノ角ゴ Pro W3" charset="-128"/>
              </a:rPr>
              <a:t>Monoalphabetic</a:t>
            </a:r>
            <a:r>
              <a:rPr lang="en-IN" altLang="en-US" sz="3600" dirty="0">
                <a:latin typeface="+mj-lt"/>
                <a:ea typeface="ヒラギノ角ゴ Pro W3" charset="-128"/>
              </a:rPr>
              <a:t> Ciphers</a:t>
            </a:r>
            <a:endParaRPr lang="en-US" sz="2800" dirty="0">
              <a:latin typeface="+mj-lt"/>
            </a:endParaRPr>
          </a:p>
        </p:txBody>
      </p:sp>
      <p:sp>
        <p:nvSpPr>
          <p:cNvPr id="4" name="Content Placeholder 3"/>
          <p:cNvSpPr>
            <a:spLocks noGrp="1"/>
          </p:cNvSpPr>
          <p:nvPr>
            <p:ph sz="quarter" idx="16"/>
          </p:nvPr>
        </p:nvSpPr>
        <p:spPr>
          <a:xfrm>
            <a:off x="473676" y="1015538"/>
            <a:ext cx="4326924" cy="4947508"/>
          </a:xfrm>
        </p:spPr>
        <p:txBody>
          <a:bodyPr wrap="square">
            <a:spAutoFit/>
          </a:bodyPr>
          <a:lstStyle/>
          <a:p>
            <a:r>
              <a:rPr lang="en-US" sz="2200" dirty="0"/>
              <a:t>Easy to break because they reflect the frequency data of the original alphabet</a:t>
            </a:r>
          </a:p>
          <a:p>
            <a:r>
              <a:rPr lang="en-US" sz="2200" dirty="0"/>
              <a:t>Countermeasure is to provide multiple substitutes (homophones) for a single letter</a:t>
            </a:r>
          </a:p>
          <a:p>
            <a:r>
              <a:rPr lang="en-US" sz="2200" dirty="0" err="1"/>
              <a:t>Digram</a:t>
            </a:r>
            <a:endParaRPr lang="en-US" sz="2200" dirty="0"/>
          </a:p>
          <a:p>
            <a:pPr lvl="1"/>
            <a:r>
              <a:rPr lang="en-US" sz="2200" dirty="0"/>
              <a:t>Two-letter combination</a:t>
            </a:r>
          </a:p>
          <a:p>
            <a:pPr lvl="1"/>
            <a:r>
              <a:rPr lang="en-US" sz="2200" dirty="0"/>
              <a:t>Most common is </a:t>
            </a:r>
            <a:r>
              <a:rPr lang="en-US" sz="2200" i="1" dirty="0" err="1"/>
              <a:t>th</a:t>
            </a:r>
            <a:endParaRPr lang="en-US" sz="2200" dirty="0"/>
          </a:p>
          <a:p>
            <a:r>
              <a:rPr lang="en-US" sz="2200" dirty="0"/>
              <a:t>Trigram </a:t>
            </a:r>
          </a:p>
          <a:p>
            <a:pPr lvl="1"/>
            <a:r>
              <a:rPr lang="en-US" sz="2200" dirty="0"/>
              <a:t>Three-letter combination</a:t>
            </a:r>
          </a:p>
          <a:p>
            <a:pPr lvl="1"/>
            <a:r>
              <a:rPr lang="en-US" sz="2200" dirty="0"/>
              <a:t>Most frequent is </a:t>
            </a:r>
            <a:r>
              <a:rPr lang="en-US" sz="2200" i="1" dirty="0"/>
              <a:t>the </a:t>
            </a:r>
            <a:endParaRPr lang="en-US" sz="2200" dirty="0"/>
          </a:p>
        </p:txBody>
      </p:sp>
      <p:pic>
        <p:nvPicPr>
          <p:cNvPr id="21" name="Picture Placeholder 20">
            <a:extLs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54078" y="3544824"/>
            <a:ext cx="835152" cy="1255776"/>
          </a:xfrm>
          <a:prstGeom prst="rect">
            <a:avLst/>
          </a:prstGeom>
          <a:noFill/>
          <a:ln>
            <a:noFill/>
          </a:ln>
        </p:spPr>
      </p:pic>
      <p:pic>
        <p:nvPicPr>
          <p:cNvPr id="22" name="Picture Placeholder 21">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5980452" y="3611880"/>
            <a:ext cx="768096" cy="1036320"/>
          </a:xfrm>
          <a:prstGeom prst="rect">
            <a:avLst/>
          </a:prstGeom>
          <a:noFill/>
          <a:ln>
            <a:noFill/>
          </a:ln>
        </p:spPr>
      </p:pic>
      <p:pic>
        <p:nvPicPr>
          <p:cNvPr id="23" name="Picture Placeholder 22">
            <a:extLst>
              <a:ext uri="{C183D7F6-B498-43B3-948B-1728B52AA6E4}">
                <adec:decorative xmlns:adec="http://schemas.microsoft.com/office/drawing/2017/decorative" val="1"/>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5729324" y="5079279"/>
            <a:ext cx="818696" cy="1237008"/>
          </a:xfrm>
          <a:prstGeom prst="rect">
            <a:avLst/>
          </a:prstGeom>
          <a:noFill/>
          <a:ln>
            <a:noFill/>
          </a:ln>
        </p:spPr>
      </p:pic>
      <p:pic>
        <p:nvPicPr>
          <p:cNvPr id="24" name="Picture Placeholder 23">
            <a:extLst>
              <a:ext uri="{C183D7F6-B498-43B3-948B-1728B52AA6E4}">
                <adec:decorative xmlns:adec="http://schemas.microsoft.com/office/drawing/2017/decorative" val="1"/>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6786310" y="5021862"/>
            <a:ext cx="768096" cy="1036320"/>
          </a:xfrm>
          <a:prstGeom prst="rect">
            <a:avLst/>
          </a:prstGeom>
          <a:noFill/>
          <a:ln>
            <a:noFill/>
          </a:ln>
        </p:spPr>
      </p:pic>
      <p:pic>
        <p:nvPicPr>
          <p:cNvPr id="25" name="Picture Placeholder 24">
            <a:extLst>
              <a:ext uri="{C183D7F6-B498-43B3-948B-1728B52AA6E4}">
                <adec:decorative xmlns:adec="http://schemas.microsoft.com/office/drawing/2017/decorative" val="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tretch>
            <a:fillRect/>
          </a:stretch>
        </p:blipFill>
        <p:spPr>
          <a:xfrm>
            <a:off x="7704513" y="4649585"/>
            <a:ext cx="835152" cy="1072896"/>
          </a:xfrm>
          <a:prstGeom prst="rect">
            <a:avLst/>
          </a:prstGeom>
          <a:noFill/>
          <a:ln>
            <a:noFill/>
          </a:ln>
        </p:spPr>
      </p:pic>
    </p:spTree>
    <p:extLst>
      <p:ext uri="{BB962C8B-B14F-4D97-AF65-F5344CB8AC3E}">
        <p14:creationId xmlns:p14="http://schemas.microsoft.com/office/powerpoint/2010/main" val="200347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err="1">
                <a:latin typeface="+mj-lt"/>
                <a:ea typeface="ヒラギノ角ゴ Pro W3" charset="-128"/>
              </a:rPr>
              <a:t>Playfair</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3"/>
          </p:nvPr>
        </p:nvSpPr>
        <p:spPr>
          <a:xfrm>
            <a:off x="457200" y="989920"/>
            <a:ext cx="8229600" cy="4462760"/>
          </a:xfrm>
        </p:spPr>
        <p:txBody>
          <a:bodyPr>
            <a:spAutoFit/>
          </a:bodyPr>
          <a:lstStyle/>
          <a:p>
            <a:r>
              <a:rPr lang="en-US" sz="2400" dirty="0"/>
              <a:t>Best-known multiple-letter encryption cipher</a:t>
            </a:r>
          </a:p>
          <a:p>
            <a:r>
              <a:rPr lang="en-US" sz="2400" dirty="0"/>
              <a:t>Treats </a:t>
            </a:r>
            <a:r>
              <a:rPr lang="en-US" sz="2400" dirty="0" err="1"/>
              <a:t>digrams</a:t>
            </a:r>
            <a:r>
              <a:rPr lang="en-US" sz="2400" dirty="0"/>
              <a:t> in the plaintext as single units and translates these units into </a:t>
            </a:r>
            <a:r>
              <a:rPr lang="en-US" sz="2400" dirty="0" err="1"/>
              <a:t>ciphertext</a:t>
            </a:r>
            <a:r>
              <a:rPr lang="en-US" sz="2400" dirty="0"/>
              <a:t> </a:t>
            </a:r>
            <a:r>
              <a:rPr lang="en-US" sz="2400" dirty="0" err="1"/>
              <a:t>digrams</a:t>
            </a:r>
            <a:endParaRPr lang="en-US" sz="2400" dirty="0"/>
          </a:p>
          <a:p>
            <a:r>
              <a:rPr lang="en-US" sz="2400" dirty="0"/>
              <a:t>Based on the use of a 5 × 5 matrix of letters constructed using a keyword</a:t>
            </a:r>
          </a:p>
          <a:p>
            <a:r>
              <a:rPr lang="en-US" sz="2400" dirty="0"/>
              <a:t>Invented by British scientist Sir Charles Wheatstone in 1854</a:t>
            </a:r>
          </a:p>
          <a:p>
            <a:r>
              <a:rPr lang="en-US" sz="2400" dirty="0"/>
              <a:t>Used as the standard field system by the British Army in World War I and the U.S. Army and other Allied forces during World War II</a:t>
            </a:r>
          </a:p>
        </p:txBody>
      </p:sp>
    </p:spTree>
    <p:extLst>
      <p:ext uri="{BB962C8B-B14F-4D97-AF65-F5344CB8AC3E}">
        <p14:creationId xmlns:p14="http://schemas.microsoft.com/office/powerpoint/2010/main" val="390537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err="1">
                <a:latin typeface="+mj-lt"/>
                <a:ea typeface="ヒラギノ角ゴ Pro W3" charset="-128"/>
              </a:rPr>
              <a:t>Playfair</a:t>
            </a:r>
            <a:r>
              <a:rPr lang="en-IN" altLang="en-US" sz="3600" dirty="0">
                <a:latin typeface="+mj-lt"/>
                <a:ea typeface="ヒラギノ角ゴ Pro W3" charset="-128"/>
              </a:rPr>
              <a:t> Key Matrix</a:t>
            </a:r>
            <a:endParaRPr lang="en-US" sz="2800" dirty="0">
              <a:latin typeface="+mj-lt"/>
            </a:endParaRPr>
          </a:p>
        </p:txBody>
      </p:sp>
      <p:sp>
        <p:nvSpPr>
          <p:cNvPr id="4" name="Content Placeholder 3"/>
          <p:cNvSpPr>
            <a:spLocks noGrp="1"/>
          </p:cNvSpPr>
          <p:nvPr>
            <p:ph idx="13"/>
          </p:nvPr>
        </p:nvSpPr>
        <p:spPr>
          <a:xfrm>
            <a:off x="457200" y="989920"/>
            <a:ext cx="8229600" cy="1669688"/>
          </a:xfrm>
        </p:spPr>
        <p:txBody>
          <a:bodyPr>
            <a:spAutoFit/>
          </a:bodyPr>
          <a:lstStyle/>
          <a:p>
            <a:r>
              <a:rPr lang="en-AU" sz="2400" dirty="0"/>
              <a:t>Fill in letters of keyword (minus duplicates) from left to right and from top to bottom, then fill in the remainder of the matrix with the remaining letters in alphabetic order</a:t>
            </a:r>
          </a:p>
          <a:p>
            <a:r>
              <a:rPr lang="en-AU" sz="2400" dirty="0"/>
              <a:t>Using the keyword MONARCHY:</a:t>
            </a:r>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extLst>
              <p:ext uri="{D42A27DB-BD31-4B8C-83A1-F6EECF244321}">
                <p14:modId xmlns:p14="http://schemas.microsoft.com/office/powerpoint/2010/main" val="4037954440"/>
              </p:ext>
            </p:extLst>
          </p:nvPr>
        </p:nvGraphicFramePr>
        <p:xfrm>
          <a:off x="457200" y="3200400"/>
          <a:ext cx="8229600" cy="1981200"/>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Tree>
    <p:extLst>
      <p:ext uri="{BB962C8B-B14F-4D97-AF65-F5344CB8AC3E}">
        <p14:creationId xmlns:p14="http://schemas.microsoft.com/office/powerpoint/2010/main" val="133253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713"/>
            <a:ext cx="8229600" cy="1097280"/>
          </a:xfrm>
        </p:spPr>
        <p:txBody>
          <a:bodyPr wrap="square">
            <a:spAutoFit/>
          </a:bodyPr>
          <a:lstStyle/>
          <a:p>
            <a:r>
              <a:rPr lang="en-IN" altLang="en-US" sz="3600" dirty="0">
                <a:latin typeface="+mj-lt"/>
                <a:ea typeface="ヒラギノ角ゴ Pro W3" charset="-128"/>
              </a:rPr>
              <a:t>Figure 3.6 Relative Frequency of Occurrence of Letters</a:t>
            </a:r>
          </a:p>
        </p:txBody>
      </p:sp>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41033" y="1447800"/>
            <a:ext cx="7261934" cy="4811697"/>
          </a:xfrm>
          <a:prstGeom prst="rect">
            <a:avLst/>
          </a:prstGeom>
          <a:noFill/>
          <a:ln>
            <a:noFill/>
          </a:ln>
        </p:spPr>
      </p:pic>
    </p:spTree>
    <p:extLst>
      <p:ext uri="{BB962C8B-B14F-4D97-AF65-F5344CB8AC3E}">
        <p14:creationId xmlns:p14="http://schemas.microsoft.com/office/powerpoint/2010/main" val="870798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Hill Cipher</a:t>
            </a:r>
            <a:endParaRPr lang="en-US" sz="2800" dirty="0">
              <a:latin typeface="+mj-lt"/>
            </a:endParaRPr>
          </a:p>
        </p:txBody>
      </p:sp>
      <p:sp>
        <p:nvSpPr>
          <p:cNvPr id="4" name="Content Placeholder 3"/>
          <p:cNvSpPr>
            <a:spLocks noGrp="1"/>
          </p:cNvSpPr>
          <p:nvPr>
            <p:ph idx="13"/>
          </p:nvPr>
        </p:nvSpPr>
        <p:spPr>
          <a:xfrm>
            <a:off x="457200" y="989920"/>
            <a:ext cx="8229600" cy="3493264"/>
          </a:xfrm>
        </p:spPr>
        <p:txBody>
          <a:bodyPr>
            <a:spAutoFit/>
          </a:bodyPr>
          <a:lstStyle/>
          <a:p>
            <a:r>
              <a:rPr lang="en-US" sz="2400" dirty="0"/>
              <a:t>Developed by the mathematician Lester Hill in 1929</a:t>
            </a:r>
          </a:p>
          <a:p>
            <a:r>
              <a:rPr lang="en-US" sz="2400" dirty="0"/>
              <a:t>Strength is that it completely hides single-letter frequencies</a:t>
            </a:r>
          </a:p>
          <a:p>
            <a:pPr lvl="1"/>
            <a:r>
              <a:rPr lang="en-US" sz="2400" dirty="0"/>
              <a:t>The use of a larger matrix hides more frequency information</a:t>
            </a:r>
          </a:p>
          <a:p>
            <a:pPr lvl="1"/>
            <a:r>
              <a:rPr lang="en-US" sz="2400" dirty="0"/>
              <a:t>A 3 x 3 Hill cipher hides not only single-letter but also two-letter frequency information</a:t>
            </a:r>
          </a:p>
          <a:p>
            <a:r>
              <a:rPr lang="en-US" sz="2400" dirty="0"/>
              <a:t>Strong against a </a:t>
            </a:r>
            <a:r>
              <a:rPr lang="en-US" sz="2400" dirty="0" err="1"/>
              <a:t>ciphertext</a:t>
            </a:r>
            <a:r>
              <a:rPr lang="en-US" sz="2400" dirty="0"/>
              <a:t>-only attack but easily broken with a known plaintext attack</a:t>
            </a:r>
          </a:p>
        </p:txBody>
      </p:sp>
    </p:spTree>
    <p:extLst>
      <p:ext uri="{BB962C8B-B14F-4D97-AF65-F5344CB8AC3E}">
        <p14:creationId xmlns:p14="http://schemas.microsoft.com/office/powerpoint/2010/main" val="1855819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02"/>
            <a:ext cx="8229600" cy="553998"/>
          </a:xfrm>
        </p:spPr>
        <p:txBody>
          <a:bodyPr wrap="square">
            <a:spAutoFit/>
          </a:bodyPr>
          <a:lstStyle/>
          <a:p>
            <a:r>
              <a:rPr lang="en-IN" altLang="en-US" sz="3600" dirty="0">
                <a:latin typeface="+mj-lt"/>
                <a:ea typeface="ヒラギノ角ゴ Pro W3" charset="-128"/>
              </a:rPr>
              <a:t>Polyalphabetic Ciphers</a:t>
            </a:r>
            <a:endParaRPr lang="en-US" sz="2800" dirty="0">
              <a:latin typeface="+mj-lt"/>
            </a:endParaRPr>
          </a:p>
        </p:txBody>
      </p:sp>
      <p:sp>
        <p:nvSpPr>
          <p:cNvPr id="4" name="Content Placeholder 3"/>
          <p:cNvSpPr>
            <a:spLocks noGrp="1"/>
          </p:cNvSpPr>
          <p:nvPr>
            <p:ph idx="1"/>
          </p:nvPr>
        </p:nvSpPr>
        <p:spPr>
          <a:xfrm>
            <a:off x="457200" y="1011237"/>
            <a:ext cx="8229600" cy="1554272"/>
          </a:xfrm>
        </p:spPr>
        <p:txBody>
          <a:bodyPr>
            <a:spAutoFit/>
          </a:bodyPr>
          <a:lstStyle/>
          <a:p>
            <a:r>
              <a:rPr lang="en-US" sz="2400" dirty="0"/>
              <a:t>Polyalphabetic substitution cipher</a:t>
            </a:r>
          </a:p>
          <a:p>
            <a:pPr lvl="1"/>
            <a:r>
              <a:rPr lang="en-US" sz="2400" dirty="0"/>
              <a:t>Improves on the simple </a:t>
            </a:r>
            <a:r>
              <a:rPr lang="en-US" sz="2400" dirty="0" err="1"/>
              <a:t>monoalphabetic</a:t>
            </a:r>
            <a:r>
              <a:rPr lang="en-US" sz="2400" dirty="0"/>
              <a:t> technique by using different </a:t>
            </a:r>
            <a:r>
              <a:rPr lang="en-US" sz="2400" dirty="0" err="1"/>
              <a:t>monoalphabetic</a:t>
            </a:r>
            <a:r>
              <a:rPr lang="en-US" sz="2400" dirty="0"/>
              <a:t> substitutions as one proceeds through the plaintext message</a:t>
            </a:r>
          </a:p>
        </p:txBody>
      </p:sp>
      <p:sp>
        <p:nvSpPr>
          <p:cNvPr id="3" name="Content Placeholder 2"/>
          <p:cNvSpPr>
            <a:spLocks noGrp="1"/>
          </p:cNvSpPr>
          <p:nvPr>
            <p:ph idx="13"/>
          </p:nvPr>
        </p:nvSpPr>
        <p:spPr>
          <a:xfrm>
            <a:off x="457200" y="2743200"/>
            <a:ext cx="8229600" cy="2369880"/>
          </a:xfrm>
        </p:spPr>
        <p:txBody>
          <a:bodyPr>
            <a:spAutoFit/>
          </a:bodyPr>
          <a:lstStyle/>
          <a:p>
            <a:pPr lvl="0"/>
            <a:r>
              <a:rPr lang="en-US" sz="2400" dirty="0">
                <a:cs typeface="ＭＳ Ｐゴシック" pitchFamily="-1" charset="-128"/>
              </a:rPr>
              <a:t>All these techniques have the following features in common:</a:t>
            </a:r>
            <a:endParaRPr lang="en-US" sz="2400" dirty="0"/>
          </a:p>
          <a:p>
            <a:pPr lvl="1"/>
            <a:r>
              <a:rPr lang="en-US" sz="2400" dirty="0"/>
              <a:t>A set of related </a:t>
            </a:r>
            <a:r>
              <a:rPr lang="en-US" sz="2400" dirty="0" err="1"/>
              <a:t>monoalphabetic</a:t>
            </a:r>
            <a:r>
              <a:rPr lang="en-US" sz="2400" dirty="0"/>
              <a:t> substitution rules is used</a:t>
            </a:r>
          </a:p>
          <a:p>
            <a:pPr lvl="1"/>
            <a:r>
              <a:rPr lang="en-US" sz="2400" dirty="0"/>
              <a:t>A key determines which particular rule is chosen for a given transformation</a:t>
            </a:r>
          </a:p>
        </p:txBody>
      </p:sp>
    </p:spTree>
    <p:extLst>
      <p:ext uri="{BB962C8B-B14F-4D97-AF65-F5344CB8AC3E}">
        <p14:creationId xmlns:p14="http://schemas.microsoft.com/office/powerpoint/2010/main" val="4094919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502"/>
            <a:ext cx="8229600" cy="553998"/>
          </a:xfrm>
        </p:spPr>
        <p:txBody>
          <a:bodyPr wrap="square">
            <a:spAutoFit/>
          </a:bodyPr>
          <a:lstStyle/>
          <a:p>
            <a:r>
              <a:rPr lang="en-IN" altLang="en-US" sz="3600" dirty="0" err="1">
                <a:latin typeface="+mj-lt"/>
                <a:ea typeface="ヒラギノ角ゴ Pro W3" charset="-128"/>
              </a:rPr>
              <a:t>Vigenère</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
          </p:nvPr>
        </p:nvSpPr>
        <p:spPr>
          <a:xfrm>
            <a:off x="457200" y="1011237"/>
            <a:ext cx="8229600" cy="2970044"/>
          </a:xfrm>
        </p:spPr>
        <p:txBody>
          <a:bodyPr>
            <a:spAutoFit/>
          </a:bodyPr>
          <a:lstStyle/>
          <a:p>
            <a:r>
              <a:rPr lang="en-AU" sz="2400" dirty="0"/>
              <a:t>Best known and one of the simplest polyalphabetic substitution ciphers</a:t>
            </a:r>
          </a:p>
          <a:p>
            <a:r>
              <a:rPr lang="en-AU" sz="2400" dirty="0"/>
              <a:t>In this scheme the set of related </a:t>
            </a:r>
            <a:r>
              <a:rPr lang="en-AU" sz="2400" dirty="0" err="1"/>
              <a:t>monoalphabetic</a:t>
            </a:r>
            <a:r>
              <a:rPr lang="en-AU" sz="2400" dirty="0"/>
              <a:t> substitution rules consists of the 26 Caesar ciphers with shifts of 0 through 25</a:t>
            </a:r>
          </a:p>
          <a:p>
            <a:r>
              <a:rPr lang="en-AU" sz="2400" dirty="0"/>
              <a:t>Each cipher is denoted by a key letter which is the </a:t>
            </a:r>
            <a:r>
              <a:rPr lang="en-AU" sz="2400" dirty="0" err="1"/>
              <a:t>ciphertext</a:t>
            </a:r>
            <a:r>
              <a:rPr lang="en-AU" sz="2400" dirty="0"/>
              <a:t> letter that substitutes for the plaintext letter a</a:t>
            </a:r>
          </a:p>
        </p:txBody>
      </p:sp>
    </p:spTree>
    <p:extLst>
      <p:ext uri="{BB962C8B-B14F-4D97-AF65-F5344CB8AC3E}">
        <p14:creationId xmlns:p14="http://schemas.microsoft.com/office/powerpoint/2010/main" val="49258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Example of </a:t>
            </a:r>
            <a:r>
              <a:rPr lang="en-IN" altLang="en-US" sz="3600" dirty="0" err="1">
                <a:latin typeface="+mj-lt"/>
                <a:ea typeface="ヒラギノ角ゴ Pro W3" charset="-128"/>
              </a:rPr>
              <a:t>Vigenère</a:t>
            </a:r>
            <a:r>
              <a:rPr lang="en-IN" altLang="en-US" sz="3600" dirty="0">
                <a:latin typeface="+mj-lt"/>
                <a:ea typeface="ヒラギノ角ゴ Pro W3" charset="-128"/>
              </a:rPr>
              <a:t> Cipher</a:t>
            </a:r>
            <a:endParaRPr lang="en-US" sz="2800" dirty="0">
              <a:latin typeface="+mj-lt"/>
            </a:endParaRPr>
          </a:p>
        </p:txBody>
      </p:sp>
      <p:sp>
        <p:nvSpPr>
          <p:cNvPr id="4" name="Content Placeholder 3"/>
          <p:cNvSpPr>
            <a:spLocks noGrp="1"/>
          </p:cNvSpPr>
          <p:nvPr>
            <p:ph idx="1"/>
          </p:nvPr>
        </p:nvSpPr>
        <p:spPr>
          <a:xfrm>
            <a:off x="457200" y="990600"/>
            <a:ext cx="8229600" cy="2231380"/>
          </a:xfrm>
        </p:spPr>
        <p:txBody>
          <a:bodyPr>
            <a:spAutoFit/>
          </a:bodyPr>
          <a:lstStyle/>
          <a:p>
            <a:r>
              <a:rPr lang="en-US" sz="2400" dirty="0">
                <a:ea typeface="ＭＳ Ｐゴシック" pitchFamily="-107" charset="-128"/>
                <a:cs typeface="ＭＳ Ｐゴシック" pitchFamily="-107" charset="-128"/>
              </a:rPr>
              <a:t>To encrypt a message, a key is needed that is as long as the message</a:t>
            </a:r>
          </a:p>
          <a:p>
            <a:r>
              <a:rPr lang="en-US" sz="2400" dirty="0">
                <a:ea typeface="ＭＳ Ｐゴシック" pitchFamily="-107" charset="-128"/>
                <a:cs typeface="ＭＳ Ｐゴシック" pitchFamily="-107" charset="-128"/>
              </a:rPr>
              <a:t> Usually, the key is a repeating keyword </a:t>
            </a:r>
          </a:p>
          <a:p>
            <a:r>
              <a:rPr lang="en-US" sz="2400" dirty="0">
                <a:ea typeface="ＭＳ Ｐゴシック" pitchFamily="-107" charset="-128"/>
                <a:cs typeface="ＭＳ Ｐゴシック" pitchFamily="-107" charset="-128"/>
              </a:rPr>
              <a:t>For example, if the keyword is </a:t>
            </a:r>
            <a:r>
              <a:rPr lang="en-US" sz="2400" i="1" dirty="0">
                <a:ea typeface="ＭＳ Ｐゴシック" pitchFamily="-107" charset="-128"/>
                <a:cs typeface="ＭＳ Ｐゴシック" pitchFamily="-107" charset="-128"/>
              </a:rPr>
              <a:t>deceptive</a:t>
            </a:r>
            <a:r>
              <a:rPr lang="en-US" sz="2400" dirty="0">
                <a:ea typeface="ＭＳ Ｐゴシック" pitchFamily="-107" charset="-128"/>
                <a:cs typeface="ＭＳ Ｐゴシック" pitchFamily="-107" charset="-128"/>
              </a:rPr>
              <a:t>, the message “we are discovered save yourself” is encrypted as:</a:t>
            </a:r>
          </a:p>
        </p:txBody>
      </p:sp>
      <p:sp>
        <p:nvSpPr>
          <p:cNvPr id="3" name="Content Placeholder 2"/>
          <p:cNvSpPr>
            <a:spLocks noGrp="1"/>
          </p:cNvSpPr>
          <p:nvPr>
            <p:ph idx="13"/>
          </p:nvPr>
        </p:nvSpPr>
        <p:spPr>
          <a:xfrm>
            <a:off x="457200" y="3352800"/>
            <a:ext cx="8229600" cy="1600200"/>
          </a:xfrm>
        </p:spPr>
        <p:txBody>
          <a:bodyPr/>
          <a:lstStyle/>
          <a:p>
            <a:pPr>
              <a:buNone/>
            </a:pPr>
            <a:r>
              <a:rPr lang="en-AU" sz="2400" dirty="0"/>
              <a:t>key:	       </a:t>
            </a:r>
            <a:r>
              <a:rPr lang="en-AU" sz="2400" dirty="0" err="1"/>
              <a:t>deceptivedeceptivedeceptive</a:t>
            </a:r>
            <a:endParaRPr lang="en-AU" sz="2400" dirty="0"/>
          </a:p>
          <a:p>
            <a:pPr>
              <a:buNone/>
            </a:pPr>
            <a:r>
              <a:rPr lang="en-AU" sz="2400" dirty="0"/>
              <a:t>plaintext:   </a:t>
            </a:r>
            <a:r>
              <a:rPr lang="en-AU" sz="2400" dirty="0" err="1"/>
              <a:t>wearediscoveredsaveyourself</a:t>
            </a:r>
            <a:endParaRPr lang="en-AU" sz="2400" dirty="0"/>
          </a:p>
          <a:p>
            <a:pPr>
              <a:buNone/>
            </a:pPr>
            <a:r>
              <a:rPr lang="en-AU" sz="2400" dirty="0" err="1"/>
              <a:t>ciphertext</a:t>
            </a:r>
            <a:r>
              <a:rPr lang="en-AU" sz="2400" dirty="0"/>
              <a:t>: ZICVTWQNGRZGVTWAVZHCQYGLMGJ</a:t>
            </a:r>
          </a:p>
        </p:txBody>
      </p:sp>
    </p:spTree>
    <p:extLst>
      <p:ext uri="{BB962C8B-B14F-4D97-AF65-F5344CB8AC3E}">
        <p14:creationId xmlns:p14="http://schemas.microsoft.com/office/powerpoint/2010/main" val="2254905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err="1">
                <a:latin typeface="+mj-lt"/>
                <a:ea typeface="ヒラギノ角ゴ Pro W3" charset="-128"/>
              </a:rPr>
              <a:t>Vigenère</a:t>
            </a:r>
            <a:r>
              <a:rPr lang="en-IN" altLang="en-US" sz="3600" dirty="0">
                <a:latin typeface="+mj-lt"/>
                <a:ea typeface="ヒラギノ角ゴ Pro W3" charset="-128"/>
              </a:rPr>
              <a:t> </a:t>
            </a:r>
            <a:r>
              <a:rPr lang="en-IN" altLang="en-US" sz="3600" dirty="0" err="1">
                <a:latin typeface="+mj-lt"/>
                <a:ea typeface="ヒラギノ角ゴ Pro W3" charset="-128"/>
              </a:rPr>
              <a:t>Autokey</a:t>
            </a:r>
            <a:r>
              <a:rPr lang="en-IN" altLang="en-US" sz="3600" dirty="0">
                <a:latin typeface="+mj-lt"/>
                <a:ea typeface="ヒラギノ角ゴ Pro W3" charset="-128"/>
              </a:rPr>
              <a:t> System</a:t>
            </a:r>
            <a:endParaRPr lang="en-US" sz="2800" dirty="0">
              <a:latin typeface="+mj-lt"/>
            </a:endParaRPr>
          </a:p>
        </p:txBody>
      </p:sp>
      <p:sp>
        <p:nvSpPr>
          <p:cNvPr id="4" name="Content Placeholder 3"/>
          <p:cNvSpPr>
            <a:spLocks noGrp="1"/>
          </p:cNvSpPr>
          <p:nvPr>
            <p:ph idx="1"/>
          </p:nvPr>
        </p:nvSpPr>
        <p:spPr>
          <a:xfrm>
            <a:off x="457200" y="990600"/>
            <a:ext cx="8229600" cy="1300356"/>
          </a:xfrm>
        </p:spPr>
        <p:txBody>
          <a:bodyPr>
            <a:spAutoFit/>
          </a:bodyPr>
          <a:lstStyle/>
          <a:p>
            <a:r>
              <a:rPr lang="en-US" sz="2400" dirty="0"/>
              <a:t>A keyword is concatenated with the plaintext itself to provide a running key</a:t>
            </a:r>
          </a:p>
          <a:p>
            <a:r>
              <a:rPr lang="en-US" sz="2400" dirty="0"/>
              <a:t>Example:</a:t>
            </a:r>
          </a:p>
        </p:txBody>
      </p:sp>
      <p:sp>
        <p:nvSpPr>
          <p:cNvPr id="3" name="Content Placeholder 2"/>
          <p:cNvSpPr>
            <a:spLocks noGrp="1"/>
          </p:cNvSpPr>
          <p:nvPr>
            <p:ph idx="13"/>
          </p:nvPr>
        </p:nvSpPr>
        <p:spPr>
          <a:xfrm>
            <a:off x="457200" y="2438400"/>
            <a:ext cx="8229600" cy="3124200"/>
          </a:xfrm>
        </p:spPr>
        <p:txBody>
          <a:bodyPr/>
          <a:lstStyle/>
          <a:p>
            <a:pPr>
              <a:spcBef>
                <a:spcPts val="600"/>
              </a:spcBef>
              <a:buNone/>
            </a:pPr>
            <a:r>
              <a:rPr lang="en-US" sz="2400" dirty="0"/>
              <a:t>   key:           </a:t>
            </a:r>
            <a:r>
              <a:rPr lang="en-US" sz="2400" dirty="0" err="1"/>
              <a:t>deceptivewearediscoveredsav</a:t>
            </a:r>
            <a:endParaRPr lang="en-US" sz="2400" dirty="0"/>
          </a:p>
          <a:p>
            <a:pPr>
              <a:spcBef>
                <a:spcPts val="600"/>
              </a:spcBef>
              <a:buNone/>
            </a:pPr>
            <a:r>
              <a:rPr lang="en-US" sz="2400" dirty="0"/>
              <a:t>	plaintext:   </a:t>
            </a:r>
            <a:r>
              <a:rPr lang="en-US" sz="2400" dirty="0" err="1"/>
              <a:t>wearediscoveredsaveyourself</a:t>
            </a:r>
            <a:endParaRPr lang="en-US" sz="2400" dirty="0"/>
          </a:p>
          <a:p>
            <a:pPr>
              <a:spcBef>
                <a:spcPts val="600"/>
              </a:spcBef>
              <a:buNone/>
            </a:pPr>
            <a:r>
              <a:rPr lang="en-US" sz="2400" dirty="0"/>
              <a:t>	</a:t>
            </a:r>
            <a:r>
              <a:rPr lang="en-US" sz="2400" dirty="0" err="1"/>
              <a:t>ciphertext</a:t>
            </a:r>
            <a:r>
              <a:rPr lang="en-US" sz="2400" dirty="0"/>
              <a:t>: ZICVTWQNGKZEIIGASXSTSLVVWLA</a:t>
            </a:r>
          </a:p>
          <a:p>
            <a:r>
              <a:rPr lang="en-US" sz="2400" dirty="0"/>
              <a:t>Even this scheme is vulnerable to cryptanalysis</a:t>
            </a:r>
          </a:p>
          <a:p>
            <a:pPr lvl="1"/>
            <a:r>
              <a:rPr lang="en-US" sz="2400" dirty="0"/>
              <a:t>Because the key and the plaintext share the same frequency distribution of letters, a statistical technique can be applied</a:t>
            </a:r>
          </a:p>
        </p:txBody>
      </p:sp>
    </p:spTree>
    <p:extLst>
      <p:ext uri="{BB962C8B-B14F-4D97-AF65-F5344CB8AC3E}">
        <p14:creationId xmlns:p14="http://schemas.microsoft.com/office/powerpoint/2010/main" val="1531791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226"/>
            <a:ext cx="8229600" cy="465354"/>
          </a:xfrm>
        </p:spPr>
        <p:txBody>
          <a:bodyPr wrap="square">
            <a:spAutoFit/>
          </a:bodyPr>
          <a:lstStyle/>
          <a:p>
            <a:r>
              <a:rPr lang="en-IN" altLang="en-US" sz="3600" dirty="0" err="1">
                <a:latin typeface="+mj-lt"/>
                <a:ea typeface="ヒラギノ角ゴ Pro W3" charset="-128"/>
              </a:rPr>
              <a:t>Vernam</a:t>
            </a:r>
            <a:r>
              <a:rPr lang="en-IN" altLang="en-US" sz="3600" dirty="0">
                <a:latin typeface="+mj-lt"/>
                <a:ea typeface="ヒラギノ角ゴ Pro W3" charset="-128"/>
              </a:rPr>
              <a:t> Cipher</a:t>
            </a:r>
          </a:p>
        </p:txBody>
      </p:sp>
      <p:sp>
        <p:nvSpPr>
          <p:cNvPr id="3" name="Content Placeholder 2"/>
          <p:cNvSpPr>
            <a:spLocks noGrp="1"/>
          </p:cNvSpPr>
          <p:nvPr>
            <p:ph idx="4294967295"/>
          </p:nvPr>
        </p:nvSpPr>
        <p:spPr>
          <a:xfrm>
            <a:off x="451570" y="985087"/>
            <a:ext cx="8229600" cy="369887"/>
          </a:xfrm>
        </p:spPr>
        <p:txBody>
          <a:bodyPr>
            <a:spAutoFit/>
          </a:bodyPr>
          <a:lstStyle/>
          <a:p>
            <a:pPr marL="0" indent="0">
              <a:buNone/>
            </a:pPr>
            <a:r>
              <a:rPr lang="en-IN" altLang="en-US" sz="2400" b="1" dirty="0">
                <a:ea typeface="ヒラギノ角ゴ Pro W3" charset="-128"/>
              </a:rPr>
              <a:t>Figure 3.7</a:t>
            </a:r>
            <a:r>
              <a:rPr lang="en-IN" altLang="en-US" sz="2400" dirty="0">
                <a:ea typeface="ヒラギノ角ゴ Pro W3" charset="-128"/>
              </a:rPr>
              <a:t> </a:t>
            </a:r>
            <a:r>
              <a:rPr lang="en-IN" altLang="en-US" sz="2400" dirty="0" err="1">
                <a:ea typeface="ヒラギノ角ゴ Pro W3" charset="-128"/>
              </a:rPr>
              <a:t>Vernam</a:t>
            </a:r>
            <a:r>
              <a:rPr lang="en-IN" altLang="en-US" sz="2400" dirty="0">
                <a:ea typeface="ヒラギノ角ゴ Pro W3" charset="-128"/>
              </a:rPr>
              <a:t> Cipher</a:t>
            </a:r>
            <a:endParaRPr lang="en-IN" sz="2400" dirty="0"/>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08819" y="1828800"/>
            <a:ext cx="8126361" cy="2868561"/>
          </a:xfrm>
          <a:prstGeom prst="rect">
            <a:avLst/>
          </a:prstGeom>
          <a:noFill/>
          <a:ln>
            <a:noFill/>
          </a:ln>
        </p:spPr>
      </p:pic>
    </p:spTree>
    <p:extLst>
      <p:ext uri="{BB962C8B-B14F-4D97-AF65-F5344CB8AC3E}">
        <p14:creationId xmlns:p14="http://schemas.microsoft.com/office/powerpoint/2010/main" val="274412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77"/>
            <a:ext cx="8229600" cy="553998"/>
          </a:xfrm>
        </p:spPr>
        <p:txBody>
          <a:bodyPr wrap="square">
            <a:spAutoFit/>
          </a:bodyPr>
          <a:lstStyle/>
          <a:p>
            <a:r>
              <a:rPr lang="en-IN" altLang="en-US" sz="3600" dirty="0">
                <a:latin typeface="+mj-lt"/>
                <a:ea typeface="ヒラギノ角ゴ Pro W3" charset="-128"/>
              </a:rPr>
              <a:t>Definitions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65826" y="992404"/>
            <a:ext cx="8229600" cy="4231928"/>
          </a:xfrm>
        </p:spPr>
        <p:txBody>
          <a:bodyPr>
            <a:spAutoFit/>
          </a:bodyPr>
          <a:lstStyle/>
          <a:p>
            <a:pPr lvl="0">
              <a:spcBef>
                <a:spcPts val="600"/>
              </a:spcBef>
            </a:pPr>
            <a:r>
              <a:rPr lang="en-US" sz="2400" dirty="0"/>
              <a:t>Cryptography</a:t>
            </a:r>
          </a:p>
          <a:p>
            <a:pPr lvl="1"/>
            <a:r>
              <a:rPr lang="en-US" sz="2400" dirty="0"/>
              <a:t>The area of study of the many schemes used for encryption</a:t>
            </a:r>
          </a:p>
          <a:p>
            <a:pPr lvl="0">
              <a:spcBef>
                <a:spcPts val="600"/>
              </a:spcBef>
            </a:pPr>
            <a:r>
              <a:rPr lang="en-US" sz="2400" dirty="0"/>
              <a:t>Cryptographic system/cipher</a:t>
            </a:r>
          </a:p>
          <a:p>
            <a:pPr lvl="1"/>
            <a:r>
              <a:rPr lang="en-US" sz="2400" dirty="0"/>
              <a:t>A scheme</a:t>
            </a:r>
          </a:p>
          <a:p>
            <a:pPr lvl="0">
              <a:spcBef>
                <a:spcPts val="600"/>
              </a:spcBef>
            </a:pPr>
            <a:r>
              <a:rPr lang="en-US" sz="2400" dirty="0"/>
              <a:t>Cryptanalysis</a:t>
            </a:r>
          </a:p>
          <a:p>
            <a:pPr lvl="1"/>
            <a:r>
              <a:rPr lang="en-US" sz="2400" dirty="0"/>
              <a:t>Techniques used for deciphering a message without any knowledge of the enciphering details</a:t>
            </a:r>
          </a:p>
          <a:p>
            <a:pPr lvl="0">
              <a:spcBef>
                <a:spcPts val="600"/>
              </a:spcBef>
            </a:pPr>
            <a:r>
              <a:rPr lang="en-US" sz="2400" dirty="0"/>
              <a:t>Cryptology</a:t>
            </a:r>
          </a:p>
          <a:p>
            <a:pPr lvl="1"/>
            <a:r>
              <a:rPr lang="en-US" sz="2400" dirty="0"/>
              <a:t>The areas of cryptography and cryptanalysis</a:t>
            </a:r>
          </a:p>
        </p:txBody>
      </p:sp>
    </p:spTree>
    <p:extLst>
      <p:ext uri="{BB962C8B-B14F-4D97-AF65-F5344CB8AC3E}">
        <p14:creationId xmlns:p14="http://schemas.microsoft.com/office/powerpoint/2010/main" val="3569033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965"/>
            <a:ext cx="8229600" cy="511889"/>
          </a:xfrm>
        </p:spPr>
        <p:txBody>
          <a:bodyPr wrap="square">
            <a:spAutoFit/>
          </a:bodyPr>
          <a:lstStyle/>
          <a:p>
            <a:r>
              <a:rPr lang="en-IN" altLang="en-US" sz="3600" dirty="0">
                <a:latin typeface="+mj-lt"/>
                <a:ea typeface="ヒラギノ角ゴ Pro W3" charset="-128"/>
              </a:rPr>
              <a:t>One-Time Pad</a:t>
            </a:r>
            <a:endParaRPr lang="en-US" sz="2800" dirty="0">
              <a:latin typeface="+mj-lt"/>
            </a:endParaRPr>
          </a:p>
        </p:txBody>
      </p:sp>
      <p:sp>
        <p:nvSpPr>
          <p:cNvPr id="4" name="Content Placeholder 3"/>
          <p:cNvSpPr>
            <a:spLocks noGrp="1"/>
          </p:cNvSpPr>
          <p:nvPr>
            <p:ph idx="1"/>
          </p:nvPr>
        </p:nvSpPr>
        <p:spPr>
          <a:xfrm>
            <a:off x="457200" y="1015539"/>
            <a:ext cx="4114800" cy="4978286"/>
          </a:xfrm>
        </p:spPr>
        <p:txBody>
          <a:bodyPr wrap="square">
            <a:spAutoFit/>
          </a:bodyPr>
          <a:lstStyle/>
          <a:p>
            <a:r>
              <a:rPr lang="en-US" sz="2200" dirty="0"/>
              <a:t>Improvement to </a:t>
            </a:r>
            <a:r>
              <a:rPr lang="en-US" sz="2200" dirty="0" err="1"/>
              <a:t>Vernam</a:t>
            </a:r>
            <a:r>
              <a:rPr lang="en-US" sz="2200" dirty="0"/>
              <a:t> cipher proposed by an Army Signal Corp officer, Joseph </a:t>
            </a:r>
            <a:r>
              <a:rPr lang="en-US" sz="2200" dirty="0" err="1"/>
              <a:t>Mauborgne</a:t>
            </a:r>
            <a:endParaRPr lang="en-US" sz="2200" dirty="0"/>
          </a:p>
          <a:p>
            <a:r>
              <a:rPr lang="en-US" sz="2200" dirty="0"/>
              <a:t>Use a random key that is as long as the message so that the key need not be repeated</a:t>
            </a:r>
          </a:p>
          <a:p>
            <a:r>
              <a:rPr lang="en-US" sz="2200" dirty="0"/>
              <a:t>Key is used to encrypt and decrypt a single message and then is discarded</a:t>
            </a:r>
          </a:p>
          <a:p>
            <a:r>
              <a:rPr lang="en-US" sz="2200" dirty="0"/>
              <a:t>Each new message requires a new key of the same length as the new message</a:t>
            </a:r>
          </a:p>
        </p:txBody>
      </p:sp>
      <p:sp>
        <p:nvSpPr>
          <p:cNvPr id="3" name="Content Placeholder 2"/>
          <p:cNvSpPr>
            <a:spLocks noGrp="1"/>
          </p:cNvSpPr>
          <p:nvPr>
            <p:ph idx="13"/>
          </p:nvPr>
        </p:nvSpPr>
        <p:spPr>
          <a:xfrm>
            <a:off x="4800601" y="1015539"/>
            <a:ext cx="3879272" cy="3556461"/>
          </a:xfrm>
        </p:spPr>
        <p:txBody>
          <a:bodyPr/>
          <a:lstStyle/>
          <a:p>
            <a:r>
              <a:rPr lang="en-US" sz="2200" dirty="0"/>
              <a:t>Scheme is unbreakable</a:t>
            </a:r>
          </a:p>
          <a:p>
            <a:pPr lvl="1"/>
            <a:r>
              <a:rPr lang="en-US" sz="2200" dirty="0"/>
              <a:t>Produces random output that bears no statistical relationship to the plaintext</a:t>
            </a:r>
          </a:p>
          <a:p>
            <a:pPr lvl="1"/>
            <a:r>
              <a:rPr lang="en-US" sz="2200" dirty="0"/>
              <a:t>Because the </a:t>
            </a:r>
            <a:r>
              <a:rPr lang="en-US" sz="2200" dirty="0" err="1"/>
              <a:t>ciphertext</a:t>
            </a:r>
            <a:r>
              <a:rPr lang="en-US" sz="2200" dirty="0"/>
              <a:t> contains no information whatsoever about the plaintext, there is simply no way to break the code</a:t>
            </a:r>
            <a:endParaRPr lang="en-AU" sz="2200" dirty="0"/>
          </a:p>
        </p:txBody>
      </p:sp>
      <p:pic>
        <p:nvPicPr>
          <p:cNvPr id="12" name="Picture Placeholder 11">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808489" y="4671893"/>
            <a:ext cx="857014" cy="1644394"/>
          </a:xfrm>
          <a:prstGeom prst="rect">
            <a:avLst/>
          </a:prstGeom>
          <a:noFill/>
          <a:ln>
            <a:noFill/>
          </a:ln>
        </p:spPr>
      </p:pic>
    </p:spTree>
    <p:extLst>
      <p:ext uri="{BB962C8B-B14F-4D97-AF65-F5344CB8AC3E}">
        <p14:creationId xmlns:p14="http://schemas.microsoft.com/office/powerpoint/2010/main" val="94728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Difficulties</a:t>
            </a:r>
            <a:endParaRPr lang="en-US" sz="2800" dirty="0">
              <a:latin typeface="+mj-lt"/>
            </a:endParaRPr>
          </a:p>
        </p:txBody>
      </p:sp>
      <p:sp>
        <p:nvSpPr>
          <p:cNvPr id="4" name="Content Placeholder 3"/>
          <p:cNvSpPr>
            <a:spLocks noGrp="1"/>
          </p:cNvSpPr>
          <p:nvPr>
            <p:ph idx="1"/>
          </p:nvPr>
        </p:nvSpPr>
        <p:spPr>
          <a:xfrm>
            <a:off x="457200" y="1038225"/>
            <a:ext cx="8229600" cy="5078313"/>
          </a:xfrm>
        </p:spPr>
        <p:txBody>
          <a:bodyPr>
            <a:spAutoFit/>
          </a:bodyPr>
          <a:lstStyle/>
          <a:p>
            <a:r>
              <a:rPr lang="en-US" sz="2000" dirty="0"/>
              <a:t>The one-time pad offers complete security but, in practice, has two fundamental difficulties:</a:t>
            </a:r>
          </a:p>
          <a:p>
            <a:pPr lvl="1"/>
            <a:r>
              <a:rPr lang="en-US" sz="2000" dirty="0"/>
              <a:t>There is the practical problem of making large quantities of random keys</a:t>
            </a:r>
          </a:p>
          <a:p>
            <a:pPr lvl="2"/>
            <a:r>
              <a:rPr lang="en-US" sz="2000" dirty="0"/>
              <a:t>Any heavily used system might require millions of random characters on a regular basis</a:t>
            </a:r>
          </a:p>
          <a:p>
            <a:pPr lvl="1"/>
            <a:r>
              <a:rPr lang="en-US" sz="2000" dirty="0"/>
              <a:t>Mammoth key distribution problem</a:t>
            </a:r>
          </a:p>
          <a:p>
            <a:pPr lvl="2"/>
            <a:r>
              <a:rPr lang="en-US" sz="2000" dirty="0"/>
              <a:t>For every message to be sent, a key of equal length is needed by both sender and receiver</a:t>
            </a:r>
          </a:p>
          <a:p>
            <a:r>
              <a:rPr lang="en-US" sz="2000" dirty="0"/>
              <a:t>Because of these difficulties, the one-time pad is of limited utility</a:t>
            </a:r>
          </a:p>
          <a:p>
            <a:pPr lvl="1"/>
            <a:r>
              <a:rPr lang="en-US" sz="2000" dirty="0"/>
              <a:t>Useful primarily for low-bandwidth channels requiring very high security</a:t>
            </a:r>
          </a:p>
          <a:p>
            <a:r>
              <a:rPr lang="en-US" sz="2000" dirty="0"/>
              <a:t>The one-time pad is the only cryptosystem that exhibits </a:t>
            </a:r>
            <a:r>
              <a:rPr lang="en-US" sz="2000" i="1" dirty="0"/>
              <a:t>perfect secrecy </a:t>
            </a:r>
            <a:r>
              <a:rPr lang="en-US" sz="2000" dirty="0"/>
              <a:t>(see Appendix F)</a:t>
            </a:r>
          </a:p>
        </p:txBody>
      </p:sp>
    </p:spTree>
    <p:extLst>
      <p:ext uri="{BB962C8B-B14F-4D97-AF65-F5344CB8AC3E}">
        <p14:creationId xmlns:p14="http://schemas.microsoft.com/office/powerpoint/2010/main" val="240453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13"/>
            <a:ext cx="8229600" cy="465354"/>
          </a:xfrm>
        </p:spPr>
        <p:txBody>
          <a:bodyPr wrap="square">
            <a:spAutoFit/>
          </a:bodyPr>
          <a:lstStyle/>
          <a:p>
            <a:r>
              <a:rPr lang="en-IN" altLang="en-US" sz="3600" dirty="0">
                <a:latin typeface="+mj-lt"/>
                <a:ea typeface="ヒラギノ角ゴ Pro W3" charset="-128"/>
              </a:rPr>
              <a:t>Rail Fence Cipher</a:t>
            </a:r>
            <a:endParaRPr lang="en-US" sz="2800" dirty="0">
              <a:latin typeface="+mj-lt"/>
            </a:endParaRPr>
          </a:p>
        </p:txBody>
      </p:sp>
      <p:sp>
        <p:nvSpPr>
          <p:cNvPr id="4" name="Content Placeholder 3"/>
          <p:cNvSpPr>
            <a:spLocks noGrp="1"/>
          </p:cNvSpPr>
          <p:nvPr>
            <p:ph idx="1"/>
          </p:nvPr>
        </p:nvSpPr>
        <p:spPr>
          <a:xfrm>
            <a:off x="457200" y="990600"/>
            <a:ext cx="8229600" cy="2036910"/>
          </a:xfrm>
        </p:spPr>
        <p:txBody>
          <a:bodyPr>
            <a:spAutoFit/>
          </a:bodyPr>
          <a:lstStyle/>
          <a:p>
            <a:pPr>
              <a:spcBef>
                <a:spcPts val="600"/>
              </a:spcBef>
            </a:pPr>
            <a:r>
              <a:rPr lang="en-AU" sz="2400" dirty="0"/>
              <a:t>Simplest transposition cipher</a:t>
            </a:r>
          </a:p>
          <a:p>
            <a:pPr>
              <a:spcBef>
                <a:spcPts val="600"/>
              </a:spcBef>
            </a:pPr>
            <a:r>
              <a:rPr lang="en-AU" sz="2400" dirty="0"/>
              <a:t>Plaintext is written down as a sequence of diagonals and then read off as a sequence of rows</a:t>
            </a:r>
          </a:p>
          <a:p>
            <a:pPr>
              <a:spcBef>
                <a:spcPts val="600"/>
              </a:spcBef>
            </a:pPr>
            <a:r>
              <a:rPr lang="en-AU" sz="2400" dirty="0"/>
              <a:t>To encipher the message “meet me after the toga party” with a rail fence of depth 2, we would write:</a:t>
            </a:r>
          </a:p>
        </p:txBody>
      </p:sp>
      <p:sp>
        <p:nvSpPr>
          <p:cNvPr id="3" name="Content Placeholder 2"/>
          <p:cNvSpPr>
            <a:spLocks noGrp="1"/>
          </p:cNvSpPr>
          <p:nvPr>
            <p:ph idx="13"/>
          </p:nvPr>
        </p:nvSpPr>
        <p:spPr>
          <a:xfrm>
            <a:off x="457200" y="3200400"/>
            <a:ext cx="5638800" cy="1708160"/>
          </a:xfrm>
        </p:spPr>
        <p:txBody>
          <a:bodyPr wrap="square">
            <a:spAutoFit/>
          </a:bodyPr>
          <a:lstStyle/>
          <a:p>
            <a:pPr lvl="1">
              <a:buNone/>
            </a:pPr>
            <a:r>
              <a:rPr lang="en-AU" sz="2400" dirty="0"/>
              <a:t>		m e m a t r h t g p r y</a:t>
            </a:r>
          </a:p>
          <a:p>
            <a:pPr lvl="1">
              <a:buNone/>
            </a:pPr>
            <a:r>
              <a:rPr lang="en-AU" sz="2400" dirty="0"/>
              <a:t>		    e t e f e t e o a </a:t>
            </a:r>
            <a:r>
              <a:rPr lang="en-AU" sz="2400" dirty="0" err="1"/>
              <a:t>a</a:t>
            </a:r>
            <a:r>
              <a:rPr lang="en-AU" sz="2400" dirty="0"/>
              <a:t> t</a:t>
            </a:r>
          </a:p>
          <a:p>
            <a:pPr lvl="1">
              <a:buNone/>
            </a:pPr>
            <a:r>
              <a:rPr lang="en-AU" sz="2400" dirty="0"/>
              <a:t>Encrypted message is:</a:t>
            </a:r>
          </a:p>
          <a:p>
            <a:pPr lvl="1">
              <a:buNone/>
            </a:pPr>
            <a:r>
              <a:rPr lang="en-AU" sz="2400" dirty="0"/>
              <a:t>	MEMATRHTGPRYETEFETEOAAT</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233735" y="3853503"/>
            <a:ext cx="1444752" cy="2462784"/>
          </a:xfrm>
          <a:prstGeom prst="rect">
            <a:avLst/>
          </a:prstGeom>
          <a:noFill/>
          <a:ln>
            <a:noFill/>
          </a:ln>
        </p:spPr>
      </p:pic>
    </p:spTree>
    <p:extLst>
      <p:ext uri="{BB962C8B-B14F-4D97-AF65-F5344CB8AC3E}">
        <p14:creationId xmlns:p14="http://schemas.microsoft.com/office/powerpoint/2010/main" val="2214438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Row Transposition Cipher</a:t>
            </a:r>
            <a:endParaRPr lang="en-US" sz="2800" dirty="0">
              <a:latin typeface="+mj-lt"/>
            </a:endParaRPr>
          </a:p>
        </p:txBody>
      </p:sp>
      <p:sp>
        <p:nvSpPr>
          <p:cNvPr id="4" name="Content Placeholder 3"/>
          <p:cNvSpPr>
            <a:spLocks noGrp="1"/>
          </p:cNvSpPr>
          <p:nvPr>
            <p:ph idx="1"/>
          </p:nvPr>
        </p:nvSpPr>
        <p:spPr>
          <a:xfrm>
            <a:off x="457200" y="990600"/>
            <a:ext cx="8229600" cy="2369880"/>
          </a:xfrm>
        </p:spPr>
        <p:txBody>
          <a:bodyPr>
            <a:spAutoFit/>
          </a:bodyPr>
          <a:lstStyle/>
          <a:p>
            <a:pPr>
              <a:spcBef>
                <a:spcPts val="600"/>
              </a:spcBef>
            </a:pPr>
            <a:r>
              <a:rPr lang="en-US" sz="2400" dirty="0"/>
              <a:t>Is a more complex transposition</a:t>
            </a:r>
            <a:endParaRPr lang="en-AU" sz="2400" dirty="0"/>
          </a:p>
          <a:p>
            <a:pPr>
              <a:spcBef>
                <a:spcPts val="600"/>
              </a:spcBef>
            </a:pPr>
            <a:r>
              <a:rPr lang="en-AU" sz="2400" dirty="0"/>
              <a:t>Write the message in a rectangle, row by row, and read the message off, column by column, but permute the order of the columns</a:t>
            </a:r>
          </a:p>
          <a:p>
            <a:pPr lvl="1"/>
            <a:r>
              <a:rPr lang="en-AU" sz="2400" dirty="0"/>
              <a:t>The order of the columns then becomes the key to the algorithm</a:t>
            </a:r>
          </a:p>
        </p:txBody>
      </p:sp>
      <p:sp>
        <p:nvSpPr>
          <p:cNvPr id="3" name="Content Placeholder 2"/>
          <p:cNvSpPr>
            <a:spLocks noGrp="1"/>
          </p:cNvSpPr>
          <p:nvPr>
            <p:ph idx="13"/>
          </p:nvPr>
        </p:nvSpPr>
        <p:spPr>
          <a:xfrm>
            <a:off x="457200" y="3571875"/>
            <a:ext cx="8229600" cy="2600712"/>
          </a:xfrm>
        </p:spPr>
        <p:txBody>
          <a:bodyPr>
            <a:spAutoFit/>
          </a:bodyPr>
          <a:lstStyle/>
          <a:p>
            <a:pPr lvl="1">
              <a:buNone/>
            </a:pPr>
            <a:r>
              <a:rPr lang="en-AU" sz="2400" dirty="0"/>
              <a:t>Key: 	       </a:t>
            </a:r>
            <a:r>
              <a:rPr lang="en-US" sz="2400" dirty="0"/>
              <a:t>4 3 1 2  5  6 7</a:t>
            </a:r>
            <a:endParaRPr lang="en-AU" sz="2400" dirty="0"/>
          </a:p>
          <a:p>
            <a:pPr marL="447675" lvl="1" indent="9525">
              <a:buNone/>
            </a:pPr>
            <a:r>
              <a:rPr lang="en-AU" sz="2400" dirty="0"/>
              <a:t>Plaintext:         a t </a:t>
            </a:r>
            <a:r>
              <a:rPr lang="en-AU" sz="2400" dirty="0" err="1"/>
              <a:t>t</a:t>
            </a:r>
            <a:r>
              <a:rPr lang="en-AU" sz="2400" dirty="0"/>
              <a:t> a  c  k p</a:t>
            </a:r>
          </a:p>
          <a:p>
            <a:pPr lvl="1">
              <a:buNone/>
            </a:pPr>
            <a:r>
              <a:rPr lang="en-AU" sz="2400" dirty="0"/>
              <a:t>			        o s t p o n e</a:t>
            </a:r>
          </a:p>
          <a:p>
            <a:pPr lvl="1">
              <a:buNone/>
            </a:pPr>
            <a:r>
              <a:rPr lang="en-AU" sz="2400" dirty="0"/>
              <a:t>			        d u n t  </a:t>
            </a:r>
            <a:r>
              <a:rPr lang="en-AU" sz="2400" dirty="0" err="1"/>
              <a:t>i</a:t>
            </a:r>
            <a:r>
              <a:rPr lang="en-AU" sz="2400" dirty="0"/>
              <a:t>  l  t</a:t>
            </a:r>
          </a:p>
          <a:p>
            <a:pPr lvl="1">
              <a:buNone/>
            </a:pPr>
            <a:r>
              <a:rPr lang="en-AU" sz="2400" dirty="0"/>
              <a:t>			       w o a mx y z</a:t>
            </a:r>
          </a:p>
          <a:p>
            <a:pPr lvl="1">
              <a:buNone/>
            </a:pPr>
            <a:r>
              <a:rPr lang="en-AU" sz="2400" dirty="0" err="1"/>
              <a:t>Ciphertext</a:t>
            </a:r>
            <a:r>
              <a:rPr lang="en-AU" sz="2400" dirty="0"/>
              <a:t>:      TTNAAPTMTSUOAODWCOIXKNLYPETZ</a:t>
            </a:r>
          </a:p>
        </p:txBody>
      </p:sp>
    </p:spTree>
    <p:extLst>
      <p:ext uri="{BB962C8B-B14F-4D97-AF65-F5344CB8AC3E}">
        <p14:creationId xmlns:p14="http://schemas.microsoft.com/office/powerpoint/2010/main" val="1440873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965"/>
            <a:ext cx="8229600" cy="511889"/>
          </a:xfrm>
        </p:spPr>
        <p:txBody>
          <a:bodyPr wrap="square">
            <a:spAutoFit/>
          </a:bodyPr>
          <a:lstStyle/>
          <a:p>
            <a:r>
              <a:rPr lang="en-IN" altLang="en-US" sz="3600" dirty="0">
                <a:latin typeface="+mj-lt"/>
                <a:ea typeface="ヒラギノ角ゴ Pro W3" charset="-128"/>
              </a:rPr>
              <a:t>Summary</a:t>
            </a:r>
            <a:endParaRPr lang="en-US" sz="2800" dirty="0">
              <a:latin typeface="+mj-lt"/>
            </a:endParaRPr>
          </a:p>
        </p:txBody>
      </p:sp>
      <p:sp>
        <p:nvSpPr>
          <p:cNvPr id="4" name="Content Placeholder 3"/>
          <p:cNvSpPr>
            <a:spLocks noGrp="1"/>
          </p:cNvSpPr>
          <p:nvPr>
            <p:ph idx="1"/>
          </p:nvPr>
        </p:nvSpPr>
        <p:spPr>
          <a:xfrm>
            <a:off x="457200" y="997530"/>
            <a:ext cx="8229600" cy="2369880"/>
          </a:xfrm>
        </p:spPr>
        <p:txBody>
          <a:bodyPr wrap="square">
            <a:spAutoFit/>
          </a:bodyPr>
          <a:lstStyle/>
          <a:p>
            <a:pPr>
              <a:spcBef>
                <a:spcPts val="600"/>
              </a:spcBef>
            </a:pPr>
            <a:r>
              <a:rPr lang="en-US" sz="2400" dirty="0"/>
              <a:t>Present an overview of the main concepts of symmetric cryptography</a:t>
            </a:r>
          </a:p>
          <a:p>
            <a:pPr>
              <a:spcBef>
                <a:spcPts val="600"/>
              </a:spcBef>
            </a:pPr>
            <a:r>
              <a:rPr lang="en-US" sz="2400" dirty="0"/>
              <a:t>Explain the difference between cryptanalysis and brute-force attack</a:t>
            </a:r>
          </a:p>
          <a:p>
            <a:pPr>
              <a:spcBef>
                <a:spcPts val="600"/>
              </a:spcBef>
            </a:pPr>
            <a:r>
              <a:rPr lang="en-US" sz="2400" dirty="0"/>
              <a:t>Understand the operation of a </a:t>
            </a:r>
            <a:r>
              <a:rPr lang="en-US" sz="2400" dirty="0" err="1"/>
              <a:t>monoalphabetic</a:t>
            </a:r>
            <a:r>
              <a:rPr lang="en-US" sz="2400" dirty="0"/>
              <a:t> substitution cipher</a:t>
            </a:r>
            <a:endParaRPr lang="en-AU" sz="2400" dirty="0"/>
          </a:p>
        </p:txBody>
      </p:sp>
      <p:sp>
        <p:nvSpPr>
          <p:cNvPr id="3" name="Content Placeholder 2"/>
          <p:cNvSpPr>
            <a:spLocks noGrp="1"/>
          </p:cNvSpPr>
          <p:nvPr>
            <p:ph idx="13"/>
          </p:nvPr>
        </p:nvSpPr>
        <p:spPr>
          <a:xfrm>
            <a:off x="471055" y="3505200"/>
            <a:ext cx="8229600" cy="815608"/>
          </a:xfrm>
        </p:spPr>
        <p:txBody>
          <a:bodyPr wrap="square">
            <a:spAutoFit/>
          </a:bodyPr>
          <a:lstStyle/>
          <a:p>
            <a:pPr>
              <a:spcBef>
                <a:spcPts val="600"/>
              </a:spcBef>
            </a:pPr>
            <a:r>
              <a:rPr lang="en-US" sz="2400" dirty="0"/>
              <a:t>Understand the operation of a polyalphabetic cipher</a:t>
            </a:r>
          </a:p>
          <a:p>
            <a:pPr>
              <a:spcBef>
                <a:spcPts val="600"/>
              </a:spcBef>
            </a:pPr>
            <a:r>
              <a:rPr lang="en-US" sz="2400" dirty="0"/>
              <a:t>Present an overview of the Hill cipher</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3515710" y="4876800"/>
            <a:ext cx="2112579" cy="1166648"/>
          </a:xfrm>
          <a:prstGeom prst="rect">
            <a:avLst/>
          </a:prstGeom>
          <a:noFill/>
          <a:ln>
            <a:noFill/>
          </a:ln>
        </p:spPr>
      </p:pic>
    </p:spTree>
    <p:extLst>
      <p:ext uri="{BB962C8B-B14F-4D97-AF65-F5344CB8AC3E}">
        <p14:creationId xmlns:p14="http://schemas.microsoft.com/office/powerpoint/2010/main" val="3865137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160377"/>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28889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713"/>
            <a:ext cx="8229600" cy="1097280"/>
          </a:xfrm>
        </p:spPr>
        <p:txBody>
          <a:bodyPr wrap="square">
            <a:spAutoFit/>
          </a:bodyPr>
          <a:lstStyle/>
          <a:p>
            <a:r>
              <a:rPr lang="en-IN" sz="3600" dirty="0">
                <a:latin typeface="+mn-lt"/>
              </a:rPr>
              <a:t>Figure 3.1 Simplified Model of Symmetric Encryption</a:t>
            </a:r>
            <a:endParaRPr lang="en-US" sz="3600" dirty="0">
              <a:latin typeface="+mn-lt"/>
            </a:endParaRPr>
          </a:p>
        </p:txBody>
      </p:sp>
      <p:pic>
        <p:nvPicPr>
          <p:cNvPr id="6" name="Picture Placeholder 5" descr="The simplified model illustrates flow, with steps listed below&#10;• Cap X from data block open parens plaintext close parens points as input to encryption algorithm with secret key cap K, shared by sender and recipient&#10;• Transmitted cipher text cap Y equals cap E open parens cap K, cap X close parens to decryption algorithm with K as secret key.&#10;• From this an arrow pointing to the right labelled as cap X equals cap D open parens K, cap Y close to data block open parens plaintext output close parens.&#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57200" y="1981200"/>
            <a:ext cx="8216721" cy="3361386"/>
          </a:xfrm>
          <a:prstGeom prst="rect">
            <a:avLst/>
          </a:prstGeom>
          <a:noFill/>
          <a:ln>
            <a:noFill/>
          </a:ln>
        </p:spPr>
      </p:pic>
    </p:spTree>
    <p:extLst>
      <p:ext uri="{BB962C8B-B14F-4D97-AF65-F5344CB8AC3E}">
        <p14:creationId xmlns:p14="http://schemas.microsoft.com/office/powerpoint/2010/main" val="103582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13"/>
            <a:ext cx="8229600" cy="465354"/>
          </a:xfrm>
        </p:spPr>
        <p:txBody>
          <a:bodyPr wrap="square">
            <a:spAutoFit/>
          </a:bodyPr>
          <a:lstStyle/>
          <a:p>
            <a:r>
              <a:rPr lang="en-IN" altLang="en-US" sz="3600" dirty="0">
                <a:latin typeface="+mj-lt"/>
                <a:ea typeface="ヒラギノ角ゴ Pro W3" charset="-128"/>
              </a:rPr>
              <a:t>Symmetric Cipher Model</a:t>
            </a:r>
            <a:endParaRPr lang="en-US" sz="2800" dirty="0">
              <a:latin typeface="+mj-lt"/>
            </a:endParaRPr>
          </a:p>
        </p:txBody>
      </p:sp>
      <p:sp>
        <p:nvSpPr>
          <p:cNvPr id="3" name="Content Placeholder 2"/>
          <p:cNvSpPr>
            <a:spLocks noGrp="1"/>
          </p:cNvSpPr>
          <p:nvPr>
            <p:ph idx="1"/>
          </p:nvPr>
        </p:nvSpPr>
        <p:spPr>
          <a:xfrm>
            <a:off x="457200" y="992508"/>
            <a:ext cx="8229600" cy="2893692"/>
          </a:xfrm>
        </p:spPr>
        <p:txBody>
          <a:bodyPr>
            <a:spAutoFit/>
          </a:bodyPr>
          <a:lstStyle/>
          <a:p>
            <a:r>
              <a:rPr lang="en-US" sz="2400" dirty="0"/>
              <a:t>There are two requirements for secure use of conventional encryption:</a:t>
            </a:r>
          </a:p>
          <a:p>
            <a:pPr lvl="1">
              <a:spcBef>
                <a:spcPts val="2400"/>
              </a:spcBef>
            </a:pPr>
            <a:r>
              <a:rPr lang="en-US" sz="2400" dirty="0"/>
              <a:t>A strong encryption algorithm</a:t>
            </a:r>
          </a:p>
          <a:p>
            <a:pPr lvl="1">
              <a:spcBef>
                <a:spcPts val="2400"/>
              </a:spcBef>
            </a:pPr>
            <a:r>
              <a:rPr lang="en-US" sz="2400" dirty="0"/>
              <a:t>Sender and receiver must have obtained copies of the secret key in a secure fashion and must keep the key secure</a:t>
            </a:r>
            <a:endParaRPr lang="en-AU" sz="2400" dirty="0"/>
          </a:p>
        </p:txBody>
      </p:sp>
      <p:pic>
        <p:nvPicPr>
          <p:cNvPr id="11" name="Picture Placeholder 10">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011487" y="4493583"/>
            <a:ext cx="2670048" cy="1822704"/>
          </a:xfrm>
          <a:prstGeom prst="rect">
            <a:avLst/>
          </a:prstGeom>
          <a:noFill/>
          <a:ln>
            <a:noFill/>
          </a:ln>
        </p:spPr>
      </p:pic>
    </p:spTree>
    <p:extLst>
      <p:ext uri="{BB962C8B-B14F-4D97-AF65-F5344CB8AC3E}">
        <p14:creationId xmlns:p14="http://schemas.microsoft.com/office/powerpoint/2010/main" val="183766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spAutoFit/>
          </a:bodyPr>
          <a:lstStyle/>
          <a:p>
            <a:r>
              <a:rPr lang="en-IN" sz="3600" dirty="0">
                <a:latin typeface="+mn-lt"/>
              </a:rPr>
              <a:t>Figure 3.2 Model of Symmetric Cryptosystem</a:t>
            </a:r>
            <a:endParaRPr lang="en-US" sz="3600" dirty="0">
              <a:latin typeface="+mn-lt"/>
            </a:endParaRPr>
          </a:p>
        </p:txBody>
      </p:sp>
      <p:pic>
        <p:nvPicPr>
          <p:cNvPr id="10" name="Picture Placeholder 9" descr="A model illustrates flow with steps summarized below.&#10;&#10;• X leads from message source to encryption algorithm, which receives input from key source.&#10;• Y=E(K, X) leads to decryption algorithm, with flow also to cryptanalyst, which produces X hat and K hat.&#10;• The key source also sends K through secure channel to decryption algorithm.&#10;• Decryption algorithm sends X to destination.&#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09081" y="1499681"/>
            <a:ext cx="8125838" cy="4824919"/>
          </a:xfrm>
          <a:prstGeom prst="rect">
            <a:avLst/>
          </a:prstGeom>
          <a:noFill/>
          <a:ln>
            <a:noFill/>
          </a:ln>
        </p:spPr>
      </p:pic>
    </p:spTree>
    <p:extLst>
      <p:ext uri="{BB962C8B-B14F-4D97-AF65-F5344CB8AC3E}">
        <p14:creationId xmlns:p14="http://schemas.microsoft.com/office/powerpoint/2010/main" val="6436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Cryptographic Systems</a:t>
            </a:r>
            <a:endParaRPr lang="en-US" sz="2800" dirty="0">
              <a:latin typeface="+mj-lt"/>
            </a:endParaRPr>
          </a:p>
        </p:txBody>
      </p:sp>
      <p:sp>
        <p:nvSpPr>
          <p:cNvPr id="3" name="Content Placeholder 2"/>
          <p:cNvSpPr>
            <a:spLocks noGrp="1"/>
          </p:cNvSpPr>
          <p:nvPr>
            <p:ph idx="1"/>
          </p:nvPr>
        </p:nvSpPr>
        <p:spPr>
          <a:xfrm>
            <a:off x="457200" y="914400"/>
            <a:ext cx="8229600" cy="369332"/>
          </a:xfrm>
        </p:spPr>
        <p:txBody>
          <a:bodyPr>
            <a:spAutoFit/>
          </a:bodyPr>
          <a:lstStyle/>
          <a:p>
            <a:r>
              <a:rPr lang="en-US" sz="2400" dirty="0"/>
              <a:t>Characterized along three independent dimensions:</a:t>
            </a:r>
          </a:p>
        </p:txBody>
      </p:sp>
      <p:sp>
        <p:nvSpPr>
          <p:cNvPr id="4" name="Content Placeholder 3"/>
          <p:cNvSpPr>
            <a:spLocks noGrp="1"/>
          </p:cNvSpPr>
          <p:nvPr>
            <p:ph idx="13"/>
          </p:nvPr>
        </p:nvSpPr>
        <p:spPr>
          <a:xfrm>
            <a:off x="457200" y="1402864"/>
            <a:ext cx="8229600" cy="4909036"/>
          </a:xfrm>
        </p:spPr>
        <p:txBody>
          <a:bodyPr>
            <a:spAutoFit/>
          </a:bodyPr>
          <a:lstStyle/>
          <a:p>
            <a:pPr lvl="0"/>
            <a:r>
              <a:rPr lang="en-US" sz="2400" dirty="0"/>
              <a:t>The type of operations used for transforming plaintext to </a:t>
            </a:r>
            <a:r>
              <a:rPr lang="en-US" sz="2400" dirty="0" err="1"/>
              <a:t>ciphertext</a:t>
            </a:r>
            <a:endParaRPr lang="en-US" sz="2400" dirty="0"/>
          </a:p>
          <a:p>
            <a:pPr lvl="1"/>
            <a:r>
              <a:rPr lang="en-US" sz="2400" dirty="0"/>
              <a:t>Substitution</a:t>
            </a:r>
          </a:p>
          <a:p>
            <a:pPr lvl="1"/>
            <a:r>
              <a:rPr lang="en-US" sz="2400" dirty="0"/>
              <a:t>Transposition </a:t>
            </a:r>
          </a:p>
          <a:p>
            <a:pPr lvl="0"/>
            <a:r>
              <a:rPr lang="en-US" sz="2400" dirty="0"/>
              <a:t>The number of keys used</a:t>
            </a:r>
          </a:p>
          <a:p>
            <a:pPr lvl="1"/>
            <a:r>
              <a:rPr lang="en-US" sz="2400" dirty="0"/>
              <a:t>Symmetric, single-key, secret-key, conventional encryption</a:t>
            </a:r>
          </a:p>
          <a:p>
            <a:pPr lvl="1"/>
            <a:r>
              <a:rPr lang="en-US" sz="2400" dirty="0"/>
              <a:t>Asymmetric, two-key, or public-key encryption</a:t>
            </a:r>
          </a:p>
          <a:p>
            <a:pPr lvl="0"/>
            <a:r>
              <a:rPr lang="en-US" sz="2400" dirty="0"/>
              <a:t>The way in which the plaintext is processed</a:t>
            </a:r>
          </a:p>
          <a:p>
            <a:pPr lvl="1"/>
            <a:r>
              <a:rPr lang="en-US" sz="2400" dirty="0"/>
              <a:t>Block cipher</a:t>
            </a:r>
          </a:p>
          <a:p>
            <a:pPr lvl="1"/>
            <a:r>
              <a:rPr lang="en-US" sz="2400" dirty="0"/>
              <a:t>Stream cipher</a:t>
            </a:r>
            <a:endParaRPr lang="en-AU" sz="2400" dirty="0"/>
          </a:p>
        </p:txBody>
      </p:sp>
    </p:spTree>
    <p:extLst>
      <p:ext uri="{BB962C8B-B14F-4D97-AF65-F5344CB8AC3E}">
        <p14:creationId xmlns:p14="http://schemas.microsoft.com/office/powerpoint/2010/main" val="2861747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Cryptanalysis and Brute-Force Attack</a:t>
            </a:r>
            <a:endParaRPr lang="en-US" sz="2800" dirty="0">
              <a:latin typeface="+mj-lt"/>
            </a:endParaRPr>
          </a:p>
        </p:txBody>
      </p:sp>
      <p:sp>
        <p:nvSpPr>
          <p:cNvPr id="4" name="Content Placeholder 3"/>
          <p:cNvSpPr>
            <a:spLocks noGrp="1"/>
          </p:cNvSpPr>
          <p:nvPr>
            <p:ph idx="13"/>
          </p:nvPr>
        </p:nvSpPr>
        <p:spPr>
          <a:xfrm>
            <a:off x="457200" y="994574"/>
            <a:ext cx="8229600" cy="5301451"/>
          </a:xfrm>
        </p:spPr>
        <p:txBody>
          <a:bodyPr>
            <a:spAutoFit/>
          </a:bodyPr>
          <a:lstStyle/>
          <a:p>
            <a:pPr lvl="0"/>
            <a:r>
              <a:rPr lang="en-US" sz="2400" dirty="0"/>
              <a:t>Cryptanalysis</a:t>
            </a:r>
          </a:p>
          <a:p>
            <a:pPr lvl="1"/>
            <a:r>
              <a:rPr lang="en-US" sz="2400" dirty="0"/>
              <a:t>Attack relies on the nature of the algorithm plus some knowledge of the general characteristics of the plaintext</a:t>
            </a:r>
          </a:p>
          <a:p>
            <a:pPr lvl="1"/>
            <a:r>
              <a:rPr lang="en-US" sz="2400" dirty="0"/>
              <a:t>Attack exploits the characteristics of the algorithm to attempt to deduce a specific plaintext or to deduce the key being used</a:t>
            </a:r>
          </a:p>
          <a:p>
            <a:pPr lvl="0"/>
            <a:r>
              <a:rPr lang="en-US" sz="2400" dirty="0"/>
              <a:t>Brute-force attack</a:t>
            </a:r>
          </a:p>
          <a:p>
            <a:pPr lvl="1"/>
            <a:r>
              <a:rPr lang="en-US" sz="2400" dirty="0"/>
              <a:t>Attacker tries every possible key on a piece of </a:t>
            </a:r>
            <a:r>
              <a:rPr lang="en-US" sz="2400" dirty="0" err="1"/>
              <a:t>ciphertext</a:t>
            </a:r>
            <a:r>
              <a:rPr lang="en-US" sz="2400" dirty="0"/>
              <a:t> until an intelligible translation into plaintext is obtained</a:t>
            </a:r>
          </a:p>
          <a:p>
            <a:pPr lvl="1"/>
            <a:r>
              <a:rPr lang="en-US" sz="2400" dirty="0"/>
              <a:t>On average, half of all possible keys must be tried to achieve success</a:t>
            </a:r>
          </a:p>
        </p:txBody>
      </p:sp>
    </p:spTree>
    <p:extLst>
      <p:ext uri="{BB962C8B-B14F-4D97-AF65-F5344CB8AC3E}">
        <p14:creationId xmlns:p14="http://schemas.microsoft.com/office/powerpoint/2010/main" val="222031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following information is given in the table: &#10;The table is divided into two columns; Type of Attack and Known to Cryptanalyst.&#10;1. &#10;a. Type of Attack: Ciphertext Only&#10;b. Known to Cryptanalyst: &#10;i. Encryption algorithm&#10;ii. Ciphertext&#10;2. &#10;a. Type of Attack: Known Plaintext&#10;b. Known to Cryptanalyst: &#10;i. Encryption algorithm&#10;ii. Ciphertext&#10;iii. One or more plaintext-ciphertext pairs formed with the secret key&#10;&#10;3. &#10;a. Type of Attack: Chosen Plaintext&#10;b. Known to Cryptanalyst: &#10;i. Encryption algorithm&#10;ii. Ciphertext&#10;iii. Plaintext message chosen by cryptanalyst, together with its corresponding ciphertext generated with the secret key.&#10;&#10;4. &#10;a. Type of Attack: Chosen Ciphertext&#10;b. Known to Cryptanalyst: &#10;i. Encryption algorithm&#10;ii. Ciphertext&#10;iii. Ciphertext chosen by cryptanalyst, together with its corresponding decrypted plaintext generated with the secret key&#10;5. &#10;a. Type of Attack: Chosen Text&#10;b. Known to Cryptanalyst: &#10;i. Encryption algorithm&#10;ii. Ciphertext&#10;iii. Plaintext message chosen by the cryptanalyst, together with its corresponding ciphertext generated with the secret key. &#10;iv. Ciphertext chosen by cryptanalyst, together with its corresponding decrypted plaintext generated with the secret key&#10;"/>
          <p:cNvSpPr>
            <a:spLocks noGrp="1"/>
          </p:cNvSpPr>
          <p:nvPr>
            <p:ph type="title"/>
          </p:nvPr>
        </p:nvSpPr>
        <p:spPr>
          <a:xfrm>
            <a:off x="457200" y="207937"/>
            <a:ext cx="8229600" cy="1046440"/>
          </a:xfrm>
        </p:spPr>
        <p:txBody>
          <a:bodyPr wrap="square">
            <a:noAutofit/>
          </a:bodyPr>
          <a:lstStyle/>
          <a:p>
            <a:r>
              <a:rPr lang="en-IN" altLang="en-US" sz="3600" dirty="0">
                <a:latin typeface="+mj-lt"/>
                <a:ea typeface="ヒラギノ角ゴ Pro W3" charset="-128"/>
              </a:rPr>
              <a:t>Table 3.1 Types of Attacks on Encrypted Messages</a:t>
            </a:r>
            <a:endParaRPr lang="en-US" sz="36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940511576"/>
              </p:ext>
            </p:extLst>
          </p:nvPr>
        </p:nvGraphicFramePr>
        <p:xfrm>
          <a:off x="609600" y="1524000"/>
          <a:ext cx="7924800" cy="4267200"/>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35280">
                <a:tc>
                  <a:txBody>
                    <a:bodyPr/>
                    <a:lstStyle/>
                    <a:p>
                      <a:pPr algn="ctr"/>
                      <a:r>
                        <a:rPr lang="en-IN" sz="1200" b="1" i="0" u="none" strike="noStrike" kern="1200" baseline="0" dirty="0">
                          <a:solidFill>
                            <a:schemeClr val="bg1"/>
                          </a:solidFill>
                          <a:latin typeface="+mn-lt"/>
                          <a:ea typeface="+mn-ea"/>
                          <a:cs typeface="+mn-cs"/>
                        </a:rPr>
                        <a:t>Type of Attack</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200" b="1" i="0" u="none" strike="noStrike" kern="1200" baseline="0" dirty="0">
                          <a:solidFill>
                            <a:schemeClr val="bg1"/>
                          </a:solidFill>
                          <a:latin typeface="+mn-lt"/>
                          <a:ea typeface="+mn-ea"/>
                          <a:cs typeface="+mn-cs"/>
                        </a:rPr>
                        <a:t>Known to Cryptanalyst</a:t>
                      </a:r>
                      <a:endParaRPr lang="en-IN"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89294">
                <a:tc>
                  <a:txBody>
                    <a:bodyPr/>
                    <a:lstStyle/>
                    <a:p>
                      <a:pPr algn="l"/>
                      <a:r>
                        <a:rPr lang="en-IN" sz="1200" b="0" i="0" u="none" strike="noStrike" kern="1200" baseline="0" dirty="0">
                          <a:solidFill>
                            <a:schemeClr val="tx1"/>
                          </a:solidFill>
                          <a:latin typeface="+mn-lt"/>
                          <a:ea typeface="+mn-ea"/>
                          <a:cs typeface="+mn-cs"/>
                        </a:rPr>
                        <a:t>Ciphertext Only</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200" b="0" i="0" u="none" strike="noStrike" kern="1200" baseline="0" dirty="0">
                          <a:solidFill>
                            <a:schemeClr val="tx1"/>
                          </a:solidFill>
                          <a:latin typeface="+mn-lt"/>
                          <a:ea typeface="+mn-ea"/>
                          <a:cs typeface="+mn-cs"/>
                        </a:rPr>
                        <a:t>Encryption algorithm</a:t>
                      </a:r>
                    </a:p>
                    <a:p>
                      <a:pPr marL="171450" indent="-171450" algn="l">
                        <a:buFont typeface="Arial" panose="020B0604020202020204" pitchFamily="34" charset="0"/>
                        <a:buChar char="•"/>
                      </a:pPr>
                      <a:r>
                        <a:rPr lang="en-IN" sz="1200" b="0" i="0" u="none" strike="noStrike" kern="1200" baseline="0" dirty="0">
                          <a:solidFill>
                            <a:schemeClr val="tx1"/>
                          </a:solidFill>
                          <a:latin typeface="+mn-lt"/>
                          <a:ea typeface="+mn-ea"/>
                          <a:cs typeface="+mn-cs"/>
                        </a:rPr>
                        <a:t>Ciphertext</a:t>
                      </a:r>
                      <a:endParaRPr lang="en-IN"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2706">
                <a:tc>
                  <a:txBody>
                    <a:bodyPr/>
                    <a:lstStyle/>
                    <a:p>
                      <a:pPr algn="l"/>
                      <a:r>
                        <a:rPr lang="en-IN" sz="1200" b="0" i="0" u="none" strike="noStrike" kern="1200" baseline="0" dirty="0">
                          <a:solidFill>
                            <a:schemeClr val="tx1"/>
                          </a:solidFill>
                          <a:latin typeface="+mn-lt"/>
                          <a:ea typeface="+mn-ea"/>
                          <a:cs typeface="+mn-cs"/>
                        </a:rPr>
                        <a:t>Known Plaintext</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200" dirty="0"/>
                        <a:t>Encryption algorithm</a:t>
                      </a:r>
                    </a:p>
                    <a:p>
                      <a:pPr marL="171450" indent="-171450" algn="l">
                        <a:buFont typeface="Arial" panose="020B0604020202020204" pitchFamily="34" charset="0"/>
                        <a:buChar char="•"/>
                      </a:pPr>
                      <a:r>
                        <a:rPr lang="en-IN" sz="1200" dirty="0"/>
                        <a:t>Ciphertext</a:t>
                      </a:r>
                    </a:p>
                    <a:p>
                      <a:pPr marL="171450" indent="-171450" algn="l">
                        <a:buFont typeface="Arial" panose="020B0604020202020204" pitchFamily="34" charset="0"/>
                        <a:buChar char="•"/>
                      </a:pPr>
                      <a:r>
                        <a:rPr lang="en-IN" sz="1200" dirty="0"/>
                        <a:t>One or more plaintext–ciphertext pairs formed with the secret key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36009">
                <a:tc>
                  <a:txBody>
                    <a:bodyPr/>
                    <a:lstStyle/>
                    <a:p>
                      <a:pPr algn="l"/>
                      <a:r>
                        <a:rPr lang="en-IN" sz="1200" b="0" i="0" u="none" strike="noStrike" kern="1200" baseline="0" dirty="0">
                          <a:solidFill>
                            <a:schemeClr val="tx1"/>
                          </a:solidFill>
                          <a:latin typeface="+mn-lt"/>
                          <a:ea typeface="+mn-ea"/>
                          <a:cs typeface="+mn-cs"/>
                        </a:rPr>
                        <a:t>Chosen Plaintext</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200" dirty="0"/>
                        <a:t>Encryption algorithm</a:t>
                      </a:r>
                    </a:p>
                    <a:p>
                      <a:pPr marL="171450" indent="-171450" algn="l">
                        <a:buFont typeface="Arial" panose="020B0604020202020204" pitchFamily="34" charset="0"/>
                        <a:buChar char="•"/>
                      </a:pPr>
                      <a:r>
                        <a:rPr lang="en-IN" sz="1200" dirty="0"/>
                        <a:t>Ciphertext</a:t>
                      </a:r>
                    </a:p>
                    <a:p>
                      <a:pPr marL="171450" indent="-171450" algn="l">
                        <a:buFont typeface="Arial" panose="020B0604020202020204" pitchFamily="34" charset="0"/>
                        <a:buChar char="•"/>
                      </a:pPr>
                      <a:r>
                        <a:rPr lang="en-IN" sz="1200" dirty="0"/>
                        <a:t>Plaintext message chosen by cryptanalyst, together with its corresponding </a:t>
                      </a:r>
                      <a:r>
                        <a:rPr lang="en-IN" sz="1200" dirty="0" err="1"/>
                        <a:t>ciphertext</a:t>
                      </a:r>
                      <a:r>
                        <a:rPr lang="en-IN" sz="1200" dirty="0"/>
                        <a:t> generated with the secret key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25991">
                <a:tc>
                  <a:txBody>
                    <a:bodyPr/>
                    <a:lstStyle/>
                    <a:p>
                      <a:pPr algn="l"/>
                      <a:r>
                        <a:rPr lang="en-IN" sz="1200" b="0" i="0" u="none" strike="noStrike" kern="1200" baseline="0" dirty="0">
                          <a:solidFill>
                            <a:schemeClr val="tx1"/>
                          </a:solidFill>
                          <a:latin typeface="+mn-lt"/>
                          <a:ea typeface="+mn-ea"/>
                          <a:cs typeface="+mn-cs"/>
                        </a:rPr>
                        <a:t>Chosen Ciphertext</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lgn="l">
                        <a:buFont typeface="Arial" panose="020B0604020202020204" pitchFamily="34" charset="0"/>
                        <a:buChar char="•"/>
                      </a:pPr>
                      <a:r>
                        <a:rPr lang="en-IN" sz="1200" dirty="0"/>
                        <a:t>Encryption algorithm</a:t>
                      </a:r>
                    </a:p>
                    <a:p>
                      <a:pPr marL="171450" indent="-171450" algn="l">
                        <a:buFont typeface="Arial" panose="020B0604020202020204" pitchFamily="34" charset="0"/>
                        <a:buChar char="•"/>
                      </a:pPr>
                      <a:r>
                        <a:rPr lang="en-IN" sz="1200" dirty="0"/>
                        <a:t>Ciphertext</a:t>
                      </a:r>
                    </a:p>
                    <a:p>
                      <a:pPr marL="171450" indent="-171450" algn="l">
                        <a:buFont typeface="Arial" panose="020B0604020202020204" pitchFamily="34" charset="0"/>
                        <a:buChar char="•"/>
                      </a:pPr>
                      <a:r>
                        <a:rPr lang="en-IN" sz="1200" dirty="0"/>
                        <a:t>Ciphertext chosen by cryptanalyst, together with its corresponding decrypted</a:t>
                      </a:r>
                      <a:r>
                        <a:rPr lang="en-IN" sz="1200" baseline="0" dirty="0"/>
                        <a:t> </a:t>
                      </a:r>
                      <a:r>
                        <a:rPr lang="en-IN" sz="1200" dirty="0"/>
                        <a:t>plaintext generated with the secret key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699847">
                <a:tc>
                  <a:txBody>
                    <a:bodyPr/>
                    <a:lstStyle/>
                    <a:p>
                      <a:pPr algn="l"/>
                      <a:r>
                        <a:rPr lang="en-IN" sz="1200" b="0" i="0" u="none" strike="noStrike" kern="1200" baseline="0" dirty="0">
                          <a:solidFill>
                            <a:schemeClr val="tx1"/>
                          </a:solidFill>
                          <a:latin typeface="+mn-lt"/>
                          <a:ea typeface="+mn-ea"/>
                          <a:cs typeface="+mn-cs"/>
                        </a:rPr>
                        <a:t>Chosen Text</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Encryption algorithm</a:t>
                      </a:r>
                    </a:p>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Ciphertext</a:t>
                      </a:r>
                    </a:p>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Plaintext message chosen by cryptanalyst, together with its corresponding </a:t>
                      </a:r>
                      <a:r>
                        <a:rPr lang="en-IN" sz="1200" b="0" i="0" u="none" strike="noStrike" kern="1200" baseline="0" dirty="0" err="1">
                          <a:solidFill>
                            <a:schemeClr val="tx1"/>
                          </a:solidFill>
                          <a:latin typeface="+mn-lt"/>
                          <a:ea typeface="+mn-ea"/>
                          <a:cs typeface="+mn-cs"/>
                        </a:rPr>
                        <a:t>ciphertext</a:t>
                      </a:r>
                      <a:r>
                        <a:rPr lang="en-IN" sz="1200" b="0" i="0" u="none" strike="noStrike" kern="1200" baseline="0" dirty="0">
                          <a:solidFill>
                            <a:schemeClr val="tx1"/>
                          </a:solidFill>
                          <a:latin typeface="+mn-lt"/>
                          <a:ea typeface="+mn-ea"/>
                          <a:cs typeface="+mn-cs"/>
                        </a:rPr>
                        <a:t> generated with the secret key</a:t>
                      </a:r>
                    </a:p>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Ciphertext chosen by cryptanalyst, together with its corresponding decrypted plaintext generated with the secret key</a:t>
                      </a:r>
                      <a:endParaRPr lang="en-IN"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0963307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TotalTime>
  <Words>8623</Words>
  <Application>Microsoft Macintosh PowerPoint</Application>
  <PresentationFormat>全屏显示(4:3)</PresentationFormat>
  <Paragraphs>846</Paragraphs>
  <Slides>35</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Arial</vt:lpstr>
      <vt:lpstr>Times New Roman</vt:lpstr>
      <vt:lpstr>Times-Roman</vt:lpstr>
      <vt:lpstr>Verdana</vt:lpstr>
      <vt:lpstr>Wingdings</vt:lpstr>
      <vt:lpstr>508 Lecture</vt:lpstr>
      <vt:lpstr>Cryptography and Network Security: Principles and Practice</vt:lpstr>
      <vt:lpstr>Definitions (1 of 2)</vt:lpstr>
      <vt:lpstr>Definitions (2 of 2)</vt:lpstr>
      <vt:lpstr>Figure 3.1 Simplified Model of Symmetric Encryption</vt:lpstr>
      <vt:lpstr>Symmetric Cipher Model</vt:lpstr>
      <vt:lpstr>Figure 3.2 Model of Symmetric Cryptosystem</vt:lpstr>
      <vt:lpstr>Cryptographic Systems</vt:lpstr>
      <vt:lpstr>Cryptanalysis and Brute-Force Attack</vt:lpstr>
      <vt:lpstr>Table 3.1 Types of Attacks on Encrypted Messages</vt:lpstr>
      <vt:lpstr>Encryption Scheme Security</vt:lpstr>
      <vt:lpstr>Brute-Force Attack</vt:lpstr>
      <vt:lpstr>Strong Encryption</vt:lpstr>
      <vt:lpstr>Substitution Technique</vt:lpstr>
      <vt:lpstr>Caesar Cipher</vt:lpstr>
      <vt:lpstr>Caesar Cipher Algorithm</vt:lpstr>
      <vt:lpstr>Figure 3.3 Brute-Force Cryptanalysis of Caesar Cipher </vt:lpstr>
      <vt:lpstr>Sample of Compressed Text</vt:lpstr>
      <vt:lpstr>Monoalphabetic Cipher</vt:lpstr>
      <vt:lpstr>Figure 3.5 Relative Frequency of Letters in English Text</vt:lpstr>
      <vt:lpstr>Monoalphabetic Ciphers</vt:lpstr>
      <vt:lpstr>Playfair Cipher</vt:lpstr>
      <vt:lpstr>Playfair Key Matrix</vt:lpstr>
      <vt:lpstr>Figure 3.6 Relative Frequency of Occurrence of Letters</vt:lpstr>
      <vt:lpstr>Hill Cipher</vt:lpstr>
      <vt:lpstr>Polyalphabetic Ciphers</vt:lpstr>
      <vt:lpstr>Vigenère Cipher</vt:lpstr>
      <vt:lpstr>Example of Vigenère Cipher</vt:lpstr>
      <vt:lpstr>Vigenère Autokey System</vt:lpstr>
      <vt:lpstr>Vernam Cipher</vt:lpstr>
      <vt:lpstr>One-Time Pad</vt:lpstr>
      <vt:lpstr>Difficulties</vt:lpstr>
      <vt:lpstr>Rail Fence Cipher</vt:lpstr>
      <vt:lpstr>Row Transposition Cipher</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3, Classical Encryption Techniques</dc:title>
  <dc:subject>Computer Science</dc:subject>
  <dc:creator>William Stallings</dc:creator>
  <cp:lastModifiedBy>Liu Jing</cp:lastModifiedBy>
  <cp:revision>5183</cp:revision>
  <dcterms:created xsi:type="dcterms:W3CDTF">2014-07-14T20:04:21Z</dcterms:created>
  <dcterms:modified xsi:type="dcterms:W3CDTF">2021-09-25T08:01:29Z</dcterms:modified>
</cp:coreProperties>
</file>