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1444" r:id="rId2"/>
    <p:sldId id="1410" r:id="rId3"/>
    <p:sldId id="1431" r:id="rId4"/>
    <p:sldId id="1411" r:id="rId5"/>
    <p:sldId id="1433" r:id="rId6"/>
    <p:sldId id="1435" r:id="rId7"/>
    <p:sldId id="1414" r:id="rId8"/>
    <p:sldId id="1415" r:id="rId9"/>
    <p:sldId id="1416" r:id="rId10"/>
    <p:sldId id="1445" r:id="rId11"/>
    <p:sldId id="1446" r:id="rId12"/>
    <p:sldId id="1436" r:id="rId13"/>
    <p:sldId id="1437" r:id="rId14"/>
    <p:sldId id="1418" r:id="rId15"/>
    <p:sldId id="1432" r:id="rId16"/>
    <p:sldId id="1420" r:id="rId17"/>
    <p:sldId id="1438" r:id="rId18"/>
    <p:sldId id="1448" r:id="rId19"/>
    <p:sldId id="1447" r:id="rId20"/>
    <p:sldId id="1449" r:id="rId21"/>
    <p:sldId id="1439" r:id="rId22"/>
    <p:sldId id="1440" r:id="rId23"/>
    <p:sldId id="1441" r:id="rId24"/>
    <p:sldId id="1425" r:id="rId25"/>
    <p:sldId id="1450" r:id="rId26"/>
    <p:sldId id="1442" r:id="rId27"/>
    <p:sldId id="1427" r:id="rId28"/>
    <p:sldId id="1428" r:id="rId29"/>
    <p:sldId id="1429" r:id="rId30"/>
    <p:sldId id="144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96">
          <p15:clr>
            <a:srgbClr val="A4A3A4"/>
          </p15:clr>
        </p15:guide>
        <p15:guide id="4" orient="horz" pos="816">
          <p15:clr>
            <a:srgbClr val="A4A3A4"/>
          </p15:clr>
        </p15:guide>
        <p15:guide id="5" orient="horz" pos="3984">
          <p15:clr>
            <a:srgbClr val="A4A3A4"/>
          </p15:clr>
        </p15:guide>
        <p15:guide id="6" orient="horz" pos="384">
          <p15:clr>
            <a:srgbClr val="A4A3A4"/>
          </p15:clr>
        </p15:guide>
        <p15:guide id="7" orient="horz" pos="144">
          <p15:clr>
            <a:srgbClr val="A4A3A4"/>
          </p15:clr>
        </p15:guide>
        <p15:guide id="8" orient="horz" pos="1056">
          <p15:clr>
            <a:srgbClr val="A4A3A4"/>
          </p15:clr>
        </p15:guide>
        <p15:guide id="9" pos="288">
          <p15:clr>
            <a:srgbClr val="A4A3A4"/>
          </p15:clr>
        </p15:guide>
        <p15:guide id="10" pos="5472">
          <p15:clr>
            <a:srgbClr val="A4A3A4"/>
          </p15:clr>
        </p15:guide>
        <p15:guide id="11" orient="horz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  <p:cmAuthor id="2" name="Thamizharasan Dhanaseelan" initials="TD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99008C"/>
    <a:srgbClr val="001581"/>
    <a:srgbClr val="82007C"/>
    <a:srgbClr val="96008F"/>
    <a:srgbClr val="595375"/>
    <a:srgbClr val="6B638B"/>
    <a:srgbClr val="000000"/>
    <a:srgbClr val="FDB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3" autoAdjust="0"/>
    <p:restoredTop sz="27595" autoAdjust="0"/>
  </p:normalViewPr>
  <p:slideViewPr>
    <p:cSldViewPr>
      <p:cViewPr>
        <p:scale>
          <a:sx n="125" d="100"/>
          <a:sy n="125" d="100"/>
        </p:scale>
        <p:origin x="3088" y="976"/>
      </p:cViewPr>
      <p:guideLst>
        <p:guide orient="horz" pos="2160"/>
        <p:guide pos="2880"/>
        <p:guide orient="horz" pos="1296"/>
        <p:guide orient="horz" pos="816"/>
        <p:guide orient="horz" pos="3984"/>
        <p:guide orient="horz" pos="384"/>
        <p:guide orient="horz" pos="144"/>
        <p:guide orient="horz" pos="1056"/>
        <p:guide pos="288"/>
        <p:guide pos="5472"/>
        <p:guide orient="horz" pos="2112"/>
      </p:guideLst>
    </p:cSldViewPr>
  </p:slideViewPr>
  <p:outlineViewPr>
    <p:cViewPr>
      <p:scale>
        <a:sx n="33" d="100"/>
        <a:sy n="33" d="100"/>
      </p:scale>
      <p:origin x="0" y="80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itchFamily="-1" charset="0"/>
                <a:ea typeface="ＭＳ Ｐゴシック" pitchFamily="-1" charset="-128"/>
                <a:cs typeface="ＭＳ Ｐゴシック" pitchFamily="-1" charset="-128"/>
              </a:rPr>
              <a:t>Lecture slides prepared for “Cryptography and Network Security”, 8/e, by William Stallings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, Chapter 4 – “</a:t>
            </a:r>
            <a:r>
              <a:rPr lang="en-AU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Block</a:t>
            </a:r>
            <a:r>
              <a:rPr lang="en-AU" baseline="0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Ciphers and the Data Encryption Standard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”.</a:t>
            </a:r>
          </a:p>
          <a:p>
            <a:pPr eaLnBrk="1" hangingPunct="1"/>
            <a:endParaRPr lang="en-AU" dirty="0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objective of this chapter is to illustrate the principles of modern symmetric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ciphers. For this purpose, we focus on the most widely used symmetric cipher: the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Standard (DES). Although numerous symmetric ciphers have been developed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since the introduction of DES, and although it is destined to be replaced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Advanced Encryption Standard (AES), DES remains the most important such algorithm.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Furthermore, a detailed study of DES provides an understanding of the principles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used in other symmetric ciphers.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This chapter begins with a discussion of the general principles of symmetric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ciphers, which are the principal type of symmetric ciphers studied in this book.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other form of symmetric ciphers, stream ciphers, are discussed in Chapter 8. Next,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cover full DES. Following this look at a specific algorithm, we return to a more general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discussion of block cipher design.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Several important symmetric block encryption algorithms in current use are based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 a structure referred to as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 cipher [FEIS73]. For that reason,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important to examine the design principles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We begin with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comparison of stream ciphers and block ciphers. Then we discuss the motivation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 cipher structure. Finally, we discuss some of its implications.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81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left-hand side of Figure 4.3 depicts the structure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proposed by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inputs to the encryption algorithm are a plaintext block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length 2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 and a key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The plaintext block is divided into two halves, LE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RE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two halves of the data pass through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rounds of processing and then combine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produce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block. Each round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has as inputs LE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RE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derived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previous round, as well as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K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derived from the overall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In general,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different from K and from each other. In Figure 4.3, 16 rounds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are used, although any number of rounds could be implemented.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rounds have the same structure.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 on the left half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data. This is done by applying a round function F to the right half of the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then taking the exclusive-OR of the output of that function and the left half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data. The round function has the same general structure for each round but is parameterized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the round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Another way to express this is to say that F is a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right-half block of w bits and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y bits, which produces an output value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length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bits: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 (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</a:t>
            </a:r>
            <a:r>
              <a:rPr lang="en-US" sz="1200" b="0" i="1" kern="1200" baseline="-2500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K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i+1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Following this substitution,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consists of the interchange of the two halves of the data. This structure is a particular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form of the substitution-permutation network (SPN) proposed by Shannon.</a:t>
            </a:r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process of decryption with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essentially the same as the encryption process. The rule is as follows: Use the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input to the algorithm, but use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in reverse order.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is, use </a:t>
            </a:r>
            <a:r>
              <a:rPr lang="en-US" sz="1200" b="0" i="1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-2500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in the first round,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n-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the second round, and so on, until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used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last round. This is a nice feature, because it means we need not implement two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different algorithms; one for encryption and one for decryption.</a:t>
            </a:r>
            <a:endParaRPr lang="en-US" b="0" dirty="0"/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exact realization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network depends on the choice of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parameters and design features: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size: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block sizes mean greater security (all other things being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equal) but reduced encryption/decryption speed for a given algorithm.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security is achieved by greater diffusion. Traditionally, a block size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64 bits has been considered a reasonable tradeoff and was nearly universal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cipher design. However, the new AES uses a 128-bit block size.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Key size: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key size means greater security but may decrease encryption/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decryption speed. The greater security is achieved by greater resistance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brute-force attacks and greater confusion. Key sizes of 64 bits or less are now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widely considered to be inadequate, and 128 bits has become a common size.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rounds: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essence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is that a single 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offers inadequate security but that multiple rounds offer increasing security.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typical size is 16 rounds.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generation algorithm: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complexity in this algorithm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lead to greater difficulty of cryptanalysis.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function F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Again, greater complexity generally means greater resistance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cryptanalysis.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two other considerations in the design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Fast software encryption/decryption: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many cases, encryption is embedded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applications or utility functions in such a way as to preclude a hardware implementation.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the speed of execution of the algorithm becomes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concern.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Ease of analysis: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Although we would like to make our algorithm as difficult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possible to cryptanalyze, there is great benefit in making the algorithm easy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analyze. That is, if the algorithm can be concisely and clearly explained,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easier to analyze that algorithm for cryptanalytic vulnerabilities and therefore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develop a higher level of assurance as to its strength. DES, for example,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not have an easily analyzed functionality.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exact realization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network depends on the choice of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parameters and design features: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size: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block sizes mean greater security (all other things being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equal) but reduced encryption/decryption speed for a given algorithm.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security is achieved by greater diffusion. Traditionally, a block size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64 bits has been considered a reasonable tradeoff and was nearly universal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cipher design. However, the new AES uses a 128-bit block size.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Key size: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key size means greater security but may decrease encryption/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decryption speed. The greater security is achieved by greater resistance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brute-force attacks and greater confusion. Key sizes of 64 bits or less are now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widely considered to be inadequate, and 128 bits has become a common size.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rounds: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essence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is that a single round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offers inadequate security but that multiple rounds offer increasing security.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typical size is 16 rounds.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generation algorithm: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complexity in this algorithm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lead to greater difficulty of cryptanalysis.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function F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Again, greater complexity generally means greater resistance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cryptanalysis.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two other considerations in the design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Fast software encryption/decryption: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many cases, encryption is embedded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applications or utility functions in such a way as to preclude a hardware implementation.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the speed of execution of the algorithm becomes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concern.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Ease of analysis: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Although we would like to make our algorithm as difficult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possible to cryptanalyze, there is great benefit in making the algorithm easy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analyze. That is, if the algorithm can be concisely and clearly explained,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easier to analyze that algorithm for cryptanalytic vulnerabilities and therefore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develop a higher level of assurance as to its strength. DES, for example, does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not have an easily analyzed functionality.</a:t>
            </a:r>
            <a:endParaRPr lang="en-US" dirty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7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Until the introduction of the Advanced Encryption Standard (AES) in 2001,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Encryption Standard (DES) was the most widely used encryption scheme.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 was issued in 1977 by the National Bureau of Standards, now the National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Institute of Standards and Technology (NIST), as Federal Information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Standard 46 (FIPS PUB 46). The algorithm itself is referred to as the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Algorithm (DEA). For DEA, data are encrypted in 64-bit blocks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56-bit key. The algorithm transforms 64-bit input in a series of steps into a 64-bit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output. The same steps, with the same key, are used to reverse the encryption.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Over the years, DES became the dominant symmetric encryption algorithm,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especially in financial applications. In 1994, NIST reaffirmed DES for federal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another five years; NIST recommended the use of DES for applications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than the protection of classified information. In 1999, NIST issued a new version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its standard (FIPS PUB 46-3) that indicated that DES should be used only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legacy systems and that triple DES (which in essence involves repeating the 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three times on the plaintext using two or three different keys to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be used. We study triple DES in Chapter 7. Because the underlying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and decryption algorithms are the same for DES and triple DES,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remains important to understand the DES cipher. This section provides an overview.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the interested reader, Appendix C provides further detail.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overall scheme for DES encryption is illustrated in Figure 4.5. As with any encryption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there are two inputs to the encryption function: the plaintext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encrypted and the key. In this case, the plaintext must be 64 bits in length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 is 56 bits in length.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Looking at the left-hand side of the figure, we can see that the processing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plaintext proceeds in three phases. First, the 64-bit plaintext passes through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 initial permutation (IP) that rearranges the bits to produce the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permuted input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This is followed by a phase consisting of sixteen rounds of the same function,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involves both permutation and substitution functions. The output of the last (sixteenth)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consists of 64 bits that are a function of the input plaintext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key. The left and right halves of the output are swapped to produce the </a:t>
            </a:r>
            <a:r>
              <a:rPr lang="en-US" sz="1200" b="1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preoutput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Finally,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preoutput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passed through a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 [IP</a:t>
            </a:r>
            <a:r>
              <a:rPr lang="en-US" sz="1200" b="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-1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] that is the inverse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initial permutation function, to produce the 64-bit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With the exception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initial and final permutations, DES has the exact structure of a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endParaRPr lang="en-US" sz="1200" b="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cipher, as shown in Figure 4.3.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right-hand portion of Figure 4.5 shows the way in which the 56-bit key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used. Initially, the key is passed through a permutation function. Then, for each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sixteen rounds,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(K</a:t>
            </a:r>
            <a:r>
              <a:rPr lang="en-US" sz="120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produced by the combination of a left circular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shift and a permutation. The permutation function is the same for each round, but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different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produced because of the repeated shifts of the key bits.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with any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cipher, decryption uses the same algorithm as encryption,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except that the application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reversed. Additionally, the initial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final permutations are reversed.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now work through an example and consider some of its implications. Although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you are not expected to duplicate the example by hand, you will find it informative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study the hex patterns that occur from one step to the next.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this example, the plaintext is a hexadecimal palindrome. The plaintext,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key, and resulting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Plaintext: 02468aceeca86420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Key: 0f1571c947d9e859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da02ce3a89ecac3b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Table 4.2 shows the progression of the algorithm. The first row shows the 32-bit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values of the left and right halves of data after the initial permutation. The next 16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rows show the results after each round. Also shown is the value of the 48-bit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generated for each round. Note that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= R</a:t>
            </a:r>
            <a:r>
              <a:rPr lang="en-US" sz="1200" b="0" i="1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final row shows the left-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right-hand values after the inverse initial permutation. These two values combined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form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  <a:endParaRPr lang="en-US" b="0" dirty="0"/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desirable property of any encryption algorithm is that a small change in either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plaintext or the key should produce a significant change in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particular, a change in one bit of the plaintext or one bit of the key should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change in many bits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This is referred to as the avalanche effect.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change were small, this might provide a way to reduce the size of the plaintext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or key space to be searched.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Using the example from Table 4.2, Table 4.3 shows the result when the fourth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bit of the plaintext is changed, so that the plaintext is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12468aceeca86420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second column of the table shows the intermediate 64-bit values at the end of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for the two plaintexts. The third column shows the number of bits that differ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between the two intermediate values. The table shows that, after just three rounds,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18 bits differ between the two blocks. On completion, the two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differ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32 bit positions.</a:t>
            </a:r>
            <a:endParaRPr lang="en-US" b="0" dirty="0"/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Table 4.4 shows a similar test using the original plaintext of with two keys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differ in only the fourth bit position: the original key,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0f1571c947d9e859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altered key,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1f1571c947d9e859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Again, the results show that about half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bits in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differ and that the avalanche effect is pronounced after just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few rounds.</a:t>
            </a:r>
            <a:endParaRPr lang="en-US" b="0" dirty="0"/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Since its adoption as a federal standard, there have been lingering concerns about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level of security provided by DES. These concerns, by and large, fall into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areas: key size and the nature of the 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a key length of 56 bits, there are 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56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possible keys, which is approximately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7.2 * 10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16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keys. Thus, on the face of it, a brute-force attack appears impractical.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Assuming that, on average, half the key space has to be searched, a single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performing one DES encryption per microsecond would take more than a thousand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years to break the cipher.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However, the assumption of one encryption per microsecond is overly conservative.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 far back as 1977,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Diffie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Hellman postulated that the technology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existed to build a parallel machine with 1 million encryption devices, each of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could perform one encryption per microsecond [DIFF77]. This would bring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average search time down to about 10 hours. The authors estimated that the cost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would be about $20 million in 1977 dollars.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current technology, it is not even necessary to use special, purpose-built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hardware. Rather, the speed of commercial, off-the-shelf processors threaten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security of DES. A recent paper from Seagate Technology [SEAG08] suggests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rate of 1 billion (10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9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key combinations per second is reasonable for today’s multicore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computers. Recent offerings confirm this. Both Intel and AMD now offer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hardware-based instructions to accelerate the use of AES. Tests run on a contemporary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multicore Intel machine resulted in an encryption rate of about half a billion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encryptions per second [BASU12]. Another recent analysis suggests that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contemporary supercomputer technology, a rate of 10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encryptions per second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reasonable [AROR12].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these results in mind, Table 4.5 shows how much time is required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brute-force attack for various key sizes. As can be seen, a single PC can break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 in about a year; if multiple PCs work in parallel, the time is drastically shortened.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today’s supercomputers should be able to find a key in about an hour.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 sizes of 128 bits or greater are effectively unbreakable using simply a brute-force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approach. Even if we managed to speed up the attacking system by a factor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1 trillion (10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), it would still take over 100,000 years to break a code using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128-bit key.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Fortunately, there are a number of alternatives to DES, the most important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which are AES and triple DES, discussed in Chapters 6 and 7, respectively.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AU" b="0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 cipher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that encrypts a digital data stream one bit or one byte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time. Examples of classical stream ciphers are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autokeyed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In the ideal case, a one-time pad version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would be used (Figure 3.7), in which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(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-2500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is as long as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bit stream (p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). If the cryptographic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random, then this cipher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unbreakable by any means other than acquiring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However, the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must be provided to both users in advance via some independent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secure channel. This introduces insurmountable logistical problems if the intended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traffic is very large.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for practical reasons, the bit-stream generator must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implemented as an algorithmic procedure, so that the cryptographic bit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can be produced by both users. In this approach (Figure 4.1a), the bit-stream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generator is a key-controlled algorithm and must produce a bit stream that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cryptographically strong. That is, it must be computationally impractical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predict future portions of the bit stream based on previous portions of the 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stream. The two users need only share the generating key, and each can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We discuss timing attacks in more detail in Part Three, as they relate to public-key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algorithms. However, the issue may also be relevant for symmetric ciphers. In essence,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timing attack is one in which information about the key or the plaintext is obtained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observing how long it takes a given implementation to perform decryptions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various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A timing attack exploits the fact that an encryption or decryption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often takes slightly different amounts of time on different inputs. [HEVI99]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reports on an approach that yields the Hamming weight (number of bits equal to one)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secret key. This is a long way from knowing the actual key, but it is an intriguing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first step. The authors conclude that DES appears to be fairly resistant to a successful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timing attack but suggest some avenues to explore. Although this is an interesting 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attack, it so far appears unlikely that this technique will ever be successful against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 or more powerful symmetric ciphers such as triple DES and AES.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cryptographic strength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derives from three aspects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design: the number of rounds, the function F, and the key schedule algorithm. Let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 look first at the choice of the number of rounds.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greater the number of rounds, the more difficult it is to perform cryptanalysis,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even for a relatively weak F. In general, the criterion should be that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rounds is chosen so that known cryptanalytic efforts require greater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effort than a simple brute-force key search attack. This criterion was certainly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the design of DES.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Schneier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[SCHN96] observes that for 16-round DES, a differential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cryptanalysis attack is slightly less efficient than brute force: The differential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cryptanalysis attack requires 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55.1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operations, whereas brute force requires 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55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 had 15 or fewer rounds, differential cryptanalysis would require less effort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than a brute-force key search.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This criterion is attractive, because it makes it easy to judge the strength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 algorithm and to compare different algorithms. In the absence of a cryptanalytic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breakthrough, the strength of any algorithm that satisfies the criterion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judged solely on key length.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heart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 cipher is the function F, which provides the element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confusion in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Thus, it must be difficult to “unscramble”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 performed by F. One obvious criterion is that F be nonlinear, as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discussed previously. The more nonlinear F, the more difficult any type of cryptanalysis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will be. There are several measures of nonlinearity, which are beyond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scope of this book. In rough terms, the more difficult it is to approximate 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set of linear equations, the more nonlinear F 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Several other criteria should be considered in designing F. We would like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to have good avalanche properties. Recall that, in general, this means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change in one bit of the input should produce a change in many bits of the output.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more stringent version of this is 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strict avalanche criterion (SAC)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[WEBS86],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which states that any output bit j of an S-box (see Appendix C for a discussion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S-boxes) should change with probability 1/2 when any single input bit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inverted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all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j . Although SAC is expressed in terms of S-boxes, a similar criterion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 applied to F as a whole. This is important when considering designs that do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include S-boxes.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Another criterion proposed in [WEBS86] is 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bit independence criterion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(BIC),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which states that output bits j and k should change independently when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single input bit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inverted for all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j , and k . The SAC and BIC criteria appear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strengthen the effectiveness of the confusion function.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With any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 cipher, the key is used to generate one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round. In general, we would like to select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to maximize the difficulty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deducing individual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the difficulty of working back to the main key. No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general principles for this have yet been promulgated.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Adams suggests [ADAM94] that, at minimum, the key schedule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guarantee key/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Strict Avalanche Criterion and Bit Independence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Criterion.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Chapter 4 summary.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 cipher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that encrypts a digital data stream one bit or one byte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time. Examples of classical stream ciphers are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autokeyed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In the ideal case, a one-time pad version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would be used (Figure 3.7), in which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(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-2500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is as long as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bit stream (p</a:t>
            </a:r>
            <a:r>
              <a:rPr lang="en-US" sz="1200" b="0" kern="1200" baseline="-25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). If the cryptographic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random, then this cipher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unbreakable by any means other than acquiring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However, the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must be provided to both users in advance via some independent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secure channel. This introduces insurmountable logistical problems if the intended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traffic is very large.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for practical reasons, the bit-stream generator must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implemented as an algorithmic procedure, so that the cryptographic bit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can be produced by both users. In this approach (Figure 4.1a), the bit-stream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generator is a key-controlled algorithm and must produce a bit stream that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cryptographically strong. That is, it must be computationally impractical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predict future portions of the bit stream based on previous portions of the 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stream. The two users need only share the generating key, and each can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64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in which a block of plaintext is treated as a whole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used to produce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 of equal length. Typically, a block size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64 or 128 bits is used. As with a stream cipher, the two users share a symmetric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key (Figure 4.1b). Using some of the modes of operation explained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Chapter 7, a block cipher can be used to achieve the same effect as a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Far more effort has gone into analyzing block ciphers. In general, they seem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applicable to a broader range of applications than stream ciphers. The vast majority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network-based symmetric cryptographic applications make use of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ciphers. Accordingly, the concern in this chapter, and in our discussions throughout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book of symmetric encryption, will primarily focus on block ciphers.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Examples</a:t>
            </a:r>
            <a:r>
              <a:rPr lang="en-US" baseline="0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of stream and block ciphers.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block cipher operates on a plaintext block of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 to produce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of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bits. There are 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possible different plaintext blocks and, for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to be reversible (i.e., for decryption to be possible), each must produce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unique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block. Such a transformation is called reversible, or nonsingular.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Figure 4.2 illustrates the logic of a general substitution cipher for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4.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4-bit input produces one of 16 possible input states, which is mapped by the substitution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into a unique one of 16 possible output states, each of which is represented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4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encryption and decryption mappings can be defined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tabulation, as shown in Table 4.1. This is the most general form of block cipher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can be used to define any reversible mapping between plaintext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refers to this as the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ideal block cipher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because it allows for the maximum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possible encryption mappings from the plaintext block [FEIS75].</a:t>
            </a:r>
            <a:endParaRPr lang="en-US" dirty="0"/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proposed [FEIS73] that we can approximate the ideal block cipher by utilizing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concept of a product cipher, which is the execution of two or more simple ciphers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sequence in such a way that the final result or product is cryptographically stronger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than any of the component ciphers. The essence of the approach is to develop a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with a key length of k bits and a block length of n bits, allowing a total of 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possible transformations, rather than the 2</a:t>
            </a:r>
            <a:r>
              <a:rPr lang="en-US" sz="12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! transformations available with the ideal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cipher.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particular,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proposed the use of a cipher that alternates substitutions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permutations, where these terms are defined as follows: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Each plaintext element or group of elements is uniquely replaced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corresponding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element or group of elements.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A sequence of plaintext elements is replaced by a permutation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that sequence. That is, no elements are added or deleted or replaced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sequence, rather the order in which the elements appear in the sequence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changed.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fact,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Feistel’s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a practical application of a proposal by Claude Shannon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develop a product cipher that alternates confusion and diffusion functions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[SHAN49]. We look next at these concepts of diffusion and confusion and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present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But first, it is worth commenting on this remarkable fact: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structure, which dates back over a quarter century and which,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turn, is based on Shannon’s proposal of 1945, is the structure used by many significant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symmetric block ciphers currently in use.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In particular,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structure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used for Triple Data Encryption Algorithm (TDEA), which is one of the two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algorithms (along with AES), approved for general use by the National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Institute of Standards and Technology (NIST).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structure is also used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several schemes for format-preserving encryption, which have recently come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prominence. In addition, the Camellia block cipher is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structure; it is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possible symmetric ciphers in TLS and a number of other Internet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protocols. Both TDEA and format-preserving encryption are covered in Chapter 7.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terms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diffusion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1200" i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confusion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were introduced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Claude Shannon to capture the two basic building blocks for any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system [SHAN49]. Shannon’s concern was to thwart cryptanalysis based on statistical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analysis. The reasoning is as follows. Assume the attacker has some knowledge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statistical characteristics of the plaintext. For example, in a human-readable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message in some language, the frequency distribution of the various letters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known. Or there may be words or phrases likely to appear in the message (probable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words). If these statistics are in any way reflected in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the cryptanalyst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may be able to deduce the encryption key, part of the key, or at least a set of keys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likely to contain the exact key. In what Shannon refers to as a strongly ideal cipher,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statistics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independent of the particular key used. The arbitrary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 cipher that we discussed previously (Figure 4.2) is such a cipher,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but as we have seen, it is impractical.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Other than recourse to ideal systems, Shannon suggests two methods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frustrating statistical cryptanalysis: diffusion and confusion. In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diffusion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statistical structure of the plaintext is dissipated into long-range statistics of the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This is achieved by having each plaintext digit affect the value of many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digits; generally, this is equivalent to having each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digit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affected by many plaintext digits.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Every block cipher involves a transformation of a block of plaintext into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of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the transformation depends on the key. The mechanism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diffusion seeks to make the statistical relationship between the plaintext and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complex as possible in order to thwart attempts to deduce the key.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other hand,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confusion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seeks to make the relationship between the statistics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the value of the encryption key as complex as possible, again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thwart attempts to discover the key. Thus, even if the attacker can get some handle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 the statistics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the way in which the key was used to produce that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so complex as to make it difficult to deduce the key. This is achieved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use of a complex substitution algorithm. In contrast, a simple linear substitution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function would add little confusion.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 [ROBS95b] points out, so successful are diffusion and confusion in capturing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essence of the desired attributes of a block cipher that they have become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cornerstone of modern block cipher design.</a:t>
            </a:r>
            <a:endParaRPr lang="en-AU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110703" y="6374626"/>
            <a:ext cx="6680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2020 Pearson Education, Inc. All Rights Reserved</a:t>
            </a:r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4724400"/>
            <a:ext cx="8229600" cy="1143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57200" y="3048000"/>
            <a:ext cx="82296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52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41148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3790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5438" y="4267200"/>
            <a:ext cx="8229600" cy="1066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65438" y="5562600"/>
            <a:ext cx="8229600" cy="43793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57200" y="2743200"/>
            <a:ext cx="8229600" cy="1066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8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57200" y="3048000"/>
            <a:ext cx="82296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57200" y="4495800"/>
            <a:ext cx="82296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730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57200" y="3581400"/>
            <a:ext cx="8229600" cy="137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98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619250" y="6374626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2020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>
                <a:solidFill>
                  <a:prstClr val="white"/>
                </a:solidFill>
              </a:rPr>
              <a:pPr/>
              <a:t>10/25/21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2817757" y="6426000"/>
            <a:ext cx="587856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eaLnBrk="1" hangingPunct="1"/>
            <a:r>
              <a:rPr lang="en-US" altLang="en-US" dirty="0">
                <a:latin typeface="Verdana" panose="020B0604030504040204" pitchFamily="34" charset="0"/>
                <a:cs typeface="Arial" panose="020B0604020202020204" pitchFamily="34" charset="0"/>
              </a:rPr>
              <a:t>Copyright © 2018, 2016, 2014 Pearson Education, Inc. All Rights Reserved.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" y="2209800"/>
            <a:ext cx="2895600" cy="2667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43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2971800" cy="41148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447800"/>
            <a:ext cx="3200400" cy="381000"/>
          </a:xfrm>
        </p:spPr>
        <p:txBody>
          <a:bodyPr/>
          <a:lstStyle>
            <a:lvl1pPr algn="ctr">
              <a:buNone/>
              <a:defRPr sz="1500" b="0" i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810000" y="1524000"/>
            <a:ext cx="4343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>
            <a:lvl1pPr algn="l">
              <a:buSzTx/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B9C43FB-8E13-4032-B5FB-47B8DE62B1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87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93038" cy="1462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>
            <a:lvl1pPr algn="l">
              <a:buSzTx/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BE79C1A-C35C-4D80-AA81-007920C47E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67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19250" y="6374626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2020 Pearson Education, Inc. All Rights Reserved</a:t>
            </a:r>
          </a:p>
        </p:txBody>
      </p:sp>
      <p:pic>
        <p:nvPicPr>
          <p:cNvPr id="13" name="Picture 12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2362201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30480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38100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7200" y="46482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09600" y="48006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2362201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57200" y="30480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38100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457200" y="46482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609600" y="48006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762000" y="49530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914400" y="51054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1066800" y="52578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1219200" y="54102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1371600" y="55626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3"/>
          </p:nvPr>
        </p:nvSpPr>
        <p:spPr>
          <a:xfrm>
            <a:off x="1524000" y="5715000"/>
            <a:ext cx="8229600" cy="533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96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4724400"/>
            <a:ext cx="8229600" cy="1143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3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10/25/21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727450" y="6378267"/>
            <a:ext cx="513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1200" dirty="0">
                <a:latin typeface="Verdana" panose="020B0604030504040204" pitchFamily="34" charset="0"/>
                <a:cs typeface="Arial" panose="020B0604020202020204" pitchFamily="34" charset="0"/>
              </a:rPr>
              <a:t>Copyright © 2020 Pearson Education, Inc. All Rights Reserved.</a:t>
            </a:r>
          </a:p>
        </p:txBody>
      </p:sp>
      <p:pic>
        <p:nvPicPr>
          <p:cNvPr id="10" name="Picture 9" descr="Pearson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2" r:id="rId8"/>
    <p:sldLayoutId id="2147483661" r:id="rId9"/>
    <p:sldLayoutId id="2147483669" r:id="rId10"/>
    <p:sldLayoutId id="2147483663" r:id="rId11"/>
    <p:sldLayoutId id="2147483672" r:id="rId12"/>
    <p:sldLayoutId id="2147483651" r:id="rId13"/>
    <p:sldLayoutId id="2147483654" r:id="rId14"/>
    <p:sldLayoutId id="2147483670" r:id="rId15"/>
    <p:sldLayoutId id="2147483671" r:id="rId16"/>
    <p:sldLayoutId id="2147483655" r:id="rId17"/>
    <p:sldLayoutId id="2147483673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ck.sh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388"/>
            <a:ext cx="8229600" cy="1103377"/>
          </a:xfrm>
        </p:spPr>
        <p:txBody>
          <a:bodyPr>
            <a:spAutoFit/>
          </a:bodyPr>
          <a:lstStyle/>
          <a:p>
            <a:r>
              <a:rPr lang="en-US" sz="3600" dirty="0">
                <a:latin typeface="+mj-lt"/>
              </a:rPr>
              <a:t>Cryptography and Network Security: Principles and Practice</a:t>
            </a:r>
            <a:endParaRPr lang="en-IN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370684"/>
            <a:ext cx="8229600" cy="297403"/>
          </a:xfrm>
        </p:spPr>
        <p:txBody>
          <a:bodyPr>
            <a:spAutoFit/>
          </a:bodyPr>
          <a:lstStyle/>
          <a:p>
            <a:r>
              <a:rPr lang="en-US" sz="1800" dirty="0"/>
              <a:t>Eighth Edition</a:t>
            </a:r>
            <a:endParaRPr lang="en-IN" sz="18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90BF7CC-C13E-4975-9A72-17609AD86A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0" y="2895600"/>
            <a:ext cx="4106487" cy="447675"/>
          </a:xfr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0" y="3554269"/>
            <a:ext cx="4114800" cy="636731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sz="2000" dirty="0"/>
              <a:t>Block Ciphers and the Data Encryption Standard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quarter" idx="19"/>
          </p:nvPr>
        </p:nvSpPr>
        <p:spPr>
          <a:xfrm>
            <a:off x="3811853" y="6426000"/>
            <a:ext cx="4858321" cy="184666"/>
          </a:xfr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en-US" sz="1200" dirty="0">
                <a:latin typeface="Verdana" panose="020B0604030504040204" pitchFamily="34" charset="0"/>
                <a:cs typeface="Arial" panose="020B0604020202020204" pitchFamily="34" charset="0"/>
              </a:rPr>
              <a:t>Copyright © 2020 Pearson Education, Inc. All Rights Reserved.</a:t>
            </a:r>
          </a:p>
        </p:txBody>
      </p:sp>
      <p:pic>
        <p:nvPicPr>
          <p:cNvPr id="7" name="Picture Placeholder 6" descr="Front Cover: Cryptography and Network Security: Principles and Practice, Eighth Edition by Stallings"/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4" y="1865652"/>
            <a:ext cx="3395472" cy="4425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54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8ADC8-7A84-A343-85BD-A3DC8B44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7696200" cy="516465"/>
          </a:xfrm>
        </p:spPr>
        <p:txBody>
          <a:bodyPr/>
          <a:lstStyle/>
          <a:p>
            <a:r>
              <a:rPr kumimoji="1" lang="en-US" altLang="zh-CN" sz="2600" dirty="0"/>
              <a:t>Design Paradigm: Substitution-Permutation Network</a:t>
            </a:r>
            <a:endParaRPr kumimoji="1" lang="zh-CN" altLang="en-US" sz="2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0D2A08-006D-AE48-B86A-9FE3A57E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873860"/>
            <a:ext cx="6301317" cy="52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3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929EF-E1DB-774F-A7FB-DB532A1A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516465"/>
          </a:xfrm>
        </p:spPr>
        <p:txBody>
          <a:bodyPr/>
          <a:lstStyle/>
          <a:p>
            <a:r>
              <a:rPr kumimoji="1" lang="en-US" altLang="zh-CN" sz="2800" dirty="0"/>
              <a:t>Three Round of a Substitution-Permutation Network</a:t>
            </a:r>
            <a:endParaRPr kumimoji="1"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55515D-E3BC-EA4F-93DA-899A655A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838200"/>
            <a:ext cx="4648200" cy="54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9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0" y="738664"/>
            <a:ext cx="3200400" cy="1723549"/>
          </a:xfrm>
        </p:spPr>
        <p:txBody>
          <a:bodyPr wrap="square">
            <a:spAutoFit/>
          </a:bodyPr>
          <a:lstStyle/>
          <a:p>
            <a:r>
              <a:rPr lang="en-IN" altLang="en-US" sz="2800" dirty="0">
                <a:latin typeface="+mj-lt"/>
                <a:ea typeface="ヒラギノ角ゴ Pro W3" charset="-128"/>
              </a:rPr>
              <a:t>Figure 4.3 </a:t>
            </a:r>
            <a:r>
              <a:rPr lang="en-US" altLang="en-US" sz="2800" dirty="0" err="1">
                <a:latin typeface="+mj-lt"/>
                <a:ea typeface="ヒラギノ角ゴ Pro W3" charset="-128"/>
              </a:rPr>
              <a:t>Feistel</a:t>
            </a:r>
            <a:r>
              <a:rPr lang="en-US" altLang="en-US" sz="2800" dirty="0">
                <a:latin typeface="+mj-lt"/>
                <a:ea typeface="ヒラギノ角ゴ Pro W3" charset="-128"/>
              </a:rPr>
              <a:t> Encryption and Decryption (16 rounds)</a:t>
            </a:r>
            <a:endParaRPr lang="en-US" sz="2800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887690-69F7-5D40-B7F2-F4DC320E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0"/>
            <a:ext cx="4710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913"/>
            <a:ext cx="8229600" cy="465354"/>
          </a:xfrm>
        </p:spPr>
        <p:txBody>
          <a:bodyPr wrap="square">
            <a:spAutoFit/>
          </a:bodyPr>
          <a:lstStyle/>
          <a:p>
            <a:r>
              <a:rPr lang="en-IN" altLang="en-US" sz="3600" dirty="0" err="1">
                <a:latin typeface="+mj-lt"/>
                <a:ea typeface="ヒラギノ角ゴ Pro W3" charset="-128"/>
              </a:rPr>
              <a:t>Feistel</a:t>
            </a:r>
            <a:r>
              <a:rPr lang="en-IN" altLang="en-US" sz="3600" dirty="0">
                <a:latin typeface="+mj-lt"/>
                <a:ea typeface="ヒラギノ角ゴ Pro W3" charset="-128"/>
              </a:rPr>
              <a:t> Example</a:t>
            </a:r>
            <a:endParaRPr lang="en-US" sz="2800" dirty="0"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6E5CA4-54F6-8B49-AADD-09B2300B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24000"/>
            <a:ext cx="8763000" cy="30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4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53998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Feistel Cipher Design Features </a:t>
            </a:r>
            <a:r>
              <a:rPr lang="en-IN" altLang="en-US" sz="2800" dirty="0">
                <a:latin typeface="+mj-lt"/>
                <a:ea typeface="ヒラギノ角ゴ Pro W3" charset="-128"/>
              </a:rPr>
              <a:t>(1 of 2)</a:t>
            </a:r>
            <a:endParaRPr lang="en-US" sz="28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65826" y="1001025"/>
            <a:ext cx="8229600" cy="531494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Block size</a:t>
            </a:r>
          </a:p>
          <a:p>
            <a:pPr lvl="1"/>
            <a:r>
              <a:rPr lang="en-US" sz="2400" dirty="0"/>
              <a:t>Larger block sizes mean greater security but reduced encryption/decryption speed for a given algorithm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Key size</a:t>
            </a:r>
          </a:p>
          <a:p>
            <a:pPr lvl="1"/>
            <a:r>
              <a:rPr lang="en-US" sz="2400" dirty="0"/>
              <a:t>Larger key size means greater security but may decrease encryption/decryption speeds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Number of rounds</a:t>
            </a:r>
          </a:p>
          <a:p>
            <a:pPr lvl="1"/>
            <a:r>
              <a:rPr lang="en-US" sz="2400" dirty="0"/>
              <a:t>The essence of the </a:t>
            </a:r>
            <a:r>
              <a:rPr lang="en-US" sz="2400" dirty="0" err="1"/>
              <a:t>Feistel</a:t>
            </a:r>
            <a:r>
              <a:rPr lang="en-US" sz="2400" dirty="0"/>
              <a:t> cipher is that a single round offers inadequate security but that multiple rounds offer increasing security</a:t>
            </a:r>
          </a:p>
          <a:p>
            <a:pPr>
              <a:spcBef>
                <a:spcPts val="600"/>
              </a:spcBef>
            </a:pPr>
            <a:r>
              <a:rPr lang="en-US" sz="2400" dirty="0" err="1"/>
              <a:t>Subkey</a:t>
            </a:r>
            <a:r>
              <a:rPr lang="en-US" sz="2400" dirty="0"/>
              <a:t> generation algorithm</a:t>
            </a:r>
          </a:p>
          <a:p>
            <a:pPr lvl="1"/>
            <a:r>
              <a:rPr lang="en-US" sz="2400" dirty="0"/>
              <a:t>Greater complexity in this algorithm should lead to greater difficulty of cryptanalysis</a:t>
            </a:r>
          </a:p>
        </p:txBody>
      </p:sp>
    </p:spTree>
    <p:extLst>
      <p:ext uri="{BB962C8B-B14F-4D97-AF65-F5344CB8AC3E}">
        <p14:creationId xmlns:p14="http://schemas.microsoft.com/office/powerpoint/2010/main" val="190509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53998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Feistel Cipher Design Features </a:t>
            </a:r>
            <a:r>
              <a:rPr lang="en-IN" altLang="en-US" sz="2800" dirty="0">
                <a:latin typeface="+mj-lt"/>
                <a:ea typeface="ヒラギノ角ゴ Pro W3" charset="-128"/>
              </a:rPr>
              <a:t>(2 of 2)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90" y="1003417"/>
            <a:ext cx="8229600" cy="5186035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Round function F</a:t>
            </a:r>
          </a:p>
          <a:p>
            <a:pPr lvl="1"/>
            <a:r>
              <a:rPr lang="en-US" sz="2400" dirty="0"/>
              <a:t>Greater complexity generally means greater resistance to cryptanalysis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Fast software encryption/decryption</a:t>
            </a:r>
          </a:p>
          <a:p>
            <a:pPr lvl="1"/>
            <a:r>
              <a:rPr lang="en-US" sz="2400" dirty="0"/>
              <a:t>In many cases, encrypting is embedded in applications or utility functions in such a way as to preclude a hardware implementation; accordingly, the speed of execution of the algorithm becomes a concern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Ease of analysis</a:t>
            </a:r>
          </a:p>
          <a:p>
            <a:pPr lvl="1"/>
            <a:r>
              <a:rPr lang="en-US" sz="2400" dirty="0"/>
              <a:t>If the algorithm can be concisely and clearly explained, it is easier to analyze that algorithm for cryptanalytic vulnerabilities and therefore develop a higher level of assurance as to its strength</a:t>
            </a:r>
          </a:p>
        </p:txBody>
      </p:sp>
    </p:spTree>
    <p:extLst>
      <p:ext uri="{BB962C8B-B14F-4D97-AF65-F5344CB8AC3E}">
        <p14:creationId xmlns:p14="http://schemas.microsoft.com/office/powerpoint/2010/main" val="205338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53998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Data Encryption Standard (DES)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47536"/>
          </a:xfrm>
        </p:spPr>
        <p:txBody>
          <a:bodyPr>
            <a:spAutoFit/>
          </a:bodyPr>
          <a:lstStyle/>
          <a:p>
            <a:r>
              <a:rPr lang="en-US" sz="2400" dirty="0"/>
              <a:t>Issued in 1977 by the National Bureau of Standards (now NIST) as Federal Information Processing Standard 46</a:t>
            </a:r>
          </a:p>
          <a:p>
            <a:r>
              <a:rPr lang="en-US" sz="2400" dirty="0"/>
              <a:t>Was the most widely used encryption scheme until the introduction of the Advanced Encryption Standard (AES) in 2001</a:t>
            </a:r>
          </a:p>
          <a:p>
            <a:r>
              <a:rPr lang="en-US" sz="2400" dirty="0"/>
              <a:t>Algorithm itself is referred to as the Data Encryption Algorithm (DEA)</a:t>
            </a:r>
          </a:p>
          <a:p>
            <a:pPr lvl="1"/>
            <a:r>
              <a:rPr lang="en-US" sz="2400" dirty="0"/>
              <a:t>Data are encrypted in 64-bit blocks using a 56-bit key</a:t>
            </a:r>
          </a:p>
          <a:p>
            <a:pPr lvl="1"/>
            <a:r>
              <a:rPr lang="en-US" sz="2400" dirty="0"/>
              <a:t>The algorithm transforms 64-bit input in a series of steps into a 64-bit output</a:t>
            </a:r>
          </a:p>
          <a:p>
            <a:pPr lvl="1"/>
            <a:r>
              <a:rPr lang="en-US" sz="2400" dirty="0"/>
              <a:t>The same steps, with the same key, are used to reverse the encryption</a:t>
            </a:r>
          </a:p>
        </p:txBody>
      </p:sp>
    </p:spTree>
    <p:extLst>
      <p:ext uri="{BB962C8B-B14F-4D97-AF65-F5344CB8AC3E}">
        <p14:creationId xmlns:p14="http://schemas.microsoft.com/office/powerpoint/2010/main" val="75752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0" y="228600"/>
            <a:ext cx="2952925" cy="1477328"/>
          </a:xfrm>
        </p:spPr>
        <p:txBody>
          <a:bodyPr wrap="square">
            <a:spAutoFit/>
          </a:bodyPr>
          <a:lstStyle/>
          <a:p>
            <a:r>
              <a:rPr lang="en-IN" altLang="en-US" sz="2400" dirty="0">
                <a:latin typeface="+mj-lt"/>
                <a:ea typeface="ヒラギノ角ゴ Pro W3" charset="-128"/>
              </a:rPr>
              <a:t>Figure 4.5 General Depiction of DES Encryption Algorithm</a:t>
            </a:r>
            <a:endParaRPr lang="en-US" sz="2400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B9D0D0-7E47-FF40-903D-38093F0B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26276"/>
            <a:ext cx="5056159" cy="66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24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59F40-5FD9-1C41-AC4A-922393E9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62" y="76200"/>
            <a:ext cx="8229600" cy="693420"/>
          </a:xfrm>
        </p:spPr>
        <p:txBody>
          <a:bodyPr/>
          <a:lstStyle/>
          <a:p>
            <a:r>
              <a:rPr kumimoji="1" lang="en-US" altLang="zh-CN" dirty="0"/>
              <a:t>Details of Single Round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66C85A-A6CB-AC47-9635-0AF07FB0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14400"/>
            <a:ext cx="732744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3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C5AFE-81DC-7048-8FA4-70141155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10269"/>
            <a:ext cx="4038600" cy="470428"/>
          </a:xfrm>
        </p:spPr>
        <p:txBody>
          <a:bodyPr/>
          <a:lstStyle/>
          <a:p>
            <a:r>
              <a:rPr kumimoji="1" lang="en-US" altLang="zh-CN" sz="2800" dirty="0"/>
              <a:t>DES Round Function F</a:t>
            </a:r>
            <a:endParaRPr kumimoji="1"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C9D248-B143-2549-B807-7C2300E3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762000"/>
            <a:ext cx="4648200" cy="54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2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77"/>
            <a:ext cx="8229600" cy="553998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Stream Cipher </a:t>
            </a:r>
            <a:r>
              <a:rPr lang="en-IN" altLang="en-US" sz="2800" dirty="0">
                <a:latin typeface="+mj-lt"/>
                <a:ea typeface="ヒラギノ角ゴ Pro W3" charset="-128"/>
              </a:rPr>
              <a:t>(1 of 2)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26" y="925949"/>
            <a:ext cx="8229600" cy="5393784"/>
          </a:xfrm>
        </p:spPr>
        <p:txBody>
          <a:bodyPr>
            <a:spAutoFit/>
          </a:bodyPr>
          <a:lstStyle/>
          <a:p>
            <a:pPr lvl="0"/>
            <a:r>
              <a:rPr lang="en-US" sz="2200" dirty="0"/>
              <a:t>Encrypts a digital data stream one bit or one byte at a time</a:t>
            </a:r>
          </a:p>
          <a:p>
            <a:pPr lvl="1"/>
            <a:r>
              <a:rPr lang="en-US" sz="2200" dirty="0"/>
              <a:t>Examples:</a:t>
            </a:r>
          </a:p>
          <a:p>
            <a:pPr lvl="2"/>
            <a:r>
              <a:rPr lang="en-US" sz="2200" dirty="0" err="1"/>
              <a:t>Autokeyed</a:t>
            </a:r>
            <a:r>
              <a:rPr lang="en-US" sz="2200" dirty="0"/>
              <a:t> </a:t>
            </a:r>
            <a:r>
              <a:rPr lang="en-US" sz="2200" dirty="0" err="1"/>
              <a:t>Vigenère</a:t>
            </a:r>
            <a:r>
              <a:rPr lang="en-US" sz="2200" dirty="0"/>
              <a:t> cipher</a:t>
            </a:r>
          </a:p>
          <a:p>
            <a:pPr lvl="2"/>
            <a:r>
              <a:rPr lang="en-US" sz="2200" dirty="0" err="1"/>
              <a:t>Vernam</a:t>
            </a:r>
            <a:r>
              <a:rPr lang="en-US" sz="2200" dirty="0"/>
              <a:t> cipher</a:t>
            </a:r>
          </a:p>
          <a:p>
            <a:pPr lvl="0"/>
            <a:r>
              <a:rPr lang="en-US" sz="2200" dirty="0"/>
              <a:t>In the ideal case, a one-time pad version of the </a:t>
            </a:r>
            <a:r>
              <a:rPr lang="en-US" sz="2200" dirty="0" err="1"/>
              <a:t>Vernam</a:t>
            </a:r>
            <a:r>
              <a:rPr lang="en-US" sz="2200" dirty="0"/>
              <a:t> cipher would be used, in which the </a:t>
            </a:r>
            <a:r>
              <a:rPr lang="en-US" sz="2200" dirty="0" err="1"/>
              <a:t>keystream</a:t>
            </a:r>
            <a:r>
              <a:rPr lang="en-US" sz="2200" dirty="0"/>
              <a:t> is as long as the plaintext bit stream</a:t>
            </a:r>
          </a:p>
          <a:p>
            <a:pPr lvl="1"/>
            <a:r>
              <a:rPr lang="en-US" sz="2200" dirty="0"/>
              <a:t>If the cryptographic </a:t>
            </a:r>
            <a:r>
              <a:rPr lang="en-US" sz="2200" dirty="0" err="1"/>
              <a:t>keystream</a:t>
            </a:r>
            <a:r>
              <a:rPr lang="en-US" sz="2200" dirty="0"/>
              <a:t> is random, then this cipher is unbreakable by any means other than acquiring the </a:t>
            </a:r>
            <a:r>
              <a:rPr lang="en-US" sz="2200" dirty="0" err="1"/>
              <a:t>keystream</a:t>
            </a:r>
            <a:endParaRPr lang="en-US" sz="2200" dirty="0"/>
          </a:p>
          <a:p>
            <a:pPr lvl="2"/>
            <a:r>
              <a:rPr lang="en-US" sz="2200" dirty="0" err="1"/>
              <a:t>Keystream</a:t>
            </a:r>
            <a:r>
              <a:rPr lang="en-US" sz="2200" dirty="0"/>
              <a:t> must be provided to both users in advance via some independent and secure channel</a:t>
            </a:r>
          </a:p>
          <a:p>
            <a:pPr lvl="2"/>
            <a:r>
              <a:rPr lang="en-US" sz="2200" dirty="0"/>
              <a:t>This introduces insurmountable logistical problems if the intended data traffic is very large</a:t>
            </a:r>
          </a:p>
        </p:txBody>
      </p:sp>
    </p:spTree>
    <p:extLst>
      <p:ext uri="{BB962C8B-B14F-4D97-AF65-F5344CB8AC3E}">
        <p14:creationId xmlns:p14="http://schemas.microsoft.com/office/powerpoint/2010/main" val="26002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2E6B6-8EA2-1743-9A99-A9076061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546628"/>
          </a:xfrm>
        </p:spPr>
        <p:txBody>
          <a:bodyPr/>
          <a:lstStyle/>
          <a:p>
            <a:r>
              <a:rPr kumimoji="1" lang="en-US" altLang="zh-CN" dirty="0"/>
              <a:t>Substitution Box Example S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59A817-D8D3-5747-9816-236D906D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54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2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965"/>
            <a:ext cx="8229600" cy="511889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Table 4.2 DES Example</a:t>
            </a:r>
            <a:endParaRPr lang="en-US" sz="28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031903"/>
            <a:ext cx="8229600" cy="28438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i="1" dirty="0"/>
              <a:t>Note: </a:t>
            </a:r>
            <a:r>
              <a:rPr lang="en-US" dirty="0"/>
              <a:t>DES </a:t>
            </a:r>
            <a:r>
              <a:rPr lang="en-US" dirty="0" err="1"/>
              <a:t>subkeys</a:t>
            </a:r>
            <a:r>
              <a:rPr lang="en-US" dirty="0"/>
              <a:t> are shown as eight 6-bit values in hex format</a:t>
            </a:r>
            <a:endParaRPr lang="en-I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508885-EDB6-744B-8C4B-7FFF56B1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05854"/>
            <a:ext cx="5705458" cy="53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6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3"/>
            <a:ext cx="8229600" cy="349627"/>
          </a:xfrm>
        </p:spPr>
        <p:txBody>
          <a:bodyPr wrap="square">
            <a:spAutoFit/>
          </a:bodyPr>
          <a:lstStyle/>
          <a:p>
            <a:r>
              <a:rPr lang="en-IN" altLang="en-US" sz="2400" dirty="0">
                <a:latin typeface="+mj-lt"/>
                <a:ea typeface="ヒラギノ角ゴ Pro W3" charset="-128"/>
              </a:rPr>
              <a:t>Table 4.3 Avalanche Effect in DES: Change in Plaintext</a:t>
            </a:r>
            <a:endParaRPr lang="en-US" sz="2400" dirty="0"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C4328D-80EB-1C4C-AE44-9B638F97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762000"/>
            <a:ext cx="6987164" cy="56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5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730"/>
            <a:ext cx="8229600" cy="349627"/>
          </a:xfrm>
        </p:spPr>
        <p:txBody>
          <a:bodyPr wrap="square">
            <a:spAutoFit/>
          </a:bodyPr>
          <a:lstStyle/>
          <a:p>
            <a:r>
              <a:rPr lang="en-IN" altLang="en-US" sz="2400" dirty="0">
                <a:latin typeface="+mj-lt"/>
                <a:ea typeface="ヒラギノ角ゴ Pro W3" charset="-128"/>
              </a:rPr>
              <a:t>Table 4.4 Avalanche Effect in DES: Change in Key</a:t>
            </a:r>
            <a:endParaRPr lang="en-US" sz="2400" dirty="0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B1E3F9-1F2A-CF42-8186-5C8096F2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61357"/>
            <a:ext cx="698739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5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75"/>
            <a:ext cx="8229600" cy="861774"/>
          </a:xfrm>
        </p:spPr>
        <p:txBody>
          <a:bodyPr wrap="square">
            <a:spAutoFit/>
          </a:bodyPr>
          <a:lstStyle/>
          <a:p>
            <a:r>
              <a:rPr lang="en-IN" altLang="en-US" sz="2800" dirty="0">
                <a:latin typeface="+mj-lt"/>
                <a:ea typeface="ヒラギノ角ゴ Pro W3" charset="-128"/>
              </a:rPr>
              <a:t>Table 4.5 </a:t>
            </a:r>
            <a:r>
              <a:rPr lang="en-US" altLang="en-US" sz="2800" dirty="0">
                <a:latin typeface="+mj-lt"/>
                <a:ea typeface="ヒラギノ角ゴ Pro W3" charset="-128"/>
              </a:rPr>
              <a:t>Average Time Required for Exhaustive Key Search</a:t>
            </a:r>
            <a:endParaRPr lang="en-US" sz="2800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E777FB-BD38-2441-AA54-CFDBF67E5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71241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16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71068-1B3A-F04F-91D3-FA432F31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470428"/>
          </a:xfrm>
        </p:spPr>
        <p:txBody>
          <a:bodyPr/>
          <a:lstStyle/>
          <a:p>
            <a:r>
              <a:rPr kumimoji="1" lang="en-US" altLang="zh-CN" dirty="0"/>
              <a:t>Security of DES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598D6-5378-384C-A473-A4335618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143000"/>
            <a:ext cx="8229600" cy="533400"/>
          </a:xfrm>
        </p:spPr>
        <p:txBody>
          <a:bodyPr/>
          <a:lstStyle/>
          <a:p>
            <a:r>
              <a:rPr kumimoji="1" lang="en-US" altLang="zh-CN" dirty="0"/>
              <a:t>After almost 30 years of intensive study, the best known practical attack is still an exhaustive search through its key space.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8DD74-8154-D34C-939A-349A3FB1C5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7360" y="1905000"/>
            <a:ext cx="8229600" cy="767080"/>
          </a:xfrm>
        </p:spPr>
        <p:txBody>
          <a:bodyPr/>
          <a:lstStyle/>
          <a:p>
            <a:r>
              <a:rPr kumimoji="1" lang="en-US" altLang="zh-CN" dirty="0"/>
              <a:t>First practical brute-force attack on DES ⎯ In 1997, DES challenge set up by RSA Security was solved by the DESCHALL project using thousands of computers coordinated across the Internet; the computation took 96 days.</a:t>
            </a:r>
            <a:endParaRPr kumimoji="1"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B806CA74-ED5F-0B4A-ACD8-A23A341B07C7}"/>
              </a:ext>
            </a:extLst>
          </p:cNvPr>
          <p:cNvSpPr txBox="1">
            <a:spLocks/>
          </p:cNvSpPr>
          <p:nvPr/>
        </p:nvSpPr>
        <p:spPr>
          <a:xfrm>
            <a:off x="508000" y="2809240"/>
            <a:ext cx="8229600" cy="365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In 1998, </a:t>
            </a:r>
            <a:r>
              <a:rPr kumimoji="1" lang="en-US" altLang="zh-CN" dirty="0" err="1"/>
              <a:t>distributed.net</a:t>
            </a:r>
            <a:r>
              <a:rPr kumimoji="1" lang="en-US" altLang="zh-CN" dirty="0"/>
              <a:t> project took 41 days to break a second DES challenge.</a:t>
            </a:r>
            <a:endParaRPr kumimoji="1" lang="zh-CN" altLang="en-US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CC09AD8E-0DBA-B748-947F-7E680171DA4D}"/>
              </a:ext>
            </a:extLst>
          </p:cNvPr>
          <p:cNvSpPr txBox="1">
            <a:spLocks/>
          </p:cNvSpPr>
          <p:nvPr/>
        </p:nvSpPr>
        <p:spPr>
          <a:xfrm>
            <a:off x="487680" y="3215640"/>
            <a:ext cx="8229600" cy="53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In 1998, Deep Crack machine by Electronic Frontier Foundation at a cost of $250,000 took 56 hours to solve the third DES challenge.</a:t>
            </a:r>
            <a:endParaRPr kumimoji="1"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641A8B75-6850-FA42-8904-6C59A88B0402}"/>
              </a:ext>
            </a:extLst>
          </p:cNvPr>
          <p:cNvSpPr txBox="1">
            <a:spLocks/>
          </p:cNvSpPr>
          <p:nvPr/>
        </p:nvSpPr>
        <p:spPr>
          <a:xfrm>
            <a:off x="533400" y="3886200"/>
            <a:ext cx="8229600" cy="53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In 1999, a DES challenge was solved in just over 22 hours by a combined effort of Deep Crack and </a:t>
            </a:r>
            <a:r>
              <a:rPr kumimoji="1" lang="en-US" altLang="zh-CN" dirty="0" err="1"/>
              <a:t>distributed.net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CDED8B5A-92B1-BF49-860E-6324CEC5EE2B}"/>
              </a:ext>
            </a:extLst>
          </p:cNvPr>
          <p:cNvSpPr txBox="1">
            <a:spLocks/>
          </p:cNvSpPr>
          <p:nvPr/>
        </p:nvSpPr>
        <p:spPr>
          <a:xfrm>
            <a:off x="533400" y="4556760"/>
            <a:ext cx="8229600" cy="10058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current state-of-the-art is the DES cracking box by PICO Computing, which uses 48 FPGAs and can find a DES key in approximately 26 hours; see </a:t>
            </a:r>
            <a:r>
              <a:rPr kumimoji="1" lang="en-US" altLang="zh-CN" dirty="0">
                <a:hlinkClick r:id="rId2"/>
              </a:rPr>
              <a:t>https://crack.sh</a:t>
            </a:r>
            <a:r>
              <a:rPr kumimoji="1" lang="en-US" altLang="zh-CN" dirty="0"/>
              <a:t> for further details.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779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913"/>
            <a:ext cx="8229600" cy="465354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Strength of DES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159" y="5038344"/>
            <a:ext cx="719328" cy="12862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4127" y="1015539"/>
            <a:ext cx="8229600" cy="3836228"/>
          </a:xfrm>
        </p:spPr>
        <p:txBody>
          <a:bodyPr>
            <a:spAutoFit/>
          </a:bodyPr>
          <a:lstStyle/>
          <a:p>
            <a:pPr>
              <a:spcBef>
                <a:spcPts val="400"/>
              </a:spcBef>
            </a:pPr>
            <a:r>
              <a:rPr lang="en-US" sz="2200" dirty="0"/>
              <a:t>Timing attacks</a:t>
            </a:r>
          </a:p>
          <a:p>
            <a:pPr lvl="1">
              <a:spcBef>
                <a:spcPts val="400"/>
              </a:spcBef>
            </a:pPr>
            <a:r>
              <a:rPr lang="en-US" sz="2200" dirty="0"/>
              <a:t>One in which information about the key or the plaintext is obtained by observing how long it takes a given implementation to perform decryptions on various </a:t>
            </a:r>
            <a:r>
              <a:rPr lang="en-US" sz="2200" dirty="0" err="1"/>
              <a:t>ciphertexts</a:t>
            </a:r>
            <a:endParaRPr lang="en-US" sz="2200" dirty="0"/>
          </a:p>
          <a:p>
            <a:pPr lvl="1">
              <a:spcBef>
                <a:spcPts val="400"/>
              </a:spcBef>
            </a:pPr>
            <a:r>
              <a:rPr lang="en-US" sz="2200" dirty="0"/>
              <a:t>Exploits the fact that an encryption or decryption algorithm often takes slightly different amounts of time on different inputs</a:t>
            </a:r>
          </a:p>
          <a:p>
            <a:pPr lvl="1">
              <a:spcBef>
                <a:spcPts val="400"/>
              </a:spcBef>
            </a:pPr>
            <a:r>
              <a:rPr lang="en-US" sz="2200" dirty="0"/>
              <a:t>So far it appears unlikely that this technique will ever be successful against DES or more powerful symmetric ciphers such as triple DES and AES</a:t>
            </a:r>
          </a:p>
        </p:txBody>
      </p:sp>
    </p:spTree>
    <p:extLst>
      <p:ext uri="{BB962C8B-B14F-4D97-AF65-F5344CB8AC3E}">
        <p14:creationId xmlns:p14="http://schemas.microsoft.com/office/powerpoint/2010/main" val="2447087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254"/>
            <a:ext cx="8229600" cy="1107996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+mj-lt"/>
                <a:ea typeface="ヒラギノ角ゴ Pro W3" charset="-128"/>
              </a:rPr>
              <a:t>Block Cipher Design Principles: Number of Rounds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339376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The greater the number of rounds, the more difficult it is to perform cryptanalysis</a:t>
            </a:r>
          </a:p>
          <a:p>
            <a:pPr lvl="0"/>
            <a:r>
              <a:rPr lang="en-US" sz="2400" dirty="0"/>
              <a:t>In general, the criterion should be that the number of rounds is chosen so that known cryptanalytic efforts require greater effort than a simple brute-force key search attack</a:t>
            </a:r>
          </a:p>
          <a:p>
            <a:pPr lvl="0"/>
            <a:r>
              <a:rPr lang="en-US" sz="2400" dirty="0"/>
              <a:t>If DES had 15 or fewer rounds, differential cryptanalysis would require less effort than a brute-force key search</a:t>
            </a:r>
          </a:p>
        </p:txBody>
      </p:sp>
    </p:spTree>
    <p:extLst>
      <p:ext uri="{BB962C8B-B14F-4D97-AF65-F5344CB8AC3E}">
        <p14:creationId xmlns:p14="http://schemas.microsoft.com/office/powerpoint/2010/main" val="2964398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495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Block Cipher Design Principles: Design of Function F</a:t>
            </a:r>
            <a:endParaRPr lang="en-US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524000"/>
          </a:xfrm>
        </p:spPr>
        <p:txBody>
          <a:bodyPr/>
          <a:lstStyle/>
          <a:p>
            <a:r>
              <a:rPr lang="en-US" sz="1800" dirty="0"/>
              <a:t>The heart of a </a:t>
            </a:r>
            <a:r>
              <a:rPr lang="en-US" sz="1800" dirty="0" err="1"/>
              <a:t>Feistel</a:t>
            </a:r>
            <a:r>
              <a:rPr lang="en-US" sz="1800" dirty="0"/>
              <a:t> block cipher is the function F</a:t>
            </a:r>
          </a:p>
          <a:p>
            <a:r>
              <a:rPr lang="en-US" sz="1800" dirty="0"/>
              <a:t>The more nonlinear F, the more difficult any type of cryptanalysis will be</a:t>
            </a:r>
          </a:p>
          <a:p>
            <a:r>
              <a:rPr lang="en-US" sz="1800" dirty="0"/>
              <a:t>The SAC and BIC criteria appear to strengthen the effectiveness of the confusion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algorithm should have good avalanche properties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457200" y="3505200"/>
            <a:ext cx="8229600" cy="2057400"/>
          </a:xfrm>
        </p:spPr>
        <p:txBody>
          <a:bodyPr/>
          <a:lstStyle/>
          <a:p>
            <a:pPr lvl="0"/>
            <a:r>
              <a:rPr lang="en-US" sz="1800" dirty="0"/>
              <a:t>Strict avalanche criterion (SAC)</a:t>
            </a:r>
          </a:p>
          <a:p>
            <a:pPr lvl="1"/>
            <a:r>
              <a:rPr lang="en-US" sz="1800" dirty="0"/>
              <a:t>States that any output bit j of an S-box should change with probability 1/2 when any single input bit </a:t>
            </a:r>
            <a:r>
              <a:rPr lang="en-US" sz="1800" dirty="0" err="1"/>
              <a:t>i</a:t>
            </a:r>
            <a:r>
              <a:rPr lang="en-US" sz="1800" dirty="0"/>
              <a:t> is inverted for all </a:t>
            </a:r>
            <a:r>
              <a:rPr lang="en-US" sz="1800" dirty="0" err="1"/>
              <a:t>i</a:t>
            </a:r>
            <a:r>
              <a:rPr lang="en-US" sz="1800" dirty="0"/>
              <a:t> , j </a:t>
            </a:r>
          </a:p>
          <a:p>
            <a:pPr lvl="0"/>
            <a:r>
              <a:rPr lang="en-US" sz="1800" dirty="0"/>
              <a:t>Bit independence criterion (BIC) </a:t>
            </a:r>
          </a:p>
          <a:p>
            <a:pPr lvl="1"/>
            <a:r>
              <a:rPr lang="en-US" sz="1800" dirty="0"/>
              <a:t>States that output bits j and k should change independently when any single input bit </a:t>
            </a:r>
            <a:r>
              <a:rPr lang="en-US" sz="1800" dirty="0" err="1"/>
              <a:t>i</a:t>
            </a:r>
            <a:r>
              <a:rPr lang="en-US" sz="1800" dirty="0"/>
              <a:t> is inverted for all </a:t>
            </a:r>
            <a:r>
              <a:rPr lang="en-US" sz="1800" dirty="0" err="1"/>
              <a:t>i</a:t>
            </a:r>
            <a:r>
              <a:rPr lang="en-US" sz="1800" dirty="0"/>
              <a:t> , j , and k</a:t>
            </a:r>
          </a:p>
        </p:txBody>
      </p:sp>
    </p:spTree>
    <p:extLst>
      <p:ext uri="{BB962C8B-B14F-4D97-AF65-F5344CB8AC3E}">
        <p14:creationId xmlns:p14="http://schemas.microsoft.com/office/powerpoint/2010/main" val="3907276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970"/>
            <a:ext cx="8229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Block Cipher Design Principles: Key Schedule Algorithm</a:t>
            </a:r>
            <a:endParaRPr lang="en-US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7779"/>
            <a:ext cx="8229600" cy="3248025"/>
          </a:xfrm>
        </p:spPr>
        <p:txBody>
          <a:bodyPr/>
          <a:lstStyle/>
          <a:p>
            <a:r>
              <a:rPr lang="en-US" sz="2300" dirty="0"/>
              <a:t>With any </a:t>
            </a:r>
            <a:r>
              <a:rPr lang="en-US" sz="2300" dirty="0" err="1"/>
              <a:t>Feistel</a:t>
            </a:r>
            <a:r>
              <a:rPr lang="en-US" sz="2300" dirty="0"/>
              <a:t> block cipher, the key is used to generate one </a:t>
            </a:r>
            <a:r>
              <a:rPr lang="en-US" sz="2300" dirty="0" err="1"/>
              <a:t>subkey</a:t>
            </a:r>
            <a:r>
              <a:rPr lang="en-US" sz="2300" dirty="0"/>
              <a:t> for each round</a:t>
            </a:r>
          </a:p>
          <a:p>
            <a:r>
              <a:rPr lang="en-US" sz="2300" dirty="0"/>
              <a:t>In general, we would like to select </a:t>
            </a:r>
            <a:r>
              <a:rPr lang="en-US" sz="2300" dirty="0" err="1"/>
              <a:t>subkeys</a:t>
            </a:r>
            <a:r>
              <a:rPr lang="en-US" sz="2300" dirty="0"/>
              <a:t> to maximize the difficulty of deducing individual </a:t>
            </a:r>
            <a:r>
              <a:rPr lang="en-US" sz="2300" dirty="0" err="1"/>
              <a:t>subkeys</a:t>
            </a:r>
            <a:r>
              <a:rPr lang="en-US" sz="2300" dirty="0"/>
              <a:t> and the difficulty of working back to the main key</a:t>
            </a:r>
          </a:p>
          <a:p>
            <a:r>
              <a:rPr lang="en-US" sz="2300" dirty="0"/>
              <a:t>It is suggested that, at a minimum, the key schedule should guarantee key/</a:t>
            </a:r>
            <a:r>
              <a:rPr lang="en-US" sz="2300" dirty="0" err="1"/>
              <a:t>ciphertext</a:t>
            </a:r>
            <a:r>
              <a:rPr lang="en-US" sz="2300" dirty="0"/>
              <a:t> Strict Avalanche Criterion and Bit Independence Criterion</a:t>
            </a:r>
          </a:p>
        </p:txBody>
      </p:sp>
    </p:spTree>
    <p:extLst>
      <p:ext uri="{BB962C8B-B14F-4D97-AF65-F5344CB8AC3E}">
        <p14:creationId xmlns:p14="http://schemas.microsoft.com/office/powerpoint/2010/main" val="327847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77"/>
            <a:ext cx="8229600" cy="553998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Stream Cipher </a:t>
            </a:r>
            <a:r>
              <a:rPr lang="en-IN" altLang="en-US" sz="2800" dirty="0">
                <a:latin typeface="+mj-lt"/>
                <a:ea typeface="ヒラギノ角ゴ Pro W3" charset="-128"/>
              </a:rPr>
              <a:t>(2 of 2)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26" y="1006257"/>
            <a:ext cx="8229600" cy="3108543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For practical reasons the bit-stream generator must be implemented as an algorithmic procedure so that the cryptographic bit stream can be produced by both users</a:t>
            </a:r>
          </a:p>
          <a:p>
            <a:pPr lvl="1"/>
            <a:r>
              <a:rPr lang="en-US" sz="2400" dirty="0"/>
              <a:t>It must be computationally impractical to predict future portions of the bit stream based on previous portions of the bit stream</a:t>
            </a:r>
          </a:p>
          <a:p>
            <a:pPr lvl="1"/>
            <a:r>
              <a:rPr lang="en-US" sz="2400" dirty="0"/>
              <a:t>The two users need only share the generating key and each can produce the </a:t>
            </a:r>
            <a:r>
              <a:rPr lang="en-US" sz="2400" dirty="0" err="1"/>
              <a:t>keystream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965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965"/>
            <a:ext cx="8229600" cy="511889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Summary</a:t>
            </a:r>
            <a:endParaRPr lang="en-US" sz="360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1037428"/>
            <a:ext cx="8229600" cy="3178511"/>
          </a:xfrm>
        </p:spPr>
        <p:txBody>
          <a:bodyPr/>
          <a:lstStyle/>
          <a:p>
            <a:r>
              <a:rPr lang="en-US" sz="2000" dirty="0"/>
              <a:t>Explain the concept of the avalanche effect</a:t>
            </a:r>
          </a:p>
          <a:p>
            <a:r>
              <a:rPr lang="en-US" sz="2000" dirty="0"/>
              <a:t>Discuss the cryptographic strength of DES</a:t>
            </a:r>
          </a:p>
          <a:p>
            <a:r>
              <a:rPr lang="en-US" sz="2000" dirty="0"/>
              <a:t>Summarize the principal block cipher design principles</a:t>
            </a:r>
          </a:p>
          <a:p>
            <a:r>
              <a:rPr lang="en-US" sz="2000" dirty="0"/>
              <a:t>Understand the distinction between stream ciphers and block ciphers</a:t>
            </a:r>
          </a:p>
          <a:p>
            <a:r>
              <a:rPr lang="en-US" sz="2000" dirty="0"/>
              <a:t>Present an overview of the </a:t>
            </a:r>
            <a:r>
              <a:rPr lang="en-US" sz="2000" dirty="0" err="1"/>
              <a:t>Feistel</a:t>
            </a:r>
            <a:r>
              <a:rPr lang="en-US" sz="2000" dirty="0"/>
              <a:t> cipher and explain how decryption is the inverse of encryption</a:t>
            </a:r>
          </a:p>
          <a:p>
            <a:r>
              <a:rPr lang="en-US" sz="2000" dirty="0"/>
              <a:t>Present an overview of Data Encryption Standard (DES)</a:t>
            </a:r>
            <a:endParaRPr lang="en-AU" sz="2000" dirty="0"/>
          </a:p>
        </p:txBody>
      </p:sp>
      <p:pic>
        <p:nvPicPr>
          <p:cNvPr id="8" name="Picture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23" y="4572000"/>
            <a:ext cx="2243328" cy="1286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0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77"/>
            <a:ext cx="8229600" cy="553998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Block Cipher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718"/>
            <a:ext cx="8229600" cy="3162404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A block of plaintext is treated as a whole and used to produce a </a:t>
            </a:r>
            <a:r>
              <a:rPr lang="en-US" sz="2400" dirty="0" err="1"/>
              <a:t>ciphertext</a:t>
            </a:r>
            <a:r>
              <a:rPr lang="en-US" sz="2400" dirty="0"/>
              <a:t> block of equal length</a:t>
            </a:r>
          </a:p>
          <a:p>
            <a:pPr lvl="0"/>
            <a:r>
              <a:rPr lang="en-US" sz="2400" dirty="0"/>
              <a:t>Typically a block size of 64 or 128 bits is used</a:t>
            </a:r>
          </a:p>
          <a:p>
            <a:pPr lvl="0"/>
            <a:r>
              <a:rPr lang="en-US" sz="2400" dirty="0"/>
              <a:t>As with a stream cipher, the two users share a symmetric encryption key </a:t>
            </a:r>
          </a:p>
          <a:p>
            <a:pPr lvl="0"/>
            <a:r>
              <a:rPr lang="en-US" sz="2400" dirty="0"/>
              <a:t>The majority of network-based symmetric cryptographic applications make use of block ciphers</a:t>
            </a:r>
          </a:p>
        </p:txBody>
      </p:sp>
    </p:spTree>
    <p:extLst>
      <p:ext uri="{BB962C8B-B14F-4D97-AF65-F5344CB8AC3E}">
        <p14:creationId xmlns:p14="http://schemas.microsoft.com/office/powerpoint/2010/main" val="416483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104"/>
            <a:ext cx="8229600" cy="384590"/>
          </a:xfrm>
        </p:spPr>
        <p:txBody>
          <a:bodyPr wrap="square">
            <a:spAutoFit/>
          </a:bodyPr>
          <a:lstStyle/>
          <a:p>
            <a:r>
              <a:rPr lang="en-IN" altLang="en-US" sz="2800" dirty="0">
                <a:latin typeface="+mj-lt"/>
                <a:ea typeface="ヒラギノ角ゴ Pro W3" charset="-128"/>
              </a:rPr>
              <a:t>Figure 4.1 </a:t>
            </a:r>
            <a:r>
              <a:rPr lang="en-US" altLang="en-US" sz="2800" dirty="0">
                <a:latin typeface="+mj-lt"/>
                <a:ea typeface="ヒラギノ角ゴ Pro W3" charset="-128"/>
              </a:rPr>
              <a:t>Stream Cipher and Block Cipher</a:t>
            </a:r>
            <a:endParaRPr lang="en-US" sz="2000" dirty="0">
              <a:latin typeface="+mj-lt"/>
            </a:endParaRPr>
          </a:p>
        </p:txBody>
      </p:sp>
      <p:pic>
        <p:nvPicPr>
          <p:cNvPr id="21" name="Picture Placeholder 20" descr="a. Stream cipher using algorithmic bit-stream generator: plaintext (p sub i) enters X O R operation in encryption, producing cipher text (c sub i) that enters X O R operation in decryption, producing plaintext (p sub i). Keys (K) enter bit-stream generation algorithm in both encryption and decryption.&#10;b. Block cipher: flow is illustrated through the following elements: plaintext (b bits), encryption algorithm, cipher text (b bits), cipher text (b bits) decryption algorithm, plaintext (b bits). A key (K) enters each encryption algorithm.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26" y="952279"/>
            <a:ext cx="6208090" cy="5364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50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713"/>
            <a:ext cx="8229600" cy="1097280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Figure 4.2 </a:t>
            </a:r>
            <a:r>
              <a:rPr lang="en-US" sz="3600" dirty="0">
                <a:latin typeface="+mj-lt"/>
              </a:rPr>
              <a:t>General </a:t>
            </a:r>
            <a:r>
              <a:rPr lang="en-US" sz="3600" i="1" dirty="0">
                <a:latin typeface="+mj-lt"/>
              </a:rPr>
              <a:t>n</a:t>
            </a:r>
            <a:r>
              <a:rPr lang="en-US" sz="3600" dirty="0">
                <a:latin typeface="+mj-lt"/>
              </a:rPr>
              <a:t>-bit-</a:t>
            </a:r>
            <a:r>
              <a:rPr lang="en-US" sz="3600" i="1" dirty="0">
                <a:latin typeface="+mj-lt"/>
              </a:rPr>
              <a:t>n</a:t>
            </a:r>
            <a:r>
              <a:rPr lang="en-US" sz="3600" dirty="0">
                <a:latin typeface="+mj-lt"/>
              </a:rPr>
              <a:t>-bit Block Substitution (shown with </a:t>
            </a:r>
            <a:r>
              <a:rPr lang="en-US" sz="3600" i="1" dirty="0">
                <a:latin typeface="+mj-lt"/>
              </a:rPr>
              <a:t>n </a:t>
            </a:r>
            <a:r>
              <a:rPr lang="en-US" sz="3600" dirty="0">
                <a:latin typeface="+mj-lt"/>
              </a:rPr>
              <a:t>= 4)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Placeholder 5" descr="A diagram displays a 4-bit input into a 4 to 16 decoder, where numbers 0 through 15 are listed. Arrows from each of these numbers lead to a different number 0 through 15 in the 16 to 4 encoder, which produces a 4-bit output.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90" y="1497334"/>
            <a:ext cx="6339219" cy="4818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12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he tables have two columns; plaintext and ciphertext. &#10;Table 1 shows Plaintext to Ciphertext&#10;1. &#10;a. Plaintext: 0000&#10;b. Ciphertext: 1110&#10;2. &#10;a. Plaintext: 0001&#10;b. Ciphertext: 0100&#10;3. &#10;a. Plaintext: 0010&#10;b. Ciphertext: 1101&#10;4. &#10;a. Plaintext: 0011&#10;b. Ciphertext: 0001&#10;5. &#10;a. Plaintext: 0100&#10;b. Ciphertext: 0010&#10;6. &#10;a. Plaintext: 0101&#10;b. Ciphertext: 1111&#10;7.&#10;a. Plaintext: 0110&#10;b. Ciphertext: 1011&#10;8. &#10;a. Plaintext: 0111&#10;b. Ciphertext: 1000&#10;&#10;9. &#10;a. Plaintext: 1000&#10;b. Ciphertext: 0011&#10;10. &#10;a. Plaintext: 1001&#10;b. Ciphertext: 1010&#10;11. &#10;a. Plaintext: 1010&#10;b. Ciphertext: 0110&#10;12. &#10;a. Plaintext: 1011&#10;b. Ciphertext: 1100&#10;13. &#10;a. Plaintext: 1100&#10;b. Ciphertext: 0101&#10;14. &#10;a. Plaintext: 1101&#10;b. Ciphertext: 1001&#10;15. &#10;a. Plaintext: 1110&#10;b. Ciphertext: 0000&#10;16. &#10;a. Plaintext: 1111&#10;b. Ciphertext: 0111&#10;Table 2 shows Ciphertext to Plaintext&#10;1. &#10;a. Ciphertext: 0000&#10;b. Plaintext: 1110&#10;2. &#10;a. Ciphertext: 0001&#10;b. Plaintext: 0011&#10;3. &#10;a. Ciphertext: 0010&#10;b. Plaintext: 0100&#10;4. &#10;a. Ciphertext: 0011&#10;b. Plaintext: 1000&#10;5. &#10;a. Ciphertext: 0100&#10;b. Plaintext: 0001&#10;6. &#10;a. Ciphertext: 0101&#10;b. Plaintext: 1100&#10;7. &#10;a. Ciphertext: 0110&#10;b. Plaintext: 1010&#10;8. &#10;a. Ciphertext: 0111&#10;b. Plaintext: 1111&#10;9. &#10;a. Ciphertext: 1000&#10;b. Plaintext: 0111&#10;10. &#10;a. Ciphertext: 1001&#10;b. Plaintext: 1101&#10;11. &#10;a. Ciphertext: 1010&#10;b. Plaintext: 1001&#10;12. &#10;a. Ciphertext: 1011&#10;b. Plaintext: 0110&#10;13. &#10;a. Ciphertext: 1100&#10;b. Plaintext: 1011&#10;14. &#10;a. Ciphertext: 1101&#10;b. Plaintext: 0010&#10;15. &#10;a. Ciphertext: 1110&#10;b. Plaintext: 0000&#10;16. &#10;a. Ciphertext: 1111&#10;b. Plaintext: 0101&#10;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38664"/>
          </a:xfr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j-lt"/>
                <a:ea typeface="ヒラギノ角ゴ Pro W3" charset="-128"/>
              </a:rPr>
              <a:t>Table 4.1 Encryption and Decryption Tables for Substitution Cipher of Figure 4.2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5633"/>
              </p:ext>
            </p:extLst>
          </p:nvPr>
        </p:nvGraphicFramePr>
        <p:xfrm>
          <a:off x="914403" y="1066800"/>
          <a:ext cx="3047997" cy="518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3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Plaintext</a:t>
                      </a:r>
                      <a:endParaRPr lang="en-IN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Ciphertext</a:t>
                      </a:r>
                      <a:endParaRPr lang="en-IN" sz="1400" b="1" i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247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8121"/>
              </p:ext>
            </p:extLst>
          </p:nvPr>
        </p:nvGraphicFramePr>
        <p:xfrm>
          <a:off x="5105400" y="1066801"/>
          <a:ext cx="3047997" cy="518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3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Ciphertext</a:t>
                      </a:r>
                      <a:endParaRPr lang="en-IN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Plaintext</a:t>
                      </a:r>
                      <a:endParaRPr lang="en-IN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12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158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9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53998"/>
          </a:xfrm>
        </p:spPr>
        <p:txBody>
          <a:bodyPr wrap="square">
            <a:spAutoFit/>
          </a:bodyPr>
          <a:lstStyle/>
          <a:p>
            <a:r>
              <a:rPr lang="en-IN" altLang="en-US" sz="3600" dirty="0" err="1">
                <a:latin typeface="+mj-lt"/>
                <a:ea typeface="ヒラギノ角ゴ Pro W3" charset="-128"/>
              </a:rPr>
              <a:t>Feistel</a:t>
            </a:r>
            <a:r>
              <a:rPr lang="en-IN" altLang="en-US" sz="3600" dirty="0">
                <a:latin typeface="+mj-lt"/>
                <a:ea typeface="ヒラギノ角ゴ Pro W3" charset="-128"/>
              </a:rPr>
              <a:t> Cipher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252"/>
            <a:ext cx="8229600" cy="615553"/>
          </a:xfrm>
        </p:spPr>
        <p:txBody>
          <a:bodyPr>
            <a:spAutoFit/>
          </a:bodyPr>
          <a:lstStyle/>
          <a:p>
            <a:pPr lvl="0"/>
            <a:r>
              <a:rPr lang="en-US" sz="2000" dirty="0" err="1"/>
              <a:t>Feistel</a:t>
            </a:r>
            <a:r>
              <a:rPr lang="en-US" sz="2000" dirty="0"/>
              <a:t> proposed the use of a cipher that alternates substitutions and permutations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47850"/>
            <a:ext cx="8229600" cy="2552700"/>
          </a:xfrm>
        </p:spPr>
        <p:txBody>
          <a:bodyPr/>
          <a:lstStyle/>
          <a:p>
            <a:pPr lvl="0"/>
            <a:r>
              <a:rPr lang="en-US" sz="2000" dirty="0"/>
              <a:t>Substitutions</a:t>
            </a:r>
          </a:p>
          <a:p>
            <a:pPr lvl="1"/>
            <a:r>
              <a:rPr lang="en-US" sz="2000" dirty="0"/>
              <a:t>Each plaintext element or group of elements is uniquely replaced by a corresponding </a:t>
            </a:r>
            <a:r>
              <a:rPr lang="en-US" sz="2000" dirty="0" err="1"/>
              <a:t>ciphertext</a:t>
            </a:r>
            <a:r>
              <a:rPr lang="en-US" sz="2000" dirty="0"/>
              <a:t> element or group of elements</a:t>
            </a:r>
          </a:p>
          <a:p>
            <a:pPr lvl="0"/>
            <a:r>
              <a:rPr lang="en-US" sz="2000" dirty="0"/>
              <a:t>Permutation </a:t>
            </a:r>
          </a:p>
          <a:p>
            <a:pPr lvl="1"/>
            <a:r>
              <a:rPr lang="en-US" sz="2000" dirty="0"/>
              <a:t>No elements are added or deleted or replaced in the sequence, rather the order in which the elements appear in the sequence is changed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4438650"/>
            <a:ext cx="8229600" cy="1504950"/>
          </a:xfrm>
        </p:spPr>
        <p:txBody>
          <a:bodyPr/>
          <a:lstStyle/>
          <a:p>
            <a:pPr lvl="0"/>
            <a:r>
              <a:rPr lang="en-US" sz="2000" dirty="0"/>
              <a:t>Is a practical application of a proposal by Claude Shannon to develop a product cipher that alternates confusion and diffusion functions </a:t>
            </a:r>
          </a:p>
          <a:p>
            <a:pPr lvl="0"/>
            <a:r>
              <a:rPr lang="en-US" sz="2000" dirty="0"/>
              <a:t>Is the structure used by many significant symmetric block ciphers currently in use</a:t>
            </a:r>
          </a:p>
        </p:txBody>
      </p:sp>
    </p:spTree>
    <p:extLst>
      <p:ext uri="{BB962C8B-B14F-4D97-AF65-F5344CB8AC3E}">
        <p14:creationId xmlns:p14="http://schemas.microsoft.com/office/powerpoint/2010/main" val="334365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553998"/>
          </a:xfrm>
        </p:spPr>
        <p:txBody>
          <a:bodyPr wrap="square">
            <a:spAutoFit/>
          </a:bodyPr>
          <a:lstStyle/>
          <a:p>
            <a:r>
              <a:rPr lang="en-IN" altLang="en-US" sz="3600" dirty="0">
                <a:latin typeface="+mj-lt"/>
                <a:ea typeface="ヒラギノ角ゴ Pro W3" charset="-128"/>
              </a:rPr>
              <a:t>Diffusion and Confusion</a:t>
            </a:r>
            <a:endParaRPr lang="en-US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184940"/>
          </a:xfrm>
        </p:spPr>
        <p:txBody>
          <a:bodyPr>
            <a:spAutoFit/>
          </a:bodyPr>
          <a:lstStyle/>
          <a:p>
            <a:r>
              <a:rPr lang="en-US" sz="1800" dirty="0"/>
              <a:t>Terms introduced by Claude Shannon to capture the two basic building blocks for any cryptographic system</a:t>
            </a:r>
          </a:p>
          <a:p>
            <a:pPr lvl="1"/>
            <a:r>
              <a:rPr lang="en-US" sz="1800" dirty="0"/>
              <a:t>Shannon’s concern was to thwart cryptanalysis based on statistical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2133600"/>
            <a:ext cx="8229600" cy="3590925"/>
          </a:xfrm>
        </p:spPr>
        <p:txBody>
          <a:bodyPr/>
          <a:lstStyle/>
          <a:p>
            <a:pPr lvl="0"/>
            <a:r>
              <a:rPr lang="en-US" sz="1800" b="1" dirty="0"/>
              <a:t>Diffusion</a:t>
            </a:r>
          </a:p>
          <a:p>
            <a:pPr lvl="1"/>
            <a:r>
              <a:rPr lang="en-US" sz="1800" dirty="0"/>
              <a:t>The statistical structure of the plaintext is dissipated into long-range statistics of the </a:t>
            </a:r>
            <a:r>
              <a:rPr lang="en-US" sz="1800" dirty="0" err="1"/>
              <a:t>ciphertext</a:t>
            </a:r>
            <a:endParaRPr lang="en-US" sz="1800" dirty="0"/>
          </a:p>
          <a:p>
            <a:pPr lvl="1"/>
            <a:r>
              <a:rPr lang="en-US" sz="1800" dirty="0"/>
              <a:t>This is achieved by having each plaintext digit affect the value of many </a:t>
            </a:r>
            <a:r>
              <a:rPr lang="en-US" sz="1800" dirty="0" err="1"/>
              <a:t>ciphertext</a:t>
            </a:r>
            <a:r>
              <a:rPr lang="en-US" sz="1800" dirty="0"/>
              <a:t> digits</a:t>
            </a:r>
          </a:p>
          <a:p>
            <a:pPr lvl="0"/>
            <a:r>
              <a:rPr lang="en-US" sz="1800" b="1" dirty="0"/>
              <a:t>Confusion</a:t>
            </a:r>
          </a:p>
          <a:p>
            <a:pPr lvl="1"/>
            <a:r>
              <a:rPr lang="en-US" sz="1800" dirty="0"/>
              <a:t>Seeks to make the relationship between the statistics of the </a:t>
            </a:r>
            <a:r>
              <a:rPr lang="en-US" sz="1800" dirty="0" err="1"/>
              <a:t>ciphertext</a:t>
            </a:r>
            <a:r>
              <a:rPr lang="en-US" sz="1800" dirty="0"/>
              <a:t> and the value of the encryption key as complex as possible </a:t>
            </a:r>
          </a:p>
          <a:p>
            <a:pPr lvl="1"/>
            <a:r>
              <a:rPr lang="en-US" sz="1800" dirty="0"/>
              <a:t>Even if the attacker can get some handle on the statistics of the </a:t>
            </a:r>
            <a:r>
              <a:rPr lang="en-US" sz="1800" dirty="0" err="1"/>
              <a:t>ciphertext</a:t>
            </a:r>
            <a:r>
              <a:rPr lang="en-US" sz="1800" dirty="0"/>
              <a:t>, the way in which the key was used to produce that </a:t>
            </a:r>
            <a:r>
              <a:rPr lang="en-US" sz="1800" dirty="0" err="1"/>
              <a:t>ciphertext</a:t>
            </a:r>
            <a:r>
              <a:rPr lang="en-US" sz="1800" dirty="0"/>
              <a:t> is so complex as to make it difficult to deduce the key</a:t>
            </a:r>
          </a:p>
        </p:txBody>
      </p:sp>
    </p:spTree>
    <p:extLst>
      <p:ext uri="{BB962C8B-B14F-4D97-AF65-F5344CB8AC3E}">
        <p14:creationId xmlns:p14="http://schemas.microsoft.com/office/powerpoint/2010/main" val="2857057849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6835</Words>
  <Application>Microsoft Macintosh PowerPoint</Application>
  <PresentationFormat>全屏显示(4:3)</PresentationFormat>
  <Paragraphs>644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Arial</vt:lpstr>
      <vt:lpstr>Times New Roman</vt:lpstr>
      <vt:lpstr>Verdana</vt:lpstr>
      <vt:lpstr>Wingdings</vt:lpstr>
      <vt:lpstr>508 Lecture</vt:lpstr>
      <vt:lpstr>Cryptography and Network Security: Principles and Practice</vt:lpstr>
      <vt:lpstr>Stream Cipher (1 of 2)</vt:lpstr>
      <vt:lpstr>Stream Cipher (2 of 2)</vt:lpstr>
      <vt:lpstr>Block Cipher</vt:lpstr>
      <vt:lpstr>Figure 4.1 Stream Cipher and Block Cipher</vt:lpstr>
      <vt:lpstr>Figure 4.2 General n-bit-n-bit Block Substitution (shown with n = 4)</vt:lpstr>
      <vt:lpstr>Table 4.1 Encryption and Decryption Tables for Substitution Cipher of Figure 4.2</vt:lpstr>
      <vt:lpstr>Feistel Cipher</vt:lpstr>
      <vt:lpstr>Diffusion and Confusion</vt:lpstr>
      <vt:lpstr>Design Paradigm: Substitution-Permutation Network</vt:lpstr>
      <vt:lpstr>Three Round of a Substitution-Permutation Network</vt:lpstr>
      <vt:lpstr>Figure 4.3 Feistel Encryption and Decryption (16 rounds)</vt:lpstr>
      <vt:lpstr>Feistel Example</vt:lpstr>
      <vt:lpstr>Feistel Cipher Design Features (1 of 2)</vt:lpstr>
      <vt:lpstr>Feistel Cipher Design Features (2 of 2)</vt:lpstr>
      <vt:lpstr>Data Encryption Standard (DES)</vt:lpstr>
      <vt:lpstr>Figure 4.5 General Depiction of DES Encryption Algorithm</vt:lpstr>
      <vt:lpstr>Details of Single Round</vt:lpstr>
      <vt:lpstr>DES Round Function F</vt:lpstr>
      <vt:lpstr>Substitution Box Example S1</vt:lpstr>
      <vt:lpstr>Table 4.2 DES Example</vt:lpstr>
      <vt:lpstr>Table 4.3 Avalanche Effect in DES: Change in Plaintext</vt:lpstr>
      <vt:lpstr>Table 4.4 Avalanche Effect in DES: Change in Key</vt:lpstr>
      <vt:lpstr>Table 4.5 Average Time Required for Exhaustive Key Search</vt:lpstr>
      <vt:lpstr>Security of DES</vt:lpstr>
      <vt:lpstr>Strength of DES</vt:lpstr>
      <vt:lpstr>Block Cipher Design Principles: Number of Rounds</vt:lpstr>
      <vt:lpstr>Block Cipher Design Principles: Design of Function F</vt:lpstr>
      <vt:lpstr>Block Cipher Design Principles: Key Schedule Algorithm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Network Security: Principles and Practice, Eighth Edition, Chapter 4, Block Ciphers and the Data Encryption Standard</dc:title>
  <dc:subject>Computer Science</dc:subject>
  <dc:creator>William Stallings</dc:creator>
  <cp:lastModifiedBy>Liu Jing</cp:lastModifiedBy>
  <cp:revision>5324</cp:revision>
  <dcterms:created xsi:type="dcterms:W3CDTF">2014-07-14T20:04:21Z</dcterms:created>
  <dcterms:modified xsi:type="dcterms:W3CDTF">2021-10-25T05:04:08Z</dcterms:modified>
</cp:coreProperties>
</file>