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1473" r:id="rId2"/>
    <p:sldId id="1400" r:id="rId3"/>
    <p:sldId id="1439" r:id="rId4"/>
    <p:sldId id="1440" r:id="rId5"/>
    <p:sldId id="1441" r:id="rId6"/>
    <p:sldId id="1374" r:id="rId7"/>
    <p:sldId id="1442" r:id="rId8"/>
    <p:sldId id="1401" r:id="rId9"/>
    <p:sldId id="1468" r:id="rId10"/>
    <p:sldId id="1443" r:id="rId11"/>
    <p:sldId id="1444" r:id="rId12"/>
    <p:sldId id="1466" r:id="rId13"/>
    <p:sldId id="1467" r:id="rId14"/>
    <p:sldId id="1445" r:id="rId15"/>
    <p:sldId id="1404" r:id="rId16"/>
    <p:sldId id="1446" r:id="rId17"/>
    <p:sldId id="1406" r:id="rId18"/>
    <p:sldId id="1447" r:id="rId19"/>
    <p:sldId id="1448" r:id="rId20"/>
    <p:sldId id="1449" r:id="rId21"/>
    <p:sldId id="1410" r:id="rId22"/>
    <p:sldId id="1450" r:id="rId23"/>
    <p:sldId id="1451" r:id="rId24"/>
    <p:sldId id="1470" r:id="rId25"/>
    <p:sldId id="1453" r:id="rId26"/>
    <p:sldId id="1454" r:id="rId27"/>
    <p:sldId id="1469" r:id="rId28"/>
    <p:sldId id="1455" r:id="rId29"/>
    <p:sldId id="1462" r:id="rId30"/>
    <p:sldId id="1463" r:id="rId31"/>
    <p:sldId id="1464" r:id="rId32"/>
    <p:sldId id="1471" r:id="rId33"/>
    <p:sldId id="1465" r:id="rId34"/>
    <p:sldId id="1472" r:id="rId35"/>
    <p:sldId id="1456" r:id="rId36"/>
    <p:sldId id="1438" r:id="rId37"/>
    <p:sldId id="1457" r:id="rId38"/>
    <p:sldId id="1458" r:id="rId39"/>
    <p:sldId id="1459" r:id="rId40"/>
    <p:sldId id="1460" r:id="rId41"/>
    <p:sldId id="1461" r:id="rId42"/>
    <p:sldId id="136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 id="2" name="Thamizharasan Dhanaseelan" initials="TD"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7" autoAdjust="0"/>
    <p:restoredTop sz="75400" autoAdjust="0"/>
  </p:normalViewPr>
  <p:slideViewPr>
    <p:cSldViewPr>
      <p:cViewPr varScale="1">
        <p:scale>
          <a:sx n="83" d="100"/>
          <a:sy n="83" d="100"/>
        </p:scale>
        <p:origin x="-2532" y="-90"/>
      </p:cViewPr>
      <p:guideLst>
        <p:guide orient="horz" pos="2160"/>
        <p:guide orient="horz" pos="1296"/>
        <p:guide orient="horz" pos="816"/>
        <p:guide orient="horz" pos="3984"/>
        <p:guide orient="horz" pos="384"/>
        <p:guide orient="horz" pos="144"/>
        <p:guide orient="horz" pos="1056"/>
        <p:guide orient="horz" pos="2112"/>
        <p:guide pos="2880"/>
        <p:guide pos="288"/>
        <p:guide pos="5472"/>
      </p:guideLst>
    </p:cSldViewPr>
  </p:slideViewPr>
  <p:outlineViewPr>
    <p:cViewPr>
      <p:scale>
        <a:sx n="33" d="100"/>
        <a:sy n="33" d="100"/>
      </p:scale>
      <p:origin x="0" y="10680"/>
    </p:cViewPr>
  </p:outlineViewPr>
  <p:notesTextViewPr>
    <p:cViewPr>
      <p:scale>
        <a:sx n="1" d="1"/>
        <a:sy n="1" d="1"/>
      </p:scale>
      <p:origin x="0" y="1212"/>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smtClean="0">
                <a:latin typeface="Arial" pitchFamily="-84" charset="0"/>
                <a:ea typeface="ＭＳ Ｐゴシック" pitchFamily="-84" charset="-128"/>
                <a:cs typeface="ＭＳ Ｐゴシック" pitchFamily="-84" charset="-128"/>
              </a:rPr>
              <a:t>, Chapter 6 – “</a:t>
            </a:r>
            <a:r>
              <a:rPr lang="en-AU" dirty="0" smtClean="0">
                <a:latin typeface="Arial" pitchFamily="-84" charset="0"/>
                <a:ea typeface="ＭＳ Ｐゴシック" pitchFamily="-84" charset="-128"/>
                <a:cs typeface="ＭＳ Ｐゴシック" pitchFamily="-84" charset="-128"/>
              </a:rPr>
              <a:t>Advanced Encryption Standard</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The </a:t>
            </a:r>
            <a:r>
              <a:rPr lang="en-US" b="1" dirty="0" smtClean="0">
                <a:latin typeface="Arial" pitchFamily="-84" charset="0"/>
                <a:ea typeface="ＭＳ Ｐゴシック" pitchFamily="-84" charset="-128"/>
                <a:cs typeface="ＭＳ Ｐゴシック" pitchFamily="-84" charset="-128"/>
              </a:rPr>
              <a:t>Advanced Encryption Standard (AES) </a:t>
            </a:r>
            <a:r>
              <a:rPr lang="en-US" dirty="0" smtClean="0">
                <a:latin typeface="Arial" pitchFamily="-84" charset="0"/>
                <a:ea typeface="ＭＳ Ｐゴシック" pitchFamily="-84" charset="-128"/>
                <a:cs typeface="ＭＳ Ｐゴシック" pitchFamily="-84" charset="-128"/>
              </a:rPr>
              <a:t>was published by the National Institute</a:t>
            </a:r>
          </a:p>
          <a:p>
            <a:r>
              <a:rPr lang="en-US" dirty="0" smtClean="0">
                <a:latin typeface="Arial" pitchFamily="-84" charset="0"/>
                <a:ea typeface="ＭＳ Ｐゴシック" pitchFamily="-84" charset="-128"/>
                <a:cs typeface="ＭＳ Ｐゴシック" pitchFamily="-84" charset="-128"/>
              </a:rPr>
              <a:t>of Standards and Technology (NIST) in 2001. AES is a symmetric block cipher that</a:t>
            </a:r>
          </a:p>
          <a:p>
            <a:r>
              <a:rPr lang="en-US" dirty="0" smtClean="0">
                <a:latin typeface="Arial" pitchFamily="-84" charset="0"/>
                <a:ea typeface="ＭＳ Ｐゴシック" pitchFamily="-84" charset="-128"/>
                <a:cs typeface="ＭＳ Ｐゴシック" pitchFamily="-84" charset="-128"/>
              </a:rPr>
              <a:t>is intended to replace DES as the approved standard for a wide range of applications.</a:t>
            </a:r>
          </a:p>
          <a:p>
            <a:endParaRPr lang="en-US" sz="1200" kern="1200" dirty="0" smtClean="0">
              <a:solidFill>
                <a:schemeClr val="tx1"/>
              </a:solidFill>
              <a:effectLst/>
              <a:latin typeface="Arial" charset="0"/>
              <a:ea typeface="ＭＳ Ｐゴシック" pitchFamily="-107" charset="-128"/>
              <a:cs typeface="ＭＳ Ｐゴシック" pitchFamily="-107" charset="-128"/>
            </a:endParaRPr>
          </a:p>
          <a:p>
            <a:r>
              <a:rPr lang="en-US" sz="1200" kern="1200" dirty="0" smtClean="0">
                <a:solidFill>
                  <a:schemeClr val="tx1"/>
                </a:solidFill>
                <a:effectLst/>
                <a:latin typeface="Arial" charset="0"/>
                <a:ea typeface="ＭＳ Ｐゴシック" pitchFamily="-107" charset="-128"/>
                <a:cs typeface="ＭＳ Ｐゴシック" pitchFamily="-107" charset="-128"/>
              </a:rPr>
              <a:t>[NECH01], available from NIST, summarizes the evaluation criteria used by NIST to select from among the candidates for AES, plus the rationale for picking </a:t>
            </a:r>
            <a:r>
              <a:rPr lang="en-US" sz="1200" kern="1200" dirty="0" err="1" smtClean="0">
                <a:solidFill>
                  <a:schemeClr val="tx1"/>
                </a:solidFill>
                <a:effectLst/>
                <a:latin typeface="Arial" charset="0"/>
                <a:ea typeface="ＭＳ Ｐゴシック" pitchFamily="-107" charset="-128"/>
                <a:cs typeface="ＭＳ Ｐゴシック" pitchFamily="-107" charset="-128"/>
              </a:rPr>
              <a:t>Rijndael</a:t>
            </a:r>
            <a:r>
              <a:rPr lang="en-US" sz="1200" kern="1200" dirty="0" smtClean="0">
                <a:solidFill>
                  <a:schemeClr val="tx1"/>
                </a:solidFill>
                <a:effectLst/>
                <a:latin typeface="Arial" charset="0"/>
                <a:ea typeface="ＭＳ Ｐゴシック" pitchFamily="-107" charset="-128"/>
                <a:cs typeface="ＭＳ Ｐゴシック" pitchFamily="-107" charset="-128"/>
              </a:rPr>
              <a:t>, which was the winning candidate. This material is useful in understanding not just the AES design but also the criteria by which to judge any symmetric encryption algorithm. The essence of the criteria was to develop an algorithm with a high level of security and good performance on a range of systems. </a:t>
            </a:r>
            <a:endParaRPr lang="en-US" dirty="0" smtClean="0"/>
          </a:p>
          <a:p>
            <a:endParaRPr lang="en-US" sz="1200" kern="1200" dirty="0" smtClean="0">
              <a:solidFill>
                <a:schemeClr val="tx1"/>
              </a:solidFill>
              <a:effectLst/>
              <a:latin typeface="Arial" charset="0"/>
              <a:ea typeface="ＭＳ Ｐゴシック" pitchFamily="-107" charset="-128"/>
              <a:cs typeface="ＭＳ Ｐゴシック" pitchFamily="-107" charset="-128"/>
            </a:endParaRPr>
          </a:p>
          <a:p>
            <a:r>
              <a:rPr lang="en-US" sz="1200" kern="1200" dirty="0" smtClean="0">
                <a:solidFill>
                  <a:schemeClr val="tx1"/>
                </a:solidFill>
                <a:effectLst/>
                <a:latin typeface="Arial" charset="0"/>
                <a:ea typeface="ＭＳ Ｐゴシック" pitchFamily="-107" charset="-128"/>
                <a:cs typeface="ＭＳ Ｐゴシック" pitchFamily="-107" charset="-128"/>
              </a:rPr>
              <a:t>It is worth making additional comment about the performance of AES. Because of the popularity of AES, a number of efforts have been made to improve performance through both software and hardware optimization. Most notably, in 2008, Intel introduced the Advanced Encryption Standard New Instructions (AES-NI) as a hardware extension to the x86 instruction set to improve the speed of encryption and decryption. The AES-NI instruction enables x86 processors to achieve a performance of 0.64 cycles/byte for an authenticated encryption mode known as AES-GCM (described in Chapter 12). </a:t>
            </a:r>
            <a:endParaRPr lang="en-US" dirty="0" smtClean="0"/>
          </a:p>
          <a:p>
            <a:endParaRPr lang="en-US" sz="1200" kern="1200" dirty="0" smtClean="0">
              <a:solidFill>
                <a:schemeClr val="tx1"/>
              </a:solidFill>
              <a:effectLst/>
              <a:latin typeface="Arial" charset="0"/>
              <a:ea typeface="ＭＳ Ｐゴシック" pitchFamily="-107" charset="-128"/>
              <a:cs typeface="ＭＳ Ｐゴシック" pitchFamily="-107" charset="-128"/>
            </a:endParaRPr>
          </a:p>
          <a:p>
            <a:r>
              <a:rPr lang="en-US" sz="1200" kern="1200" dirty="0" smtClean="0">
                <a:solidFill>
                  <a:schemeClr val="tx1"/>
                </a:solidFill>
                <a:effectLst/>
                <a:latin typeface="Arial" charset="0"/>
                <a:ea typeface="ＭＳ Ｐゴシック" pitchFamily="-107" charset="-128"/>
                <a:cs typeface="ＭＳ Ｐゴシック" pitchFamily="-107" charset="-128"/>
              </a:rPr>
              <a:t>In 2018, Intel added </a:t>
            </a:r>
            <a:r>
              <a:rPr lang="en-US" sz="1200" kern="1200" dirty="0" err="1" smtClean="0">
                <a:solidFill>
                  <a:schemeClr val="tx1"/>
                </a:solidFill>
                <a:effectLst/>
                <a:latin typeface="Arial" charset="0"/>
                <a:ea typeface="ＭＳ Ｐゴシック" pitchFamily="-107" charset="-128"/>
                <a:cs typeface="ＭＳ Ｐゴシック" pitchFamily="-107" charset="-128"/>
              </a:rPr>
              <a:t>vectorized</a:t>
            </a:r>
            <a:r>
              <a:rPr lang="en-US" sz="1200" kern="1200" dirty="0" smtClean="0">
                <a:solidFill>
                  <a:schemeClr val="tx1"/>
                </a:solidFill>
                <a:effectLst/>
                <a:latin typeface="Arial" charset="0"/>
                <a:ea typeface="ＭＳ Ｐゴシック" pitchFamily="-107" charset="-128"/>
                <a:cs typeface="ＭＳ Ｐゴシック" pitchFamily="-107" charset="-128"/>
              </a:rPr>
              <a:t> instructions, referred to as VAES*, to the existing AES-NI for its high-end processors [INTE17]. These instructions are intended to push the performance of AES software further down, to a new theoretical throughput of 0.16 cycles/byte [DRUC18]. </a:t>
            </a:r>
            <a:endParaRPr lang="en-US" dirty="0" smtClean="0"/>
          </a:p>
          <a:p>
            <a:endParaRPr lang="en-US" sz="1200" kern="1200" dirty="0" smtClean="0">
              <a:solidFill>
                <a:schemeClr val="tx1"/>
              </a:solidFill>
              <a:effectLst/>
              <a:latin typeface="Arial" charset="0"/>
              <a:ea typeface="ＭＳ Ｐゴシック" pitchFamily="-107" charset="-128"/>
              <a:cs typeface="ＭＳ Ｐゴシック" pitchFamily="-107" charset="-128"/>
            </a:endParaRPr>
          </a:p>
          <a:p>
            <a:r>
              <a:rPr lang="en-US" sz="1200" kern="1200" dirty="0" smtClean="0">
                <a:solidFill>
                  <a:schemeClr val="tx1"/>
                </a:solidFill>
                <a:effectLst/>
                <a:latin typeface="Arial" charset="0"/>
                <a:ea typeface="ＭＳ Ｐゴシック" pitchFamily="-107" charset="-128"/>
                <a:cs typeface="ＭＳ Ｐゴシック" pitchFamily="-107" charset="-128"/>
              </a:rPr>
              <a:t>AES has become the most widely used symmetric cipher. Compared to public-key ciphers such as RSA, the structure of AES and most symmetric ciphers is quite complex and cannot be explained as easily as many other cryptographic algorithms. Accordingly, the reader may wish to begin with a simplified version of AES, which is described in Appendix A. This version allows the reader to perform encryption and decryption by hand and gain a good understanding of the working of the algorithm details. Classroom experience indicates that a study of this simplified version enhances understanding of AES. One possible approach is to read the chapter first, then carefully read Appendix A and then re-read the main body of the </a:t>
            </a:r>
            <a:r>
              <a:rPr lang="en-US" sz="1200" kern="1200" smtClean="0">
                <a:solidFill>
                  <a:schemeClr val="tx1"/>
                </a:solidFill>
                <a:effectLst/>
                <a:latin typeface="Arial" charset="0"/>
                <a:ea typeface="ＭＳ Ｐゴシック" pitchFamily="-107" charset="-128"/>
                <a:cs typeface="ＭＳ Ｐゴシック" pitchFamily="-107" charset="-128"/>
              </a:rPr>
              <a:t>chapter </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Figure 6.4 depicts the structure of a full encryption round.</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The </a:t>
            </a:r>
            <a:r>
              <a:rPr lang="en-US" b="1" dirty="0">
                <a:latin typeface="Arial" pitchFamily="-84" charset="0"/>
                <a:ea typeface="ＭＳ Ｐゴシック" pitchFamily="-84" charset="-128"/>
                <a:cs typeface="ＭＳ Ｐゴシック" pitchFamily="-84" charset="-128"/>
              </a:rPr>
              <a:t>forward substitute byte transformation</a:t>
            </a:r>
            <a:r>
              <a:rPr lang="en-US" dirty="0">
                <a:latin typeface="Arial" pitchFamily="-84" charset="0"/>
                <a:ea typeface="ＭＳ Ｐゴシック" pitchFamily="-84" charset="-128"/>
                <a:cs typeface="ＭＳ Ｐゴシック" pitchFamily="-84" charset="-128"/>
              </a:rPr>
              <a:t>, called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is a simple table lookup (Figure 6.5a).</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AES defines a 16 *  16 matrix of byte values, called an S-box (Table 6.2a), that contains</a:t>
            </a:r>
          </a:p>
          <a:p>
            <a:r>
              <a:rPr lang="en-US" dirty="0">
                <a:latin typeface="Arial" pitchFamily="-84" charset="0"/>
                <a:ea typeface="ＭＳ Ｐゴシック" pitchFamily="-84" charset="-128"/>
                <a:cs typeface="ＭＳ Ｐゴシック" pitchFamily="-84" charset="-128"/>
              </a:rPr>
              <a:t>a permutation of all possible 256 8-bit values. Each individual byte of State</a:t>
            </a:r>
          </a:p>
          <a:p>
            <a:r>
              <a:rPr lang="en-US" dirty="0">
                <a:latin typeface="Arial" pitchFamily="-84" charset="0"/>
                <a:ea typeface="ＭＳ Ｐゴシック" pitchFamily="-84" charset="-128"/>
                <a:cs typeface="ＭＳ Ｐゴシック" pitchFamily="-84" charset="-128"/>
              </a:rPr>
              <a:t> is mapped into a new byte in the following way: The leftmost 4 bits of the byte</a:t>
            </a:r>
          </a:p>
          <a:p>
            <a:r>
              <a:rPr lang="en-US" dirty="0">
                <a:latin typeface="Arial" pitchFamily="-84" charset="0"/>
                <a:ea typeface="ＭＳ Ｐゴシック" pitchFamily="-84" charset="-128"/>
                <a:cs typeface="ＭＳ Ｐゴシック" pitchFamily="-84" charset="-128"/>
              </a:rPr>
              <a:t>are used as a row value and the rightmost 4 bits are used as a column value.</a:t>
            </a:r>
          </a:p>
          <a:p>
            <a:r>
              <a:rPr lang="en-US" dirty="0">
                <a:latin typeface="Arial" pitchFamily="-84" charset="0"/>
                <a:ea typeface="ＭＳ Ｐゴシック" pitchFamily="-84" charset="-128"/>
                <a:cs typeface="ＭＳ Ｐゴシック" pitchFamily="-84" charset="-128"/>
              </a:rPr>
              <a:t>These row and column values serve as indexes into the S-box to select a unique</a:t>
            </a:r>
          </a:p>
          <a:p>
            <a:r>
              <a:rPr lang="en-US" dirty="0">
                <a:latin typeface="Arial" pitchFamily="-84" charset="0"/>
                <a:ea typeface="ＭＳ Ｐゴシック" pitchFamily="-84" charset="-128"/>
                <a:cs typeface="ＭＳ Ｐゴシック" pitchFamily="-84" charset="-128"/>
              </a:rPr>
              <a:t>8-bit output value. For example, the hexadecimal value {95} references row 9,</a:t>
            </a:r>
          </a:p>
          <a:p>
            <a:r>
              <a:rPr lang="en-US" dirty="0">
                <a:latin typeface="Arial" pitchFamily="-84" charset="0"/>
                <a:ea typeface="ＭＳ Ｐゴシック" pitchFamily="-84" charset="-128"/>
                <a:cs typeface="ＭＳ Ｐゴシック" pitchFamily="-84" charset="-128"/>
              </a:rPr>
              <a:t>column 5 of the S-box, which contains the value {2A}. Accordingly, the value {95}</a:t>
            </a:r>
          </a:p>
          <a:p>
            <a:r>
              <a:rPr lang="en-US" dirty="0">
                <a:latin typeface="Arial" pitchFamily="-84" charset="0"/>
                <a:ea typeface="ＭＳ Ｐゴシック" pitchFamily="-84" charset="-128"/>
                <a:cs typeface="ＭＳ Ｐゴシック" pitchFamily="-84" charset="-128"/>
              </a:rPr>
              <a:t>is mapped into the value {2A}.</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inverse substitute byte transformation , called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makes use</a:t>
            </a:r>
          </a:p>
          <a:p>
            <a:r>
              <a:rPr lang="en-US" dirty="0">
                <a:latin typeface="Arial" pitchFamily="-84" charset="0"/>
                <a:ea typeface="ＭＳ Ｐゴシック" pitchFamily="-84" charset="-128"/>
                <a:cs typeface="ＭＳ Ｐゴシック" pitchFamily="-84" charset="-128"/>
              </a:rPr>
              <a:t>of the inverse S-box shown in Table 6.2b.</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Construction of S-Box and IS-Box</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S-box is designed to be resistant to known cryptanalytic attacks.</a:t>
            </a:r>
          </a:p>
          <a:p>
            <a:r>
              <a:rPr lang="en-US" dirty="0">
                <a:latin typeface="Arial" pitchFamily="-84" charset="0"/>
                <a:ea typeface="ＭＳ Ｐゴシック" pitchFamily="-84" charset="-128"/>
                <a:cs typeface="ＭＳ Ｐゴシック" pitchFamily="-84" charset="-128"/>
              </a:rPr>
              <a:t>Specifically,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sought a design that has a low correlation</a:t>
            </a:r>
          </a:p>
          <a:p>
            <a:r>
              <a:rPr lang="en-US" dirty="0">
                <a:latin typeface="Arial" pitchFamily="-84" charset="0"/>
                <a:ea typeface="ＭＳ Ｐゴシック" pitchFamily="-84" charset="-128"/>
                <a:cs typeface="ＭＳ Ｐゴシック" pitchFamily="-84" charset="-128"/>
              </a:rPr>
              <a:t>Between input bits and output bits and the property that the output is not a linear</a:t>
            </a:r>
          </a:p>
          <a:p>
            <a:r>
              <a:rPr lang="en-US" dirty="0">
                <a:latin typeface="Arial" pitchFamily="-84" charset="0"/>
                <a:ea typeface="ＭＳ Ｐゴシック" pitchFamily="-84" charset="-128"/>
                <a:cs typeface="ＭＳ Ｐゴシック" pitchFamily="-84" charset="-128"/>
              </a:rPr>
              <a:t>mathematical function of the input [DAEM01]. The nonlinearity is due to the use</a:t>
            </a:r>
          </a:p>
          <a:p>
            <a:r>
              <a:rPr lang="en-US" dirty="0">
                <a:latin typeface="Arial" pitchFamily="-84" charset="0"/>
                <a:ea typeface="ＭＳ Ｐゴシック" pitchFamily="-84" charset="-128"/>
                <a:cs typeface="ＭＳ Ｐゴシック" pitchFamily="-84" charset="-128"/>
              </a:rPr>
              <a:t>of the multiplicative inverse.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forward shift row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depicted in Figure 6.7a. The first row of State  is not altered. For</a:t>
            </a:r>
          </a:p>
          <a:p>
            <a:r>
              <a:rPr lang="en-US" dirty="0">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dirty="0">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dirty="0">
                <a:latin typeface="Arial" pitchFamily="-84" charset="0"/>
                <a:ea typeface="ＭＳ Ｐゴシック" pitchFamily="-84" charset="-128"/>
                <a:cs typeface="ＭＳ Ｐゴシック" pitchFamily="-84" charset="-128"/>
              </a:rPr>
              <a:t>The following is an example of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inverse shift row transformation , called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performs the circular</a:t>
            </a:r>
          </a:p>
          <a:p>
            <a:r>
              <a:rPr lang="en-US" dirty="0">
                <a:latin typeface="Arial" pitchFamily="-84" charset="0"/>
                <a:ea typeface="ＭＳ Ｐゴシック" pitchFamily="-84" charset="-128"/>
                <a:cs typeface="ＭＳ Ｐゴシック" pitchFamily="-84" charset="-128"/>
              </a:rPr>
              <a:t>shifts in the opposite direction for each of the last three rows, with a 1-byte</a:t>
            </a:r>
          </a:p>
          <a:p>
            <a:r>
              <a:rPr lang="en-US" dirty="0">
                <a:latin typeface="Arial" pitchFamily="-84" charset="0"/>
                <a:ea typeface="ＭＳ Ｐゴシック" pitchFamily="-84" charset="-128"/>
                <a:cs typeface="ＭＳ Ｐゴシック" pitchFamily="-84" charset="-128"/>
              </a:rPr>
              <a:t>circular right shift for the second row, and so 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forward mix column transformation,</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operates on each column individually. Each byte of a column</a:t>
            </a:r>
          </a:p>
          <a:p>
            <a:r>
              <a:rPr lang="en-US" dirty="0">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dirty="0">
                <a:latin typeface="Arial" pitchFamily="-84" charset="0"/>
                <a:ea typeface="ＭＳ Ｐゴシック" pitchFamily="-84" charset="-128"/>
                <a:cs typeface="ＭＳ Ｐゴシック" pitchFamily="-84" charset="-128"/>
              </a:rPr>
              <a:t>transformation can be defined by the following matrix multiplication on State</a:t>
            </a:r>
          </a:p>
          <a:p>
            <a:r>
              <a:rPr lang="en-US" dirty="0">
                <a:latin typeface="Arial" pitchFamily="-84" charset="0"/>
                <a:ea typeface="ＭＳ Ｐゴシック" pitchFamily="-84" charset="-128"/>
                <a:cs typeface="ＭＳ Ｐゴシック" pitchFamily="-84" charset="-128"/>
              </a:rPr>
              <a:t> (Figure 6.7b)</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dirty="0">
                <a:latin typeface="Arial" pitchFamily="-84" charset="0"/>
                <a:ea typeface="ＭＳ Ｐゴシック" pitchFamily="-84" charset="-128"/>
                <a:cs typeface="ＭＳ Ｐゴシック" pitchFamily="-84" charset="-128"/>
              </a:rPr>
              <a:t>and one column. In this case, the individual additions and multiplications  are</a:t>
            </a:r>
          </a:p>
          <a:p>
            <a:r>
              <a:rPr lang="en-US" dirty="0">
                <a:latin typeface="Arial" pitchFamily="-84" charset="0"/>
                <a:ea typeface="ＭＳ Ｐゴシック" pitchFamily="-84" charset="-128"/>
                <a:cs typeface="ＭＳ Ｐゴシック" pitchFamily="-84" charset="-128"/>
              </a:rPr>
              <a:t> performed in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shift row transformation is more substantial than it may first</a:t>
            </a:r>
          </a:p>
          <a:p>
            <a:r>
              <a:rPr lang="en-US" dirty="0">
                <a:latin typeface="Arial" pitchFamily="-84" charset="0"/>
                <a:ea typeface="ＭＳ Ｐゴシック" pitchFamily="-84" charset="-128"/>
                <a:cs typeface="ＭＳ Ｐゴシック" pitchFamily="-84" charset="-128"/>
              </a:rPr>
              <a:t>appear. This is because the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 as well as the cipher input and output, is</a:t>
            </a:r>
          </a:p>
          <a:p>
            <a:r>
              <a:rPr lang="en-US" dirty="0">
                <a:latin typeface="Arial" pitchFamily="-84" charset="0"/>
                <a:ea typeface="ＭＳ Ｐゴシック" pitchFamily="-84" charset="-128"/>
                <a:cs typeface="ＭＳ Ｐゴシック" pitchFamily="-84" charset="-128"/>
              </a:rPr>
              <a:t>treated as an array of four 4-byte columns. Thus, on encryption, the first 4 bytes</a:t>
            </a:r>
          </a:p>
          <a:p>
            <a:r>
              <a:rPr lang="en-US" dirty="0">
                <a:latin typeface="Arial" pitchFamily="-84" charset="0"/>
                <a:ea typeface="ＭＳ Ｐゴシック" pitchFamily="-84" charset="-128"/>
                <a:cs typeface="ＭＳ Ｐゴシック" pitchFamily="-84" charset="-128"/>
              </a:rPr>
              <a:t>of the plaintext are copied to the first column of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and so on. Furthermore,</a:t>
            </a:r>
          </a:p>
          <a:p>
            <a:r>
              <a:rPr lang="en-US" dirty="0">
                <a:latin typeface="Arial" pitchFamily="-84" charset="0"/>
                <a:ea typeface="ＭＳ Ｐゴシック" pitchFamily="-84" charset="-128"/>
                <a:cs typeface="ＭＳ Ｐゴシック" pitchFamily="-84" charset="-128"/>
              </a:rPr>
              <a:t>as will be seen, the round key is applied to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column by column. Thus, a row</a:t>
            </a:r>
          </a:p>
          <a:p>
            <a:r>
              <a:rPr lang="en-US" dirty="0">
                <a:latin typeface="Arial" pitchFamily="-84" charset="0"/>
                <a:ea typeface="ＭＳ Ｐゴシック" pitchFamily="-84" charset="-128"/>
                <a:cs typeface="ＭＳ Ｐゴシック" pitchFamily="-84" charset="-128"/>
              </a:rPr>
              <a:t>shift moves an individual byte from one column to another, which is a linear</a:t>
            </a:r>
          </a:p>
          <a:p>
            <a:r>
              <a:rPr lang="en-US" dirty="0">
                <a:latin typeface="Arial" pitchFamily="-84" charset="0"/>
                <a:ea typeface="ＭＳ Ｐゴシック" pitchFamily="-84" charset="-128"/>
                <a:cs typeface="ＭＳ Ｐゴシック" pitchFamily="-84" charset="-128"/>
              </a:rPr>
              <a:t> distance of a multiple of 4 bytes. Also note that the transformation ensures that</a:t>
            </a:r>
          </a:p>
          <a:p>
            <a:r>
              <a:rPr lang="en-US" dirty="0">
                <a:latin typeface="Arial" pitchFamily="-84" charset="0"/>
                <a:ea typeface="ＭＳ Ｐゴシック" pitchFamily="-84" charset="-128"/>
                <a:cs typeface="ＭＳ Ｐゴシック" pitchFamily="-84" charset="-128"/>
              </a:rPr>
              <a:t>the 4 bytes of one column are spread out to four different columns. Figure 6.4</a:t>
            </a:r>
          </a:p>
          <a:p>
            <a:r>
              <a:rPr lang="en-US" dirty="0">
                <a:latin typeface="Arial" pitchFamily="-84" charset="0"/>
                <a:ea typeface="ＭＳ Ｐゴシック" pitchFamily="-84" charset="-128"/>
                <a:cs typeface="ＭＳ Ｐゴシック" pitchFamily="-84" charset="-128"/>
              </a:rPr>
              <a:t>illustrates the effect.</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The coefficients of the matrix in Equation (6.3) are based on a linear</a:t>
            </a:r>
          </a:p>
          <a:p>
            <a:r>
              <a:rPr lang="en-US" dirty="0">
                <a:latin typeface="Arial" pitchFamily="-84" charset="0"/>
                <a:ea typeface="ＭＳ Ｐゴシック" pitchFamily="-84" charset="-128"/>
                <a:cs typeface="ＭＳ Ｐゴシック" pitchFamily="-84" charset="-128"/>
              </a:rPr>
              <a:t>code with maximal distance between code words, which ensures a good mixing</a:t>
            </a:r>
          </a:p>
          <a:p>
            <a:r>
              <a:rPr lang="en-US" dirty="0">
                <a:latin typeface="Arial" pitchFamily="-84" charset="0"/>
                <a:ea typeface="ＭＳ Ｐゴシック" pitchFamily="-84" charset="-128"/>
                <a:cs typeface="ＭＳ Ｐゴシック" pitchFamily="-84" charset="-128"/>
              </a:rPr>
              <a:t>among the bytes of each column. The mix column transformation combined with</a:t>
            </a:r>
          </a:p>
          <a:p>
            <a:r>
              <a:rPr lang="en-US" dirty="0">
                <a:latin typeface="Arial" pitchFamily="-84" charset="0"/>
                <a:ea typeface="ＭＳ Ｐゴシック" pitchFamily="-84" charset="-128"/>
                <a:cs typeface="ＭＳ Ｐゴシック" pitchFamily="-84" charset="-128"/>
              </a:rPr>
              <a:t>the shift row transformation ensures that after a few rounds all output bits depend</a:t>
            </a:r>
          </a:p>
          <a:p>
            <a:r>
              <a:rPr lang="en-US" dirty="0">
                <a:latin typeface="Arial" pitchFamily="-84" charset="0"/>
                <a:ea typeface="ＭＳ Ｐゴシック" pitchFamily="-84" charset="-128"/>
                <a:cs typeface="ＭＳ Ｐゴシック" pitchFamily="-84" charset="-128"/>
              </a:rPr>
              <a:t>on all input bits. See [DAEM99] for a discussion.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addition, the choice of coefficients in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which are all {01}, { 02},</a:t>
            </a:r>
          </a:p>
          <a:p>
            <a:r>
              <a:rPr lang="en-US" dirty="0">
                <a:latin typeface="Arial" pitchFamily="-84" charset="0"/>
                <a:ea typeface="ＭＳ Ｐゴシック" pitchFamily="-84" charset="-128"/>
                <a:cs typeface="ＭＳ Ｐゴシック" pitchFamily="-84" charset="-128"/>
              </a:rPr>
              <a:t>or { 03}, was influenced by implementation considerations. As was discussed, multiplication</a:t>
            </a:r>
          </a:p>
          <a:p>
            <a:r>
              <a:rPr lang="en-US" dirty="0">
                <a:latin typeface="Arial" pitchFamily="-84" charset="0"/>
                <a:ea typeface="ＭＳ Ｐゴシック" pitchFamily="-84" charset="-128"/>
                <a:cs typeface="ＭＳ Ｐゴシック" pitchFamily="-84" charset="-128"/>
              </a:rPr>
              <a:t>by these coefficients involves at most a shift and an XOR. The coefficients</a:t>
            </a:r>
          </a:p>
          <a:p>
            <a:r>
              <a:rPr lang="en-US" dirty="0">
                <a:latin typeface="Arial" pitchFamily="-84" charset="0"/>
                <a:ea typeface="ＭＳ Ｐゴシック" pitchFamily="-84" charset="-128"/>
                <a:cs typeface="ＭＳ Ｐゴシック" pitchFamily="-84" charset="-128"/>
              </a:rPr>
              <a:t>in </a:t>
            </a:r>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are more formidable to implement. However, encryption was</a:t>
            </a:r>
          </a:p>
          <a:p>
            <a:r>
              <a:rPr lang="en-US" dirty="0">
                <a:latin typeface="Arial" pitchFamily="-84" charset="0"/>
                <a:ea typeface="ＭＳ Ｐゴシック" pitchFamily="-84" charset="-128"/>
                <a:cs typeface="ＭＳ Ｐゴシック" pitchFamily="-84" charset="-128"/>
              </a:rPr>
              <a:t>deemed more important than decryption for two reasons: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  For the CFB and OFB cipher modes (Figures 7.5 and 7.6; described in Chapter 7),</a:t>
            </a:r>
          </a:p>
          <a:p>
            <a:r>
              <a:rPr lang="en-US" dirty="0">
                <a:latin typeface="Arial" pitchFamily="-84" charset="0"/>
                <a:ea typeface="ＭＳ Ｐゴシック" pitchFamily="-84" charset="-128"/>
                <a:cs typeface="ＭＳ Ｐゴシック" pitchFamily="-84" charset="-128"/>
              </a:rPr>
              <a:t>only encryption is used.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2.  As with any block cipher, AES can be used to construct a message authentication</a:t>
            </a:r>
          </a:p>
          <a:p>
            <a:r>
              <a:rPr lang="en-US" dirty="0">
                <a:latin typeface="Arial" pitchFamily="-84" charset="0"/>
                <a:ea typeface="ＭＳ Ｐゴシック" pitchFamily="-84" charset="-128"/>
                <a:cs typeface="ＭＳ Ｐゴシック" pitchFamily="-84" charset="-128"/>
              </a:rPr>
              <a:t>code (Chapter 13), and for this, only encryption is used.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In the forward add round key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the 128 bits of State  are bitwise XORed with the 128</a:t>
            </a:r>
          </a:p>
          <a:p>
            <a:r>
              <a:rPr lang="en-US" dirty="0">
                <a:latin typeface="Arial" pitchFamily="-84" charset="0"/>
                <a:ea typeface="ＭＳ Ｐゴシック" pitchFamily="-84" charset="-128"/>
                <a:cs typeface="ＭＳ Ｐゴシック" pitchFamily="-84" charset="-128"/>
              </a:rPr>
              <a:t>bits of the round key. As shown in Figure 6.5b, the operation is viewed as a </a:t>
            </a:r>
            <a:r>
              <a:rPr lang="en-US" dirty="0" err="1">
                <a:latin typeface="Arial" pitchFamily="-84" charset="0"/>
                <a:ea typeface="ＭＳ Ｐゴシック" pitchFamily="-84" charset="-128"/>
                <a:cs typeface="ＭＳ Ｐゴシック" pitchFamily="-84" charset="-128"/>
              </a:rPr>
              <a:t>columnwise</a:t>
            </a:r>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operation between the 4 bytes of a State  column and one word of the round</a:t>
            </a:r>
          </a:p>
          <a:p>
            <a:r>
              <a:rPr lang="en-US" dirty="0">
                <a:latin typeface="Arial" pitchFamily="-84" charset="0"/>
                <a:ea typeface="ＭＳ Ｐゴシック" pitchFamily="-84" charset="-128"/>
                <a:cs typeface="ＭＳ Ｐゴシック" pitchFamily="-84" charset="-128"/>
              </a:rPr>
              <a:t>key; it can also be viewed as a byte-level operation.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add round key transformation is as simple as possible and affects</a:t>
            </a:r>
          </a:p>
          <a:p>
            <a:r>
              <a:rPr lang="en-US" dirty="0">
                <a:latin typeface="Arial" pitchFamily="-84" charset="0"/>
                <a:ea typeface="ＭＳ Ｐゴシック" pitchFamily="-84" charset="-128"/>
                <a:cs typeface="ＭＳ Ｐゴシック" pitchFamily="-84" charset="-128"/>
              </a:rPr>
              <a:t>every bit of State . The complexity of the round key expansion, plus the complexity</a:t>
            </a:r>
          </a:p>
          <a:p>
            <a:r>
              <a:rPr lang="en-US" dirty="0">
                <a:latin typeface="Arial" pitchFamily="-84" charset="0"/>
                <a:ea typeface="ＭＳ Ｐゴシック" pitchFamily="-84" charset="-128"/>
                <a:cs typeface="ＭＳ Ｐゴシック" pitchFamily="-84" charset="-128"/>
              </a:rPr>
              <a:t>of the other stages of AES, ensure security.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In AES, all operations are performed on 8-bit bytes. In particular, the arithmetic operations of addition, multiplication, and division are performed over the finite field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 Section 5.6 discusses such operations in some detail. For the reader who has not studied Chapter 5, and as a quick review for those who have, this section summarizes the important concepts.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In essence, a </a:t>
            </a:r>
            <a:r>
              <a:rPr lang="en-US" b="1" dirty="0">
                <a:latin typeface="Arial" pitchFamily="-84" charset="0"/>
                <a:ea typeface="ＭＳ Ｐゴシック" pitchFamily="-84" charset="-128"/>
                <a:cs typeface="ＭＳ Ｐゴシック" pitchFamily="-84" charset="-128"/>
              </a:rPr>
              <a:t>field</a:t>
            </a:r>
            <a:r>
              <a:rPr lang="en-US" dirty="0">
                <a:latin typeface="Arial" pitchFamily="-84" charset="0"/>
                <a:ea typeface="ＭＳ Ｐゴシック" pitchFamily="-84" charset="-128"/>
                <a:cs typeface="ＭＳ Ｐゴシック" pitchFamily="-84" charset="-128"/>
              </a:rPr>
              <a:t> is a set in which we can do addition, subtraction, multiplication, and division without leaving the set. Division is defined with the following  rule</a:t>
            </a:r>
            <a:r>
              <a:rPr lang="en-US" i="1" dirty="0">
                <a:latin typeface="Arial" pitchFamily="-84" charset="0"/>
                <a:ea typeface="ＭＳ Ｐゴシック" pitchFamily="-84" charset="-128"/>
                <a:cs typeface="ＭＳ Ｐゴシック" pitchFamily="-84" charset="-128"/>
              </a:rPr>
              <a:t>: a /b = a (b</a:t>
            </a:r>
            <a:r>
              <a:rPr lang="en-US" i="1" baseline="30000" dirty="0">
                <a:latin typeface="Arial" pitchFamily="-84" charset="0"/>
                <a:ea typeface="ＭＳ Ｐゴシック" pitchFamily="-84" charset="-128"/>
                <a:cs typeface="ＭＳ Ｐゴシック" pitchFamily="-84" charset="-128"/>
              </a:rPr>
              <a:t>-1</a:t>
            </a:r>
            <a:r>
              <a:rPr lang="en-US" i="1" dirty="0">
                <a:latin typeface="Arial" pitchFamily="-84" charset="0"/>
                <a:ea typeface="ＭＳ Ｐゴシック" pitchFamily="-84" charset="-128"/>
                <a:cs typeface="ＭＳ Ｐゴシック" pitchFamily="-84" charset="-128"/>
              </a:rPr>
              <a:t> ). </a:t>
            </a:r>
            <a:r>
              <a:rPr lang="en-US" dirty="0">
                <a:latin typeface="Arial" pitchFamily="-84" charset="0"/>
                <a:ea typeface="ＭＳ Ｐゴシック" pitchFamily="-84" charset="-128"/>
                <a:cs typeface="ＭＳ Ｐゴシック" pitchFamily="-84" charset="-128"/>
              </a:rPr>
              <a:t>An example of a </a:t>
            </a:r>
            <a:r>
              <a:rPr lang="en-US" b="1" dirty="0">
                <a:latin typeface="Arial" pitchFamily="-84" charset="0"/>
                <a:ea typeface="ＭＳ Ｐゴシック" pitchFamily="-84" charset="-128"/>
                <a:cs typeface="ＭＳ Ｐゴシック" pitchFamily="-84" charset="-128"/>
              </a:rPr>
              <a:t>finite field </a:t>
            </a:r>
            <a:r>
              <a:rPr lang="en-US" dirty="0">
                <a:latin typeface="Arial" pitchFamily="-84" charset="0"/>
                <a:ea typeface="ＭＳ Ｐゴシック" pitchFamily="-84" charset="-128"/>
                <a:cs typeface="ＭＳ Ｐゴシック" pitchFamily="-84" charset="-128"/>
              </a:rPr>
              <a:t>(one with a finite number of elements) is the set </a:t>
            </a:r>
            <a:r>
              <a:rPr lang="en-US" dirty="0" err="1">
                <a:latin typeface="Arial" pitchFamily="-84" charset="0"/>
                <a:ea typeface="ＭＳ Ｐゴシック" pitchFamily="-84" charset="-128"/>
                <a:cs typeface="ＭＳ Ｐゴシック" pitchFamily="-84" charset="-128"/>
              </a:rPr>
              <a:t>Z</a:t>
            </a:r>
            <a:r>
              <a:rPr lang="en-US" baseline="-25000"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consisting of all the integers {0, 1, . . . . , p - 1}, where </a:t>
            </a:r>
            <a:r>
              <a:rPr lang="en-US" i="1" dirty="0">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is a prime number and in which arithmetic is carried out modulo </a:t>
            </a:r>
            <a:r>
              <a:rPr lang="en-US" i="1" dirty="0">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Figure 6.8 is another view of a single round of AES, emphasizing the mechanisms</a:t>
            </a:r>
          </a:p>
          <a:p>
            <a:r>
              <a:rPr lang="en-US" dirty="0">
                <a:latin typeface="Arial" pitchFamily="-84" charset="0"/>
                <a:ea typeface="ＭＳ Ｐゴシック" pitchFamily="-84" charset="-128"/>
                <a:cs typeface="ＭＳ Ｐゴシック" pitchFamily="-84" charset="-128"/>
              </a:rPr>
              <a:t>and inputs of each transformation.</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b="0" dirty="0">
                <a:latin typeface="Arial" pitchFamily="-84" charset="0"/>
                <a:ea typeface="ＭＳ Ｐゴシック" pitchFamily="-84" charset="-128"/>
                <a:cs typeface="ＭＳ Ｐゴシック" pitchFamily="-84" charset="-128"/>
              </a:rPr>
              <a:t>AES</a:t>
            </a:r>
            <a:r>
              <a:rPr lang="en-US" b="1" dirty="0">
                <a:latin typeface="Arial" pitchFamily="-84" charset="0"/>
                <a:ea typeface="ＭＳ Ｐゴシック" pitchFamily="-84" charset="-128"/>
                <a:cs typeface="ＭＳ Ｐゴシック" pitchFamily="-84" charset="-128"/>
              </a:rPr>
              <a:t> key expansion </a:t>
            </a:r>
            <a:r>
              <a:rPr lang="en-US" dirty="0">
                <a:latin typeface="Arial" pitchFamily="-84" charset="0"/>
                <a:ea typeface="ＭＳ Ｐゴシック" pitchFamily="-84" charset="-128"/>
                <a:cs typeface="ＭＳ Ｐゴシック" pitchFamily="-84" charset="-128"/>
              </a:rPr>
              <a:t>algorithm takes as input a four-word (16-byte) key and</a:t>
            </a:r>
          </a:p>
          <a:p>
            <a:r>
              <a:rPr lang="en-US" dirty="0">
                <a:latin typeface="Arial" pitchFamily="-84" charset="0"/>
                <a:ea typeface="ＭＳ Ｐゴシック" pitchFamily="-84" charset="-128"/>
                <a:cs typeface="ＭＳ Ｐゴシック" pitchFamily="-84" charset="-128"/>
              </a:rPr>
              <a:t>produces a linear array of 44 words (176 bytes). This is sufficient to provide a four word</a:t>
            </a:r>
          </a:p>
          <a:p>
            <a:r>
              <a:rPr lang="en-US" dirty="0">
                <a:latin typeface="Arial" pitchFamily="-84" charset="0"/>
                <a:ea typeface="ＭＳ Ｐゴシック" pitchFamily="-84" charset="-128"/>
                <a:cs typeface="ＭＳ Ｐゴシック" pitchFamily="-84" charset="-128"/>
              </a:rPr>
              <a:t>round key for the initial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and each of the 10 rounds of the</a:t>
            </a:r>
          </a:p>
          <a:p>
            <a:r>
              <a:rPr lang="en-US" dirty="0">
                <a:latin typeface="Arial" pitchFamily="-84" charset="0"/>
                <a:ea typeface="ＭＳ Ｐゴシック" pitchFamily="-84" charset="-128"/>
                <a:cs typeface="ＭＳ Ｐゴシック" pitchFamily="-84" charset="-128"/>
              </a:rPr>
              <a:t>cipher. The pseudocode on the next page describes the expansion.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key is copied into the first four words of the expanded key. The remainder</a:t>
            </a:r>
          </a:p>
          <a:p>
            <a:r>
              <a:rPr lang="en-US" dirty="0">
                <a:latin typeface="Arial" pitchFamily="-84" charset="0"/>
                <a:ea typeface="ＭＳ Ｐゴシック" pitchFamily="-84" charset="-128"/>
                <a:cs typeface="ＭＳ Ｐゴシック" pitchFamily="-84" charset="-128"/>
              </a:rPr>
              <a:t>of the expanded key is filled in four words at a time. Each added word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a:t>
            </a:r>
          </a:p>
          <a:p>
            <a:r>
              <a:rPr lang="en-US" dirty="0">
                <a:latin typeface="Arial" pitchFamily="-84" charset="0"/>
                <a:ea typeface="ＭＳ Ｐゴシック" pitchFamily="-84" charset="-128"/>
                <a:cs typeface="ＭＳ Ｐゴシック" pitchFamily="-84" charset="-128"/>
              </a:rPr>
              <a:t>depends on the immediately preceding word,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1], and the word four positions</a:t>
            </a:r>
          </a:p>
          <a:p>
            <a:r>
              <a:rPr lang="en-US" dirty="0">
                <a:latin typeface="Arial" pitchFamily="-84" charset="0"/>
                <a:ea typeface="ＭＳ Ｐゴシック" pitchFamily="-84" charset="-128"/>
                <a:cs typeface="ＭＳ Ｐゴシック" pitchFamily="-84" charset="-128"/>
              </a:rPr>
              <a:t>back,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4]. In three out of four cases, a simple XOR is used. For a word whose</a:t>
            </a:r>
          </a:p>
          <a:p>
            <a:r>
              <a:rPr lang="en-US" dirty="0">
                <a:latin typeface="Arial" pitchFamily="-84" charset="0"/>
                <a:ea typeface="ＭＳ Ｐゴシック" pitchFamily="-84" charset="-128"/>
                <a:cs typeface="ＭＳ Ｐゴシック" pitchFamily="-84" charset="-128"/>
              </a:rPr>
              <a:t>position in the w  array is a multiple of 4, a more complex function is used.</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Figure 6.9 illustrates the generation of the expanded key, using the symbol g to represent that</a:t>
            </a:r>
          </a:p>
          <a:p>
            <a:r>
              <a:rPr lang="en-US" dirty="0">
                <a:latin typeface="Arial" pitchFamily="-84" charset="0"/>
                <a:ea typeface="ＭＳ Ｐゴシック" pitchFamily="-84" charset="-128"/>
                <a:cs typeface="ＭＳ Ｐゴシック" pitchFamily="-84" charset="-128"/>
              </a:rPr>
              <a:t>complex function.</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Table 6.3. Example Round Key Calculation</a:t>
            </a:r>
          </a:p>
          <a:p>
            <a:endParaRPr lang="en-US" dirty="0">
              <a:latin typeface="Arial" pitchFamily="-84" charset="0"/>
              <a:ea typeface="ＭＳ Ｐゴシック" pitchFamily="-84" charset="-128"/>
              <a:cs typeface="ＭＳ Ｐゴシック" pitchFamily="-84" charset="-128"/>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6.5 shows the progression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through the AES encryption process. The first column shows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at the start of a round. For the first row,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is just the matrix arrangement of the plaintext. The second, third, and fourth columns show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for that round after the </a:t>
            </a:r>
            <a:r>
              <a:rPr lang="en-US" sz="1200" kern="1200" dirty="0" err="1">
                <a:solidFill>
                  <a:schemeClr val="tx1"/>
                </a:solidFill>
                <a:effectLst/>
                <a:latin typeface="Arial" charset="0"/>
                <a:ea typeface="ＭＳ Ｐゴシック" pitchFamily="-107" charset="-128"/>
                <a:cs typeface="ＭＳ Ｐゴシック" pitchFamily="-107" charset="-128"/>
              </a:rPr>
              <a:t>SubBytes</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dirty="0" err="1">
                <a:solidFill>
                  <a:schemeClr val="tx1"/>
                </a:solidFill>
                <a:effectLst/>
                <a:latin typeface="Arial" charset="0"/>
                <a:ea typeface="ＭＳ Ｐゴシック" pitchFamily="-107" charset="-128"/>
                <a:cs typeface="ＭＳ Ｐゴシック" pitchFamily="-107" charset="-128"/>
              </a:rPr>
              <a:t>ShiftRows</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kern="1200" dirty="0" err="1">
                <a:solidFill>
                  <a:schemeClr val="tx1"/>
                </a:solidFill>
                <a:effectLst/>
                <a:latin typeface="Arial" charset="0"/>
                <a:ea typeface="ＭＳ Ｐゴシック" pitchFamily="-107" charset="-128"/>
                <a:cs typeface="ＭＳ Ｐゴシック" pitchFamily="-107" charset="-128"/>
              </a:rPr>
              <a:t>MixColumns</a:t>
            </a:r>
            <a:r>
              <a:rPr lang="en-US" sz="1200" kern="1200" dirty="0">
                <a:solidFill>
                  <a:schemeClr val="tx1"/>
                </a:solidFill>
                <a:effectLst/>
                <a:latin typeface="Arial" charset="0"/>
                <a:ea typeface="ＭＳ Ｐゴシック" pitchFamily="-107" charset="-128"/>
                <a:cs typeface="ＭＳ Ｐゴシック" pitchFamily="-107" charset="-128"/>
              </a:rPr>
              <a:t> transformations, respectively. The fifth column shows the round key. You can verify that these round keys equate with those shown in Table 6.4. The first column shows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resulting from the bitwise XOR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after the preceding </a:t>
            </a:r>
            <a:r>
              <a:rPr lang="en-US" sz="1200" kern="1200" dirty="0" err="1">
                <a:solidFill>
                  <a:schemeClr val="tx1"/>
                </a:solidFill>
                <a:effectLst/>
                <a:latin typeface="Arial" charset="0"/>
                <a:ea typeface="ＭＳ Ｐゴシック" pitchFamily="-107" charset="-128"/>
                <a:cs typeface="ＭＳ Ｐゴシック" pitchFamily="-107" charset="-128"/>
              </a:rPr>
              <a:t>MixColumns</a:t>
            </a:r>
            <a:r>
              <a:rPr lang="en-US" sz="1200" kern="1200" dirty="0">
                <a:solidFill>
                  <a:schemeClr val="tx1"/>
                </a:solidFill>
                <a:effectLst/>
                <a:latin typeface="Arial" charset="0"/>
                <a:ea typeface="ＭＳ Ｐゴシック" pitchFamily="-107" charset="-128"/>
                <a:cs typeface="ＭＳ Ｐゴシック" pitchFamily="-107" charset="-128"/>
              </a:rPr>
              <a:t> with the round key for the preceding round. </a:t>
            </a:r>
            <a:endParaRPr lang="en-US" dirty="0"/>
          </a:p>
          <a:p>
            <a:endParaRPr lang="en-US" dirty="0">
              <a:latin typeface="Arial" pitchFamily="-84" charset="0"/>
              <a:ea typeface="ＭＳ Ｐゴシック" pitchFamily="-84" charset="-128"/>
              <a:cs typeface="ＭＳ Ｐゴシック" pitchFamily="-84"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If a small change in the key or plaintext were to produce a corresponding small change in the </a:t>
            </a:r>
            <a:r>
              <a:rPr lang="en-US" sz="1200" kern="1200" dirty="0" err="1">
                <a:solidFill>
                  <a:schemeClr val="tx1"/>
                </a:solidFill>
                <a:effectLst/>
                <a:latin typeface="Arial" charset="0"/>
                <a:ea typeface="ＭＳ Ｐゴシック" pitchFamily="-107" charset="-128"/>
                <a:cs typeface="ＭＳ Ｐゴシック" pitchFamily="-107" charset="-128"/>
              </a:rPr>
              <a:t>ciphertext</a:t>
            </a:r>
            <a:r>
              <a:rPr lang="en-US" sz="1200" kern="1200" dirty="0">
                <a:solidFill>
                  <a:schemeClr val="tx1"/>
                </a:solidFill>
                <a:effectLst/>
                <a:latin typeface="Arial" charset="0"/>
                <a:ea typeface="ＭＳ Ｐゴシック" pitchFamily="-107" charset="-128"/>
                <a:cs typeface="ＭＳ Ｐゴシック" pitchFamily="-107" charset="-128"/>
              </a:rPr>
              <a:t>, this might be used to effectively reduce the size of the plaintext (or key) space to be searched. What is desired is the </a:t>
            </a:r>
            <a:r>
              <a:rPr lang="en-US" sz="1200" b="1" kern="1200" dirty="0">
                <a:solidFill>
                  <a:schemeClr val="tx1"/>
                </a:solidFill>
                <a:effectLst/>
                <a:latin typeface="Arial" charset="0"/>
                <a:ea typeface="ＭＳ Ｐゴシック" pitchFamily="-107" charset="-128"/>
                <a:cs typeface="ＭＳ Ｐゴシック" pitchFamily="-107" charset="-128"/>
              </a:rPr>
              <a:t>avalanche effect</a:t>
            </a:r>
            <a:r>
              <a:rPr lang="en-US" sz="1200" kern="1200" dirty="0">
                <a:solidFill>
                  <a:schemeClr val="tx1"/>
                </a:solidFill>
                <a:effectLst/>
                <a:latin typeface="Arial" charset="0"/>
                <a:ea typeface="ＭＳ Ｐゴシック" pitchFamily="-107" charset="-128"/>
                <a:cs typeface="ＭＳ Ｐゴシック" pitchFamily="-107" charset="-128"/>
              </a:rPr>
              <a:t>, in which a small change in plaintext or key produces a large change in the </a:t>
            </a:r>
            <a:r>
              <a:rPr lang="en-US" sz="1200" kern="1200" dirty="0" err="1">
                <a:solidFill>
                  <a:schemeClr val="tx1"/>
                </a:solidFill>
                <a:effectLst/>
                <a:latin typeface="Arial" charset="0"/>
                <a:ea typeface="ＭＳ Ｐゴシック" pitchFamily="-107" charset="-128"/>
                <a:cs typeface="ＭＳ Ｐゴシック" pitchFamily="-107" charset="-128"/>
              </a:rPr>
              <a:t>ciphertext</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Virtually all encryption algorithms, both conventional and public-key, involve arithmetic operations on integers. If one of the operations used in the algorithm is division, then we need to work in arithmetic defined over a field; this is because division requires that each nonzero element have a multiplicative inverse. For convenience and for implementation efficiency, we would also like to work with integers</a:t>
            </a:r>
          </a:p>
          <a:p>
            <a:pPr>
              <a:defRPr/>
            </a:pPr>
            <a:r>
              <a:rPr lang="en-US" dirty="0"/>
              <a:t>that fit exactly into a given number of bits, with no wasted bit patterns. That is, we wish to work with integers in the range 0 through 2</a:t>
            </a:r>
            <a:r>
              <a:rPr lang="en-US" baseline="30000" dirty="0"/>
              <a:t>n</a:t>
            </a:r>
            <a:r>
              <a:rPr lang="en-US" dirty="0"/>
              <a:t> - 1, which fit into an </a:t>
            </a:r>
            <a:r>
              <a:rPr lang="en-US" i="1" dirty="0"/>
              <a:t>n</a:t>
            </a:r>
            <a:r>
              <a:rPr lang="en-US" dirty="0"/>
              <a:t> –bit word. Unfortunately, the set of such integers, Z</a:t>
            </a:r>
            <a:r>
              <a:rPr lang="en-US" baseline="-25000" dirty="0"/>
              <a:t>2</a:t>
            </a:r>
            <a:r>
              <a:rPr lang="en-US" baseline="30000" dirty="0"/>
              <a:t>n</a:t>
            </a:r>
            <a:r>
              <a:rPr lang="en-US" dirty="0"/>
              <a:t> , using modular arithmetic, is not a field. For example, the integer 2 has no multiplicative inverse in Z</a:t>
            </a:r>
            <a:r>
              <a:rPr lang="en-US" baseline="-25000" dirty="0"/>
              <a:t>2</a:t>
            </a:r>
            <a:r>
              <a:rPr lang="en-US" baseline="30000" dirty="0"/>
              <a:t>n</a:t>
            </a:r>
            <a:r>
              <a:rPr lang="en-US" dirty="0"/>
              <a:t> , that is, there is no integer </a:t>
            </a:r>
            <a:r>
              <a:rPr lang="en-US" i="1" dirty="0"/>
              <a:t>b</a:t>
            </a:r>
            <a:r>
              <a:rPr lang="en-US" dirty="0"/>
              <a:t> , such that 2</a:t>
            </a:r>
            <a:r>
              <a:rPr lang="en-US" i="1" dirty="0"/>
              <a:t>b</a:t>
            </a:r>
            <a:r>
              <a:rPr lang="en-US" dirty="0"/>
              <a:t> mod 2</a:t>
            </a:r>
            <a:r>
              <a:rPr lang="en-US" baseline="30000" dirty="0"/>
              <a:t>n</a:t>
            </a:r>
            <a:r>
              <a:rPr lang="en-US" dirty="0"/>
              <a:t> = 1.</a:t>
            </a:r>
          </a:p>
          <a:p>
            <a:pPr>
              <a:defRPr/>
            </a:pPr>
            <a:endParaRPr lang="en-US" dirty="0"/>
          </a:p>
          <a:p>
            <a:pPr>
              <a:defRPr/>
            </a:pPr>
            <a:r>
              <a:rPr lang="en-US" dirty="0"/>
              <a:t> There is a way of defining a finite field containing 2</a:t>
            </a:r>
            <a:r>
              <a:rPr lang="en-US" baseline="30000" dirty="0"/>
              <a:t>n</a:t>
            </a:r>
            <a:r>
              <a:rPr lang="en-US" dirty="0"/>
              <a:t> elements; such a field is referred to as GF(2</a:t>
            </a:r>
            <a:r>
              <a:rPr lang="en-US" baseline="30000" dirty="0"/>
              <a:t>n</a:t>
            </a:r>
            <a:r>
              <a:rPr lang="en-US"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Arial" charset="0"/>
                <a:ea typeface="ＭＳ Ｐゴシック" pitchFamily="-107" charset="-128"/>
                <a:cs typeface="ＭＳ Ｐゴシック" pitchFamily="-107" charset="-128"/>
              </a:rPr>
              <a:t>Table 6.5 shows the progression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through the AES encryption process. The first column shows the value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at the start of a round. For the first row,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is just the matrix arrangement of the plaintext. The second, third, and fourth columns show the value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for that round after the SubBytes, ShiftRows, and MixColumns transformations, respectively. The fifth column shows the round key. You can verify that these round keys equate with those shown in Table 6.4. The first column shows the value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resulting from the bitwise XOR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after the preceding MixColumns with the round key for the preceding round. </a:t>
            </a:r>
            <a:endParaRPr lang="en-US"/>
          </a:p>
          <a:p>
            <a:endParaRPr lang="en-US">
              <a:latin typeface="Arial" pitchFamily="-84" charset="0"/>
              <a:ea typeface="ＭＳ Ｐゴシック" pitchFamily="-84" charset="-128"/>
              <a:cs typeface="ＭＳ Ｐゴシック" pitchFamily="-84" charset="-128"/>
            </a:endParaRPr>
          </a:p>
          <a:p>
            <a:r>
              <a:rPr lang="en-US" sz="1200" kern="1200">
                <a:solidFill>
                  <a:schemeClr val="tx1"/>
                </a:solidFill>
                <a:effectLst/>
                <a:latin typeface="Arial" charset="0"/>
                <a:ea typeface="ＭＳ Ｐゴシック" pitchFamily="-107" charset="-128"/>
                <a:cs typeface="ＭＳ Ｐゴシック" pitchFamily="-107" charset="-128"/>
              </a:rPr>
              <a:t>If a small change in the key or plaintext were to produce a corresponding small change in the ciphertext, this might be used to effectively reduce the size of the plaintext (or key) space to be searched. What is desired is the </a:t>
            </a:r>
            <a:r>
              <a:rPr lang="en-US" sz="1200" b="1" kern="1200">
                <a:solidFill>
                  <a:schemeClr val="tx1"/>
                </a:solidFill>
                <a:effectLst/>
                <a:latin typeface="Arial" charset="0"/>
                <a:ea typeface="ＭＳ Ｐゴシック" pitchFamily="-107" charset="-128"/>
                <a:cs typeface="ＭＳ Ｐゴシック" pitchFamily="-107" charset="-128"/>
              </a:rPr>
              <a:t>avalanche effect</a:t>
            </a:r>
            <a:r>
              <a:rPr lang="en-US" sz="1200" kern="1200">
                <a:solidFill>
                  <a:schemeClr val="tx1"/>
                </a:solidFill>
                <a:effectLst/>
                <a:latin typeface="Arial" charset="0"/>
                <a:ea typeface="ＭＳ Ｐゴシック" pitchFamily="-107" charset="-128"/>
                <a:cs typeface="ＭＳ Ｐゴシック" pitchFamily="-107" charset="-128"/>
              </a:rPr>
              <a:t>, in which a small change in plaintext or key produces a large change in the ciphertext. </a:t>
            </a:r>
            <a:endParaRPr lang="en-US"/>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Using the example from Table 6.5, Table 6.6 shows the result when the eighth bit of the plaintext is changed. The second column of the table shows the value of the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matrix at the end of each round for the two plaintexts. Note that after just one round, 20 bits of the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vector differ. After two rounds, close to half the bits differ. This magnitude of difference propagates through the remaining rounds. A bit difference in approximately half the positions in the most desirable outcome. Clearly, if almost all the bits are changed, this would be logically </a:t>
            </a:r>
            <a:r>
              <a:rPr lang="en-US" sz="1200" kern="1200" dirty="0" err="1">
                <a:solidFill>
                  <a:schemeClr val="tx1"/>
                </a:solidFill>
                <a:effectLst/>
                <a:latin typeface="Arial" charset="0"/>
                <a:ea typeface="ＭＳ Ｐゴシック" pitchFamily="-107" charset="-128"/>
                <a:cs typeface="ＭＳ Ｐゴシック" pitchFamily="-107" charset="-128"/>
              </a:rPr>
              <a:t>equiva</a:t>
            </a:r>
            <a:r>
              <a:rPr lang="en-US" sz="1200" kern="1200" dirty="0">
                <a:solidFill>
                  <a:schemeClr val="tx1"/>
                </a:solidFill>
                <a:effectLst/>
                <a:latin typeface="Arial" charset="0"/>
                <a:ea typeface="ＭＳ Ｐゴシック" pitchFamily="-107" charset="-128"/>
                <a:cs typeface="ＭＳ Ｐゴシック" pitchFamily="-107" charset="-128"/>
              </a:rPr>
              <a:t>- lent to almost none of the bits being changed. Put another way, if we select two plaintexts at random, we would expect the two plaintexts to differ in about half of the bit positions and the two ciphertexts to also differ in about half the positions.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Using the example from Table 6.5, Table 6.6 shows the result when the eighth bit of the plaintext is changed. The second column of the table shows the value of the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matrix at the end of each round for the two plaintexts. Note that after just one round, 20 bits of the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vector differ. After two rounds, close to half the bits differ. This magnitude of difference propagates through the remaining rounds. A bit difference in approximately half the positions in the most desirable outcome. Clearly, if almost all the bits are changed, this would be logically </a:t>
            </a:r>
            <a:r>
              <a:rPr lang="en-US" sz="1200" kern="1200" dirty="0" err="1">
                <a:solidFill>
                  <a:schemeClr val="tx1"/>
                </a:solidFill>
                <a:effectLst/>
                <a:latin typeface="Arial" charset="0"/>
                <a:ea typeface="ＭＳ Ｐゴシック" pitchFamily="-107" charset="-128"/>
                <a:cs typeface="ＭＳ Ｐゴシック" pitchFamily="-107" charset="-128"/>
              </a:rPr>
              <a:t>equiva</a:t>
            </a:r>
            <a:r>
              <a:rPr lang="en-US" sz="1200" kern="1200" dirty="0">
                <a:solidFill>
                  <a:schemeClr val="tx1"/>
                </a:solidFill>
                <a:effectLst/>
                <a:latin typeface="Arial" charset="0"/>
                <a:ea typeface="ＭＳ Ｐゴシック" pitchFamily="-107" charset="-128"/>
                <a:cs typeface="ＭＳ Ｐゴシック" pitchFamily="-107" charset="-128"/>
              </a:rPr>
              <a:t>- lent to almost none of the bits being changed. Put another way, if we select two plaintexts at random, we would expect the two plaintexts to differ in about half of the bit positions and the two ciphertexts to also differ in about half the positions.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502642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6.7 shows the change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matrix values when the same plaintext is used and the two keys differ in the eighth bit. That is, for the second case, the key is 0e1571c947d9e8590cb7add6af7f6798. Again, one round produces a significant change, and the magnitude of change after all subsequent rounds is roughly half the bits. Thus, based on this example, AES exhibits a very strong avalanche effect.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Note that this avalanche effect is stronger than that for DES (Table 4.2), which requires three rounds to reach a point at which approximately half the bits are changed, both for a bit change in the plaintext and a bit change in the key. </a:t>
            </a:r>
            <a:endParaRPr lang="en-US" dirty="0"/>
          </a:p>
          <a:p>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6.7 shows the change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matrix values when the same plaintext is used and the two keys differ in the eighth bit. That is, for the second case, the key is 0e1571c947d9e8590cb7add6af7f6798. Again, one round produces a significant change, and the magnitude of change after all subsequent rounds is roughly half the bits. Thus, based on this example, AES exhibits a very strong avalanche effect.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Note that this avalanche effect is stronger than that for DES (Table 4.2), which requires three rounds to reach a point at which approximately half the bits are changed, both for a bit change in the plaintext and a bit change in the key. </a:t>
            </a:r>
            <a:endParaRPr lang="en-US" dirty="0"/>
          </a:p>
          <a:p>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3838931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As was mentioned, the AES decryption cipher is not identical to the encryption</a:t>
            </a:r>
          </a:p>
          <a:p>
            <a:r>
              <a:rPr lang="en-US" dirty="0">
                <a:latin typeface="Arial" pitchFamily="-84" charset="0"/>
                <a:ea typeface="ＭＳ Ｐゴシック" pitchFamily="-84" charset="-128"/>
                <a:cs typeface="ＭＳ Ｐゴシック" pitchFamily="-84" charset="-128"/>
              </a:rPr>
              <a:t>cipher (Figure 6.3). That is, the sequence of transformations for decryption differs</a:t>
            </a:r>
          </a:p>
          <a:p>
            <a:r>
              <a:rPr lang="en-US" dirty="0">
                <a:latin typeface="Arial" pitchFamily="-84" charset="0"/>
                <a:ea typeface="ＭＳ Ｐゴシック" pitchFamily="-84" charset="-128"/>
                <a:cs typeface="ＭＳ Ｐゴシック" pitchFamily="-84" charset="-128"/>
              </a:rPr>
              <a:t>from that for encryption, although the form of the key schedules for encryption</a:t>
            </a:r>
          </a:p>
          <a:p>
            <a:r>
              <a:rPr lang="en-US" dirty="0">
                <a:latin typeface="Arial" pitchFamily="-84" charset="0"/>
                <a:ea typeface="ＭＳ Ｐゴシック" pitchFamily="-84" charset="-128"/>
                <a:cs typeface="ＭＳ Ｐゴシック" pitchFamily="-84" charset="-128"/>
              </a:rPr>
              <a:t>and decryption is the same. This has the disadvantage that two separate software</a:t>
            </a:r>
          </a:p>
          <a:p>
            <a:r>
              <a:rPr lang="en-US" dirty="0">
                <a:latin typeface="Arial" pitchFamily="-84" charset="0"/>
                <a:ea typeface="ＭＳ Ｐゴシック" pitchFamily="-84" charset="-128"/>
                <a:cs typeface="ＭＳ Ｐゴシック" pitchFamily="-84" charset="-128"/>
              </a:rPr>
              <a:t>or firmware modules are needed for applications that require both encryption and</a:t>
            </a:r>
          </a:p>
          <a:p>
            <a:r>
              <a:rPr lang="en-US" dirty="0">
                <a:latin typeface="Arial" pitchFamily="-84" charset="0"/>
                <a:ea typeface="ＭＳ Ｐゴシック" pitchFamily="-84" charset="-128"/>
                <a:cs typeface="ＭＳ Ｐゴシック" pitchFamily="-84" charset="-128"/>
              </a:rPr>
              <a:t>decryption. There is, however, an equivalent version of the decryption algorithm</a:t>
            </a:r>
          </a:p>
          <a:p>
            <a:r>
              <a:rPr lang="en-US" dirty="0">
                <a:latin typeface="Arial" pitchFamily="-84" charset="0"/>
                <a:ea typeface="ＭＳ Ｐゴシック" pitchFamily="-84" charset="-128"/>
                <a:cs typeface="ＭＳ Ｐゴシック" pitchFamily="-84" charset="-128"/>
              </a:rPr>
              <a:t>that has the same structure as the encryption algorithm. The equivalent version has</a:t>
            </a:r>
          </a:p>
          <a:p>
            <a:r>
              <a:rPr lang="en-US" dirty="0">
                <a:latin typeface="Arial" pitchFamily="-84" charset="0"/>
                <a:ea typeface="ＭＳ Ｐゴシック" pitchFamily="-84" charset="-128"/>
                <a:cs typeface="ＭＳ Ｐゴシック" pitchFamily="-84" charset="-128"/>
              </a:rPr>
              <a:t>the same sequence of transformations as the encryption algorithm (with transformations</a:t>
            </a:r>
          </a:p>
          <a:p>
            <a:r>
              <a:rPr lang="en-US" dirty="0">
                <a:latin typeface="Arial" pitchFamily="-84" charset="0"/>
                <a:ea typeface="ＭＳ Ｐゴシック" pitchFamily="-84" charset="-128"/>
                <a:cs typeface="ＭＳ Ｐゴシック" pitchFamily="-84" charset="-128"/>
              </a:rPr>
              <a:t>replaced by their inverses). To achieve this equivalence, a change in key</a:t>
            </a:r>
          </a:p>
          <a:p>
            <a:r>
              <a:rPr lang="en-US" dirty="0">
                <a:latin typeface="Arial" pitchFamily="-84" charset="0"/>
                <a:ea typeface="ＭＳ Ｐゴシック" pitchFamily="-84" charset="-128"/>
                <a:cs typeface="ＭＳ Ｐゴシック" pitchFamily="-84" charset="-128"/>
              </a:rPr>
              <a:t>schedule is needed.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Two separate changes are needed to bring the decryption structure in line</a:t>
            </a:r>
          </a:p>
          <a:p>
            <a:r>
              <a:rPr lang="en-US" dirty="0">
                <a:latin typeface="Arial" pitchFamily="-84" charset="0"/>
                <a:ea typeface="ＭＳ Ｐゴシック" pitchFamily="-84" charset="-128"/>
                <a:cs typeface="ＭＳ Ｐゴシック" pitchFamily="-84" charset="-128"/>
              </a:rPr>
              <a:t>with the encryption structure. As illustrated in Figure 6.3, an encryption round has</a:t>
            </a:r>
          </a:p>
          <a:p>
            <a:r>
              <a:rPr lang="en-US" dirty="0">
                <a:latin typeface="Arial" pitchFamily="-84" charset="0"/>
                <a:ea typeface="ＭＳ Ｐゴシック" pitchFamily="-84" charset="-128"/>
                <a:cs typeface="ＭＳ Ｐゴシック" pitchFamily="-84" charset="-128"/>
              </a:rPr>
              <a:t>the structure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The standard</a:t>
            </a:r>
          </a:p>
          <a:p>
            <a:r>
              <a:rPr lang="en-US" dirty="0">
                <a:latin typeface="Arial" pitchFamily="-84" charset="0"/>
                <a:ea typeface="ＭＳ Ｐゴシック" pitchFamily="-84" charset="-128"/>
                <a:cs typeface="ＭＳ Ｐゴシック" pitchFamily="-84" charset="-128"/>
              </a:rPr>
              <a:t>decryption round has the structure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a:t>
            </a:r>
          </a:p>
          <a:p>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Thus, the first two stages of the decryption round need to</a:t>
            </a:r>
          </a:p>
          <a:p>
            <a:r>
              <a:rPr lang="en-US" dirty="0">
                <a:latin typeface="Arial" pitchFamily="-84" charset="0"/>
                <a:ea typeface="ＭＳ Ｐゴシック" pitchFamily="-84" charset="-128"/>
                <a:cs typeface="ＭＳ Ｐゴシック" pitchFamily="-84" charset="-128"/>
              </a:rPr>
              <a:t>be interchanged, and the second two stages of the decryption round need to be</a:t>
            </a:r>
          </a:p>
          <a:p>
            <a:r>
              <a:rPr lang="en-US" dirty="0">
                <a:latin typeface="Arial" pitchFamily="-84" charset="0"/>
                <a:ea typeface="ＭＳ Ｐゴシック" pitchFamily="-84" charset="-128"/>
                <a:cs typeface="ＭＳ Ｐゴシック" pitchFamily="-84" charset="-128"/>
              </a:rPr>
              <a:t>interchanged.</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affects the sequence of bytes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but does not alter byte contents and does not depend on byte contents to perform its transformation. </a:t>
            </a:r>
            <a:r>
              <a:rPr lang="en-US" sz="1200" kern="1200" dirty="0" err="1">
                <a:solidFill>
                  <a:schemeClr val="tx1"/>
                </a:solidFill>
                <a:effectLst/>
                <a:latin typeface="Arial" charset="0"/>
                <a:ea typeface="ＭＳ Ｐゴシック" pitchFamily="-107" charset="-128"/>
                <a:cs typeface="ＭＳ Ｐゴシック" pitchFamily="-107" charset="-128"/>
              </a:rPr>
              <a:t>InvSubBytes</a:t>
            </a:r>
            <a:r>
              <a:rPr lang="en-US" sz="1200" kern="1200" dirty="0">
                <a:solidFill>
                  <a:schemeClr val="tx1"/>
                </a:solidFill>
                <a:effectLst/>
                <a:latin typeface="Arial" charset="0"/>
                <a:ea typeface="ＭＳ Ｐゴシック" pitchFamily="-107" charset="-128"/>
                <a:cs typeface="ＭＳ Ｐゴシック" pitchFamily="-107" charset="-128"/>
              </a:rPr>
              <a:t> affects the contents of bytes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but does not alter byte sequence and does not depend on byte sequence to perform its transformation. Thus, these two operations commute and can be interchanged. For a given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i="1" kern="1200" dirty="0">
                <a:solidFill>
                  <a:schemeClr val="tx1"/>
                </a:solidFill>
                <a:effectLst/>
                <a:latin typeface="Arial" charset="0"/>
                <a:ea typeface="ＭＳ Ｐゴシック" pitchFamily="-107" charset="-128"/>
                <a:cs typeface="ＭＳ Ｐゴシック" pitchFamily="-107" charset="-128"/>
              </a:rPr>
              <a:t>Si</a:t>
            </a:r>
            <a:r>
              <a:rPr lang="en-US" sz="1200" kern="1200" baseline="-25000" dirty="0">
                <a:solidFill>
                  <a:schemeClr val="tx1"/>
                </a:solidFill>
                <a:effectLst/>
                <a:latin typeface="Arial" charset="0"/>
                <a:ea typeface="ＭＳ Ｐゴシック" pitchFamily="-107" charset="-128"/>
                <a:cs typeface="ＭＳ Ｐゴシック" pitchFamily="-107" charset="-128"/>
              </a:rPr>
              <a:t>,</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transformations</a:t>
            </a:r>
          </a:p>
          <a:p>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do not alter the sequence of bytes in State . If we</a:t>
            </a:r>
          </a:p>
          <a:p>
            <a:r>
              <a:rPr lang="en-US" dirty="0">
                <a:latin typeface="Arial" pitchFamily="-84" charset="0"/>
                <a:ea typeface="ＭＳ Ｐゴシック" pitchFamily="-84" charset="-128"/>
                <a:cs typeface="ＭＳ Ｐゴシック" pitchFamily="-84" charset="-128"/>
              </a:rPr>
              <a:t>view the key as a sequence of words, then both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InvMixColumns</a:t>
            </a:r>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operate on State  one column at a time. These two operations are linear with respect</a:t>
            </a:r>
          </a:p>
          <a:p>
            <a:r>
              <a:rPr lang="en-US" dirty="0">
                <a:latin typeface="Arial" pitchFamily="-84" charset="0"/>
                <a:ea typeface="ＭＳ Ｐゴシック" pitchFamily="-84" charset="-128"/>
                <a:cs typeface="ＭＳ Ｐゴシック" pitchFamily="-84" charset="-128"/>
              </a:rPr>
              <a:t>to the column input.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84" charset="0"/>
                <a:ea typeface="ＭＳ Ｐゴシック" pitchFamily="-84" charset="-128"/>
                <a:cs typeface="ＭＳ Ｐゴシック" pitchFamily="-84" charset="-128"/>
              </a:rPr>
              <a:t> Figure 6.10 illustrates the equivalent decryption algorithm.</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proposal [DAEM99] provides some suggestions for efficient implementation</a:t>
            </a:r>
          </a:p>
          <a:p>
            <a:r>
              <a:rPr lang="en-US" dirty="0">
                <a:latin typeface="Arial" pitchFamily="-84" charset="0"/>
                <a:ea typeface="ＭＳ Ｐゴシック" pitchFamily="-84" charset="-128"/>
                <a:cs typeface="ＭＳ Ｐゴシック" pitchFamily="-84" charset="-128"/>
              </a:rPr>
              <a:t>on 8-bit processors, typical for current smart cards, and on 32-bit processors,</a:t>
            </a:r>
          </a:p>
          <a:p>
            <a:r>
              <a:rPr lang="en-US" dirty="0">
                <a:latin typeface="Arial" pitchFamily="-84" charset="0"/>
                <a:ea typeface="ＭＳ Ｐゴシック" pitchFamily="-84" charset="-128"/>
                <a:cs typeface="ＭＳ Ｐゴシック" pitchFamily="-84" charset="-128"/>
              </a:rPr>
              <a:t>typical for PCs.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AES can be implemented very efficiently on an 8-bit processor.</a:t>
            </a:r>
          </a:p>
          <a:p>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is a </a:t>
            </a:r>
            <a:r>
              <a:rPr lang="en-US" dirty="0" err="1">
                <a:latin typeface="Arial" pitchFamily="-84" charset="0"/>
                <a:ea typeface="ＭＳ Ｐゴシック" pitchFamily="-84" charset="-128"/>
                <a:cs typeface="ＭＳ Ｐゴシック" pitchFamily="-84" charset="-128"/>
              </a:rPr>
              <a:t>bytewise</a:t>
            </a:r>
            <a:r>
              <a:rPr lang="en-US" dirty="0">
                <a:latin typeface="Arial" pitchFamily="-84" charset="0"/>
                <a:ea typeface="ＭＳ Ｐゴシック" pitchFamily="-84" charset="-128"/>
                <a:cs typeface="ＭＳ Ｐゴシック" pitchFamily="-84" charset="-128"/>
              </a:rPr>
              <a:t> XOR operation.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a simple </a:t>
            </a:r>
            <a:r>
              <a:rPr lang="en-US" dirty="0" err="1">
                <a:latin typeface="Arial" pitchFamily="-84" charset="0"/>
                <a:ea typeface="ＭＳ Ｐゴシック" pitchFamily="-84" charset="-128"/>
                <a:cs typeface="ＭＳ Ｐゴシック" pitchFamily="-84" charset="-128"/>
              </a:rPr>
              <a:t>byteshifting</a:t>
            </a:r>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operation.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operates at the byte level and only requires a table of</a:t>
            </a:r>
          </a:p>
          <a:p>
            <a:r>
              <a:rPr lang="en-US" dirty="0">
                <a:latin typeface="Arial" pitchFamily="-84" charset="0"/>
                <a:ea typeface="ＭＳ Ｐゴシック" pitchFamily="-84" charset="-128"/>
                <a:cs typeface="ＭＳ Ｐゴシック" pitchFamily="-84" charset="-128"/>
              </a:rPr>
              <a:t>256 bytes.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transformation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requires matrix multiplication in the field</a:t>
            </a:r>
          </a:p>
          <a:p>
            <a:r>
              <a:rPr lang="en-US" dirty="0">
                <a:latin typeface="Arial" pitchFamily="-84" charset="0"/>
                <a:ea typeface="ＭＳ Ｐゴシック" pitchFamily="-84" charset="-128"/>
                <a:cs typeface="ＭＳ Ｐゴシック" pitchFamily="-84" charset="-128"/>
              </a:rPr>
              <a:t>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 which means that all operations are carried out on bytes.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only</a:t>
            </a:r>
          </a:p>
          <a:p>
            <a:r>
              <a:rPr lang="en-US" dirty="0">
                <a:latin typeface="Arial" pitchFamily="-84" charset="0"/>
                <a:ea typeface="ＭＳ Ｐゴシック" pitchFamily="-84" charset="-128"/>
                <a:cs typeface="ＭＳ Ｐゴシック" pitchFamily="-84" charset="-128"/>
              </a:rPr>
              <a:t>requires multiplication by {02} and {03}, which, as we have seen, involved simple</a:t>
            </a:r>
          </a:p>
          <a:p>
            <a:r>
              <a:rPr lang="en-US" dirty="0">
                <a:latin typeface="Arial" pitchFamily="-84" charset="0"/>
                <a:ea typeface="ＭＳ Ｐゴシック" pitchFamily="-84" charset="-128"/>
                <a:cs typeface="ＭＳ Ｐゴシック" pitchFamily="-84" charset="-128"/>
              </a:rPr>
              <a:t> shifts, conditional XORs, and XORs. This can be implemented in a more efficient</a:t>
            </a:r>
          </a:p>
          <a:p>
            <a:r>
              <a:rPr lang="en-US" dirty="0">
                <a:latin typeface="Arial" pitchFamily="-84" charset="0"/>
                <a:ea typeface="ＭＳ Ｐゴシック" pitchFamily="-84" charset="-128"/>
                <a:cs typeface="ＭＳ Ｐゴシック" pitchFamily="-84" charset="-128"/>
              </a:rPr>
              <a:t>way that eliminates the shifts and conditional XORs.</a:t>
            </a: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Figure 6.1 shows the overall structure of the AES encryption process. The cipher takes a plaintext block size of 128 bits, or 16 bytes. The key length can be 16, 24, or 32 bytes (128, 192, or 256 bits). The algorithm is referred to as AES-128, AES-192, or AES-256, depending on the key length.</a:t>
            </a:r>
            <a:endParaRPr lang="en-US" dirty="0">
              <a:latin typeface="Arial" pitchFamily="-84" charset="0"/>
              <a:ea typeface="Arial" pitchFamily="-84" charset="0"/>
              <a:cs typeface="Arial" pitchFamily="-84" charset="0"/>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implementation described in the preceding subsection uses</a:t>
            </a:r>
          </a:p>
          <a:p>
            <a:r>
              <a:rPr lang="en-US" dirty="0">
                <a:latin typeface="Arial" pitchFamily="-84" charset="0"/>
                <a:ea typeface="ＭＳ Ｐゴシック" pitchFamily="-84" charset="-128"/>
                <a:cs typeface="ＭＳ Ｐゴシック" pitchFamily="-84" charset="-128"/>
              </a:rPr>
              <a:t>only 8-bit operations. For a 32-bit processor, a more efficient implementation can</a:t>
            </a:r>
          </a:p>
          <a:p>
            <a:r>
              <a:rPr lang="en-US" dirty="0">
                <a:latin typeface="Arial" pitchFamily="-84" charset="0"/>
                <a:ea typeface="ＭＳ Ｐゴシック" pitchFamily="-84" charset="-128"/>
                <a:cs typeface="ＭＳ Ｐゴシック" pitchFamily="-84" charset="-128"/>
              </a:rPr>
              <a:t>be achieved if operations are defined on 32-bit words. To show this, we first define</a:t>
            </a:r>
          </a:p>
          <a:p>
            <a:r>
              <a:rPr lang="en-US" dirty="0">
                <a:latin typeface="Arial" pitchFamily="-84" charset="0"/>
                <a:ea typeface="ＭＳ Ｐゴシック" pitchFamily="-84" charset="-128"/>
                <a:cs typeface="ＭＳ Ｐゴシック" pitchFamily="-84" charset="-128"/>
              </a:rPr>
              <a:t>the four transformations of a round in algebraic form.</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developers of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believe that this compact, efficient implementation</a:t>
            </a:r>
          </a:p>
          <a:p>
            <a:r>
              <a:rPr lang="en-US" dirty="0">
                <a:latin typeface="Arial" pitchFamily="-84" charset="0"/>
                <a:ea typeface="ＭＳ Ｐゴシック" pitchFamily="-84" charset="-128"/>
                <a:cs typeface="ＭＳ Ｐゴシック" pitchFamily="-84" charset="-128"/>
              </a:rPr>
              <a:t>was probably one of the most important factors in the selection of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for AES.</a:t>
            </a: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84" charset="0"/>
                <a:ea typeface="ＭＳ Ｐゴシック" pitchFamily="-84" charset="-128"/>
                <a:cs typeface="ＭＳ Ｐゴシック" pitchFamily="-84" charset="-128"/>
              </a:rPr>
              <a:t>Chapter 6 summary.</a:t>
            </a: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342694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input to the encryption and decryption algorithms is a single 128-bit block. In FIPS PUB 197, this block is depicted as a 4 *  4 square matrix of bytes. This block is copied into the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array, which is modified at each stage of encryption or decryption. After the final stage,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is copied to an output matrix. These operations are depicted in Figure 6.2a. Similarly, the key is depicted as a square matrix of bytes. This key is then expanded into an array of key schedule words. Figure 6.2b shows the expansion for the 128-bit key. Each word is four bytes, and the total key schedule is 44 words for the 128-bit key.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a:t>
            </a: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The cipher consists of </a:t>
            </a:r>
            <a:r>
              <a:rPr lang="en-US" i="1" dirty="0"/>
              <a:t>N</a:t>
            </a:r>
            <a:r>
              <a:rPr lang="en-US" dirty="0"/>
              <a:t>  rounds, where the number of rounds depends on the key length: 10 rounds for a 16-byte key, 12 rounds for a 24-byte key, and 14 rounds for a 32-byte key (Table 6.1). The first </a:t>
            </a:r>
            <a:r>
              <a:rPr lang="en-US" i="1" dirty="0"/>
              <a:t>N</a:t>
            </a:r>
            <a:r>
              <a:rPr lang="en-US" dirty="0"/>
              <a:t> -  1 rounds consist of four distinct transformation functions: </a:t>
            </a:r>
            <a:r>
              <a:rPr lang="en-US" dirty="0" err="1"/>
              <a:t>SubBytes</a:t>
            </a:r>
            <a:r>
              <a:rPr lang="en-US" dirty="0"/>
              <a:t>, </a:t>
            </a:r>
            <a:r>
              <a:rPr lang="en-US" dirty="0" err="1"/>
              <a:t>ShiftRows</a:t>
            </a:r>
            <a:r>
              <a:rPr lang="en-US" dirty="0"/>
              <a:t>, </a:t>
            </a:r>
            <a:r>
              <a:rPr lang="en-US" dirty="0" err="1"/>
              <a:t>MixColumns</a:t>
            </a:r>
            <a:r>
              <a:rPr lang="en-US" dirty="0"/>
              <a:t>, and </a:t>
            </a:r>
            <a:r>
              <a:rPr lang="en-US" dirty="0" err="1"/>
              <a:t>AddRoundKey</a:t>
            </a:r>
            <a:r>
              <a:rPr lang="en-US" dirty="0"/>
              <a:t>, which are described subsequently. The final round contains only three transformations, and</a:t>
            </a:r>
          </a:p>
          <a:p>
            <a:pPr>
              <a:defRPr/>
            </a:pPr>
            <a:r>
              <a:rPr lang="en-US" dirty="0"/>
              <a:t>there is a initial single transformation (</a:t>
            </a:r>
            <a:r>
              <a:rPr lang="en-US" dirty="0" err="1"/>
              <a:t>AddRoundKey</a:t>
            </a:r>
            <a:r>
              <a:rPr lang="en-US" dirty="0"/>
              <a:t>) before the first round, which can be considered Round 0. Each transformation takes one or more 4 *  4 matrices  as input and produces a 4 *  4 matrix as output. Figure 6.1 shows that the output of each round is a 4 *  4 matrix, with the output of the final round being the </a:t>
            </a:r>
            <a:r>
              <a:rPr lang="en-US" dirty="0" err="1"/>
              <a:t>ciphertext</a:t>
            </a:r>
            <a:r>
              <a:rPr lang="en-US" dirty="0"/>
              <a:t>. Also, the key expansion function generates N +  1 round keys, each of which is a distinct 4 *  4 matrix. Each round key serves as one of the inputs to the </a:t>
            </a:r>
            <a:r>
              <a:rPr lang="en-US" dirty="0" err="1"/>
              <a:t>AddRoundKey</a:t>
            </a:r>
            <a:r>
              <a:rPr lang="en-US" dirty="0"/>
              <a:t> transformation in each round.</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Figure 6.3 shows the AES cipher in more detail, indicating the sequence of transformations in each round and showing the corresponding decryption function. As was done in Chapter 4, we show encryption proceeding down the page and decryption proceeding up the page.</a:t>
            </a:r>
            <a:endParaRPr lang="en-US" dirty="0">
              <a:latin typeface="Arial" pitchFamily="-84" charset="0"/>
              <a:ea typeface="Arial" pitchFamily="-84" charset="0"/>
              <a:cs typeface="Arial" pitchFamily="-84" charset="0"/>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Before delving into details, we can make several comments about the overall AES structure.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  One noteworthy feature of this structure is that it is not a Feistel structure. Recall that, in the classic Feistel structure, half of the data block is used to modify the other half of the data block and then the halves are swapped. AES instead processes the entire data block as a single matrix during each round using substitutions and permutation.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2.  The key that is provided as input is expanded into an array of forty-four 32-bit words,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Four distinct words (128 bits) serve as a round key for each round; these are indicated in Figure 6.3.</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3.  Four different stages are used, one of permutation and three of substitution: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t>
            </a:r>
            <a:r>
              <a:rPr lang="en-US" b="1" dirty="0">
                <a:latin typeface="Arial" pitchFamily="-84" charset="0"/>
                <a:ea typeface="ＭＳ Ｐゴシック" pitchFamily="-84" charset="-128"/>
                <a:cs typeface="ＭＳ Ｐゴシック" pitchFamily="-84" charset="-128"/>
              </a:rPr>
              <a:t>Substitute bytes</a:t>
            </a:r>
            <a:r>
              <a:rPr lang="en-US" dirty="0">
                <a:latin typeface="Arial" pitchFamily="-84" charset="0"/>
                <a:ea typeface="ＭＳ Ｐゴシック" pitchFamily="-84" charset="-128"/>
                <a:cs typeface="ＭＳ Ｐゴシック" pitchFamily="-84" charset="-128"/>
              </a:rPr>
              <a:t>:  Uses an S-box to perform a byte-by-byte substitution of the block</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 simple permutation</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MixColumns</a:t>
            </a:r>
            <a:r>
              <a:rPr lang="en-US" b="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 substitution that makes use of arithmetic over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AddRoundKey</a:t>
            </a:r>
            <a:r>
              <a:rPr lang="en-US" b="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 simple bitwise XOR of the current block with a portion of the expanded key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4.  The structure is quite simple. For both encryption and decryption, the cipher begins with an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followed by nine rounds that each includes all four stages, followed by a tenth round of three stages.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5.  Only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makes use of the key. For this reason, the cipher begins and ends with an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Any other stage, applied at the beginning or end, is reversible without knowledge of the key and so would add no security.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6.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is, in effect, a form of </a:t>
            </a:r>
            <a:r>
              <a:rPr lang="en-US" dirty="0" err="1">
                <a:latin typeface="Arial" pitchFamily="-84" charset="0"/>
                <a:ea typeface="ＭＳ Ｐゴシック" pitchFamily="-84" charset="-128"/>
                <a:cs typeface="ＭＳ Ｐゴシック" pitchFamily="-84" charset="-128"/>
              </a:rPr>
              <a:t>Vernam</a:t>
            </a:r>
            <a:r>
              <a:rPr lang="en-US" dirty="0">
                <a:latin typeface="Arial" pitchFamily="-84" charset="0"/>
                <a:ea typeface="ＭＳ Ｐゴシック" pitchFamily="-84" charset="-128"/>
                <a:cs typeface="ＭＳ Ｐゴシック" pitchFamily="-84" charset="-128"/>
              </a:rPr>
              <a:t> cipher and by itself would not be formidable. The other three stages together provide confusion, diffusion, and nonlinearity, but by themselves would provide no security because they do not use the key. We can view the cipher as alternating operations of XOR encryption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of a block, followed by scrambling  of the block (the other three stages), followed by XOR encryption, and so on. This scheme is both efficient and highly secure.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7.  Each stage is easily reversible. For the Substitute Byte,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stages, an inverse function is used in the decryption algorithm. For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the inverse is achieved by XORing the same round key to the block.</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8.  As with most block ciphers, the decryption algorithm makes use of the expanded key in reverse order. However, the decryption algorithm is not  identical to the encryption algorithm. This is a consequence of the particular structure of AES.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9.  Once it is established that all four stages are reversible, it is easy to verify that decryption does recover the plaintext. Figure 6.3 lays out encryption and decryption going in opposite vertical directions. At each horizontal point (e.g., the dashed line in the figure),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is the same for both encryption and decryption.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10.  The final round of both encryption and decryption consists of only three stages. Again, this is a consequence of the particular structure of AES and is required to make the cipher reversible.</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Before delving into details, we can make several comments about the overall</a:t>
            </a:r>
          </a:p>
          <a:p>
            <a:r>
              <a:rPr lang="en-US" dirty="0">
                <a:latin typeface="Arial" pitchFamily="-84" charset="0"/>
                <a:ea typeface="ＭＳ Ｐゴシック" pitchFamily="-84" charset="-128"/>
                <a:cs typeface="ＭＳ Ｐゴシック" pitchFamily="-84" charset="-128"/>
              </a:rPr>
              <a:t>AES structure.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  One noteworthy feature of this structure is that it is not a Feistel structure.</a:t>
            </a:r>
          </a:p>
          <a:p>
            <a:r>
              <a:rPr lang="en-US" dirty="0">
                <a:latin typeface="Arial" pitchFamily="-84" charset="0"/>
                <a:ea typeface="ＭＳ Ｐゴシック" pitchFamily="-84" charset="-128"/>
                <a:cs typeface="ＭＳ Ｐゴシック" pitchFamily="-84" charset="-128"/>
              </a:rPr>
              <a:t>Recall that, in the classic Feistel structure, half of the data block is used to</a:t>
            </a:r>
          </a:p>
          <a:p>
            <a:r>
              <a:rPr lang="en-US" dirty="0">
                <a:latin typeface="Arial" pitchFamily="-84" charset="0"/>
                <a:ea typeface="ＭＳ Ｐゴシック" pitchFamily="-84" charset="-128"/>
                <a:cs typeface="ＭＳ Ｐゴシック" pitchFamily="-84" charset="-128"/>
              </a:rPr>
              <a:t>modify the other half of the data block and then the halves are swapped. AES</a:t>
            </a:r>
          </a:p>
          <a:p>
            <a:r>
              <a:rPr lang="en-US" dirty="0">
                <a:latin typeface="Arial" pitchFamily="-84" charset="0"/>
                <a:ea typeface="ＭＳ Ｐゴシック" pitchFamily="-84" charset="-128"/>
                <a:cs typeface="ＭＳ Ｐゴシック" pitchFamily="-84" charset="-128"/>
              </a:rPr>
              <a:t>instead processes the entire data block as a single matrix during each round</a:t>
            </a:r>
          </a:p>
          <a:p>
            <a:r>
              <a:rPr lang="en-US" dirty="0">
                <a:latin typeface="Arial" pitchFamily="-84" charset="0"/>
                <a:ea typeface="ＭＳ Ｐゴシック" pitchFamily="-84" charset="-128"/>
                <a:cs typeface="ＭＳ Ｐゴシック" pitchFamily="-84" charset="-128"/>
              </a:rPr>
              <a:t>using substitutions and permutation.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2.  The key that is provided as input is expanded into an array of forty-four 32-bit</a:t>
            </a:r>
          </a:p>
          <a:p>
            <a:r>
              <a:rPr lang="en-US" dirty="0">
                <a:latin typeface="Arial" pitchFamily="-84" charset="0"/>
                <a:ea typeface="ＭＳ Ｐゴシック" pitchFamily="-84" charset="-128"/>
                <a:cs typeface="ＭＳ Ｐゴシック" pitchFamily="-84" charset="-128"/>
              </a:rPr>
              <a:t>words,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Four distinct words (128 bits) serve as a round key for each round;</a:t>
            </a:r>
          </a:p>
          <a:p>
            <a:r>
              <a:rPr lang="en-US" dirty="0">
                <a:latin typeface="Arial" pitchFamily="-84" charset="0"/>
                <a:ea typeface="ＭＳ Ｐゴシック" pitchFamily="-84" charset="-128"/>
                <a:cs typeface="ＭＳ Ｐゴシック" pitchFamily="-84" charset="-128"/>
              </a:rPr>
              <a:t>these are indicated in Figure 6.3.</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3.  Four different stages are used, one of permutation and three of substitution: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t>
            </a:r>
            <a:r>
              <a:rPr lang="en-US" b="1" dirty="0">
                <a:latin typeface="Arial" pitchFamily="-84" charset="0"/>
                <a:ea typeface="ＭＳ Ｐゴシック" pitchFamily="-84" charset="-128"/>
                <a:cs typeface="ＭＳ Ｐゴシック" pitchFamily="-84" charset="-128"/>
              </a:rPr>
              <a:t>Substitute bytes</a:t>
            </a:r>
            <a:r>
              <a:rPr lang="en-US" dirty="0">
                <a:latin typeface="Arial" pitchFamily="-84" charset="0"/>
                <a:ea typeface="ＭＳ Ｐゴシック" pitchFamily="-84" charset="-128"/>
                <a:cs typeface="ＭＳ Ｐゴシック" pitchFamily="-84" charset="-128"/>
              </a:rPr>
              <a:t>:  Uses an S-box to perform a byte-by-byte substitution of</a:t>
            </a:r>
          </a:p>
          <a:p>
            <a:r>
              <a:rPr lang="en-US" dirty="0">
                <a:latin typeface="Arial" pitchFamily="-84" charset="0"/>
                <a:ea typeface="ＭＳ Ｐゴシック" pitchFamily="-84" charset="-128"/>
                <a:cs typeface="ＭＳ Ｐゴシック" pitchFamily="-84" charset="-128"/>
              </a:rPr>
              <a:t>the block</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 simple permutation</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MixColumns</a:t>
            </a:r>
            <a:r>
              <a:rPr lang="en-US" b="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 substitution that makes use of arithmetic over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AddRoundKey</a:t>
            </a:r>
            <a:r>
              <a:rPr lang="en-US" b="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 simple bitwise XOR of the current block with a portion</a:t>
            </a:r>
          </a:p>
          <a:p>
            <a:r>
              <a:rPr lang="en-US" dirty="0">
                <a:latin typeface="Arial" pitchFamily="-84" charset="0"/>
                <a:ea typeface="ＭＳ Ｐゴシック" pitchFamily="-84" charset="-128"/>
                <a:cs typeface="ＭＳ Ｐゴシック" pitchFamily="-84" charset="-128"/>
              </a:rPr>
              <a:t>of the expanded key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4.  The structure is quite simple. For both encryption and decryption, the</a:t>
            </a:r>
          </a:p>
          <a:p>
            <a:r>
              <a:rPr lang="en-US" dirty="0">
                <a:latin typeface="Arial" pitchFamily="-84" charset="0"/>
                <a:ea typeface="ＭＳ Ｐゴシック" pitchFamily="-84" charset="-128"/>
                <a:cs typeface="ＭＳ Ｐゴシック" pitchFamily="-84" charset="-128"/>
              </a:rPr>
              <a:t>cipher begins with an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followed by nine rounds that each</a:t>
            </a:r>
          </a:p>
          <a:p>
            <a:r>
              <a:rPr lang="en-US" dirty="0">
                <a:latin typeface="Arial" pitchFamily="-84" charset="0"/>
                <a:ea typeface="ＭＳ Ｐゴシック" pitchFamily="-84" charset="-128"/>
                <a:cs typeface="ＭＳ Ｐゴシック" pitchFamily="-84" charset="-128"/>
              </a:rPr>
              <a:t>includes all four stages, followed by a tenth round of three stages.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5.  Only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makes use of the key. For this reason, the cipher</a:t>
            </a:r>
          </a:p>
          <a:p>
            <a:r>
              <a:rPr lang="en-US" dirty="0">
                <a:latin typeface="Arial" pitchFamily="-84" charset="0"/>
                <a:ea typeface="ＭＳ Ｐゴシック" pitchFamily="-84" charset="-128"/>
                <a:cs typeface="ＭＳ Ｐゴシック" pitchFamily="-84" charset="-128"/>
              </a:rPr>
              <a:t>begins and ends with an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Any other stage, applied at the</a:t>
            </a:r>
          </a:p>
          <a:p>
            <a:r>
              <a:rPr lang="en-US" dirty="0">
                <a:latin typeface="Arial" pitchFamily="-84" charset="0"/>
                <a:ea typeface="ＭＳ Ｐゴシック" pitchFamily="-84" charset="-128"/>
                <a:cs typeface="ＭＳ Ｐゴシック" pitchFamily="-84" charset="-128"/>
              </a:rPr>
              <a:t>beginning or end, is reversible without knowledge of the key and so would add</a:t>
            </a:r>
          </a:p>
          <a:p>
            <a:r>
              <a:rPr lang="en-US" dirty="0">
                <a:latin typeface="Arial" pitchFamily="-84" charset="0"/>
                <a:ea typeface="ＭＳ Ｐゴシック" pitchFamily="-84" charset="-128"/>
                <a:cs typeface="ＭＳ Ｐゴシック" pitchFamily="-84" charset="-128"/>
              </a:rPr>
              <a:t>no security.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6.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is, in effect, a form of </a:t>
            </a:r>
            <a:r>
              <a:rPr lang="en-US" dirty="0" err="1">
                <a:latin typeface="Arial" pitchFamily="-84" charset="0"/>
                <a:ea typeface="ＭＳ Ｐゴシック" pitchFamily="-84" charset="-128"/>
                <a:cs typeface="ＭＳ Ｐゴシック" pitchFamily="-84" charset="-128"/>
              </a:rPr>
              <a:t>Vernam</a:t>
            </a:r>
            <a:r>
              <a:rPr lang="en-US" dirty="0">
                <a:latin typeface="Arial" pitchFamily="-84" charset="0"/>
                <a:ea typeface="ＭＳ Ｐゴシック" pitchFamily="-84" charset="-128"/>
                <a:cs typeface="ＭＳ Ｐゴシック" pitchFamily="-84" charset="-128"/>
              </a:rPr>
              <a:t> cipher and by itself</a:t>
            </a:r>
          </a:p>
          <a:p>
            <a:r>
              <a:rPr lang="en-US" dirty="0">
                <a:latin typeface="Arial" pitchFamily="-84" charset="0"/>
                <a:ea typeface="ＭＳ Ｐゴシック" pitchFamily="-84" charset="-128"/>
                <a:cs typeface="ＭＳ Ｐゴシック" pitchFamily="-84" charset="-128"/>
              </a:rPr>
              <a:t>would not be formidable. The other three stages together provide confusion,</a:t>
            </a:r>
          </a:p>
          <a:p>
            <a:r>
              <a:rPr lang="en-US" dirty="0">
                <a:latin typeface="Arial" pitchFamily="-84" charset="0"/>
                <a:ea typeface="ＭＳ Ｐゴシック" pitchFamily="-84" charset="-128"/>
                <a:cs typeface="ＭＳ Ｐゴシック" pitchFamily="-84" charset="-128"/>
              </a:rPr>
              <a:t>diffusion, and nonlinearity, but by themselves would provide no security</a:t>
            </a:r>
          </a:p>
          <a:p>
            <a:r>
              <a:rPr lang="en-US" dirty="0">
                <a:latin typeface="Arial" pitchFamily="-84" charset="0"/>
                <a:ea typeface="ＭＳ Ｐゴシック" pitchFamily="-84" charset="-128"/>
                <a:cs typeface="ＭＳ Ｐゴシック" pitchFamily="-84" charset="-128"/>
              </a:rPr>
              <a:t>because they do not use the key. We can view the cipher as alternating operations</a:t>
            </a:r>
          </a:p>
          <a:p>
            <a:r>
              <a:rPr lang="en-US" dirty="0">
                <a:latin typeface="Arial" pitchFamily="-84" charset="0"/>
                <a:ea typeface="ＭＳ Ｐゴシック" pitchFamily="-84" charset="-128"/>
                <a:cs typeface="ＭＳ Ｐゴシック" pitchFamily="-84" charset="-128"/>
              </a:rPr>
              <a:t>of XOR encryption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of a block, followed by scrambling</a:t>
            </a:r>
          </a:p>
          <a:p>
            <a:r>
              <a:rPr lang="en-US" dirty="0">
                <a:latin typeface="Arial" pitchFamily="-84" charset="0"/>
                <a:ea typeface="ＭＳ Ｐゴシック" pitchFamily="-84" charset="-128"/>
                <a:cs typeface="ＭＳ Ｐゴシック" pitchFamily="-84" charset="-128"/>
              </a:rPr>
              <a:t> of the block (the other three stages), followed by XOR encryption, and so on.</a:t>
            </a:r>
          </a:p>
          <a:p>
            <a:r>
              <a:rPr lang="en-US" dirty="0">
                <a:latin typeface="Arial" pitchFamily="-84" charset="0"/>
                <a:ea typeface="ＭＳ Ｐゴシック" pitchFamily="-84" charset="-128"/>
                <a:cs typeface="ＭＳ Ｐゴシック" pitchFamily="-84" charset="-128"/>
              </a:rPr>
              <a:t>This scheme is both efficient and highly secure.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7.  Each stage is easily reversible. For the Substitute Byte,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and</a:t>
            </a:r>
          </a:p>
          <a:p>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stages, an inverse function is used in the decryption algorithm.</a:t>
            </a:r>
          </a:p>
          <a:p>
            <a:r>
              <a:rPr lang="en-US" dirty="0">
                <a:latin typeface="Arial" pitchFamily="-84" charset="0"/>
                <a:ea typeface="ＭＳ Ｐゴシック" pitchFamily="-84" charset="-128"/>
                <a:cs typeface="ＭＳ Ｐゴシック" pitchFamily="-84" charset="-128"/>
              </a:rPr>
              <a:t>For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the inverse is achieved by XORing the same</a:t>
            </a:r>
          </a:p>
          <a:p>
            <a:r>
              <a:rPr lang="en-US" dirty="0">
                <a:latin typeface="Arial" pitchFamily="-84" charset="0"/>
                <a:ea typeface="ＭＳ Ｐゴシック" pitchFamily="-84" charset="-128"/>
                <a:cs typeface="ＭＳ Ｐゴシック" pitchFamily="-84" charset="-128"/>
              </a:rPr>
              <a:t>round key to the block.</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8.  As with most block ciphers, the decryption algorithm makes use of the</a:t>
            </a:r>
          </a:p>
          <a:p>
            <a:r>
              <a:rPr lang="en-US" dirty="0">
                <a:latin typeface="Arial" pitchFamily="-84" charset="0"/>
                <a:ea typeface="ＭＳ Ｐゴシック" pitchFamily="-84" charset="-128"/>
                <a:cs typeface="ＭＳ Ｐゴシック" pitchFamily="-84" charset="-128"/>
              </a:rPr>
              <a:t>expanded key in reverse order. However, the decryption algorithm is not</a:t>
            </a:r>
          </a:p>
          <a:p>
            <a:r>
              <a:rPr lang="en-US" dirty="0">
                <a:latin typeface="Arial" pitchFamily="-84" charset="0"/>
                <a:ea typeface="ＭＳ Ｐゴシック" pitchFamily="-84" charset="-128"/>
                <a:cs typeface="ＭＳ Ｐゴシック" pitchFamily="-84" charset="-128"/>
              </a:rPr>
              <a:t> identical to the encryption algorithm. This is a consequence of the particular</a:t>
            </a:r>
          </a:p>
          <a:p>
            <a:r>
              <a:rPr lang="en-US" dirty="0">
                <a:latin typeface="Arial" pitchFamily="-84" charset="0"/>
                <a:ea typeface="ＭＳ Ｐゴシック" pitchFamily="-84" charset="-128"/>
                <a:cs typeface="ＭＳ Ｐゴシック" pitchFamily="-84" charset="-128"/>
              </a:rPr>
              <a:t>structure of AES.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9.  Once it is established that all four stages are reversible, it is easy to verify</a:t>
            </a:r>
          </a:p>
          <a:p>
            <a:r>
              <a:rPr lang="en-US" dirty="0">
                <a:latin typeface="Arial" pitchFamily="-84" charset="0"/>
                <a:ea typeface="ＭＳ Ｐゴシック" pitchFamily="-84" charset="-128"/>
                <a:cs typeface="ＭＳ Ｐゴシック" pitchFamily="-84" charset="-128"/>
              </a:rPr>
              <a:t>that decryption does recover the plaintext. Figure 6.3 lays out encryption</a:t>
            </a:r>
          </a:p>
          <a:p>
            <a:r>
              <a:rPr lang="en-US" dirty="0">
                <a:latin typeface="Arial" pitchFamily="-84" charset="0"/>
                <a:ea typeface="ＭＳ Ｐゴシック" pitchFamily="-84" charset="-128"/>
                <a:cs typeface="ＭＳ Ｐゴシック" pitchFamily="-84" charset="-128"/>
              </a:rPr>
              <a:t>and decryption going in opposite vertical directions. At each horizontal point</a:t>
            </a:r>
          </a:p>
          <a:p>
            <a:r>
              <a:rPr lang="en-US" dirty="0">
                <a:latin typeface="Arial" pitchFamily="-84" charset="0"/>
                <a:ea typeface="ＭＳ Ｐゴシック" pitchFamily="-84" charset="-128"/>
                <a:cs typeface="ＭＳ Ｐゴシック" pitchFamily="-84" charset="-128"/>
              </a:rPr>
              <a:t>(e.g., the dashed line in the figure),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is the same for both encryption and</a:t>
            </a:r>
          </a:p>
          <a:p>
            <a:r>
              <a:rPr lang="en-US" dirty="0">
                <a:latin typeface="Arial" pitchFamily="-84" charset="0"/>
                <a:ea typeface="ＭＳ Ｐゴシック" pitchFamily="-84" charset="-128"/>
                <a:cs typeface="ＭＳ Ｐゴシック" pitchFamily="-84" charset="-128"/>
              </a:rPr>
              <a:t>decryption.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10.  The final round of both encryption and decryption consists of only three stages.</a:t>
            </a:r>
          </a:p>
          <a:p>
            <a:r>
              <a:rPr lang="en-US" dirty="0">
                <a:latin typeface="Arial" pitchFamily="-84" charset="0"/>
                <a:ea typeface="ＭＳ Ｐゴシック" pitchFamily="-84" charset="-128"/>
                <a:cs typeface="ＭＳ Ｐゴシック" pitchFamily="-84" charset="-128"/>
              </a:rPr>
              <a:t>Again, this is a consequence of the particular structure of AES and is required</a:t>
            </a:r>
          </a:p>
          <a:p>
            <a:r>
              <a:rPr lang="en-US" dirty="0">
                <a:latin typeface="Arial" pitchFamily="-84" charset="0"/>
                <a:ea typeface="ＭＳ Ｐゴシック" pitchFamily="-84" charset="-128"/>
                <a:cs typeface="ＭＳ Ｐゴシック" pitchFamily="-84" charset="-128"/>
              </a:rPr>
              <a:t>to make the cipher reversible.</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12/18/2019</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187243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297403"/>
          </a:xfrm>
        </p:spPr>
        <p:txBody>
          <a:bodyPr>
            <a:spAutoFit/>
          </a:bodyPr>
          <a:lstStyle/>
          <a:p>
            <a:r>
              <a:rPr lang="en-US" sz="1800" dirty="0"/>
              <a:t>Eighth Edition</a:t>
            </a:r>
            <a:endParaRPr lang="en-IN" sz="1800" dirty="0"/>
          </a:p>
        </p:txBody>
      </p:sp>
      <p:sp>
        <p:nvSpPr>
          <p:cNvPr id="10" name="Text Placeholder 1">
            <a:extLst>
              <a:ext uri="{FF2B5EF4-FFF2-40B4-BE49-F238E27FC236}">
                <a16:creationId xmlns:a16="http://schemas.microsoft.com/office/drawing/2014/main" xmlns=""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a:t>
            </a:r>
            <a:r>
              <a:rPr lang="en-US" sz="3200" dirty="0" smtClean="0">
                <a:solidFill>
                  <a:schemeClr val="tx1"/>
                </a:solidFill>
              </a:rPr>
              <a:t>6</a:t>
            </a:r>
            <a:endParaRPr lang="en-US" sz="3200" dirty="0">
              <a:solidFill>
                <a:schemeClr val="tx1"/>
              </a:solidFill>
            </a:endParaRP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r>
              <a:rPr lang="en-US" sz="2000" dirty="0"/>
              <a:t>Advanced Encryption Standard</a:t>
            </a:r>
          </a:p>
        </p:txBody>
      </p:sp>
      <p:sp>
        <p:nvSpPr>
          <p:cNvPr id="5" name="Text Placeholder 4"/>
          <p:cNvSpPr>
            <a:spLocks noGrp="1"/>
          </p:cNvSpPr>
          <p:nvPr>
            <p:ph sz="quarter" idx="19"/>
          </p:nvPr>
        </p:nvSpPr>
        <p:spPr>
          <a:xfrm>
            <a:off x="3820017" y="6425851"/>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223557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Figure 6.4 </a:t>
            </a:r>
            <a:r>
              <a:rPr lang="en-IN" altLang="en-US" sz="3600" spc="-400" dirty="0">
                <a:latin typeface="+mj-lt"/>
                <a:ea typeface="ヒラギノ角ゴ Pro W3" charset="-128"/>
              </a:rPr>
              <a:t>A E </a:t>
            </a:r>
            <a:r>
              <a:rPr lang="en-IN" altLang="en-US" sz="3600" dirty="0">
                <a:latin typeface="+mj-lt"/>
                <a:ea typeface="ヒラギノ角ゴ Pro W3" charset="-128"/>
              </a:rPr>
              <a:t>S Encryption Round</a:t>
            </a:r>
            <a:endParaRPr lang="en-US" sz="2800" dirty="0">
              <a:latin typeface="+mj-lt"/>
            </a:endParaRPr>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012372" y="892628"/>
            <a:ext cx="710516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70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Figure 6.5 </a:t>
            </a:r>
            <a:r>
              <a:rPr lang="en-IN" altLang="en-US" sz="3600" spc="-400" dirty="0">
                <a:latin typeface="+mj-lt"/>
                <a:ea typeface="ヒラギノ角ゴ Pro W3" charset="-128"/>
              </a:rPr>
              <a:t>A E </a:t>
            </a:r>
            <a:r>
              <a:rPr lang="en-IN" altLang="en-US" sz="3600" dirty="0">
                <a:latin typeface="+mj-lt"/>
                <a:ea typeface="ヒラギノ角ゴ Pro W3" charset="-128"/>
              </a:rPr>
              <a:t>S Byte-Level Operations</a:t>
            </a:r>
            <a:endParaRPr lang="en-US" sz="2800" dirty="0">
              <a:latin typeface="+mj-lt"/>
            </a:endParaRPr>
          </a:p>
        </p:txBody>
      </p:sp>
      <p:pic>
        <p:nvPicPr>
          <p:cNvPr id="7" name="Picture 2" descr="a. Substitute byte transformation: a square is composed of 16 smaller squares, with s sub 0,0 to s sub 3,0 down column 1 and s sub 0,0 to s sub 0,3 across row 1. An arrow from square s sub 1,1 (row 2, column 2) leads to a cell in an S-box in row x and column y. An arrow from the S-box leads to corresponding square s prime sub 1, 1 in a large square composed of 16 prime squares.&#10;b. Add round key transformation: X O R operation is between a square composed of 16 squares with column 2, s sub 0,1 through s sub 3,1, highlighted and a square with four columns w sub i through w sub i+3, with second column w sub i+1 highlighted, to get a square composed of 16 squares with column 2, s prime sub 0,1 to s prime sub 3,1, highlighte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151390" y="984437"/>
            <a:ext cx="4841219" cy="532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37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286"/>
            <a:ext cx="8229600" cy="523220"/>
          </a:xfrm>
        </p:spPr>
        <p:txBody>
          <a:bodyPr wrap="square">
            <a:spAutoFit/>
          </a:bodyPr>
          <a:lstStyle/>
          <a:p>
            <a:pPr marL="0" indent="0"/>
            <a:r>
              <a:rPr lang="en-IN" dirty="0">
                <a:latin typeface="+mj-lt"/>
              </a:rPr>
              <a:t>Table 6.2 AES S-Boxes </a:t>
            </a:r>
            <a:r>
              <a:rPr lang="en-IN" sz="2800" dirty="0">
                <a:latin typeface="+mj-lt"/>
              </a:rPr>
              <a:t>(1 of 2)</a:t>
            </a:r>
            <a:endParaRPr lang="en-IN" dirty="0">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509850" y="1104871"/>
            <a:ext cx="8100750" cy="5067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61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172"/>
            <a:ext cx="8229600" cy="523220"/>
          </a:xfrm>
        </p:spPr>
        <p:txBody>
          <a:bodyPr wrap="square">
            <a:spAutoFit/>
          </a:bodyPr>
          <a:lstStyle/>
          <a:p>
            <a:pPr marL="0" indent="0"/>
            <a:r>
              <a:rPr lang="en-IN" dirty="0">
                <a:latin typeface="+mj-lt"/>
              </a:rPr>
              <a:t>Table 6.2 AES S-Boxes </a:t>
            </a:r>
            <a:r>
              <a:rPr lang="en-IN" sz="2800" dirty="0">
                <a:latin typeface="+mj-lt"/>
              </a:rPr>
              <a:t>(2 of 2)</a:t>
            </a:r>
            <a:endParaRPr lang="en-IN" dirty="0">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43357" y="914400"/>
            <a:ext cx="8228710" cy="5118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58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5"/>
            <a:ext cx="8229600" cy="461665"/>
          </a:xfrm>
        </p:spPr>
        <p:txBody>
          <a:bodyPr wrap="square">
            <a:spAutoFit/>
          </a:bodyPr>
          <a:lstStyle/>
          <a:p>
            <a:r>
              <a:rPr lang="en-IN" altLang="en-US" sz="3000" dirty="0">
                <a:latin typeface="+mj-lt"/>
                <a:ea typeface="ヒラギノ角ゴ Pro W3" charset="-128"/>
              </a:rPr>
              <a:t>Figure 6.6 Construction of S-Box and IS-Box</a:t>
            </a:r>
            <a:endParaRPr lang="en-US" sz="3000" dirty="0">
              <a:latin typeface="+mj-lt"/>
            </a:endParaRPr>
          </a:p>
        </p:txBody>
      </p:sp>
      <p:pic>
        <p:nvPicPr>
          <p:cNvPr id="8" name="Picture 2" descr="A diagram illustrates transformations of 16 values in a square. The squares have alternating shaded squares, the first and third cells in columns 1 and 3 and the second and fourth cells in columns 2 and 4 shaded. The two squares are reproduced in the following tables.&#10;E A 04 65 85&#10;83 45 5 D 96&#10;5 C  33  98 B 0&#10;F 0  2 D A D C 5&#10;87   F 2 4 D 97&#10;E C  6 E 4 C 90&#10;4 A C 3 46 E 7&#10;8 C D 8 95 A 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078936" y="828064"/>
            <a:ext cx="4986129" cy="5490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89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32"/>
            <a:ext cx="8229600" cy="553998"/>
          </a:xfrm>
        </p:spPr>
        <p:txBody>
          <a:bodyPr wrap="square">
            <a:noAutofit/>
          </a:bodyPr>
          <a:lstStyle/>
          <a:p>
            <a:r>
              <a:rPr lang="en-IN" altLang="en-US" sz="3600" dirty="0">
                <a:latin typeface="+mj-lt"/>
                <a:ea typeface="ヒラギノ角ゴ Pro W3" charset="-128"/>
              </a:rPr>
              <a:t>S-Box Rationale</a:t>
            </a:r>
            <a:endParaRPr lang="en-US" sz="2800" dirty="0">
              <a:latin typeface="+mj-lt"/>
            </a:endParaRPr>
          </a:p>
        </p:txBody>
      </p:sp>
      <p:sp>
        <p:nvSpPr>
          <p:cNvPr id="3" name="Content Placeholder 2"/>
          <p:cNvSpPr>
            <a:spLocks noGrp="1"/>
          </p:cNvSpPr>
          <p:nvPr>
            <p:ph idx="1"/>
          </p:nvPr>
        </p:nvSpPr>
        <p:spPr>
          <a:xfrm>
            <a:off x="457200" y="1000125"/>
            <a:ext cx="8229600" cy="3339376"/>
          </a:xfrm>
        </p:spPr>
        <p:txBody>
          <a:bodyPr wrap="square">
            <a:noAutofit/>
          </a:bodyPr>
          <a:lstStyle/>
          <a:p>
            <a:pPr>
              <a:defRPr/>
            </a:pPr>
            <a:r>
              <a:rPr lang="en-IN" sz="2400" dirty="0"/>
              <a:t>The S-box is designed to be resistant to known cryptanalytic attacks</a:t>
            </a:r>
          </a:p>
          <a:p>
            <a:pPr>
              <a:defRPr/>
            </a:pPr>
            <a:r>
              <a:rPr lang="en-IN" sz="2400" dirty="0"/>
              <a:t>The </a:t>
            </a:r>
            <a:r>
              <a:rPr lang="en-IN" sz="2400" dirty="0" err="1"/>
              <a:t>Rijndael</a:t>
            </a:r>
            <a:r>
              <a:rPr lang="en-IN" sz="2400" dirty="0"/>
              <a:t> developers sought a design that has a low correlation between input bits and output bits and the property that the output is not a linear mathematical function of the input</a:t>
            </a:r>
          </a:p>
          <a:p>
            <a:pPr>
              <a:defRPr/>
            </a:pPr>
            <a:r>
              <a:rPr lang="en-IN" sz="2400" dirty="0"/>
              <a:t>The nonlinearity is due to the use of the multiplicative inverse</a:t>
            </a:r>
          </a:p>
        </p:txBody>
      </p:sp>
    </p:spTree>
    <p:extLst>
      <p:ext uri="{BB962C8B-B14F-4D97-AF65-F5344CB8AC3E}">
        <p14:creationId xmlns:p14="http://schemas.microsoft.com/office/powerpoint/2010/main" val="381024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372"/>
            <a:ext cx="8229600" cy="430887"/>
          </a:xfrm>
        </p:spPr>
        <p:txBody>
          <a:bodyPr wrap="square">
            <a:spAutoFit/>
          </a:bodyPr>
          <a:lstStyle/>
          <a:p>
            <a:r>
              <a:rPr lang="en-IN" altLang="en-US" sz="2800" dirty="0">
                <a:latin typeface="+mj-lt"/>
                <a:ea typeface="ヒラギノ角ゴ Pro W3" charset="-128"/>
              </a:rPr>
              <a:t>Figure 6.7 </a:t>
            </a:r>
            <a:r>
              <a:rPr lang="en-IN" altLang="en-US" sz="2800" spc="-400" dirty="0">
                <a:latin typeface="+mj-lt"/>
                <a:ea typeface="ヒラギノ角ゴ Pro W3" charset="-128"/>
              </a:rPr>
              <a:t>A E </a:t>
            </a:r>
            <a:r>
              <a:rPr lang="en-IN" altLang="en-US" sz="2800" dirty="0">
                <a:latin typeface="+mj-lt"/>
                <a:ea typeface="ヒラギノ角ゴ Pro W3" charset="-128"/>
              </a:rPr>
              <a:t>S Row and Column Operations</a:t>
            </a:r>
            <a:endParaRPr lang="en-US" sz="2000" dirty="0">
              <a:latin typeface="+mj-lt"/>
            </a:endParaRPr>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661193" y="997625"/>
            <a:ext cx="5817293" cy="529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22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AU" sz="3600" dirty="0">
                <a:latin typeface="+mj-lt"/>
              </a:rPr>
              <a:t>Shift Row Rationale</a:t>
            </a:r>
            <a:endParaRPr lang="en-US" sz="2800" dirty="0">
              <a:latin typeface="+mj-lt"/>
            </a:endParaRPr>
          </a:p>
        </p:txBody>
      </p:sp>
      <p:sp>
        <p:nvSpPr>
          <p:cNvPr id="3" name="Content Placeholder 2"/>
          <p:cNvSpPr>
            <a:spLocks noGrp="1"/>
          </p:cNvSpPr>
          <p:nvPr>
            <p:ph idx="1"/>
          </p:nvPr>
        </p:nvSpPr>
        <p:spPr>
          <a:xfrm>
            <a:off x="457200" y="1000125"/>
            <a:ext cx="8229600" cy="4909036"/>
          </a:xfrm>
        </p:spPr>
        <p:txBody>
          <a:bodyPr>
            <a:noAutofit/>
          </a:bodyPr>
          <a:lstStyle/>
          <a:p>
            <a:pPr marL="266700" indent="-266700">
              <a:buSzPct val="100000"/>
            </a:pPr>
            <a:r>
              <a:rPr lang="en-IN" sz="2400" dirty="0"/>
              <a:t>More substantial than it may first appear</a:t>
            </a:r>
          </a:p>
          <a:p>
            <a:pPr marL="266700" indent="-266700">
              <a:buSzPct val="100000"/>
            </a:pPr>
            <a:r>
              <a:rPr lang="en-IN" sz="2400" dirty="0"/>
              <a:t>The State, as well as the cipher input and output, is treated as an array of four 4-byte columns</a:t>
            </a:r>
          </a:p>
          <a:p>
            <a:pPr marL="266700" indent="-266700">
              <a:buSzPct val="100000"/>
            </a:pPr>
            <a:r>
              <a:rPr lang="en-IN" sz="2400" dirty="0"/>
              <a:t>On encryption, the first 4 bytes of the plaintext are copied to the first column of State, and so on</a:t>
            </a:r>
          </a:p>
          <a:p>
            <a:pPr marL="266700" indent="-266700">
              <a:buSzPct val="100000"/>
            </a:pPr>
            <a:r>
              <a:rPr lang="en-IN" sz="2400" dirty="0"/>
              <a:t>The round key is applied to State column by column</a:t>
            </a:r>
          </a:p>
          <a:p>
            <a:pPr marL="753618" lvl="1" indent="-266700">
              <a:buSzPct val="100000"/>
            </a:pPr>
            <a:r>
              <a:rPr lang="en-IN" sz="2400" dirty="0"/>
              <a:t>Thus, a row shift moves an individual byte from one column to another, which is a linear distance of a multiple of 4 bytes</a:t>
            </a:r>
          </a:p>
          <a:p>
            <a:pPr marL="266700" indent="-266700">
              <a:buSzPct val="100000"/>
            </a:pPr>
            <a:r>
              <a:rPr lang="en-IN" sz="2400" dirty="0"/>
              <a:t>Transformation ensures that the 4 bytes of one column are spread out to four different columns</a:t>
            </a:r>
          </a:p>
        </p:txBody>
      </p:sp>
    </p:spTree>
    <p:extLst>
      <p:ext uri="{BB962C8B-B14F-4D97-AF65-F5344CB8AC3E}">
        <p14:creationId xmlns:p14="http://schemas.microsoft.com/office/powerpoint/2010/main" val="334617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AU" sz="3600" dirty="0">
                <a:latin typeface="+mj-lt"/>
              </a:rPr>
              <a:t>Mix Columns Rationale</a:t>
            </a:r>
            <a:endParaRPr lang="en-US" sz="2800" dirty="0">
              <a:latin typeface="+mj-lt"/>
            </a:endParaRPr>
          </a:p>
        </p:txBody>
      </p:sp>
      <p:sp>
        <p:nvSpPr>
          <p:cNvPr id="3" name="Content Placeholder 2"/>
          <p:cNvSpPr>
            <a:spLocks noGrp="1"/>
          </p:cNvSpPr>
          <p:nvPr>
            <p:ph idx="1"/>
          </p:nvPr>
        </p:nvSpPr>
        <p:spPr>
          <a:xfrm>
            <a:off x="457200" y="1000125"/>
            <a:ext cx="8229600" cy="2408352"/>
          </a:xfrm>
        </p:spPr>
        <p:txBody>
          <a:bodyPr>
            <a:noAutofit/>
          </a:bodyPr>
          <a:lstStyle/>
          <a:p>
            <a:pPr marL="266700" indent="-266700">
              <a:buSzPct val="100000"/>
            </a:pPr>
            <a:r>
              <a:rPr lang="en-IN" sz="2400" dirty="0"/>
              <a:t>Coefficients of a matrix based on a linear code with maximal distance between code words ensures a good mixing among the bytes of each column</a:t>
            </a:r>
          </a:p>
          <a:p>
            <a:pPr marL="266700" indent="-266700">
              <a:buSzPct val="100000"/>
            </a:pPr>
            <a:r>
              <a:rPr lang="en-IN" sz="2400" dirty="0"/>
              <a:t>The mix column transformation combined with the shift row transformation ensures that after a few rounds all output bits depend on all input bits</a:t>
            </a:r>
          </a:p>
        </p:txBody>
      </p:sp>
    </p:spTree>
    <p:extLst>
      <p:ext uri="{BB962C8B-B14F-4D97-AF65-F5344CB8AC3E}">
        <p14:creationId xmlns:p14="http://schemas.microsoft.com/office/powerpoint/2010/main" val="362151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AU" sz="3600" dirty="0" err="1">
                <a:latin typeface="+mj-lt"/>
              </a:rPr>
              <a:t>AddRoundKey</a:t>
            </a:r>
            <a:r>
              <a:rPr lang="en-AU" sz="3600" dirty="0">
                <a:latin typeface="+mj-lt"/>
              </a:rPr>
              <a:t> Transformation</a:t>
            </a:r>
            <a:endParaRPr lang="en-US" sz="2800" dirty="0">
              <a:latin typeface="+mj-lt"/>
            </a:endParaRPr>
          </a:p>
        </p:txBody>
      </p:sp>
      <p:sp>
        <p:nvSpPr>
          <p:cNvPr id="3" name="Content Placeholder 2"/>
          <p:cNvSpPr>
            <a:spLocks noGrp="1"/>
          </p:cNvSpPr>
          <p:nvPr>
            <p:ph idx="1"/>
          </p:nvPr>
        </p:nvSpPr>
        <p:spPr>
          <a:xfrm>
            <a:off x="457200" y="990600"/>
            <a:ext cx="4114800" cy="3847207"/>
          </a:xfrm>
        </p:spPr>
        <p:txBody>
          <a:bodyPr wrap="square">
            <a:spAutoFit/>
          </a:bodyPr>
          <a:lstStyle/>
          <a:p>
            <a:pPr>
              <a:spcBef>
                <a:spcPts val="600"/>
              </a:spcBef>
              <a:buSzPct val="100000"/>
            </a:pPr>
            <a:r>
              <a:rPr lang="en-IN" sz="2400" dirty="0"/>
              <a:t>The 128 bits of State are bitwise </a:t>
            </a:r>
            <a:r>
              <a:rPr lang="en-IN" sz="2400" dirty="0" err="1"/>
              <a:t>XORed</a:t>
            </a:r>
            <a:r>
              <a:rPr lang="en-IN" sz="2400" dirty="0"/>
              <a:t> with the 128 bits of the round key</a:t>
            </a:r>
          </a:p>
          <a:p>
            <a:pPr>
              <a:spcBef>
                <a:spcPts val="600"/>
              </a:spcBef>
              <a:buSzPct val="100000"/>
            </a:pPr>
            <a:r>
              <a:rPr lang="en-IN" sz="2400" dirty="0"/>
              <a:t>Operation is viewed as a </a:t>
            </a:r>
            <a:r>
              <a:rPr lang="en-IN" sz="2400" dirty="0" err="1"/>
              <a:t>columnwise</a:t>
            </a:r>
            <a:r>
              <a:rPr lang="en-IN" sz="2400" dirty="0"/>
              <a:t> operation between the 4 bytes of a State column and one word of the round key</a:t>
            </a:r>
          </a:p>
          <a:p>
            <a:pPr marL="829818" lvl="1" indent="-342900">
              <a:buSzPct val="100000"/>
            </a:pPr>
            <a:r>
              <a:rPr lang="en-IN" sz="2400" dirty="0"/>
              <a:t>Can also be viewed as a byte-level operation</a:t>
            </a:r>
          </a:p>
        </p:txBody>
      </p:sp>
      <p:sp>
        <p:nvSpPr>
          <p:cNvPr id="8" name="Content Placeholder 7"/>
          <p:cNvSpPr>
            <a:spLocks noGrp="1"/>
          </p:cNvSpPr>
          <p:nvPr>
            <p:ph idx="13"/>
          </p:nvPr>
        </p:nvSpPr>
        <p:spPr>
          <a:xfrm>
            <a:off x="4648200" y="990600"/>
            <a:ext cx="4038600" cy="3477875"/>
          </a:xfrm>
        </p:spPr>
        <p:txBody>
          <a:bodyPr wrap="square">
            <a:spAutoFit/>
          </a:bodyPr>
          <a:lstStyle/>
          <a:p>
            <a:pPr>
              <a:spcBef>
                <a:spcPts val="600"/>
              </a:spcBef>
            </a:pPr>
            <a:r>
              <a:rPr lang="en-IN" sz="2400" dirty="0"/>
              <a:t>Rationale:</a:t>
            </a:r>
          </a:p>
          <a:p>
            <a:pPr lvl="1"/>
            <a:r>
              <a:rPr lang="en-IN" sz="2400" dirty="0"/>
              <a:t>Is as simple as possible and affects every bit of State</a:t>
            </a:r>
          </a:p>
          <a:p>
            <a:pPr lvl="1"/>
            <a:r>
              <a:rPr lang="en-IN" sz="2400" dirty="0"/>
              <a:t>The complexity of the round key expansion plus the complexity of the other stages of </a:t>
            </a:r>
            <a:r>
              <a:rPr lang="en-IN" sz="2400" spc="-300" dirty="0"/>
              <a:t>A E </a:t>
            </a:r>
            <a:r>
              <a:rPr lang="en-IN" sz="2400" dirty="0"/>
              <a:t>S ensure security</a:t>
            </a:r>
          </a:p>
        </p:txBody>
      </p:sp>
    </p:spTree>
    <p:extLst>
      <p:ext uri="{BB962C8B-B14F-4D97-AF65-F5344CB8AC3E}">
        <p14:creationId xmlns:p14="http://schemas.microsoft.com/office/powerpoint/2010/main" val="94859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Finite Field Arithmetic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1013341"/>
            <a:ext cx="8229600" cy="5024452"/>
          </a:xfrm>
        </p:spPr>
        <p:txBody>
          <a:bodyPr>
            <a:spAutoFit/>
          </a:bodyPr>
          <a:lstStyle/>
          <a:p>
            <a:r>
              <a:rPr lang="en-IN" sz="2200" dirty="0"/>
              <a:t>In the Advanced Encryption Standard (</a:t>
            </a:r>
            <a:r>
              <a:rPr lang="en-IN" sz="2200" spc="-250" dirty="0"/>
              <a:t>A E </a:t>
            </a:r>
            <a:r>
              <a:rPr lang="en-IN" sz="2200" dirty="0"/>
              <a:t>S) all operations are performed on 8-bit bytes</a:t>
            </a:r>
          </a:p>
          <a:p>
            <a:r>
              <a:rPr lang="en-IN" sz="2200" dirty="0"/>
              <a:t>The arithmetic operations of addition, multiplication, and division are performed over the finite field </a:t>
            </a:r>
            <a:r>
              <a:rPr lang="en-IN" sz="2200" spc="-250" dirty="0"/>
              <a:t>G </a:t>
            </a:r>
            <a:r>
              <a:rPr lang="en-IN" sz="2200" dirty="0"/>
              <a:t>F(2</a:t>
            </a:r>
            <a:r>
              <a:rPr lang="en-IN" sz="2200" baseline="30000" dirty="0"/>
              <a:t>8</a:t>
            </a:r>
            <a:r>
              <a:rPr lang="en-IN" sz="2200" dirty="0"/>
              <a:t>)</a:t>
            </a:r>
          </a:p>
          <a:p>
            <a:r>
              <a:rPr lang="en-IN" sz="2200" dirty="0"/>
              <a:t> A field is a set in which we can do addition, subtraction, multiplication, and division without leaving the set </a:t>
            </a:r>
          </a:p>
          <a:p>
            <a:r>
              <a:rPr lang="en-IN" sz="2200" dirty="0"/>
              <a:t>Division is defined with the following rule:</a:t>
            </a:r>
          </a:p>
          <a:p>
            <a:pPr lvl="1"/>
            <a:r>
              <a:rPr lang="en-IN" sz="2200" dirty="0"/>
              <a:t> </a:t>
            </a:r>
            <a:r>
              <a:rPr lang="en-IN" sz="2200" i="1" dirty="0"/>
              <a:t>a /b</a:t>
            </a:r>
            <a:r>
              <a:rPr lang="en-IN" sz="2200" dirty="0"/>
              <a:t> </a:t>
            </a:r>
            <a:r>
              <a:rPr lang="en-IN" sz="2200" i="1" dirty="0"/>
              <a:t>=</a:t>
            </a:r>
            <a:r>
              <a:rPr lang="en-IN" sz="2200" dirty="0"/>
              <a:t> </a:t>
            </a:r>
            <a:r>
              <a:rPr lang="en-IN" sz="2200" i="1" dirty="0"/>
              <a:t>a (b</a:t>
            </a:r>
            <a:r>
              <a:rPr lang="en-IN" sz="2200" i="1" baseline="30000" dirty="0">
                <a:latin typeface="Arial"/>
                <a:cs typeface="Arial"/>
              </a:rPr>
              <a:t>−</a:t>
            </a:r>
            <a:r>
              <a:rPr lang="en-IN" sz="2200" i="1" baseline="30000" dirty="0"/>
              <a:t>1</a:t>
            </a:r>
            <a:r>
              <a:rPr lang="en-IN" sz="2200" i="1" dirty="0"/>
              <a:t> )</a:t>
            </a:r>
          </a:p>
          <a:p>
            <a:r>
              <a:rPr lang="en-IN" sz="2200" dirty="0"/>
              <a:t>An example of a finite field (one with a finite number of elements) is the set </a:t>
            </a:r>
            <a:r>
              <a:rPr lang="en-IN" sz="2200" dirty="0" err="1"/>
              <a:t>Z</a:t>
            </a:r>
            <a:r>
              <a:rPr lang="en-IN" sz="2200" baseline="-25000" dirty="0" err="1"/>
              <a:t>p</a:t>
            </a:r>
            <a:r>
              <a:rPr lang="en-IN" sz="2200" dirty="0"/>
              <a:t> consisting of all the integers {0, 1, . . . . , </a:t>
            </a:r>
            <a:r>
              <a:rPr lang="en-IN" sz="2200" i="1" dirty="0"/>
              <a:t>p</a:t>
            </a:r>
            <a:r>
              <a:rPr lang="en-IN" sz="2200" dirty="0"/>
              <a:t> </a:t>
            </a:r>
            <a:r>
              <a:rPr lang="en-IN" sz="2200" dirty="0">
                <a:latin typeface="Arial"/>
                <a:cs typeface="Arial"/>
              </a:rPr>
              <a:t>−</a:t>
            </a:r>
            <a:r>
              <a:rPr lang="en-IN" sz="2200" dirty="0"/>
              <a:t> 1}, where p is a prime number and in which arithmetic is carried out modulo </a:t>
            </a:r>
            <a:r>
              <a:rPr lang="en-IN" sz="2200" i="1" dirty="0"/>
              <a:t>p</a:t>
            </a:r>
            <a:r>
              <a:rPr lang="en-IN" sz="2200" dirty="0"/>
              <a:t> </a:t>
            </a:r>
          </a:p>
        </p:txBody>
      </p:sp>
    </p:spTree>
    <p:extLst>
      <p:ext uri="{BB962C8B-B14F-4D97-AF65-F5344CB8AC3E}">
        <p14:creationId xmlns:p14="http://schemas.microsoft.com/office/powerpoint/2010/main" val="4077417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28"/>
            <a:ext cx="8229600" cy="492443"/>
          </a:xfrm>
        </p:spPr>
        <p:txBody>
          <a:bodyPr wrap="square">
            <a:spAutoFit/>
          </a:bodyPr>
          <a:lstStyle/>
          <a:p>
            <a:r>
              <a:rPr lang="en-IN" altLang="en-US" sz="3200" dirty="0">
                <a:latin typeface="+mj-lt"/>
                <a:ea typeface="ヒラギノ角ゴ Pro W3" charset="-128"/>
              </a:rPr>
              <a:t>Figure 6.8 Inputs for Single </a:t>
            </a:r>
            <a:r>
              <a:rPr lang="en-IN" altLang="en-US" sz="3200" spc="-400" dirty="0">
                <a:latin typeface="+mj-lt"/>
                <a:ea typeface="ヒラギノ角ゴ Pro W3" charset="-128"/>
              </a:rPr>
              <a:t>A E </a:t>
            </a:r>
            <a:r>
              <a:rPr lang="en-IN" altLang="en-US" sz="3200" dirty="0">
                <a:latin typeface="+mj-lt"/>
                <a:ea typeface="ヒラギノ角ゴ Pro W3" charset="-128"/>
              </a:rPr>
              <a:t>S Round</a:t>
            </a:r>
            <a:endParaRPr lang="en-US" sz="2400" dirty="0">
              <a:latin typeface="+mj-lt"/>
            </a:endParaRPr>
          </a:p>
        </p:txBody>
      </p:sp>
      <p:pic>
        <p:nvPicPr>
          <p:cNvPr id="7" name="Picture 2" descr="A diagram has flow from 4-by-4 state matrix at beginning of round through Sub-bytes, Shift Rows, Mix Columns and Add Round Key, to state matrix at end of round. Constant inputs include S-box to sub-bytes and mix columns matrix to Mix Columns. A round key is the variable input at Add Round Key."/>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073987" y="859972"/>
            <a:ext cx="4976619" cy="5450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2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29"/>
            <a:ext cx="8229600" cy="553998"/>
          </a:xfrm>
        </p:spPr>
        <p:txBody>
          <a:bodyPr wrap="square">
            <a:spAutoFit/>
          </a:bodyPr>
          <a:lstStyle/>
          <a:p>
            <a:r>
              <a:rPr lang="en-IN" altLang="en-US" sz="3600" spc="-400" dirty="0">
                <a:latin typeface="+mj-lt"/>
                <a:ea typeface="ヒラギノ角ゴ Pro W3" charset="-128"/>
              </a:rPr>
              <a:t>A E </a:t>
            </a:r>
            <a:r>
              <a:rPr lang="en-IN" altLang="en-US" sz="3600" dirty="0">
                <a:latin typeface="+mj-lt"/>
                <a:ea typeface="ヒラギノ角ゴ Pro W3" charset="-128"/>
              </a:rPr>
              <a:t>S Key Expansion</a:t>
            </a:r>
            <a:endParaRPr lang="en-US" sz="2800" dirty="0">
              <a:latin typeface="+mj-lt"/>
            </a:endParaRPr>
          </a:p>
        </p:txBody>
      </p:sp>
      <p:sp>
        <p:nvSpPr>
          <p:cNvPr id="3" name="Content Placeholder 2"/>
          <p:cNvSpPr>
            <a:spLocks noGrp="1"/>
          </p:cNvSpPr>
          <p:nvPr>
            <p:ph idx="1"/>
          </p:nvPr>
        </p:nvSpPr>
        <p:spPr>
          <a:xfrm>
            <a:off x="457200" y="990600"/>
            <a:ext cx="8229600" cy="5209118"/>
          </a:xfrm>
        </p:spPr>
        <p:txBody>
          <a:bodyPr>
            <a:noAutofit/>
          </a:bodyPr>
          <a:lstStyle/>
          <a:p>
            <a:pPr marL="266700" indent="-266700">
              <a:buSzPct val="100000"/>
              <a:defRPr/>
            </a:pPr>
            <a:r>
              <a:rPr lang="en-IN" sz="2200" dirty="0"/>
              <a:t>Takes as input a four-word (16 byte) key and produces a linear array of 44 words (176) bytes</a:t>
            </a:r>
          </a:p>
          <a:p>
            <a:pPr marL="753618" lvl="1" indent="-266700">
              <a:buSzPct val="100000"/>
              <a:defRPr/>
            </a:pPr>
            <a:r>
              <a:rPr lang="en-IN" sz="2200" dirty="0"/>
              <a:t>This is sufficient to provide a four-word round key for the initial </a:t>
            </a:r>
            <a:r>
              <a:rPr lang="en-IN" sz="2200" dirty="0" err="1"/>
              <a:t>AddRoundKey</a:t>
            </a:r>
            <a:r>
              <a:rPr lang="en-IN" sz="2200" dirty="0"/>
              <a:t> stage and each of the 10 rounds of the cipher</a:t>
            </a:r>
          </a:p>
          <a:p>
            <a:pPr marL="266700" indent="-266700">
              <a:buSzPct val="100000"/>
              <a:defRPr/>
            </a:pPr>
            <a:r>
              <a:rPr lang="en-IN" sz="2200" dirty="0"/>
              <a:t>Key is copied into the first four words of the expanded key</a:t>
            </a:r>
          </a:p>
          <a:p>
            <a:pPr marL="753618" lvl="1" indent="-266700">
              <a:buSzPct val="100000"/>
              <a:defRPr/>
            </a:pPr>
            <a:r>
              <a:rPr lang="en-IN" sz="2200" dirty="0"/>
              <a:t>The remainder of the expanded key is filled in four words at a time</a:t>
            </a:r>
          </a:p>
          <a:p>
            <a:pPr marL="266700" indent="-266700">
              <a:buSzPct val="100000"/>
              <a:defRPr/>
            </a:pPr>
            <a:r>
              <a:rPr lang="en-IN" sz="2200" dirty="0"/>
              <a:t>Each added word </a:t>
            </a:r>
            <a:r>
              <a:rPr lang="en-IN" sz="2200" i="1" dirty="0"/>
              <a:t>w</a:t>
            </a:r>
            <a:r>
              <a:rPr lang="en-IN" sz="2200" dirty="0"/>
              <a:t>[</a:t>
            </a:r>
            <a:r>
              <a:rPr lang="en-IN" sz="2200" dirty="0" err="1"/>
              <a:t>i</a:t>
            </a:r>
            <a:r>
              <a:rPr lang="en-IN" sz="2200" dirty="0"/>
              <a:t>] depends on the immediately preceding word, </a:t>
            </a:r>
            <a:r>
              <a:rPr lang="en-IN" sz="2200" i="1" dirty="0"/>
              <a:t>w[</a:t>
            </a:r>
            <a:r>
              <a:rPr lang="en-IN" sz="2200" i="1" dirty="0" err="1"/>
              <a:t>i</a:t>
            </a:r>
            <a:r>
              <a:rPr lang="en-IN" sz="2200" i="1" dirty="0"/>
              <a:t> – 1]</a:t>
            </a:r>
            <a:r>
              <a:rPr lang="en-IN" sz="2200" dirty="0"/>
              <a:t>, and the word four positions back, w[</a:t>
            </a:r>
            <a:r>
              <a:rPr lang="en-IN" sz="2200" dirty="0" err="1"/>
              <a:t>i</a:t>
            </a:r>
            <a:r>
              <a:rPr lang="en-IN" sz="2200" dirty="0"/>
              <a:t> – 4]</a:t>
            </a:r>
          </a:p>
          <a:p>
            <a:pPr marL="753618" lvl="1" indent="-266700">
              <a:buSzPct val="100000"/>
              <a:defRPr/>
            </a:pPr>
            <a:r>
              <a:rPr lang="en-IN" sz="2200" dirty="0"/>
              <a:t>In three out of four cases a simple </a:t>
            </a:r>
            <a:r>
              <a:rPr lang="en-IN" sz="2200" spc="-300" dirty="0"/>
              <a:t>X O </a:t>
            </a:r>
            <a:r>
              <a:rPr lang="en-IN" sz="2200" dirty="0"/>
              <a:t>R is used</a:t>
            </a:r>
          </a:p>
          <a:p>
            <a:pPr marL="753618" lvl="1" indent="-266700">
              <a:buSzPct val="100000"/>
              <a:defRPr/>
            </a:pPr>
            <a:r>
              <a:rPr lang="en-IN" sz="2200" dirty="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8"/>
            <a:ext cx="8229600" cy="553998"/>
          </a:xfrm>
        </p:spPr>
        <p:txBody>
          <a:bodyPr wrap="square">
            <a:spAutoFit/>
          </a:bodyPr>
          <a:lstStyle/>
          <a:p>
            <a:r>
              <a:rPr lang="en-IN" altLang="en-US" sz="3600" dirty="0">
                <a:latin typeface="+mj-lt"/>
                <a:ea typeface="ヒラギノ角ゴ Pro W3" charset="-128"/>
              </a:rPr>
              <a:t>Figure 6.9 </a:t>
            </a:r>
            <a:r>
              <a:rPr lang="en-IN" altLang="en-US" sz="3600" spc="-400" dirty="0">
                <a:latin typeface="+mj-lt"/>
                <a:ea typeface="ヒラギノ角ゴ Pro W3" charset="-128"/>
              </a:rPr>
              <a:t>A E </a:t>
            </a:r>
            <a:r>
              <a:rPr lang="en-IN" altLang="en-US" sz="3600" dirty="0">
                <a:latin typeface="+mj-lt"/>
                <a:ea typeface="ヒラギノ角ゴ Pro W3" charset="-128"/>
              </a:rPr>
              <a:t>S Key Expansion</a:t>
            </a:r>
            <a:endParaRPr lang="en-US" sz="2800" dirty="0">
              <a:latin typeface="+mj-lt"/>
            </a:endParaRPr>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138917" y="737564"/>
            <a:ext cx="4866164" cy="557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AU" sz="3600" dirty="0">
                <a:latin typeface="+mj-lt"/>
              </a:rPr>
              <a:t>Key Expansion Rationale </a:t>
            </a:r>
            <a:r>
              <a:rPr lang="en-AU" sz="2800" dirty="0">
                <a:latin typeface="+mj-lt"/>
              </a:rPr>
              <a:t>(1 of 2)</a:t>
            </a:r>
            <a:endParaRPr lang="en-US" sz="2800" dirty="0">
              <a:latin typeface="+mj-lt"/>
            </a:endParaRPr>
          </a:p>
        </p:txBody>
      </p:sp>
      <p:sp>
        <p:nvSpPr>
          <p:cNvPr id="3" name="Content Placeholder 2"/>
          <p:cNvSpPr>
            <a:spLocks noGrp="1"/>
          </p:cNvSpPr>
          <p:nvPr>
            <p:ph idx="1"/>
          </p:nvPr>
        </p:nvSpPr>
        <p:spPr>
          <a:xfrm>
            <a:off x="457200" y="1063024"/>
            <a:ext cx="8229600" cy="1923604"/>
          </a:xfrm>
        </p:spPr>
        <p:txBody>
          <a:bodyPr wrap="square">
            <a:spAutoFit/>
          </a:bodyPr>
          <a:lstStyle/>
          <a:p>
            <a:pPr marL="266700" indent="-266700">
              <a:spcBef>
                <a:spcPts val="600"/>
              </a:spcBef>
              <a:buSzPct val="100000"/>
            </a:pPr>
            <a:r>
              <a:rPr lang="en-IN" sz="2400" dirty="0"/>
              <a:t>The </a:t>
            </a:r>
            <a:r>
              <a:rPr lang="en-IN" sz="2400" dirty="0" err="1"/>
              <a:t>Rijndael</a:t>
            </a:r>
            <a:r>
              <a:rPr lang="en-IN" sz="2400" dirty="0"/>
              <a:t> developers designed the expansion key algorithm to be resistant to known cryptanalytic attacks</a:t>
            </a:r>
          </a:p>
          <a:p>
            <a:pPr marL="266700" indent="-266700">
              <a:spcBef>
                <a:spcPts val="600"/>
              </a:spcBef>
              <a:buSzPct val="100000"/>
            </a:pPr>
            <a:r>
              <a:rPr lang="en-IN" sz="2400" dirty="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AU" sz="3600" dirty="0">
                <a:latin typeface="+mj-lt"/>
              </a:rPr>
              <a:t>Key Expansion Rationale </a:t>
            </a:r>
            <a:r>
              <a:rPr lang="en-AU" sz="2800" dirty="0">
                <a:latin typeface="+mj-lt"/>
              </a:rPr>
              <a:t>(2 of 2)</a:t>
            </a:r>
            <a:endParaRPr lang="en-US" sz="2800" dirty="0">
              <a:latin typeface="+mj-lt"/>
            </a:endParaRPr>
          </a:p>
        </p:txBody>
      </p:sp>
      <p:sp>
        <p:nvSpPr>
          <p:cNvPr id="6" name="Content Placeholder 5"/>
          <p:cNvSpPr>
            <a:spLocks noGrp="1"/>
          </p:cNvSpPr>
          <p:nvPr>
            <p:ph idx="13"/>
          </p:nvPr>
        </p:nvSpPr>
        <p:spPr>
          <a:xfrm>
            <a:off x="457200" y="1044918"/>
            <a:ext cx="8458200" cy="4231928"/>
          </a:xfrm>
        </p:spPr>
        <p:txBody>
          <a:bodyPr wrap="square">
            <a:spAutoFit/>
          </a:bodyPr>
          <a:lstStyle/>
          <a:p>
            <a:pPr>
              <a:spcBef>
                <a:spcPts val="600"/>
              </a:spcBef>
            </a:pPr>
            <a:r>
              <a:rPr lang="en-IN" sz="2400" dirty="0"/>
              <a:t>The specific criteria that were used are:</a:t>
            </a:r>
          </a:p>
          <a:p>
            <a:pPr lvl="1"/>
            <a:r>
              <a:rPr lang="en-IN" sz="2400" dirty="0"/>
              <a:t>Knowledge of a part of the cipher key or round key does not enable calculation of many other round-key bits</a:t>
            </a:r>
          </a:p>
          <a:p>
            <a:pPr lvl="1"/>
            <a:r>
              <a:rPr lang="en-IN" sz="2400" dirty="0"/>
              <a:t>An invertible transformation</a:t>
            </a:r>
          </a:p>
          <a:p>
            <a:pPr lvl="1"/>
            <a:r>
              <a:rPr lang="en-IN" sz="2400" dirty="0"/>
              <a:t>Speed on a wide range of processors</a:t>
            </a:r>
          </a:p>
          <a:p>
            <a:pPr lvl="1"/>
            <a:r>
              <a:rPr lang="en-IN" sz="2400" dirty="0"/>
              <a:t>Usage of round constants to eliminate symmetries</a:t>
            </a:r>
          </a:p>
          <a:p>
            <a:pPr lvl="1"/>
            <a:r>
              <a:rPr lang="en-IN" sz="2400" dirty="0"/>
              <a:t>Diffusion of cipher key differences into the round keys</a:t>
            </a:r>
          </a:p>
          <a:p>
            <a:pPr lvl="1"/>
            <a:r>
              <a:rPr lang="en-IN" sz="2400" dirty="0"/>
              <a:t>Enough nonlinearity to prohibit the full determination of round key differences from cipher key differences only</a:t>
            </a:r>
          </a:p>
          <a:p>
            <a:pPr lvl="1"/>
            <a:r>
              <a:rPr lang="en-IN" sz="2400" dirty="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566"/>
            <a:ext cx="8229600" cy="1107996"/>
          </a:xfrm>
        </p:spPr>
        <p:txBody>
          <a:bodyPr wrap="square">
            <a:noAutofit/>
          </a:bodyPr>
          <a:lstStyle/>
          <a:p>
            <a:r>
              <a:rPr lang="en-US" dirty="0"/>
              <a:t>Table 6.3 Example Round Key Calculation</a:t>
            </a:r>
          </a:p>
        </p:txBody>
      </p:sp>
      <p:graphicFrame>
        <p:nvGraphicFramePr>
          <p:cNvPr id="7" name="Table 6"/>
          <p:cNvGraphicFramePr>
            <a:graphicFrameLocks noGrp="1"/>
          </p:cNvGraphicFramePr>
          <p:nvPr>
            <p:extLst>
              <p:ext uri="{D42A27DB-BD31-4B8C-83A1-F6EECF244321}">
                <p14:modId xmlns:p14="http://schemas.microsoft.com/office/powerpoint/2010/main" val="626265914"/>
              </p:ext>
            </p:extLst>
          </p:nvPr>
        </p:nvGraphicFramePr>
        <p:xfrm>
          <a:off x="457200" y="1813560"/>
          <a:ext cx="8153400" cy="3365606"/>
        </p:xfrm>
        <a:graphic>
          <a:graphicData uri="http://schemas.openxmlformats.org/drawingml/2006/table">
            <a:tbl>
              <a:tblPr firstRow="1" bandRow="1">
                <a:tableStyleId>{3B4B98B0-60AC-42C2-AFA5-B58CD77FA1E5}</a:tableStyleId>
              </a:tblPr>
              <a:tblGrid>
                <a:gridCol w="6234953">
                  <a:extLst>
                    <a:ext uri="{9D8B030D-6E8A-4147-A177-3AD203B41FA5}">
                      <a16:colId xmlns="" xmlns:a16="http://schemas.microsoft.com/office/drawing/2014/main" val="20000"/>
                    </a:ext>
                  </a:extLst>
                </a:gridCol>
                <a:gridCol w="1918447">
                  <a:extLst>
                    <a:ext uri="{9D8B030D-6E8A-4147-A177-3AD203B41FA5}">
                      <a16:colId xmlns="" xmlns:a16="http://schemas.microsoft.com/office/drawing/2014/main" val="20001"/>
                    </a:ext>
                  </a:extLst>
                </a:gridCol>
              </a:tblGrid>
              <a:tr h="394748">
                <a:tc>
                  <a:txBody>
                    <a:bodyPr/>
                    <a:lstStyle/>
                    <a:p>
                      <a:pPr algn="ctr"/>
                      <a:r>
                        <a:rPr lang="en-IN" sz="1800" b="1" i="0" u="none" strike="noStrike" kern="1200" baseline="0" dirty="0">
                          <a:solidFill>
                            <a:schemeClr val="bg1"/>
                          </a:solidFill>
                          <a:latin typeface="+mn-lt"/>
                          <a:ea typeface="+mn-ea"/>
                          <a:cs typeface="+mn-cs"/>
                        </a:rPr>
                        <a:t>Description</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Value</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410538">
                <a:tc>
                  <a:txBody>
                    <a:bodyPr/>
                    <a:lstStyle/>
                    <a:p>
                      <a:r>
                        <a:rPr lang="en-IN" sz="1800" b="0" i="0" u="none" strike="noStrike" kern="1200" baseline="0" dirty="0" err="1">
                          <a:solidFill>
                            <a:schemeClr val="tx1"/>
                          </a:solidFill>
                          <a:latin typeface="+mn-lt"/>
                          <a:ea typeface="+mn-ea"/>
                          <a:cs typeface="+mn-cs"/>
                        </a:rPr>
                        <a:t>i</a:t>
                      </a:r>
                      <a:r>
                        <a:rPr lang="en-IN" sz="1800" b="0" i="0" u="none" strike="noStrike" kern="1200" baseline="0" dirty="0">
                          <a:solidFill>
                            <a:schemeClr val="tx1"/>
                          </a:solidFill>
                          <a:latin typeface="+mn-lt"/>
                          <a:ea typeface="+mn-ea"/>
                          <a:cs typeface="+mn-cs"/>
                        </a:rPr>
                        <a:t> (decimal)</a:t>
                      </a:r>
                      <a:endParaRPr lang="en-IN" sz="18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36</a:t>
                      </a:r>
                      <a:endParaRPr lang="en-IN"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315798">
                <a:tc>
                  <a:txBody>
                    <a:bodyPr/>
                    <a:lstStyle/>
                    <a:p>
                      <a:r>
                        <a:rPr lang="en-IN" sz="1800" b="0" i="0" u="none" strike="noStrike" kern="1200" baseline="0" dirty="0">
                          <a:solidFill>
                            <a:schemeClr val="tx1"/>
                          </a:solidFill>
                          <a:latin typeface="+mn-lt"/>
                          <a:ea typeface="+mn-ea"/>
                          <a:cs typeface="+mn-cs"/>
                        </a:rPr>
                        <a:t>temp = w[</a:t>
                      </a:r>
                      <a:r>
                        <a:rPr lang="en-IN" sz="1800" b="0" i="0" u="none" strike="noStrike" kern="1200" baseline="0" dirty="0" err="1">
                          <a:solidFill>
                            <a:schemeClr val="tx1"/>
                          </a:solidFill>
                          <a:latin typeface="+mn-lt"/>
                          <a:ea typeface="+mn-ea"/>
                          <a:cs typeface="+mn-cs"/>
                        </a:rPr>
                        <a:t>i</a:t>
                      </a:r>
                      <a:r>
                        <a:rPr lang="en-IN" sz="1800" b="0" i="0" u="none" strike="noStrike" kern="1200" baseline="0" dirty="0">
                          <a:solidFill>
                            <a:schemeClr val="tx1"/>
                          </a:solidFill>
                          <a:latin typeface="+mn-lt"/>
                          <a:ea typeface="+mn-ea"/>
                          <a:cs typeface="+mn-cs"/>
                        </a:rPr>
                        <a:t> </a:t>
                      </a:r>
                      <a:r>
                        <a:rPr lang="en-IN" sz="1800" b="0" i="0" u="none" strike="noStrike" kern="1200" baseline="0" dirty="0">
                          <a:solidFill>
                            <a:schemeClr val="tx1"/>
                          </a:solidFill>
                          <a:latin typeface="Arial"/>
                          <a:ea typeface="+mn-ea"/>
                          <a:cs typeface="Arial"/>
                        </a:rPr>
                        <a:t>−</a:t>
                      </a:r>
                      <a:r>
                        <a:rPr lang="en-IN" sz="1800" b="0" i="0" u="none" strike="noStrike" kern="1200" baseline="0" dirty="0">
                          <a:solidFill>
                            <a:schemeClr val="tx1"/>
                          </a:solidFill>
                          <a:latin typeface="+mn-lt"/>
                          <a:ea typeface="+mn-ea"/>
                          <a:cs typeface="+mn-cs"/>
                        </a:rPr>
                        <a:t> 1]</a:t>
                      </a:r>
                      <a:endParaRPr lang="en-IN" sz="18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7F8D292F</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315798">
                <a:tc>
                  <a:txBody>
                    <a:bodyPr/>
                    <a:lstStyle/>
                    <a:p>
                      <a:r>
                        <a:rPr lang="en-IN" sz="1800" b="0" i="0" u="none" strike="noStrike" kern="1200" baseline="0" dirty="0" err="1">
                          <a:solidFill>
                            <a:schemeClr val="tx1"/>
                          </a:solidFill>
                          <a:latin typeface="+mn-lt"/>
                          <a:ea typeface="+mn-ea"/>
                          <a:cs typeface="+mn-cs"/>
                        </a:rPr>
                        <a:t>RotWord</a:t>
                      </a:r>
                      <a:r>
                        <a:rPr lang="en-IN" sz="1800" b="0" i="0" u="none" strike="noStrike" kern="1200" baseline="0" dirty="0">
                          <a:solidFill>
                            <a:schemeClr val="tx1"/>
                          </a:solidFill>
                          <a:latin typeface="+mn-lt"/>
                          <a:ea typeface="+mn-ea"/>
                          <a:cs typeface="+mn-cs"/>
                        </a:rPr>
                        <a:t> (temp)</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8D292F7F</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363168">
                <a:tc>
                  <a:txBody>
                    <a:bodyPr/>
                    <a:lstStyle/>
                    <a:p>
                      <a:r>
                        <a:rPr lang="en-IN" sz="1800" b="0" i="0" u="none" strike="noStrike" kern="1200" baseline="0" dirty="0" err="1">
                          <a:solidFill>
                            <a:schemeClr val="tx1"/>
                          </a:solidFill>
                          <a:latin typeface="+mn-lt"/>
                          <a:ea typeface="+mn-ea"/>
                          <a:cs typeface="+mn-cs"/>
                        </a:rPr>
                        <a:t>SubWord</a:t>
                      </a:r>
                      <a:r>
                        <a:rPr lang="en-IN" sz="1800" b="0" i="0" u="none" strike="noStrike" kern="1200" baseline="0" dirty="0">
                          <a:solidFill>
                            <a:schemeClr val="tx1"/>
                          </a:solidFill>
                          <a:latin typeface="+mn-lt"/>
                          <a:ea typeface="+mn-ea"/>
                          <a:cs typeface="+mn-cs"/>
                        </a:rPr>
                        <a:t> (</a:t>
                      </a:r>
                      <a:r>
                        <a:rPr lang="en-IN" sz="1800" b="0" i="0" u="none" strike="noStrike" kern="1200" baseline="0" dirty="0" err="1">
                          <a:solidFill>
                            <a:schemeClr val="tx1"/>
                          </a:solidFill>
                          <a:latin typeface="+mn-lt"/>
                          <a:ea typeface="+mn-ea"/>
                          <a:cs typeface="+mn-cs"/>
                        </a:rPr>
                        <a:t>RotWord</a:t>
                      </a:r>
                      <a:r>
                        <a:rPr lang="en-IN" sz="1800" b="0" i="0" u="none" strike="noStrike" kern="1200" baseline="0" dirty="0">
                          <a:solidFill>
                            <a:schemeClr val="tx1"/>
                          </a:solidFill>
                          <a:latin typeface="+mn-lt"/>
                          <a:ea typeface="+mn-ea"/>
                          <a:cs typeface="+mn-cs"/>
                        </a:rPr>
                        <a:t> (temp))</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5DA515D2</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315798">
                <a:tc>
                  <a:txBody>
                    <a:bodyPr/>
                    <a:lstStyle/>
                    <a:p>
                      <a:r>
                        <a:rPr lang="en-IN" sz="1800" b="0" i="0" u="none" strike="noStrike" kern="1200" baseline="0" dirty="0" err="1">
                          <a:solidFill>
                            <a:schemeClr val="tx1"/>
                          </a:solidFill>
                          <a:latin typeface="+mn-lt"/>
                          <a:ea typeface="+mn-ea"/>
                          <a:cs typeface="+mn-cs"/>
                        </a:rPr>
                        <a:t>Rcon</a:t>
                      </a:r>
                      <a:r>
                        <a:rPr lang="en-IN" sz="1800" b="0" i="0" u="none" strike="noStrike" kern="1200" baseline="0" dirty="0">
                          <a:solidFill>
                            <a:schemeClr val="tx1"/>
                          </a:solidFill>
                          <a:latin typeface="+mn-lt"/>
                          <a:ea typeface="+mn-ea"/>
                          <a:cs typeface="+mn-cs"/>
                        </a:rPr>
                        <a:t> (9)</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1B000000</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r h="315798">
                <a:tc>
                  <a:txBody>
                    <a:bodyPr/>
                    <a:lstStyle/>
                    <a:p>
                      <a:r>
                        <a:rPr lang="nl-NL" sz="1800" b="0" i="0" u="none" strike="noStrike" kern="1200" baseline="0" dirty="0">
                          <a:solidFill>
                            <a:schemeClr val="tx1"/>
                          </a:solidFill>
                          <a:latin typeface="+mn-lt"/>
                          <a:ea typeface="+mn-ea"/>
                          <a:cs typeface="+mn-cs"/>
                        </a:rPr>
                        <a:t>SubWord (RotWord (temp)) </a:t>
                      </a:r>
                      <a:r>
                        <a:rPr lang="pl-PL" sz="1800" b="0" i="0" u="none" strike="noStrike" kern="1200" baseline="0" dirty="0">
                          <a:solidFill>
                            <a:schemeClr val="tx1"/>
                          </a:solidFill>
                          <a:latin typeface="+mn-lt"/>
                          <a:ea typeface="+mn-ea"/>
                          <a:cs typeface="+mn-cs"/>
                        </a:rPr>
                        <a:t>⊕</a:t>
                      </a:r>
                      <a:r>
                        <a:rPr lang="nl-NL" sz="1800" b="0" i="0" u="none" strike="noStrike" kern="1200" baseline="0" dirty="0">
                          <a:solidFill>
                            <a:schemeClr val="tx1"/>
                          </a:solidFill>
                          <a:latin typeface="+mn-lt"/>
                          <a:ea typeface="+mn-ea"/>
                          <a:cs typeface="+mn-cs"/>
                        </a:rPr>
                        <a:t> Rcon (9)</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46A515D2</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6"/>
                  </a:ext>
                </a:extLst>
              </a:tr>
              <a:tr h="315798">
                <a:tc>
                  <a:txBody>
                    <a:bodyPr/>
                    <a:lstStyle/>
                    <a:p>
                      <a:r>
                        <a:rPr lang="en-IN" sz="1800" b="0" i="0" u="none" strike="noStrike" kern="1200" baseline="0" dirty="0">
                          <a:solidFill>
                            <a:schemeClr val="tx1"/>
                          </a:solidFill>
                          <a:latin typeface="+mn-lt"/>
                          <a:ea typeface="+mn-ea"/>
                          <a:cs typeface="+mn-cs"/>
                        </a:rPr>
                        <a:t>w[</a:t>
                      </a:r>
                      <a:r>
                        <a:rPr lang="en-IN" sz="1800" b="0" i="0" u="none" strike="noStrike" kern="1200" baseline="0" dirty="0" err="1">
                          <a:solidFill>
                            <a:schemeClr val="tx1"/>
                          </a:solidFill>
                          <a:latin typeface="+mn-lt"/>
                          <a:ea typeface="+mn-ea"/>
                          <a:cs typeface="+mn-cs"/>
                        </a:rPr>
                        <a:t>i</a:t>
                      </a:r>
                      <a:r>
                        <a:rPr lang="en-IN" sz="1800" b="0" i="0" u="none" strike="noStrike" kern="1200" baseline="0" dirty="0">
                          <a:solidFill>
                            <a:schemeClr val="tx1"/>
                          </a:solidFill>
                          <a:latin typeface="+mn-lt"/>
                          <a:ea typeface="+mn-ea"/>
                          <a:cs typeface="+mn-cs"/>
                        </a:rPr>
                        <a:t> </a:t>
                      </a:r>
                      <a:r>
                        <a:rPr lang="en-IN" sz="1800" b="0" i="0" u="none" strike="noStrike" kern="1200" baseline="0" dirty="0">
                          <a:solidFill>
                            <a:schemeClr val="tx1"/>
                          </a:solidFill>
                          <a:latin typeface="Arial"/>
                          <a:ea typeface="+mn-ea"/>
                          <a:cs typeface="Arial"/>
                        </a:rPr>
                        <a:t>−</a:t>
                      </a:r>
                      <a:r>
                        <a:rPr lang="en-IN" sz="1800" b="0" i="0" u="none" strike="noStrike" kern="1200" baseline="0" dirty="0">
                          <a:solidFill>
                            <a:schemeClr val="tx1"/>
                          </a:solidFill>
                          <a:latin typeface="+mn-lt"/>
                          <a:ea typeface="+mn-ea"/>
                          <a:cs typeface="+mn-cs"/>
                        </a:rPr>
                        <a:t> 4]</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EAD27321</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7"/>
                  </a:ext>
                </a:extLst>
              </a:tr>
              <a:tr h="315798">
                <a:tc>
                  <a:txBody>
                    <a:bodyPr/>
                    <a:lstStyle/>
                    <a:p>
                      <a:r>
                        <a:rPr lang="pl-PL" sz="1800" b="0" i="0" u="none" strike="noStrike" kern="1200" baseline="0" dirty="0">
                          <a:solidFill>
                            <a:schemeClr val="tx1"/>
                          </a:solidFill>
                          <a:latin typeface="+mn-lt"/>
                          <a:ea typeface="+mn-ea"/>
                          <a:cs typeface="+mn-cs"/>
                        </a:rPr>
                        <a:t>w[i] = w[i </a:t>
                      </a:r>
                      <a:r>
                        <a:rPr lang="pl-PL" sz="1800" b="0" i="0" u="none" strike="noStrike" kern="1200" baseline="0" dirty="0">
                          <a:solidFill>
                            <a:schemeClr val="tx1"/>
                          </a:solidFill>
                          <a:latin typeface="Arial"/>
                          <a:ea typeface="+mn-ea"/>
                          <a:cs typeface="Arial"/>
                        </a:rPr>
                        <a:t>−</a:t>
                      </a:r>
                      <a:r>
                        <a:rPr lang="pl-PL" sz="1800" b="0" i="0" u="none" strike="noStrike" kern="1200" baseline="0" dirty="0">
                          <a:solidFill>
                            <a:schemeClr val="tx1"/>
                          </a:solidFill>
                          <a:latin typeface="+mn-lt"/>
                          <a:ea typeface="+mn-ea"/>
                          <a:cs typeface="+mn-cs"/>
                        </a:rPr>
                        <a:t> 4] ⊕ SubWord (RotWord (temp)) ⊕ Rcon (9)</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AC7766F3</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6310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347664"/>
            <a:ext cx="8229600" cy="338136"/>
          </a:xfrm>
        </p:spPr>
        <p:txBody>
          <a:bodyPr wrap="square">
            <a:noAutofit/>
          </a:bodyPr>
          <a:lstStyle/>
          <a:p>
            <a:r>
              <a:rPr lang="en-US" sz="2800" dirty="0"/>
              <a:t>Table 6.4 </a:t>
            </a:r>
            <a:r>
              <a:rPr lang="en-IN" sz="2800" dirty="0"/>
              <a:t>Key Expansion for </a:t>
            </a:r>
            <a:r>
              <a:rPr lang="en-IN" sz="2800" spc="-300" dirty="0"/>
              <a:t>A E </a:t>
            </a:r>
            <a:r>
              <a:rPr lang="en-IN" sz="2800" dirty="0"/>
              <a:t>S Example </a:t>
            </a:r>
            <a:r>
              <a:rPr lang="en-IN" sz="2000" dirty="0"/>
              <a:t>(1 of 3)</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2255509587"/>
              </p:ext>
            </p:extLst>
          </p:nvPr>
        </p:nvGraphicFramePr>
        <p:xfrm>
          <a:off x="533400" y="1371600"/>
          <a:ext cx="8077200" cy="3931920"/>
        </p:xfrm>
        <a:graphic>
          <a:graphicData uri="http://schemas.openxmlformats.org/drawingml/2006/table">
            <a:tbl>
              <a:tblPr firstRow="1" bandRow="1">
                <a:tableStyleId>{3B4B98B0-60AC-42C2-AFA5-B58CD77FA1E5}</a:tableStyleId>
              </a:tblPr>
              <a:tblGrid>
                <a:gridCol w="3513253">
                  <a:extLst>
                    <a:ext uri="{9D8B030D-6E8A-4147-A177-3AD203B41FA5}">
                      <a16:colId xmlns="" xmlns:a16="http://schemas.microsoft.com/office/drawing/2014/main" val="20000"/>
                    </a:ext>
                  </a:extLst>
                </a:gridCol>
                <a:gridCol w="4563947">
                  <a:extLst>
                    <a:ext uri="{9D8B030D-6E8A-4147-A177-3AD203B41FA5}">
                      <a16:colId xmlns="" xmlns:a16="http://schemas.microsoft.com/office/drawing/2014/main" val="20001"/>
                    </a:ext>
                  </a:extLst>
                </a:gridCol>
              </a:tblGrid>
              <a:tr h="255069">
                <a:tc>
                  <a:txBody>
                    <a:bodyPr/>
                    <a:lstStyle/>
                    <a:p>
                      <a:pPr algn="ctr"/>
                      <a:r>
                        <a:rPr lang="en-IN" sz="1800" b="1" i="0" u="none" strike="noStrike" kern="1200" baseline="0" dirty="0">
                          <a:solidFill>
                            <a:schemeClr val="bg1"/>
                          </a:solidFill>
                          <a:latin typeface="+mn-lt"/>
                          <a:ea typeface="+mn-ea"/>
                          <a:cs typeface="+mn-cs"/>
                        </a:rPr>
                        <a:t>Key Words</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Auxiliary Function</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765207">
                <a:tc>
                  <a:txBody>
                    <a:bodyPr/>
                    <a:lstStyle/>
                    <a:p>
                      <a:r>
                        <a:rPr lang="pl-PL" sz="1800" b="1" i="0" u="none" strike="noStrike" kern="1200" baseline="0" dirty="0">
                          <a:solidFill>
                            <a:schemeClr val="tx1"/>
                          </a:solidFill>
                          <a:latin typeface="+mn-lt"/>
                          <a:ea typeface="+mn-ea"/>
                          <a:cs typeface="+mn-cs"/>
                        </a:rPr>
                        <a:t>w0 = 0f 15 71 c9</a:t>
                      </a:r>
                    </a:p>
                    <a:p>
                      <a:r>
                        <a:rPr lang="pl-PL" sz="1800" b="1" i="0" u="none" strike="noStrike" kern="1200" baseline="0" dirty="0">
                          <a:solidFill>
                            <a:schemeClr val="tx1"/>
                          </a:solidFill>
                          <a:latin typeface="+mn-lt"/>
                          <a:ea typeface="+mn-ea"/>
                          <a:cs typeface="+mn-cs"/>
                        </a:rPr>
                        <a:t>w1 = 47 d9 e8 59</a:t>
                      </a:r>
                    </a:p>
                    <a:p>
                      <a:r>
                        <a:rPr lang="pl-PL" sz="1800" b="1" i="0" u="none" strike="noStrike" kern="1200" baseline="0" dirty="0">
                          <a:solidFill>
                            <a:schemeClr val="tx1"/>
                          </a:solidFill>
                          <a:latin typeface="+mn-lt"/>
                          <a:ea typeface="+mn-ea"/>
                          <a:cs typeface="+mn-cs"/>
                        </a:rPr>
                        <a:t>w2 = 0c b7 ad d6</a:t>
                      </a:r>
                    </a:p>
                    <a:p>
                      <a:r>
                        <a:rPr lang="da-DK" sz="1800" b="1" i="0" u="none" strike="noStrike" kern="1200" baseline="0" dirty="0">
                          <a:solidFill>
                            <a:schemeClr val="tx1"/>
                          </a:solidFill>
                          <a:latin typeface="+mn-lt"/>
                          <a:ea typeface="+mn-ea"/>
                          <a:cs typeface="+mn-cs"/>
                        </a:rPr>
                        <a:t>w3 = af 7f 67 98</a:t>
                      </a:r>
                      <a:endParaRPr lang="en-IN" sz="18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l"/>
                      <a:r>
                        <a:rPr lang="pl-PL" sz="1800" b="1" i="0" u="none" strike="noStrike" kern="1200" baseline="0" dirty="0">
                          <a:solidFill>
                            <a:schemeClr val="tx1"/>
                          </a:solidFill>
                          <a:latin typeface="+mn-lt"/>
                          <a:ea typeface="+mn-ea"/>
                          <a:cs typeface="+mn-cs"/>
                        </a:rPr>
                        <a:t>RotWord (w3) = 7f 67 98 af = x1</a:t>
                      </a:r>
                    </a:p>
                    <a:p>
                      <a:pPr algn="l"/>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(x1) = d2 85 46 79 = y1</a:t>
                      </a:r>
                    </a:p>
                    <a:p>
                      <a:pPr algn="l"/>
                      <a:r>
                        <a:rPr lang="it-IT" sz="1800" b="1" i="0" u="none" strike="noStrike" kern="1200" baseline="0" dirty="0">
                          <a:solidFill>
                            <a:schemeClr val="tx1"/>
                          </a:solidFill>
                          <a:latin typeface="+mn-lt"/>
                          <a:ea typeface="+mn-ea"/>
                          <a:cs typeface="+mn-cs"/>
                        </a:rPr>
                        <a:t>Rcon (1) = 01 00 00 00</a:t>
                      </a:r>
                    </a:p>
                    <a:p>
                      <a:pPr algn="l"/>
                      <a:r>
                        <a:rPr lang="es-ES" sz="1800" b="1" i="0" u="none" strike="noStrike" kern="1200" baseline="0" dirty="0">
                          <a:solidFill>
                            <a:schemeClr val="tx1"/>
                          </a:solidFill>
                          <a:latin typeface="+mn-lt"/>
                          <a:ea typeface="+mn-ea"/>
                          <a:cs typeface="+mn-cs"/>
                        </a:rPr>
                        <a:t>y1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 (1) = d3 85 46 79 = z1</a:t>
                      </a:r>
                      <a:endParaRPr lang="en-IN" sz="18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765207">
                <a:tc>
                  <a:txBody>
                    <a:bodyPr/>
                    <a:lstStyle/>
                    <a:p>
                      <a:r>
                        <a:rPr lang="pl-PL" sz="1800" b="1" i="0" u="none" strike="noStrike" kern="1200" baseline="0" dirty="0">
                          <a:solidFill>
                            <a:schemeClr val="tx1"/>
                          </a:solidFill>
                          <a:latin typeface="+mn-lt"/>
                          <a:ea typeface="+mn-ea"/>
                          <a:cs typeface="+mn-cs"/>
                        </a:rPr>
                        <a:t>w4 = w0 ⊕ z1 = dc 90 37 b0</a:t>
                      </a:r>
                    </a:p>
                    <a:p>
                      <a:r>
                        <a:rPr lang="pl-PL" sz="1800" b="1" i="0" u="none" strike="noStrike" kern="1200" baseline="0" dirty="0">
                          <a:solidFill>
                            <a:schemeClr val="tx1"/>
                          </a:solidFill>
                          <a:latin typeface="+mn-lt"/>
                          <a:ea typeface="+mn-ea"/>
                          <a:cs typeface="+mn-cs"/>
                        </a:rPr>
                        <a:t>w5 = w4 ⊕ w1 = 9b 49 df e9</a:t>
                      </a:r>
                    </a:p>
                    <a:p>
                      <a:r>
                        <a:rPr lang="pl-PL" sz="1800" b="1" i="0" u="none" strike="noStrike" kern="1200" baseline="0" dirty="0">
                          <a:solidFill>
                            <a:schemeClr val="tx1"/>
                          </a:solidFill>
                          <a:latin typeface="+mn-lt"/>
                          <a:ea typeface="+mn-ea"/>
                          <a:cs typeface="+mn-cs"/>
                        </a:rPr>
                        <a:t>w6 = w5 ⊕ w2 = 97 fe 72 3f</a:t>
                      </a:r>
                    </a:p>
                    <a:p>
                      <a:r>
                        <a:rPr lang="pl-PL" sz="1800" b="1" i="0" u="none" strike="noStrike" kern="1200" baseline="0" dirty="0">
                          <a:solidFill>
                            <a:schemeClr val="tx1"/>
                          </a:solidFill>
                          <a:latin typeface="+mn-lt"/>
                          <a:ea typeface="+mn-ea"/>
                          <a:cs typeface="+mn-cs"/>
                        </a:rPr>
                        <a:t>w7 = w6 ⊕ w3 = 38 81 15 a7</a:t>
                      </a:r>
                      <a:endParaRPr lang="en-IN" sz="18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(w7) = 81 15 a7 38 = x2</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(x2) = 0c 59 5c 07 = y2</a:t>
                      </a:r>
                    </a:p>
                    <a:p>
                      <a:r>
                        <a:rPr lang="it-IT" sz="1800" b="1" i="0" u="none" strike="noStrike" kern="1200" baseline="0" dirty="0">
                          <a:solidFill>
                            <a:schemeClr val="tx1"/>
                          </a:solidFill>
                          <a:latin typeface="+mn-lt"/>
                          <a:ea typeface="+mn-ea"/>
                          <a:cs typeface="+mn-cs"/>
                        </a:rPr>
                        <a:t>Rcon (2) = 02 00 00 00</a:t>
                      </a:r>
                    </a:p>
                    <a:p>
                      <a:r>
                        <a:rPr lang="en-IN" sz="1800" b="1" i="0" u="none" strike="noStrike" kern="1200" baseline="0" dirty="0">
                          <a:solidFill>
                            <a:schemeClr val="tx1"/>
                          </a:solidFill>
                          <a:latin typeface="+mn-lt"/>
                          <a:ea typeface="+mn-ea"/>
                          <a:cs typeface="+mn-cs"/>
                        </a:rPr>
                        <a:t>y2 ⊕ </a:t>
                      </a:r>
                      <a:r>
                        <a:rPr lang="en-IN" sz="1800" b="1" i="0" u="none" strike="noStrike" kern="1200" baseline="0" dirty="0" err="1">
                          <a:solidFill>
                            <a:schemeClr val="tx1"/>
                          </a:solidFill>
                          <a:latin typeface="+mn-lt"/>
                          <a:ea typeface="+mn-ea"/>
                          <a:cs typeface="+mn-cs"/>
                        </a:rPr>
                        <a:t>Rcon</a:t>
                      </a:r>
                      <a:r>
                        <a:rPr lang="en-IN" sz="1800" b="1" i="0" u="none" strike="noStrike" kern="1200" baseline="0" dirty="0">
                          <a:solidFill>
                            <a:schemeClr val="tx1"/>
                          </a:solidFill>
                          <a:latin typeface="+mn-lt"/>
                          <a:ea typeface="+mn-ea"/>
                          <a:cs typeface="+mn-cs"/>
                        </a:rPr>
                        <a:t> (2) = 0e 59 5c 07 = z2</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765207">
                <a:tc>
                  <a:txBody>
                    <a:bodyPr/>
                    <a:lstStyle/>
                    <a:p>
                      <a:r>
                        <a:rPr lang="pl-PL" sz="1800" b="1" i="0" u="none" strike="noStrike" kern="1200" baseline="0" dirty="0">
                          <a:solidFill>
                            <a:schemeClr val="tx1"/>
                          </a:solidFill>
                          <a:latin typeface="+mn-lt"/>
                          <a:ea typeface="+mn-ea"/>
                          <a:cs typeface="+mn-cs"/>
                        </a:rPr>
                        <a:t>w8 = w4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z2 = d2 c9 6b b7</a:t>
                      </a:r>
                    </a:p>
                    <a:p>
                      <a:r>
                        <a:rPr lang="pl-PL" sz="1800" b="1" i="0" u="none" strike="noStrike" kern="1200" baseline="0" dirty="0">
                          <a:solidFill>
                            <a:schemeClr val="tx1"/>
                          </a:solidFill>
                          <a:latin typeface="+mn-lt"/>
                          <a:ea typeface="+mn-ea"/>
                          <a:cs typeface="+mn-cs"/>
                        </a:rPr>
                        <a:t>w9 = w8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w5 = 49 80 b4 5e</a:t>
                      </a:r>
                    </a:p>
                    <a:p>
                      <a:r>
                        <a:rPr lang="pl-PL" sz="1800" b="1" i="0" u="none" strike="noStrike" kern="1200" baseline="0" dirty="0">
                          <a:solidFill>
                            <a:schemeClr val="tx1"/>
                          </a:solidFill>
                          <a:latin typeface="+mn-lt"/>
                          <a:ea typeface="+mn-ea"/>
                          <a:cs typeface="+mn-cs"/>
                        </a:rPr>
                        <a:t>w10 = w9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w6 = de 7e c6 61</a:t>
                      </a:r>
                    </a:p>
                    <a:p>
                      <a:r>
                        <a:rPr lang="pl-PL" sz="1800" b="1" i="0" u="none" strike="noStrike" kern="1200" baseline="0" dirty="0">
                          <a:solidFill>
                            <a:schemeClr val="tx1"/>
                          </a:solidFill>
                          <a:latin typeface="+mn-lt"/>
                          <a:ea typeface="+mn-ea"/>
                          <a:cs typeface="+mn-cs"/>
                        </a:rPr>
                        <a:t>w11 = w10 ⊕ w7 = e6 ff d3 c6</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(w11) = ff d3 c6 e6 = x3</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(x3) = 16 66 b4 83 = y3</a:t>
                      </a:r>
                    </a:p>
                    <a:p>
                      <a:r>
                        <a:rPr lang="it-IT" sz="1800" b="1" i="0" u="none" strike="noStrike" kern="1200" baseline="0" dirty="0">
                          <a:solidFill>
                            <a:schemeClr val="tx1"/>
                          </a:solidFill>
                          <a:latin typeface="+mn-lt"/>
                          <a:ea typeface="+mn-ea"/>
                          <a:cs typeface="+mn-cs"/>
                        </a:rPr>
                        <a:t>Rcon (3) = 04 00 00 00</a:t>
                      </a:r>
                    </a:p>
                    <a:p>
                      <a:r>
                        <a:rPr lang="en-IN" sz="1800" b="1" i="0" u="none" strike="noStrike" kern="1200" baseline="0" dirty="0">
                          <a:solidFill>
                            <a:schemeClr val="tx1"/>
                          </a:solidFill>
                          <a:latin typeface="+mn-lt"/>
                          <a:ea typeface="+mn-ea"/>
                          <a:cs typeface="+mn-cs"/>
                        </a:rPr>
                        <a:t>y3 ⊕ </a:t>
                      </a:r>
                      <a:r>
                        <a:rPr lang="en-IN" sz="1800" b="1" i="0" u="none" strike="noStrike" kern="1200" baseline="0" dirty="0" err="1">
                          <a:solidFill>
                            <a:schemeClr val="tx1"/>
                          </a:solidFill>
                          <a:latin typeface="+mn-lt"/>
                          <a:ea typeface="+mn-ea"/>
                          <a:cs typeface="+mn-cs"/>
                        </a:rPr>
                        <a:t>Rcon</a:t>
                      </a:r>
                      <a:r>
                        <a:rPr lang="en-IN" sz="1800" b="1" i="0" u="none" strike="noStrike" kern="1200" baseline="0" dirty="0">
                          <a:solidFill>
                            <a:schemeClr val="tx1"/>
                          </a:solidFill>
                          <a:latin typeface="+mn-lt"/>
                          <a:ea typeface="+mn-ea"/>
                          <a:cs typeface="+mn-cs"/>
                        </a:rPr>
                        <a:t> (3) = 12 66 b4 8e = z3</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376730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338611"/>
            <a:ext cx="8229600" cy="338136"/>
          </a:xfrm>
        </p:spPr>
        <p:txBody>
          <a:bodyPr wrap="square">
            <a:noAutofit/>
          </a:bodyPr>
          <a:lstStyle/>
          <a:p>
            <a:r>
              <a:rPr lang="en-US" sz="2800" dirty="0"/>
              <a:t>Table 6.4 </a:t>
            </a:r>
            <a:r>
              <a:rPr lang="en-IN" sz="2800" dirty="0"/>
              <a:t>Key Expansion for </a:t>
            </a:r>
            <a:r>
              <a:rPr lang="en-IN" sz="2800" spc="-300" dirty="0"/>
              <a:t>A E </a:t>
            </a:r>
            <a:r>
              <a:rPr lang="en-IN" sz="2800" dirty="0"/>
              <a:t>S Example </a:t>
            </a:r>
            <a:r>
              <a:rPr lang="en-IN" sz="2000" dirty="0"/>
              <a:t>(2 of 3)</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333453857"/>
              </p:ext>
            </p:extLst>
          </p:nvPr>
        </p:nvGraphicFramePr>
        <p:xfrm>
          <a:off x="533400" y="1310640"/>
          <a:ext cx="8077200" cy="3931920"/>
        </p:xfrm>
        <a:graphic>
          <a:graphicData uri="http://schemas.openxmlformats.org/drawingml/2006/table">
            <a:tbl>
              <a:tblPr firstRow="1" bandRow="1">
                <a:tableStyleId>{3B4B98B0-60AC-42C2-AFA5-B58CD77FA1E5}</a:tableStyleId>
              </a:tblPr>
              <a:tblGrid>
                <a:gridCol w="3733800">
                  <a:extLst>
                    <a:ext uri="{9D8B030D-6E8A-4147-A177-3AD203B41FA5}">
                      <a16:colId xmlns="" xmlns:a16="http://schemas.microsoft.com/office/drawing/2014/main" val="20000"/>
                    </a:ext>
                  </a:extLst>
                </a:gridCol>
                <a:gridCol w="4343400">
                  <a:extLst>
                    <a:ext uri="{9D8B030D-6E8A-4147-A177-3AD203B41FA5}">
                      <a16:colId xmlns="" xmlns:a16="http://schemas.microsoft.com/office/drawing/2014/main" val="20001"/>
                    </a:ext>
                  </a:extLst>
                </a:gridCol>
              </a:tblGrid>
              <a:tr h="255069">
                <a:tc>
                  <a:txBody>
                    <a:bodyPr/>
                    <a:lstStyle/>
                    <a:p>
                      <a:pPr algn="ctr"/>
                      <a:r>
                        <a:rPr lang="en-IN" sz="1800" b="1" i="0" u="none" strike="noStrike" kern="1200" baseline="0" dirty="0">
                          <a:solidFill>
                            <a:schemeClr val="bg1"/>
                          </a:solidFill>
                          <a:latin typeface="+mn-lt"/>
                          <a:ea typeface="+mn-ea"/>
                          <a:cs typeface="+mn-cs"/>
                        </a:rPr>
                        <a:t>Key Words</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Auxiliary Function</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765207">
                <a:tc>
                  <a:txBody>
                    <a:bodyPr/>
                    <a:lstStyle/>
                    <a:p>
                      <a:r>
                        <a:rPr lang="pl-PL" sz="1800" b="1" i="0" u="none" strike="noStrike" kern="1200" baseline="0" dirty="0">
                          <a:solidFill>
                            <a:schemeClr val="tx1"/>
                          </a:solidFill>
                          <a:latin typeface="+mn-lt"/>
                          <a:ea typeface="+mn-ea"/>
                          <a:cs typeface="+mn-cs"/>
                        </a:rPr>
                        <a:t>w12 = w8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z3 = c0 af df 39</a:t>
                      </a:r>
                    </a:p>
                    <a:p>
                      <a:r>
                        <a:rPr lang="pl-PL" sz="1800" b="1" i="0" u="none" strike="noStrike" kern="1200" baseline="0" dirty="0">
                          <a:solidFill>
                            <a:schemeClr val="tx1"/>
                          </a:solidFill>
                          <a:latin typeface="+mn-lt"/>
                          <a:ea typeface="+mn-ea"/>
                          <a:cs typeface="+mn-cs"/>
                        </a:rPr>
                        <a:t>w13 = w12 ⊕ w9 = 89 2f 6b 67</a:t>
                      </a:r>
                    </a:p>
                    <a:p>
                      <a:r>
                        <a:rPr lang="pl-PL" sz="1800" b="1" i="0" u="none" strike="noStrike" kern="1200" baseline="0" dirty="0">
                          <a:solidFill>
                            <a:schemeClr val="tx1"/>
                          </a:solidFill>
                          <a:latin typeface="+mn-lt"/>
                          <a:ea typeface="+mn-ea"/>
                          <a:cs typeface="+mn-cs"/>
                        </a:rPr>
                        <a:t>w14 = w13 ⊕ w10 = 57 51 ad 06</a:t>
                      </a:r>
                    </a:p>
                    <a:p>
                      <a:r>
                        <a:rPr lang="pl-PL" sz="1800" b="1" i="0" u="none" strike="noStrike" kern="1200" baseline="0" dirty="0">
                          <a:solidFill>
                            <a:schemeClr val="tx1"/>
                          </a:solidFill>
                          <a:latin typeface="+mn-lt"/>
                          <a:ea typeface="+mn-ea"/>
                          <a:cs typeface="+mn-cs"/>
                        </a:rPr>
                        <a:t>w15 = w14 ⊕ w11 = b1 ae 7e c0</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(w15) = ae 7e c0 b1 = x4</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(x4) = e4 f3 </a:t>
                      </a:r>
                      <a:r>
                        <a:rPr lang="es-ES" sz="1800" b="1" i="0" u="none" strike="noStrike" kern="1200" baseline="0" dirty="0" err="1">
                          <a:solidFill>
                            <a:schemeClr val="tx1"/>
                          </a:solidFill>
                          <a:latin typeface="+mn-lt"/>
                          <a:ea typeface="+mn-ea"/>
                          <a:cs typeface="+mn-cs"/>
                        </a:rPr>
                        <a:t>ba</a:t>
                      </a:r>
                      <a:r>
                        <a:rPr lang="es-ES" sz="1800" b="1" i="0" u="none" strike="noStrike" kern="1200" baseline="0" dirty="0">
                          <a:solidFill>
                            <a:schemeClr val="tx1"/>
                          </a:solidFill>
                          <a:latin typeface="+mn-lt"/>
                          <a:ea typeface="+mn-ea"/>
                          <a:cs typeface="+mn-cs"/>
                        </a:rPr>
                        <a:t> c8 = y4</a:t>
                      </a:r>
                    </a:p>
                    <a:p>
                      <a:r>
                        <a:rPr lang="it-IT" sz="1800" b="1" i="0" u="none" strike="noStrike" kern="1200" baseline="0" dirty="0">
                          <a:solidFill>
                            <a:schemeClr val="tx1"/>
                          </a:solidFill>
                          <a:latin typeface="+mn-lt"/>
                          <a:ea typeface="+mn-ea"/>
                          <a:cs typeface="+mn-cs"/>
                        </a:rPr>
                        <a:t>Rcon (4) = 08 00 00 00</a:t>
                      </a:r>
                    </a:p>
                    <a:p>
                      <a:r>
                        <a:rPr lang="es-ES" sz="1800" b="1" i="0" u="none" strike="noStrike" kern="1200" baseline="0" dirty="0">
                          <a:solidFill>
                            <a:schemeClr val="tx1"/>
                          </a:solidFill>
                          <a:latin typeface="+mn-lt"/>
                          <a:ea typeface="+mn-ea"/>
                          <a:cs typeface="+mn-cs"/>
                        </a:rPr>
                        <a:t>y4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 (4) = </a:t>
                      </a:r>
                      <a:r>
                        <a:rPr lang="es-ES" sz="1800" b="1" i="0" u="none" strike="noStrike" kern="1200" baseline="0" dirty="0" err="1">
                          <a:solidFill>
                            <a:schemeClr val="tx1"/>
                          </a:solidFill>
                          <a:latin typeface="+mn-lt"/>
                          <a:ea typeface="+mn-ea"/>
                          <a:cs typeface="+mn-cs"/>
                        </a:rPr>
                        <a:t>ec</a:t>
                      </a:r>
                      <a:r>
                        <a:rPr lang="es-ES" sz="1800" b="1" i="0" u="none" strike="noStrike" kern="1200" baseline="0" dirty="0">
                          <a:solidFill>
                            <a:schemeClr val="tx1"/>
                          </a:solidFill>
                          <a:latin typeface="+mn-lt"/>
                          <a:ea typeface="+mn-ea"/>
                          <a:cs typeface="+mn-cs"/>
                        </a:rPr>
                        <a:t> f3 </a:t>
                      </a:r>
                      <a:r>
                        <a:rPr lang="es-ES" sz="1800" b="1" i="0" u="none" strike="noStrike" kern="1200" baseline="0" dirty="0" err="1">
                          <a:solidFill>
                            <a:schemeClr val="tx1"/>
                          </a:solidFill>
                          <a:latin typeface="+mn-lt"/>
                          <a:ea typeface="+mn-ea"/>
                          <a:cs typeface="+mn-cs"/>
                        </a:rPr>
                        <a:t>ba</a:t>
                      </a:r>
                      <a:r>
                        <a:rPr lang="es-ES" sz="1800" b="1" i="0" u="none" strike="noStrike" kern="1200" baseline="0" dirty="0">
                          <a:solidFill>
                            <a:schemeClr val="tx1"/>
                          </a:solidFill>
                          <a:latin typeface="+mn-lt"/>
                          <a:ea typeface="+mn-ea"/>
                          <a:cs typeface="+mn-cs"/>
                        </a:rPr>
                        <a:t> c8 = 4</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765207">
                <a:tc>
                  <a:txBody>
                    <a:bodyPr/>
                    <a:lstStyle/>
                    <a:p>
                      <a:r>
                        <a:rPr lang="pl-PL" sz="1800" b="1" i="0" u="none" strike="noStrike" kern="1200" baseline="0" dirty="0">
                          <a:solidFill>
                            <a:schemeClr val="tx1"/>
                          </a:solidFill>
                          <a:latin typeface="+mn-lt"/>
                          <a:ea typeface="+mn-ea"/>
                          <a:cs typeface="+mn-cs"/>
                        </a:rPr>
                        <a:t>w16 = w12 ⊕ z4 = 2c 5c 65 f1</a:t>
                      </a:r>
                    </a:p>
                    <a:p>
                      <a:r>
                        <a:rPr lang="pl-PL" sz="1800" b="1" i="0" u="none" strike="noStrike" kern="1200" baseline="0" dirty="0">
                          <a:solidFill>
                            <a:schemeClr val="tx1"/>
                          </a:solidFill>
                          <a:latin typeface="+mn-lt"/>
                          <a:ea typeface="+mn-ea"/>
                          <a:cs typeface="+mn-cs"/>
                        </a:rPr>
                        <a:t>w17 = w16 ⊕ w13 = a5 73 0e 96</a:t>
                      </a:r>
                    </a:p>
                    <a:p>
                      <a:r>
                        <a:rPr lang="pl-PL" sz="1800" b="1" i="0" u="none" strike="noStrike" kern="1200" baseline="0" dirty="0">
                          <a:solidFill>
                            <a:schemeClr val="tx1"/>
                          </a:solidFill>
                          <a:latin typeface="+mn-lt"/>
                          <a:ea typeface="+mn-ea"/>
                          <a:cs typeface="+mn-cs"/>
                        </a:rPr>
                        <a:t>w18 = w17 ⊕ w14 = f2 22 a3 90</a:t>
                      </a:r>
                    </a:p>
                    <a:p>
                      <a:r>
                        <a:rPr lang="pl-PL" sz="1800" b="1" i="0" u="none" strike="noStrike" kern="1200" baseline="0" dirty="0">
                          <a:solidFill>
                            <a:schemeClr val="tx1"/>
                          </a:solidFill>
                          <a:latin typeface="+mn-lt"/>
                          <a:ea typeface="+mn-ea"/>
                          <a:cs typeface="+mn-cs"/>
                        </a:rPr>
                        <a:t>w19 = w18 ⊕ w15 = 43 8c dd 50</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(w19) = 8c dd 50 43 = x5</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(x5) = 64 c1 53 1a = y5</a:t>
                      </a:r>
                    </a:p>
                    <a:p>
                      <a:r>
                        <a:rPr lang="it-IT" sz="1800" b="1" i="0" u="none" strike="noStrike" kern="1200" baseline="0" dirty="0">
                          <a:solidFill>
                            <a:schemeClr val="tx1"/>
                          </a:solidFill>
                          <a:latin typeface="+mn-lt"/>
                          <a:ea typeface="+mn-ea"/>
                          <a:cs typeface="+mn-cs"/>
                        </a:rPr>
                        <a:t>Rcon(5) = 10 00 00 00</a:t>
                      </a:r>
                    </a:p>
                    <a:p>
                      <a:r>
                        <a:rPr lang="es-ES" sz="1800" b="1" i="0" u="none" strike="noStrike" kern="1200" baseline="0" dirty="0">
                          <a:solidFill>
                            <a:schemeClr val="tx1"/>
                          </a:solidFill>
                          <a:latin typeface="+mn-lt"/>
                          <a:ea typeface="+mn-ea"/>
                          <a:cs typeface="+mn-cs"/>
                        </a:rPr>
                        <a:t>y5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 (5) = 74 c1 53 1a = z5</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r h="765207">
                <a:tc>
                  <a:txBody>
                    <a:bodyPr/>
                    <a:lstStyle/>
                    <a:p>
                      <a:r>
                        <a:rPr lang="pl-PL" sz="1800" b="1" i="0" u="none" strike="noStrike" kern="1200" baseline="0" dirty="0">
                          <a:solidFill>
                            <a:schemeClr val="tx1"/>
                          </a:solidFill>
                          <a:latin typeface="+mn-lt"/>
                          <a:ea typeface="+mn-ea"/>
                          <a:cs typeface="+mn-cs"/>
                        </a:rPr>
                        <a:t>w20 = w16 ⊕ z5 = 58 9d 36 eb</a:t>
                      </a:r>
                    </a:p>
                    <a:p>
                      <a:r>
                        <a:rPr lang="pl-PL" sz="1800" b="1" i="0" u="none" strike="noStrike" kern="1200" baseline="0" dirty="0">
                          <a:solidFill>
                            <a:schemeClr val="tx1"/>
                          </a:solidFill>
                          <a:latin typeface="+mn-lt"/>
                          <a:ea typeface="+mn-ea"/>
                          <a:cs typeface="+mn-cs"/>
                        </a:rPr>
                        <a:t>w21 = w20 ⊕ w17 = fd ee 38 7d</a:t>
                      </a:r>
                    </a:p>
                    <a:p>
                      <a:r>
                        <a:rPr lang="pl-PL" sz="1800" b="1" i="0" u="none" strike="noStrike" kern="1200" baseline="0" dirty="0">
                          <a:solidFill>
                            <a:schemeClr val="tx1"/>
                          </a:solidFill>
                          <a:latin typeface="+mn-lt"/>
                          <a:ea typeface="+mn-ea"/>
                          <a:cs typeface="+mn-cs"/>
                        </a:rPr>
                        <a:t>w22 = w21 ⊕ w18 = 0f cc 9b ed</a:t>
                      </a:r>
                    </a:p>
                    <a:p>
                      <a:r>
                        <a:rPr lang="pl-PL" sz="1800" b="1" i="0" u="none" strike="noStrike" kern="1200" baseline="0" dirty="0">
                          <a:solidFill>
                            <a:schemeClr val="tx1"/>
                          </a:solidFill>
                          <a:latin typeface="+mn-lt"/>
                          <a:ea typeface="+mn-ea"/>
                          <a:cs typeface="+mn-cs"/>
                        </a:rPr>
                        <a:t>w23 = w22 ⊕ w19 = 4c 40 46 bd</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(w23) = 40 46 bd 4c = x6</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(x6) = 09 5a 7a 29 = y6</a:t>
                      </a:r>
                    </a:p>
                    <a:p>
                      <a:r>
                        <a:rPr lang="it-IT" sz="1800" b="1" i="0" u="none" strike="noStrike" kern="1200" baseline="0" dirty="0">
                          <a:solidFill>
                            <a:schemeClr val="tx1"/>
                          </a:solidFill>
                          <a:latin typeface="+mn-lt"/>
                          <a:ea typeface="+mn-ea"/>
                          <a:cs typeface="+mn-cs"/>
                        </a:rPr>
                        <a:t>Rcon(6) = 20 00 00 00</a:t>
                      </a:r>
                    </a:p>
                    <a:p>
                      <a:r>
                        <a:rPr lang="es-ES" sz="1800" b="1" i="0" u="none" strike="noStrike" kern="1200" baseline="0" dirty="0">
                          <a:solidFill>
                            <a:schemeClr val="tx1"/>
                          </a:solidFill>
                          <a:latin typeface="+mn-lt"/>
                          <a:ea typeface="+mn-ea"/>
                          <a:cs typeface="+mn-cs"/>
                        </a:rPr>
                        <a:t>y6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(6) = 29 5a 7a 29 = z6</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565327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304801"/>
            <a:ext cx="8229600" cy="380999"/>
          </a:xfrm>
        </p:spPr>
        <p:txBody>
          <a:bodyPr wrap="square">
            <a:noAutofit/>
          </a:bodyPr>
          <a:lstStyle/>
          <a:p>
            <a:r>
              <a:rPr lang="en-US" sz="2800" dirty="0"/>
              <a:t>Table 6.4 </a:t>
            </a:r>
            <a:r>
              <a:rPr lang="en-IN" sz="2800" dirty="0"/>
              <a:t>Key Expansion for </a:t>
            </a:r>
            <a:r>
              <a:rPr lang="en-IN" sz="2800" spc="-450" dirty="0"/>
              <a:t>A E </a:t>
            </a:r>
            <a:r>
              <a:rPr lang="en-IN" sz="2800" dirty="0"/>
              <a:t>S Example</a:t>
            </a:r>
            <a:r>
              <a:rPr lang="en-IN" sz="2000" dirty="0"/>
              <a:t> (3 of 3)</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92093102"/>
              </p:ext>
            </p:extLst>
          </p:nvPr>
        </p:nvGraphicFramePr>
        <p:xfrm>
          <a:off x="457200" y="990600"/>
          <a:ext cx="8229600" cy="5029200"/>
        </p:xfrm>
        <a:graphic>
          <a:graphicData uri="http://schemas.openxmlformats.org/drawingml/2006/table">
            <a:tbl>
              <a:tblPr firstRow="1" bandRow="1">
                <a:tableStyleId>{3B4B98B0-60AC-42C2-AFA5-B58CD77FA1E5}</a:tableStyleId>
              </a:tblPr>
              <a:tblGrid>
                <a:gridCol w="3953435">
                  <a:extLst>
                    <a:ext uri="{9D8B030D-6E8A-4147-A177-3AD203B41FA5}">
                      <a16:colId xmlns="" xmlns:a16="http://schemas.microsoft.com/office/drawing/2014/main" val="20000"/>
                    </a:ext>
                  </a:extLst>
                </a:gridCol>
                <a:gridCol w="4276165">
                  <a:extLst>
                    <a:ext uri="{9D8B030D-6E8A-4147-A177-3AD203B41FA5}">
                      <a16:colId xmlns="" xmlns:a16="http://schemas.microsoft.com/office/drawing/2014/main" val="20001"/>
                    </a:ext>
                  </a:extLst>
                </a:gridCol>
              </a:tblGrid>
              <a:tr h="304800">
                <a:tc>
                  <a:txBody>
                    <a:bodyPr/>
                    <a:lstStyle/>
                    <a:p>
                      <a:pPr algn="ctr"/>
                      <a:r>
                        <a:rPr lang="en-IN" sz="1400" b="1" i="0" u="none" strike="noStrike" kern="1200" baseline="0" dirty="0">
                          <a:solidFill>
                            <a:schemeClr val="bg1"/>
                          </a:solidFill>
                          <a:latin typeface="+mn-lt"/>
                          <a:ea typeface="+mn-ea"/>
                          <a:cs typeface="+mn-cs"/>
                        </a:rPr>
                        <a:t>Key Words</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a:solidFill>
                            <a:schemeClr val="bg1"/>
                          </a:solidFill>
                          <a:latin typeface="+mn-lt"/>
                          <a:ea typeface="+mn-ea"/>
                          <a:cs typeface="+mn-cs"/>
                        </a:rPr>
                        <a:t>Auxiliary Function</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490672">
                <a:tc>
                  <a:txBody>
                    <a:bodyPr/>
                    <a:lstStyle/>
                    <a:p>
                      <a:r>
                        <a:rPr lang="pl-PL" sz="1400" b="1" i="0" u="none" strike="noStrike" kern="1200" baseline="0" dirty="0">
                          <a:solidFill>
                            <a:schemeClr val="tx1"/>
                          </a:solidFill>
                          <a:latin typeface="+mn-lt"/>
                          <a:ea typeface="+mn-ea"/>
                          <a:cs typeface="+mn-cs"/>
                        </a:rPr>
                        <a:t>w24 = w20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z6 = 71 c7 4c c2</a:t>
                      </a:r>
                    </a:p>
                    <a:p>
                      <a:r>
                        <a:rPr lang="pl-PL" sz="1400" b="1" i="0" u="none" strike="noStrike" kern="1200" baseline="0" dirty="0">
                          <a:solidFill>
                            <a:schemeClr val="tx1"/>
                          </a:solidFill>
                          <a:latin typeface="+mn-lt"/>
                          <a:ea typeface="+mn-ea"/>
                          <a:cs typeface="+mn-cs"/>
                        </a:rPr>
                        <a:t>w25 = w24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w21 = 8c 29 74 bf</a:t>
                      </a:r>
                    </a:p>
                    <a:p>
                      <a:r>
                        <a:rPr lang="pl-PL" sz="1400" b="1" i="0" u="none" strike="noStrike" kern="1200" baseline="0" dirty="0">
                          <a:solidFill>
                            <a:schemeClr val="tx1"/>
                          </a:solidFill>
                          <a:latin typeface="+mn-lt"/>
                          <a:ea typeface="+mn-ea"/>
                          <a:cs typeface="+mn-cs"/>
                        </a:rPr>
                        <a:t>w26 = w25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w22 = 83 e5 ef 52</a:t>
                      </a:r>
                    </a:p>
                    <a:p>
                      <a:r>
                        <a:rPr lang="pl-PL" sz="1400" b="1" i="0" u="none" strike="noStrike" kern="1200" baseline="0" dirty="0">
                          <a:solidFill>
                            <a:schemeClr val="tx1"/>
                          </a:solidFill>
                          <a:latin typeface="+mn-lt"/>
                          <a:ea typeface="+mn-ea"/>
                          <a:cs typeface="+mn-cs"/>
                        </a:rPr>
                        <a:t>w27 = w26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w23 = cf a5 a9 ef</a:t>
                      </a:r>
                      <a:endParaRPr lang="en-IN" sz="14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l"/>
                      <a:r>
                        <a:rPr lang="es-ES" sz="1400" b="1" i="0" u="none" strike="noStrike" kern="1200" baseline="0" dirty="0" err="1">
                          <a:solidFill>
                            <a:schemeClr val="tx1"/>
                          </a:solidFill>
                          <a:latin typeface="+mn-lt"/>
                          <a:ea typeface="+mn-ea"/>
                          <a:cs typeface="+mn-cs"/>
                        </a:rPr>
                        <a:t>RotWord</a:t>
                      </a:r>
                      <a:r>
                        <a:rPr lang="es-ES" sz="1400" b="1" i="0" u="none" strike="noStrike" kern="1200" baseline="0" dirty="0">
                          <a:solidFill>
                            <a:schemeClr val="tx1"/>
                          </a:solidFill>
                          <a:latin typeface="+mn-lt"/>
                          <a:ea typeface="+mn-ea"/>
                          <a:cs typeface="+mn-cs"/>
                        </a:rPr>
                        <a:t> (w27) = a5 a9 </a:t>
                      </a:r>
                      <a:r>
                        <a:rPr lang="es-ES" sz="1400" b="1" i="0" u="none" strike="noStrike" kern="1200" baseline="0" dirty="0" err="1">
                          <a:solidFill>
                            <a:schemeClr val="tx1"/>
                          </a:solidFill>
                          <a:latin typeface="+mn-lt"/>
                          <a:ea typeface="+mn-ea"/>
                          <a:cs typeface="+mn-cs"/>
                        </a:rPr>
                        <a:t>ef</a:t>
                      </a:r>
                      <a:r>
                        <a:rPr lang="es-ES" sz="1400" b="1" i="0" u="none" strike="noStrike" kern="1200" baseline="0" dirty="0">
                          <a:solidFill>
                            <a:schemeClr val="tx1"/>
                          </a:solidFill>
                          <a:latin typeface="+mn-lt"/>
                          <a:ea typeface="+mn-ea"/>
                          <a:cs typeface="+mn-cs"/>
                        </a:rPr>
                        <a:t> </a:t>
                      </a:r>
                      <a:r>
                        <a:rPr lang="es-ES" sz="1400" b="1" i="0" u="none" strike="noStrike" kern="1200" baseline="0" dirty="0" err="1">
                          <a:solidFill>
                            <a:schemeClr val="tx1"/>
                          </a:solidFill>
                          <a:latin typeface="+mn-lt"/>
                          <a:ea typeface="+mn-ea"/>
                          <a:cs typeface="+mn-cs"/>
                        </a:rPr>
                        <a:t>cf</a:t>
                      </a:r>
                      <a:r>
                        <a:rPr lang="es-ES" sz="1400" b="1" i="0" u="none" strike="noStrike" kern="1200" baseline="0" dirty="0">
                          <a:solidFill>
                            <a:schemeClr val="tx1"/>
                          </a:solidFill>
                          <a:latin typeface="+mn-lt"/>
                          <a:ea typeface="+mn-ea"/>
                          <a:cs typeface="+mn-cs"/>
                        </a:rPr>
                        <a:t> = x7</a:t>
                      </a:r>
                    </a:p>
                    <a:p>
                      <a:pPr algn="l"/>
                      <a:r>
                        <a:rPr lang="es-ES" sz="1400" b="1" i="0" u="none" strike="noStrike" kern="1200" baseline="0" dirty="0" err="1">
                          <a:solidFill>
                            <a:schemeClr val="tx1"/>
                          </a:solidFill>
                          <a:latin typeface="+mn-lt"/>
                          <a:ea typeface="+mn-ea"/>
                          <a:cs typeface="+mn-cs"/>
                        </a:rPr>
                        <a:t>SubWord</a:t>
                      </a:r>
                      <a:r>
                        <a:rPr lang="es-ES" sz="1400" b="1" i="0" u="none" strike="noStrike" kern="1200" baseline="0" dirty="0">
                          <a:solidFill>
                            <a:schemeClr val="tx1"/>
                          </a:solidFill>
                          <a:latin typeface="+mn-lt"/>
                          <a:ea typeface="+mn-ea"/>
                          <a:cs typeface="+mn-cs"/>
                        </a:rPr>
                        <a:t> (x7) = 06 d3 </a:t>
                      </a:r>
                      <a:r>
                        <a:rPr lang="es-ES" sz="1400" b="1" i="0" u="none" strike="noStrike" kern="1200" baseline="0" dirty="0" err="1">
                          <a:solidFill>
                            <a:schemeClr val="tx1"/>
                          </a:solidFill>
                          <a:latin typeface="+mn-lt"/>
                          <a:ea typeface="+mn-ea"/>
                          <a:cs typeface="+mn-cs"/>
                        </a:rPr>
                        <a:t>bf</a:t>
                      </a:r>
                      <a:r>
                        <a:rPr lang="es-ES" sz="1400" b="1" i="0" u="none" strike="noStrike" kern="1200" baseline="0" dirty="0">
                          <a:solidFill>
                            <a:schemeClr val="tx1"/>
                          </a:solidFill>
                          <a:latin typeface="+mn-lt"/>
                          <a:ea typeface="+mn-ea"/>
                          <a:cs typeface="+mn-cs"/>
                        </a:rPr>
                        <a:t> 8a = y7</a:t>
                      </a:r>
                    </a:p>
                    <a:p>
                      <a:pPr algn="l"/>
                      <a:r>
                        <a:rPr lang="es-ES" sz="1400" b="1" i="0" u="none" strike="noStrike" kern="1200" baseline="0" dirty="0" err="1">
                          <a:solidFill>
                            <a:schemeClr val="tx1"/>
                          </a:solidFill>
                          <a:latin typeface="+mn-lt"/>
                          <a:ea typeface="+mn-ea"/>
                          <a:cs typeface="+mn-cs"/>
                        </a:rPr>
                        <a:t>Rcon</a:t>
                      </a:r>
                      <a:r>
                        <a:rPr lang="es-ES" sz="1400" b="1" i="0" u="none" strike="noStrike" kern="1200" baseline="0" dirty="0">
                          <a:solidFill>
                            <a:schemeClr val="tx1"/>
                          </a:solidFill>
                          <a:latin typeface="+mn-lt"/>
                          <a:ea typeface="+mn-ea"/>
                          <a:cs typeface="+mn-cs"/>
                        </a:rPr>
                        <a:t> (7) = 40 00 00 00</a:t>
                      </a:r>
                    </a:p>
                    <a:p>
                      <a:pPr algn="l"/>
                      <a:r>
                        <a:rPr lang="es-ES" sz="1400" b="1" i="0" u="none" strike="noStrike" kern="1200" baseline="0" dirty="0">
                          <a:solidFill>
                            <a:schemeClr val="tx1"/>
                          </a:solidFill>
                          <a:latin typeface="+mn-lt"/>
                          <a:ea typeface="+mn-ea"/>
                          <a:cs typeface="+mn-cs"/>
                        </a:rPr>
                        <a:t>y7 ⊕ </a:t>
                      </a:r>
                      <a:r>
                        <a:rPr lang="es-ES" sz="1400" b="1" i="0" u="none" strike="noStrike" kern="1200" baseline="0" dirty="0" err="1">
                          <a:solidFill>
                            <a:schemeClr val="tx1"/>
                          </a:solidFill>
                          <a:latin typeface="+mn-lt"/>
                          <a:ea typeface="+mn-ea"/>
                          <a:cs typeface="+mn-cs"/>
                        </a:rPr>
                        <a:t>Rcon</a:t>
                      </a:r>
                      <a:r>
                        <a:rPr lang="es-ES" sz="1400" b="1" i="0" u="none" strike="noStrike" kern="1200" baseline="0" dirty="0">
                          <a:solidFill>
                            <a:schemeClr val="tx1"/>
                          </a:solidFill>
                          <a:latin typeface="+mn-lt"/>
                          <a:ea typeface="+mn-ea"/>
                          <a:cs typeface="+mn-cs"/>
                        </a:rPr>
                        <a:t>(7) = 46 d3 </a:t>
                      </a:r>
                      <a:r>
                        <a:rPr lang="es-ES" sz="1400" b="1" i="0" u="none" strike="noStrike" kern="1200" baseline="0" dirty="0" err="1">
                          <a:solidFill>
                            <a:schemeClr val="tx1"/>
                          </a:solidFill>
                          <a:latin typeface="+mn-lt"/>
                          <a:ea typeface="+mn-ea"/>
                          <a:cs typeface="+mn-cs"/>
                        </a:rPr>
                        <a:t>df</a:t>
                      </a:r>
                      <a:r>
                        <a:rPr lang="es-ES" sz="1400" b="1" i="0" u="none" strike="noStrike" kern="1200" baseline="0" dirty="0">
                          <a:solidFill>
                            <a:schemeClr val="tx1"/>
                          </a:solidFill>
                          <a:latin typeface="+mn-lt"/>
                          <a:ea typeface="+mn-ea"/>
                          <a:cs typeface="+mn-cs"/>
                        </a:rPr>
                        <a:t> 8a = z7</a:t>
                      </a:r>
                      <a:endParaRPr lang="en-IN"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437152">
                <a:tc>
                  <a:txBody>
                    <a:bodyPr/>
                    <a:lstStyle/>
                    <a:p>
                      <a:r>
                        <a:rPr lang="pl-PL" sz="1400" b="1" i="0" u="none" strike="noStrike" kern="1200" baseline="0" dirty="0">
                          <a:solidFill>
                            <a:schemeClr val="tx1"/>
                          </a:solidFill>
                          <a:latin typeface="+mn-lt"/>
                          <a:ea typeface="+mn-ea"/>
                          <a:cs typeface="+mn-cs"/>
                        </a:rPr>
                        <a:t>w28 = w24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z7 = 37 14 93 48</a:t>
                      </a:r>
                    </a:p>
                    <a:p>
                      <a:r>
                        <a:rPr lang="pl-PL" sz="1400" b="1" i="0" u="none" strike="noStrike" kern="1200" baseline="0" dirty="0">
                          <a:solidFill>
                            <a:schemeClr val="tx1"/>
                          </a:solidFill>
                          <a:latin typeface="+mn-lt"/>
                          <a:ea typeface="+mn-ea"/>
                          <a:cs typeface="+mn-cs"/>
                        </a:rPr>
                        <a:t>w29 = w28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w25 = bb 3d e7 f7</a:t>
                      </a:r>
                    </a:p>
                    <a:p>
                      <a:r>
                        <a:rPr lang="pl-PL" sz="1400" b="1" i="0" u="none" strike="noStrike" kern="1200" baseline="0" dirty="0">
                          <a:solidFill>
                            <a:schemeClr val="tx1"/>
                          </a:solidFill>
                          <a:latin typeface="+mn-lt"/>
                          <a:ea typeface="+mn-ea"/>
                          <a:cs typeface="+mn-cs"/>
                        </a:rPr>
                        <a:t>w30 = w29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w26 = 38 d8 08 a5</a:t>
                      </a:r>
                    </a:p>
                    <a:p>
                      <a:r>
                        <a:rPr lang="pl-PL" sz="1400" b="1" i="0" u="none" strike="noStrike" kern="1200" baseline="0" dirty="0">
                          <a:solidFill>
                            <a:schemeClr val="tx1"/>
                          </a:solidFill>
                          <a:latin typeface="+mn-lt"/>
                          <a:ea typeface="+mn-ea"/>
                          <a:cs typeface="+mn-cs"/>
                        </a:rPr>
                        <a:t>w31 = w30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w27 = f7 7d a1 4a</a:t>
                      </a:r>
                      <a:endParaRPr lang="en-IN" sz="14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pl-PL" sz="1400" b="1" i="0" u="none" strike="noStrike" kern="1200" baseline="0" dirty="0">
                          <a:solidFill>
                            <a:schemeClr val="tx1"/>
                          </a:solidFill>
                          <a:latin typeface="+mn-lt"/>
                          <a:ea typeface="+mn-ea"/>
                          <a:cs typeface="+mn-cs"/>
                        </a:rPr>
                        <a:t>RotWord (w31) = 7d a1 4a f7 = x8</a:t>
                      </a:r>
                    </a:p>
                    <a:p>
                      <a:r>
                        <a:rPr lang="es-ES" sz="1400" b="1" i="0" u="none" strike="noStrike" kern="1200" baseline="0" dirty="0" err="1">
                          <a:solidFill>
                            <a:schemeClr val="tx1"/>
                          </a:solidFill>
                          <a:latin typeface="+mn-lt"/>
                          <a:ea typeface="+mn-ea"/>
                          <a:cs typeface="+mn-cs"/>
                        </a:rPr>
                        <a:t>SubWord</a:t>
                      </a:r>
                      <a:r>
                        <a:rPr lang="es-ES" sz="1400" b="1" i="0" u="none" strike="noStrike" kern="1200" baseline="0" dirty="0">
                          <a:solidFill>
                            <a:schemeClr val="tx1"/>
                          </a:solidFill>
                          <a:latin typeface="+mn-lt"/>
                          <a:ea typeface="+mn-ea"/>
                          <a:cs typeface="+mn-cs"/>
                        </a:rPr>
                        <a:t> (x8) = </a:t>
                      </a:r>
                      <a:r>
                        <a:rPr lang="es-ES" sz="1400" b="1" i="0" u="none" strike="noStrike" kern="1200" baseline="0" dirty="0" err="1">
                          <a:solidFill>
                            <a:schemeClr val="tx1"/>
                          </a:solidFill>
                          <a:latin typeface="+mn-lt"/>
                          <a:ea typeface="+mn-ea"/>
                          <a:cs typeface="+mn-cs"/>
                        </a:rPr>
                        <a:t>ff</a:t>
                      </a:r>
                      <a:r>
                        <a:rPr lang="es-ES" sz="1400" b="1" i="0" u="none" strike="noStrike" kern="1200" baseline="0" dirty="0">
                          <a:solidFill>
                            <a:schemeClr val="tx1"/>
                          </a:solidFill>
                          <a:latin typeface="+mn-lt"/>
                          <a:ea typeface="+mn-ea"/>
                          <a:cs typeface="+mn-cs"/>
                        </a:rPr>
                        <a:t> 32 d6 68 = y8</a:t>
                      </a:r>
                    </a:p>
                    <a:p>
                      <a:r>
                        <a:rPr lang="it-IT" sz="1400" b="1" i="0" u="none" strike="noStrike" kern="1200" baseline="0" dirty="0">
                          <a:solidFill>
                            <a:schemeClr val="tx1"/>
                          </a:solidFill>
                          <a:latin typeface="+mn-lt"/>
                          <a:ea typeface="+mn-ea"/>
                          <a:cs typeface="+mn-cs"/>
                        </a:rPr>
                        <a:t>Rcon (8) = 80 00 00 00</a:t>
                      </a:r>
                    </a:p>
                    <a:p>
                      <a:r>
                        <a:rPr lang="es-ES" sz="1400" b="1" i="0" u="none" strike="noStrike" kern="1200" baseline="0" dirty="0">
                          <a:solidFill>
                            <a:schemeClr val="tx1"/>
                          </a:solidFill>
                          <a:latin typeface="+mn-lt"/>
                          <a:ea typeface="+mn-ea"/>
                          <a:cs typeface="+mn-cs"/>
                        </a:rPr>
                        <a:t>y8 </a:t>
                      </a:r>
                      <a:r>
                        <a:rPr lang="es-ES" sz="1400" b="0" i="0" u="none" strike="noStrike" kern="1200" baseline="0" dirty="0">
                          <a:solidFill>
                            <a:schemeClr val="tx1"/>
                          </a:solidFill>
                          <a:latin typeface="+mn-lt"/>
                          <a:ea typeface="+mn-ea"/>
                          <a:cs typeface="+mn-cs"/>
                        </a:rPr>
                        <a:t>⊕ </a:t>
                      </a:r>
                      <a:r>
                        <a:rPr lang="es-ES" sz="1400" b="1" i="0" u="none" strike="noStrike" kern="1200" baseline="0" dirty="0" err="1">
                          <a:solidFill>
                            <a:schemeClr val="tx1"/>
                          </a:solidFill>
                          <a:latin typeface="+mn-lt"/>
                          <a:ea typeface="+mn-ea"/>
                          <a:cs typeface="+mn-cs"/>
                        </a:rPr>
                        <a:t>Rcon</a:t>
                      </a:r>
                      <a:r>
                        <a:rPr lang="es-ES" sz="1400" b="1" i="0" u="none" strike="noStrike" kern="1200" baseline="0" dirty="0">
                          <a:solidFill>
                            <a:schemeClr val="tx1"/>
                          </a:solidFill>
                          <a:latin typeface="+mn-lt"/>
                          <a:ea typeface="+mn-ea"/>
                          <a:cs typeface="+mn-cs"/>
                        </a:rPr>
                        <a:t>(8) = 7f 32 d6 68 = z8</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437152">
                <a:tc>
                  <a:txBody>
                    <a:bodyPr/>
                    <a:lstStyle/>
                    <a:p>
                      <a:r>
                        <a:rPr lang="pl-PL" sz="1400" b="1" i="0" u="none" strike="noStrike" kern="1200" baseline="0" dirty="0">
                          <a:solidFill>
                            <a:schemeClr val="tx1"/>
                          </a:solidFill>
                          <a:latin typeface="+mn-lt"/>
                          <a:ea typeface="+mn-ea"/>
                          <a:cs typeface="+mn-cs"/>
                        </a:rPr>
                        <a:t>w32 = w28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z8 = 48 26 45 20</a:t>
                      </a:r>
                    </a:p>
                    <a:p>
                      <a:r>
                        <a:rPr lang="pl-PL" sz="1400" b="1" i="0" u="none" strike="noStrike" kern="1200" baseline="0" dirty="0">
                          <a:solidFill>
                            <a:schemeClr val="tx1"/>
                          </a:solidFill>
                          <a:latin typeface="+mn-lt"/>
                          <a:ea typeface="+mn-ea"/>
                          <a:cs typeface="+mn-cs"/>
                        </a:rPr>
                        <a:t>w33 = w32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w29 = f3 1b a2 d7</a:t>
                      </a:r>
                    </a:p>
                    <a:p>
                      <a:r>
                        <a:rPr lang="pl-PL" sz="1400" b="1" i="0" u="none" strike="noStrike" kern="1200" baseline="0" dirty="0">
                          <a:solidFill>
                            <a:schemeClr val="tx1"/>
                          </a:solidFill>
                          <a:latin typeface="+mn-lt"/>
                          <a:ea typeface="+mn-ea"/>
                          <a:cs typeface="+mn-cs"/>
                        </a:rPr>
                        <a:t>w34 = w33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w30 = cb c3 aa 72</a:t>
                      </a:r>
                    </a:p>
                    <a:p>
                      <a:r>
                        <a:rPr lang="pl-PL" sz="1400" b="1" i="0" u="none" strike="noStrike" kern="1200" baseline="0" dirty="0">
                          <a:solidFill>
                            <a:schemeClr val="tx1"/>
                          </a:solidFill>
                          <a:latin typeface="+mn-lt"/>
                          <a:ea typeface="+mn-ea"/>
                          <a:cs typeface="+mn-cs"/>
                        </a:rPr>
                        <a:t>w35 = w34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w32 = 3c be 0b 3</a:t>
                      </a:r>
                      <a:endParaRPr lang="en-IN" sz="1400"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b="1" i="0" u="none" strike="noStrike" kern="1200" baseline="0" dirty="0" err="1">
                          <a:solidFill>
                            <a:schemeClr val="tx1"/>
                          </a:solidFill>
                          <a:latin typeface="+mn-lt"/>
                          <a:ea typeface="+mn-ea"/>
                          <a:cs typeface="+mn-cs"/>
                        </a:rPr>
                        <a:t>RotWord</a:t>
                      </a:r>
                      <a:r>
                        <a:rPr lang="en-IN" sz="1400" b="1" i="0" u="none" strike="noStrike" kern="1200" baseline="0" dirty="0">
                          <a:solidFill>
                            <a:schemeClr val="tx1"/>
                          </a:solidFill>
                          <a:latin typeface="+mn-lt"/>
                          <a:ea typeface="+mn-ea"/>
                          <a:cs typeface="+mn-cs"/>
                        </a:rPr>
                        <a:t> (w35) = be 0b 38 3c = x9</a:t>
                      </a:r>
                    </a:p>
                    <a:p>
                      <a:r>
                        <a:rPr lang="de-DE" sz="1400" b="1" i="0" u="none" strike="noStrike" kern="1200" baseline="0" dirty="0">
                          <a:solidFill>
                            <a:schemeClr val="tx1"/>
                          </a:solidFill>
                          <a:latin typeface="+mn-lt"/>
                          <a:ea typeface="+mn-ea"/>
                          <a:cs typeface="+mn-cs"/>
                        </a:rPr>
                        <a:t>SubWord (x9) = ae 2b 07 eb = y9</a:t>
                      </a:r>
                    </a:p>
                    <a:p>
                      <a:r>
                        <a:rPr lang="it-IT" sz="1400" b="1" i="0" u="none" strike="noStrike" kern="1200" baseline="0" dirty="0">
                          <a:solidFill>
                            <a:schemeClr val="tx1"/>
                          </a:solidFill>
                          <a:latin typeface="+mn-lt"/>
                          <a:ea typeface="+mn-ea"/>
                          <a:cs typeface="+mn-cs"/>
                        </a:rPr>
                        <a:t>Rcon (9) = 1B 00 00 00</a:t>
                      </a:r>
                    </a:p>
                    <a:p>
                      <a:r>
                        <a:rPr lang="en-IN" sz="1400" b="1" i="0" u="none" strike="noStrike" kern="1200" baseline="0" dirty="0">
                          <a:solidFill>
                            <a:schemeClr val="tx1"/>
                          </a:solidFill>
                          <a:latin typeface="+mn-lt"/>
                          <a:ea typeface="+mn-ea"/>
                          <a:cs typeface="+mn-cs"/>
                        </a:rPr>
                        <a:t>y9 </a:t>
                      </a:r>
                      <a:r>
                        <a:rPr lang="en-IN" sz="1400" b="0" i="0" u="none" strike="noStrike" kern="1200" baseline="0" dirty="0">
                          <a:solidFill>
                            <a:schemeClr val="tx1"/>
                          </a:solidFill>
                          <a:latin typeface="+mn-lt"/>
                          <a:ea typeface="+mn-ea"/>
                          <a:cs typeface="+mn-cs"/>
                        </a:rPr>
                        <a:t>⊕ </a:t>
                      </a:r>
                      <a:r>
                        <a:rPr lang="en-IN" sz="1400" b="1" i="0" u="none" strike="noStrike" kern="1200" baseline="0" dirty="0" err="1">
                          <a:solidFill>
                            <a:schemeClr val="tx1"/>
                          </a:solidFill>
                          <a:latin typeface="+mn-lt"/>
                          <a:ea typeface="+mn-ea"/>
                          <a:cs typeface="+mn-cs"/>
                        </a:rPr>
                        <a:t>Rcon</a:t>
                      </a:r>
                      <a:r>
                        <a:rPr lang="en-IN" sz="1400" b="1" i="0" u="none" strike="noStrike" kern="1200" baseline="0" dirty="0">
                          <a:solidFill>
                            <a:schemeClr val="tx1"/>
                          </a:solidFill>
                          <a:latin typeface="+mn-lt"/>
                          <a:ea typeface="+mn-ea"/>
                          <a:cs typeface="+mn-cs"/>
                        </a:rPr>
                        <a:t> (9) = b5 2b 07 </a:t>
                      </a:r>
                      <a:r>
                        <a:rPr lang="en-IN" sz="1400" b="1" i="0" u="none" strike="noStrike" kern="1200" baseline="0" dirty="0" err="1">
                          <a:solidFill>
                            <a:schemeClr val="tx1"/>
                          </a:solidFill>
                          <a:latin typeface="+mn-lt"/>
                          <a:ea typeface="+mn-ea"/>
                          <a:cs typeface="+mn-cs"/>
                        </a:rPr>
                        <a:t>eb</a:t>
                      </a:r>
                      <a:r>
                        <a:rPr lang="en-IN" sz="1400" b="1" i="0" u="none" strike="noStrike" kern="1200" baseline="0" dirty="0">
                          <a:solidFill>
                            <a:schemeClr val="tx1"/>
                          </a:solidFill>
                          <a:latin typeface="+mn-lt"/>
                          <a:ea typeface="+mn-ea"/>
                          <a:cs typeface="+mn-cs"/>
                        </a:rPr>
                        <a:t> = z9</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437152">
                <a:tc>
                  <a:txBody>
                    <a:bodyPr/>
                    <a:lstStyle/>
                    <a:p>
                      <a:r>
                        <a:rPr lang="pl-PL" sz="1400" b="1" i="0" u="none" strike="noStrike" kern="1200" baseline="0" dirty="0">
                          <a:solidFill>
                            <a:schemeClr val="tx1"/>
                          </a:solidFill>
                          <a:latin typeface="+mn-lt"/>
                          <a:ea typeface="+mn-ea"/>
                          <a:cs typeface="+mn-cs"/>
                        </a:rPr>
                        <a:t>w36 = w32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z9 = fd 0d 42 cb</a:t>
                      </a:r>
                    </a:p>
                    <a:p>
                      <a:r>
                        <a:rPr lang="pl-PL" sz="1400" b="1" i="0" u="none" strike="noStrike" kern="1200" baseline="0" dirty="0">
                          <a:solidFill>
                            <a:schemeClr val="tx1"/>
                          </a:solidFill>
                          <a:latin typeface="+mn-lt"/>
                          <a:ea typeface="+mn-ea"/>
                          <a:cs typeface="+mn-cs"/>
                        </a:rPr>
                        <a:t>w37 = w36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w33 = 0e 16 e0 1c</a:t>
                      </a:r>
                    </a:p>
                    <a:p>
                      <a:r>
                        <a:rPr lang="pl-PL" sz="1400" b="1" i="0" u="none" strike="noStrike" kern="1200" baseline="0" dirty="0">
                          <a:solidFill>
                            <a:schemeClr val="tx1"/>
                          </a:solidFill>
                          <a:latin typeface="+mn-lt"/>
                          <a:ea typeface="+mn-ea"/>
                          <a:cs typeface="+mn-cs"/>
                        </a:rPr>
                        <a:t>w38 = w37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w34 = c5 d5 4a 6e</a:t>
                      </a:r>
                    </a:p>
                    <a:p>
                      <a:r>
                        <a:rPr lang="pl-PL" sz="1400" b="1" i="0" u="none" strike="noStrike" kern="1200" baseline="0" dirty="0">
                          <a:solidFill>
                            <a:schemeClr val="tx1"/>
                          </a:solidFill>
                          <a:latin typeface="+mn-lt"/>
                          <a:ea typeface="+mn-ea"/>
                          <a:cs typeface="+mn-cs"/>
                        </a:rPr>
                        <a:t>w39 = w38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w35 = f9 6b 41 56</a:t>
                      </a:r>
                      <a:endParaRPr lang="en-IN" sz="14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400" b="1" i="0" u="none" strike="noStrike" kern="1200" baseline="0" dirty="0">
                          <a:solidFill>
                            <a:schemeClr val="tx1"/>
                          </a:solidFill>
                          <a:latin typeface="+mn-lt"/>
                          <a:ea typeface="+mn-ea"/>
                          <a:cs typeface="+mn-cs"/>
                        </a:rPr>
                        <a:t>RotWord (w39) = 6b 41 56 f9 = x10</a:t>
                      </a:r>
                    </a:p>
                    <a:p>
                      <a:r>
                        <a:rPr lang="es-ES" sz="1400" b="1" i="0" u="none" strike="noStrike" kern="1200" baseline="0" dirty="0" err="1">
                          <a:solidFill>
                            <a:schemeClr val="tx1"/>
                          </a:solidFill>
                          <a:latin typeface="+mn-lt"/>
                          <a:ea typeface="+mn-ea"/>
                          <a:cs typeface="+mn-cs"/>
                        </a:rPr>
                        <a:t>SubWord</a:t>
                      </a:r>
                      <a:r>
                        <a:rPr lang="es-ES" sz="1400" b="1" i="0" u="none" strike="noStrike" kern="1200" baseline="0" dirty="0">
                          <a:solidFill>
                            <a:schemeClr val="tx1"/>
                          </a:solidFill>
                          <a:latin typeface="+mn-lt"/>
                          <a:ea typeface="+mn-ea"/>
                          <a:cs typeface="+mn-cs"/>
                        </a:rPr>
                        <a:t> (x10) = 7f 83 b1 99 = y10</a:t>
                      </a:r>
                    </a:p>
                    <a:p>
                      <a:r>
                        <a:rPr lang="it-IT" sz="1400" b="1" i="0" u="none" strike="noStrike" kern="1200" baseline="0" dirty="0">
                          <a:solidFill>
                            <a:schemeClr val="tx1"/>
                          </a:solidFill>
                          <a:latin typeface="+mn-lt"/>
                          <a:ea typeface="+mn-ea"/>
                          <a:cs typeface="+mn-cs"/>
                        </a:rPr>
                        <a:t>Rcon (10) = 36 00 00 00</a:t>
                      </a:r>
                    </a:p>
                    <a:p>
                      <a:r>
                        <a:rPr lang="en-IN" sz="1400" b="1" i="0" u="none" strike="noStrike" kern="1200" baseline="0" dirty="0">
                          <a:solidFill>
                            <a:schemeClr val="tx1"/>
                          </a:solidFill>
                          <a:latin typeface="+mn-lt"/>
                          <a:ea typeface="+mn-ea"/>
                          <a:cs typeface="+mn-cs"/>
                        </a:rPr>
                        <a:t>y10 </a:t>
                      </a:r>
                      <a:r>
                        <a:rPr lang="en-IN" sz="1400" b="0" i="0" u="none" strike="noStrike" kern="1200" baseline="0" dirty="0">
                          <a:solidFill>
                            <a:schemeClr val="tx1"/>
                          </a:solidFill>
                          <a:latin typeface="+mn-lt"/>
                          <a:ea typeface="+mn-ea"/>
                          <a:cs typeface="+mn-cs"/>
                        </a:rPr>
                        <a:t>⊕ </a:t>
                      </a:r>
                      <a:r>
                        <a:rPr lang="en-IN" sz="1400" b="1" i="0" u="none" strike="noStrike" kern="1200" baseline="0" dirty="0" err="1">
                          <a:solidFill>
                            <a:schemeClr val="tx1"/>
                          </a:solidFill>
                          <a:latin typeface="+mn-lt"/>
                          <a:ea typeface="+mn-ea"/>
                          <a:cs typeface="+mn-cs"/>
                        </a:rPr>
                        <a:t>Rcon</a:t>
                      </a:r>
                      <a:r>
                        <a:rPr lang="en-IN" sz="1400" b="1" i="0" u="none" strike="noStrike" kern="1200" baseline="0" dirty="0">
                          <a:solidFill>
                            <a:schemeClr val="tx1"/>
                          </a:solidFill>
                          <a:latin typeface="+mn-lt"/>
                          <a:ea typeface="+mn-ea"/>
                          <a:cs typeface="+mn-cs"/>
                        </a:rPr>
                        <a:t> (10) = 49 83 b1 99 = z10</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437152">
                <a:tc>
                  <a:txBody>
                    <a:bodyPr/>
                    <a:lstStyle/>
                    <a:p>
                      <a:r>
                        <a:rPr lang="pl-PL" sz="1400" b="1" dirty="0"/>
                        <a:t>w40 = w36 ⊕ z10 = b4 8e f3 52</a:t>
                      </a:r>
                    </a:p>
                    <a:p>
                      <a:r>
                        <a:rPr lang="pl-PL" sz="1400" b="1" dirty="0"/>
                        <a:t>w41 = w40 ⊕ w37 = ba 98 13 4e</a:t>
                      </a:r>
                    </a:p>
                    <a:p>
                      <a:r>
                        <a:rPr lang="pl-PL" sz="1400" b="1" dirty="0"/>
                        <a:t>w42 = w41 ⊕ w38 = 7f 4d 59 20</a:t>
                      </a:r>
                    </a:p>
                    <a:p>
                      <a:r>
                        <a:rPr lang="pl-PL" sz="1400" b="1" dirty="0"/>
                        <a:t>w43 = w42 ⊕ w39 = 86 26 18 76</a:t>
                      </a:r>
                      <a:endParaRPr lang="en-IN" sz="14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8622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5"/>
            <a:ext cx="8229600" cy="430887"/>
          </a:xfrm>
        </p:spPr>
        <p:txBody>
          <a:bodyPr wrap="square">
            <a:noAutofit/>
          </a:bodyPr>
          <a:lstStyle/>
          <a:p>
            <a:r>
              <a:rPr lang="en-US" dirty="0"/>
              <a:t>Table 6.5 </a:t>
            </a:r>
            <a:r>
              <a:rPr lang="en-US" spc="-400" dirty="0"/>
              <a:t>A E </a:t>
            </a:r>
            <a:r>
              <a:rPr lang="en-US" dirty="0"/>
              <a:t>S Example </a:t>
            </a:r>
            <a:r>
              <a:rPr lang="en-US" sz="2800" dirty="0"/>
              <a:t>(1 of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48625198"/>
              </p:ext>
            </p:extLst>
          </p:nvPr>
        </p:nvGraphicFramePr>
        <p:xfrm>
          <a:off x="457200" y="914400"/>
          <a:ext cx="8210739" cy="5212080"/>
        </p:xfrm>
        <a:graphic>
          <a:graphicData uri="http://schemas.openxmlformats.org/drawingml/2006/table">
            <a:tbl>
              <a:tblPr firstRow="1" bandRow="1">
                <a:tableStyleId>{3B4B98B0-60AC-42C2-AFA5-B58CD77FA1E5}</a:tableStyleId>
              </a:tblPr>
              <a:tblGrid>
                <a:gridCol w="1707183">
                  <a:extLst>
                    <a:ext uri="{9D8B030D-6E8A-4147-A177-3AD203B41FA5}">
                      <a16:colId xmlns="" xmlns:a16="http://schemas.microsoft.com/office/drawing/2014/main" val="20000"/>
                    </a:ext>
                  </a:extLst>
                </a:gridCol>
                <a:gridCol w="1544594">
                  <a:extLst>
                    <a:ext uri="{9D8B030D-6E8A-4147-A177-3AD203B41FA5}">
                      <a16:colId xmlns="" xmlns:a16="http://schemas.microsoft.com/office/drawing/2014/main" val="20001"/>
                    </a:ext>
                  </a:extLst>
                </a:gridCol>
                <a:gridCol w="1544594">
                  <a:extLst>
                    <a:ext uri="{9D8B030D-6E8A-4147-A177-3AD203B41FA5}">
                      <a16:colId xmlns="" xmlns:a16="http://schemas.microsoft.com/office/drawing/2014/main" val="20002"/>
                    </a:ext>
                  </a:extLst>
                </a:gridCol>
                <a:gridCol w="1625888">
                  <a:extLst>
                    <a:ext uri="{9D8B030D-6E8A-4147-A177-3AD203B41FA5}">
                      <a16:colId xmlns="" xmlns:a16="http://schemas.microsoft.com/office/drawing/2014/main" val="20003"/>
                    </a:ext>
                  </a:extLst>
                </a:gridCol>
                <a:gridCol w="1788480">
                  <a:extLst>
                    <a:ext uri="{9D8B030D-6E8A-4147-A177-3AD203B41FA5}">
                      <a16:colId xmlns="" xmlns:a16="http://schemas.microsoft.com/office/drawing/2014/main" val="20004"/>
                    </a:ext>
                  </a:extLst>
                </a:gridCol>
              </a:tblGrid>
              <a:tr h="273637">
                <a:tc>
                  <a:txBody>
                    <a:bodyPr/>
                    <a:lstStyle/>
                    <a:p>
                      <a:pPr algn="ctr"/>
                      <a:r>
                        <a:rPr lang="en-IN" sz="1200" b="1" i="0" u="none" strike="noStrike" kern="1200" baseline="0" dirty="0">
                          <a:solidFill>
                            <a:schemeClr val="bg1"/>
                          </a:solidFill>
                          <a:latin typeface="+mn-lt"/>
                          <a:ea typeface="+mn-ea"/>
                          <a:cs typeface="+mn-cs"/>
                        </a:rPr>
                        <a:t>Start of Round</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SubBytes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ShiftRows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MixColumns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Round Key</a:t>
                      </a:r>
                      <a:endParaRPr lang="en-IN"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538177">
                <a:tc>
                  <a:txBody>
                    <a:bodyPr/>
                    <a:lstStyle/>
                    <a:p>
                      <a:pPr algn="ctr"/>
                      <a:r>
                        <a:rPr lang="en-IN" sz="1200" b="1" i="0" u="none" strike="noStrike" kern="1200" baseline="0" dirty="0">
                          <a:solidFill>
                            <a:schemeClr val="tx1"/>
                          </a:solidFill>
                          <a:latin typeface="+mn-lt"/>
                          <a:ea typeface="+mn-ea"/>
                          <a:cs typeface="+mn-cs"/>
                        </a:rPr>
                        <a:t>01 89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76</a:t>
                      </a:r>
                    </a:p>
                    <a:p>
                      <a:pPr algn="ctr"/>
                      <a:r>
                        <a:rPr lang="en-IN" sz="1200" b="1" i="0" u="none" strike="noStrike" kern="1200" baseline="0" dirty="0">
                          <a:solidFill>
                            <a:schemeClr val="tx1"/>
                          </a:solidFill>
                          <a:latin typeface="+mn-lt"/>
                          <a:ea typeface="+mn-ea"/>
                          <a:cs typeface="+mn-cs"/>
                        </a:rPr>
                        <a:t>23 </a:t>
                      </a: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dc 54</a:t>
                      </a:r>
                    </a:p>
                    <a:p>
                      <a:pPr algn="ctr"/>
                      <a:r>
                        <a:rPr lang="en-IN" sz="1200" b="1" i="0" u="none" strike="noStrike" kern="1200" baseline="0" dirty="0">
                          <a:solidFill>
                            <a:schemeClr val="tx1"/>
                          </a:solidFill>
                          <a:latin typeface="+mn-lt"/>
                          <a:ea typeface="+mn-ea"/>
                          <a:cs typeface="+mn-cs"/>
                        </a:rPr>
                        <a:t>45 cd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32</a:t>
                      </a:r>
                    </a:p>
                    <a:p>
                      <a:pPr algn="ctr"/>
                      <a:r>
                        <a:rPr lang="en-IN" sz="1200" b="1" i="0" u="none" strike="noStrike" kern="1200" baseline="0" dirty="0">
                          <a:solidFill>
                            <a:schemeClr val="tx1"/>
                          </a:solidFill>
                          <a:latin typeface="+mn-lt"/>
                          <a:ea typeface="+mn-ea"/>
                          <a:cs typeface="+mn-cs"/>
                        </a:rPr>
                        <a:t>67 </a:t>
                      </a:r>
                      <a:r>
                        <a:rPr lang="en-IN" sz="1200" b="1" i="0" u="none" strike="noStrike" kern="1200" baseline="0" dirty="0" err="1">
                          <a:solidFill>
                            <a:schemeClr val="tx1"/>
                          </a:solidFill>
                          <a:latin typeface="+mn-lt"/>
                          <a:ea typeface="+mn-ea"/>
                          <a:cs typeface="+mn-cs"/>
                        </a:rPr>
                        <a:t>ef</a:t>
                      </a:r>
                      <a:r>
                        <a:rPr lang="en-IN" sz="1200" b="1" i="0" u="none" strike="noStrike" kern="1200" baseline="0" dirty="0">
                          <a:solidFill>
                            <a:schemeClr val="tx1"/>
                          </a:solidFill>
                          <a:latin typeface="+mn-lt"/>
                          <a:ea typeface="+mn-ea"/>
                          <a:cs typeface="+mn-cs"/>
                        </a:rPr>
                        <a:t> 98 10</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0f 47 0c </a:t>
                      </a:r>
                      <a:r>
                        <a:rPr lang="en-IN" sz="1200" b="1" i="0" u="none" strike="noStrike" kern="1200" baseline="0" dirty="0" err="1">
                          <a:solidFill>
                            <a:schemeClr val="tx1"/>
                          </a:solidFill>
                          <a:latin typeface="+mn-lt"/>
                          <a:ea typeface="+mn-ea"/>
                          <a:cs typeface="+mn-cs"/>
                        </a:rPr>
                        <a:t>af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15 d9 b7 7f</a:t>
                      </a:r>
                    </a:p>
                    <a:p>
                      <a:pPr algn="ctr"/>
                      <a:r>
                        <a:rPr lang="en-IN" sz="1200" b="1" i="0" u="none" strike="noStrike" kern="1200" baseline="0" dirty="0">
                          <a:solidFill>
                            <a:schemeClr val="tx1"/>
                          </a:solidFill>
                          <a:latin typeface="+mn-lt"/>
                          <a:ea typeface="+mn-ea"/>
                          <a:cs typeface="+mn-cs"/>
                        </a:rPr>
                        <a:t>71 e8 ad 67</a:t>
                      </a:r>
                    </a:p>
                    <a:p>
                      <a:pPr algn="ctr"/>
                      <a:r>
                        <a:rPr lang="en-IN" sz="1200" b="1" i="0" u="none" strike="noStrike" kern="1200" baseline="0" dirty="0">
                          <a:solidFill>
                            <a:schemeClr val="tx1"/>
                          </a:solidFill>
                          <a:latin typeface="+mn-lt"/>
                          <a:ea typeface="+mn-ea"/>
                          <a:cs typeface="+mn-cs"/>
                        </a:rPr>
                        <a:t>c9 59 d6 98</a:t>
                      </a:r>
                      <a:endParaRPr lang="en-IN" sz="1200"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479475">
                <a:tc>
                  <a:txBody>
                    <a:bodyPr/>
                    <a:lstStyle/>
                    <a:p>
                      <a:pPr algn="ctr"/>
                      <a:r>
                        <a:rPr lang="en-IN" sz="1200" b="1" i="0" u="none" strike="noStrike" kern="1200" baseline="0" dirty="0">
                          <a:solidFill>
                            <a:schemeClr val="tx1"/>
                          </a:solidFill>
                          <a:latin typeface="+mn-lt"/>
                          <a:ea typeface="+mn-ea"/>
                          <a:cs typeface="+mn-cs"/>
                        </a:rPr>
                        <a:t>0e </a:t>
                      </a:r>
                      <a:r>
                        <a:rPr lang="en-IN" sz="1200" b="1" i="0" u="none" strike="noStrike" kern="1200" baseline="0" dirty="0" err="1">
                          <a:solidFill>
                            <a:schemeClr val="tx1"/>
                          </a:solidFill>
                          <a:latin typeface="+mn-lt"/>
                          <a:ea typeface="+mn-ea"/>
                          <a:cs typeface="+mn-cs"/>
                        </a:rPr>
                        <a:t>ce</a:t>
                      </a:r>
                      <a:r>
                        <a:rPr lang="en-IN" sz="1200" b="1" i="0" u="none" strike="noStrike" kern="1200" baseline="0" dirty="0">
                          <a:solidFill>
                            <a:schemeClr val="tx1"/>
                          </a:solidFill>
                          <a:latin typeface="+mn-lt"/>
                          <a:ea typeface="+mn-ea"/>
                          <a:cs typeface="+mn-cs"/>
                        </a:rPr>
                        <a:t> f2 d9</a:t>
                      </a:r>
                    </a:p>
                    <a:p>
                      <a:pPr algn="ctr"/>
                      <a:r>
                        <a:rPr lang="en-IN" sz="1200" b="1" i="0" u="none" strike="noStrike" kern="1200" baseline="0" dirty="0">
                          <a:solidFill>
                            <a:schemeClr val="tx1"/>
                          </a:solidFill>
                          <a:latin typeface="+mn-lt"/>
                          <a:ea typeface="+mn-ea"/>
                          <a:cs typeface="+mn-cs"/>
                        </a:rPr>
                        <a:t>36 72 6b 2b</a:t>
                      </a:r>
                    </a:p>
                    <a:p>
                      <a:pPr algn="ctr"/>
                      <a:r>
                        <a:rPr lang="en-IN" sz="1200" b="1" i="0" u="none" strike="noStrike" kern="1200" baseline="0" dirty="0">
                          <a:solidFill>
                            <a:schemeClr val="tx1"/>
                          </a:solidFill>
                          <a:latin typeface="+mn-lt"/>
                          <a:ea typeface="+mn-ea"/>
                          <a:cs typeface="+mn-cs"/>
                        </a:rPr>
                        <a:t>34 25 17 55</a:t>
                      </a:r>
                    </a:p>
                    <a:p>
                      <a:pPr algn="ctr"/>
                      <a:r>
                        <a:rPr lang="en-IN" sz="1200" b="1" i="0" u="none" strike="noStrike" kern="1200" baseline="0" dirty="0" err="1">
                          <a:solidFill>
                            <a:schemeClr val="tx1"/>
                          </a:solidFill>
                          <a:latin typeface="+mn-lt"/>
                          <a:ea typeface="+mn-ea"/>
                          <a:cs typeface="+mn-cs"/>
                        </a:rPr>
                        <a:t>ae</a:t>
                      </a:r>
                      <a:r>
                        <a:rPr lang="en-IN" sz="1200" b="1" i="0" u="none" strike="noStrike" kern="1200" baseline="0" dirty="0">
                          <a:solidFill>
                            <a:schemeClr val="tx1"/>
                          </a:solidFill>
                          <a:latin typeface="+mn-lt"/>
                          <a:ea typeface="+mn-ea"/>
                          <a:cs typeface="+mn-cs"/>
                        </a:rPr>
                        <a:t> b6 4e 88</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8b 89 35</a:t>
                      </a:r>
                    </a:p>
                    <a:p>
                      <a:pPr algn="ctr"/>
                      <a:r>
                        <a:rPr lang="en-IN" sz="1200" b="1" i="0" u="none" strike="noStrike" kern="1200" baseline="0" dirty="0">
                          <a:solidFill>
                            <a:schemeClr val="tx1"/>
                          </a:solidFill>
                          <a:latin typeface="+mn-lt"/>
                          <a:ea typeface="+mn-ea"/>
                          <a:cs typeface="+mn-cs"/>
                        </a:rPr>
                        <a:t>05 40 7f f1</a:t>
                      </a:r>
                    </a:p>
                    <a:p>
                      <a:pPr algn="ctr"/>
                      <a:r>
                        <a:rPr lang="en-IN" sz="1200" b="1" i="0" u="none" strike="noStrike" kern="1200" baseline="0" dirty="0">
                          <a:solidFill>
                            <a:schemeClr val="tx1"/>
                          </a:solidFill>
                          <a:latin typeface="+mn-lt"/>
                          <a:ea typeface="+mn-ea"/>
                          <a:cs typeface="+mn-cs"/>
                        </a:rPr>
                        <a:t>18 3f f0 fc</a:t>
                      </a:r>
                    </a:p>
                    <a:p>
                      <a:pPr algn="ctr"/>
                      <a:r>
                        <a:rPr lang="en-IN" sz="1200" b="1" i="0" u="none" strike="noStrike" kern="1200" baseline="0" dirty="0">
                          <a:solidFill>
                            <a:schemeClr val="tx1"/>
                          </a:solidFill>
                          <a:latin typeface="+mn-lt"/>
                          <a:ea typeface="+mn-ea"/>
                          <a:cs typeface="+mn-cs"/>
                        </a:rPr>
                        <a:t>e4 4e 2f c4</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8b 89 35</a:t>
                      </a:r>
                    </a:p>
                    <a:p>
                      <a:pPr algn="ctr"/>
                      <a:r>
                        <a:rPr lang="en-IN" sz="1200" b="1" i="0" u="none" strike="noStrike" kern="1200" baseline="0" dirty="0">
                          <a:solidFill>
                            <a:schemeClr val="tx1"/>
                          </a:solidFill>
                          <a:latin typeface="+mn-lt"/>
                          <a:ea typeface="+mn-ea"/>
                          <a:cs typeface="+mn-cs"/>
                        </a:rPr>
                        <a:t>40 7f f1 05</a:t>
                      </a:r>
                    </a:p>
                    <a:p>
                      <a:pPr algn="ctr"/>
                      <a:r>
                        <a:rPr lang="en-IN" sz="1200" b="1" i="0" u="none" strike="noStrike" kern="1200" baseline="0" dirty="0">
                          <a:solidFill>
                            <a:schemeClr val="tx1"/>
                          </a:solidFill>
                          <a:latin typeface="+mn-lt"/>
                          <a:ea typeface="+mn-ea"/>
                          <a:cs typeface="+mn-cs"/>
                        </a:rPr>
                        <a:t>f0 fc 18 3f</a:t>
                      </a:r>
                    </a:p>
                    <a:p>
                      <a:pPr algn="ctr"/>
                      <a:r>
                        <a:rPr lang="en-IN" sz="1200" b="1" i="0" u="none" strike="noStrike" kern="1200" baseline="0" dirty="0">
                          <a:solidFill>
                            <a:schemeClr val="tx1"/>
                          </a:solidFill>
                          <a:latin typeface="+mn-lt"/>
                          <a:ea typeface="+mn-ea"/>
                          <a:cs typeface="+mn-cs"/>
                        </a:rPr>
                        <a:t>c4 e4 4e 2f</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b9 94 57 75</a:t>
                      </a:r>
                    </a:p>
                    <a:p>
                      <a:pPr algn="ctr"/>
                      <a:r>
                        <a:rPr lang="en-IN" sz="1200" b="1" i="0" u="none" strike="noStrike" kern="1200" baseline="0" dirty="0">
                          <a:solidFill>
                            <a:schemeClr val="tx1"/>
                          </a:solidFill>
                          <a:latin typeface="+mn-lt"/>
                          <a:ea typeface="+mn-ea"/>
                          <a:cs typeface="+mn-cs"/>
                        </a:rPr>
                        <a:t>e4 8e 16 51</a:t>
                      </a:r>
                    </a:p>
                    <a:p>
                      <a:pPr algn="ctr"/>
                      <a:r>
                        <a:rPr lang="en-IN" sz="1200" b="1" i="0" u="none" strike="noStrike" kern="1200" baseline="0" dirty="0">
                          <a:solidFill>
                            <a:schemeClr val="tx1"/>
                          </a:solidFill>
                          <a:latin typeface="+mn-lt"/>
                          <a:ea typeface="+mn-ea"/>
                          <a:cs typeface="+mn-cs"/>
                        </a:rPr>
                        <a:t>47 20 9a 3f</a:t>
                      </a:r>
                    </a:p>
                    <a:p>
                      <a:pPr algn="ctr"/>
                      <a:r>
                        <a:rPr lang="en-IN" sz="1200" b="1" i="0" u="none" strike="noStrike" kern="1200" baseline="0" dirty="0">
                          <a:solidFill>
                            <a:schemeClr val="tx1"/>
                          </a:solidFill>
                          <a:latin typeface="+mn-lt"/>
                          <a:ea typeface="+mn-ea"/>
                          <a:cs typeface="+mn-cs"/>
                        </a:rPr>
                        <a:t>c5 d6 f5 3b</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dc 9b 97 38</a:t>
                      </a:r>
                    </a:p>
                    <a:p>
                      <a:pPr algn="ctr"/>
                      <a:r>
                        <a:rPr lang="en-IN" sz="1200" b="1" i="0" u="none" strike="noStrike" kern="1200" baseline="0" dirty="0">
                          <a:solidFill>
                            <a:schemeClr val="tx1"/>
                          </a:solidFill>
                          <a:latin typeface="+mn-lt"/>
                          <a:ea typeface="+mn-ea"/>
                          <a:cs typeface="+mn-cs"/>
                        </a:rPr>
                        <a:t>90 49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81</a:t>
                      </a:r>
                    </a:p>
                    <a:p>
                      <a:pPr algn="ctr"/>
                      <a:r>
                        <a:rPr lang="en-IN" sz="1200" b="1" i="0" u="none" strike="noStrike" kern="1200" baseline="0" dirty="0">
                          <a:solidFill>
                            <a:schemeClr val="tx1"/>
                          </a:solidFill>
                          <a:latin typeface="+mn-lt"/>
                          <a:ea typeface="+mn-ea"/>
                          <a:cs typeface="+mn-cs"/>
                        </a:rPr>
                        <a:t>37 </a:t>
                      </a:r>
                      <a:r>
                        <a:rPr lang="en-IN" sz="1200" b="1" i="0" u="none" strike="noStrike" kern="1200" baseline="0" dirty="0" err="1">
                          <a:solidFill>
                            <a:schemeClr val="tx1"/>
                          </a:solidFill>
                          <a:latin typeface="+mn-lt"/>
                          <a:ea typeface="+mn-ea"/>
                          <a:cs typeface="+mn-cs"/>
                        </a:rPr>
                        <a:t>df</a:t>
                      </a:r>
                      <a:r>
                        <a:rPr lang="en-IN" sz="1200" b="1" i="0" u="none" strike="noStrike" kern="1200" baseline="0" dirty="0">
                          <a:solidFill>
                            <a:schemeClr val="tx1"/>
                          </a:solidFill>
                          <a:latin typeface="+mn-lt"/>
                          <a:ea typeface="+mn-ea"/>
                          <a:cs typeface="+mn-cs"/>
                        </a:rPr>
                        <a:t> 72 15</a:t>
                      </a:r>
                    </a:p>
                    <a:p>
                      <a:pPr algn="ctr"/>
                      <a:r>
                        <a:rPr lang="en-IN" sz="1200" b="1" i="0" u="none" strike="noStrike" kern="1200" baseline="0" dirty="0">
                          <a:solidFill>
                            <a:schemeClr val="tx1"/>
                          </a:solidFill>
                          <a:latin typeface="+mn-lt"/>
                          <a:ea typeface="+mn-ea"/>
                          <a:cs typeface="+mn-cs"/>
                        </a:rPr>
                        <a:t>b0 e9 3f a7</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479475">
                <a:tc>
                  <a:txBody>
                    <a:bodyPr/>
                    <a:lstStyle/>
                    <a:p>
                      <a:pPr algn="ctr"/>
                      <a:r>
                        <a:rPr lang="en-IN" sz="1200" b="1" i="0" u="none" strike="noStrike" kern="1200" baseline="0" dirty="0">
                          <a:solidFill>
                            <a:schemeClr val="tx1"/>
                          </a:solidFill>
                          <a:latin typeface="+mn-lt"/>
                          <a:ea typeface="+mn-ea"/>
                          <a:cs typeface="+mn-cs"/>
                        </a:rPr>
                        <a:t>65 0f c0 4d</a:t>
                      </a:r>
                    </a:p>
                    <a:p>
                      <a:pPr algn="ctr"/>
                      <a:r>
                        <a:rPr lang="en-IN" sz="1200" b="1" i="0" u="none" strike="noStrike" kern="1200" baseline="0" dirty="0">
                          <a:solidFill>
                            <a:schemeClr val="tx1"/>
                          </a:solidFill>
                          <a:latin typeface="+mn-lt"/>
                          <a:ea typeface="+mn-ea"/>
                          <a:cs typeface="+mn-cs"/>
                        </a:rPr>
                        <a:t>74 c7 e8 d0</a:t>
                      </a:r>
                    </a:p>
                    <a:p>
                      <a:pPr algn="ctr"/>
                      <a:r>
                        <a:rPr lang="en-IN" sz="1200" b="1" i="0" u="none" strike="noStrike" kern="1200" baseline="0" dirty="0">
                          <a:solidFill>
                            <a:schemeClr val="tx1"/>
                          </a:solidFill>
                          <a:latin typeface="+mn-lt"/>
                          <a:ea typeface="+mn-ea"/>
                          <a:cs typeface="+mn-cs"/>
                        </a:rPr>
                        <a:t>70 </a:t>
                      </a: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e8 2a</a:t>
                      </a:r>
                    </a:p>
                    <a:p>
                      <a:pPr algn="ctr"/>
                      <a:r>
                        <a:rPr lang="en-IN" sz="1200" b="1" i="0" u="none" strike="noStrike" kern="1200" baseline="0" dirty="0">
                          <a:solidFill>
                            <a:schemeClr val="tx1"/>
                          </a:solidFill>
                          <a:latin typeface="+mn-lt"/>
                          <a:ea typeface="+mn-ea"/>
                          <a:cs typeface="+mn-cs"/>
                        </a:rPr>
                        <a:t>75 3f </a:t>
                      </a:r>
                      <a:r>
                        <a:rPr lang="en-IN" sz="1200" b="1" i="0" u="none" strike="noStrike" kern="1200" baseline="0" dirty="0" err="1">
                          <a:solidFill>
                            <a:schemeClr val="tx1"/>
                          </a:solidFill>
                          <a:latin typeface="+mn-lt"/>
                          <a:ea typeface="+mn-ea"/>
                          <a:cs typeface="+mn-cs"/>
                        </a:rPr>
                        <a:t>ca</a:t>
                      </a:r>
                      <a:r>
                        <a:rPr lang="en-IN" sz="1200" b="1" i="0" u="none" strike="noStrike" kern="1200" baseline="0" dirty="0">
                          <a:solidFill>
                            <a:schemeClr val="tx1"/>
                          </a:solidFill>
                          <a:latin typeface="+mn-lt"/>
                          <a:ea typeface="+mn-ea"/>
                          <a:cs typeface="+mn-cs"/>
                        </a:rPr>
                        <a:t> 9c</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4d 76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e3</a:t>
                      </a:r>
                    </a:p>
                    <a:p>
                      <a:pPr algn="ctr"/>
                      <a:r>
                        <a:rPr lang="en-IN" sz="1200" b="1" i="0" u="none" strike="noStrike" kern="1200" baseline="0" dirty="0">
                          <a:solidFill>
                            <a:schemeClr val="tx1"/>
                          </a:solidFill>
                          <a:latin typeface="+mn-lt"/>
                          <a:ea typeface="+mn-ea"/>
                          <a:cs typeface="+mn-cs"/>
                        </a:rPr>
                        <a:t>92 c6 9b 70</a:t>
                      </a:r>
                    </a:p>
                    <a:p>
                      <a:pPr algn="ctr"/>
                      <a:r>
                        <a:rPr lang="en-IN" sz="1200" b="1" i="0" u="none" strike="noStrike" kern="1200" baseline="0" dirty="0">
                          <a:solidFill>
                            <a:schemeClr val="tx1"/>
                          </a:solidFill>
                          <a:latin typeface="+mn-lt"/>
                          <a:ea typeface="+mn-ea"/>
                          <a:cs typeface="+mn-cs"/>
                        </a:rPr>
                        <a:t>51 16 9b e5</a:t>
                      </a:r>
                    </a:p>
                    <a:p>
                      <a:pPr algn="ctr"/>
                      <a:r>
                        <a:rPr lang="en-IN" sz="1200" b="1" i="0" u="none" strike="noStrike" kern="1200" baseline="0" dirty="0">
                          <a:solidFill>
                            <a:schemeClr val="tx1"/>
                          </a:solidFill>
                          <a:latin typeface="+mn-lt"/>
                          <a:ea typeface="+mn-ea"/>
                          <a:cs typeface="+mn-cs"/>
                        </a:rPr>
                        <a:t>9d 75 74 de</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4d 76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e3</a:t>
                      </a:r>
                    </a:p>
                    <a:p>
                      <a:pPr algn="ctr"/>
                      <a:r>
                        <a:rPr lang="en-IN" sz="1200" b="1" i="0" u="none" strike="noStrike" kern="1200" baseline="0" dirty="0">
                          <a:solidFill>
                            <a:schemeClr val="tx1"/>
                          </a:solidFill>
                          <a:latin typeface="+mn-lt"/>
                          <a:ea typeface="+mn-ea"/>
                          <a:cs typeface="+mn-cs"/>
                        </a:rPr>
                        <a:t>c6 9b 70 92</a:t>
                      </a:r>
                    </a:p>
                    <a:p>
                      <a:pPr algn="ctr"/>
                      <a:r>
                        <a:rPr lang="en-IN" sz="1200" b="1" i="0" u="none" strike="noStrike" kern="1200" baseline="0" dirty="0">
                          <a:solidFill>
                            <a:schemeClr val="tx1"/>
                          </a:solidFill>
                          <a:latin typeface="+mn-lt"/>
                          <a:ea typeface="+mn-ea"/>
                          <a:cs typeface="+mn-cs"/>
                        </a:rPr>
                        <a:t>9b e5 51 16</a:t>
                      </a:r>
                    </a:p>
                    <a:p>
                      <a:pPr algn="ctr"/>
                      <a:r>
                        <a:rPr lang="en-IN" sz="1200" b="1" i="0" u="none" strike="noStrike" kern="1200" baseline="0" dirty="0">
                          <a:solidFill>
                            <a:schemeClr val="tx1"/>
                          </a:solidFill>
                          <a:latin typeface="+mn-lt"/>
                          <a:ea typeface="+mn-ea"/>
                          <a:cs typeface="+mn-cs"/>
                        </a:rPr>
                        <a:t>de 9d 75 74</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8e 22 </a:t>
                      </a:r>
                      <a:r>
                        <a:rPr lang="en-IN" sz="1200" b="1" i="0" u="none" strike="noStrike" kern="1200" baseline="0" dirty="0" err="1">
                          <a:solidFill>
                            <a:schemeClr val="tx1"/>
                          </a:solidFill>
                          <a:latin typeface="+mn-lt"/>
                          <a:ea typeface="+mn-ea"/>
                          <a:cs typeface="+mn-cs"/>
                        </a:rPr>
                        <a:t>db</a:t>
                      </a:r>
                      <a:r>
                        <a:rPr lang="en-IN" sz="1200" b="1" i="0" u="none" strike="noStrike" kern="1200" baseline="0" dirty="0">
                          <a:solidFill>
                            <a:schemeClr val="tx1"/>
                          </a:solidFill>
                          <a:latin typeface="+mn-lt"/>
                          <a:ea typeface="+mn-ea"/>
                          <a:cs typeface="+mn-cs"/>
                        </a:rPr>
                        <a:t> 12</a:t>
                      </a:r>
                    </a:p>
                    <a:p>
                      <a:pPr algn="ctr"/>
                      <a:r>
                        <a:rPr lang="en-IN" sz="1200" b="1" i="0" u="none" strike="noStrike" kern="1200" baseline="0" dirty="0">
                          <a:solidFill>
                            <a:schemeClr val="tx1"/>
                          </a:solidFill>
                          <a:latin typeface="+mn-lt"/>
                          <a:ea typeface="+mn-ea"/>
                          <a:cs typeface="+mn-cs"/>
                        </a:rPr>
                        <a:t>b2 f2 dc 92</a:t>
                      </a:r>
                    </a:p>
                    <a:p>
                      <a:pPr algn="ctr"/>
                      <a:r>
                        <a:rPr lang="en-IN" sz="1200" b="1" i="0" u="none" strike="noStrike" kern="1200" baseline="0" dirty="0" err="1">
                          <a:solidFill>
                            <a:schemeClr val="tx1"/>
                          </a:solidFill>
                          <a:latin typeface="+mn-lt"/>
                          <a:ea typeface="+mn-ea"/>
                          <a:cs typeface="+mn-cs"/>
                        </a:rPr>
                        <a:t>df</a:t>
                      </a:r>
                      <a:r>
                        <a:rPr lang="en-IN" sz="1200" b="1" i="0" u="none" strike="noStrike" kern="1200" baseline="0" dirty="0">
                          <a:solidFill>
                            <a:schemeClr val="tx1"/>
                          </a:solidFill>
                          <a:latin typeface="+mn-lt"/>
                          <a:ea typeface="+mn-ea"/>
                          <a:cs typeface="+mn-cs"/>
                        </a:rPr>
                        <a:t> 80 f7 c1</a:t>
                      </a:r>
                    </a:p>
                    <a:p>
                      <a:pPr algn="ctr"/>
                      <a:r>
                        <a:rPr lang="en-IN" sz="1200" b="1" i="0" u="none" strike="noStrike" kern="1200" baseline="0" dirty="0">
                          <a:solidFill>
                            <a:schemeClr val="tx1"/>
                          </a:solidFill>
                          <a:latin typeface="+mn-lt"/>
                          <a:ea typeface="+mn-ea"/>
                          <a:cs typeface="+mn-cs"/>
                        </a:rPr>
                        <a:t>2d c5 1e 52</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d2 49 de e6</a:t>
                      </a:r>
                    </a:p>
                    <a:p>
                      <a:pPr algn="ctr"/>
                      <a:r>
                        <a:rPr lang="en-IN" sz="1200" b="1" i="0" u="none" strike="noStrike" kern="1200" baseline="0" dirty="0">
                          <a:solidFill>
                            <a:schemeClr val="tx1"/>
                          </a:solidFill>
                          <a:latin typeface="+mn-lt"/>
                          <a:ea typeface="+mn-ea"/>
                          <a:cs typeface="+mn-cs"/>
                        </a:rPr>
                        <a:t>c9 80 7e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6b b4 c6 d3</a:t>
                      </a:r>
                    </a:p>
                    <a:p>
                      <a:pPr algn="ctr"/>
                      <a:r>
                        <a:rPr lang="en-IN" sz="1200" b="1" i="0" u="none" strike="noStrike" kern="1200" baseline="0" dirty="0">
                          <a:solidFill>
                            <a:schemeClr val="tx1"/>
                          </a:solidFill>
                          <a:latin typeface="+mn-lt"/>
                          <a:ea typeface="+mn-ea"/>
                          <a:cs typeface="+mn-cs"/>
                        </a:rPr>
                        <a:t>b7 5e 61 c6</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479475">
                <a:tc>
                  <a:txBody>
                    <a:bodyPr/>
                    <a:lstStyle/>
                    <a:p>
                      <a:pPr algn="ctr"/>
                      <a:r>
                        <a:rPr lang="en-IN" sz="1200" b="1" i="0" u="none" strike="noStrike" kern="1200" baseline="0" dirty="0">
                          <a:solidFill>
                            <a:schemeClr val="tx1"/>
                          </a:solidFill>
                          <a:latin typeface="+mn-lt"/>
                          <a:ea typeface="+mn-ea"/>
                          <a:cs typeface="+mn-cs"/>
                        </a:rPr>
                        <a:t>5c 6b 05 f4</a:t>
                      </a:r>
                    </a:p>
                    <a:p>
                      <a:pPr algn="ctr"/>
                      <a:r>
                        <a:rPr lang="en-IN" sz="1200" b="1" i="0" u="none" strike="noStrike" kern="1200" baseline="0" dirty="0">
                          <a:solidFill>
                            <a:schemeClr val="tx1"/>
                          </a:solidFill>
                          <a:latin typeface="+mn-lt"/>
                          <a:ea typeface="+mn-ea"/>
                          <a:cs typeface="+mn-cs"/>
                        </a:rPr>
                        <a:t>7b 72 a2 6d</a:t>
                      </a:r>
                    </a:p>
                    <a:p>
                      <a:pPr algn="ctr"/>
                      <a:r>
                        <a:rPr lang="en-IN" sz="1200" b="1" i="0" u="none" strike="noStrike" kern="1200" baseline="0" dirty="0">
                          <a:solidFill>
                            <a:schemeClr val="tx1"/>
                          </a:solidFill>
                          <a:latin typeface="+mn-lt"/>
                          <a:ea typeface="+mn-ea"/>
                          <a:cs typeface="+mn-cs"/>
                        </a:rPr>
                        <a:t>b4 34 31 12</a:t>
                      </a:r>
                    </a:p>
                    <a:p>
                      <a:pPr algn="ctr"/>
                      <a:r>
                        <a:rPr lang="en-IN" sz="1200" b="1" i="0" u="none" strike="noStrike" kern="1200" baseline="0" dirty="0">
                          <a:solidFill>
                            <a:schemeClr val="tx1"/>
                          </a:solidFill>
                          <a:latin typeface="+mn-lt"/>
                          <a:ea typeface="+mn-ea"/>
                          <a:cs typeface="+mn-cs"/>
                        </a:rPr>
                        <a:t>9a 9b 7f 94</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4a 7f 6b bf</a:t>
                      </a:r>
                    </a:p>
                    <a:p>
                      <a:pPr algn="ctr"/>
                      <a:r>
                        <a:rPr lang="en-IN" sz="1200" b="1" i="0" u="none" strike="noStrike" kern="1200" baseline="0" dirty="0">
                          <a:solidFill>
                            <a:schemeClr val="tx1"/>
                          </a:solidFill>
                          <a:latin typeface="+mn-lt"/>
                          <a:ea typeface="+mn-ea"/>
                          <a:cs typeface="+mn-cs"/>
                        </a:rPr>
                        <a:t>21 40 3a 3c</a:t>
                      </a:r>
                    </a:p>
                    <a:p>
                      <a:pPr algn="ctr"/>
                      <a:r>
                        <a:rPr lang="en-IN" sz="1200" b="1" i="0" u="none" strike="noStrike" kern="1200" baseline="0" dirty="0">
                          <a:solidFill>
                            <a:schemeClr val="tx1"/>
                          </a:solidFill>
                          <a:latin typeface="+mn-lt"/>
                          <a:ea typeface="+mn-ea"/>
                          <a:cs typeface="+mn-cs"/>
                        </a:rPr>
                        <a:t>8d 18 c7 c9</a:t>
                      </a:r>
                    </a:p>
                    <a:p>
                      <a:pPr algn="ctr"/>
                      <a:r>
                        <a:rPr lang="en-IN" sz="1200" b="1" i="0" u="none" strike="noStrike" kern="1200" baseline="0" dirty="0">
                          <a:solidFill>
                            <a:schemeClr val="tx1"/>
                          </a:solidFill>
                          <a:latin typeface="+mn-lt"/>
                          <a:ea typeface="+mn-ea"/>
                          <a:cs typeface="+mn-cs"/>
                        </a:rPr>
                        <a:t>b8 14 d2 22</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4a 7f 6b bf</a:t>
                      </a:r>
                    </a:p>
                    <a:p>
                      <a:pPr algn="ctr"/>
                      <a:r>
                        <a:rPr lang="en-IN" sz="1200" b="1" i="0" u="none" strike="noStrike" kern="1200" baseline="0" dirty="0">
                          <a:solidFill>
                            <a:schemeClr val="tx1"/>
                          </a:solidFill>
                          <a:latin typeface="+mn-lt"/>
                          <a:ea typeface="+mn-ea"/>
                          <a:cs typeface="+mn-cs"/>
                        </a:rPr>
                        <a:t>40 3a 3c 21</a:t>
                      </a:r>
                    </a:p>
                    <a:p>
                      <a:pPr algn="ctr"/>
                      <a:r>
                        <a:rPr lang="en-IN" sz="1200" b="1" i="0" u="none" strike="noStrike" kern="1200" baseline="0" dirty="0">
                          <a:solidFill>
                            <a:schemeClr val="tx1"/>
                          </a:solidFill>
                          <a:latin typeface="+mn-lt"/>
                          <a:ea typeface="+mn-ea"/>
                          <a:cs typeface="+mn-cs"/>
                        </a:rPr>
                        <a:t>c7 c9 8d 18</a:t>
                      </a:r>
                    </a:p>
                    <a:p>
                      <a:pPr algn="ctr"/>
                      <a:r>
                        <a:rPr lang="en-IN" sz="1200" b="1" i="0" u="none" strike="noStrike" kern="1200" baseline="0" dirty="0">
                          <a:solidFill>
                            <a:schemeClr val="tx1"/>
                          </a:solidFill>
                          <a:latin typeface="+mn-lt"/>
                          <a:ea typeface="+mn-ea"/>
                          <a:cs typeface="+mn-cs"/>
                        </a:rPr>
                        <a:t>22 b8 14 d2</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b1 c1 0b cc</a:t>
                      </a:r>
                    </a:p>
                    <a:p>
                      <a:pPr algn="ct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f3 8b 07</a:t>
                      </a:r>
                    </a:p>
                    <a:p>
                      <a:pPr algn="ctr"/>
                      <a:r>
                        <a:rPr lang="en-IN" sz="1200" b="1" i="0" u="none" strike="noStrike" kern="1200" baseline="0" dirty="0">
                          <a:solidFill>
                            <a:schemeClr val="tx1"/>
                          </a:solidFill>
                          <a:latin typeface="+mn-lt"/>
                          <a:ea typeface="+mn-ea"/>
                          <a:cs typeface="+mn-cs"/>
                        </a:rPr>
                        <a:t>f9 1f 6a c3</a:t>
                      </a:r>
                    </a:p>
                    <a:p>
                      <a:pPr algn="ctr"/>
                      <a:r>
                        <a:rPr lang="en-IN" sz="1200" b="1" i="0" u="none" strike="noStrike" kern="1200" baseline="0" dirty="0">
                          <a:solidFill>
                            <a:schemeClr val="tx1"/>
                          </a:solidFill>
                          <a:latin typeface="+mn-lt"/>
                          <a:ea typeface="+mn-ea"/>
                          <a:cs typeface="+mn-cs"/>
                        </a:rPr>
                        <a:t>1d 19 24 5c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c0 89 57 b1</a:t>
                      </a:r>
                    </a:p>
                    <a:p>
                      <a:pPr algn="ctr"/>
                      <a:r>
                        <a:rPr lang="en-IN" sz="1200" b="1" i="0" u="none" strike="noStrike" kern="1200" baseline="0" dirty="0" err="1">
                          <a:solidFill>
                            <a:schemeClr val="tx1"/>
                          </a:solidFill>
                          <a:latin typeface="+mn-lt"/>
                          <a:ea typeface="+mn-ea"/>
                          <a:cs typeface="+mn-cs"/>
                        </a:rPr>
                        <a:t>af</a:t>
                      </a:r>
                      <a:r>
                        <a:rPr lang="en-IN" sz="1200" b="1" i="0" u="none" strike="noStrike" kern="1200" baseline="0" dirty="0">
                          <a:solidFill>
                            <a:schemeClr val="tx1"/>
                          </a:solidFill>
                          <a:latin typeface="+mn-lt"/>
                          <a:ea typeface="+mn-ea"/>
                          <a:cs typeface="+mn-cs"/>
                        </a:rPr>
                        <a:t> 2f 51 </a:t>
                      </a:r>
                      <a:r>
                        <a:rPr lang="en-IN" sz="1200" b="1" i="0" u="none" strike="noStrike" kern="1200" baseline="0" dirty="0" err="1">
                          <a:solidFill>
                            <a:schemeClr val="tx1"/>
                          </a:solidFill>
                          <a:latin typeface="+mn-lt"/>
                          <a:ea typeface="+mn-ea"/>
                          <a:cs typeface="+mn-cs"/>
                        </a:rPr>
                        <a:t>ae</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err="1">
                          <a:solidFill>
                            <a:schemeClr val="tx1"/>
                          </a:solidFill>
                          <a:latin typeface="+mn-lt"/>
                          <a:ea typeface="+mn-ea"/>
                          <a:cs typeface="+mn-cs"/>
                        </a:rPr>
                        <a:t>df</a:t>
                      </a:r>
                      <a:r>
                        <a:rPr lang="en-IN" sz="1200" b="1" i="0" u="none" strike="noStrike" kern="1200" baseline="0" dirty="0">
                          <a:solidFill>
                            <a:schemeClr val="tx1"/>
                          </a:solidFill>
                          <a:latin typeface="+mn-lt"/>
                          <a:ea typeface="+mn-ea"/>
                          <a:cs typeface="+mn-cs"/>
                        </a:rPr>
                        <a:t> 6b ad 7e</a:t>
                      </a:r>
                    </a:p>
                    <a:p>
                      <a:pPr algn="ctr"/>
                      <a:r>
                        <a:rPr lang="en-IN" sz="1200" b="1" i="0" u="none" strike="noStrike" kern="1200" baseline="0" dirty="0">
                          <a:solidFill>
                            <a:schemeClr val="tx1"/>
                          </a:solidFill>
                          <a:latin typeface="+mn-lt"/>
                          <a:ea typeface="+mn-ea"/>
                          <a:cs typeface="+mn-cs"/>
                        </a:rPr>
                        <a:t>39 67 06 c0</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479475">
                <a:tc>
                  <a:txBody>
                    <a:bodyPr/>
                    <a:lstStyle/>
                    <a:p>
                      <a:pPr algn="ctr"/>
                      <a:r>
                        <a:rPr lang="en-IN" sz="1200" b="1" i="0" u="none" strike="noStrike" kern="1200" baseline="0" dirty="0">
                          <a:solidFill>
                            <a:schemeClr val="tx1"/>
                          </a:solidFill>
                          <a:latin typeface="+mn-lt"/>
                          <a:ea typeface="+mn-ea"/>
                          <a:cs typeface="+mn-cs"/>
                        </a:rPr>
                        <a:t>71 48 5c 7d</a:t>
                      </a:r>
                    </a:p>
                    <a:p>
                      <a:pPr algn="ctr"/>
                      <a:r>
                        <a:rPr lang="en-IN" sz="1200" b="1" i="0" u="none" strike="noStrike" kern="1200" baseline="0" dirty="0">
                          <a:solidFill>
                            <a:schemeClr val="tx1"/>
                          </a:solidFill>
                          <a:latin typeface="+mn-lt"/>
                          <a:ea typeface="+mn-ea"/>
                          <a:cs typeface="+mn-cs"/>
                        </a:rPr>
                        <a:t>15 dc da a9</a:t>
                      </a:r>
                    </a:p>
                    <a:p>
                      <a:pPr algn="ctr"/>
                      <a:r>
                        <a:rPr lang="en-IN" sz="1200" b="1" i="0" u="none" strike="noStrike" kern="1200" baseline="0" dirty="0">
                          <a:solidFill>
                            <a:schemeClr val="tx1"/>
                          </a:solidFill>
                          <a:latin typeface="+mn-lt"/>
                          <a:ea typeface="+mn-ea"/>
                          <a:cs typeface="+mn-cs"/>
                        </a:rPr>
                        <a:t>26 74 c7 </a:t>
                      </a:r>
                      <a:r>
                        <a:rPr lang="en-IN" sz="1200" b="1" i="0" u="none" strike="noStrike" kern="1200" baseline="0" dirty="0" err="1">
                          <a:solidFill>
                            <a:schemeClr val="tx1"/>
                          </a:solidFill>
                          <a:latin typeface="+mn-lt"/>
                          <a:ea typeface="+mn-ea"/>
                          <a:cs typeface="+mn-cs"/>
                        </a:rPr>
                        <a:t>bd</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24 7e 22 9c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a3 52 4a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59 86 57 d3</a:t>
                      </a:r>
                    </a:p>
                    <a:p>
                      <a:pPr algn="ctr"/>
                      <a:r>
                        <a:rPr lang="en-IN" sz="1200" b="1" i="0" u="none" strike="noStrike" kern="1200" baseline="0" dirty="0">
                          <a:solidFill>
                            <a:schemeClr val="tx1"/>
                          </a:solidFill>
                          <a:latin typeface="+mn-lt"/>
                          <a:ea typeface="+mn-ea"/>
                          <a:cs typeface="+mn-cs"/>
                        </a:rPr>
                        <a:t>f7 92 c6 7a</a:t>
                      </a:r>
                    </a:p>
                    <a:p>
                      <a:pPr algn="ctr"/>
                      <a:r>
                        <a:rPr lang="en-IN" sz="1200" b="1" i="0" u="none" strike="noStrike" kern="1200" baseline="0" dirty="0">
                          <a:solidFill>
                            <a:schemeClr val="tx1"/>
                          </a:solidFill>
                          <a:latin typeface="+mn-lt"/>
                          <a:ea typeface="+mn-ea"/>
                          <a:cs typeface="+mn-cs"/>
                        </a:rPr>
                        <a:t>36 f3 93 de</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a3 52 4a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86 57 d3 59</a:t>
                      </a:r>
                    </a:p>
                    <a:p>
                      <a:pPr algn="ctr"/>
                      <a:r>
                        <a:rPr lang="en-IN" sz="1200" b="1" i="0" u="none" strike="noStrike" kern="1200" baseline="0" dirty="0">
                          <a:solidFill>
                            <a:schemeClr val="tx1"/>
                          </a:solidFill>
                          <a:latin typeface="+mn-lt"/>
                          <a:ea typeface="+mn-ea"/>
                          <a:cs typeface="+mn-cs"/>
                        </a:rPr>
                        <a:t>c6 7a f7 92</a:t>
                      </a:r>
                    </a:p>
                    <a:p>
                      <a:pPr algn="ctr"/>
                      <a:r>
                        <a:rPr lang="en-IN" sz="1200" b="1" i="0" u="none" strike="noStrike" kern="1200" baseline="0" dirty="0">
                          <a:solidFill>
                            <a:schemeClr val="tx1"/>
                          </a:solidFill>
                          <a:latin typeface="+mn-lt"/>
                          <a:ea typeface="+mn-ea"/>
                          <a:cs typeface="+mn-cs"/>
                        </a:rPr>
                        <a:t>de 36 f3 93</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d4 11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0f</a:t>
                      </a:r>
                    </a:p>
                    <a:p>
                      <a:pPr algn="ctr"/>
                      <a:r>
                        <a:rPr lang="en-IN" sz="1200" b="1" i="0" u="none" strike="noStrike" kern="1200" baseline="0" dirty="0">
                          <a:solidFill>
                            <a:schemeClr val="tx1"/>
                          </a:solidFill>
                          <a:latin typeface="+mn-lt"/>
                          <a:ea typeface="+mn-ea"/>
                          <a:cs typeface="+mn-cs"/>
                        </a:rPr>
                        <a:t>3b 44 06 73</a:t>
                      </a:r>
                    </a:p>
                    <a:p>
                      <a:pPr algn="ct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a:t>
                      </a: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62 37</a:t>
                      </a:r>
                    </a:p>
                    <a:p>
                      <a:pPr algn="ctr"/>
                      <a:r>
                        <a:rPr lang="en-IN" sz="1200" b="1" i="0" u="none" strike="noStrike" kern="1200" baseline="0" dirty="0">
                          <a:solidFill>
                            <a:schemeClr val="tx1"/>
                          </a:solidFill>
                          <a:latin typeface="+mn-lt"/>
                          <a:ea typeface="+mn-ea"/>
                          <a:cs typeface="+mn-cs"/>
                        </a:rPr>
                        <a:t>19 b7 07 </a:t>
                      </a:r>
                      <a:r>
                        <a:rPr lang="en-IN" sz="1200" b="1" i="0" u="none" strike="noStrike" kern="1200" baseline="0" dirty="0" err="1">
                          <a:solidFill>
                            <a:schemeClr val="tx1"/>
                          </a:solidFill>
                          <a:latin typeface="+mn-lt"/>
                          <a:ea typeface="+mn-ea"/>
                          <a:cs typeface="+mn-cs"/>
                        </a:rPr>
                        <a:t>ec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2c a5 f2 43</a:t>
                      </a:r>
                    </a:p>
                    <a:p>
                      <a:pPr algn="ctr"/>
                      <a:r>
                        <a:rPr lang="en-IN" sz="1200" b="1" i="0" u="none" strike="noStrike" kern="1200" baseline="0" dirty="0">
                          <a:solidFill>
                            <a:schemeClr val="tx1"/>
                          </a:solidFill>
                          <a:latin typeface="+mn-lt"/>
                          <a:ea typeface="+mn-ea"/>
                          <a:cs typeface="+mn-cs"/>
                        </a:rPr>
                        <a:t>5c 73 22 8c</a:t>
                      </a:r>
                    </a:p>
                    <a:p>
                      <a:pPr algn="ctr"/>
                      <a:r>
                        <a:rPr lang="en-IN" sz="1200" b="1" i="0" u="none" strike="noStrike" kern="1200" baseline="0" dirty="0">
                          <a:solidFill>
                            <a:schemeClr val="tx1"/>
                          </a:solidFill>
                          <a:latin typeface="+mn-lt"/>
                          <a:ea typeface="+mn-ea"/>
                          <a:cs typeface="+mn-cs"/>
                        </a:rPr>
                        <a:t>65 0e a3 </a:t>
                      </a:r>
                      <a:r>
                        <a:rPr lang="en-IN" sz="1200" b="1" i="0" u="none" strike="noStrike" kern="1200" baseline="0" dirty="0" err="1">
                          <a:solidFill>
                            <a:schemeClr val="tx1"/>
                          </a:solidFill>
                          <a:latin typeface="+mn-lt"/>
                          <a:ea typeface="+mn-ea"/>
                          <a:cs typeface="+mn-cs"/>
                        </a:rPr>
                        <a:t>dd</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f1 96 90 50</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r h="479475">
                <a:tc>
                  <a:txBody>
                    <a:bodyPr/>
                    <a:lstStyle/>
                    <a:p>
                      <a:pPr algn="ctr"/>
                      <a:r>
                        <a:rPr lang="en-IN" sz="1200" b="1" i="0" u="none" strike="noStrike" kern="1200" baseline="0" dirty="0">
                          <a:solidFill>
                            <a:schemeClr val="tx1"/>
                          </a:solidFill>
                          <a:latin typeface="+mn-lt"/>
                          <a:ea typeface="+mn-ea"/>
                          <a:cs typeface="+mn-cs"/>
                        </a:rPr>
                        <a:t>f8 b4 0c 4c</a:t>
                      </a:r>
                    </a:p>
                    <a:p>
                      <a:pPr algn="ctr"/>
                      <a:r>
                        <a:rPr lang="en-IN" sz="1200" b="1" i="0" u="none" strike="noStrike" kern="1200" baseline="0" dirty="0">
                          <a:solidFill>
                            <a:schemeClr val="tx1"/>
                          </a:solidFill>
                          <a:latin typeface="+mn-lt"/>
                          <a:ea typeface="+mn-ea"/>
                          <a:cs typeface="+mn-cs"/>
                        </a:rPr>
                        <a:t>67 37 24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err="1">
                          <a:solidFill>
                            <a:schemeClr val="tx1"/>
                          </a:solidFill>
                          <a:latin typeface="+mn-lt"/>
                          <a:ea typeface="+mn-ea"/>
                          <a:cs typeface="+mn-cs"/>
                        </a:rPr>
                        <a:t>ae</a:t>
                      </a:r>
                      <a:r>
                        <a:rPr lang="en-IN" sz="1200" b="1" i="0" u="none" strike="noStrike" kern="1200" baseline="0" dirty="0">
                          <a:solidFill>
                            <a:schemeClr val="tx1"/>
                          </a:solidFill>
                          <a:latin typeface="+mn-lt"/>
                          <a:ea typeface="+mn-ea"/>
                          <a:cs typeface="+mn-cs"/>
                        </a:rPr>
                        <a:t> a5 c1 </a:t>
                      </a:r>
                      <a:r>
                        <a:rPr lang="en-IN" sz="1200" b="1" i="0" u="none" strike="noStrike" kern="1200" baseline="0" dirty="0" err="1">
                          <a:solidFill>
                            <a:schemeClr val="tx1"/>
                          </a:solidFill>
                          <a:latin typeface="+mn-lt"/>
                          <a:ea typeface="+mn-ea"/>
                          <a:cs typeface="+mn-cs"/>
                        </a:rPr>
                        <a:t>ea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e8 21 97 </a:t>
                      </a:r>
                      <a:r>
                        <a:rPr lang="en-IN" sz="1200" b="1" i="0" u="none" strike="noStrike" kern="1200" baseline="0" dirty="0" err="1">
                          <a:solidFill>
                            <a:schemeClr val="tx1"/>
                          </a:solidFill>
                          <a:latin typeface="+mn-lt"/>
                          <a:ea typeface="+mn-ea"/>
                          <a:cs typeface="+mn-cs"/>
                        </a:rPr>
                        <a:t>bc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41 8d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29</a:t>
                      </a:r>
                    </a:p>
                    <a:p>
                      <a:pPr algn="ctr"/>
                      <a:r>
                        <a:rPr lang="en-IN" sz="1200" b="1" i="0" u="none" strike="noStrike" kern="1200" baseline="0" dirty="0">
                          <a:solidFill>
                            <a:schemeClr val="tx1"/>
                          </a:solidFill>
                          <a:latin typeface="+mn-lt"/>
                          <a:ea typeface="+mn-ea"/>
                          <a:cs typeface="+mn-cs"/>
                        </a:rPr>
                        <a:t>85 9a 36 16</a:t>
                      </a:r>
                    </a:p>
                    <a:p>
                      <a:pPr algn="ctr"/>
                      <a:r>
                        <a:rPr lang="en-IN" sz="1200" b="1" i="0" u="none" strike="noStrike" kern="1200" baseline="0" dirty="0">
                          <a:solidFill>
                            <a:schemeClr val="tx1"/>
                          </a:solidFill>
                          <a:latin typeface="+mn-lt"/>
                          <a:ea typeface="+mn-ea"/>
                          <a:cs typeface="+mn-cs"/>
                        </a:rPr>
                        <a:t>e4 06 78 87</a:t>
                      </a:r>
                    </a:p>
                    <a:p>
                      <a:pPr algn="ctr"/>
                      <a:r>
                        <a:rPr lang="en-IN" sz="1200" b="1" i="0" u="none" strike="noStrike" kern="1200" baseline="0" dirty="0">
                          <a:solidFill>
                            <a:schemeClr val="tx1"/>
                          </a:solidFill>
                          <a:latin typeface="+mn-lt"/>
                          <a:ea typeface="+mn-ea"/>
                          <a:cs typeface="+mn-cs"/>
                        </a:rPr>
                        <a:t>9b </a:t>
                      </a: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88 65</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41 8d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29</a:t>
                      </a:r>
                    </a:p>
                    <a:p>
                      <a:pPr algn="ctr"/>
                      <a:r>
                        <a:rPr lang="en-IN" sz="1200" b="1" i="0" u="none" strike="noStrike" kern="1200" baseline="0" dirty="0">
                          <a:solidFill>
                            <a:schemeClr val="tx1"/>
                          </a:solidFill>
                          <a:latin typeface="+mn-lt"/>
                          <a:ea typeface="+mn-ea"/>
                          <a:cs typeface="+mn-cs"/>
                        </a:rPr>
                        <a:t>9a 36 16 85</a:t>
                      </a:r>
                    </a:p>
                    <a:p>
                      <a:pPr algn="ctr"/>
                      <a:r>
                        <a:rPr lang="en-IN" sz="1200" b="1" i="0" u="none" strike="noStrike" kern="1200" baseline="0" dirty="0">
                          <a:solidFill>
                            <a:schemeClr val="tx1"/>
                          </a:solidFill>
                          <a:latin typeface="+mn-lt"/>
                          <a:ea typeface="+mn-ea"/>
                          <a:cs typeface="+mn-cs"/>
                        </a:rPr>
                        <a:t>78 87 e4 06</a:t>
                      </a:r>
                    </a:p>
                    <a:p>
                      <a:pPr algn="ctr"/>
                      <a:r>
                        <a:rPr lang="en-IN" sz="1200" b="1" i="0" u="none" strike="noStrike" kern="1200" baseline="0" dirty="0">
                          <a:solidFill>
                            <a:schemeClr val="tx1"/>
                          </a:solidFill>
                          <a:latin typeface="+mn-lt"/>
                          <a:ea typeface="+mn-ea"/>
                          <a:cs typeface="+mn-cs"/>
                        </a:rPr>
                        <a:t>65 9b </a:t>
                      </a: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88</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2a 47 c4 48</a:t>
                      </a:r>
                    </a:p>
                    <a:p>
                      <a:pPr algn="ctr"/>
                      <a:r>
                        <a:rPr lang="en-IN" sz="1200" b="1" i="0" u="none" strike="noStrike" kern="1200" baseline="0" dirty="0">
                          <a:solidFill>
                            <a:schemeClr val="tx1"/>
                          </a:solidFill>
                          <a:latin typeface="+mn-lt"/>
                          <a:ea typeface="+mn-ea"/>
                          <a:cs typeface="+mn-cs"/>
                        </a:rPr>
                        <a:t>83 e8 18 </a:t>
                      </a:r>
                      <a:r>
                        <a:rPr lang="en-IN" sz="1200" b="1" i="0" u="none" strike="noStrike" kern="1200" baseline="0" dirty="0" err="1">
                          <a:solidFill>
                            <a:schemeClr val="tx1"/>
                          </a:solidFill>
                          <a:latin typeface="+mn-lt"/>
                          <a:ea typeface="+mn-ea"/>
                          <a:cs typeface="+mn-cs"/>
                        </a:rPr>
                        <a:t>ba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84 18 27 23</a:t>
                      </a:r>
                    </a:p>
                    <a:p>
                      <a:pPr algn="ctr"/>
                      <a:r>
                        <a:rPr lang="en-IN" sz="1200" b="1" i="0" u="none" strike="noStrike" kern="1200" baseline="0" dirty="0" err="1">
                          <a:solidFill>
                            <a:schemeClr val="tx1"/>
                          </a:solidFill>
                          <a:latin typeface="+mn-lt"/>
                          <a:ea typeface="+mn-ea"/>
                          <a:cs typeface="+mn-cs"/>
                        </a:rPr>
                        <a:t>eb</a:t>
                      </a:r>
                      <a:r>
                        <a:rPr lang="en-IN" sz="1200" b="1" i="0" u="none" strike="noStrike" kern="1200" baseline="0" dirty="0">
                          <a:solidFill>
                            <a:schemeClr val="tx1"/>
                          </a:solidFill>
                          <a:latin typeface="+mn-lt"/>
                          <a:ea typeface="+mn-ea"/>
                          <a:cs typeface="+mn-cs"/>
                        </a:rPr>
                        <a:t> 10 0a f3</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58 </a:t>
                      </a: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0f 4c</a:t>
                      </a:r>
                    </a:p>
                    <a:p>
                      <a:pPr algn="ctr"/>
                      <a:r>
                        <a:rPr lang="en-IN" sz="1200" b="1" i="0" u="none" strike="noStrike" kern="1200" baseline="0" dirty="0">
                          <a:solidFill>
                            <a:schemeClr val="tx1"/>
                          </a:solidFill>
                          <a:latin typeface="+mn-lt"/>
                          <a:ea typeface="+mn-ea"/>
                          <a:cs typeface="+mn-cs"/>
                        </a:rPr>
                        <a:t>9d </a:t>
                      </a:r>
                      <a:r>
                        <a:rPr lang="en-IN" sz="1200" b="1" i="0" u="none" strike="noStrike" kern="1200" baseline="0" dirty="0" err="1">
                          <a:solidFill>
                            <a:schemeClr val="tx1"/>
                          </a:solidFill>
                          <a:latin typeface="+mn-lt"/>
                          <a:ea typeface="+mn-ea"/>
                          <a:cs typeface="+mn-cs"/>
                        </a:rPr>
                        <a:t>ee</a:t>
                      </a:r>
                      <a:r>
                        <a:rPr lang="en-IN" sz="1200" b="1" i="0" u="none" strike="noStrike" kern="1200" baseline="0" dirty="0">
                          <a:solidFill>
                            <a:schemeClr val="tx1"/>
                          </a:solidFill>
                          <a:latin typeface="+mn-lt"/>
                          <a:ea typeface="+mn-ea"/>
                          <a:cs typeface="+mn-cs"/>
                        </a:rPr>
                        <a:t> cc 40</a:t>
                      </a:r>
                    </a:p>
                    <a:p>
                      <a:pPr algn="ctr"/>
                      <a:r>
                        <a:rPr lang="en-IN" sz="1200" b="1" i="0" u="none" strike="noStrike" kern="1200" baseline="0" dirty="0">
                          <a:solidFill>
                            <a:schemeClr val="tx1"/>
                          </a:solidFill>
                          <a:latin typeface="+mn-lt"/>
                          <a:ea typeface="+mn-ea"/>
                          <a:cs typeface="+mn-cs"/>
                        </a:rPr>
                        <a:t>36 38 9b 46</a:t>
                      </a:r>
                    </a:p>
                    <a:p>
                      <a:pPr algn="ctr"/>
                      <a:r>
                        <a:rPr lang="en-IN" sz="1200" b="1" i="0" u="none" strike="noStrike" kern="1200" baseline="0" dirty="0" err="1">
                          <a:solidFill>
                            <a:schemeClr val="tx1"/>
                          </a:solidFill>
                          <a:latin typeface="+mn-lt"/>
                          <a:ea typeface="+mn-ea"/>
                          <a:cs typeface="+mn-cs"/>
                        </a:rPr>
                        <a:t>eb</a:t>
                      </a:r>
                      <a:r>
                        <a:rPr lang="en-IN" sz="1200" b="1" i="0" u="none" strike="noStrike" kern="1200" baseline="0" dirty="0">
                          <a:solidFill>
                            <a:schemeClr val="tx1"/>
                          </a:solidFill>
                          <a:latin typeface="+mn-lt"/>
                          <a:ea typeface="+mn-ea"/>
                          <a:cs typeface="+mn-cs"/>
                        </a:rPr>
                        <a:t> 7d </a:t>
                      </a:r>
                      <a:r>
                        <a:rPr lang="en-IN" sz="1200" b="1" i="0" u="none" strike="noStrike" kern="1200" baseline="0" dirty="0" err="1">
                          <a:solidFill>
                            <a:schemeClr val="tx1"/>
                          </a:solidFill>
                          <a:latin typeface="+mn-lt"/>
                          <a:ea typeface="+mn-ea"/>
                          <a:cs typeface="+mn-cs"/>
                        </a:rPr>
                        <a:t>ed</a:t>
                      </a:r>
                      <a:r>
                        <a:rPr lang="en-IN" sz="1200" b="1" i="0" u="none" strike="noStrike" kern="1200" baseline="0" dirty="0">
                          <a:solidFill>
                            <a:schemeClr val="tx1"/>
                          </a:solidFill>
                          <a:latin typeface="+mn-lt"/>
                          <a:ea typeface="+mn-ea"/>
                          <a:cs typeface="+mn-cs"/>
                        </a:rPr>
                        <a:t> </a:t>
                      </a:r>
                      <a:r>
                        <a:rPr lang="en-IN" sz="1200" b="1" i="0" u="none" strike="noStrike" kern="1200" baseline="0" dirty="0" err="1">
                          <a:solidFill>
                            <a:schemeClr val="tx1"/>
                          </a:solidFill>
                          <a:latin typeface="+mn-lt"/>
                          <a:ea typeface="+mn-ea"/>
                          <a:cs typeface="+mn-cs"/>
                        </a:rPr>
                        <a:t>bd</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6557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Finite Field Arithmetic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57200" y="1037725"/>
            <a:ext cx="8229600" cy="5006459"/>
          </a:xfrm>
        </p:spPr>
        <p:txBody>
          <a:bodyPr>
            <a:noAutofit/>
          </a:bodyPr>
          <a:lstStyle/>
          <a:p>
            <a:r>
              <a:rPr lang="en-US" sz="2000" dirty="0"/>
              <a:t>If one of the operations used in the algorithm is division, then we need to work in arithmetic defined over a field</a:t>
            </a:r>
          </a:p>
          <a:p>
            <a:pPr lvl="1"/>
            <a:r>
              <a:rPr lang="en-US" sz="2000" dirty="0"/>
              <a:t>Division requires that each nonzero element have a multiplicative inverse</a:t>
            </a:r>
          </a:p>
          <a:p>
            <a:r>
              <a:rPr lang="en-US" sz="2000" dirty="0"/>
              <a:t>For convenience and for implementation efficiency we would like to work with integers that fit exactly into a given number of bits with no wasted bit patterns</a:t>
            </a:r>
          </a:p>
          <a:p>
            <a:pPr lvl="1"/>
            <a:r>
              <a:rPr lang="en-US" sz="2000" dirty="0"/>
              <a:t>Integers in the range 0 through 2</a:t>
            </a:r>
            <a:r>
              <a:rPr lang="en-US" sz="2000" baseline="30000" dirty="0"/>
              <a:t>n</a:t>
            </a:r>
            <a:r>
              <a:rPr lang="en-US" sz="2000" dirty="0"/>
              <a:t> – 1, which fit into an </a:t>
            </a:r>
            <a:r>
              <a:rPr lang="en-US" sz="2000" i="1" dirty="0"/>
              <a:t>n-</a:t>
            </a:r>
            <a:r>
              <a:rPr lang="en-US" sz="2000" dirty="0"/>
              <a:t>bit word</a:t>
            </a:r>
            <a:endParaRPr lang="en-US" sz="2000" baseline="30000" dirty="0"/>
          </a:p>
          <a:p>
            <a:r>
              <a:rPr lang="en-US" sz="2000" dirty="0"/>
              <a:t>The set of such integers, Z</a:t>
            </a:r>
            <a:r>
              <a:rPr lang="en-US" sz="2000" baseline="-25000" dirty="0"/>
              <a:t>2</a:t>
            </a:r>
            <a:r>
              <a:rPr lang="en-US" sz="2000" baseline="30000" dirty="0"/>
              <a:t>n</a:t>
            </a:r>
            <a:r>
              <a:rPr lang="en-US" sz="2000" dirty="0"/>
              <a:t>, using modular arithmetic, is not a field</a:t>
            </a:r>
          </a:p>
          <a:p>
            <a:pPr lvl="1"/>
            <a:r>
              <a:rPr lang="en-US" sz="2000" dirty="0"/>
              <a:t>For example, the integer 2 has no multiplicative inverse in Z</a:t>
            </a:r>
            <a:r>
              <a:rPr lang="en-US" sz="2000" baseline="-25000" dirty="0"/>
              <a:t>2</a:t>
            </a:r>
            <a:r>
              <a:rPr lang="en-US" sz="2000" baseline="30000" dirty="0"/>
              <a:t>n</a:t>
            </a:r>
            <a:r>
              <a:rPr lang="en-US" sz="2000" dirty="0"/>
              <a:t>, that is, there is no integer </a:t>
            </a:r>
            <a:r>
              <a:rPr lang="en-US" sz="2000" i="1" dirty="0"/>
              <a:t>b, </a:t>
            </a:r>
            <a:r>
              <a:rPr lang="en-US" sz="2000" dirty="0"/>
              <a:t>such that 2</a:t>
            </a:r>
            <a:r>
              <a:rPr lang="en-US" sz="2000" i="1" dirty="0"/>
              <a:t>b </a:t>
            </a:r>
            <a:r>
              <a:rPr lang="en-US" sz="2000" dirty="0"/>
              <a:t>mod 2</a:t>
            </a:r>
            <a:r>
              <a:rPr lang="en-US" sz="2000" i="1" baseline="30000" dirty="0"/>
              <a:t>n</a:t>
            </a:r>
            <a:r>
              <a:rPr lang="en-US" sz="2000" i="1" dirty="0"/>
              <a:t> = 1</a:t>
            </a:r>
            <a:endParaRPr lang="en-US" sz="2000" dirty="0"/>
          </a:p>
          <a:p>
            <a:r>
              <a:rPr lang="en-US" sz="2000" dirty="0"/>
              <a:t>A finite field containing 2</a:t>
            </a:r>
            <a:r>
              <a:rPr lang="en-US" sz="2000" baseline="30000" dirty="0"/>
              <a:t>n</a:t>
            </a:r>
            <a:r>
              <a:rPr lang="en-US" sz="2000" dirty="0"/>
              <a:t> elements is referred to as </a:t>
            </a:r>
            <a:r>
              <a:rPr lang="en-US" sz="2000" spc="-200" dirty="0"/>
              <a:t>G </a:t>
            </a:r>
            <a:r>
              <a:rPr lang="en-US" sz="2000" dirty="0"/>
              <a:t>F(2</a:t>
            </a:r>
            <a:r>
              <a:rPr lang="en-US" sz="2000" baseline="30000" dirty="0"/>
              <a:t>n</a:t>
            </a:r>
            <a:r>
              <a:rPr lang="en-US" sz="2000" dirty="0"/>
              <a:t>)</a:t>
            </a:r>
          </a:p>
          <a:p>
            <a:pPr lvl="1"/>
            <a:r>
              <a:rPr lang="en-US" sz="2000" dirty="0"/>
              <a:t>Every polynomial in </a:t>
            </a:r>
            <a:r>
              <a:rPr lang="en-US" sz="2000" spc="-200" dirty="0"/>
              <a:t>G </a:t>
            </a:r>
            <a:r>
              <a:rPr lang="en-US" sz="2000" dirty="0"/>
              <a:t>F(2</a:t>
            </a:r>
            <a:r>
              <a:rPr lang="en-US" sz="2000" baseline="30000" dirty="0"/>
              <a:t>n</a:t>
            </a:r>
            <a:r>
              <a:rPr lang="en-US" sz="2000" dirty="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5"/>
            <a:ext cx="8229600" cy="430887"/>
          </a:xfrm>
        </p:spPr>
        <p:txBody>
          <a:bodyPr wrap="square">
            <a:noAutofit/>
          </a:bodyPr>
          <a:lstStyle/>
          <a:p>
            <a:r>
              <a:rPr lang="en-US" dirty="0"/>
              <a:t>Table 6.5 </a:t>
            </a:r>
            <a:r>
              <a:rPr lang="en-US" spc="-400" dirty="0"/>
              <a:t>A E </a:t>
            </a:r>
            <a:r>
              <a:rPr lang="en-US" dirty="0"/>
              <a:t>S Example </a:t>
            </a:r>
            <a:r>
              <a:rPr lang="en-US" sz="2800" dirty="0"/>
              <a:t>(2 of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62445500"/>
              </p:ext>
            </p:extLst>
          </p:nvPr>
        </p:nvGraphicFramePr>
        <p:xfrm>
          <a:off x="457201" y="960120"/>
          <a:ext cx="8229599" cy="5212080"/>
        </p:xfrm>
        <a:graphic>
          <a:graphicData uri="http://schemas.openxmlformats.org/drawingml/2006/table">
            <a:tbl>
              <a:tblPr firstRow="1" bandRow="1">
                <a:tableStyleId>{3B4B98B0-60AC-42C2-AFA5-B58CD77FA1E5}</a:tableStyleId>
              </a:tblPr>
              <a:tblGrid>
                <a:gridCol w="1711104">
                  <a:extLst>
                    <a:ext uri="{9D8B030D-6E8A-4147-A177-3AD203B41FA5}">
                      <a16:colId xmlns="" xmlns:a16="http://schemas.microsoft.com/office/drawing/2014/main" val="20000"/>
                    </a:ext>
                  </a:extLst>
                </a:gridCol>
                <a:gridCol w="1548142">
                  <a:extLst>
                    <a:ext uri="{9D8B030D-6E8A-4147-A177-3AD203B41FA5}">
                      <a16:colId xmlns="" xmlns:a16="http://schemas.microsoft.com/office/drawing/2014/main" val="20001"/>
                    </a:ext>
                  </a:extLst>
                </a:gridCol>
                <a:gridCol w="1548142">
                  <a:extLst>
                    <a:ext uri="{9D8B030D-6E8A-4147-A177-3AD203B41FA5}">
                      <a16:colId xmlns="" xmlns:a16="http://schemas.microsoft.com/office/drawing/2014/main" val="20002"/>
                    </a:ext>
                  </a:extLst>
                </a:gridCol>
                <a:gridCol w="1629623">
                  <a:extLst>
                    <a:ext uri="{9D8B030D-6E8A-4147-A177-3AD203B41FA5}">
                      <a16:colId xmlns="" xmlns:a16="http://schemas.microsoft.com/office/drawing/2014/main" val="20003"/>
                    </a:ext>
                  </a:extLst>
                </a:gridCol>
                <a:gridCol w="1792588">
                  <a:extLst>
                    <a:ext uri="{9D8B030D-6E8A-4147-A177-3AD203B41FA5}">
                      <a16:colId xmlns="" xmlns:a16="http://schemas.microsoft.com/office/drawing/2014/main" val="20004"/>
                    </a:ext>
                  </a:extLst>
                </a:gridCol>
              </a:tblGrid>
              <a:tr h="273637">
                <a:tc>
                  <a:txBody>
                    <a:bodyPr/>
                    <a:lstStyle/>
                    <a:p>
                      <a:pPr algn="ctr"/>
                      <a:r>
                        <a:rPr lang="en-IN" sz="1200" b="1" i="0" u="none" strike="noStrike" kern="1200" baseline="0" dirty="0">
                          <a:solidFill>
                            <a:schemeClr val="bg1"/>
                          </a:solidFill>
                          <a:latin typeface="+mn-lt"/>
                          <a:ea typeface="+mn-ea"/>
                          <a:cs typeface="+mn-cs"/>
                        </a:rPr>
                        <a:t>Start of Round</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SubBytes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ShiftRows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MixColumns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Round Key</a:t>
                      </a:r>
                      <a:endParaRPr lang="en-IN"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538177">
                <a:tc>
                  <a:txBody>
                    <a:bodyPr/>
                    <a:lstStyle/>
                    <a:p>
                      <a:pPr algn="ctr"/>
                      <a:r>
                        <a:rPr lang="it-IT" sz="1200" b="1" i="0" u="none" strike="noStrike" kern="1200" baseline="0" dirty="0">
                          <a:solidFill>
                            <a:schemeClr val="tx1"/>
                          </a:solidFill>
                          <a:latin typeface="+mn-lt"/>
                          <a:ea typeface="+mn-ea"/>
                          <a:cs typeface="+mn-cs"/>
                        </a:rPr>
                        <a:t>72 ba cb 04</a:t>
                      </a:r>
                    </a:p>
                    <a:p>
                      <a:pPr algn="ctr"/>
                      <a:r>
                        <a:rPr lang="it-IT" sz="1200" b="1" i="0" u="none" strike="noStrike" kern="1200" baseline="0" dirty="0">
                          <a:solidFill>
                            <a:schemeClr val="tx1"/>
                          </a:solidFill>
                          <a:latin typeface="+mn-lt"/>
                          <a:ea typeface="+mn-ea"/>
                          <a:cs typeface="+mn-cs"/>
                        </a:rPr>
                        <a:t>1e 06 d4 fa</a:t>
                      </a:r>
                    </a:p>
                    <a:p>
                      <a:pPr algn="ctr"/>
                      <a:r>
                        <a:rPr lang="it-IT" sz="1200" b="1" i="0" u="none" strike="noStrike" kern="1200" baseline="0" dirty="0">
                          <a:solidFill>
                            <a:schemeClr val="tx1"/>
                          </a:solidFill>
                          <a:latin typeface="+mn-lt"/>
                          <a:ea typeface="+mn-ea"/>
                          <a:cs typeface="+mn-cs"/>
                        </a:rPr>
                        <a:t>b2 20 bc 65</a:t>
                      </a:r>
                    </a:p>
                    <a:p>
                      <a:pPr algn="ctr"/>
                      <a:r>
                        <a:rPr lang="it-IT" sz="1200" b="1" i="0" u="none" strike="noStrike" kern="1200" baseline="0" dirty="0">
                          <a:solidFill>
                            <a:schemeClr val="tx1"/>
                          </a:solidFill>
                          <a:latin typeface="+mn-lt"/>
                          <a:ea typeface="+mn-ea"/>
                          <a:cs typeface="+mn-cs"/>
                        </a:rPr>
                        <a:t>00 6d e7 4e</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40 f4 1f f2</a:t>
                      </a:r>
                    </a:p>
                    <a:p>
                      <a:pPr algn="ctr"/>
                      <a:r>
                        <a:rPr lang="en-IN" sz="1200" b="1" i="0" u="none" strike="noStrike" kern="1200" baseline="0" dirty="0">
                          <a:solidFill>
                            <a:schemeClr val="tx1"/>
                          </a:solidFill>
                          <a:latin typeface="+mn-lt"/>
                          <a:ea typeface="+mn-ea"/>
                          <a:cs typeface="+mn-cs"/>
                        </a:rPr>
                        <a:t>72 6f 48 2d</a:t>
                      </a:r>
                    </a:p>
                    <a:p>
                      <a:pPr algn="ctr"/>
                      <a:r>
                        <a:rPr lang="en-IN" sz="1200" b="1" i="0" u="none" strike="noStrike" kern="1200" baseline="0" dirty="0">
                          <a:solidFill>
                            <a:schemeClr val="tx1"/>
                          </a:solidFill>
                          <a:latin typeface="+mn-lt"/>
                          <a:ea typeface="+mn-ea"/>
                          <a:cs typeface="+mn-cs"/>
                        </a:rPr>
                        <a:t>37 b7 65 4d</a:t>
                      </a:r>
                    </a:p>
                    <a:p>
                      <a:pPr algn="ctr"/>
                      <a:r>
                        <a:rPr lang="en-IN" sz="1200" b="1" i="0" u="none" strike="noStrike" kern="1200" baseline="0" dirty="0">
                          <a:solidFill>
                            <a:schemeClr val="tx1"/>
                          </a:solidFill>
                          <a:latin typeface="+mn-lt"/>
                          <a:ea typeface="+mn-ea"/>
                          <a:cs typeface="+mn-cs"/>
                        </a:rPr>
                        <a:t>63 3c 94 2f</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40 f4 1f f2</a:t>
                      </a:r>
                    </a:p>
                    <a:p>
                      <a:pPr algn="ctr"/>
                      <a:r>
                        <a:rPr lang="en-IN" sz="1200" b="1" i="0" u="none" strike="noStrike" kern="1200" baseline="0" dirty="0">
                          <a:solidFill>
                            <a:schemeClr val="tx1"/>
                          </a:solidFill>
                          <a:latin typeface="+mn-lt"/>
                          <a:ea typeface="+mn-ea"/>
                          <a:cs typeface="+mn-cs"/>
                        </a:rPr>
                        <a:t>6f 48 2d 72</a:t>
                      </a:r>
                    </a:p>
                    <a:p>
                      <a:pPr algn="ctr"/>
                      <a:r>
                        <a:rPr lang="en-IN" sz="1200" b="1" i="0" u="none" strike="noStrike" kern="1200" baseline="0" dirty="0">
                          <a:solidFill>
                            <a:schemeClr val="tx1"/>
                          </a:solidFill>
                          <a:latin typeface="+mn-lt"/>
                          <a:ea typeface="+mn-ea"/>
                          <a:cs typeface="+mn-cs"/>
                        </a:rPr>
                        <a:t>65 4d 37 b7</a:t>
                      </a:r>
                    </a:p>
                    <a:p>
                      <a:pPr algn="ctr"/>
                      <a:r>
                        <a:rPr lang="en-IN" sz="1200" b="1" i="0" u="none" strike="noStrike" kern="1200" baseline="0" dirty="0">
                          <a:solidFill>
                            <a:schemeClr val="tx1"/>
                          </a:solidFill>
                          <a:latin typeface="+mn-lt"/>
                          <a:ea typeface="+mn-ea"/>
                          <a:cs typeface="+mn-cs"/>
                        </a:rPr>
                        <a:t>2f 63 3c 94</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7b 05 42 4a</a:t>
                      </a:r>
                    </a:p>
                    <a:p>
                      <a:pPr algn="ctr"/>
                      <a:r>
                        <a:rPr lang="en-IN" sz="1200" b="1" i="0" u="none" strike="noStrike" kern="1200" baseline="0" dirty="0">
                          <a:solidFill>
                            <a:schemeClr val="tx1"/>
                          </a:solidFill>
                          <a:latin typeface="+mn-lt"/>
                          <a:ea typeface="+mn-ea"/>
                          <a:cs typeface="+mn-cs"/>
                        </a:rPr>
                        <a:t>1e d0 20 40</a:t>
                      </a:r>
                    </a:p>
                    <a:p>
                      <a:pPr algn="ctr"/>
                      <a:r>
                        <a:rPr lang="en-IN" sz="1200" b="1" i="0" u="none" strike="noStrike" kern="1200" baseline="0" dirty="0">
                          <a:solidFill>
                            <a:schemeClr val="tx1"/>
                          </a:solidFill>
                          <a:latin typeface="+mn-lt"/>
                          <a:ea typeface="+mn-ea"/>
                          <a:cs typeface="+mn-cs"/>
                        </a:rPr>
                        <a:t>94 83 18 52</a:t>
                      </a:r>
                    </a:p>
                    <a:p>
                      <a:pPr algn="ctr"/>
                      <a:r>
                        <a:rPr lang="en-IN" sz="1200" b="1" i="0" u="none" strike="noStrike" kern="1200" baseline="0" dirty="0">
                          <a:solidFill>
                            <a:schemeClr val="tx1"/>
                          </a:solidFill>
                          <a:latin typeface="+mn-lt"/>
                          <a:ea typeface="+mn-ea"/>
                          <a:cs typeface="+mn-cs"/>
                        </a:rPr>
                        <a:t>94 c4 43 </a:t>
                      </a:r>
                      <a:r>
                        <a:rPr lang="en-IN" sz="1200" b="1" i="0" u="none" strike="noStrike" kern="1200" baseline="0" dirty="0" err="1">
                          <a:solidFill>
                            <a:schemeClr val="tx1"/>
                          </a:solidFill>
                          <a:latin typeface="+mn-lt"/>
                          <a:ea typeface="+mn-ea"/>
                          <a:cs typeface="+mn-cs"/>
                        </a:rPr>
                        <a:t>fb</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71 8c 83 </a:t>
                      </a:r>
                      <a:r>
                        <a:rPr lang="en-IN" sz="1200" b="1" i="0" u="none" strike="noStrike" kern="1200" baseline="0" dirty="0" err="1">
                          <a:solidFill>
                            <a:schemeClr val="tx1"/>
                          </a:solidFill>
                          <a:latin typeface="+mn-lt"/>
                          <a:ea typeface="+mn-ea"/>
                          <a:cs typeface="+mn-cs"/>
                        </a:rPr>
                        <a:t>cf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c7 29 e5 a5</a:t>
                      </a:r>
                    </a:p>
                    <a:p>
                      <a:pPr algn="ctr"/>
                      <a:r>
                        <a:rPr lang="en-IN" sz="1200" b="1" i="0" u="none" strike="noStrike" kern="1200" baseline="0" dirty="0">
                          <a:solidFill>
                            <a:schemeClr val="tx1"/>
                          </a:solidFill>
                          <a:latin typeface="+mn-lt"/>
                          <a:ea typeface="+mn-ea"/>
                          <a:cs typeface="+mn-cs"/>
                        </a:rPr>
                        <a:t>4c 74 </a:t>
                      </a:r>
                      <a:r>
                        <a:rPr lang="en-IN" sz="1200" b="1" i="0" u="none" strike="noStrike" kern="1200" baseline="0" dirty="0" err="1">
                          <a:solidFill>
                            <a:schemeClr val="tx1"/>
                          </a:solidFill>
                          <a:latin typeface="+mn-lt"/>
                          <a:ea typeface="+mn-ea"/>
                          <a:cs typeface="+mn-cs"/>
                        </a:rPr>
                        <a:t>ef</a:t>
                      </a:r>
                      <a:r>
                        <a:rPr lang="en-IN" sz="1200" b="1" i="0" u="none" strike="noStrike" kern="1200" baseline="0" dirty="0">
                          <a:solidFill>
                            <a:schemeClr val="tx1"/>
                          </a:solidFill>
                          <a:latin typeface="+mn-lt"/>
                          <a:ea typeface="+mn-ea"/>
                          <a:cs typeface="+mn-cs"/>
                        </a:rPr>
                        <a:t> a9</a:t>
                      </a:r>
                    </a:p>
                    <a:p>
                      <a:pPr algn="ctr"/>
                      <a:r>
                        <a:rPr lang="en-IN" sz="1200" b="1" i="0" u="none" strike="noStrike" kern="1200" baseline="0" dirty="0">
                          <a:solidFill>
                            <a:schemeClr val="tx1"/>
                          </a:solidFill>
                          <a:latin typeface="+mn-lt"/>
                          <a:ea typeface="+mn-ea"/>
                          <a:cs typeface="+mn-cs"/>
                        </a:rPr>
                        <a:t>c2 bf 52 </a:t>
                      </a:r>
                      <a:r>
                        <a:rPr lang="en-IN" sz="1200" b="1" i="0" u="none" strike="noStrike" kern="1200" baseline="0" dirty="0" err="1">
                          <a:solidFill>
                            <a:schemeClr val="tx1"/>
                          </a:solidFill>
                          <a:latin typeface="+mn-lt"/>
                          <a:ea typeface="+mn-ea"/>
                          <a:cs typeface="+mn-cs"/>
                        </a:rPr>
                        <a:t>ef</a:t>
                      </a:r>
                      <a:endParaRPr lang="en-IN" sz="1200"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479475">
                <a:tc>
                  <a:txBody>
                    <a:bodyPr/>
                    <a:lstStyle/>
                    <a:p>
                      <a:pPr algn="ctr"/>
                      <a:r>
                        <a:rPr lang="en-IN" sz="1200" b="1" i="0" u="none" strike="noStrike" kern="1200" baseline="0" dirty="0">
                          <a:solidFill>
                            <a:schemeClr val="tx1"/>
                          </a:solidFill>
                          <a:latin typeface="+mn-lt"/>
                          <a:ea typeface="+mn-ea"/>
                          <a:cs typeface="+mn-cs"/>
                        </a:rPr>
                        <a:t>0a 89 c1 85</a:t>
                      </a:r>
                    </a:p>
                    <a:p>
                      <a:pPr algn="ctr"/>
                      <a:r>
                        <a:rPr lang="en-IN" sz="1200" b="1" i="0" u="none" strike="noStrike" kern="1200" baseline="0" dirty="0">
                          <a:solidFill>
                            <a:schemeClr val="tx1"/>
                          </a:solidFill>
                          <a:latin typeface="+mn-lt"/>
                          <a:ea typeface="+mn-ea"/>
                          <a:cs typeface="+mn-cs"/>
                        </a:rPr>
                        <a:t>d9 f9 c5 e5</a:t>
                      </a:r>
                    </a:p>
                    <a:p>
                      <a:pPr algn="ctr"/>
                      <a:r>
                        <a:rPr lang="en-IN" sz="1200" b="1" i="0" u="none" strike="noStrike" kern="1200" baseline="0" dirty="0">
                          <a:solidFill>
                            <a:schemeClr val="tx1"/>
                          </a:solidFill>
                          <a:latin typeface="+mn-lt"/>
                          <a:ea typeface="+mn-ea"/>
                          <a:cs typeface="+mn-cs"/>
                        </a:rPr>
                        <a:t>d8 f7 </a:t>
                      </a:r>
                      <a:r>
                        <a:rPr lang="en-IN" sz="1200" b="1" i="0" u="none" strike="noStrike" kern="1200" baseline="0" dirty="0" err="1">
                          <a:solidFill>
                            <a:schemeClr val="tx1"/>
                          </a:solidFill>
                          <a:latin typeface="+mn-lt"/>
                          <a:ea typeface="+mn-ea"/>
                          <a:cs typeface="+mn-cs"/>
                        </a:rPr>
                        <a:t>f7</a:t>
                      </a:r>
                      <a:r>
                        <a:rPr lang="en-IN" sz="1200" b="1" i="0" u="none" strike="noStrike" kern="1200" baseline="0" dirty="0">
                          <a:solidFill>
                            <a:schemeClr val="tx1"/>
                          </a:solidFill>
                          <a:latin typeface="+mn-lt"/>
                          <a:ea typeface="+mn-ea"/>
                          <a:cs typeface="+mn-cs"/>
                        </a:rPr>
                        <a:t> </a:t>
                      </a:r>
                      <a:r>
                        <a:rPr lang="en-IN" sz="1200" b="1" i="0" u="none" strike="noStrike" kern="1200" baseline="0" dirty="0" err="1">
                          <a:solidFill>
                            <a:schemeClr val="tx1"/>
                          </a:solidFill>
                          <a:latin typeface="+mn-lt"/>
                          <a:ea typeface="+mn-ea"/>
                          <a:cs typeface="+mn-cs"/>
                        </a:rPr>
                        <a:t>fb</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56 7b 11 14</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67 a7 78 97</a:t>
                      </a:r>
                    </a:p>
                    <a:p>
                      <a:pPr algn="ctr"/>
                      <a:r>
                        <a:rPr lang="en-IN" sz="1200" b="1" i="0" u="none" strike="noStrike" kern="1200" baseline="0" dirty="0">
                          <a:solidFill>
                            <a:schemeClr val="tx1"/>
                          </a:solidFill>
                          <a:latin typeface="+mn-lt"/>
                          <a:ea typeface="+mn-ea"/>
                          <a:cs typeface="+mn-cs"/>
                        </a:rPr>
                        <a:t>35 99 a6 d9</a:t>
                      </a:r>
                    </a:p>
                    <a:p>
                      <a:pPr algn="ctr"/>
                      <a:r>
                        <a:rPr lang="en-IN" sz="1200" b="1" i="0" u="none" strike="noStrike" kern="1200" baseline="0" dirty="0">
                          <a:solidFill>
                            <a:schemeClr val="tx1"/>
                          </a:solidFill>
                          <a:latin typeface="+mn-lt"/>
                          <a:ea typeface="+mn-ea"/>
                          <a:cs typeface="+mn-cs"/>
                        </a:rPr>
                        <a:t>61 68 68 0f</a:t>
                      </a:r>
                    </a:p>
                    <a:p>
                      <a:pPr algn="ctr"/>
                      <a:r>
                        <a:rPr lang="en-IN" sz="1200" b="1" i="0" u="none" strike="noStrike" kern="1200" baseline="0" dirty="0">
                          <a:solidFill>
                            <a:schemeClr val="tx1"/>
                          </a:solidFill>
                          <a:latin typeface="+mn-lt"/>
                          <a:ea typeface="+mn-ea"/>
                          <a:cs typeface="+mn-cs"/>
                        </a:rPr>
                        <a:t>b1 21 82 </a:t>
                      </a:r>
                      <a:r>
                        <a:rPr lang="en-IN" sz="1200" b="1" i="0" u="none" strike="noStrike" kern="1200" baseline="0" dirty="0" err="1">
                          <a:solidFill>
                            <a:schemeClr val="tx1"/>
                          </a:solidFill>
                          <a:latin typeface="+mn-lt"/>
                          <a:ea typeface="+mn-ea"/>
                          <a:cs typeface="+mn-cs"/>
                        </a:rPr>
                        <a:t>fa</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67 a7 78 97</a:t>
                      </a:r>
                    </a:p>
                    <a:p>
                      <a:pPr algn="ctr"/>
                      <a:r>
                        <a:rPr lang="en-IN" sz="1200" b="1" i="0" u="none" strike="noStrike" kern="1200" baseline="0" dirty="0">
                          <a:solidFill>
                            <a:schemeClr val="tx1"/>
                          </a:solidFill>
                          <a:latin typeface="+mn-lt"/>
                          <a:ea typeface="+mn-ea"/>
                          <a:cs typeface="+mn-cs"/>
                        </a:rPr>
                        <a:t>99 a6 d9 35</a:t>
                      </a:r>
                    </a:p>
                    <a:p>
                      <a:pPr algn="ctr"/>
                      <a:r>
                        <a:rPr lang="en-IN" sz="1200" b="1" i="0" u="none" strike="noStrike" kern="1200" baseline="0" dirty="0">
                          <a:solidFill>
                            <a:schemeClr val="tx1"/>
                          </a:solidFill>
                          <a:latin typeface="+mn-lt"/>
                          <a:ea typeface="+mn-ea"/>
                          <a:cs typeface="+mn-cs"/>
                        </a:rPr>
                        <a:t>68 0f 61 68</a:t>
                      </a:r>
                    </a:p>
                    <a:p>
                      <a:pPr algn="ctr"/>
                      <a:r>
                        <a:rPr lang="en-IN" sz="1200" b="1" i="0" u="none" strike="noStrike" kern="1200" baseline="0" dirty="0" err="1">
                          <a:solidFill>
                            <a:schemeClr val="tx1"/>
                          </a:solidFill>
                          <a:latin typeface="+mn-lt"/>
                          <a:ea typeface="+mn-ea"/>
                          <a:cs typeface="+mn-cs"/>
                        </a:rPr>
                        <a:t>fa</a:t>
                      </a:r>
                      <a:r>
                        <a:rPr lang="en-IN" sz="1200" b="1" i="0" u="none" strike="noStrike" kern="1200" baseline="0" dirty="0">
                          <a:solidFill>
                            <a:schemeClr val="tx1"/>
                          </a:solidFill>
                          <a:latin typeface="+mn-lt"/>
                          <a:ea typeface="+mn-ea"/>
                          <a:cs typeface="+mn-cs"/>
                        </a:rPr>
                        <a:t> b1 21 82</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ec</a:t>
                      </a:r>
                      <a:r>
                        <a:rPr lang="en-IN" sz="1200" b="1" i="0" u="none" strike="noStrike" kern="1200" baseline="0" dirty="0">
                          <a:solidFill>
                            <a:schemeClr val="tx1"/>
                          </a:solidFill>
                          <a:latin typeface="+mn-lt"/>
                          <a:ea typeface="+mn-ea"/>
                          <a:cs typeface="+mn-cs"/>
                        </a:rPr>
                        <a:t> 1a c0 80</a:t>
                      </a:r>
                    </a:p>
                    <a:p>
                      <a:pPr algn="ctr"/>
                      <a:r>
                        <a:rPr lang="en-IN" sz="1200" b="1" i="0" u="none" strike="noStrike" kern="1200" baseline="0" dirty="0">
                          <a:solidFill>
                            <a:schemeClr val="tx1"/>
                          </a:solidFill>
                          <a:latin typeface="+mn-lt"/>
                          <a:ea typeface="+mn-ea"/>
                          <a:cs typeface="+mn-cs"/>
                        </a:rPr>
                        <a:t>0c 50 53 c7</a:t>
                      </a:r>
                    </a:p>
                    <a:p>
                      <a:pPr algn="ctr"/>
                      <a:r>
                        <a:rPr lang="en-IN" sz="1200" b="1" i="0" u="none" strike="noStrike" kern="1200" baseline="0" dirty="0">
                          <a:solidFill>
                            <a:schemeClr val="tx1"/>
                          </a:solidFill>
                          <a:latin typeface="+mn-lt"/>
                          <a:ea typeface="+mn-ea"/>
                          <a:cs typeface="+mn-cs"/>
                        </a:rPr>
                        <a:t>3b d7 00 </a:t>
                      </a:r>
                      <a:r>
                        <a:rPr lang="en-IN" sz="1200" b="1" i="0" u="none" strike="noStrike" kern="1200" baseline="0" dirty="0" err="1">
                          <a:solidFill>
                            <a:schemeClr val="tx1"/>
                          </a:solidFill>
                          <a:latin typeface="+mn-lt"/>
                          <a:ea typeface="+mn-ea"/>
                          <a:cs typeface="+mn-cs"/>
                        </a:rPr>
                        <a:t>ef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b7 22 72 e0</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37 bb 38 f7</a:t>
                      </a:r>
                    </a:p>
                    <a:p>
                      <a:pPr algn="ctr"/>
                      <a:r>
                        <a:rPr lang="en-IN" sz="1200" b="1" i="0" u="none" strike="noStrike" kern="1200" baseline="0" dirty="0">
                          <a:solidFill>
                            <a:schemeClr val="tx1"/>
                          </a:solidFill>
                          <a:latin typeface="+mn-lt"/>
                          <a:ea typeface="+mn-ea"/>
                          <a:cs typeface="+mn-cs"/>
                        </a:rPr>
                        <a:t>14 3d d8 7d</a:t>
                      </a:r>
                    </a:p>
                    <a:p>
                      <a:pPr algn="ctr"/>
                      <a:r>
                        <a:rPr lang="en-IN" sz="1200" b="1" i="0" u="none" strike="noStrike" kern="1200" baseline="0" dirty="0">
                          <a:solidFill>
                            <a:schemeClr val="tx1"/>
                          </a:solidFill>
                          <a:latin typeface="+mn-lt"/>
                          <a:ea typeface="+mn-ea"/>
                          <a:cs typeface="+mn-cs"/>
                        </a:rPr>
                        <a:t>93 e7 08 a1</a:t>
                      </a:r>
                    </a:p>
                    <a:p>
                      <a:pPr algn="ctr"/>
                      <a:r>
                        <a:rPr lang="en-IN" sz="1200" b="1" i="0" u="none" strike="noStrike" kern="1200" baseline="0" dirty="0">
                          <a:solidFill>
                            <a:schemeClr val="tx1"/>
                          </a:solidFill>
                          <a:latin typeface="+mn-lt"/>
                          <a:ea typeface="+mn-ea"/>
                          <a:cs typeface="+mn-cs"/>
                        </a:rPr>
                        <a:t>48 f7 a5 4a</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479475">
                <a:tc>
                  <a:txBody>
                    <a:bodyPr/>
                    <a:lstStyle/>
                    <a:p>
                      <a:pPr algn="ctr"/>
                      <a:r>
                        <a:rPr lang="en-IN" sz="1200" b="1" i="0" u="none" strike="noStrike" kern="1200" baseline="0" dirty="0" err="1">
                          <a:solidFill>
                            <a:schemeClr val="tx1"/>
                          </a:solidFill>
                          <a:latin typeface="+mn-lt"/>
                          <a:ea typeface="+mn-ea"/>
                          <a:cs typeface="+mn-cs"/>
                        </a:rPr>
                        <a:t>db</a:t>
                      </a:r>
                      <a:r>
                        <a:rPr lang="en-IN" sz="1200" b="1" i="0" u="none" strike="noStrike" kern="1200" baseline="0" dirty="0">
                          <a:solidFill>
                            <a:schemeClr val="tx1"/>
                          </a:solidFill>
                          <a:latin typeface="+mn-lt"/>
                          <a:ea typeface="+mn-ea"/>
                          <a:cs typeface="+mn-cs"/>
                        </a:rPr>
                        <a:t> a1 f8 77</a:t>
                      </a:r>
                    </a:p>
                    <a:p>
                      <a:pPr algn="ctr"/>
                      <a:r>
                        <a:rPr lang="en-IN" sz="1200" b="1" i="0" u="none" strike="noStrike" kern="1200" baseline="0" dirty="0">
                          <a:solidFill>
                            <a:schemeClr val="tx1"/>
                          </a:solidFill>
                          <a:latin typeface="+mn-lt"/>
                          <a:ea typeface="+mn-ea"/>
                          <a:cs typeface="+mn-cs"/>
                        </a:rPr>
                        <a:t>18 6d 8b </a:t>
                      </a:r>
                      <a:r>
                        <a:rPr lang="en-IN" sz="1200" b="1" i="0" u="none" strike="noStrike" kern="1200" baseline="0" dirty="0" err="1">
                          <a:solidFill>
                            <a:schemeClr val="tx1"/>
                          </a:solidFill>
                          <a:latin typeface="+mn-lt"/>
                          <a:ea typeface="+mn-ea"/>
                          <a:cs typeface="+mn-cs"/>
                        </a:rPr>
                        <a:t>ba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a8 30 08 4e</a:t>
                      </a:r>
                    </a:p>
                    <a:p>
                      <a:pPr algn="ct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d5 d7 </a:t>
                      </a:r>
                      <a:r>
                        <a:rPr lang="en-IN" sz="1200" b="1" i="0" u="none" strike="noStrike" kern="1200" baseline="0" dirty="0" err="1">
                          <a:solidFill>
                            <a:schemeClr val="tx1"/>
                          </a:solidFill>
                          <a:latin typeface="+mn-lt"/>
                          <a:ea typeface="+mn-ea"/>
                          <a:cs typeface="+mn-cs"/>
                        </a:rPr>
                        <a:t>aa</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b9 32 41 f5</a:t>
                      </a:r>
                    </a:p>
                    <a:p>
                      <a:pPr algn="ctr"/>
                      <a:r>
                        <a:rPr lang="en-IN" sz="1200" b="1" i="0" u="none" strike="noStrike" kern="1200" baseline="0" dirty="0">
                          <a:solidFill>
                            <a:schemeClr val="tx1"/>
                          </a:solidFill>
                          <a:latin typeface="+mn-lt"/>
                          <a:ea typeface="+mn-ea"/>
                          <a:cs typeface="+mn-cs"/>
                        </a:rPr>
                        <a:t>ad 3c 3d f4</a:t>
                      </a:r>
                    </a:p>
                    <a:p>
                      <a:pPr algn="ctr"/>
                      <a:r>
                        <a:rPr lang="en-IN" sz="1200" b="1" i="0" u="none" strike="noStrike" kern="1200" baseline="0" dirty="0">
                          <a:solidFill>
                            <a:schemeClr val="tx1"/>
                          </a:solidFill>
                          <a:latin typeface="+mn-lt"/>
                          <a:ea typeface="+mn-ea"/>
                          <a:cs typeface="+mn-cs"/>
                        </a:rPr>
                        <a:t>c2 04 30 2f</a:t>
                      </a:r>
                    </a:p>
                    <a:p>
                      <a:pPr algn="ctr"/>
                      <a:r>
                        <a:rPr lang="en-IN" sz="1200" b="1" i="0" u="none" strike="noStrike" kern="1200" baseline="0" dirty="0">
                          <a:solidFill>
                            <a:schemeClr val="tx1"/>
                          </a:solidFill>
                          <a:latin typeface="+mn-lt"/>
                          <a:ea typeface="+mn-ea"/>
                          <a:cs typeface="+mn-cs"/>
                        </a:rPr>
                        <a:t>16 03 0e ac</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b9 32 41 f5</a:t>
                      </a:r>
                    </a:p>
                    <a:p>
                      <a:pPr algn="ctr"/>
                      <a:r>
                        <a:rPr lang="en-IN" sz="1200" b="1" i="0" u="none" strike="noStrike" kern="1200" baseline="0" dirty="0">
                          <a:solidFill>
                            <a:schemeClr val="tx1"/>
                          </a:solidFill>
                          <a:latin typeface="+mn-lt"/>
                          <a:ea typeface="+mn-ea"/>
                          <a:cs typeface="+mn-cs"/>
                        </a:rPr>
                        <a:t>3c 3d f4 ad</a:t>
                      </a:r>
                    </a:p>
                    <a:p>
                      <a:pPr algn="ctr"/>
                      <a:r>
                        <a:rPr lang="en-IN" sz="1200" b="1" i="0" u="none" strike="noStrike" kern="1200" baseline="0" dirty="0">
                          <a:solidFill>
                            <a:schemeClr val="tx1"/>
                          </a:solidFill>
                          <a:latin typeface="+mn-lt"/>
                          <a:ea typeface="+mn-ea"/>
                          <a:cs typeface="+mn-cs"/>
                        </a:rPr>
                        <a:t>30 2f c2 04</a:t>
                      </a:r>
                    </a:p>
                    <a:p>
                      <a:pPr algn="ctr"/>
                      <a:r>
                        <a:rPr lang="en-IN" sz="1200" b="1" i="0" u="none" strike="noStrike" kern="1200" baseline="0" dirty="0">
                          <a:solidFill>
                            <a:schemeClr val="tx1"/>
                          </a:solidFill>
                          <a:latin typeface="+mn-lt"/>
                          <a:ea typeface="+mn-ea"/>
                          <a:cs typeface="+mn-cs"/>
                        </a:rPr>
                        <a:t>ac 16 03 0e</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b1 1a 44 17</a:t>
                      </a:r>
                    </a:p>
                    <a:p>
                      <a:pPr algn="ctr"/>
                      <a:r>
                        <a:rPr lang="en-IN" sz="1200" b="1" i="0" u="none" strike="noStrike" kern="1200" baseline="0" dirty="0">
                          <a:solidFill>
                            <a:schemeClr val="tx1"/>
                          </a:solidFill>
                          <a:latin typeface="+mn-lt"/>
                          <a:ea typeface="+mn-ea"/>
                          <a:cs typeface="+mn-cs"/>
                        </a:rPr>
                        <a:t>3d 2f </a:t>
                      </a:r>
                      <a:r>
                        <a:rPr lang="en-IN" sz="1200" b="1" i="0" u="none" strike="noStrike" kern="1200" baseline="0" dirty="0" err="1">
                          <a:solidFill>
                            <a:schemeClr val="tx1"/>
                          </a:solidFill>
                          <a:latin typeface="+mn-lt"/>
                          <a:ea typeface="+mn-ea"/>
                          <a:cs typeface="+mn-cs"/>
                        </a:rPr>
                        <a:t>ec</a:t>
                      </a:r>
                      <a:r>
                        <a:rPr lang="en-IN" sz="1200" b="1" i="0" u="none" strike="noStrike" kern="1200" baseline="0" dirty="0">
                          <a:solidFill>
                            <a:schemeClr val="tx1"/>
                          </a:solidFill>
                          <a:latin typeface="+mn-lt"/>
                          <a:ea typeface="+mn-ea"/>
                          <a:cs typeface="+mn-cs"/>
                        </a:rPr>
                        <a:t> b6</a:t>
                      </a:r>
                    </a:p>
                    <a:p>
                      <a:pPr algn="ctr"/>
                      <a:r>
                        <a:rPr lang="en-IN" sz="1200" b="1" i="0" u="none" strike="noStrike" kern="1200" baseline="0" dirty="0">
                          <a:solidFill>
                            <a:schemeClr val="tx1"/>
                          </a:solidFill>
                          <a:latin typeface="+mn-lt"/>
                          <a:ea typeface="+mn-ea"/>
                          <a:cs typeface="+mn-cs"/>
                        </a:rPr>
                        <a:t>0a 6b 2f 42</a:t>
                      </a:r>
                    </a:p>
                    <a:p>
                      <a:pPr algn="ctr"/>
                      <a:r>
                        <a:rPr lang="en-IN" sz="1200" b="1" i="0" u="none" strike="noStrike" kern="1200" baseline="0" dirty="0">
                          <a:solidFill>
                            <a:schemeClr val="tx1"/>
                          </a:solidFill>
                          <a:latin typeface="+mn-lt"/>
                          <a:ea typeface="+mn-ea"/>
                          <a:cs typeface="+mn-cs"/>
                        </a:rPr>
                        <a:t>9f 68 f3 b1</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48 f3 </a:t>
                      </a: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3c</a:t>
                      </a:r>
                    </a:p>
                    <a:p>
                      <a:pPr algn="ctr"/>
                      <a:r>
                        <a:rPr lang="en-IN" sz="1200" b="1" i="0" u="none" strike="noStrike" kern="1200" baseline="0" dirty="0">
                          <a:solidFill>
                            <a:schemeClr val="tx1"/>
                          </a:solidFill>
                          <a:latin typeface="+mn-lt"/>
                          <a:ea typeface="+mn-ea"/>
                          <a:cs typeface="+mn-cs"/>
                        </a:rPr>
                        <a:t>26 1b c3 be</a:t>
                      </a:r>
                    </a:p>
                    <a:p>
                      <a:pPr algn="ctr"/>
                      <a:r>
                        <a:rPr lang="en-IN" sz="1200" b="1" i="0" u="none" strike="noStrike" kern="1200" baseline="0" dirty="0">
                          <a:solidFill>
                            <a:schemeClr val="tx1"/>
                          </a:solidFill>
                          <a:latin typeface="+mn-lt"/>
                          <a:ea typeface="+mn-ea"/>
                          <a:cs typeface="+mn-cs"/>
                        </a:rPr>
                        <a:t>45 a2 </a:t>
                      </a:r>
                      <a:r>
                        <a:rPr lang="en-IN" sz="1200" b="1" i="0" u="none" strike="noStrike" kern="1200" baseline="0" dirty="0" err="1">
                          <a:solidFill>
                            <a:schemeClr val="tx1"/>
                          </a:solidFill>
                          <a:latin typeface="+mn-lt"/>
                          <a:ea typeface="+mn-ea"/>
                          <a:cs typeface="+mn-cs"/>
                        </a:rPr>
                        <a:t>aa</a:t>
                      </a:r>
                      <a:r>
                        <a:rPr lang="en-IN" sz="1200" b="1" i="0" u="none" strike="noStrike" kern="1200" baseline="0" dirty="0">
                          <a:solidFill>
                            <a:schemeClr val="tx1"/>
                          </a:solidFill>
                          <a:latin typeface="+mn-lt"/>
                          <a:ea typeface="+mn-ea"/>
                          <a:cs typeface="+mn-cs"/>
                        </a:rPr>
                        <a:t> 0b</a:t>
                      </a:r>
                    </a:p>
                    <a:p>
                      <a:pPr algn="ctr"/>
                      <a:r>
                        <a:rPr lang="en-IN" sz="1200" b="1" i="0" u="none" strike="noStrike" kern="1200" baseline="0" dirty="0">
                          <a:solidFill>
                            <a:schemeClr val="tx1"/>
                          </a:solidFill>
                          <a:latin typeface="+mn-lt"/>
                          <a:ea typeface="+mn-ea"/>
                          <a:cs typeface="+mn-cs"/>
                        </a:rPr>
                        <a:t>20 d7 72 38</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479475">
                <a:tc>
                  <a:txBody>
                    <a:bodyPr/>
                    <a:lstStyle/>
                    <a:p>
                      <a:pPr algn="ctr"/>
                      <a:r>
                        <a:rPr lang="en-IN" sz="1200" b="1" i="0" u="none" strike="noStrike" kern="1200" baseline="0" dirty="0">
                          <a:solidFill>
                            <a:schemeClr val="tx1"/>
                          </a:solidFill>
                          <a:latin typeface="+mn-lt"/>
                          <a:ea typeface="+mn-ea"/>
                          <a:cs typeface="+mn-cs"/>
                        </a:rPr>
                        <a:t>f9 e9 8f 2b</a:t>
                      </a:r>
                    </a:p>
                    <a:p>
                      <a:pPr algn="ctr"/>
                      <a:r>
                        <a:rPr lang="en-IN" sz="1200" b="1" i="0" u="none" strike="noStrike" kern="1200" baseline="0" dirty="0">
                          <a:solidFill>
                            <a:schemeClr val="tx1"/>
                          </a:solidFill>
                          <a:latin typeface="+mn-lt"/>
                          <a:ea typeface="+mn-ea"/>
                          <a:cs typeface="+mn-cs"/>
                        </a:rPr>
                        <a:t>1b 34 2f 08</a:t>
                      </a:r>
                    </a:p>
                    <a:p>
                      <a:pPr algn="ctr"/>
                      <a:r>
                        <a:rPr lang="en-IN" sz="1200" b="1" i="0" u="none" strike="noStrike" kern="1200" baseline="0" dirty="0">
                          <a:solidFill>
                            <a:schemeClr val="tx1"/>
                          </a:solidFill>
                          <a:latin typeface="+mn-lt"/>
                          <a:ea typeface="+mn-ea"/>
                          <a:cs typeface="+mn-cs"/>
                        </a:rPr>
                        <a:t>4f c9 85 49</a:t>
                      </a:r>
                    </a:p>
                    <a:p>
                      <a:pPr algn="ctr"/>
                      <a:r>
                        <a:rPr lang="en-IN" sz="1200" b="1" i="0" u="none" strike="noStrike" kern="1200" baseline="0" dirty="0">
                          <a:solidFill>
                            <a:schemeClr val="tx1"/>
                          </a:solidFill>
                          <a:latin typeface="+mn-lt"/>
                          <a:ea typeface="+mn-ea"/>
                          <a:cs typeface="+mn-cs"/>
                        </a:rPr>
                        <a:t>bf </a:t>
                      </a:r>
                      <a:r>
                        <a:rPr lang="en-IN" sz="1200" b="1" i="0" u="none" strike="noStrike" kern="1200" baseline="0" dirty="0" err="1">
                          <a:solidFill>
                            <a:schemeClr val="tx1"/>
                          </a:solidFill>
                          <a:latin typeface="+mn-lt"/>
                          <a:ea typeface="+mn-ea"/>
                          <a:cs typeface="+mn-cs"/>
                        </a:rPr>
                        <a:t>bf</a:t>
                      </a:r>
                      <a:r>
                        <a:rPr lang="en-IN" sz="1200" b="1" i="0" u="none" strike="noStrike" kern="1200" baseline="0" dirty="0">
                          <a:solidFill>
                            <a:schemeClr val="tx1"/>
                          </a:solidFill>
                          <a:latin typeface="+mn-lt"/>
                          <a:ea typeface="+mn-ea"/>
                          <a:cs typeface="+mn-cs"/>
                        </a:rPr>
                        <a:t> 81 89</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99 1e 73 f1</a:t>
                      </a:r>
                    </a:p>
                    <a:p>
                      <a:pPr algn="ctr"/>
                      <a:r>
                        <a:rPr lang="en-IN" sz="1200" b="1" i="0" u="none" strike="noStrike" kern="1200" baseline="0" dirty="0" err="1">
                          <a:solidFill>
                            <a:schemeClr val="tx1"/>
                          </a:solidFill>
                          <a:latin typeface="+mn-lt"/>
                          <a:ea typeface="+mn-ea"/>
                          <a:cs typeface="+mn-cs"/>
                        </a:rPr>
                        <a:t>af</a:t>
                      </a:r>
                      <a:r>
                        <a:rPr lang="en-IN" sz="1200" b="1" i="0" u="none" strike="noStrike" kern="1200" baseline="0" dirty="0">
                          <a:solidFill>
                            <a:schemeClr val="tx1"/>
                          </a:solidFill>
                          <a:latin typeface="+mn-lt"/>
                          <a:ea typeface="+mn-ea"/>
                          <a:cs typeface="+mn-cs"/>
                        </a:rPr>
                        <a:t> 18 15 30</a:t>
                      </a:r>
                    </a:p>
                    <a:p>
                      <a:pPr algn="ctr"/>
                      <a:r>
                        <a:rPr lang="en-IN" sz="1200" b="1" i="0" u="none" strike="noStrike" kern="1200" baseline="0" dirty="0">
                          <a:solidFill>
                            <a:schemeClr val="tx1"/>
                          </a:solidFill>
                          <a:latin typeface="+mn-lt"/>
                          <a:ea typeface="+mn-ea"/>
                          <a:cs typeface="+mn-cs"/>
                        </a:rPr>
                        <a:t>84 </a:t>
                      </a:r>
                      <a:r>
                        <a:rPr lang="en-IN" sz="1200" b="1" i="0" u="none" strike="noStrike" kern="1200" baseline="0" dirty="0" err="1">
                          <a:solidFill>
                            <a:schemeClr val="tx1"/>
                          </a:solidFill>
                          <a:latin typeface="+mn-lt"/>
                          <a:ea typeface="+mn-ea"/>
                          <a:cs typeface="+mn-cs"/>
                        </a:rPr>
                        <a:t>dd</a:t>
                      </a:r>
                      <a:r>
                        <a:rPr lang="en-IN" sz="1200" b="1" i="0" u="none" strike="noStrike" kern="1200" baseline="0" dirty="0">
                          <a:solidFill>
                            <a:schemeClr val="tx1"/>
                          </a:solidFill>
                          <a:latin typeface="+mn-lt"/>
                          <a:ea typeface="+mn-ea"/>
                          <a:cs typeface="+mn-cs"/>
                        </a:rPr>
                        <a:t> 97 3b</a:t>
                      </a:r>
                    </a:p>
                    <a:p>
                      <a:pPr algn="ctr"/>
                      <a:r>
                        <a:rPr lang="en-IN" sz="1200" b="1" i="0" u="none" strike="noStrike" kern="1200" baseline="0" dirty="0">
                          <a:solidFill>
                            <a:schemeClr val="tx1"/>
                          </a:solidFill>
                          <a:latin typeface="+mn-lt"/>
                          <a:ea typeface="+mn-ea"/>
                          <a:cs typeface="+mn-cs"/>
                        </a:rPr>
                        <a:t>08 08 0c a7</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99 1e 73 f1</a:t>
                      </a:r>
                    </a:p>
                    <a:p>
                      <a:pPr algn="ctr"/>
                      <a:r>
                        <a:rPr lang="en-IN" sz="1200" b="1" i="0" u="none" strike="noStrike" kern="1200" baseline="0" dirty="0">
                          <a:solidFill>
                            <a:schemeClr val="tx1"/>
                          </a:solidFill>
                          <a:latin typeface="+mn-lt"/>
                          <a:ea typeface="+mn-ea"/>
                          <a:cs typeface="+mn-cs"/>
                        </a:rPr>
                        <a:t>18 15 30 </a:t>
                      </a:r>
                      <a:r>
                        <a:rPr lang="en-IN" sz="1200" b="1" i="0" u="none" strike="noStrike" kern="1200" baseline="0" dirty="0" err="1">
                          <a:solidFill>
                            <a:schemeClr val="tx1"/>
                          </a:solidFill>
                          <a:latin typeface="+mn-lt"/>
                          <a:ea typeface="+mn-ea"/>
                          <a:cs typeface="+mn-cs"/>
                        </a:rPr>
                        <a:t>af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97 3b 84 </a:t>
                      </a:r>
                      <a:r>
                        <a:rPr lang="en-IN" sz="1200" b="1" i="0" u="none" strike="noStrike" kern="1200" baseline="0" dirty="0" err="1">
                          <a:solidFill>
                            <a:schemeClr val="tx1"/>
                          </a:solidFill>
                          <a:latin typeface="+mn-lt"/>
                          <a:ea typeface="+mn-ea"/>
                          <a:cs typeface="+mn-cs"/>
                        </a:rPr>
                        <a:t>dd</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a7 08 08 0c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31 30 3a c2</a:t>
                      </a:r>
                    </a:p>
                    <a:p>
                      <a:pPr algn="ctr"/>
                      <a:r>
                        <a:rPr lang="en-IN" sz="1200" b="1" i="0" u="none" strike="noStrike" kern="1200" baseline="0" dirty="0">
                          <a:solidFill>
                            <a:schemeClr val="tx1"/>
                          </a:solidFill>
                          <a:latin typeface="+mn-lt"/>
                          <a:ea typeface="+mn-ea"/>
                          <a:cs typeface="+mn-cs"/>
                        </a:rPr>
                        <a:t>ac 71 8c c4</a:t>
                      </a:r>
                    </a:p>
                    <a:p>
                      <a:pPr algn="ctr"/>
                      <a:r>
                        <a:rPr lang="en-IN" sz="1200" b="1" i="0" u="none" strike="noStrike" kern="1200" baseline="0" dirty="0">
                          <a:solidFill>
                            <a:schemeClr val="tx1"/>
                          </a:solidFill>
                          <a:latin typeface="+mn-lt"/>
                          <a:ea typeface="+mn-ea"/>
                          <a:cs typeface="+mn-cs"/>
                        </a:rPr>
                        <a:t>46 65 48 </a:t>
                      </a:r>
                      <a:r>
                        <a:rPr lang="en-IN" sz="1200" b="1" i="0" u="none" strike="noStrike" kern="1200" baseline="0" dirty="0" err="1">
                          <a:solidFill>
                            <a:schemeClr val="tx1"/>
                          </a:solidFill>
                          <a:latin typeface="+mn-lt"/>
                          <a:ea typeface="+mn-ea"/>
                          <a:cs typeface="+mn-cs"/>
                        </a:rPr>
                        <a:t>eb</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6a 1c 31 62</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0e c5 f9</a:t>
                      </a:r>
                    </a:p>
                    <a:p>
                      <a:pPr algn="ctr"/>
                      <a:r>
                        <a:rPr lang="en-IN" sz="1200" b="1" i="0" u="none" strike="noStrike" kern="1200" baseline="0" dirty="0">
                          <a:solidFill>
                            <a:schemeClr val="tx1"/>
                          </a:solidFill>
                          <a:latin typeface="+mn-lt"/>
                          <a:ea typeface="+mn-ea"/>
                          <a:cs typeface="+mn-cs"/>
                        </a:rPr>
                        <a:t>0d 16 d5 6b</a:t>
                      </a:r>
                    </a:p>
                    <a:p>
                      <a:pPr algn="ctr"/>
                      <a:r>
                        <a:rPr lang="en-IN" sz="1200" b="1" i="0" u="none" strike="noStrike" kern="1200" baseline="0" dirty="0">
                          <a:solidFill>
                            <a:schemeClr val="tx1"/>
                          </a:solidFill>
                          <a:latin typeface="+mn-lt"/>
                          <a:ea typeface="+mn-ea"/>
                          <a:cs typeface="+mn-cs"/>
                        </a:rPr>
                        <a:t>42 e0 4a 41</a:t>
                      </a:r>
                    </a:p>
                    <a:p>
                      <a:pPr algn="ct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1c 6e 56</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479475">
                <a:tc>
                  <a:txBody>
                    <a:bodyPr/>
                    <a:lstStyle/>
                    <a:p>
                      <a:pPr algn="ctr"/>
                      <a:r>
                        <a:rPr lang="en-IN" sz="1200" b="1" i="0" u="none" strike="noStrike" kern="1200" baseline="0" dirty="0">
                          <a:solidFill>
                            <a:schemeClr val="tx1"/>
                          </a:solidFill>
                          <a:latin typeface="+mn-lt"/>
                          <a:ea typeface="+mn-ea"/>
                          <a:cs typeface="+mn-cs"/>
                        </a:rPr>
                        <a:t>cc 3e </a:t>
                      </a: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3b</a:t>
                      </a:r>
                    </a:p>
                    <a:p>
                      <a:pPr algn="ctr"/>
                      <a:r>
                        <a:rPr lang="en-IN" sz="1200" b="1" i="0" u="none" strike="noStrike" kern="1200" baseline="0" dirty="0">
                          <a:solidFill>
                            <a:schemeClr val="tx1"/>
                          </a:solidFill>
                          <a:latin typeface="+mn-lt"/>
                          <a:ea typeface="+mn-ea"/>
                          <a:cs typeface="+mn-cs"/>
                        </a:rPr>
                        <a:t>a1 67 59 </a:t>
                      </a:r>
                      <a:r>
                        <a:rPr lang="en-IN" sz="1200" b="1" i="0" u="none" strike="noStrike" kern="1200" baseline="0" dirty="0" err="1">
                          <a:solidFill>
                            <a:schemeClr val="tx1"/>
                          </a:solidFill>
                          <a:latin typeface="+mn-lt"/>
                          <a:ea typeface="+mn-ea"/>
                          <a:cs typeface="+mn-cs"/>
                        </a:rPr>
                        <a:t>af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04 85 02 </a:t>
                      </a:r>
                      <a:r>
                        <a:rPr lang="en-IN" sz="1200" b="1" i="0" u="none" strike="noStrike" kern="1200" baseline="0" dirty="0" err="1">
                          <a:solidFill>
                            <a:schemeClr val="tx1"/>
                          </a:solidFill>
                          <a:latin typeface="+mn-lt"/>
                          <a:ea typeface="+mn-ea"/>
                          <a:cs typeface="+mn-cs"/>
                        </a:rPr>
                        <a:t>aa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a1 00 5f 34</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4b b2 16 e2</a:t>
                      </a:r>
                    </a:p>
                    <a:p>
                      <a:pPr algn="ctr"/>
                      <a:r>
                        <a:rPr lang="en-IN" sz="1200" b="1" i="0" u="none" strike="noStrike" kern="1200" baseline="0" dirty="0">
                          <a:solidFill>
                            <a:schemeClr val="tx1"/>
                          </a:solidFill>
                          <a:latin typeface="+mn-lt"/>
                          <a:ea typeface="+mn-ea"/>
                          <a:cs typeface="+mn-cs"/>
                        </a:rPr>
                        <a:t>32 85 </a:t>
                      </a: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79</a:t>
                      </a:r>
                    </a:p>
                    <a:p>
                      <a:pPr algn="ctr"/>
                      <a:r>
                        <a:rPr lang="en-IN" sz="1200" b="1" i="0" u="none" strike="noStrike" kern="1200" baseline="0" dirty="0">
                          <a:solidFill>
                            <a:schemeClr val="tx1"/>
                          </a:solidFill>
                          <a:latin typeface="+mn-lt"/>
                          <a:ea typeface="+mn-ea"/>
                          <a:cs typeface="+mn-cs"/>
                        </a:rPr>
                        <a:t>f2 97 77 ac</a:t>
                      </a:r>
                    </a:p>
                    <a:p>
                      <a:pPr algn="ctr"/>
                      <a:r>
                        <a:rPr lang="en-IN" sz="1200" b="1" i="0" u="none" strike="noStrike" kern="1200" baseline="0" dirty="0">
                          <a:solidFill>
                            <a:schemeClr val="tx1"/>
                          </a:solidFill>
                          <a:latin typeface="+mn-lt"/>
                          <a:ea typeface="+mn-ea"/>
                          <a:cs typeface="+mn-cs"/>
                        </a:rPr>
                        <a:t>32 63 </a:t>
                      </a:r>
                      <a:r>
                        <a:rPr lang="en-IN" sz="1200" b="1" i="0" u="none" strike="noStrike" kern="1200" baseline="0" dirty="0" err="1">
                          <a:solidFill>
                            <a:schemeClr val="tx1"/>
                          </a:solidFill>
                          <a:latin typeface="+mn-lt"/>
                          <a:ea typeface="+mn-ea"/>
                          <a:cs typeface="+mn-cs"/>
                        </a:rPr>
                        <a:t>cf</a:t>
                      </a:r>
                      <a:r>
                        <a:rPr lang="en-IN" sz="1200" b="1" i="0" u="none" strike="noStrike" kern="1200" baseline="0" dirty="0">
                          <a:solidFill>
                            <a:schemeClr val="tx1"/>
                          </a:solidFill>
                          <a:latin typeface="+mn-lt"/>
                          <a:ea typeface="+mn-ea"/>
                          <a:cs typeface="+mn-cs"/>
                        </a:rPr>
                        <a:t> 18</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4b b2 16 e2</a:t>
                      </a:r>
                    </a:p>
                    <a:p>
                      <a:pPr algn="ctr"/>
                      <a:r>
                        <a:rPr lang="en-IN" sz="1200" b="1" i="0" u="none" strike="noStrike" kern="1200" baseline="0" dirty="0">
                          <a:solidFill>
                            <a:schemeClr val="tx1"/>
                          </a:solidFill>
                          <a:latin typeface="+mn-lt"/>
                          <a:ea typeface="+mn-ea"/>
                          <a:cs typeface="+mn-cs"/>
                        </a:rPr>
                        <a:t>85 </a:t>
                      </a: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79 32</a:t>
                      </a:r>
                    </a:p>
                    <a:p>
                      <a:pPr algn="ctr"/>
                      <a:r>
                        <a:rPr lang="en-IN" sz="1200" b="1" i="0" u="none" strike="noStrike" kern="1200" baseline="0" dirty="0">
                          <a:solidFill>
                            <a:schemeClr val="tx1"/>
                          </a:solidFill>
                          <a:latin typeface="+mn-lt"/>
                          <a:ea typeface="+mn-ea"/>
                          <a:cs typeface="+mn-cs"/>
                        </a:rPr>
                        <a:t>77 ac f2 97</a:t>
                      </a:r>
                    </a:p>
                    <a:p>
                      <a:pPr algn="ctr"/>
                      <a:r>
                        <a:rPr lang="en-IN" sz="1200" b="1" i="0" u="none" strike="noStrike" kern="1200" baseline="0" dirty="0">
                          <a:solidFill>
                            <a:schemeClr val="tx1"/>
                          </a:solidFill>
                          <a:latin typeface="+mn-lt"/>
                          <a:ea typeface="+mn-ea"/>
                          <a:cs typeface="+mn-cs"/>
                        </a:rPr>
                        <a:t>18 32 63 </a:t>
                      </a:r>
                      <a:r>
                        <a:rPr lang="en-IN" sz="1200" b="1" i="0" u="none" strike="noStrike" kern="1200" baseline="0" dirty="0" err="1">
                          <a:solidFill>
                            <a:schemeClr val="tx1"/>
                          </a:solidFill>
                          <a:latin typeface="+mn-lt"/>
                          <a:ea typeface="+mn-ea"/>
                          <a:cs typeface="+mn-cs"/>
                        </a:rPr>
                        <a:t>cf</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b4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7f 86</a:t>
                      </a:r>
                    </a:p>
                    <a:p>
                      <a:pPr algn="ctr"/>
                      <a:r>
                        <a:rPr lang="en-IN" sz="1200" b="1" i="0" u="none" strike="noStrike" kern="1200" baseline="0" dirty="0">
                          <a:solidFill>
                            <a:schemeClr val="tx1"/>
                          </a:solidFill>
                          <a:latin typeface="+mn-lt"/>
                          <a:ea typeface="+mn-ea"/>
                          <a:cs typeface="+mn-cs"/>
                        </a:rPr>
                        <a:t>8e 98 4d 26</a:t>
                      </a:r>
                    </a:p>
                    <a:p>
                      <a:pPr algn="ctr"/>
                      <a:r>
                        <a:rPr lang="en-IN" sz="1200" b="1" i="0" u="none" strike="noStrike" kern="1200" baseline="0" dirty="0">
                          <a:solidFill>
                            <a:schemeClr val="tx1"/>
                          </a:solidFill>
                          <a:latin typeface="+mn-lt"/>
                          <a:ea typeface="+mn-ea"/>
                          <a:cs typeface="+mn-cs"/>
                        </a:rPr>
                        <a:t>f3 13 59 18</a:t>
                      </a:r>
                    </a:p>
                    <a:p>
                      <a:pPr algn="ctr"/>
                      <a:r>
                        <a:rPr lang="en-IN" sz="1200" b="1" i="0" u="none" strike="noStrike" kern="1200" baseline="0" dirty="0">
                          <a:solidFill>
                            <a:schemeClr val="tx1"/>
                          </a:solidFill>
                          <a:latin typeface="+mn-lt"/>
                          <a:ea typeface="+mn-ea"/>
                          <a:cs typeface="+mn-cs"/>
                        </a:rPr>
                        <a:t>52 4e 20 76</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r h="479475">
                <a:tc>
                  <a:txBody>
                    <a:bodyPr/>
                    <a:lstStyle/>
                    <a:p>
                      <a:pPr algn="ct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08 69 64</a:t>
                      </a:r>
                    </a:p>
                    <a:p>
                      <a:pPr algn="ctr"/>
                      <a:r>
                        <a:rPr lang="en-IN" sz="1200" b="1" i="0" u="none" strike="noStrike" kern="1200" baseline="0" dirty="0">
                          <a:solidFill>
                            <a:schemeClr val="tx1"/>
                          </a:solidFill>
                          <a:latin typeface="+mn-lt"/>
                          <a:ea typeface="+mn-ea"/>
                          <a:cs typeface="+mn-cs"/>
                        </a:rPr>
                        <a:t>0b 53 34 14</a:t>
                      </a:r>
                    </a:p>
                    <a:p>
                      <a:pPr algn="ctr"/>
                      <a:r>
                        <a:rPr lang="en-IN" sz="1200" b="1" i="0" u="none" strike="noStrike" kern="1200" baseline="0" dirty="0">
                          <a:solidFill>
                            <a:schemeClr val="tx1"/>
                          </a:solidFill>
                          <a:latin typeface="+mn-lt"/>
                          <a:ea typeface="+mn-ea"/>
                          <a:cs typeface="+mn-cs"/>
                        </a:rPr>
                        <a:t>84 bf </a:t>
                      </a: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8f</a:t>
                      </a:r>
                    </a:p>
                    <a:p>
                      <a:pPr algn="ctr"/>
                      <a:r>
                        <a:rPr lang="en-IN" sz="1200" b="1" i="0" u="none" strike="noStrike" kern="1200" baseline="0" dirty="0">
                          <a:solidFill>
                            <a:schemeClr val="tx1"/>
                          </a:solidFill>
                          <a:latin typeface="+mn-lt"/>
                          <a:ea typeface="+mn-ea"/>
                          <a:cs typeface="+mn-cs"/>
                        </a:rPr>
                        <a:t>4a 7c 43 b9</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133644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023670"/>
          </a:xfrm>
        </p:spPr>
        <p:txBody>
          <a:bodyPr wrap="square">
            <a:noAutofit/>
          </a:bodyPr>
          <a:lstStyle/>
          <a:p>
            <a:r>
              <a:rPr lang="en-US" dirty="0"/>
              <a:t>Table 6.6 </a:t>
            </a:r>
            <a:r>
              <a:rPr lang="en-IN" dirty="0"/>
              <a:t>Avalanche Effect in </a:t>
            </a:r>
            <a:r>
              <a:rPr lang="en-IN" spc="-300" dirty="0"/>
              <a:t>A E </a:t>
            </a:r>
            <a:r>
              <a:rPr lang="en-IN" dirty="0"/>
              <a:t>S: Change in Plaintext</a:t>
            </a:r>
            <a:r>
              <a:rPr lang="en-IN" sz="2400" dirty="0"/>
              <a:t> </a:t>
            </a:r>
            <a:r>
              <a:rPr lang="en-IN" sz="2800" dirty="0"/>
              <a:t>(1 of 2)</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4098208879"/>
              </p:ext>
            </p:extLst>
          </p:nvPr>
        </p:nvGraphicFramePr>
        <p:xfrm>
          <a:off x="685800" y="1524000"/>
          <a:ext cx="7391401" cy="4145280"/>
        </p:xfrm>
        <a:graphic>
          <a:graphicData uri="http://schemas.openxmlformats.org/drawingml/2006/table">
            <a:tbl>
              <a:tblPr firstRow="1" bandRow="1">
                <a:tableStyleId>{3B4B98B0-60AC-42C2-AFA5-B58CD77FA1E5}</a:tableStyleId>
              </a:tblPr>
              <a:tblGrid>
                <a:gridCol w="1676400">
                  <a:extLst>
                    <a:ext uri="{9D8B030D-6E8A-4147-A177-3AD203B41FA5}">
                      <a16:colId xmlns="" xmlns:a16="http://schemas.microsoft.com/office/drawing/2014/main" val="20000"/>
                    </a:ext>
                  </a:extLst>
                </a:gridCol>
                <a:gridCol w="3733800">
                  <a:extLst>
                    <a:ext uri="{9D8B030D-6E8A-4147-A177-3AD203B41FA5}">
                      <a16:colId xmlns="" xmlns:a16="http://schemas.microsoft.com/office/drawing/2014/main" val="20001"/>
                    </a:ext>
                  </a:extLst>
                </a:gridCol>
                <a:gridCol w="1981201">
                  <a:extLst>
                    <a:ext uri="{9D8B030D-6E8A-4147-A177-3AD203B41FA5}">
                      <a16:colId xmlns="" xmlns:a16="http://schemas.microsoft.com/office/drawing/2014/main" val="20002"/>
                    </a:ext>
                  </a:extLst>
                </a:gridCol>
              </a:tblGrid>
              <a:tr h="379417">
                <a:tc>
                  <a:txBody>
                    <a:bodyPr/>
                    <a:lstStyle/>
                    <a:p>
                      <a:pPr algn="ctr"/>
                      <a:r>
                        <a:rPr lang="en-IN" sz="1400" b="1" i="0" u="none" strike="noStrike" kern="1200" baseline="0" dirty="0">
                          <a:solidFill>
                            <a:schemeClr val="bg1"/>
                          </a:solidFill>
                          <a:latin typeface="+mn-lt"/>
                          <a:ea typeface="+mn-ea"/>
                          <a:cs typeface="+mn-cs"/>
                        </a:rPr>
                        <a:t>Round</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endParaRPr lang="en-IN" sz="1400" b="1" dirty="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a:solidFill>
                            <a:schemeClr val="bg1"/>
                          </a:solidFill>
                          <a:latin typeface="+mn-lt"/>
                          <a:ea typeface="+mn-ea"/>
                          <a:cs typeface="+mn-cs"/>
                        </a:rPr>
                        <a:t>Number of Bits</a:t>
                      </a:r>
                    </a:p>
                    <a:p>
                      <a:pPr algn="ctr"/>
                      <a:r>
                        <a:rPr lang="en-IN" sz="1400" b="1" i="0" u="none" strike="noStrike" kern="1200" baseline="0" dirty="0">
                          <a:solidFill>
                            <a:schemeClr val="bg1"/>
                          </a:solidFill>
                          <a:latin typeface="+mn-lt"/>
                          <a:ea typeface="+mn-ea"/>
                          <a:cs typeface="+mn-cs"/>
                        </a:rPr>
                        <a:t>that Differ</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304800">
                <a:tc>
                  <a:txBody>
                    <a:bodyPr/>
                    <a:lstStyle/>
                    <a:p>
                      <a:pPr algn="ctr"/>
                      <a:endParaRPr lang="en-IN" sz="1400" b="1" dirty="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400" b="1" i="0" u="none" strike="noStrike" kern="1200" baseline="0" dirty="0">
                          <a:solidFill>
                            <a:schemeClr val="tx1"/>
                          </a:solidFill>
                          <a:latin typeface="+mn-lt"/>
                          <a:ea typeface="+mn-ea"/>
                          <a:cs typeface="+mn-cs"/>
                        </a:rPr>
                        <a:t>0123456789abcdeffedcba9876543210</a:t>
                      </a:r>
                    </a:p>
                    <a:p>
                      <a:pPr algn="ctr"/>
                      <a:r>
                        <a:rPr lang="en-IN" sz="1400" b="1" i="0" u="none" strike="noStrike" kern="1200" baseline="0" dirty="0">
                          <a:solidFill>
                            <a:schemeClr val="tx1"/>
                          </a:solidFill>
                          <a:latin typeface="+mn-lt"/>
                          <a:ea typeface="+mn-ea"/>
                          <a:cs typeface="+mn-cs"/>
                        </a:rPr>
                        <a:t>0023456789abcdeffedcba9876543210</a:t>
                      </a:r>
                      <a:endParaRPr lang="en-IN" sz="1400" b="1" dirty="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1</a:t>
                      </a:r>
                      <a:endParaRPr lang="en-IN" sz="1400" b="1" dirty="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152400">
                <a:tc>
                  <a:txBody>
                    <a:bodyPr/>
                    <a:lstStyle/>
                    <a:p>
                      <a:pPr algn="ctr"/>
                      <a:r>
                        <a:rPr lang="en-US" sz="1400" b="1" i="0" u="none" strike="noStrike" kern="1200" baseline="0" dirty="0">
                          <a:solidFill>
                            <a:schemeClr val="tx1"/>
                          </a:solidFill>
                          <a:latin typeface="+mn-lt"/>
                          <a:ea typeface="+mn-ea"/>
                          <a:cs typeface="+mn-cs"/>
                        </a:rPr>
                        <a:t>0</a:t>
                      </a:r>
                      <a:endParaRPr lang="en-IN" sz="14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1" i="0" u="none" strike="noStrike" kern="1200" baseline="0" dirty="0">
                          <a:solidFill>
                            <a:schemeClr val="tx1"/>
                          </a:solidFill>
                          <a:latin typeface="+mn-lt"/>
                          <a:ea typeface="+mn-ea"/>
                          <a:cs typeface="+mn-cs"/>
                        </a:rPr>
                        <a:t>0e3634aece7225b6f26b174ed92b5588</a:t>
                      </a:r>
                    </a:p>
                    <a:p>
                      <a:pPr algn="ctr"/>
                      <a:r>
                        <a:rPr lang="en-IN" sz="1400" b="1" i="0" u="none" strike="noStrike" kern="1200" baseline="0" dirty="0">
                          <a:solidFill>
                            <a:schemeClr val="tx1"/>
                          </a:solidFill>
                          <a:latin typeface="+mn-lt"/>
                          <a:ea typeface="+mn-ea"/>
                          <a:cs typeface="+mn-cs"/>
                        </a:rPr>
                        <a:t>0f3634aece7225b6f26b174ed92b5588</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algn="ctr" defTabSz="914400" rtl="0" eaLnBrk="1" latinLnBrk="0" hangingPunct="1"/>
                      <a:r>
                        <a:rPr lang="en-US" sz="1400" b="1" kern="1200" dirty="0">
                          <a:solidFill>
                            <a:schemeClr val="tx1"/>
                          </a:solidFill>
                          <a:latin typeface="+mn-lt"/>
                          <a:ea typeface="+mn-ea"/>
                          <a:cs typeface="+mn-cs"/>
                        </a:rPr>
                        <a:t>1</a:t>
                      </a:r>
                      <a:endParaRPr lang="en-IN" sz="1400" b="1" kern="120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304800">
                <a:tc>
                  <a:txBody>
                    <a:bodyPr/>
                    <a:lstStyle/>
                    <a:p>
                      <a:pPr algn="ctr"/>
                      <a:r>
                        <a:rPr lang="en-US" sz="1400" b="1" dirty="0">
                          <a:solidFill>
                            <a:schemeClr val="tx1"/>
                          </a:solidFill>
                        </a:rPr>
                        <a:t>1</a:t>
                      </a:r>
                      <a:endParaRPr lang="en-IN" sz="1400" b="1"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657470750fc7ff3fc0e8e8ca4dd02a9c</a:t>
                      </a:r>
                    </a:p>
                    <a:p>
                      <a:pPr algn="ctr"/>
                      <a:r>
                        <a:rPr lang="en-IN" sz="1400" b="1" dirty="0">
                          <a:solidFill>
                            <a:schemeClr val="tx1"/>
                          </a:solidFill>
                        </a:rPr>
                        <a:t>c4a9ad090fc7ff3fc0e8e8ca4dd02a9c</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20</a:t>
                      </a:r>
                      <a:endParaRPr lang="en-IN" sz="1400" b="1"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304800">
                <a:tc>
                  <a:txBody>
                    <a:bodyPr/>
                    <a:lstStyle/>
                    <a:p>
                      <a:pPr algn="ctr"/>
                      <a:r>
                        <a:rPr lang="en-US" sz="1400" b="1" dirty="0">
                          <a:solidFill>
                            <a:schemeClr val="tx1"/>
                          </a:solidFill>
                        </a:rPr>
                        <a:t>2</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5c7bb49a6b72349b05a2317ff46d1294</a:t>
                      </a:r>
                    </a:p>
                    <a:p>
                      <a:pPr algn="ctr"/>
                      <a:r>
                        <a:rPr lang="en-IN" sz="1400" b="1" dirty="0">
                          <a:solidFill>
                            <a:schemeClr val="tx1"/>
                          </a:solidFill>
                        </a:rPr>
                        <a:t>fe2ae569f7ee8bb8c1f5a2bb37ef53d5</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58</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228600">
                <a:tc>
                  <a:txBody>
                    <a:bodyPr/>
                    <a:lstStyle/>
                    <a:p>
                      <a:pPr algn="ctr"/>
                      <a:r>
                        <a:rPr lang="en-US" sz="1400" b="1" dirty="0">
                          <a:solidFill>
                            <a:schemeClr val="tx1"/>
                          </a:solidFill>
                        </a:rPr>
                        <a:t>3</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7115262448dc747e5cdac7227da9bd9c</a:t>
                      </a:r>
                    </a:p>
                    <a:p>
                      <a:pPr algn="ctr"/>
                      <a:r>
                        <a:rPr lang="en-IN" sz="1400" b="1" dirty="0">
                          <a:solidFill>
                            <a:schemeClr val="tx1"/>
                          </a:solidFill>
                        </a:rPr>
                        <a:t>ec093dfb7c45343d689017507d485e62</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59</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r h="396240">
                <a:tc>
                  <a:txBody>
                    <a:bodyPr/>
                    <a:lstStyle/>
                    <a:p>
                      <a:pPr algn="ctr"/>
                      <a:r>
                        <a:rPr lang="en-US" sz="1400" b="1" dirty="0">
                          <a:solidFill>
                            <a:schemeClr val="tx1"/>
                          </a:solidFill>
                        </a:rPr>
                        <a:t>4</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f867aee8b437a5210c24c1974cffeabc</a:t>
                      </a:r>
                    </a:p>
                    <a:p>
                      <a:pPr algn="ctr"/>
                      <a:r>
                        <a:rPr lang="en-IN" sz="1400" b="1" dirty="0">
                          <a:solidFill>
                            <a:schemeClr val="tx1"/>
                          </a:solidFill>
                        </a:rPr>
                        <a:t>43efdb697244df808e8d9364ee0ae6f5</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61</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6"/>
                  </a:ext>
                </a:extLst>
              </a:tr>
              <a:tr h="304800">
                <a:tc>
                  <a:txBody>
                    <a:bodyPr/>
                    <a:lstStyle/>
                    <a:p>
                      <a:pPr algn="ctr"/>
                      <a:r>
                        <a:rPr lang="en-US" sz="1400" b="1" dirty="0">
                          <a:solidFill>
                            <a:schemeClr val="tx1"/>
                          </a:solidFill>
                        </a:rPr>
                        <a:t>5</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721eb200ba06206dcbd4bce704fa654e</a:t>
                      </a:r>
                    </a:p>
                    <a:p>
                      <a:pPr algn="ctr"/>
                      <a:r>
                        <a:rPr lang="en-IN" sz="1400" b="1" dirty="0">
                          <a:solidFill>
                            <a:schemeClr val="tx1"/>
                          </a:solidFill>
                        </a:rPr>
                        <a:t>7b28a5d5ed643287e006c099bb375302</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68</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35025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023670"/>
          </a:xfrm>
        </p:spPr>
        <p:txBody>
          <a:bodyPr wrap="square">
            <a:noAutofit/>
          </a:bodyPr>
          <a:lstStyle/>
          <a:p>
            <a:r>
              <a:rPr lang="en-US" dirty="0"/>
              <a:t>Table 6.6 </a:t>
            </a:r>
            <a:r>
              <a:rPr lang="en-IN" dirty="0"/>
              <a:t>Avalanche Effect in </a:t>
            </a:r>
            <a:r>
              <a:rPr lang="en-IN" spc="-300" dirty="0"/>
              <a:t>A E </a:t>
            </a:r>
            <a:r>
              <a:rPr lang="en-IN" dirty="0"/>
              <a:t>S: Change in Plaintext </a:t>
            </a:r>
            <a:r>
              <a:rPr lang="en-IN" sz="2800" dirty="0"/>
              <a:t>(2 of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0221031"/>
              </p:ext>
            </p:extLst>
          </p:nvPr>
        </p:nvGraphicFramePr>
        <p:xfrm>
          <a:off x="685800" y="1683014"/>
          <a:ext cx="7391401" cy="3108960"/>
        </p:xfrm>
        <a:graphic>
          <a:graphicData uri="http://schemas.openxmlformats.org/drawingml/2006/table">
            <a:tbl>
              <a:tblPr firstRow="1" bandRow="1">
                <a:tableStyleId>{3B4B98B0-60AC-42C2-AFA5-B58CD77FA1E5}</a:tableStyleId>
              </a:tblPr>
              <a:tblGrid>
                <a:gridCol w="1676400">
                  <a:extLst>
                    <a:ext uri="{9D8B030D-6E8A-4147-A177-3AD203B41FA5}">
                      <a16:colId xmlns="" xmlns:a16="http://schemas.microsoft.com/office/drawing/2014/main" val="20000"/>
                    </a:ext>
                  </a:extLst>
                </a:gridCol>
                <a:gridCol w="3733800">
                  <a:extLst>
                    <a:ext uri="{9D8B030D-6E8A-4147-A177-3AD203B41FA5}">
                      <a16:colId xmlns="" xmlns:a16="http://schemas.microsoft.com/office/drawing/2014/main" val="20001"/>
                    </a:ext>
                  </a:extLst>
                </a:gridCol>
                <a:gridCol w="1981201">
                  <a:extLst>
                    <a:ext uri="{9D8B030D-6E8A-4147-A177-3AD203B41FA5}">
                      <a16:colId xmlns="" xmlns:a16="http://schemas.microsoft.com/office/drawing/2014/main" val="20002"/>
                    </a:ext>
                  </a:extLst>
                </a:gridCol>
              </a:tblGrid>
              <a:tr h="379417">
                <a:tc>
                  <a:txBody>
                    <a:bodyPr/>
                    <a:lstStyle/>
                    <a:p>
                      <a:pPr algn="ctr"/>
                      <a:r>
                        <a:rPr lang="en-IN" sz="1400" b="1" i="0" u="none" strike="noStrike" kern="1200" baseline="0" dirty="0">
                          <a:solidFill>
                            <a:schemeClr val="bg1"/>
                          </a:solidFill>
                          <a:latin typeface="+mn-lt"/>
                          <a:ea typeface="+mn-ea"/>
                          <a:cs typeface="+mn-cs"/>
                        </a:rPr>
                        <a:t>Round</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endParaRPr lang="en-IN" sz="1400" b="1" dirty="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a:solidFill>
                            <a:schemeClr val="bg1"/>
                          </a:solidFill>
                          <a:latin typeface="+mn-lt"/>
                          <a:ea typeface="+mn-ea"/>
                          <a:cs typeface="+mn-cs"/>
                        </a:rPr>
                        <a:t>Number of Bits</a:t>
                      </a:r>
                    </a:p>
                    <a:p>
                      <a:pPr algn="ctr"/>
                      <a:r>
                        <a:rPr lang="en-IN" sz="1400" b="1" i="0" u="none" strike="noStrike" kern="1200" baseline="0" dirty="0">
                          <a:solidFill>
                            <a:schemeClr val="bg1"/>
                          </a:solidFill>
                          <a:latin typeface="+mn-lt"/>
                          <a:ea typeface="+mn-ea"/>
                          <a:cs typeface="+mn-cs"/>
                        </a:rPr>
                        <a:t>that Differ</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279136">
                <a:tc>
                  <a:txBody>
                    <a:bodyPr/>
                    <a:lstStyle/>
                    <a:p>
                      <a:pPr algn="ctr"/>
                      <a:r>
                        <a:rPr lang="en-US" sz="1400" b="1" dirty="0">
                          <a:solidFill>
                            <a:schemeClr val="tx1"/>
                          </a:solidFill>
                        </a:rPr>
                        <a:t>6</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0ad9d85689f9f77bc1c5f71185e5fb14</a:t>
                      </a:r>
                    </a:p>
                    <a:p>
                      <a:pPr algn="ctr"/>
                      <a:r>
                        <a:rPr lang="en-IN" sz="1400" b="1" dirty="0">
                          <a:solidFill>
                            <a:schemeClr val="tx1"/>
                          </a:solidFill>
                        </a:rPr>
                        <a:t>3bc2d8b6798d8ac4fe36a1d891ac181a</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64</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8"/>
                  </a:ext>
                </a:extLst>
              </a:tr>
              <a:tr h="254264">
                <a:tc>
                  <a:txBody>
                    <a:bodyPr/>
                    <a:lstStyle/>
                    <a:p>
                      <a:pPr algn="ctr"/>
                      <a:r>
                        <a:rPr lang="en-US" sz="1400" b="1" dirty="0">
                          <a:solidFill>
                            <a:schemeClr val="tx1"/>
                          </a:solidFill>
                        </a:rPr>
                        <a:t>7</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db18a8ffa16d30d5f88b08d777ba4eaa</a:t>
                      </a:r>
                    </a:p>
                    <a:p>
                      <a:pPr algn="ctr"/>
                      <a:r>
                        <a:rPr lang="en-IN" sz="1400" b="1" dirty="0">
                          <a:solidFill>
                            <a:schemeClr val="tx1"/>
                          </a:solidFill>
                        </a:rPr>
                        <a:t>9fb8b5452023c70280e5c4bb9e555a4b</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67</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9"/>
                  </a:ext>
                </a:extLst>
              </a:tr>
              <a:tr h="304800">
                <a:tc>
                  <a:txBody>
                    <a:bodyPr/>
                    <a:lstStyle/>
                    <a:p>
                      <a:pPr algn="ctr"/>
                      <a:r>
                        <a:rPr lang="en-US" sz="1400" b="1" dirty="0">
                          <a:solidFill>
                            <a:schemeClr val="tx1"/>
                          </a:solidFill>
                        </a:rPr>
                        <a:t>8</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f91b4fbfe934c9bf8f2f85812b084989</a:t>
                      </a:r>
                    </a:p>
                    <a:p>
                      <a:pPr algn="ctr"/>
                      <a:r>
                        <a:rPr lang="en-IN" sz="1400" b="1" dirty="0">
                          <a:solidFill>
                            <a:schemeClr val="tx1"/>
                          </a:solidFill>
                        </a:rPr>
                        <a:t>20264e1126b219aef7feb3f9b2d6de40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65</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10"/>
                  </a:ext>
                </a:extLst>
              </a:tr>
              <a:tr h="228600">
                <a:tc>
                  <a:txBody>
                    <a:bodyPr/>
                    <a:lstStyle/>
                    <a:p>
                      <a:pPr algn="ctr"/>
                      <a:r>
                        <a:rPr lang="en-US" sz="1400" b="1" dirty="0">
                          <a:solidFill>
                            <a:schemeClr val="tx1"/>
                          </a:solidFill>
                        </a:rPr>
                        <a:t>9</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cca104a13e678500ff59025f3bafaa34</a:t>
                      </a:r>
                    </a:p>
                    <a:p>
                      <a:pPr algn="ctr"/>
                      <a:r>
                        <a:rPr lang="en-IN" sz="1400" b="1" dirty="0">
                          <a:solidFill>
                            <a:schemeClr val="tx1"/>
                          </a:solidFill>
                        </a:rPr>
                        <a:t>b56a0341b2290ba7dfdfbddcd8578205</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61</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11"/>
                  </a:ext>
                </a:extLst>
              </a:tr>
              <a:tr h="426720">
                <a:tc>
                  <a:txBody>
                    <a:bodyPr/>
                    <a:lstStyle/>
                    <a:p>
                      <a:pPr algn="ctr"/>
                      <a:r>
                        <a:rPr lang="en-US" sz="1400" b="1" dirty="0">
                          <a:solidFill>
                            <a:schemeClr val="tx1"/>
                          </a:solidFill>
                        </a:rPr>
                        <a:t>10</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ff0b844a0853bf7c6934ab4364148fb9</a:t>
                      </a:r>
                    </a:p>
                    <a:p>
                      <a:pPr algn="ctr"/>
                      <a:r>
                        <a:rPr lang="en-IN" sz="1400" b="1" dirty="0">
                          <a:solidFill>
                            <a:schemeClr val="tx1"/>
                          </a:solidFill>
                        </a:rPr>
                        <a:t>612b89398d0600cde116227ce72433f0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58</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12"/>
                  </a:ext>
                </a:extLst>
              </a:tr>
            </a:tbl>
          </a:graphicData>
        </a:graphic>
      </p:graphicFrame>
    </p:spTree>
    <p:extLst>
      <p:ext uri="{BB962C8B-B14F-4D97-AF65-F5344CB8AC3E}">
        <p14:creationId xmlns:p14="http://schemas.microsoft.com/office/powerpoint/2010/main" val="4068380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025104"/>
          </a:xfrm>
        </p:spPr>
        <p:txBody>
          <a:bodyPr wrap="square">
            <a:noAutofit/>
          </a:bodyPr>
          <a:lstStyle/>
          <a:p>
            <a:r>
              <a:rPr lang="en-US" dirty="0"/>
              <a:t>Table 6.7 </a:t>
            </a:r>
            <a:r>
              <a:rPr lang="en-IN" dirty="0"/>
              <a:t>Avalanche Effect in </a:t>
            </a:r>
            <a:r>
              <a:rPr lang="en-IN" spc="-300" dirty="0"/>
              <a:t>A E </a:t>
            </a:r>
            <a:r>
              <a:rPr lang="en-IN" dirty="0"/>
              <a:t>S: Change in Key </a:t>
            </a:r>
            <a:r>
              <a:rPr lang="en-IN" sz="2800" dirty="0"/>
              <a:t>(1 of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2938379"/>
              </p:ext>
            </p:extLst>
          </p:nvPr>
        </p:nvGraphicFramePr>
        <p:xfrm>
          <a:off x="685800" y="1600200"/>
          <a:ext cx="7391401" cy="4145280"/>
        </p:xfrm>
        <a:graphic>
          <a:graphicData uri="http://schemas.openxmlformats.org/drawingml/2006/table">
            <a:tbl>
              <a:tblPr firstRow="1" bandRow="1">
                <a:tableStyleId>{3B4B98B0-60AC-42C2-AFA5-B58CD77FA1E5}</a:tableStyleId>
              </a:tblPr>
              <a:tblGrid>
                <a:gridCol w="1676400">
                  <a:extLst>
                    <a:ext uri="{9D8B030D-6E8A-4147-A177-3AD203B41FA5}">
                      <a16:colId xmlns="" xmlns:a16="http://schemas.microsoft.com/office/drawing/2014/main" val="20000"/>
                    </a:ext>
                  </a:extLst>
                </a:gridCol>
                <a:gridCol w="3733800">
                  <a:extLst>
                    <a:ext uri="{9D8B030D-6E8A-4147-A177-3AD203B41FA5}">
                      <a16:colId xmlns="" xmlns:a16="http://schemas.microsoft.com/office/drawing/2014/main" val="20001"/>
                    </a:ext>
                  </a:extLst>
                </a:gridCol>
                <a:gridCol w="1981201">
                  <a:extLst>
                    <a:ext uri="{9D8B030D-6E8A-4147-A177-3AD203B41FA5}">
                      <a16:colId xmlns="" xmlns:a16="http://schemas.microsoft.com/office/drawing/2014/main" val="20002"/>
                    </a:ext>
                  </a:extLst>
                </a:gridCol>
              </a:tblGrid>
              <a:tr h="379417">
                <a:tc>
                  <a:txBody>
                    <a:bodyPr/>
                    <a:lstStyle/>
                    <a:p>
                      <a:pPr algn="ctr"/>
                      <a:r>
                        <a:rPr lang="en-IN" sz="1400" b="1" i="0" u="none" strike="noStrike" kern="1200" baseline="0" dirty="0">
                          <a:solidFill>
                            <a:schemeClr val="bg1"/>
                          </a:solidFill>
                          <a:latin typeface="+mn-lt"/>
                          <a:ea typeface="+mn-ea"/>
                          <a:cs typeface="+mn-cs"/>
                        </a:rPr>
                        <a:t>Round</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endParaRPr lang="en-IN" sz="1400" b="1" dirty="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a:solidFill>
                            <a:schemeClr val="bg1"/>
                          </a:solidFill>
                          <a:latin typeface="+mn-lt"/>
                          <a:ea typeface="+mn-ea"/>
                          <a:cs typeface="+mn-cs"/>
                        </a:rPr>
                        <a:t>Number of Bits</a:t>
                      </a:r>
                    </a:p>
                    <a:p>
                      <a:pPr algn="ctr"/>
                      <a:r>
                        <a:rPr lang="en-IN" sz="1400" b="1" i="0" u="none" strike="noStrike" kern="1200" baseline="0" dirty="0">
                          <a:solidFill>
                            <a:schemeClr val="bg1"/>
                          </a:solidFill>
                          <a:latin typeface="+mn-lt"/>
                          <a:ea typeface="+mn-ea"/>
                          <a:cs typeface="+mn-cs"/>
                        </a:rPr>
                        <a:t>that Differ</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304800">
                <a:tc>
                  <a:txBody>
                    <a:bodyPr/>
                    <a:lstStyle/>
                    <a:p>
                      <a:pPr algn="ctr"/>
                      <a:endParaRPr lang="en-IN" sz="1400" b="1" dirty="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0123456789abcdeffedcba9876543210</a:t>
                      </a:r>
                    </a:p>
                    <a:p>
                      <a:pPr algn="ctr"/>
                      <a:r>
                        <a:rPr lang="en-IN" sz="1400" b="1" dirty="0">
                          <a:solidFill>
                            <a:schemeClr val="tx1"/>
                          </a:solidFill>
                        </a:rPr>
                        <a:t>0123456789abcdeffedcba9876543210</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0</a:t>
                      </a:r>
                      <a:endParaRPr lang="en-IN" sz="1400" b="1" dirty="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152400">
                <a:tc>
                  <a:txBody>
                    <a:bodyPr/>
                    <a:lstStyle/>
                    <a:p>
                      <a:pPr algn="ctr"/>
                      <a:r>
                        <a:rPr lang="en-US" sz="1400" b="1" i="0" u="none" strike="noStrike" kern="1200" baseline="0" dirty="0">
                          <a:solidFill>
                            <a:schemeClr val="tx1"/>
                          </a:solidFill>
                          <a:latin typeface="+mn-lt"/>
                          <a:ea typeface="+mn-ea"/>
                          <a:cs typeface="+mn-cs"/>
                        </a:rPr>
                        <a:t>0</a:t>
                      </a:r>
                      <a:endParaRPr lang="en-IN" sz="14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1" i="0" u="none" strike="noStrike" kern="1200" baseline="0" dirty="0">
                          <a:solidFill>
                            <a:schemeClr val="tx1"/>
                          </a:solidFill>
                          <a:latin typeface="+mn-lt"/>
                          <a:ea typeface="+mn-ea"/>
                          <a:cs typeface="+mn-cs"/>
                        </a:rPr>
                        <a:t>0e3634aece7225b6f26b174ed92b5588</a:t>
                      </a:r>
                    </a:p>
                    <a:p>
                      <a:pPr algn="ctr"/>
                      <a:r>
                        <a:rPr lang="en-IN" sz="1400" b="1" i="0" u="none" strike="noStrike" kern="1200" baseline="0" dirty="0">
                          <a:solidFill>
                            <a:schemeClr val="tx1"/>
                          </a:solidFill>
                          <a:latin typeface="+mn-lt"/>
                          <a:ea typeface="+mn-ea"/>
                          <a:cs typeface="+mn-cs"/>
                        </a:rPr>
                        <a:t>0f3634aece7225b6f26b174ed92b5588</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b="1" kern="1200" dirty="0">
                          <a:solidFill>
                            <a:schemeClr val="tx1"/>
                          </a:solidFill>
                          <a:latin typeface="+mn-lt"/>
                          <a:ea typeface="+mn-ea"/>
                          <a:cs typeface="+mn-cs"/>
                        </a:rPr>
                        <a:t>1</a:t>
                      </a:r>
                      <a:endParaRPr lang="en-IN" sz="1400" b="1" kern="120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304800">
                <a:tc>
                  <a:txBody>
                    <a:bodyPr/>
                    <a:lstStyle/>
                    <a:p>
                      <a:pPr algn="ctr"/>
                      <a:r>
                        <a:rPr lang="en-US" sz="1400" b="1" dirty="0">
                          <a:solidFill>
                            <a:schemeClr val="tx1"/>
                          </a:solidFill>
                        </a:rPr>
                        <a:t>1</a:t>
                      </a:r>
                      <a:endParaRPr lang="en-IN" sz="1400" b="1"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657470750fc7ff3fc0e8e8ca4dd02a9c</a:t>
                      </a:r>
                    </a:p>
                    <a:p>
                      <a:pPr algn="ctr"/>
                      <a:r>
                        <a:rPr lang="en-IN" sz="1400" b="1" dirty="0">
                          <a:solidFill>
                            <a:schemeClr val="tx1"/>
                          </a:solidFill>
                        </a:rPr>
                        <a:t>c5a9ad090ec7ff3fc1e8e8ca4cd02a9c</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22</a:t>
                      </a:r>
                      <a:endParaRPr lang="en-IN" sz="1400" b="1"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304800">
                <a:tc>
                  <a:txBody>
                    <a:bodyPr/>
                    <a:lstStyle/>
                    <a:p>
                      <a:pPr algn="ctr"/>
                      <a:r>
                        <a:rPr lang="en-US" sz="1400" b="1" dirty="0">
                          <a:solidFill>
                            <a:schemeClr val="tx1"/>
                          </a:solidFill>
                        </a:rPr>
                        <a:t>2</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5c7bb49a6b72349b05a2317ff46d1294</a:t>
                      </a:r>
                    </a:p>
                    <a:p>
                      <a:pPr algn="ctr"/>
                      <a:r>
                        <a:rPr lang="en-IN" sz="1400" b="1" dirty="0">
                          <a:solidFill>
                            <a:schemeClr val="tx1"/>
                          </a:solidFill>
                        </a:rPr>
                        <a:t>90905fa9563356d15f3760f3b8259985</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58</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r h="228600">
                <a:tc>
                  <a:txBody>
                    <a:bodyPr/>
                    <a:lstStyle/>
                    <a:p>
                      <a:pPr algn="ctr"/>
                      <a:r>
                        <a:rPr lang="en-US" sz="1400" b="1" dirty="0">
                          <a:solidFill>
                            <a:schemeClr val="tx1"/>
                          </a:solidFill>
                        </a:rPr>
                        <a:t>3</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7115262448dc747e5cdac7227da9bd9c</a:t>
                      </a:r>
                    </a:p>
                    <a:p>
                      <a:pPr algn="ctr"/>
                      <a:r>
                        <a:rPr lang="en-IN" sz="1400" b="1" dirty="0">
                          <a:solidFill>
                            <a:schemeClr val="tx1"/>
                          </a:solidFill>
                        </a:rPr>
                        <a:t>18aeb7aa794b3b66629448d575c7cebf</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67</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5"/>
                  </a:ext>
                </a:extLst>
              </a:tr>
              <a:tr h="396240">
                <a:tc>
                  <a:txBody>
                    <a:bodyPr/>
                    <a:lstStyle/>
                    <a:p>
                      <a:pPr algn="ctr"/>
                      <a:r>
                        <a:rPr lang="en-US" sz="1400" b="1" dirty="0">
                          <a:solidFill>
                            <a:schemeClr val="tx1"/>
                          </a:solidFill>
                        </a:rPr>
                        <a:t>4</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f867aee8b437a5210c24c1974cffeabc</a:t>
                      </a:r>
                    </a:p>
                    <a:p>
                      <a:pPr algn="ctr"/>
                      <a:r>
                        <a:rPr lang="en-IN" sz="1400" b="1" dirty="0">
                          <a:solidFill>
                            <a:schemeClr val="tx1"/>
                          </a:solidFill>
                        </a:rPr>
                        <a:t>f81015f993c978a876ae017cb49e7eec</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63</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6"/>
                  </a:ext>
                </a:extLst>
              </a:tr>
              <a:tr h="304800">
                <a:tc>
                  <a:txBody>
                    <a:bodyPr/>
                    <a:lstStyle/>
                    <a:p>
                      <a:pPr algn="ctr"/>
                      <a:r>
                        <a:rPr lang="en-US" sz="1400" b="1" dirty="0">
                          <a:solidFill>
                            <a:schemeClr val="tx1"/>
                          </a:solidFill>
                        </a:rPr>
                        <a:t>5</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721eb200ba06206dcbd4bce704fa654e</a:t>
                      </a:r>
                    </a:p>
                    <a:p>
                      <a:pPr algn="ctr"/>
                      <a:r>
                        <a:rPr lang="en-IN" sz="1400" b="1" dirty="0">
                          <a:solidFill>
                            <a:schemeClr val="tx1"/>
                          </a:solidFill>
                        </a:rPr>
                        <a:t>5955c91b4e769f3cb4a94768e98d5267</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81</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994773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025104"/>
          </a:xfrm>
        </p:spPr>
        <p:txBody>
          <a:bodyPr wrap="square">
            <a:noAutofit/>
          </a:bodyPr>
          <a:lstStyle/>
          <a:p>
            <a:r>
              <a:rPr lang="en-US" dirty="0"/>
              <a:t>Table 6.7 </a:t>
            </a:r>
            <a:r>
              <a:rPr lang="en-IN" dirty="0"/>
              <a:t>Avalanche Effect in </a:t>
            </a:r>
            <a:r>
              <a:rPr lang="en-IN" spc="-300" dirty="0"/>
              <a:t>A E </a:t>
            </a:r>
            <a:r>
              <a:rPr lang="en-IN" dirty="0"/>
              <a:t>S: Change in Key </a:t>
            </a:r>
            <a:r>
              <a:rPr lang="en-IN" sz="2800" dirty="0"/>
              <a:t>(2 of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06809938"/>
              </p:ext>
            </p:extLst>
          </p:nvPr>
        </p:nvGraphicFramePr>
        <p:xfrm>
          <a:off x="685800" y="1615440"/>
          <a:ext cx="7391401" cy="3108960"/>
        </p:xfrm>
        <a:graphic>
          <a:graphicData uri="http://schemas.openxmlformats.org/drawingml/2006/table">
            <a:tbl>
              <a:tblPr firstRow="1" bandRow="1">
                <a:tableStyleId>{3B4B98B0-60AC-42C2-AFA5-B58CD77FA1E5}</a:tableStyleId>
              </a:tblPr>
              <a:tblGrid>
                <a:gridCol w="1676400">
                  <a:extLst>
                    <a:ext uri="{9D8B030D-6E8A-4147-A177-3AD203B41FA5}">
                      <a16:colId xmlns="" xmlns:a16="http://schemas.microsoft.com/office/drawing/2014/main" val="20000"/>
                    </a:ext>
                  </a:extLst>
                </a:gridCol>
                <a:gridCol w="3733800">
                  <a:extLst>
                    <a:ext uri="{9D8B030D-6E8A-4147-A177-3AD203B41FA5}">
                      <a16:colId xmlns="" xmlns:a16="http://schemas.microsoft.com/office/drawing/2014/main" val="20001"/>
                    </a:ext>
                  </a:extLst>
                </a:gridCol>
                <a:gridCol w="1981201">
                  <a:extLst>
                    <a:ext uri="{9D8B030D-6E8A-4147-A177-3AD203B41FA5}">
                      <a16:colId xmlns="" xmlns:a16="http://schemas.microsoft.com/office/drawing/2014/main" val="20002"/>
                    </a:ext>
                  </a:extLst>
                </a:gridCol>
              </a:tblGrid>
              <a:tr h="379417">
                <a:tc>
                  <a:txBody>
                    <a:bodyPr/>
                    <a:lstStyle/>
                    <a:p>
                      <a:pPr algn="ctr"/>
                      <a:r>
                        <a:rPr lang="en-IN" sz="1400" b="1" i="0" u="none" strike="noStrike" kern="1200" baseline="0" dirty="0">
                          <a:solidFill>
                            <a:schemeClr val="bg1"/>
                          </a:solidFill>
                          <a:latin typeface="+mn-lt"/>
                          <a:ea typeface="+mn-ea"/>
                          <a:cs typeface="+mn-cs"/>
                        </a:rPr>
                        <a:t>Round</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endParaRPr lang="en-IN" sz="1400" b="1" dirty="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a:solidFill>
                            <a:schemeClr val="bg1"/>
                          </a:solidFill>
                          <a:latin typeface="+mn-lt"/>
                          <a:ea typeface="+mn-ea"/>
                          <a:cs typeface="+mn-cs"/>
                        </a:rPr>
                        <a:t>Number of Bits</a:t>
                      </a:r>
                    </a:p>
                    <a:p>
                      <a:pPr algn="ctr"/>
                      <a:r>
                        <a:rPr lang="en-IN" sz="1400" b="1" i="0" u="none" strike="noStrike" kern="1200" baseline="0" dirty="0">
                          <a:solidFill>
                            <a:schemeClr val="bg1"/>
                          </a:solidFill>
                          <a:latin typeface="+mn-lt"/>
                          <a:ea typeface="+mn-ea"/>
                          <a:cs typeface="+mn-cs"/>
                        </a:rPr>
                        <a:t>that Differ</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 xmlns:a16="http://schemas.microsoft.com/office/drawing/2014/main" val="10000"/>
                  </a:ext>
                </a:extLst>
              </a:tr>
              <a:tr h="279136">
                <a:tc>
                  <a:txBody>
                    <a:bodyPr/>
                    <a:lstStyle/>
                    <a:p>
                      <a:pPr algn="ctr"/>
                      <a:r>
                        <a:rPr lang="en-US" sz="1400" b="1" dirty="0">
                          <a:solidFill>
                            <a:schemeClr val="tx1"/>
                          </a:solidFill>
                        </a:rPr>
                        <a:t>6</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0ad9d85689f9f77bc1c5f71185e5fb14</a:t>
                      </a:r>
                    </a:p>
                    <a:p>
                      <a:pPr algn="ctr"/>
                      <a:r>
                        <a:rPr lang="en-IN" sz="1400" b="1" dirty="0">
                          <a:solidFill>
                            <a:schemeClr val="tx1"/>
                          </a:solidFill>
                        </a:rPr>
                        <a:t>dc60a24d137662181e45b8d3726b2920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70</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8"/>
                  </a:ext>
                </a:extLst>
              </a:tr>
              <a:tr h="254264">
                <a:tc>
                  <a:txBody>
                    <a:bodyPr/>
                    <a:lstStyle/>
                    <a:p>
                      <a:pPr algn="ctr"/>
                      <a:r>
                        <a:rPr lang="en-US" sz="1400" b="1" dirty="0">
                          <a:solidFill>
                            <a:schemeClr val="tx1"/>
                          </a:solidFill>
                        </a:rPr>
                        <a:t>7</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db18a8ffa16d30d5f88b08d777ba4eaa</a:t>
                      </a:r>
                    </a:p>
                    <a:p>
                      <a:pPr algn="ctr"/>
                      <a:r>
                        <a:rPr lang="en-IN" sz="1400" b="1" dirty="0">
                          <a:solidFill>
                            <a:schemeClr val="tx1"/>
                          </a:solidFill>
                        </a:rPr>
                        <a:t>fe8343b8f88bef66cab7e977d005a03c</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74</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9"/>
                  </a:ext>
                </a:extLst>
              </a:tr>
              <a:tr h="304800">
                <a:tc>
                  <a:txBody>
                    <a:bodyPr/>
                    <a:lstStyle/>
                    <a:p>
                      <a:pPr algn="ctr"/>
                      <a:r>
                        <a:rPr lang="en-US" sz="1400" b="1" dirty="0">
                          <a:solidFill>
                            <a:schemeClr val="tx1"/>
                          </a:solidFill>
                        </a:rPr>
                        <a:t>8</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f91b4fbfe934c9bf8f2f85812b084989</a:t>
                      </a:r>
                    </a:p>
                    <a:p>
                      <a:pPr algn="ctr"/>
                      <a:r>
                        <a:rPr lang="en-IN" sz="1400" b="1" dirty="0">
                          <a:solidFill>
                            <a:schemeClr val="tx1"/>
                          </a:solidFill>
                        </a:rPr>
                        <a:t>da7dad581d1725c5b72fa0f9d9d1366a</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67</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10"/>
                  </a:ext>
                </a:extLst>
              </a:tr>
              <a:tr h="228600">
                <a:tc>
                  <a:txBody>
                    <a:bodyPr/>
                    <a:lstStyle/>
                    <a:p>
                      <a:pPr algn="ctr"/>
                      <a:r>
                        <a:rPr lang="en-US" sz="1400" b="1" dirty="0">
                          <a:solidFill>
                            <a:schemeClr val="tx1"/>
                          </a:solidFill>
                        </a:rPr>
                        <a:t>9</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cca104a13e678500ff59025f3bafaa34</a:t>
                      </a:r>
                    </a:p>
                    <a:p>
                      <a:pPr algn="ctr"/>
                      <a:r>
                        <a:rPr lang="en-IN" sz="1400" b="1" dirty="0">
                          <a:solidFill>
                            <a:schemeClr val="tx1"/>
                          </a:solidFill>
                        </a:rPr>
                        <a:t>0ccb4c66bbfd912f4b511d72996345e0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59</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11"/>
                  </a:ext>
                </a:extLst>
              </a:tr>
              <a:tr h="426720">
                <a:tc>
                  <a:txBody>
                    <a:bodyPr/>
                    <a:lstStyle/>
                    <a:p>
                      <a:pPr algn="ctr"/>
                      <a:r>
                        <a:rPr lang="en-US" sz="1400" b="1" dirty="0">
                          <a:solidFill>
                            <a:schemeClr val="tx1"/>
                          </a:solidFill>
                        </a:rPr>
                        <a:t>10</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1" dirty="0">
                          <a:solidFill>
                            <a:schemeClr val="tx1"/>
                          </a:solidFill>
                        </a:rPr>
                        <a:t>ff0b844a0853bf7c6934ab4364148fb9</a:t>
                      </a:r>
                    </a:p>
                    <a:p>
                      <a:pPr algn="ctr"/>
                      <a:r>
                        <a:rPr lang="en-IN" sz="1400" b="1" dirty="0">
                          <a:solidFill>
                            <a:schemeClr val="tx1"/>
                          </a:solidFill>
                        </a:rPr>
                        <a:t>fc8923ee501a7d207ab670686839996b</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b="1" dirty="0">
                          <a:solidFill>
                            <a:schemeClr val="tx1"/>
                          </a:solidFill>
                        </a:rPr>
                        <a:t>53</a:t>
                      </a:r>
                      <a:endParaRPr lang="en-IN" sz="1400" b="1"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12"/>
                  </a:ext>
                </a:extLst>
              </a:tr>
            </a:tbl>
          </a:graphicData>
        </a:graphic>
      </p:graphicFrame>
    </p:spTree>
    <p:extLst>
      <p:ext uri="{BB962C8B-B14F-4D97-AF65-F5344CB8AC3E}">
        <p14:creationId xmlns:p14="http://schemas.microsoft.com/office/powerpoint/2010/main" val="3213743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28"/>
            <a:ext cx="8229600" cy="465354"/>
          </a:xfrm>
        </p:spPr>
        <p:txBody>
          <a:bodyPr wrap="square">
            <a:spAutoFit/>
          </a:bodyPr>
          <a:lstStyle/>
          <a:p>
            <a:r>
              <a:rPr lang="en-AU" sz="3600" spc="-400" dirty="0">
                <a:latin typeface="+mj-lt"/>
              </a:rPr>
              <a:t>A E </a:t>
            </a:r>
            <a:r>
              <a:rPr lang="en-AU" sz="3600" dirty="0">
                <a:latin typeface="+mj-lt"/>
              </a:rPr>
              <a:t>S Implementation</a:t>
            </a:r>
            <a:endParaRPr lang="en-US" sz="2800" dirty="0">
              <a:latin typeface="+mj-lt"/>
            </a:endParaRPr>
          </a:p>
        </p:txBody>
      </p:sp>
      <p:sp>
        <p:nvSpPr>
          <p:cNvPr id="3" name="Content Placeholder 2"/>
          <p:cNvSpPr>
            <a:spLocks noGrp="1"/>
          </p:cNvSpPr>
          <p:nvPr>
            <p:ph idx="1"/>
          </p:nvPr>
        </p:nvSpPr>
        <p:spPr>
          <a:xfrm>
            <a:off x="457200" y="1020309"/>
            <a:ext cx="3962400" cy="5228091"/>
          </a:xfrm>
        </p:spPr>
        <p:txBody>
          <a:bodyPr>
            <a:noAutofit/>
          </a:bodyPr>
          <a:lstStyle/>
          <a:p>
            <a:pPr marL="266700" indent="-266700">
              <a:buSzPct val="100000"/>
            </a:pPr>
            <a:r>
              <a:rPr lang="en-IN" sz="2200" spc="-250" dirty="0"/>
              <a:t>A E </a:t>
            </a:r>
            <a:r>
              <a:rPr lang="en-IN" sz="2200" dirty="0"/>
              <a:t>S decryption cipher is not identical to the encryption cipher</a:t>
            </a:r>
          </a:p>
          <a:p>
            <a:pPr marL="753618" lvl="1" indent="-266700">
              <a:buSzPct val="100000"/>
            </a:pPr>
            <a:r>
              <a:rPr lang="en-IN" sz="2200" dirty="0"/>
              <a:t>The sequence of transformations differs although the form of the key schedules is the same</a:t>
            </a:r>
          </a:p>
          <a:p>
            <a:pPr marL="753618" lvl="1" indent="-266700">
              <a:buSzPct val="100000"/>
            </a:pPr>
            <a:r>
              <a:rPr lang="en-IN" sz="2200" dirty="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4724400" y="1006928"/>
            <a:ext cx="3962400" cy="4403272"/>
          </a:xfrm>
        </p:spPr>
        <p:txBody>
          <a:bodyPr/>
          <a:lstStyle/>
          <a:p>
            <a:pPr marL="285750" indent="-285750"/>
            <a:r>
              <a:rPr lang="en-IN" sz="2400" dirty="0"/>
              <a:t>Two separate changes are needed to bring the decryption structure in line with the encryption structure</a:t>
            </a:r>
          </a:p>
          <a:p>
            <a:pPr marL="285750" indent="-285750"/>
            <a:r>
              <a:rPr lang="en-IN" sz="2400" dirty="0"/>
              <a:t>The first two stages of the decryption round need to be interchanged</a:t>
            </a:r>
          </a:p>
          <a:p>
            <a:pPr marL="285750" indent="-285750"/>
            <a:r>
              <a:rPr lang="en-IN" sz="2400" dirty="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Autofit/>
          </a:bodyPr>
          <a:lstStyle/>
          <a:p>
            <a:r>
              <a:rPr lang="en-US" sz="3600" dirty="0">
                <a:latin typeface="+mn-lt"/>
              </a:rPr>
              <a:t>Interchanging </a:t>
            </a:r>
            <a:r>
              <a:rPr lang="en-US" sz="3600" dirty="0" err="1">
                <a:latin typeface="+mn-lt"/>
              </a:rPr>
              <a:t>InvShiftRows</a:t>
            </a:r>
            <a:r>
              <a:rPr lang="en-US" sz="3600" dirty="0">
                <a:latin typeface="+mn-lt"/>
              </a:rPr>
              <a:t> and </a:t>
            </a:r>
            <a:r>
              <a:rPr lang="en-US" sz="3600" dirty="0" err="1">
                <a:latin typeface="+mn-lt"/>
              </a:rPr>
              <a:t>Inv</a:t>
            </a:r>
            <a:r>
              <a:rPr lang="en-US" sz="3600" dirty="0">
                <a:latin typeface="+mn-lt"/>
              </a:rPr>
              <a:t> </a:t>
            </a:r>
            <a:r>
              <a:rPr lang="en-US" sz="3600" dirty="0" err="1">
                <a:latin typeface="+mn-lt"/>
              </a:rPr>
              <a:t>SubBytes</a:t>
            </a:r>
            <a:endParaRPr lang="en-US" sz="3600" dirty="0">
              <a:latin typeface="+mn-lt"/>
            </a:endParaRPr>
          </a:p>
        </p:txBody>
      </p:sp>
      <p:sp>
        <p:nvSpPr>
          <p:cNvPr id="3" name="Content Placeholder 2"/>
          <p:cNvSpPr>
            <a:spLocks noGrp="1"/>
          </p:cNvSpPr>
          <p:nvPr>
            <p:ph idx="1"/>
          </p:nvPr>
        </p:nvSpPr>
        <p:spPr>
          <a:xfrm>
            <a:off x="457200" y="1600200"/>
            <a:ext cx="8229600" cy="2362200"/>
          </a:xfrm>
        </p:spPr>
        <p:txBody>
          <a:bodyPr wrap="square">
            <a:noAutofit/>
          </a:bodyPr>
          <a:lstStyle/>
          <a:p>
            <a:pPr>
              <a:spcBef>
                <a:spcPts val="1200"/>
              </a:spcBef>
            </a:pPr>
            <a:r>
              <a:rPr lang="en-IN" sz="2400" dirty="0" err="1"/>
              <a:t>InvShiftRows</a:t>
            </a:r>
            <a:r>
              <a:rPr lang="en-IN" sz="2400" dirty="0"/>
              <a:t> </a:t>
            </a:r>
            <a:r>
              <a:rPr lang="en-IN" sz="2400" i="1" dirty="0"/>
              <a:t>affects the sequence </a:t>
            </a:r>
            <a:r>
              <a:rPr lang="en-IN" sz="2400" dirty="0"/>
              <a:t>of bytes in State but</a:t>
            </a:r>
            <a:r>
              <a:rPr lang="en-IN" sz="2400" i="1" dirty="0"/>
              <a:t> does not alter byte contents </a:t>
            </a:r>
            <a:r>
              <a:rPr lang="en-IN" sz="2400" dirty="0"/>
              <a:t>and</a:t>
            </a:r>
            <a:r>
              <a:rPr lang="en-IN" sz="2400" i="1" dirty="0"/>
              <a:t> does not depend on byte contents</a:t>
            </a:r>
            <a:r>
              <a:rPr lang="en-IN" sz="2400" dirty="0"/>
              <a:t> to perform its transformation</a:t>
            </a:r>
          </a:p>
          <a:p>
            <a:pPr>
              <a:spcBef>
                <a:spcPts val="1200"/>
              </a:spcBef>
            </a:pPr>
            <a:r>
              <a:rPr lang="en-IN" sz="2400" dirty="0" err="1"/>
              <a:t>InvSubBytes</a:t>
            </a:r>
            <a:r>
              <a:rPr lang="en-IN" sz="2400" dirty="0"/>
              <a:t> </a:t>
            </a:r>
            <a:r>
              <a:rPr lang="en-IN" sz="2400" i="1" dirty="0"/>
              <a:t>affects the contents </a:t>
            </a:r>
            <a:r>
              <a:rPr lang="en-IN" sz="2400" dirty="0"/>
              <a:t>of bytes in State but </a:t>
            </a:r>
            <a:r>
              <a:rPr lang="en-IN" sz="2400" i="1" dirty="0"/>
              <a:t>does not alter byte sequence </a:t>
            </a:r>
            <a:r>
              <a:rPr lang="en-IN" sz="2400" dirty="0"/>
              <a:t>and</a:t>
            </a:r>
            <a:r>
              <a:rPr lang="en-IN" sz="2400" i="1" dirty="0"/>
              <a:t> does not depend on byte sequence</a:t>
            </a:r>
            <a:r>
              <a:rPr lang="en-IN" sz="2400" dirty="0"/>
              <a:t> to perform its transformation</a:t>
            </a:r>
            <a:endParaRPr lang="en-US" sz="2400" dirty="0"/>
          </a:p>
        </p:txBody>
      </p:sp>
      <p:sp>
        <p:nvSpPr>
          <p:cNvPr id="4" name="Content Placeholder 3">
            <a:extLst>
              <a:ext uri="{FF2B5EF4-FFF2-40B4-BE49-F238E27FC236}">
                <a16:creationId xmlns="" xmlns:a16="http://schemas.microsoft.com/office/drawing/2014/main" id="{9754E8BD-33DD-4A8C-838C-BB63896AF85F}"/>
              </a:ext>
            </a:extLst>
          </p:cNvPr>
          <p:cNvSpPr>
            <a:spLocks noGrp="1"/>
          </p:cNvSpPr>
          <p:nvPr>
            <p:ph idx="13"/>
          </p:nvPr>
        </p:nvSpPr>
        <p:spPr>
          <a:xfrm>
            <a:off x="457200" y="4114800"/>
            <a:ext cx="8229600" cy="762000"/>
          </a:xfrm>
        </p:spPr>
        <p:txBody>
          <a:bodyPr/>
          <a:lstStyle/>
          <a:p>
            <a:pPr marL="0" indent="0">
              <a:buNone/>
            </a:pPr>
            <a:r>
              <a:rPr lang="en-IN" sz="2400" dirty="0"/>
              <a:t>Thus, these two operations commute and can be interchanged</a:t>
            </a:r>
          </a:p>
        </p:txBody>
      </p:sp>
    </p:spTree>
    <p:extLst>
      <p:ext uri="{BB962C8B-B14F-4D97-AF65-F5344CB8AC3E}">
        <p14:creationId xmlns:p14="http://schemas.microsoft.com/office/powerpoint/2010/main" val="1862186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8229600" cy="990600"/>
          </a:xfrm>
        </p:spPr>
        <p:txBody>
          <a:bodyPr wrap="square">
            <a:noAutofit/>
          </a:bodyPr>
          <a:lstStyle/>
          <a:p>
            <a:r>
              <a:rPr lang="en-US" sz="3600" dirty="0">
                <a:latin typeface="+mn-lt"/>
              </a:rPr>
              <a:t>Interchanging </a:t>
            </a:r>
            <a:r>
              <a:rPr lang="en-US" sz="3600" dirty="0" err="1">
                <a:latin typeface="+mn-lt"/>
              </a:rPr>
              <a:t>AddRoundKey</a:t>
            </a:r>
            <a:r>
              <a:rPr lang="en-US" sz="3600" dirty="0">
                <a:latin typeface="+mn-lt"/>
              </a:rPr>
              <a:t> and </a:t>
            </a:r>
            <a:r>
              <a:rPr lang="en-US" sz="3600" dirty="0" err="1">
                <a:latin typeface="+mn-lt"/>
              </a:rPr>
              <a:t>InvMixColumns</a:t>
            </a:r>
            <a:endParaRPr lang="en-US" sz="3600" dirty="0">
              <a:latin typeface="+mn-lt"/>
            </a:endParaRPr>
          </a:p>
        </p:txBody>
      </p:sp>
      <p:sp>
        <p:nvSpPr>
          <p:cNvPr id="3" name="Content Placeholder 2"/>
          <p:cNvSpPr>
            <a:spLocks noGrp="1"/>
          </p:cNvSpPr>
          <p:nvPr>
            <p:ph idx="1"/>
          </p:nvPr>
        </p:nvSpPr>
        <p:spPr>
          <a:xfrm>
            <a:off x="457200" y="1590675"/>
            <a:ext cx="8229600" cy="2893100"/>
          </a:xfrm>
        </p:spPr>
        <p:txBody>
          <a:bodyPr wrap="square">
            <a:noAutofit/>
          </a:bodyPr>
          <a:lstStyle/>
          <a:p>
            <a:pPr>
              <a:spcBef>
                <a:spcPts val="1200"/>
              </a:spcBef>
            </a:pPr>
            <a:r>
              <a:rPr lang="en-IN" sz="2400" dirty="0"/>
              <a:t>The transformations </a:t>
            </a:r>
            <a:r>
              <a:rPr lang="en-IN" sz="2400" dirty="0" err="1"/>
              <a:t>AddRoundKey</a:t>
            </a:r>
            <a:r>
              <a:rPr lang="en-IN" sz="2400" dirty="0"/>
              <a:t> and </a:t>
            </a:r>
            <a:r>
              <a:rPr lang="en-IN" sz="2400" dirty="0" err="1"/>
              <a:t>InvMixColumns</a:t>
            </a:r>
            <a:r>
              <a:rPr lang="en-IN" sz="2400" dirty="0"/>
              <a:t> do not alter the sequence of bytes in State</a:t>
            </a:r>
          </a:p>
          <a:p>
            <a:pPr>
              <a:spcBef>
                <a:spcPts val="1200"/>
              </a:spcBef>
            </a:pPr>
            <a:r>
              <a:rPr lang="en-IN" sz="2400" dirty="0"/>
              <a:t>If we view the key as a sequence of words, then both </a:t>
            </a:r>
            <a:r>
              <a:rPr lang="en-IN" sz="2400" dirty="0" err="1"/>
              <a:t>AddRoundKey</a:t>
            </a:r>
            <a:r>
              <a:rPr lang="en-IN" sz="2400" dirty="0"/>
              <a:t> and </a:t>
            </a:r>
            <a:r>
              <a:rPr lang="en-IN" sz="2400" dirty="0" err="1"/>
              <a:t>InvMixColumns</a:t>
            </a:r>
            <a:r>
              <a:rPr lang="en-IN" sz="2400" dirty="0"/>
              <a:t> operate on State one column at a time</a:t>
            </a:r>
          </a:p>
          <a:p>
            <a:pPr>
              <a:spcBef>
                <a:spcPts val="1200"/>
              </a:spcBef>
            </a:pPr>
            <a:r>
              <a:rPr lang="en-IN" sz="2400" dirty="0"/>
              <a:t>These two operations are linear with respect to the column input</a:t>
            </a:r>
          </a:p>
        </p:txBody>
      </p:sp>
    </p:spTree>
    <p:extLst>
      <p:ext uri="{BB962C8B-B14F-4D97-AF65-F5344CB8AC3E}">
        <p14:creationId xmlns:p14="http://schemas.microsoft.com/office/powerpoint/2010/main" val="1570488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Figure 6.10 Equivalent Inverse Cipher</a:t>
            </a:r>
            <a:endParaRPr lang="en-US" sz="2800" dirty="0">
              <a:latin typeface="+mj-lt"/>
            </a:endParaRPr>
          </a:p>
        </p:txBody>
      </p:sp>
      <p:pic>
        <p:nvPicPr>
          <p:cNvPr id="7" name="Picture 2" descr="Flow leads from cipher text through add round key, rounds 1 through 10, and then output plaintext. In rounds 1 through 9, flow passes through inverse sub bytes, inverse shift rows, inverse mix columns, and add round key. Flow in round 10 passes through inverse sub bytes, inverse shift rows, and add round key. Flow from key leads to round key input w[0, 3] for round 10 and through expand key to round key inputs w[4, 7] and w[36, 39], which pass through inverse mix columns to round 9 and 1, respectively. Flow from expand key leads to add round key input w[40, 43] just below the cipher text."/>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717291" y="789908"/>
            <a:ext cx="3690567" cy="5501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676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29600" cy="508335"/>
          </a:xfrm>
        </p:spPr>
        <p:txBody>
          <a:bodyPr wrap="square">
            <a:noAutofit/>
          </a:bodyPr>
          <a:lstStyle/>
          <a:p>
            <a:r>
              <a:rPr lang="en-US" sz="3600" dirty="0">
                <a:latin typeface="+mn-lt"/>
              </a:rPr>
              <a:t>Implementation Aspects </a:t>
            </a:r>
            <a:r>
              <a:rPr lang="en-US" sz="2800" dirty="0">
                <a:latin typeface="+mn-lt"/>
              </a:rPr>
              <a:t>(1 of 2)</a:t>
            </a:r>
            <a:endParaRPr lang="en-US" sz="3600" dirty="0">
              <a:latin typeface="+mn-lt"/>
            </a:endParaRPr>
          </a:p>
        </p:txBody>
      </p:sp>
      <p:sp>
        <p:nvSpPr>
          <p:cNvPr id="3" name="Content Placeholder 2"/>
          <p:cNvSpPr>
            <a:spLocks noGrp="1"/>
          </p:cNvSpPr>
          <p:nvPr>
            <p:ph idx="1"/>
          </p:nvPr>
        </p:nvSpPr>
        <p:spPr>
          <a:xfrm>
            <a:off x="457200" y="1000124"/>
            <a:ext cx="8229600" cy="4029075"/>
          </a:xfrm>
        </p:spPr>
        <p:txBody>
          <a:bodyPr wrap="square">
            <a:noAutofit/>
          </a:bodyPr>
          <a:lstStyle/>
          <a:p>
            <a:pPr>
              <a:spcBef>
                <a:spcPts val="1200"/>
              </a:spcBef>
            </a:pPr>
            <a:r>
              <a:rPr lang="en-IN" sz="2400" dirty="0"/>
              <a:t>AES can be implemented very efficiently on an 8-bit processor</a:t>
            </a:r>
          </a:p>
          <a:p>
            <a:pPr>
              <a:spcBef>
                <a:spcPts val="1200"/>
              </a:spcBef>
            </a:pPr>
            <a:r>
              <a:rPr lang="en-IN" sz="2400" dirty="0" err="1"/>
              <a:t>AddRoundKey</a:t>
            </a:r>
            <a:r>
              <a:rPr lang="en-IN" sz="2400" dirty="0"/>
              <a:t> is a </a:t>
            </a:r>
            <a:r>
              <a:rPr lang="en-IN" sz="2400" dirty="0" err="1"/>
              <a:t>bytewise</a:t>
            </a:r>
            <a:r>
              <a:rPr lang="en-IN" sz="2400" dirty="0"/>
              <a:t> XOR operation</a:t>
            </a:r>
          </a:p>
          <a:p>
            <a:pPr>
              <a:spcBef>
                <a:spcPts val="1200"/>
              </a:spcBef>
            </a:pPr>
            <a:r>
              <a:rPr lang="en-IN" sz="2400" dirty="0" err="1"/>
              <a:t>ShiftRows</a:t>
            </a:r>
            <a:r>
              <a:rPr lang="en-IN" sz="2400" dirty="0"/>
              <a:t> is a simple byte-shifting operation</a:t>
            </a:r>
          </a:p>
          <a:p>
            <a:pPr>
              <a:spcBef>
                <a:spcPts val="1200"/>
              </a:spcBef>
            </a:pPr>
            <a:r>
              <a:rPr lang="en-IN" sz="2400" dirty="0" err="1"/>
              <a:t>SubBytes</a:t>
            </a:r>
            <a:r>
              <a:rPr lang="en-IN" sz="2400" dirty="0"/>
              <a:t> operates at the byte level and only requires a table of 256 bytes</a:t>
            </a:r>
          </a:p>
          <a:p>
            <a:pPr>
              <a:spcBef>
                <a:spcPts val="1200"/>
              </a:spcBef>
            </a:pPr>
            <a:r>
              <a:rPr lang="en-IN" sz="2400" dirty="0" err="1"/>
              <a:t>MixColumns</a:t>
            </a:r>
            <a:r>
              <a:rPr lang="en-IN" sz="2400" dirty="0"/>
              <a:t> requires matrix multiplication in the field GF(2</a:t>
            </a:r>
            <a:r>
              <a:rPr lang="en-IN" sz="2400" baseline="30000" dirty="0"/>
              <a:t>8</a:t>
            </a:r>
            <a:r>
              <a:rPr lang="en-IN" sz="2400" dirty="0"/>
              <a:t>), which means that all operations are carried out on bytes</a:t>
            </a:r>
          </a:p>
        </p:txBody>
      </p:sp>
    </p:spTree>
    <p:extLst>
      <p:ext uri="{BB962C8B-B14F-4D97-AF65-F5344CB8AC3E}">
        <p14:creationId xmlns:p14="http://schemas.microsoft.com/office/powerpoint/2010/main" val="88312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Figure 6.1 </a:t>
            </a:r>
            <a:r>
              <a:rPr lang="en-IN" altLang="en-US" sz="3600" spc="-400" dirty="0">
                <a:latin typeface="+mj-lt"/>
                <a:ea typeface="ヒラギノ角ゴ Pro W3" charset="-128"/>
              </a:rPr>
              <a:t>A E </a:t>
            </a:r>
            <a:r>
              <a:rPr lang="en-IN" altLang="en-US" sz="3600" dirty="0">
                <a:latin typeface="+mj-lt"/>
                <a:ea typeface="ヒラギノ角ゴ Pro W3" charset="-128"/>
              </a:rPr>
              <a:t>S Encryption Process</a:t>
            </a:r>
            <a:endParaRPr lang="en-US" sz="2800" dirty="0">
              <a:latin typeface="+mj-lt"/>
            </a:endParaRPr>
          </a:p>
        </p:txBody>
      </p:sp>
      <p:pic>
        <p:nvPicPr>
          <p:cNvPr id="11" name="Picture 2" descr="A diagram illustrates a process from plaintext (16 bytes, 128 bits), depicted as a line of 16 squares, to input state (16 bytes), depicted as the 16 squares organized into a large square. The process continues through initial transformation to get another large square as state after initial transformation (16 bytes). The process continues through Rounds 1 and N minus 1, each with 4 transformations and each producing output state with 16 bytes in a square. From N minus 1, the process continues to Round N (3 transformations) with final state as square of 16 bytes, leading to cipher text of 16 bytes (128 bits) illustrated as a line of squares.Meanwhile, the key begins as M bytes depicted as a row of squares and then depicted as a square, which enters key expansion, sending 16-byte keys to the initial transformation and each round."/>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23806" y="935342"/>
            <a:ext cx="3887903" cy="538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739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29600" cy="508335"/>
          </a:xfrm>
        </p:spPr>
        <p:txBody>
          <a:bodyPr wrap="square">
            <a:noAutofit/>
          </a:bodyPr>
          <a:lstStyle/>
          <a:p>
            <a:r>
              <a:rPr lang="en-US" sz="3600" dirty="0">
                <a:latin typeface="+mn-lt"/>
              </a:rPr>
              <a:t>Implementation Aspects </a:t>
            </a:r>
            <a:r>
              <a:rPr lang="en-US" sz="2800" dirty="0">
                <a:latin typeface="+mn-lt"/>
              </a:rPr>
              <a:t>(2 of 2)</a:t>
            </a:r>
            <a:endParaRPr lang="en-US" sz="3600" dirty="0">
              <a:latin typeface="+mn-lt"/>
            </a:endParaRPr>
          </a:p>
        </p:txBody>
      </p:sp>
      <p:sp>
        <p:nvSpPr>
          <p:cNvPr id="3" name="Content Placeholder 2"/>
          <p:cNvSpPr>
            <a:spLocks noGrp="1"/>
          </p:cNvSpPr>
          <p:nvPr>
            <p:ph idx="1"/>
          </p:nvPr>
        </p:nvSpPr>
        <p:spPr>
          <a:xfrm>
            <a:off x="457200" y="1000124"/>
            <a:ext cx="8229600" cy="3724096"/>
          </a:xfrm>
        </p:spPr>
        <p:txBody>
          <a:bodyPr wrap="square">
            <a:noAutofit/>
          </a:bodyPr>
          <a:lstStyle/>
          <a:p>
            <a:pPr>
              <a:spcBef>
                <a:spcPts val="1200"/>
              </a:spcBef>
            </a:pPr>
            <a:r>
              <a:rPr lang="en-IN" sz="2400" dirty="0"/>
              <a:t>Can efficiently implement on a 32-bit processor</a:t>
            </a:r>
          </a:p>
          <a:p>
            <a:pPr lvl="1">
              <a:spcBef>
                <a:spcPts val="1200"/>
              </a:spcBef>
            </a:pPr>
            <a:r>
              <a:rPr lang="en-IN" sz="2400" dirty="0"/>
              <a:t>Redefine steps to use 32-bit words</a:t>
            </a:r>
          </a:p>
          <a:p>
            <a:pPr lvl="1">
              <a:spcBef>
                <a:spcPts val="1200"/>
              </a:spcBef>
            </a:pPr>
            <a:r>
              <a:rPr lang="en-IN" sz="2400" dirty="0"/>
              <a:t>Can </a:t>
            </a:r>
            <a:r>
              <a:rPr lang="en-IN" sz="2400" dirty="0" err="1"/>
              <a:t>precompute</a:t>
            </a:r>
            <a:r>
              <a:rPr lang="en-IN" sz="2400" dirty="0"/>
              <a:t> 4 tables of 256-words</a:t>
            </a:r>
          </a:p>
          <a:p>
            <a:pPr lvl="1">
              <a:spcBef>
                <a:spcPts val="1200"/>
              </a:spcBef>
            </a:pPr>
            <a:r>
              <a:rPr lang="en-IN" sz="2400" dirty="0"/>
              <a:t>Then each column in each round can be computed using 4 table lookups + 4 XORs</a:t>
            </a:r>
          </a:p>
          <a:p>
            <a:pPr lvl="1">
              <a:spcBef>
                <a:spcPts val="1200"/>
              </a:spcBef>
            </a:pPr>
            <a:r>
              <a:rPr lang="en-IN" sz="2400" dirty="0"/>
              <a:t>At a cost of 4Kb to store tables</a:t>
            </a:r>
          </a:p>
          <a:p>
            <a:pPr>
              <a:spcBef>
                <a:spcPts val="1200"/>
              </a:spcBef>
            </a:pPr>
            <a:r>
              <a:rPr lang="en-IN" sz="2400" dirty="0"/>
              <a:t>Designers believe this very efficient implementation was a key factor in its selection as the AES cipher</a:t>
            </a:r>
          </a:p>
        </p:txBody>
      </p:sp>
    </p:spTree>
    <p:extLst>
      <p:ext uri="{BB962C8B-B14F-4D97-AF65-F5344CB8AC3E}">
        <p14:creationId xmlns:p14="http://schemas.microsoft.com/office/powerpoint/2010/main" val="2196730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2"/>
            <a:ext cx="8229600" cy="553998"/>
          </a:xfrm>
        </p:spPr>
        <p:txBody>
          <a:bodyPr wrap="square">
            <a:spAutoFit/>
          </a:bodyPr>
          <a:lstStyle/>
          <a:p>
            <a:r>
              <a:rPr lang="en-AU" sz="3600" dirty="0">
                <a:latin typeface="+mj-lt"/>
              </a:rPr>
              <a:t>Summary</a:t>
            </a:r>
            <a:endParaRPr lang="en-US" sz="2800" dirty="0">
              <a:latin typeface="+mj-lt"/>
            </a:endParaRPr>
          </a:p>
        </p:txBody>
      </p:sp>
      <p:sp>
        <p:nvSpPr>
          <p:cNvPr id="3" name="Content Placeholder 2"/>
          <p:cNvSpPr>
            <a:spLocks noGrp="1"/>
          </p:cNvSpPr>
          <p:nvPr>
            <p:ph idx="1"/>
          </p:nvPr>
        </p:nvSpPr>
        <p:spPr>
          <a:xfrm>
            <a:off x="457200" y="979716"/>
            <a:ext cx="8229600" cy="2793072"/>
          </a:xfrm>
        </p:spPr>
        <p:txBody>
          <a:bodyPr>
            <a:spAutoFit/>
          </a:bodyPr>
          <a:lstStyle/>
          <a:p>
            <a:pPr marL="266700" indent="-266700">
              <a:buSzPct val="100000"/>
            </a:pPr>
            <a:r>
              <a:rPr lang="en-IN" sz="2400" dirty="0"/>
              <a:t>Present an overview of the general structure of Advanced Encryption Standard (AES)</a:t>
            </a:r>
          </a:p>
          <a:p>
            <a:pPr marL="266700" indent="-266700">
              <a:buSzPct val="100000"/>
            </a:pPr>
            <a:r>
              <a:rPr lang="en-IN" sz="2400" dirty="0"/>
              <a:t>Understand the four transformations used in AES</a:t>
            </a:r>
          </a:p>
          <a:p>
            <a:pPr marL="285750" indent="-285750"/>
            <a:r>
              <a:rPr lang="en-IN" sz="2400" dirty="0"/>
              <a:t>Explain the AES key expansion algorithm</a:t>
            </a:r>
          </a:p>
          <a:p>
            <a:pPr marL="285750" indent="-285750"/>
            <a:r>
              <a:rPr lang="en-IN" sz="2400" dirty="0"/>
              <a:t>Understand the use of polynomials with coefficients in GF(2</a:t>
            </a:r>
            <a:r>
              <a:rPr lang="en-IN" sz="2400" baseline="30000" dirty="0"/>
              <a:t>8</a:t>
            </a:r>
            <a:r>
              <a:rPr lang="en-IN" sz="2400" dirty="0"/>
              <a:t>)</a:t>
            </a:r>
          </a:p>
        </p:txBody>
      </p:sp>
      <p:pic>
        <p:nvPicPr>
          <p:cNvPr id="7" name="Picture Placeholder 6">
            <a:extLst>
              <a:ext uri="{FF2B5EF4-FFF2-40B4-BE49-F238E27FC236}">
                <a16:creationId xmlns="" xmlns:a16="http://schemas.microsoft.com/office/drawing/2014/main" id="{5B5614A9-90D7-450A-BF2D-4C937B919E3A}"/>
              </a:ext>
              <a:ext uri="{C183D7F6-B498-43B3-948B-1728B52AA6E4}">
                <adec:decorative xmlns="" xmlns:adec="http://schemas.microsoft.com/office/drawing/2017/decorative" val="1"/>
              </a:ext>
            </a:extLst>
          </p:cNvPr>
          <p:cNvPicPr>
            <a:picLocks noGrp="1" noChangeAspect="1"/>
          </p:cNvPicPr>
          <p:nvPr>
            <p:ph type="pic" sz="quarter" idx="14"/>
          </p:nvPr>
        </p:nvPicPr>
        <p:blipFill>
          <a:blip r:embed="rId3"/>
          <a:stretch>
            <a:fillRect/>
          </a:stretch>
        </p:blipFill>
        <p:spPr>
          <a:xfrm>
            <a:off x="3224894" y="4419600"/>
            <a:ext cx="2686050" cy="1533525"/>
          </a:xfrm>
          <a:prstGeom prst="rect">
            <a:avLst/>
          </a:prstGeom>
          <a:noFill/>
          <a:ln>
            <a:noFill/>
          </a:ln>
        </p:spPr>
      </p:pic>
    </p:spTree>
    <p:extLst>
      <p:ext uri="{BB962C8B-B14F-4D97-AF65-F5344CB8AC3E}">
        <p14:creationId xmlns:p14="http://schemas.microsoft.com/office/powerpoint/2010/main" val="2372421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60377"/>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28889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Figure 6.2 </a:t>
            </a:r>
            <a:r>
              <a:rPr lang="en-IN" altLang="en-US" sz="3600" spc="-400" dirty="0">
                <a:latin typeface="+mj-lt"/>
                <a:ea typeface="ヒラギノ角ゴ Pro W3" charset="-128"/>
              </a:rPr>
              <a:t>A E </a:t>
            </a:r>
            <a:r>
              <a:rPr lang="en-IN" altLang="en-US" sz="3600" dirty="0">
                <a:latin typeface="+mj-lt"/>
                <a:ea typeface="ヒラギノ角ゴ Pro W3" charset="-128"/>
              </a:rPr>
              <a:t>S Data Structures</a:t>
            </a:r>
            <a:endParaRPr lang="en-US" sz="2800" dirty="0">
              <a:latin typeface="+mj-lt"/>
            </a:endParaRPr>
          </a:p>
        </p:txBody>
      </p:sp>
      <p:pic>
        <p:nvPicPr>
          <p:cNvPr id="7" name="Picture 2" descr="a. A flow is depicted through large squares composed of 16 smaller squares, each with columns 1 and 3 shaded, from input to two state arrays to output, as summarized below.&#10;o Input: squares are numbered from in sub 0 through in sub 15, down each column from left to right. Below this square is an arrow mark pointing downward to the first square of state array placed below it.&#10;o State array has two large squares from where a dotted line with an arrow points to the second square from the first square. The squares are numbered s sub 0,0 to s sub 3,0 in column 1; s sub 0,1 through s sub 3,1 in column 2; s sub 0,2 through s sub 3,2 in column 3; and s sub 0,3 to s sub 3,3 in column 4.&#10;o Output: Squares are numbered from out sub 0 through out sub 15, down each column from left to right.&#10;b. A flow is depicted from a large square composed of 16 smaller squares, numbered small k sub 0 through k sub 15 down each column from left to right, to a row of rectangles numbered w sub 0, w sub 1, w sub 2, and so on through w sub 43 from left to right.&#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138853" y="860313"/>
            <a:ext cx="4855406" cy="544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88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pPr marL="0" indent="0"/>
            <a:r>
              <a:rPr lang="en-IN" dirty="0"/>
              <a:t>Table 6.1 </a:t>
            </a:r>
            <a:r>
              <a:rPr lang="en-IN" spc="-400" dirty="0"/>
              <a:t>A E </a:t>
            </a:r>
            <a:r>
              <a:rPr lang="en-IN" dirty="0"/>
              <a:t>S Parameters</a:t>
            </a:r>
          </a:p>
        </p:txBody>
      </p:sp>
      <p:graphicFrame>
        <p:nvGraphicFramePr>
          <p:cNvPr id="7" name="Table 6"/>
          <p:cNvGraphicFramePr>
            <a:graphicFrameLocks noGrp="1"/>
          </p:cNvGraphicFramePr>
          <p:nvPr>
            <p:extLst>
              <p:ext uri="{D42A27DB-BD31-4B8C-83A1-F6EECF244321}">
                <p14:modId xmlns:p14="http://schemas.microsoft.com/office/powerpoint/2010/main" val="17581372"/>
              </p:ext>
            </p:extLst>
          </p:nvPr>
        </p:nvGraphicFramePr>
        <p:xfrm>
          <a:off x="642256" y="2362200"/>
          <a:ext cx="7848600" cy="2286000"/>
        </p:xfrm>
        <a:graphic>
          <a:graphicData uri="http://schemas.openxmlformats.org/drawingml/2006/table">
            <a:tbl>
              <a:tblPr firstRow="1" bandRow="1">
                <a:tableStyleId>{3B4B98B0-60AC-42C2-AFA5-B58CD77FA1E5}</a:tableStyleId>
              </a:tblPr>
              <a:tblGrid>
                <a:gridCol w="37338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tblGrid>
              <a:tr h="454461">
                <a:tc>
                  <a:txBody>
                    <a:bodyPr/>
                    <a:lstStyle/>
                    <a:p>
                      <a:r>
                        <a:rPr lang="en-IN" sz="1400" b="1" dirty="0"/>
                        <a:t>Key Size (words/bytes/bits)</a:t>
                      </a:r>
                    </a:p>
                  </a:txBody>
                  <a:tcPr marT="47105" marB="47105">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4/16/128</a:t>
                      </a:r>
                      <a:endParaRPr lang="en-IN" sz="1400" dirty="0"/>
                    </a:p>
                  </a:txBody>
                  <a:tcPr marT="47105" marB="47105">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6/24/192</a:t>
                      </a:r>
                      <a:endParaRPr lang="en-IN" sz="1400" dirty="0"/>
                    </a:p>
                  </a:txBody>
                  <a:tcPr marT="47105" marB="47105">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8/32/256</a:t>
                      </a:r>
                    </a:p>
                  </a:txBody>
                  <a:tcPr marT="47105" marB="47105">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0"/>
                  </a:ext>
                </a:extLst>
              </a:tr>
              <a:tr h="468156">
                <a:tc>
                  <a:txBody>
                    <a:bodyPr/>
                    <a:lstStyle/>
                    <a:p>
                      <a:r>
                        <a:rPr lang="en-IN" sz="1400" b="1" i="0" u="none" strike="noStrike" kern="1200" baseline="0" dirty="0">
                          <a:solidFill>
                            <a:schemeClr val="tx1"/>
                          </a:solidFill>
                          <a:latin typeface="+mn-lt"/>
                          <a:ea typeface="+mn-ea"/>
                          <a:cs typeface="+mn-cs"/>
                        </a:rPr>
                        <a:t>Plaintext Block Size (words/bytes/bits)</a:t>
                      </a:r>
                      <a:endParaRPr lang="en-IN" sz="1400" b="1" dirty="0"/>
                    </a:p>
                  </a:txBody>
                  <a:tcPr marT="47105" marB="47105">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4/16/128</a:t>
                      </a:r>
                      <a:endParaRPr lang="en-IN" sz="1400" dirty="0"/>
                    </a:p>
                  </a:txBody>
                  <a:tcPr marT="47105" marB="47105">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4/16/128</a:t>
                      </a:r>
                      <a:endParaRPr lang="en-IN" sz="1400" dirty="0"/>
                    </a:p>
                  </a:txBody>
                  <a:tcPr marT="47105" marB="47105">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4/16/128</a:t>
                      </a:r>
                      <a:endParaRPr lang="en-IN" sz="1400" dirty="0"/>
                    </a:p>
                  </a:txBody>
                  <a:tcPr marT="47105" marB="47105">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1"/>
                  </a:ext>
                </a:extLst>
              </a:tr>
              <a:tr h="454461">
                <a:tc>
                  <a:txBody>
                    <a:bodyPr/>
                    <a:lstStyle/>
                    <a:p>
                      <a:r>
                        <a:rPr lang="en-IN" sz="1400" b="1" i="0" u="none" strike="noStrike" kern="1200" baseline="0" dirty="0">
                          <a:solidFill>
                            <a:schemeClr val="tx1"/>
                          </a:solidFill>
                          <a:latin typeface="+mn-lt"/>
                          <a:ea typeface="+mn-ea"/>
                          <a:cs typeface="+mn-cs"/>
                        </a:rPr>
                        <a:t>Number of Rounds</a:t>
                      </a:r>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dirty="0"/>
                        <a:t>10</a:t>
                      </a:r>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12</a:t>
                      </a:r>
                      <a:endParaRPr lang="en-IN" sz="1400" dirty="0"/>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dirty="0"/>
                        <a:t>14</a:t>
                      </a:r>
                      <a:endParaRPr lang="en-IN" sz="1400" dirty="0"/>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2"/>
                  </a:ext>
                </a:extLst>
              </a:tr>
              <a:tr h="454461">
                <a:tc>
                  <a:txBody>
                    <a:bodyPr/>
                    <a:lstStyle/>
                    <a:p>
                      <a:r>
                        <a:rPr lang="en-IN" sz="1400" b="1" i="0" u="none" strike="noStrike" kern="1200" baseline="0" dirty="0">
                          <a:solidFill>
                            <a:schemeClr val="tx1"/>
                          </a:solidFill>
                          <a:latin typeface="+mn-lt"/>
                          <a:ea typeface="+mn-ea"/>
                          <a:cs typeface="+mn-cs"/>
                        </a:rPr>
                        <a:t>Round Key Size (words/bytes/bits)</a:t>
                      </a:r>
                      <a:endParaRPr lang="en-IN" sz="1400" b="1" dirty="0"/>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dirty="0"/>
                        <a:t>4/16/128</a:t>
                      </a:r>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dirty="0"/>
                        <a:t>4/16/128</a:t>
                      </a:r>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4/16/128</a:t>
                      </a:r>
                      <a:endParaRPr lang="en-IN" sz="1400" dirty="0"/>
                    </a:p>
                  </a:txBody>
                  <a:tcPr marT="47105" marB="47105">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3"/>
                  </a:ext>
                </a:extLst>
              </a:tr>
              <a:tr h="454461">
                <a:tc>
                  <a:txBody>
                    <a:bodyPr/>
                    <a:lstStyle/>
                    <a:p>
                      <a:r>
                        <a:rPr lang="en-IN" sz="1400" b="1" dirty="0"/>
                        <a:t>Expanded Key Size (words/bytes)</a:t>
                      </a:r>
                    </a:p>
                  </a:txBody>
                  <a:tcPr marT="47105" marB="47105">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44/176</a:t>
                      </a:r>
                      <a:endParaRPr lang="en-IN" sz="1400" dirty="0"/>
                    </a:p>
                  </a:txBody>
                  <a:tcPr marT="47105" marB="47105">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52/208</a:t>
                      </a:r>
                      <a:endParaRPr lang="en-IN" sz="1400" dirty="0"/>
                    </a:p>
                  </a:txBody>
                  <a:tcPr marT="47105" marB="47105">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dirty="0"/>
                        <a:t>60/240</a:t>
                      </a:r>
                    </a:p>
                  </a:txBody>
                  <a:tcPr marT="47105" marB="47105">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15759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243"/>
            <a:ext cx="8229600" cy="492443"/>
          </a:xfrm>
        </p:spPr>
        <p:txBody>
          <a:bodyPr wrap="square">
            <a:spAutoFit/>
          </a:bodyPr>
          <a:lstStyle/>
          <a:p>
            <a:r>
              <a:rPr lang="en-IN" altLang="en-US" sz="3200" dirty="0">
                <a:latin typeface="+mj-lt"/>
                <a:ea typeface="ヒラギノ角ゴ Pro W3" charset="-128"/>
              </a:rPr>
              <a:t>Figure 6.3 </a:t>
            </a:r>
            <a:r>
              <a:rPr lang="en-IN" altLang="en-US" sz="3200" spc="-400" dirty="0">
                <a:latin typeface="+mj-lt"/>
                <a:ea typeface="ヒラギノ角ゴ Pro W3" charset="-128"/>
              </a:rPr>
              <a:t>A E </a:t>
            </a:r>
            <a:r>
              <a:rPr lang="en-IN" altLang="en-US" sz="3200" dirty="0">
                <a:latin typeface="+mj-lt"/>
                <a:ea typeface="ヒラギノ角ゴ Pro W3" charset="-128"/>
              </a:rPr>
              <a:t>S Encryption and Decryption</a:t>
            </a:r>
            <a:endParaRPr lang="en-US" sz="2400" dirty="0">
              <a:latin typeface="+mj-lt"/>
            </a:endParaRPr>
          </a:p>
        </p:txBody>
      </p:sp>
      <p:pic>
        <p:nvPicPr>
          <p:cNvPr id="7" name="Picture 2" descr="a. A flow is depicted from plaintext (16 bytes) to Add round key, and then through 10 rounds. Each round, 1 through 9, has flow through substitute bytes, shift rows, mix columns, and add round key. Flow through round 10 passes through substitute bytes, shift rows, and add round key, with output ciphertext (16 bytes). A key (16 bytes) passes through expand key, resulting in w[0, 3], leading to first add round key in encryption, w[4, 7], leading to add round key in encryption round 1, w[36, 39], leading to add round key in round 9, and w[40, 43], to add round key in round 10.&#10;b. A flow is depicted from cipher text (16 bytes) to Add round key, and then through 10 rounds. Each round, 1 through 9, has flow through inverse shift rows, inverse sub bytes, add round key, and inverse mix columns. Flow through round 10 passes through inverse shift rows, inverse sub bytes, and add round key, with output plaintext (16 bytes). The key (16 bytes) passes through expand key, resulting in the same values in encryption leading to the corresponding rounds in encryption (e.g., w[4, 7] to encryption round 1 and decryption round 9).&#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458789" y="914400"/>
            <a:ext cx="4219872" cy="540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74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27"/>
            <a:ext cx="8229600" cy="553998"/>
          </a:xfrm>
        </p:spPr>
        <p:txBody>
          <a:bodyPr wrap="square">
            <a:spAutoFit/>
          </a:bodyPr>
          <a:lstStyle/>
          <a:p>
            <a:r>
              <a:rPr lang="en-IN" altLang="en-US" sz="3600" dirty="0">
                <a:latin typeface="+mj-lt"/>
                <a:ea typeface="ヒラギノ角ゴ Pro W3" charset="-128"/>
              </a:rPr>
              <a:t>Detailed Structure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991171"/>
            <a:ext cx="8229600" cy="4893647"/>
          </a:xfrm>
        </p:spPr>
        <p:txBody>
          <a:bodyPr>
            <a:noAutofit/>
          </a:bodyPr>
          <a:lstStyle/>
          <a:p>
            <a:pPr>
              <a:spcBef>
                <a:spcPts val="600"/>
              </a:spcBef>
              <a:buSzPct val="100000"/>
            </a:pPr>
            <a:r>
              <a:rPr lang="en-IN" sz="2400" dirty="0"/>
              <a:t>Processes the entire data block as a single matrix during each round using substitutions and permutation</a:t>
            </a:r>
          </a:p>
          <a:p>
            <a:pPr>
              <a:spcBef>
                <a:spcPts val="600"/>
              </a:spcBef>
              <a:buSzPct val="100000"/>
            </a:pPr>
            <a:r>
              <a:rPr lang="en-IN" sz="2400" dirty="0"/>
              <a:t>The key that is provided as input is expanded into an array of forty-four 32-bit words, </a:t>
            </a:r>
            <a:r>
              <a:rPr lang="en-IN" sz="2400" i="1" dirty="0"/>
              <a:t>w[</a:t>
            </a:r>
            <a:r>
              <a:rPr lang="en-IN" sz="2400" i="1" dirty="0" err="1"/>
              <a:t>i</a:t>
            </a:r>
            <a:r>
              <a:rPr lang="en-IN" sz="2400" i="1" dirty="0"/>
              <a:t>]</a:t>
            </a:r>
          </a:p>
          <a:p>
            <a:pPr>
              <a:spcBef>
                <a:spcPts val="600"/>
              </a:spcBef>
              <a:buSzPct val="100000"/>
            </a:pPr>
            <a:r>
              <a:rPr lang="en-IN" sz="2400" dirty="0"/>
              <a:t>Four different stages are used:</a:t>
            </a:r>
          </a:p>
          <a:p>
            <a:pPr lvl="1">
              <a:buSzPct val="100000"/>
            </a:pPr>
            <a:r>
              <a:rPr lang="en-IN" sz="2400" dirty="0"/>
              <a:t>Substitute bytes – uses an S-box to perform a byte-by-byte substitution of the block</a:t>
            </a:r>
          </a:p>
          <a:p>
            <a:pPr lvl="1">
              <a:buSzPct val="100000"/>
            </a:pPr>
            <a:r>
              <a:rPr lang="en-IN" sz="2400" dirty="0" err="1"/>
              <a:t>ShiftRows</a:t>
            </a:r>
            <a:r>
              <a:rPr lang="en-IN" sz="2400" dirty="0"/>
              <a:t> – a simple permutation</a:t>
            </a:r>
          </a:p>
          <a:p>
            <a:pPr lvl="1">
              <a:buSzPct val="100000"/>
            </a:pPr>
            <a:r>
              <a:rPr lang="en-IN" sz="2400" dirty="0" err="1"/>
              <a:t>MixColumns</a:t>
            </a:r>
            <a:r>
              <a:rPr lang="en-IN" sz="2400" dirty="0"/>
              <a:t> – a substitution that makes use of arithmetic over GF(2</a:t>
            </a:r>
            <a:r>
              <a:rPr lang="en-IN" sz="2400" baseline="30000" dirty="0"/>
              <a:t>8</a:t>
            </a:r>
            <a:r>
              <a:rPr lang="en-IN" sz="2400" dirty="0"/>
              <a:t>)</a:t>
            </a:r>
          </a:p>
          <a:p>
            <a:pPr lvl="1">
              <a:buSzPct val="100000"/>
            </a:pPr>
            <a:r>
              <a:rPr lang="en-IN" sz="2400" dirty="0" err="1"/>
              <a:t>AddRoundKey</a:t>
            </a:r>
            <a:r>
              <a:rPr lang="en-IN" sz="2400" dirty="0"/>
              <a:t> – a simple bitwise </a:t>
            </a:r>
            <a:r>
              <a:rPr lang="en-IN" sz="2400" spc="-200" dirty="0"/>
              <a:t>X O </a:t>
            </a:r>
            <a:r>
              <a:rPr lang="en-IN" sz="2400" dirty="0"/>
              <a:t>R of the current block with a portion of the expanded key</a:t>
            </a:r>
          </a:p>
        </p:txBody>
      </p:sp>
    </p:spTree>
    <p:extLst>
      <p:ext uri="{BB962C8B-B14F-4D97-AF65-F5344CB8AC3E}">
        <p14:creationId xmlns:p14="http://schemas.microsoft.com/office/powerpoint/2010/main" val="122896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27"/>
            <a:ext cx="8229600" cy="553998"/>
          </a:xfrm>
        </p:spPr>
        <p:txBody>
          <a:bodyPr wrap="square">
            <a:spAutoFit/>
          </a:bodyPr>
          <a:lstStyle/>
          <a:p>
            <a:r>
              <a:rPr lang="en-IN" altLang="en-US" sz="3600" dirty="0">
                <a:latin typeface="+mj-lt"/>
                <a:ea typeface="ヒラギノ角ゴ Pro W3" charset="-128"/>
              </a:rPr>
              <a:t>Detailed Structure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57200" y="999309"/>
            <a:ext cx="8229600" cy="4816703"/>
          </a:xfrm>
        </p:spPr>
        <p:txBody>
          <a:bodyPr>
            <a:noAutofit/>
          </a:bodyPr>
          <a:lstStyle/>
          <a:p>
            <a:pPr>
              <a:spcBef>
                <a:spcPts val="600"/>
              </a:spcBef>
              <a:buSzPct val="100000"/>
            </a:pPr>
            <a:r>
              <a:rPr lang="en-IN" sz="2400" dirty="0"/>
              <a:t>The cipher begins and ends with an </a:t>
            </a:r>
            <a:r>
              <a:rPr lang="en-IN" sz="2400" dirty="0" err="1"/>
              <a:t>AddRoundKey</a:t>
            </a:r>
            <a:r>
              <a:rPr lang="en-IN" sz="2400" dirty="0"/>
              <a:t> stage</a:t>
            </a:r>
          </a:p>
          <a:p>
            <a:pPr>
              <a:spcBef>
                <a:spcPts val="600"/>
              </a:spcBef>
              <a:buSzPct val="100000"/>
            </a:pPr>
            <a:r>
              <a:rPr lang="en-IN" sz="2400" dirty="0"/>
              <a:t>Can view the cipher as alternating operations of </a:t>
            </a:r>
            <a:r>
              <a:rPr lang="en-IN" sz="2400" spc="-200" dirty="0"/>
              <a:t>X O </a:t>
            </a:r>
            <a:r>
              <a:rPr lang="en-IN" sz="2400" dirty="0"/>
              <a:t>R encryption (</a:t>
            </a:r>
            <a:r>
              <a:rPr lang="en-IN" sz="2400" dirty="0" err="1"/>
              <a:t>AddRoundKey</a:t>
            </a:r>
            <a:r>
              <a:rPr lang="en-IN" sz="2400" dirty="0"/>
              <a:t>) of a block, followed by scrambling of the block (the other three stages), followed by </a:t>
            </a:r>
            <a:r>
              <a:rPr lang="en-IN" sz="2400" spc="-200" dirty="0"/>
              <a:t>X O </a:t>
            </a:r>
            <a:r>
              <a:rPr lang="en-IN" sz="2400" dirty="0"/>
              <a:t>R encryption, and so on</a:t>
            </a:r>
          </a:p>
          <a:p>
            <a:pPr>
              <a:spcBef>
                <a:spcPts val="600"/>
              </a:spcBef>
              <a:buSzPct val="100000"/>
            </a:pPr>
            <a:r>
              <a:rPr lang="en-IN" sz="2400" dirty="0"/>
              <a:t>Each stage is easily reversible</a:t>
            </a:r>
          </a:p>
          <a:p>
            <a:pPr>
              <a:spcBef>
                <a:spcPts val="600"/>
              </a:spcBef>
              <a:buSzPct val="100000"/>
            </a:pPr>
            <a:r>
              <a:rPr lang="en-IN" sz="2400" dirty="0"/>
              <a:t>The decryption algorithm makes use of the expanded key in reverse order, however the decryption algorithm is not identical to the encryption algorithm</a:t>
            </a:r>
          </a:p>
          <a:p>
            <a:pPr>
              <a:spcBef>
                <a:spcPts val="600"/>
              </a:spcBef>
              <a:buSzPct val="100000"/>
            </a:pPr>
            <a:r>
              <a:rPr lang="en-IN" sz="2400" dirty="0"/>
              <a:t>State is the same for both encryption and decryption</a:t>
            </a:r>
          </a:p>
          <a:p>
            <a:pPr>
              <a:spcBef>
                <a:spcPts val="600"/>
              </a:spcBef>
              <a:buSzPct val="100000"/>
            </a:pPr>
            <a:r>
              <a:rPr lang="en-IN" sz="2400" dirty="0"/>
              <a:t>Final round of both encryption and decryption consists of only three stages</a:t>
            </a:r>
          </a:p>
        </p:txBody>
      </p:sp>
    </p:spTree>
    <p:extLst>
      <p:ext uri="{BB962C8B-B14F-4D97-AF65-F5344CB8AC3E}">
        <p14:creationId xmlns:p14="http://schemas.microsoft.com/office/powerpoint/2010/main" val="221563876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9626</Words>
  <Application>Microsoft Office PowerPoint</Application>
  <PresentationFormat>On-screen Show (4:3)</PresentationFormat>
  <Paragraphs>956</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508 Lecture</vt:lpstr>
      <vt:lpstr>Cryptography and Network Security: Principles and Practice</vt:lpstr>
      <vt:lpstr>Finite Field Arithmetic (1 of 2)</vt:lpstr>
      <vt:lpstr>Finite Field Arithmetic (2 of 2)</vt:lpstr>
      <vt:lpstr>Figure 6.1 A E S Encryption Process</vt:lpstr>
      <vt:lpstr>Figure 6.2 A E S Data Structures</vt:lpstr>
      <vt:lpstr>Table 6.1 A E S Parameters</vt:lpstr>
      <vt:lpstr>Figure 6.3 A E S Encryption and Decryption</vt:lpstr>
      <vt:lpstr>Detailed Structure (1 of 2)</vt:lpstr>
      <vt:lpstr>Detailed Structure (2 of 2)</vt:lpstr>
      <vt:lpstr>Figure 6.4 A E S Encryption Round</vt:lpstr>
      <vt:lpstr>Figure 6.5 A E S Byte-Level Operations</vt:lpstr>
      <vt:lpstr>Table 6.2 AES S-Boxes (1 of 2)</vt:lpstr>
      <vt:lpstr>Table 6.2 AES S-Boxes (2 of 2)</vt:lpstr>
      <vt:lpstr>Figure 6.6 Construction of S-Box and IS-Box</vt:lpstr>
      <vt:lpstr>S-Box Rationale</vt:lpstr>
      <vt:lpstr>Figure 6.7 A E S Row and Column Operations</vt:lpstr>
      <vt:lpstr>Shift Row Rationale</vt:lpstr>
      <vt:lpstr>Mix Columns Rationale</vt:lpstr>
      <vt:lpstr>AddRoundKey Transformation</vt:lpstr>
      <vt:lpstr>Figure 6.8 Inputs for Single A E S Round</vt:lpstr>
      <vt:lpstr>A E S Key Expansion</vt:lpstr>
      <vt:lpstr>Figure 6.9 A E S Key Expansion</vt:lpstr>
      <vt:lpstr>Key Expansion Rationale (1 of 2)</vt:lpstr>
      <vt:lpstr>Key Expansion Rationale (2 of 2)</vt:lpstr>
      <vt:lpstr>Table 6.3 Example Round Key Calculation</vt:lpstr>
      <vt:lpstr>Table 6.4 Key Expansion for A E S Example (1 of 3)</vt:lpstr>
      <vt:lpstr>Table 6.4 Key Expansion for A E S Example (2 of 3)</vt:lpstr>
      <vt:lpstr>Table 6.4 Key Expansion for A E S Example (3 of 3)</vt:lpstr>
      <vt:lpstr>Table 6.5 A E S Example (1 of 2)</vt:lpstr>
      <vt:lpstr>Table 6.5 A E S Example (2 of 2)</vt:lpstr>
      <vt:lpstr>Table 6.6 Avalanche Effect in A E S: Change in Plaintext (1 of 2)</vt:lpstr>
      <vt:lpstr>Table 6.6 Avalanche Effect in A E S: Change in Plaintext (2 of 2)</vt:lpstr>
      <vt:lpstr>Table 6.7 Avalanche Effect in A E S: Change in Key (1 of 2)</vt:lpstr>
      <vt:lpstr>Table 6.7 Avalanche Effect in A E S: Change in Key (2 of 2)</vt:lpstr>
      <vt:lpstr>A E S Implementation</vt:lpstr>
      <vt:lpstr>Interchanging InvShiftRows and Inv SubBytes</vt:lpstr>
      <vt:lpstr>Interchanging AddRoundKey and InvMixColumns</vt:lpstr>
      <vt:lpstr>Figure 6.10 Equivalent Inverse Cipher</vt:lpstr>
      <vt:lpstr>Implementation Aspects (1 of 2)</vt:lpstr>
      <vt:lpstr>Implementation Aspects (2 of 2)</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6,  Advanced Encryption Standard</dc:title>
  <dc:subject>Computer Science</dc:subject>
  <dc:creator>William Stallings</dc:creator>
  <cp:lastModifiedBy>Manimegalai Manibalan</cp:lastModifiedBy>
  <cp:revision>5274</cp:revision>
  <dcterms:created xsi:type="dcterms:W3CDTF">2014-07-14T20:04:21Z</dcterms:created>
  <dcterms:modified xsi:type="dcterms:W3CDTF">2019-12-18T12:24:57Z</dcterms:modified>
</cp:coreProperties>
</file>