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0" r:id="rId2"/>
  </p:sldMasterIdLst>
  <p:notesMasterIdLst>
    <p:notesMasterId r:id="rId31"/>
  </p:notesMasterIdLst>
  <p:handoutMasterIdLst>
    <p:handoutMasterId r:id="rId32"/>
  </p:handoutMasterIdLst>
  <p:sldIdLst>
    <p:sldId id="1481" r:id="rId3"/>
    <p:sldId id="1405" r:id="rId4"/>
    <p:sldId id="1404" r:id="rId5"/>
    <p:sldId id="471" r:id="rId6"/>
    <p:sldId id="479" r:id="rId7"/>
    <p:sldId id="480" r:id="rId8"/>
    <p:sldId id="1439" r:id="rId9"/>
    <p:sldId id="1440" r:id="rId10"/>
    <p:sldId id="1406" r:id="rId11"/>
    <p:sldId id="1441" r:id="rId12"/>
    <p:sldId id="1442" r:id="rId13"/>
    <p:sldId id="1443" r:id="rId14"/>
    <p:sldId id="1482" r:id="rId15"/>
    <p:sldId id="1474" r:id="rId16"/>
    <p:sldId id="1445" r:id="rId17"/>
    <p:sldId id="1446" r:id="rId18"/>
    <p:sldId id="1447" r:id="rId19"/>
    <p:sldId id="1476" r:id="rId20"/>
    <p:sldId id="1449" r:id="rId21"/>
    <p:sldId id="1450" r:id="rId22"/>
    <p:sldId id="1451" r:id="rId23"/>
    <p:sldId id="1452" r:id="rId24"/>
    <p:sldId id="1453" r:id="rId25"/>
    <p:sldId id="1454" r:id="rId26"/>
    <p:sldId id="1477" r:id="rId27"/>
    <p:sldId id="1478" r:id="rId28"/>
    <p:sldId id="1479" r:id="rId29"/>
    <p:sldId id="14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guide id="1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autoAdjust="0"/>
    <p:restoredTop sz="70588" autoAdjust="0"/>
  </p:normalViewPr>
  <p:slideViewPr>
    <p:cSldViewPr>
      <p:cViewPr varScale="1">
        <p:scale>
          <a:sx n="112" d="100"/>
          <a:sy n="112" d="100"/>
        </p:scale>
        <p:origin x="2456" y="192"/>
      </p:cViewPr>
      <p:guideLst>
        <p:guide orient="horz" pos="2160"/>
        <p:guide orient="horz" pos="1296"/>
        <p:guide orient="horz" pos="816"/>
        <p:guide orient="horz" pos="3984"/>
        <p:guide orient="horz" pos="384"/>
        <p:guide orient="horz" pos="144"/>
        <p:guide orient="horz" pos="1056"/>
        <p:guide pos="288"/>
        <p:guide pos="5472"/>
        <p:guide orient="horz" pos="2112"/>
        <p:guide pos="2880"/>
      </p:guideLst>
    </p:cSldViewPr>
  </p:slideViewPr>
  <p:outlineViewPr>
    <p:cViewPr>
      <p:scale>
        <a:sx n="33" d="100"/>
        <a:sy n="33" d="100"/>
      </p:scale>
      <p:origin x="0" y="264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12/23/21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4:02:11.29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9182 5679 6470,'0'-38'1986,"0"38"192,0-21-609,19 2-480,1-1-320,1-1-193,-2 3 65,20 18 0,-18-21-129,18 21 1,-19 21-161,1-21-32,-2 39 65,1 0-33,-20 0 0,0 2-224,-20-2 289,20-18-193,-19 18 96,-2-19-224,1 0 289,1-20-129,-1 0 0,-20 0-160,20 0-416,-20-20 320,20 0 0,1 0 288,19-20-736,0 1 576,0 18-128,19-17-448,1-2 319,20-1 258,-20 23-162,20 18-415,-20-21 672,19 21-512,-18 21 480,-2-21-128,1 18 160,-1 3-448,-19 18 737,0-18-449,0 17-160,-19-17 608,-1 18-448,1-18-160,-22-2 545,2 1-706,18-20 353,-18 0 257,-1 0-417,20-20 0,1 20 0,19-40-33,0 21-31,19-22 64,1 21 160,1-19-224,18 20 96,-20-1-32,22-1 0,-22 3-384,1 18 608,1 18-352,-2 3 576,1-1-544,-20-1 672,0 20-704,0-19 288,-20 21 353,20-22-513,-19 21 160,-2-20-160,1-20 480,-19 20-384,-1-20-128,20 0 352,-20-20-448,20 0 512,20 1-512,-19-2 96,19-18 192,19 18-320,1-17 352,1 17-192,18 2-352,-20-1 640,2-1-192,-1 21-481,19 0 449,-18 0 65,-2 21 351,-19-1-352,20-1-128,-20 20 448,0-19-192,-20 21-31,1-22-33,-2 2-160,1-2 352,1 1-160,-22-20 96,22 0-192,-20 0-256,18-20 481,1 1-321,20-2-289,0-18 385,20 18-64,20-17-128,-20 17 192,-1-18-128,22 39-352,-22-21 352,1 21 224,1 0-416,-2 0 672,-19 21-224,20-1 64,-20 20-63,0-22-65,0 2 96,-20 21-32,1-22-64,-2 2-64,1-2 257,-19-19-353,18 20 256,-18-20 0,20-20-544,-2 20 736,21-19-832,0-2 448,0 2-96,21-1-129,-2-1 193,20 1-32,-18 2-224,-1 18-32,-1 0 544,1 0-672,-20 18 416,21 2 64,-21-20 64,0 21 192,0-1-384,0-1 545,-21 2-321,1-21-192,1 19 320,19-19-160,-20 0-192,-1 0 96,2 0-128,-1-19 96,20 19 128,0-21-160,0 2-288,20-1 320,-1 20-288,2-21 31,-1 21 129,-1-20 416,1 20-384,-20 20 96,21 1 0,-21-21 96,0 20 1,0-1-386,0 2 674,0-2-161,-21-19-96,1 20-160,1-20 160,-1 0 192,20 0-95,-21 0-193,2-20 32,19 20-192,0-19-1,0-2-63,0 2 64,19-1 32,2-1-192,-1 21 192,-20-20 224,19 20-481,-19 20 546,0 1-289,0-1 576,0-1-256,0 2-64,-19-21 65,19 19-418,0-19-479,0 0-2179,-20 0-3075</inkml:trace>
  <inkml:trace contextRef="#ctx0" brushRef="#br0" timeOffset="639.03">9300 6137 6630,'0'-21'2466,"0"3"-512,0 18 128,0 0-897,0 0-672,0 18 479,0 3 226,21 19-33,-21-2-192,0 23 0,0-1-64,-21 39-257,21 1-159,-19-1-129,-1 0-192,1 0 705,19-20-513,-21-18 513,21-3-448,0-17-129,0-21-128,0 19-288,0-39 384,0 20-416,0-20-512,0 0-802,0-20-223,0 20-481,0-20-2114</inkml:trace>
  <inkml:trace contextRef="#ctx0" brushRef="#br0" timeOffset="1288.07">9102 6316 5829,'0'0'1698,"0"0"896,0 0-512,0 0 352,0 0-928,0 0-513,0 0-64,20 0-321,-20-19-288,19-2-191,3 1 319,-3 0-416,-19-1 288,19-17-288,1 18-192,1-21 352,-21 23-160,19-2 33,-19-1 159,20 21-320,-20-19 288,19 19 352,-19 19-351,21-19 415,-1 21-31,-1 17-225,-19 3 545,20-1-193,1-1-255,-21 1 31,0-19-191,19-2-65,-19 1-128,0-1 32,20-19-160,-20 20-641,0-20-512,0 0-1121,19 0-545,-19 0-8776</inkml:trace>
  <inkml:trace contextRef="#ctx0" brushRef="#br0" timeOffset="10520.6">24743 5183 5765,'-38'0'1089,"38"0"-160,-20 0-32,1 0-32,19 0-129,-21-19 33,1 19-257,1 0-63,-1 0-33,-1 0-63,2 0-65,-20 0-64,18 0-32,-18 0 0,20 0-31,-22 0 31,2 0 0,-2 0-96,3 0 0,16 0 0,-36-21 0,17 21 32,3 0-96,-3 0 97,2 0-97,-21 0-32,0 0 192,21 0 224,-21 0-256,-19 0-96,19 0 0,-20 0-64,22 0 33,-43 0-1,22-20 0,-20 20 0,-19 0-32,19 0 96,-2 0-32,22 0-32,-1 0-32,-18 0 64,37 0-32,-16 0 0,-3 0 0,20-19 0,-38 19-32,18 0 0,1 0 0,-22 0 0,21 0 32,-18 0-32,18-20 0,1 20 32,-1 0-32,-19 0 32,20 0-32,0-20-32,-1 20 32,20 0 32,-19 0-64,1 0 96,-23 0-96,22 0 32,-1 0 32,1 0-32,-20-19-32,20 19 32,-1 0 32,1 0-64,-1 0 32,1 0 64,21 0-96,-22 0 32,1 0 0,-1 0-32,1 0 96,-1-21-128,1 21 64,19 0 32,-20 0-64,20 0 32,-19 0 0,-1 0-64,22 0 128,-2 0-64,0 0 0,0 0 0,2 0 0,17 0 0,-17 0 0,-2 0 0,19 0 0,3 0 0,-3 0 0,2 0 0,-2 0-32,3 0 64,18 0-32,-1 0 0,2 0 0,-1 0 0,1 0 0,-3 0-32,22 0 32,-19 0-64,19 0 0,0 0-32,-19 0 64,19 0-32,0 21 32,0-21 0,-20 0-32,20 19 32,0-19 32,0 20 32,-21-20-64,21 20 32,0-1 0,0 1 0,-19 1 32,19-2-64,-20 2 128,20 17-160,-19-17 128,19 18 0,-21 1-96,21-21 64,0 22 32,-20-2 0,20 2-96,-19-2 128,19 0-64,-20 21-64,20-21 96,0 22-64,-21-21 96,21-1-64,0 22 0,-19-23-32,19 2 32,0 19 64,-20-18-96,20 19 0,0-21 0,0 21 96,0-21-96,0 22 0,-19-3 0,19-18 64,0 20-64,0-21 64,0 21-32,0-21-64,0 2 129,0 18-33,0-19-64,-19 0 96,19-1-64,0 21-32,0-21 32,0 1 32,0 20 0,0-20-64,0 0 32,0 19 64,0-19-96,0-1 0,0 21 0,0-20 0,0 0 32,0 19-32,0-19 64,0-1-64,0 21 0,0-20 0,0-1 32,0 1 32,-22 0 0,22 0 64,0-1-96,-19 1 32,19 0-32,0 19 33,-20-19-65,20 0 0,0-1 0,-19 1 32,19 0-32,0 0 0,0-21 0,-21 21 32,21 0 0,0-1 0,0 1-32,-20 0 0,20-20 0,0 20 32,0-21 0,0 21-32,-19-20 0,19 20 32,0-21-32,0 21 0,-19 0 0,19-20 0,0 20 0,0 0 0,-22-1 0,22-19 0,0 20 0,0-1 0,-19 1 0,19-20 0,0 20 0,0-21 0,-19 21-32,19-19 32,0 18 0,0-20 0,0 1 0,-20 1 32,20-1-64,0-1 32,0 1 32,0-1-32,0 2 96,0-21-160,0 20 32,0-20 64,0 0 32,0 0-64,0 0 128,0 0 0,0 0-224,0 0 512,0 0-416,0 0 129,0 0 191,0 0-480,-21 0 384,21 0-128,0 0-96,0 0 96,0 0-288,0-20-1185,0 20-4229</inkml:trace>
  <inkml:trace contextRef="#ctx0" brushRef="#br0" timeOffset="11978.68">17916 9393 6053,'19'0'833,"1"0"128,1 0 0,18 21 96,-20-21-288,22 0-225,-2 20-31,1-20 63,21 0-159,-3 20 31,2-20 0,19 0-191,-19 0 31,20 0 32,-1 21 33,1-21-129,19 0-32,-1 0 0,-18 18-32,19-18 0,-1 0-31,3 0-65,-2 19 96,0-19-64,21 21-32,-21-21 0,19 0 0,-19 20 32,21-20 0,-2 0-32,2 21 32,-1-21 32,1 18-31,-2-18-33,22 0-32,-22 20 32,21-20-32,-20 0 0,1 21-32,-2-21 32,2 0 0,-2 19 0,2-19-32,18 0 32,-18 0 0,-2 0-32,3 0 32,-23 20 0,1-20-32,2 0 32,-2 0-32,0 0 96,19 21-96,-17-21 0,-3 0 0,1 0 64,-19 0-32,-1 0-32,-19 0 0,-21 18 96,40-18 0,1 0-32,-1 0 0,20 0 33,2 0-1,-22 0 0,20 0 0,-19 0 0,-1 0 0,1 0 32,-22 0-32,21 0-96,-19 0 289,20 0-514,-1 21 321,-19-21-96,-2 0 0,-17 0 96,19 0-63,-21 0 63,-20 0 0,3 0 32,-3 0 32,0-21-64,1 21-64,-20 0 32,21 0-96,-21 0 32,0 0-160,19 0-545,-19-18-384,0 18-1313,0 0-3588</inkml:trace>
  <inkml:trace contextRef="#ctx0" brushRef="#br0" timeOffset="14297.81">18988 5283 6117,'19'0'1506,"-19"-20"159,20 20 802,-20 0 159,0 0-832,0 0-545,0 0-256,0 0-288,0 0-129,-20 0-384,20 0-32,-19 0-127,-20 0-33,18 0 64,1 0-64,1 0-161,-22 0 97,22-21 0,0 21 321,-1 0-386,-1 0-63,21 0 0,0 0 96,-20 0-256,20 0-97,0 21 353,-19-1 352,19 20-128,0-2 97,0 3-353,-19-2 512,19 2-160,-22 19-352,3-21 480,19 0-352,-19 0 0,19-19-32,0 1-256,-20-21-513,20 20-576,0-20-737,-21 0-1730,21-20-1793</inkml:trace>
  <inkml:trace contextRef="#ctx0" brushRef="#br0" timeOffset="14444.82">18591 5581 6918,'0'-21'2402,"0"21"-480,0-18-128,19 18-577,-19 0-32,21 0-480,-21 0-353,20 18-128,-1-18-31,0 21-193,3-1-417,-3-1-1120,0 2-3172</inkml:trace>
  <inkml:trace contextRef="#ctx0" brushRef="#br0" timeOffset="14628.83">18988 5542 11370,'0'39'0,"-20"-19"865,20 20 737,0-22-706,20 2-767,-20 1-930,19-1-2370</inkml:trace>
  <inkml:trace contextRef="#ctx0" brushRef="#br0" timeOffset="14789.84">19106 5521 11659,'-19'-60'320,"-1"40"-64,20 2 1442,0-3-737,-19 1-129,19 20-703,0 0-546,0 0-1473,0 0-800,19 20-353</inkml:trace>
  <inkml:trace contextRef="#ctx0" brushRef="#br0" timeOffset="15089.84">19106 5501 5925,'21'0'1922,"-21"0"1409,0 0-961,0 20-96,0-20-736,0 21-577,0-3-705,0 3 193,0-1-417,0-1-64,0-19-385,20 21 417,-20-21-544,0 0 287,19-21 65,0 21-96,3-19 96,-3-1 192,-19-1-32,20 21 0,-20 0 0,0 0 256,19 0 352,-19 21-95,0-21-193,0 20-128,0-1 97,0 2-257,0-3 64,0 2-673,0 1-736,0-21-1538,0 20-2562</inkml:trace>
  <inkml:trace contextRef="#ctx0" brushRef="#br0" timeOffset="15516.88">19563 5501 12651,'0'0'1057,"0"0"161,-19 20-514,0 1 578,-3-3 447,3 23-704,-20-22-128,18 40-128,1-18-417,1-22-320,0 21-64,19-20-160,19-20-64,-19 0 95,19 0-95,1-20-288,21-20 63,-3 1-159,-16 18 512,16-38-161,-18 20 225,1 0-96,-2-21-64,20 19-64,-17-18-65,-3 0 321,0 19 32,1 20 224,-20-1 481,0 21 64,0 21 160,-20-1-481,1 20 353,0-2 192,-22 24-64,21-24-353,-20 22-223,20 0-514,1 0 1,19-22-1121,0 3-1057,0-22-3043</inkml:trace>
  <inkml:trace contextRef="#ctx0" brushRef="#br0" timeOffset="16181.92">20495 5323 10698,'-19'-21'1057,"19"2"1793,-19 19-1248,19 19-353,-20 2 0,-1-2-192,2 21 64,-20 19-96,20-18-224,-3 19-417,22-21 33,-19 0-353,19 0-192,0-19 96,0 21-32,19-41-513,-19 19-384,22 2-320,-3-21-737,0 0-640,1 0-2339</inkml:trace>
  <inkml:trace contextRef="#ctx0" brushRef="#br0" timeOffset="16403.93">20676 5423 5733,'0'0'8168,"0"0"-7944,0 0 865,0 18 320,-22 2 97,22 20-321,-19 1-737,0-23 129,-1 23-353,20-1-160,-21-2-128,21-17-160,0-21-897,0 20-96,0-20-897,21 0-737,-21-20-1249</inkml:trace>
  <inkml:trace contextRef="#ctx0" brushRef="#br0" timeOffset="16629.95">20873 5402 7943,'20'-20'4741,"-40"20"-3941,20 20 802,-19 1-65,-22-3 257,3 23-545,-3-2-416,21-18-32,1-3 224,19 3-833,-19-1-256,19-20 32,19 19 288,-19-19-416,19 21-96,1-21-641,21 0 64,-22 18-929,0-18-416,3 0-2658</inkml:trace>
  <inkml:trace contextRef="#ctx0" brushRef="#br0" timeOffset="16811.96">20933 5641 12940,'20'18'64,"-20"-18"1057,-20 20 544,20 1-127,0-1-449,0-1-961,-19-19 160,19 21-288,0-2-224,0-19-1057,0 20-1826,0-20-4164</inkml:trace>
  <inkml:trace contextRef="#ctx0" brushRef="#br0" timeOffset="16987.97">21131 5819 14029,'-19'41'64,"-1"-22"1217,1 0 289,-2 1-129,1 0-320,1-20-865,0 21-128,19-21-672,-22 0-545,22-21-1025,0 21-1826</inkml:trace>
  <inkml:trace contextRef="#ctx0" brushRef="#br0" timeOffset="17239.98">21410 5461 15086,'0'21'2082,"0"-2"-2371,0 1 834,0 1 544,-21-3 481,2 23-481,19-1-641,-20-22-224,1 23-320,-3-21-96,22-1-385,0-19-95,0 21-962,22-21-736,-22-21-1346,19 21-2337</inkml:trace>
  <inkml:trace contextRef="#ctx0" brushRef="#br0" timeOffset="17469.99">21707 5382 15919,'-39'41'-32,"-2"-23"768,22 23 994,-20-2 64,18-18-65,-18-3-672,20 23-288,-3-41-289,22 19-384,0 2-128,0-21 0,0 0-256,22 18-481,-3-18-416,0 0-96,22 0-1281,-22 20-2339</inkml:trace>
  <inkml:trace contextRef="#ctx0" brushRef="#br0" timeOffset="17782">21687 5641 8616,'0'0'2434,"20"0"-2786,-20 0 992,21-21-95,-2 21 704,-19 0-288,20 0-417,-1 21-31,-19-21 63,21 18 321,-21-18 128,0 20 32,0-20-64,-21 21-192,2-1-32,19-20-129,-20 19-127,1 2-129,19-21-96,0 19-192,0 1-320,0-20 224,0 20-64,19 0-737,1-20-448,-1 21-737,2-21-1665,-1 0-4197</inkml:trace>
  <inkml:trace contextRef="#ctx0" brushRef="#br0" timeOffset="18043.03">22224 5302 15022,'20'40'608,"-20"-21"609,19 22 1,-19 18 479,-19 1 385,-1 0-640,-21 18-514,3-17-287,16 18-193,-16-39-95,18 0-193,-20-1-160,20-19-545,1 1-1248,-3-1-513,-16-2-1730</inkml:trace>
  <inkml:trace contextRef="#ctx0" brushRef="#br0" timeOffset="20953.18">23096 5581 11402,'0'0'1185,"0"-21"-256,0 21 513,0 0 287,0 0-95,-19 0-1314,19 21-192,-20-21 257,1 20 127,-2-20-63,1 19-97,1-19 64,0 21-256,19-3-320,0-18 160,0 20-32,0 1 96,19-1-192,-19-1 128,19 2 0,-19-2 160,0 1-320,20 0 224,-20 0 64,0-20 321,-20 0 191,20 21 193,-19-21-64,0 0-545,-3 0-64,3 0-32,19-21-128,-19 21-320,19 0-769,0 0-544,0 0-1442,19 0-2467</inkml:trace>
  <inkml:trace contextRef="#ctx0" brushRef="#br0" timeOffset="21114.2">23096 5918 10121,'0'0'5413,"0"0"-5028,0 0 640,0 0 352,0 0-352,0 0-833,0 0-224,0 0-1121,0 0-1602,0 0-2658</inkml:trace>
  <inkml:trace contextRef="#ctx0" brushRef="#br0" timeOffset="21386.22">23534 5521 16143,'20'-20'384,"-1"1"-192,-19 19 993,0 0 33,0 0-738,-19 19 417,-1 1 352,-1 1-672,-18 18 95,-2 0 65,22 20-417,-20-18-320,18 18 128,2-19-352,19-20-352,0 1-770,0-2 33,0 0-801,19-19-1826</inkml:trace>
  <inkml:trace contextRef="#ctx0" brushRef="#br0" timeOffset="21545.23">23474 5679 16335,'-41'-38'641,"22"17"-257,0 21 993,-1 0-320,20 0-288,0 0-417,0 0-640,0 0 416,0 21-768,20-21-1058,-20 18-3139</inkml:trace>
  <inkml:trace contextRef="#ctx0" brushRef="#br0" timeOffset="21695.24">23693 5819 18897,'0'41'96,"0"-22"257,0-19 576,0 0-161,0 19-639,0-19-546,0 0-2498</inkml:trace>
  <inkml:trace contextRef="#ctx0" brushRef="#br0" timeOffset="23589.34">19067 6236 9160,'0'-21'833,"0"21"2082,0 0-1058,0 0-992,0 21-64,-19 19 192,19 0 0,0 19-417,-21-18-159,1 17-321,20 3 192,-19-22-288,-1 1 417,20-20-513,0 0 96,-19-20-32,19 0-545,0 0-448,0 0-448,0 0-930,19-20-2337</inkml:trace>
  <inkml:trace contextRef="#ctx0" brushRef="#br0" timeOffset="23833.36">19048 6297 12395,'0'0'289,"0"-21"1152,19 21 289,-19 0 127,20 0-543,20 0-514,-20 0-415,18 0 319,3 0-672,-2 0 32,2 0-32,-3 0-288,-16 0-641,-3 0-128,0 0-768,-19 0-2051,0 21-2722</inkml:trace>
  <inkml:trace contextRef="#ctx0" brushRef="#br0" timeOffset="24014.37">19147 6435 9096,'-20'20'929,"20"-20"801,0 19 512,20-19-417,-1 0-255,0 0-897,22 0-385,-2-19-160,2 19-96,-3 0 0,-16-20-224,-3 20-545,0 0-768,-19 20-1410,0-20-1185</inkml:trace>
  <inkml:trace contextRef="#ctx0" brushRef="#br0" timeOffset="24182.38">19106 6654 9609,'-39'39'1121,"20"-39"768,19 0-447,19 0-33,1 0-256,-1 0-640,2 0-417,18 0-64,2-20-64,-22 20-737,20 0-800,-18 0-2051</inkml:trace>
  <inkml:trace contextRef="#ctx0" brushRef="#br0" timeOffset="24489.4">19802 6116 11146,'-20'0'577,"-1"0"1633,2 21-513,-1-1-31,-18 20-353,16-1 0,3 22-384,-1-3-64,-20 3-256,20 17 352,1-18-513,0 0-224,19-1-352,0-19 64,0 0-481,19-1-447,0-19-418,1-20-736,1 20-1153,-2-20-2755</inkml:trace>
  <inkml:trace contextRef="#ctx0" brushRef="#br0" timeOffset="24963.42">19901 6416 8936,'0'-21'1794,"0"21"-129,0 0-31,0 0 63,0 21 33,0-2-641,0 20-128,0 2-192,-20-21-33,20 19-575,0 1-33,0-20-128,0 19-32,0-19-609,0-20-384,0 0-480,0 0-994,0 0-864,20-20-1089</inkml:trace>
  <inkml:trace contextRef="#ctx0" brushRef="#br0" timeOffset="25201.44">20139 6375 11146,'0'0'2595,"-19"0"-2243,19 20 865,-20 1 320,-21 18 289,3-20-641,16 22-224,-16-21-128,18-1-224,20 1-353,-21-20-128,21 19-288,21-19 128,-1 21 96,-1-21-513,0 0-255,22 20-289,-22-20-352,22 0-641,-21 20-1538,-1-20-2850</inkml:trace>
  <inkml:trace contextRef="#ctx0" brushRef="#br0" timeOffset="27133.55">20317 6614 11050,'0'0'641,"0"0"1184,-19 0 129,19 20 0,0-20-673,0 20-576,0-1-65,0 1-447,0 0-33,0-20-96,0 20-128,0 0-385,0-20-928,0 20-1153,0-20-2179</inkml:trace>
  <inkml:trace contextRef="#ctx0" brushRef="#br0" timeOffset="27298.56">20476 6753 11466,'-19'20'961,"-1"-1"1377,-1 21-384,2-20-256,-1 0-513,1 0-608,-22-1-577,22-19-161,-1 21-960,20-21-2146</inkml:trace>
  <inkml:trace contextRef="#ctx0" brushRef="#br0" timeOffset="28091.6">20775 6435 7142,'19'-40'833,"-19"40"2146,0-20-513,0 20-352,0 0-865,0 20-672,0 1 480,0-2-352,0 20-129,-19 2-31,19-2 31,-20 21-320,-1-20-320,21-1 64,-20-19-32,20 0-256,-19 0-449,19-20-288,0 0-1185,19-20-1601</inkml:trace>
  <inkml:trace contextRef="#ctx0" brushRef="#br0" timeOffset="28307.6">20775 6435 11562,'0'0'1346,"19"0"-834,-19 0 1602,19-19-736,22 19-129,-2 0-641,1 0-319,-1 0-97,2 0-96,-22 0-96,22 0-320,-22 0-513,1 0-833,-20 0-1697,-20 0-2531</inkml:trace>
  <inkml:trace contextRef="#ctx0" brushRef="#br0" timeOffset="28489.62">20775 6574 9416,'0'19'1154,"0"-19"-258,19 21 1923,-19-21-801,41 0-609,-3-21-800,3 21-321,-2 0-128,2-19-224,-3 19 32,-18 0-32,1 0-705,-2 0-800,-19 0-1954,0 19-2755</inkml:trace>
  <inkml:trace contextRef="#ctx0" brushRef="#br0" timeOffset="28656.62">20775 6773 10217,'-20'19'737,"40"-19"800,-1 0 802,0 0-1250,3 0-449,16-19-512,3 19-128,-2 0-160,2 0-1217,-22-20-2018,20 20-2115</inkml:trace>
  <inkml:trace contextRef="#ctx0" brushRef="#br0" timeOffset="28970.65">21509 6256 13773,'-19'0'160,"-3"0"993,3 20 705,-20 1-225,18 18-224,2 0-352,-1 2-352,1 17 160,-3 3-64,3-3-225,0-17-255,-1 18-97,20 1-320,0-21 96,0 1-289,0-20-575,20 0-386,-20-20-63,19 20-673,0-20-864,3-20-2532</inkml:trace>
  <inkml:trace contextRef="#ctx0" brushRef="#br0" timeOffset="29179.66">21608 6474 14157,'0'20'641,"0"-20"-449,0 21 1409,-20 18-63,20-19-289,-19 20-544,-2 0-321,21-21-96,-20 1-256,1 0-192,19 0-417,0 0-672,0-20-961,19 0-2178</inkml:trace>
  <inkml:trace contextRef="#ctx0" brushRef="#br0" timeOffset="29420.68">21807 6474 14605,'-40'20'32,"20"-20"961,1 21 1089,-22 18-288,22-19-193,0-1-608,-3 2-256,3-1-64,-1 0-193,20-20-352,0 19-64,20-19 129,-1 20-386,3-20-607,-3 0-418,0 20-383,22-20-449,-22 0-1633,1 20-3108</inkml:trace>
  <inkml:trace contextRef="#ctx0" brushRef="#br0" timeOffset="29878.7">21827 6693 7142,'19'0'1281,"-19"0"1570,20-20-481,-20 20-672,19 0-513,-19 0-448,41 0 0,-22 0-225,-19 0 65,19 20 63,3 0 129,-22-20-193,-22 20-63,22 0 31,-19 0-63,0-1 63,-1 1-287,-20 0 95,20-20-96,1 0-96,-1 20 1,20-20-65,0 0-96,0 0-193,0 0 33,20 0 160,-1 0 64,20 20-32,2-20-96,-22 0-576,0 0-481,3 0 128,-3 20-577,1-20-928,-20 0-1858</inkml:trace>
  <inkml:trace contextRef="#ctx0" brushRef="#br0" timeOffset="30077.72">22203 6852 12555,'0'20'1954,"-20"0"96,20-1 224,-19 2-256,0-2-416,-3 21-737,-16-20-513,18-1-320,-1 2-384,2-21-705,-1 20-1153,20-20-3332</inkml:trace>
  <inkml:trace contextRef="#ctx0" brushRef="#br0" timeOffset="33736.92">22362 6892 10890,'-20'0'-128,"20"0"2114,0-20-289,0 20-576,20 0-448,-20-20-321,0 0 97,21 0-65,-2 0-96,-19 20-31,20-39-65,-20 19-64,19 0-96,-19 0-32,21-19 32,-21 19 32,20 0-64,-20-1 0,0 21 96,19-19 96,-19 19 257,0 0-385,0 0-160,0 0 192,0 0 224,0 19 160,0 2-287,0-1 63,0 0 32,0-1-160,0 1-32,20 0-96,-20-20 32,0 0-32,0 20 96,0-20-31,0 0 31,21-20 32,-21 20-64,19-20-32,1 20-128,-20-20 64,19 1-64,0-1 32,-19 0-65,22-1 97,-22 21-32,19-19 32,1-1 32,-1 1-64,-19 19 64,21 0-32,-21-20 0,0 20 128,0 0-32,0 20 129,0-1 63,20 1 416,-20-1-287,0 22 159,0-21-63,0 19 159,0-19-512,0 0 129,19 0-97,-19 0 64,0-1-192,19-19 0,-19 20-32,0-20-160,0 0-385,0 20-255,0-20-417,0 0-481,0 0-672,22 0-3300</inkml:trace>
  <inkml:trace contextRef="#ctx0" brushRef="#br0" timeOffset="34386.96">22978 6416 6630,'19'-21'128,"-19"21"1570,20 0 480,-20 0-96,21 0-353,-21 21-159,19 18-353,-19 0 64,20 21-288,-20-21 0,0 22-192,0-2-353,-20 20-192,1-19-63,-2-20-65,1 0-64,1 0-128,19-21-129,0 1-159,0-20-288,0 0-321,0 0-673,0 0-64,0-20-2113</inkml:trace>
  <inkml:trace contextRef="#ctx0" brushRef="#br0" timeOffset="34651.98">23296 6297 14285,'19'0'-352,"-19"0"1184,20 19 930,-20 20 192,19 1-192,-19 0-609,21 19 128,-21 21-544,-21-20 31,21 19-223,-19-19-289,-1 19 32,1-20-159,-22 2-1,22-42-96,-1 20-929,20-39-801,-19 0-1152,19 0-4678</inkml:trace>
  <inkml:trace contextRef="#ctx0" brushRef="#br0" timeOffset="36332.07">23513 6713 10409,'0'0'545,"0"0"1601,0 0 192,0 0-800,0 0-417,21 0-385,-1 0-255,-1 0 31,0 0-255,3-20-161,16 20-64,-18 0-160,1 0-353,-2 0-544,1 0-1249,-1 0-1986,-19 0-1570</inkml:trace>
  <inkml:trace contextRef="#ctx0" brushRef="#br0" timeOffset="36490.08">23534 6792 10858,'-21'0'672,"21"20"353,0-20 2050,0 0-1249,21 0-769,-1 0-865,-1 0-32,22 0-128,-3 0-128,3 0-1089,-2-20-2018,2 20-5189</inkml:trace>
  <inkml:trace contextRef="#ctx0" brushRef="#br0" timeOffset="37932.15">24466 6634 6053,'0'-20'1730,"0"20"-225,0 0-223,20 0 95,-20 0-192,0 0-96,0 0-192,0 0-193,0-21-31,0 21 0,0 0-289,0 0-96,0 0-95,0 0-97,0 0 32,-20 0 32,20 0-32,-19 0-64,19 0 64,-19 0 64,-3 0 33,3 0 223,-1 0-256,1 21 193,-22-21 127,3 20-224,16 0 65,-16-1 127,-23 1 1,23 0-33,-3 20 193,2-1-65,18-19-320,2 20 33,-1-20-97,20 0 64,0-1-64,20 2 65,-1-2 63,22 2-320,-3-2 96,3 1-32,19-1 96,-21-19-320,2 21 128,-3-21-352,3 0-289,-2 0-224,2 0-704,-22 0-513,0 0-1602</inkml:trace>
  <inkml:trace contextRef="#ctx0" brushRef="#br0" timeOffset="43426.48">18492 7269 5925,'0'-20'2338,"0"20"-64,0 0-256,0 0-736,0 0-802,0 20 321,0 0 288,0 0-64,0 19-192,-20 1-257,20-20 1,0 20-193,-21-20 32,21 19-255,-19-19 31,19-20-160,0 20 64,0-20-320,0 20-97,0-20-191,-20 0-193,20 0-160,0-20-448,0 20-705,20-20-1281,-20 20-2210</inkml:trace>
  <inkml:trace contextRef="#ctx0" brushRef="#br0" timeOffset="43655.49">18472 7309 8199,'0'0'993,"0"-20"481,0 20 544,0 0-353,0 0-159,20 0-610,-1 0-127,0 0 0,22 0-289,-21 0-384,20 0 257,-20-20-321,18 20-192,-16 0-289,-3 0-256,-19 0-768,0 0-897,0 20-1410</inkml:trace>
  <inkml:trace contextRef="#ctx0" brushRef="#br0" timeOffset="43836.5">18492 7388 6598,'-20'20'1633,"20"-20"673,0 0-672,0 0 704,20 0-768,-1 0-705,0-20-577,22 20-128,-21 0-64,-1 0-96,22 0 32,-22 0-640,0 0-802,-19 0-1152,22 20-1410</inkml:trace>
  <inkml:trace contextRef="#ctx0" brushRef="#br0" timeOffset="44014.51">18472 7547 8584,'-21'0'1089,"21"0"32,0 0 865,0 20-353,21-20-256,-1 0-832,-1 0-289,0 0-192,3 0-160,17 0-1121,1 0-2242</inkml:trace>
  <inkml:trace contextRef="#ctx0" brushRef="#br0" timeOffset="44557.54">19067 7388 6758,'0'-40'897,"0"21"2082,0 19-962,-19 0-159,-2-20-545,1 20-576,-19 20 0,20-1 96,-2 2-97,-18-2 1,20 1 64,-3 20-32,3-20-641,0 0-32,19-1-96,0-19-32,0 20-32,0-20-161,19 20-319,-19-20-1,19 0-351,3-20 223,-3 20-32,0-20 1,1 1 159,1-1 225,-2 0 192,1 0-32,-1 0 127,-19 0 33,20 1 65,-20 19 287,0 0 256,0 0-31,0 19 128,-20 1-161,1 20 97,-1 0-1,20-1 65,-19 21-192,-2-20 159,1-1-512,1 21 65,0-40 31,19 19-224,0-39 96,0 20-384,0-20-289,0 0-448,0 0-320,0 0-513,0 0-992,19-20-3204</inkml:trace>
  <inkml:trace contextRef="#ctx0" brushRef="#br0" timeOffset="44829.56">19226 7329 13068,'-19'19'96,"19"2"1441,0 18 738,-22 1-354,22 0-447,-19-21-770,19 1-159,0 0-321,19 0-96,-19-20 97,22 0-33,-3-20-64,1 0-128,-1 0-288,2 1-257,-21-21-320,20 20-320,-1 0-801,0 0-2082</inkml:trace>
  <inkml:trace contextRef="#ctx0" brushRef="#br0" timeOffset="45015.57">19445 7448 14029,'0'20'448,"-21"0"545,21-1 481,0 1-834,0 0-384,0 0-288,21-20-929,-1 20-1793,-1-20-4357</inkml:trace>
  <inkml:trace contextRef="#ctx0" brushRef="#br0" timeOffset="45130.58">19583 7269 8776,'-20'-20'-449,"20"20"-31</inkml:trace>
  <inkml:trace contextRef="#ctx0" brushRef="#br0" timeOffset="45409.59">19643 7329 7174,'0'19'4581,"0"2"-3236,0 18 1025,0-19-800,0 20 31,0-20-736,0 19-545,0-19-288,0 20 0,19-40 0,-19 20 161,0-20-225,22 0 160,-3-20 32,0 0-64,1 20-64,-1-40 0,2 20-192,-1 1-225,-1-1-575,0 20-386,-19-20-1120,22 20-2050</inkml:trace>
  <inkml:trace contextRef="#ctx0" brushRef="#br0" timeOffset="45805.62">20059 7507 5829,'0'-19'8488,"0"19"-7431,0 0 801,-19 19-897,19-19 288,-19 20-128,-22 0-320,22 20-257,-1-20-320,20 0-256,0-20-32,0 19 64,0-19-384,20 0 0,-1 0-97,0 0-191,3-19-97,-3-1 0,20 0-224,-18 0 32,-1 0 481,-1 0 63,-19 20 257,0 0 224,0 0 545,0 0 512,0 20-288,0 0-97,-19 0 161,19 0-160,-20 0-513,20 19-320,0-19-1121,0 0-2306</inkml:trace>
  <inkml:trace contextRef="#ctx0" brushRef="#br0" timeOffset="46418.65">20457 7229 10377,'0'-39'993,"0"39"417,0 0-385,0 0 0,0 20 384,0-1-160,-20 1-192,20 40-160,-21-21-96,21 1-257,-19 20-256,19-1-191,-20-19-33,20 0 0,-19-20 32,19 0-609,0-1-544,0-19-512,0 0-1058,0 0-1248,0 0-1955</inkml:trace>
  <inkml:trace contextRef="#ctx0" brushRef="#br0" timeOffset="46775.67">20495 7547 12748,'0'20'0,"0"-20"448,0 0 577,0 20 96,22-20-320,-22 0-353,19 0-160,1 20-159,20-40-33,-20 20-224,-1 0-129,0-20 1,3 0 96,-3 0 32,-19 0 192,19 20-64,-19-19 64,0-1 0,-19 20 64,19-20 64,-19 20 257,19 0-65,-22 20 32,3 0 161,0-1 64,-1 1 191,-1 20 354,2-20-450,-1 20-223,1-21-353,19 1 64,0 0-288,0 0-256,0-20-161,19 0-672,1 0-320,-1 0-801,2 0-1858</inkml:trace>
  <inkml:trace contextRef="#ctx0" brushRef="#br0" timeOffset="47108.68">20854 7488 14253,'0'19'480,"0"-19"577,0 20 321,-19 20-33,19-20-64,-22 0-608,3 0-161,19-1-576,-19 1 96,19 0-256,0 0-288,0-20-289,19 0-64,0-20 545,3 0-161,16 0 97,-18 1 256,20-1 96,-20 0 32,-1 0 32,3 20 32,-22 0 224,0 0 257,0 0 63,0 20-127,0 0-65,0 0-224,0-1-96,0 1-96,-22 0-224,22 0-769,0-20-993,0 20-2722</inkml:trace>
  <inkml:trace contextRef="#ctx0" brushRef="#br0" timeOffset="47392.71">21468 7130 14125,'0'20'673,"-19"20"-513,0-1 1281,-1 1 641,-1 20-384,-18-1-353,-2 21-608,3-21-257,18 1-224,-1-20-288,2-21 128,19 21-544,0-20-513,19-20-352,-19 20-513,21-20-1057,-21 0-2434</inkml:trace>
  <inkml:trace contextRef="#ctx0" brushRef="#br0" timeOffset="47538.71">21211 7527 13516,'-20'0'513,"20"0"960,0 0-1217,0 0 321,0 0-33,0 20-511,20-20-418,-1 0-1665,2 0-3139</inkml:trace>
  <inkml:trace contextRef="#ctx0" brushRef="#br0" timeOffset="47781.73">21649 7210 16559,'-41'59'0,"21"1"769,1-1 576,-2 1 65,-18-1-129,-2 21-801,3-21-384,-3-19 0,22 0-320,-1 0-609,20-21-448,0-19-801,0 0-1826,0 0-2658</inkml:trace>
  <inkml:trace contextRef="#ctx0" brushRef="#br0" timeOffset="47950.74">21548 7527 15566,'0'20'-160,"0"-20"288,0 0 769,0 20 64,0 0-417,21-20-447,-21 20-258,19 0-992,1-20-2242</inkml:trace>
  <inkml:trace contextRef="#ctx0" brushRef="#br0" timeOffset="48176.75">21906 7488 9609,'-40'19'7367,"20"1"-6823,-19 20 1026,-21 20 351,0-21 257,0 21-384,2-1-545,-2 1-960,0 0-1,21-1-384,-1-39 160,20 0-320,20 0-801,0-20-1025,0 0 160,20-20-128,-1 0-3427</inkml:trace>
  <inkml:trace contextRef="#ctx0" brushRef="#br0" timeOffset="48383.75">22044 7607 19154,'0'20'-1762,"0"-20"-544,0 19-2755</inkml:trace>
  <inkml:trace contextRef="#ctx0" brushRef="#br0" timeOffset="48494.77">22065 7766 12908,'-21'39'2018,"2"-19"-3940,19-20-3235</inkml:trace>
  <inkml:trace contextRef="#ctx0" brushRef="#br1" timeOffset="58091.32">18829 8381 8872,'0'-20'801,"0"20"1377,0 20-321,-19-20-351,19 40-33,-20 0-480,20-1-160,-21 1-256,1 0-65,1 19-288,0-19 193,-3-1-289,3 1 224,0-19-512,19-2 320,0-19-256,0 20-577,0-20-255,0 0-226,0-20-831,0 1-1731</inkml:trace>
  <inkml:trace contextRef="#ctx0" brushRef="#br1" timeOffset="58323.33">18769 8441 10634,'0'-20'608,"0"20"1891,0 0-706,21 0-383,-21 0-65,20 0-512,18 0-225,3 0-223,19-20-129,-21 20-64,21 0-256,-21 0 224,1-20-544,-20 20-225,-1 0-544,0 0-513,-19 20-1569,0-20-2850</inkml:trace>
  <inkml:trace contextRef="#ctx0" brushRef="#br1" timeOffset="58513.34">18829 8560 11082,'-19'20'609,"19"-20"287,0 0 1539,19 0-674,0 0-351,22 0-770,-22 0-544,41-20 193,-21 20-65,2-20-192,-22 20-160,20 0 32,-18 0-385,-21 0-576,0 0-800,0 20-2019</inkml:trace>
  <inkml:trace contextRef="#ctx0" brushRef="#br1" timeOffset="58717.35">18689 8779 10185,'-19'19'737,"38"1"928,-19-20 1122,22 0-1249,16 0-417,-18-20-641,21 20-288,19 0-160,-2-19-64,-18 19-64,-1-21-865,2 21-865,-2 0-1921,-20 0-2531</inkml:trace>
  <inkml:trace contextRef="#ctx0" brushRef="#br1" timeOffset="59034.37">19623 8223 9320,'0'-21'2114,"-19"2"-416,-2 19 480,1 19-705,1 2 1,-22-2-321,22 21-545,-20-1 449,18 21-288,-18 0 96,20-1-64,-3 1-257,3-21-255,0 22-161,19-3-64,0-18-128,0 0-129,19-20-799,-19 20-258,19-20 1,3-20-769,-3 20-512,0-20-2275</inkml:trace>
  <inkml:trace contextRef="#ctx0" brushRef="#br1" timeOffset="59289.39">19703 8441 15534,'0'20'-320,"0"-20"832,0 19 1090,0 1-161,0 20-224,-19 0-448,19-1-224,0-19-161,-22 20-128,22-1-384,0-18 32,0-2-448,0-19-385,0 21-513,0-21-928,22-21-2178</inkml:trace>
  <inkml:trace contextRef="#ctx0" brushRef="#br1" timeOffset="59542.4">19980 8401 15022,'-39'40'32,"-1"-20"1473,20-1 449,-21 21-320,3-20-193,18 20-480,-1-21-256,2 1-257,19 0-128,0 1-160,19-2 129,2-19-385,-1 0 64,-1 0-609,22 0-544,-22 0-321,20 0-640,-18 0-1025,-1 0-2498</inkml:trace>
  <inkml:trace contextRef="#ctx0" brushRef="#br1" timeOffset="60120.43">19999 8639 11402,'22'-20'801,"-22"20"1441,19 0-352,-19-20-705,19 20-128,1 20-544,-20-20 127,21 0-223,-21 20 223,0 1-384,0-2 129,0 1 63,0-1 1,-21 2 127,1-21-95,20 19-97,-19 2-64,0-2 129,-3-19-257,22 0-128,0 20-32,0-20-64,0 0-64,22 0 64,-22 20-641,19-20-736,20 0-257,-18 0-736,-1 0-2531</inkml:trace>
  <inkml:trace contextRef="#ctx0" brushRef="#br1" timeOffset="60279.44">20259 8838 11883,'0'20'1345,"0"0"128,0 0 1058,-21-1-385,1 1-481,1 0-672,0 20-224,-3-20-673,3-1-96,0 1-416,-1-20-897,-1 20-1250,21-20-4387</inkml:trace>
  <inkml:trace contextRef="#ctx0" brushRef="#br1" timeOffset="62129.55">20476 8540 5797,'19'-20'1345,"-19"20"1314,0 0-353,0 0-705,0 0-896,0 0 256,0 20 0,0 20-32,0-21-96,0 21-97,0 0 33,-19-1-192,19 1-417,0-19 64,0-2 0,0 1-64,0-20-96,0 20 193,0-20 31,-19 0-96,19-20-384,0 0 128,0 1 0,0-2 32,0 2 0,0-2-64,0-18-97,0-1 129,0 20-64,0-19 160,19 19-96,-19 0-96,0 0 160,19 0 0,-19 20-32,0 0 160,22 0-64,-22 0-32,19 0 128,1 20-31,-20 0-1,19 0 64,2-20-128,-1 20 96,-1-1-256,0-19 128,3 0-32,-3 20 0,-19-20-64,19 0-64,-19-20 32,20 20-96,1 0-1,-21 0 97,20 0-32,-20-19 160,0 19-320,19 0 416,-19-20-288,19 20 192,-19-20-64,22 20 32,-3-20-32,-19 20 32,19 0-32,1-20 32,-20 20 32,0 0-32,21-20 32,-21 20 64,0 0-192,0 0 128,0 0-64,19 0 96,-19 0-128,0-19 160,20 19-128,-20 0 64,0 0 160,0 0-384,0 0 192,0-20 0,0 20 0,0 0 0,0 0 0,0 0 64,0 0 64,0 0-320,0 0 192,0 0 0,0 0-32,0 0 64,0 0-32,0 0-32,0 0 0,0 0 192,0 0-192,0 0-96,0 0 384,0 20-288,0-20 288,0 19 33,0 1 223,0 0-160,0 20 225,-20-1 192,20 1-161,0 0-95,0-1-193,0 1-128,0-19-64,-19-2-64,19 1 1,0-20-65,0 20-129,0-20-671,0 0-161,0 0-256,0 0-545,0 0-1281,0 0-3651</inkml:trace>
  <inkml:trace contextRef="#ctx0" brushRef="#br1" timeOffset="62474.57">21131 8302 12363,'41'0'1153,"-22"0"64,1 19 929,-1 2-416,2 18 192,-1 1-385,-1 0-319,-19 19-65,0 1-513,-19 20-63,-1-22-417,-20 22 64,20-20-32,-20-20-64,1-1 33,19 1-257,1-20-673,19-20-448,-21 20-609,21-20-416,0 0-1378,0-20-6501</inkml:trace>
  <inkml:trace contextRef="#ctx0" brushRef="#br1" timeOffset="62774.59">21468 8639 16559,'0'0'1506,"0"0"-642,0 0 994,22 0-416,-3 0-225,0 0-513,1 0-383,20-20-353,-20 20 64,21 0-192,-22 0-1026,20 0-383,-18 0-705,-21 0-1666,0 0-5637</inkml:trace>
  <inkml:trace contextRef="#ctx0" brushRef="#br1" timeOffset="62936.59">21468 8739 16047,'0'19'448,"0"-19"1570,22 21 32,-3-21-673,0 0-512,22 0-288,-2 0-545,-20 0-32,22 0-385,-2 0-992,-18 0-1634</inkml:trace>
  <inkml:trace contextRef="#ctx0" brushRef="#br1" timeOffset="63735.64">22123 8520 10570,'0'-20'928,"0"20"1603,0-20-898,0 20-672,0 20-224,0 0 64,22 0-257,-22 20 161,0-1-257,0 2-127,0-2-161,0 1-96,-22 0-32,22-1-32,0-19 192,-19-20-128,19 0 224,0-20-288,0 0 32,0-20 97,0 0-226,0 21 33,19-41 32,3 20 64,-3 1-448,0-1 128,22 0-1,-2 21 225,-20-1-96,3 20 0,16 0 160,-18 20 64,-20-1-32,21 21 64,-21 20 160,0-21-320,-21 21 353,1-21-193,1 1 512,-22 0-415,22-20 191,-20 0-384,-2 0 96,3-20-96,16 0-256,3 0-193,0-20-415,19 20-706,0-20-1217,0 0-2498</inkml:trace>
  <inkml:trace contextRef="#ctx0" brushRef="#br1" timeOffset="64017.66">22879 8202 13612,'0'0'129,"-21"0"1312,1 21 321,-18 18 159,-3 1-287,2 19-97,-1 1-416,1 19 97,-2 1-33,2 0-160,-1-22-513,1 22-288,39-20-63,-20-1-226,20 1 33,20-20-800,-20-21-770,19 21-736,1-40-737,1 21-3363</inkml:trace>
  <inkml:trace contextRef="#ctx0" brushRef="#br1" timeOffset="65725.75">22838 8500 10377,'0'-20'769,"0"20"1954,0 0-898,0 0-672,0 20 97,20 0-514,-20 20 1,0-1-192,0 1-129,-20 0-192,1-1-288,19 1 160,-19 0-224,19-20-448,-22 0-642,22-20-639,0 0-1539,22 0-736</inkml:trace>
  <inkml:trace contextRef="#ctx0" brushRef="#br1" timeOffset="65972.77">23096 8500 12780,'0'0'1025,"-19"0"-481,-1 20 1442,1 0-481,-22 0-127,22 0-353,-22 19-225,22-19 1,0 1-160,-1-2-257,20 1-480,0-20 224,0 19-288,20-19 128,-1 21-32,0-2-481,3-19-383,-3 21-354,20-21-511,-18 19-1474,-2-19-2050</inkml:trace>
  <inkml:trace contextRef="#ctx0" brushRef="#br1" timeOffset="66438.8">23137 8758 7046,'0'0'2018,"0"0"737,0 0 576,0 0-1249,-19 0-897,19 21-192,0-2-128,0 1 0,-22 0-449,22 0-128,0 0-192,0 0-64,-19-20-96,19 19-737,0-19-608,0 20-961,0-20-2274</inkml:trace>
  <inkml:trace contextRef="#ctx0" brushRef="#br1" timeOffset="66655.81">23274 8917 9929,'0'0'929,"0"20"993,0 0 1185,0-20-961,-19 40-609,0-20-576,-1-1 64,1 1-641,-2 0-95,1-20-354,20 21-191,-19-21-577,19 0-448,0 0-1601,0-21-3621</inkml:trace>
  <inkml:trace contextRef="#ctx0" brushRef="#br1" timeOffset="67145.84">23712 8679 9801,'20'-19'1601,"-20"-2"1474,0 21-865,0-20-608,0 20-737,-20 0-97,20 0 1,-40 0 96,20 20 96,-18 1 64,-3-2 160,22 20 64,-22-18-704,21 19-161,1-1-384,19-19 96,0 0 96,19 0-224,22 0-833,-2-1-544,21-19-833,0 0-320,-21 0-2499</inkml:trace>
  <inkml:trace contextRef="#ctx0" brushRef="#br1" timeOffset="67536.86">24009 8421 14733,'60'-20'65,"-41"20"2401,3 0-512,16 0-129,-18 20 33,-20 20-320,21-1-225,-21 21-448,-21-1 0,21 1-737,-39 19 64,-2 1-32,3-1-224,-22 1-352,21-21-834,-2 1-1120,2-40-1570</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4:03:29.497"/>
    </inkml:context>
    <inkml:brush xml:id="br0">
      <inkml:brushProperty name="width" value="0.05292" units="cm"/>
      <inkml:brushProperty name="height" value="0.05292" units="cm"/>
      <inkml:brushProperty name="color" value="#FF0000"/>
    </inkml:brush>
  </inkml:definitions>
  <inkml:trace contextRef="#ctx0" brushRef="#br0">12635 3535 6053,'41'-20'1538,"-22"20"1633,1 0-1570,-20-20 65,19 40-353,-19-20-160,21 20-288,-21-20-224,0 20-225,0-1-96,-21 2 33,2-2-129,-1 1-128,1-20 96,-2 0-96,1 0 224,1 0-352,0 0 129,-3-20-1,22 1-96,0-2-96,0 2-1,22-1 1,-3-20-64,0 21 192,1 19-384,1-21 448,-2 21-384,-19 21 320,20-21-224,-1 19 256,-19 21 128,0-20 0,0 20 32,-19-21-128,19 1 353,-20 20-161,1-40-128,-2 20 160,1-20-63,1 20-65,-22-20 160,22-20-352,19 20 192,-20-20-320,1 0 192,19 0-288,19-19 96,-19 18 192,39-18-288,-17 19 160,16 0-32,3 1-32,-22 19 63,1 0 1,-1 0-32,2 19 96,-21 21 96,20-20 33,-20 20 31,-20-21 64,20 21 96,-21-20-160,2 0 161,-1 0-1,-20-20-64,1 0-64,20 0-31,-22 0 95,21-20-288,1 0 192,0 0-352,19 0 96,0 0 0,19-20-129,20 21 161,-20-21-32,22 20 0,-22 1 96,22-2-96,-22 21-32,1 0-128,-1 21 384,-19-2-160,21 21 128,-21-20 32,0 20 128,-21-1-224,2-19 224,19 0-256,-20 0 161,-20 0 63,20-20-32,1 0-64,-22 0 0,22-20-64,-1 0-64,20 0-64,0 0-64,0 0 32,20 1-192,-1-2 384,3-18-352,16 39 127,-18-20 1,1 20 32,-21 20 96,19-20 192,-19 20-288,20 20 257,-20-21-1,0 1-160,-20-20 160,20 20 192,-19-20-96,-2 20-192,21-20 65,-20 0 127,1 0-288,0 0 128,19-20 96,0 20-288,0-20-160,19 20-97,0-20 257,1 1 32,1-2 32,-2 21-64,1 0 160,-20 0-256,19 21 224,-19-2 160,0 1-128,-19-20 289,19 20-65,-20-20 96,1 20 1,-2-20 127,21 0-352,-20-20 32,1 20 33,19-20-289,0 0-385,0 20-223,0-19-578,0 19-639,19-21 287,-19 21-320,20 0 417,-20 21 640,21-21 609,-21 19 288,0 1 448,0-20 449,0 20 96,0-20-64,-21 0 32,21 0 32,0 0-160,0 20-353,-20-20-127,20 0-225,0 0-96,-19 0-64,19 0-417,0 0-1825,19 0-1121,-19 0-3043</inkml:trace>
  <inkml:trace contextRef="#ctx0" brushRef="#br0" timeOffset="676.03">12597 4032 6886,'0'-21'1570,"0"21"1312,0 0-736,0 0-576,0 0-1,0 0-864,0 21 288,19-2 96,-19 1 32,0 39-192,0-19-64,0 39-193,-19 1-287,-3 20 31,22-1-288,-19 0-32,-1 1-32,20-22 32,0 2-128,-19-40 160,19 20 65,0-41-65,0 1-256,0 1 416,0-21-769,0 0-255,0-21-834,0 1 321,0 1-1538,0-21-2562</inkml:trace>
  <inkml:trace contextRef="#ctx0" brushRef="#br0" timeOffset="1183.06">12438 4270 7174,'-20'20'769,"20"-20"1281,0 0-384,0 0 576,0-20-417,20 20-1408,-20-21-129,0 21 64,19-19 193,0-1-1,-19 0 65,22 0-64,-22 1-33,19-2 65,-19 2-1,0 19-224,19-20-31,-19 20 255,20 0-95,-1 20-129,22-20 161,-22 19 223,1 2-383,20-2 159,-40 1 97,20 20-257,-1-21-320,-19 2 128,0-1 32,21-20-320,-21 20-608,0-1-1346,0-19-1282,20 0-3138</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27T04:03:40.815"/>
    </inkml:context>
    <inkml:brush xml:id="br0">
      <inkml:brushProperty name="width" value="0.05292" units="cm"/>
      <inkml:brushProperty name="height" value="0.05292" units="cm"/>
      <inkml:brushProperty name="color" value="#FF0000"/>
    </inkml:brush>
  </inkml:definitions>
  <inkml:trace contextRef="#ctx0" brushRef="#br0">3366 6713 6790,'0'0'1089,"0"0"64,0-20-64,0 20 0,0 0 96,0 0-64,0 0-416,0 0-385,0 0-224,0 20 257,0 0 159,0 0-95,-21 0-33,21-1-192,0 1-64,-20 20 0,20-20-32,-19 0-64,19 20 1,-19-21-1,19 2 0,0-2-32,-20 1 0,20-20 32,0 19-64,0-19 0,0 21 0,20-21-33,-20 0 97,19 0-64,-19 0 32,19 0 0,1 0 32,21 0-32,-22 0-32,22-21 64,-22 21-64,0 0 64,22 0-64,-2 0 32,-20 0 65,22 0 31,-2 0 32,1 0 0,-1 0 32,21 0 32,-19 0 32,17 0-31,-17 0-1,17 0-32,-17 0 0,19 0-64,-22 0-64,22 0 64,1 0 64,-23 0 193,22 0-385,0 0 288,-21 0-352,2 0 288,-2 0-128,21 0-32,-21 0-192,1 0 352,18 0-320,-17-19 192,-2 19-32,21 0 64,-19 0 0,-3 0 32,3 0-63,-2 0 31,21 0 0,-21 0 320,21 0-128,0-20-192,0 20-31,-2 0-33,2 0 128,0 0-256,-21 0 128,21-19-32,0 19 32,-2 0 32,-17 0-64,19 0 96,-21 0-96,21 0 0,-21 0 0,21 0 32,-20 0 128,-1 19-256,2-19 224,17 0-128,-17 0 64,-3 0-64,3 0 0,-2 0-160,2 0 160,-3 0 160,3 0-320,-2 20 256,-20-20-192,22 0 96,-22 0 192,22 0-320,-2 0 128,1 0 0,-1 19 32,-20-19 32,22 0-288,-2 0 128,-20 0 32,3 21 128,-3-21-320,20 0 159,-39 0-31,21 20 160,-2-20-256,1 0 128,-1 0 64,-19 0-32,22 0 64,-3 0 0,-19 0 64,0 0 128,19 0-288,-19-20 160,0 20 192,20-21-256,-20 2 193,21-1 31,-21-20-64,19 21-256,-19-2 160,20-18 128,-20 19-64,19 0-480,2 20 672,-21-20-640,0 20-449,20 0-832,-20 0-1090,0 0-3202</inkml:trace>
  <inkml:trace contextRef="#ctx0" brushRef="#br0" timeOffset="876.05">3544 7249 8071,'-19'-20'737,"19"20"2498,0 0-1185,0 0-865,0 0-801,-21 20 161,21 20 256,0 0-193,-20 0-288,20-1-191,0 1-65,0 0 32,0-1-96,0-19 0,0 0 32,0-20-64,0 0-64,20 0 96,-20-20-64,21 0-97,-2 0-191,20 1 32,-17-1 192,-3 0 32,0 20-65,1 0 33,-20 20 160,21 0 0,-21-1 32,0 21 225,0-20 95,-21 0-32,1-20 161,1 20-65,0-20 1,-22 0-129,21 0-32,1 0-288,-2-20 64,1 20 0,1 0-192,19 0-224,0 0-673,0-20-641,19 20-736,1 0-1954</inkml:trace>
  <inkml:trace contextRef="#ctx0" brushRef="#br0" timeOffset="1153.06">3843 7527 6021,'-21'0'3940,"21"20"-2659,-20-20 1121,20 20-928,0 0 384,0 20-513,0-21-640,20-19-673,1 20 96,-21-20 160,39 0-256,-20-20 288,2 1-192,-1-1-192,-1-20-32,-19 20-384,0 0-33,19 0-544,-19 1-1249,0 19-3011</inkml:trace>
  <inkml:trace contextRef="#ctx0" brushRef="#br0" timeOffset="1455.08">4139 7527 12940,'-19'20'192,"19"-20"1698,0 40-129,-19-20-95,19 0-1025,0-1-609,0 1 0,19 0-673,0-20-544,1 0-993,1-20-2338</inkml:trace>
  <inkml:trace contextRef="#ctx0" brushRef="#br0" timeOffset="1575.09">4180 7448 7110,'-21'-20'289,"21"20"1600,-20 0-1536,20 0-481,0 0-705,0 0-2146</inkml:trace>
  <inkml:trace contextRef="#ctx0" brushRef="#br0" timeOffset="1837.1">4339 7190 11018,'0'0'1986,"0"0"-1922,19 20 1153,-19 19 288,0-19 641,0 40-768,0-20-609,-19 19-545,19-19 160,0-1-320,0 1-32,0 0-192,0-20-256,0-20-321,0 20-1025,0-20-1473,0 0-2210</inkml:trace>
  <inkml:trace contextRef="#ctx0" brushRef="#br0" timeOffset="2252.12">4597 7408 8936,'-20'0'3683,"20"20"-2273,-21-20 127,2 40-320,-1-20 641,1 19-513,-2 1-416,1-20-320,1 20-289,19-21-448,0 1 96,0-20-64,19 0-128,-19 0-161,41-20-415,-22-19 95,20 19-480,2-40 128,-22 21 256,22-21 0,-22 1 97,1-1 95,18 0 417,-16 1 192,-3 19 352,0 0 897,-19 21 545,0 19-96,0 0-1122,-19 19-223,0 21 287,-3 0 449,3 19-64,-20 1-512,20 0-129,-2-1-288,1 1-96,20-1-512,0-19-545,0-20-449,20 0-1312,1-1-3589</inkml:trace>
  <inkml:trace contextRef="#ctx0" brushRef="#br0" timeOffset="2555.14">4973 7488 10986,'0'0'3171,"0"0"-1409,0 0-33,21 0-736,-2 0 481,1 0-482,20-20-511,-1 20-321,2 0 96,-2 0-224,1 0-608,-1-20-161,2 20-480,-22 0-961,20-20-1954</inkml:trace>
  <inkml:trace contextRef="#ctx0" brushRef="#br0" timeOffset="2730.15">5271 7329 12267,'-19'40'1506,"-1"-21"1344,-1 1-1312,2 20-193,-1-20-160,1 19-897,19-19-192,-21 0-192,21 0-993,0 0-1857,0 0-5799</inkml:trace>
  <inkml:trace contextRef="#ctx0" brushRef="#br0" timeOffset="3270.18">5827 7289 12139,'-19'-20'961,"-2"20"1377,21 20-1729,-20-20 256,1 20-65,-22 0-191,41 20-225,-19-21-160,19 1-127,0 0-97,0 0-193,19 0 418,3 0-386,-3-1 161,0 1 225,-19 0-193,20-20-64,-40 20 544,20 0 417,-38 0-128,16-20-65,-17 0-191,-1 20-65,20-20-319,1-20 31,0 20-481,19 0-671,0-20-610,19 0-832,20 20-2595</inkml:trace>
  <inkml:trace contextRef="#ctx0" brushRef="#br0" timeOffset="3551.2">5887 7587 11146,'0'-20'224,"-21"0"2723,21 0-1762,21-19 32,-21 19-128,20 0-512,-1-20-161,1 40 33,-20 0-257,21 0 160,-21 0-256,0 20 353,0 20 95,0-20-384,0 19 65,-21-19 63,1 20-96,1-40-32,-1 20 32,-1-20-256,2 0-608,19 0-129,0 0-769,0-20-1056,0 0-2082</inkml:trace>
  <inkml:trace contextRef="#ctx0" brushRef="#br0" timeOffset="3856.22">6085 7369 9801,'0'19'2402,"0"1"-1537,0 20 576,0-20-320,0 19 609,0-19-481,-19 0-576,19 0-97,0 0-448,0 0 129,0-20 319,0 0-223,0-20-225,0 0 32,0 0 32,19 0-32,-19-19-128,19 19-64,3 0 128,-3 0-96,1 0-160,-1 20 96,-19 0-32,19 20 192,3-20-288,-3 20 128,-19-20-385,19 20-255,-19-20-545,20 20-641,1-20-1634,-21 0-3074</inkml:trace>
  <inkml:trace contextRef="#ctx0" brushRef="#br0" timeOffset="4094.23">6581 7170 11146,'0'-20'961,"0"40"865,-19 0-641,-1 19 641,-1 1-65,2 0-576,-1 20 97,1-1-610,-2-19-223,1 19-417,20-19 0,0-20-32,0 0-385,20 0-608,1-1-352,-2-19-961,1-19-2851</inkml:trace>
  <inkml:trace contextRef="#ctx0" brushRef="#br0" timeOffset="4241.24">6482 7448 14413,'-19'0'705,"-2"-20"2017,21 20-2209,0 0-161,21 0 257,-2 0-129,20 20-576,2-20-96,-2 0-1634,1 0-3747</inkml:trace>
  <inkml:trace contextRef="#ctx0" brushRef="#br0" timeOffset="4811.26">4139 8004 6053,'0'-40'1025,"0"20"2210,20 0-1025,-20 20-320,0 0 32,0 0-1313,0 20-417,-20 0 512,20 20 65,-19 19-32,19-19 128,-19 20-385,-3 0-64,22-1-319,0 1 63,0-21-352,22-19-97,-22 20-223,19-40-321,20 20-288,-18-20-769,-2-20-1377,1 0-1986</inkml:trace>
  <inkml:trace contextRef="#ctx0" brushRef="#br0" timeOffset="4975.28">4120 8223 8488,'-41'-21'1217,"22"21"2114,19 0-1185,-19 0-609,19 0-544,0 0-1089,0 0 0,19 21 96,0-21-64,3 19-513,16 1-1376,3-20-2532</inkml:trace>
  <inkml:trace contextRef="#ctx0" brushRef="#br0" timeOffset="5315.3">4498 8183 11178,'-21'0'288,"1"0"1666,20 19-576,-19 2 223,-1 18 321,-1-19-961,2 0-449,19-1-223,0 2-450,0-2 161,19-19-32,2 0-160,-1 0-609,-1-19 225,1-2-225,1 2 64,-2-1 417,1 0 288,-20 0 0,0 20 64,0-19 160,0 19 353,0 0-225,0 19-128,-20 1 0,20 0 97,0 0-129,0-1-160,0 2-64,0-2-481,0 1-800,20-20-1570,-1 0-2146</inkml:trace>
  <inkml:trace contextRef="#ctx0" brushRef="#br0" timeOffset="5721.32">4734 7885 11979,'22'20'769,"-22"-1"-225,0 1 577,-22 20 256,22 0 577,0-1-640,-19 21-770,19-20-384,-19-1 128,19 1-384,-20-20 289,20 0-161,0-20 64,0 0 0,0-20-224,20 0 0,-1 1-193,0-2 33,3 2-321,16-1 97,-18 20 256,1 0 160,-1 0-1,-20 20 97,19-1 33,-19 2 95,-19 18 128,19 1 96,-20-21 65,-1 2 255,1-2-319,1 1-65,0-20 160,-3 0-320,3 0-256,0-20-192,19 20-321,0-19-992,19-21-1186,-19 20-2690</inkml:trace>
  <inkml:trace contextRef="#ctx0" brushRef="#br0" timeOffset="5933.33">5013 7825 15822,'0'40'-128,"0"0"1057,-19-1-32,19 1 737,-21 0 255,1 19-992,20 1-288,-19-1-129,19 1-512,0-20 96,0 0-96,0-1-384,0-19-897,0 0-385,19 0-1185,-19-20-3459</inkml:trace>
  <inkml:trace contextRef="#ctx0" brushRef="#br0" timeOffset="6287.35">5112 8342 13805,'0'19'0,"0"-19"608,0 0-352,20 0 65,1 0 255,-2 0-352,1 0-159,20-19-33,-20 19-97,19-21 1,-18 2 64,18-1 32,-39 0 0,19 0 65,-19 1 95,-19-2 192,19 21 289,-20-19-1,1 19 65,-22-20 0,22 20 128,-1 20 256,-1-1-32,2 2 32,-1 18 256,1 1-64,19 19-704,0-19-321,0 0 64,19-20-512,1-1-128,40 1-833,0-20-929,-2 0-1505,21-20-4805</inkml:trace>
  <inkml:trace contextRef="#ctx0" brushRef="#br0" timeOffset="7729.44">8190 6792 6918,'0'0'481,"0"0"287,-20 0 481,20 20 481,0 0 320,0 0-737,0 20-448,0-21-192,0 2-225,0 19-224,0-21 1,0 1-129,0-20 0,0 19 0,20-19-32,-20 21-32,19-21 32,22 0-32,-22 0 32,1 0-64,18 0 32,3 0-32,19 0 32,-21 0 0,21 0 64,0 0 32,-2 0 0,2 0-63,20 0-33,-20 0 0,0 0 32,19-21-32,-21 21 0,2 0 0,1 0-32,-3 0 0,2 0 0,0 21 32,0-21 0,-2 0 0,2 0 64,0 0 0,0 0-32,18 0 128,-18 0-96,19 0 65,-19 0-97,20 0-32,-20 0 0,-2 0 0,2 0 160,0 0-160,-21 0-128,21 0 192,-19 0 0,-3 0-192,23 0 224,-3 0-96,-18 0-32,20 0-32,-1 0 128,-19-21-224,20 21 192,-21 0 64,2 0-128,-2 0 32,21 0-192,-22 0 192,3 0-32,-2 0-32,2 0 32,-3 0 0,3 21 128,-2-21-320,1 0 224,-20 0-64,19 0 32,1 0 0,-1 0-160,-18 0 96,18 0-449,2 0 321,-2 0 32,-20 0-32,22 20 192,-3-20-96,-16 0 96,17 0 0,-20 0 32,2 0-32,-1 0 32,-1 0-32,0 0 0,3 0 0,-3-20 32,-19 20-32,19 0 64,-19-21-32,20 21 64,-20-19 96,19-1 32,-19 1-31,0-21 383,21 19-160,-21 2 129,0-1-129,0 0-31,0 0-97,0 0-384,0 20-96,0 0-1122,0 0-2561</inkml:trace>
  <inkml:trace contextRef="#ctx0" brushRef="#br0" timeOffset="9697.54">8725 7348 9865,'-20'0'416,"1"0"1282,19 0-737,-20 21-353,-1-2 609,2 1-544,-1 0-289,1 0 33,-2-20-193,21 20-160,0 0-128,0-20 32,0 0-32,21 0 32,-2 19 0,1-19-32,-1 20 64,22 0-32,-22 0 32,-19 0 32,20-20 0,-20 20 192,0 0 225,-20-20 127,1 19-160,-1-19-127,-20 0-129,20 0-64,1 0-128,-2 0-320,21-19-417,0 19-929,0-20-1921,21 0-2883</inkml:trace>
  <inkml:trace contextRef="#ctx0" brushRef="#br0" timeOffset="10066.57">8765 7527 8648,'0'0'96,"0"20"1185,20-20-672,-20 0 576,19 0-224,2 0-545,-1 0-96,18-20-224,-16 0 0,-3 1-31,1-1 63,-1 0-32,-19 20 64,0-20 64,0 20 32,0-20 129,-19 20 31,-1 0-32,1 20 33,-3 0 95,3 0 33,0 19 128,-22-19-1,22 0-63,19 20-65,-20-20-320,20-20-159,0 20 31,0-1-225,20-19-95,-1 0-416,2 0-513,18 0-929,-20-19-1634,22 19-2594</inkml:trace>
  <inkml:trace contextRef="#ctx0" brushRef="#br0" timeOffset="10420.59">9141 7468 8263,'-19'0'1602,"19"0"992,-20 20-1345,1-1 577,-2 1-416,1 0-418,20 0-255,-19 0-96,19 0-449,0 0-192,0-20 0,19 0-96,-19 0-96,41 0-481,-22 0 32,1-20-159,-1 0 31,3 0 321,-3 0 191,0 0 225,-19 0-32,0 1 96,0 19 32,0-20 161,0 20 447,0 0-191,0 20-289,0-1 160,-19 1 32,19 0 1,0 20-161,0-20-224,0-20-32,0 20-545,19-20-800,-19 0-1057,20 0-2018</inkml:trace>
  <inkml:trace contextRef="#ctx0" brushRef="#br0" timeOffset="10708.61">9360 7448 6053,'20'20'2627,"-20"0"-1346,0-1 449,21 1 95,-21 0-800,0 0-384,0 0-385,19 20-96,-19-40-64,0 19 32,0-19 257,0 0 768,0 0-577,0-19-191,0-1-65,0 20 32,0-20-191,0 0-97,20 0-128,-20 20 32,19-20-97,2 20-159,-21 0-513,20 0-544,-1 0-865,0 20-1441</inkml:trace>
  <inkml:trace contextRef="#ctx0" brushRef="#br0" timeOffset="10944.62">9837 7468 8071,'-41'-20'1954,"41"20"480,-19 0-768,-1 20 448,1 0-609,19-1-448,-21 1-32,1 0-128,20 20-320,-19-20-321,19 0-96,19-1-224,-19-19-448,20 20-353,1-20-384,-2 0-769,20 0-1986</inkml:trace>
  <inkml:trace contextRef="#ctx0" brushRef="#br0" timeOffset="11276.64">9996 7229 13901,'0'0'448,"0"20"1025,0 0-576,-20 20 481,20-1-33,-21 1-320,2 20-128,-1-1-737,1-19-96,19 0 0,0 0 96,0-21-320,0 1 32,0-20 64,0 0 64,19-20-224,1 1 256,-20-21-257,19 20 161,2 0 0,-1 0 32,-20 0-64,19 20-32,-19 0 32,20 20 256,-20 0-256,21 0 192,-21 0-256,19 0 32,-19 0-641,20-1-1601,-1 1-2947</inkml:trace>
  <inkml:trace contextRef="#ctx0" brushRef="#br0" timeOffset="11506.65">10690 7448 17552,'-39'59'0,"19"-39"1057,20 20-640,0-20-225,-21 0 32,21 19-160,0-39-1249,21 20-1506,-1-20-3843</inkml:trace>
  <inkml:trace contextRef="#ctx0" brushRef="#br0" timeOffset="11894.68">10769 7329 8456,'-19'-40'736,"-1"40"481,20-20-256,0 20-993,0 20-32,-19-20-64,19 20 32,19 0-224,1-1-257,-20-19-800,19 21 480,2-2 833,-1-19 737,-20 0 960,0 20 449,0 0 96,0-20-96,0 20-288,0 20-705,-20-21-224,20 1-449,-21 0-320,21 0-256,0 0 160,0-20 64,21 0-352,-1 0 224,-1 0 64,1-20-128,1 0-65,18 0 193,-20 20 32,-19-20 161,0 20-193,21 0 288,-21 0 288,-21 20-159,21 0-193,0 0-64,0 0-192,0 0-480,0 0-834,0-1-1568</inkml:trace>
  <inkml:trace contextRef="#ctx0" brushRef="#br0" timeOffset="12441.71">8905 8004 12235,'0'-20'769,"0"0"1345,0 20-929,0 0 352,0 20-672,0 0 192,-22 20-448,22 19 256,-19 1-129,0 0-95,19-21-321,-20 20-224,20-19-96,20 0 64,-1-20-352,22 0-513,-22-20 129,1 0-289,20 0-513,-20-20-736,-1 20-2210</inkml:trace>
  <inkml:trace contextRef="#ctx0" brushRef="#br0" timeOffset="12622.72">8883 8202 14221,'-38'0'1409,"38"0"-800,0 0 512,0 21-833,0-21 705,0 19-480,19-19-193,0 20-192,22-20-512,-2 20-673,-18-20-801,18 0-1826</inkml:trace>
  <inkml:trace contextRef="#ctx0" brushRef="#br0" timeOffset="12962.74">9360 8163 9513,'-19'0'1345,"-1"-20"1602,-1 40-1570,2-20 385,-1 20-97,1 20-320,-22-21-256,22 21-160,19-20-320,-19-1-673,19 2 160,19-21-288,0 0 96,22 0-321,-22-21-319,20 2 63,-18-1 64,-1 0 257,-1 0 96,1 1 192,-20 19 64,0 0 192,0-21-64,0 21 128,0 21-160,0-2 97,-20 1 63,20 20-32,0-21-96,0 2-160,0-2-160,20 1-417,-20-20-1120,21 0-1538,-2 0-2179</inkml:trace>
  <inkml:trace contextRef="#ctx0" brushRef="#br0" timeOffset="13374.76">9599 7885 11146,'19'0'3171,"-19"20"-2466,0-1 512,0 21-384,0 0 704,0 0-384,-19-1-544,19 21-225,-20-20-256,20 19 0,0-19-64,-19-20 65,19-1-65,0-19-192,0 0-225,0 0 193,19-19 0,1-1 192,-1-20-352,2 21 63,-1-21-159,-1 40 128,20-20 320,-39 20-224,21 0 256,-2 0-193,-19 20 322,0-1-225,0 21 192,-19-20 96,-2 20 0,1-21 1,1 2 31,0-2 128,-1-19-352,-1 0 32,21 0-160,-19 0-544,19-19-449,0-2-225,19 2-1216,2-21-2210</inkml:trace>
  <inkml:trace contextRef="#ctx0" brushRef="#br0" timeOffset="13584.77">9936 7825 15278,'19'0'961,"-19"20"-64,0 0 0,0 20 416,-19-1 128,19 21-224,-20-20-256,1 19-480,-2-19-33,21 19-544,-20-19 288,20 0-384,0-1-224,0-18-545,0-2-577,0 1-768,20-20-2530</inkml:trace>
  <inkml:trace contextRef="#ctx0" brushRef="#br0" timeOffset="13964.79">10035 8242 12972,'0'0'160,"0"0"833,21 0-481,-2 0 257,-19 0 64,20 0-545,-1 0-192,2 0 0,-1-19-32,-1 19 32,0-21-31,3 21-1,-3-19-32,-19 19 96,0 0 0,0-20-96,-19 20-32,-3-20 0,3 20 32,0 0 64,-1 0 64,-1 20 257,2 0 287,-1-1 257,-20 2 128,20 18 64,20 1-352,-19-21-160,19 2-161,0 18-448,19-39 96,1 20-32,20-20-32,20 0-512,-21 0-769,21 0-449,-21-20-1056,2 20-7592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12/23/21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7 – “</a:t>
            </a:r>
            <a:r>
              <a:rPr lang="en-AU" dirty="0">
                <a:latin typeface="Arial" pitchFamily="-84" charset="0"/>
                <a:ea typeface="ＭＳ Ｐゴシック" pitchFamily="-84" charset="-128"/>
                <a:cs typeface="ＭＳ Ｐゴシック" pitchFamily="-84" charset="-128"/>
              </a:rPr>
              <a:t>Block Cipher Operation</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This chapter continues our discussion of symmetric ciphers. We begin with the topic of</a:t>
            </a:r>
          </a:p>
          <a:p>
            <a:r>
              <a:rPr lang="en-US" dirty="0">
                <a:latin typeface="Arial" pitchFamily="-84" charset="0"/>
                <a:ea typeface="ＭＳ Ｐゴシック" pitchFamily="-84" charset="-128"/>
                <a:cs typeface="ＭＳ Ｐゴシック" pitchFamily="-84" charset="-128"/>
              </a:rPr>
              <a:t>multiple encryption, looking in particular at the most widely used multiple-encryption</a:t>
            </a:r>
          </a:p>
          <a:p>
            <a:r>
              <a:rPr lang="en-US" dirty="0">
                <a:latin typeface="Arial" pitchFamily="-84" charset="0"/>
                <a:ea typeface="ＭＳ Ｐゴシック" pitchFamily="-84" charset="-128"/>
                <a:cs typeface="ＭＳ Ｐゴシック" pitchFamily="-84" charset="-128"/>
              </a:rPr>
              <a:t>scheme: triple DES.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chapter next turns to the subject of block cipher modes of operation. We</a:t>
            </a:r>
          </a:p>
          <a:p>
            <a:r>
              <a:rPr lang="en-US" dirty="0">
                <a:latin typeface="Arial" pitchFamily="-84" charset="0"/>
                <a:ea typeface="ＭＳ Ｐゴシック" pitchFamily="-84" charset="-128"/>
                <a:cs typeface="ＭＳ Ｐゴシック" pitchFamily="-84" charset="-128"/>
              </a:rPr>
              <a:t>find that there are a number of different ways to apply a block cipher to plaintext, each</a:t>
            </a:r>
          </a:p>
          <a:p>
            <a:r>
              <a:rPr lang="en-US">
                <a:latin typeface="Arial" pitchFamily="-84" charset="0"/>
                <a:ea typeface="ＭＳ Ｐゴシック" pitchFamily="-84" charset="-128"/>
                <a:cs typeface="ＭＳ Ｐゴシック" pitchFamily="-84" charset="-128"/>
              </a:rPr>
              <a:t>with its own advantages and particular applications.</a:t>
            </a:r>
          </a:p>
          <a:p>
            <a:pPr eaLnBrk="1" hangingPunct="1"/>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We now turn to more complex modes of operation. [KNUD00] lists the following</a:t>
            </a:r>
          </a:p>
          <a:p>
            <a:pPr>
              <a:defRPr/>
            </a:pPr>
            <a:r>
              <a:rPr lang="en-US" b="0" dirty="0"/>
              <a:t>criteria and properties for evaluating and constructing block cipher modes of</a:t>
            </a:r>
          </a:p>
          <a:p>
            <a:pPr>
              <a:defRPr/>
            </a:pPr>
            <a:r>
              <a:rPr lang="en-US" b="0" dirty="0"/>
              <a:t>operation that are superior to ECB:</a:t>
            </a:r>
          </a:p>
          <a:p>
            <a:pPr>
              <a:defRPr/>
            </a:pPr>
            <a:endParaRPr lang="en-US" b="1" dirty="0"/>
          </a:p>
          <a:p>
            <a:pPr>
              <a:defRPr/>
            </a:pPr>
            <a:r>
              <a:rPr lang="en-US" b="1" dirty="0"/>
              <a:t>• Overhead:  </a:t>
            </a:r>
            <a:r>
              <a:rPr lang="en-US" b="0" dirty="0"/>
              <a:t>The additional operations for the encryption and decryption</a:t>
            </a:r>
          </a:p>
          <a:p>
            <a:pPr>
              <a:defRPr/>
            </a:pPr>
            <a:r>
              <a:rPr lang="en-US" b="0" dirty="0"/>
              <a:t>operation when compared to encrypting and decrypting in the ECB mode.</a:t>
            </a:r>
          </a:p>
          <a:p>
            <a:pPr>
              <a:defRPr/>
            </a:pPr>
            <a:endParaRPr lang="en-US" b="0" dirty="0"/>
          </a:p>
          <a:p>
            <a:pPr>
              <a:defRPr/>
            </a:pPr>
            <a:r>
              <a:rPr lang="en-US" b="1" dirty="0"/>
              <a:t>• Error recovery:</a:t>
            </a:r>
            <a:r>
              <a:rPr lang="en-US" b="0" dirty="0"/>
              <a:t>  The property that an error in the</a:t>
            </a:r>
            <a:r>
              <a:rPr lang="en-US" b="0" i="1" dirty="0"/>
              <a:t> </a:t>
            </a:r>
            <a:r>
              <a:rPr lang="en-US" b="0" dirty="0" err="1"/>
              <a:t>i</a:t>
            </a:r>
            <a:r>
              <a:rPr lang="en-US" b="0" dirty="0"/>
              <a:t> </a:t>
            </a:r>
            <a:r>
              <a:rPr lang="en-US" b="0" dirty="0" err="1"/>
              <a:t>th</a:t>
            </a:r>
            <a:r>
              <a:rPr lang="en-US" b="0" dirty="0"/>
              <a:t> ciphertext block is inherited</a:t>
            </a:r>
          </a:p>
          <a:p>
            <a:pPr>
              <a:defRPr/>
            </a:pPr>
            <a:r>
              <a:rPr lang="en-US" b="0" dirty="0"/>
              <a:t>by only a few plaintext blocks after which the mode resynchronizes.</a:t>
            </a:r>
          </a:p>
          <a:p>
            <a:pPr>
              <a:defRPr/>
            </a:pPr>
            <a:endParaRPr lang="en-US" b="1" dirty="0"/>
          </a:p>
          <a:p>
            <a:pPr>
              <a:defRPr/>
            </a:pPr>
            <a:r>
              <a:rPr lang="en-US" b="1" dirty="0"/>
              <a:t>• Error propagation:</a:t>
            </a:r>
            <a:r>
              <a:rPr lang="en-US" b="0" dirty="0"/>
              <a:t>  The property that an error in the</a:t>
            </a:r>
            <a:r>
              <a:rPr lang="en-US" b="0" i="1" dirty="0"/>
              <a:t> </a:t>
            </a:r>
            <a:r>
              <a:rPr lang="en-US" b="0" i="1" dirty="0" err="1"/>
              <a:t>i</a:t>
            </a:r>
            <a:r>
              <a:rPr lang="en-US" b="0" i="1" dirty="0"/>
              <a:t> </a:t>
            </a:r>
            <a:r>
              <a:rPr lang="en-US" b="0" dirty="0" err="1"/>
              <a:t>th</a:t>
            </a:r>
            <a:r>
              <a:rPr lang="en-US" b="0" dirty="0"/>
              <a:t> ciphertext block is</a:t>
            </a:r>
          </a:p>
          <a:p>
            <a:pPr>
              <a:defRPr/>
            </a:pPr>
            <a:r>
              <a:rPr lang="en-US" b="0" dirty="0"/>
              <a:t>inherited by the </a:t>
            </a:r>
            <a:r>
              <a:rPr lang="en-US" b="0" i="1" dirty="0" err="1"/>
              <a:t>i</a:t>
            </a:r>
            <a:r>
              <a:rPr lang="en-US" b="0" dirty="0"/>
              <a:t> </a:t>
            </a:r>
            <a:r>
              <a:rPr lang="en-US" b="0" dirty="0" err="1"/>
              <a:t>th</a:t>
            </a:r>
            <a:r>
              <a:rPr lang="en-US" b="0" dirty="0"/>
              <a:t> and all subsequent plaintext blocks. What is meant here is</a:t>
            </a:r>
          </a:p>
          <a:p>
            <a:pPr>
              <a:defRPr/>
            </a:pPr>
            <a:r>
              <a:rPr lang="en-US" b="0" dirty="0"/>
              <a:t>a bit error that occurs in the transmission of a ciphertext block, not a computational</a:t>
            </a:r>
          </a:p>
          <a:p>
            <a:pPr>
              <a:defRPr/>
            </a:pPr>
            <a:r>
              <a:rPr lang="en-US" b="0" dirty="0"/>
              <a:t>error in the encryption of a plaintext block.</a:t>
            </a:r>
          </a:p>
          <a:p>
            <a:pPr>
              <a:defRPr/>
            </a:pPr>
            <a:endParaRPr lang="en-US" b="0" dirty="0"/>
          </a:p>
          <a:p>
            <a:pPr>
              <a:defRPr/>
            </a:pPr>
            <a:r>
              <a:rPr lang="en-US" b="1" dirty="0"/>
              <a:t>• Diffusion:  </a:t>
            </a:r>
            <a:r>
              <a:rPr lang="en-US" b="0" dirty="0"/>
              <a:t>How the plaintext statistics are reflected in the ciphertext. Low</a:t>
            </a:r>
          </a:p>
          <a:p>
            <a:pPr>
              <a:defRPr/>
            </a:pPr>
            <a:r>
              <a:rPr lang="en-US" b="0" dirty="0"/>
              <a:t>entropy plaintext blocks should not be reflected in the ciphertext blocks.</a:t>
            </a:r>
          </a:p>
          <a:p>
            <a:pPr>
              <a:defRPr/>
            </a:pPr>
            <a:r>
              <a:rPr lang="en-US" b="0" dirty="0"/>
              <a:t>Roughly, low entropy equates to predictability or lack of randomness (see</a:t>
            </a:r>
          </a:p>
          <a:p>
            <a:pPr>
              <a:defRPr/>
            </a:pPr>
            <a:r>
              <a:rPr lang="en-US" b="0" dirty="0"/>
              <a:t>Appendix B).</a:t>
            </a:r>
          </a:p>
          <a:p>
            <a:pPr>
              <a:defRPr/>
            </a:pPr>
            <a:endParaRPr lang="en-US" b="0" dirty="0"/>
          </a:p>
          <a:p>
            <a:pPr>
              <a:defRPr/>
            </a:pPr>
            <a:r>
              <a:rPr lang="en-US" b="1" dirty="0"/>
              <a:t>• Security:  </a:t>
            </a:r>
            <a:r>
              <a:rPr lang="en-US" b="0" dirty="0"/>
              <a:t>Whether or not the ciphertext blocks leak information about the</a:t>
            </a:r>
          </a:p>
          <a:p>
            <a:pPr>
              <a:defRPr/>
            </a:pPr>
            <a:r>
              <a:rPr lang="en-US" b="0" dirty="0"/>
              <a:t>plaintext blocks.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To overcome the security deficiencies of ECB, we would like a technique in which</a:t>
            </a:r>
          </a:p>
          <a:p>
            <a:r>
              <a:rPr lang="en-US" dirty="0">
                <a:latin typeface="Arial" pitchFamily="-84" charset="0"/>
                <a:ea typeface="ＭＳ Ｐゴシック" pitchFamily="-84" charset="-128"/>
                <a:cs typeface="ＭＳ Ｐゴシック" pitchFamily="-84" charset="-128"/>
              </a:rPr>
              <a:t>the same plaintext block, if repeated, produces different ciphertext blocks. A</a:t>
            </a:r>
          </a:p>
          <a:p>
            <a:r>
              <a:rPr lang="en-US" dirty="0">
                <a:latin typeface="Arial" pitchFamily="-84" charset="0"/>
                <a:ea typeface="ＭＳ Ｐゴシック" pitchFamily="-84" charset="-128"/>
                <a:cs typeface="ＭＳ Ｐゴシック" pitchFamily="-84" charset="-128"/>
              </a:rPr>
              <a:t>simple way to satisfy this requirement is the </a:t>
            </a:r>
            <a:r>
              <a:rPr lang="en-US" b="1" dirty="0">
                <a:latin typeface="Arial" pitchFamily="-84" charset="0"/>
                <a:ea typeface="ＭＳ Ｐゴシック" pitchFamily="-84" charset="-128"/>
                <a:cs typeface="ＭＳ Ｐゴシック" pitchFamily="-84" charset="-128"/>
              </a:rPr>
              <a:t>cipher block chaining  (CBC</a:t>
            </a:r>
            <a:r>
              <a:rPr lang="en-US" b="0" dirty="0">
                <a:latin typeface="Arial" pitchFamily="-84" charset="0"/>
                <a:ea typeface="ＭＳ Ｐゴシック" pitchFamily="-84" charset="-128"/>
                <a:cs typeface="ＭＳ Ｐゴシック" pitchFamily="-84" charset="-128"/>
              </a:rPr>
              <a:t> ) </a:t>
            </a:r>
            <a:r>
              <a:rPr lang="en-US" dirty="0">
                <a:latin typeface="Arial" pitchFamily="-84" charset="0"/>
                <a:ea typeface="ＭＳ Ｐゴシック" pitchFamily="-84" charset="-128"/>
                <a:cs typeface="ＭＳ Ｐゴシック" pitchFamily="-84" charset="-128"/>
              </a:rPr>
              <a:t>mode</a:t>
            </a:r>
          </a:p>
          <a:p>
            <a:r>
              <a:rPr lang="en-US" dirty="0">
                <a:latin typeface="Arial" pitchFamily="-84" charset="0"/>
                <a:ea typeface="ＭＳ Ｐゴシック" pitchFamily="-84" charset="-128"/>
                <a:cs typeface="ＭＳ Ｐゴシック" pitchFamily="-84" charset="-128"/>
              </a:rPr>
              <a:t>(Figure 7.4). In this scheme, the input to the encryption algorithm is the XOR of the</a:t>
            </a:r>
          </a:p>
          <a:p>
            <a:r>
              <a:rPr lang="en-US" dirty="0">
                <a:latin typeface="Arial" pitchFamily="-84" charset="0"/>
                <a:ea typeface="ＭＳ Ｐゴシック" pitchFamily="-84" charset="-128"/>
                <a:cs typeface="ＭＳ Ｐゴシック" pitchFamily="-84" charset="-128"/>
              </a:rPr>
              <a:t>current plaintext block and the preceding ciphertext block; the same key is used for</a:t>
            </a:r>
          </a:p>
          <a:p>
            <a:r>
              <a:rPr lang="en-US" dirty="0">
                <a:latin typeface="Arial" pitchFamily="-84" charset="0"/>
                <a:ea typeface="ＭＳ Ｐゴシック" pitchFamily="-84" charset="-128"/>
                <a:cs typeface="ＭＳ Ｐゴシック" pitchFamily="-84" charset="-128"/>
              </a:rPr>
              <a:t>each block. In effect, we have chained together the processing of the sequence of</a:t>
            </a:r>
          </a:p>
          <a:p>
            <a:r>
              <a:rPr lang="en-US" dirty="0">
                <a:latin typeface="Arial" pitchFamily="-84" charset="0"/>
                <a:ea typeface="ＭＳ Ｐゴシック" pitchFamily="-84" charset="-128"/>
                <a:cs typeface="ＭＳ Ｐゴシック" pitchFamily="-84" charset="-128"/>
              </a:rPr>
              <a:t>plaintext blocks. The input to the encryption function for each plaintext block bears</a:t>
            </a:r>
          </a:p>
          <a:p>
            <a:r>
              <a:rPr lang="en-US" dirty="0">
                <a:latin typeface="Arial" pitchFamily="-84" charset="0"/>
                <a:ea typeface="ＭＳ Ｐゴシック" pitchFamily="-84" charset="-128"/>
                <a:cs typeface="ＭＳ Ｐゴシック" pitchFamily="-84" charset="-128"/>
              </a:rPr>
              <a:t>no fixed relationship to the plaintext block. Therefore, repeating patterns of b  bits</a:t>
            </a:r>
          </a:p>
          <a:p>
            <a:r>
              <a:rPr lang="en-US" dirty="0">
                <a:latin typeface="Arial" pitchFamily="-84" charset="0"/>
                <a:ea typeface="ＭＳ Ｐゴシック" pitchFamily="-84" charset="-128"/>
                <a:cs typeface="ＭＳ Ｐゴシック" pitchFamily="-84" charset="-128"/>
              </a:rPr>
              <a:t>are not exposed. As with the ECB mode, the CBC mode requires that the last block</a:t>
            </a:r>
          </a:p>
          <a:p>
            <a:r>
              <a:rPr lang="en-US" dirty="0">
                <a:latin typeface="Arial" pitchFamily="-84" charset="0"/>
                <a:ea typeface="ＭＳ Ｐゴシック" pitchFamily="-84" charset="-128"/>
                <a:cs typeface="ＭＳ Ｐゴシック" pitchFamily="-84" charset="-128"/>
              </a:rPr>
              <a:t>be padded to a full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bits if it is a partial block.</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For decryption, each cipher block is passed through the decryption algorithm.</a:t>
            </a:r>
          </a:p>
          <a:p>
            <a:r>
              <a:rPr lang="en-US" dirty="0">
                <a:latin typeface="Arial" pitchFamily="-84" charset="0"/>
                <a:ea typeface="ＭＳ Ｐゴシック" pitchFamily="-84" charset="-128"/>
                <a:cs typeface="ＭＳ Ｐゴシック" pitchFamily="-84" charset="-128"/>
              </a:rPr>
              <a:t>The result is XORed with the preceding ciphertext block to produce the plaintext</a:t>
            </a:r>
          </a:p>
          <a:p>
            <a:r>
              <a:rPr lang="en-US" dirty="0">
                <a:latin typeface="Arial" pitchFamily="-84" charset="0"/>
                <a:ea typeface="ＭＳ Ｐゴシック" pitchFamily="-84" charset="-128"/>
                <a:cs typeface="ＭＳ Ｐゴシック" pitchFamily="-84" charset="-128"/>
              </a:rPr>
              <a:t>block.</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produce the first block of ciphertext, an initialization vector (IV) is XORed</a:t>
            </a:r>
          </a:p>
          <a:p>
            <a:r>
              <a:rPr lang="en-US" dirty="0">
                <a:latin typeface="Arial" pitchFamily="-84" charset="0"/>
                <a:ea typeface="ＭＳ Ｐゴシック" pitchFamily="-84" charset="-128"/>
                <a:cs typeface="ＭＳ Ｐゴシック" pitchFamily="-84" charset="-128"/>
              </a:rPr>
              <a:t>with the first block of plaintext. On decryption, the IV is XORed with the output</a:t>
            </a:r>
          </a:p>
          <a:p>
            <a:r>
              <a:rPr lang="en-US" dirty="0">
                <a:latin typeface="Arial" pitchFamily="-84" charset="0"/>
                <a:ea typeface="ＭＳ Ｐゴシック" pitchFamily="-84" charset="-128"/>
                <a:cs typeface="ＭＳ Ｐゴシック" pitchFamily="-84" charset="-128"/>
              </a:rPr>
              <a:t>of the decryption algorithm to recover the first block of plaintext. The IV is a data</a:t>
            </a:r>
          </a:p>
          <a:p>
            <a:r>
              <a:rPr lang="en-US" dirty="0">
                <a:latin typeface="Arial" pitchFamily="-84" charset="0"/>
                <a:ea typeface="ＭＳ Ｐゴシック" pitchFamily="-84" charset="-128"/>
                <a:cs typeface="ＭＳ Ｐゴシック" pitchFamily="-84" charset="-128"/>
              </a:rPr>
              <a:t>block that is the same size as the cipher block.</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IV must be known to both the sender and receiver but be unpredictable</a:t>
            </a:r>
          </a:p>
          <a:p>
            <a:r>
              <a:rPr lang="en-US" dirty="0">
                <a:latin typeface="Arial" pitchFamily="-84" charset="0"/>
                <a:ea typeface="ＭＳ Ｐゴシック" pitchFamily="-84" charset="-128"/>
                <a:cs typeface="ＭＳ Ｐゴシック" pitchFamily="-84" charset="-128"/>
              </a:rPr>
              <a:t>by a third party. In particular, for any given plaintext, it must not be possible to</a:t>
            </a:r>
          </a:p>
          <a:p>
            <a:r>
              <a:rPr lang="en-US" dirty="0">
                <a:latin typeface="Arial" pitchFamily="-84" charset="0"/>
                <a:ea typeface="ＭＳ Ｐゴシック" pitchFamily="-84" charset="-128"/>
                <a:cs typeface="ＭＳ Ｐゴシック" pitchFamily="-84" charset="-128"/>
              </a:rPr>
              <a:t>predict the IV that will be associated to the plaintext in advance of the generation</a:t>
            </a:r>
          </a:p>
          <a:p>
            <a:r>
              <a:rPr lang="en-US" dirty="0">
                <a:latin typeface="Arial" pitchFamily="-84" charset="0"/>
                <a:ea typeface="ＭＳ Ｐゴシック" pitchFamily="-84" charset="-128"/>
                <a:cs typeface="ＭＳ Ｐゴシック" pitchFamily="-84" charset="-128"/>
              </a:rPr>
              <a:t>of the IV. For maximum security, the IV should be protected against unauthorized</a:t>
            </a:r>
          </a:p>
          <a:p>
            <a:r>
              <a:rPr lang="en-US" dirty="0">
                <a:latin typeface="Arial" pitchFamily="-84" charset="0"/>
                <a:ea typeface="ＭＳ Ｐゴシック" pitchFamily="-84" charset="-128"/>
                <a:cs typeface="ＭＳ Ｐゴシック" pitchFamily="-84" charset="-128"/>
              </a:rPr>
              <a:t>changes. This could be done by sending the IV using ECB encryption. One reason</a:t>
            </a:r>
          </a:p>
          <a:p>
            <a:r>
              <a:rPr lang="en-US" dirty="0">
                <a:latin typeface="Arial" pitchFamily="-84" charset="0"/>
                <a:ea typeface="ＭＳ Ｐゴシック" pitchFamily="-84" charset="-128"/>
                <a:cs typeface="ＭＳ Ｐゴシック" pitchFamily="-84" charset="-128"/>
              </a:rPr>
              <a:t>for protecting the IV is as follows: If an opponent is able to fool the receiver into</a:t>
            </a:r>
          </a:p>
          <a:p>
            <a:r>
              <a:rPr lang="en-US" dirty="0">
                <a:latin typeface="Arial" pitchFamily="-84" charset="0"/>
                <a:ea typeface="ＭＳ Ｐゴシック" pitchFamily="-84" charset="-128"/>
                <a:cs typeface="ＭＳ Ｐゴシック" pitchFamily="-84" charset="-128"/>
              </a:rPr>
              <a:t>using a different value for IV, then the opponent is able to invert selected bits in the</a:t>
            </a:r>
          </a:p>
          <a:p>
            <a:r>
              <a:rPr lang="en-US" dirty="0">
                <a:latin typeface="Arial" pitchFamily="-84" charset="0"/>
                <a:ea typeface="ＭＳ Ｐゴシック" pitchFamily="-84" charset="-128"/>
                <a:cs typeface="ＭＳ Ｐゴシック" pitchFamily="-84" charset="-128"/>
              </a:rPr>
              <a:t>first block of plaintext.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So long as it is unpredictable, the specific choice of IV is unimportant.</a:t>
            </a:r>
          </a:p>
          <a:p>
            <a:r>
              <a:rPr lang="en-US" dirty="0">
                <a:latin typeface="Arial" pitchFamily="-84" charset="0"/>
                <a:ea typeface="ＭＳ Ｐゴシック" pitchFamily="-84" charset="-128"/>
                <a:cs typeface="ＭＳ Ｐゴシック" pitchFamily="-84" charset="-128"/>
              </a:rPr>
              <a:t>SP800-38A recommends two possible methods: The first method is to apply the</a:t>
            </a:r>
          </a:p>
          <a:p>
            <a:r>
              <a:rPr lang="en-US" dirty="0">
                <a:latin typeface="Arial" pitchFamily="-84" charset="0"/>
                <a:ea typeface="ＭＳ Ｐゴシック" pitchFamily="-84" charset="-128"/>
                <a:cs typeface="ＭＳ Ｐゴシック" pitchFamily="-84" charset="-128"/>
              </a:rPr>
              <a:t>encryption function, under the same key that is used for the encryption of the plaintext,</a:t>
            </a:r>
          </a:p>
          <a:p>
            <a:r>
              <a:rPr lang="en-US" dirty="0">
                <a:latin typeface="Arial" pitchFamily="-84" charset="0"/>
                <a:ea typeface="ＭＳ Ｐゴシック" pitchFamily="-84" charset="-128"/>
                <a:cs typeface="ＭＳ Ｐゴシック" pitchFamily="-84" charset="-128"/>
              </a:rPr>
              <a:t>to a </a:t>
            </a:r>
            <a:r>
              <a:rPr lang="en-US" b="1" dirty="0">
                <a:latin typeface="Arial" pitchFamily="-84" charset="0"/>
                <a:ea typeface="ＭＳ Ｐゴシック" pitchFamily="-84" charset="-128"/>
                <a:cs typeface="ＭＳ Ｐゴシック" pitchFamily="-84" charset="-128"/>
              </a:rPr>
              <a:t>nonce</a:t>
            </a:r>
            <a:r>
              <a:rPr lang="en-US" dirty="0">
                <a:latin typeface="Arial" pitchFamily="-84" charset="0"/>
                <a:ea typeface="ＭＳ Ｐゴシック" pitchFamily="-84" charset="-128"/>
                <a:cs typeface="ＭＳ Ｐゴシック" pitchFamily="-84" charset="-128"/>
              </a:rPr>
              <a:t> .  The nonce must be a data block that is unique to each execution of</a:t>
            </a:r>
          </a:p>
          <a:p>
            <a:r>
              <a:rPr lang="en-US" dirty="0">
                <a:latin typeface="Arial" pitchFamily="-84" charset="0"/>
                <a:ea typeface="ＭＳ Ｐゴシック" pitchFamily="-84" charset="-128"/>
                <a:cs typeface="ＭＳ Ｐゴシック" pitchFamily="-84" charset="-128"/>
              </a:rPr>
              <a:t>the encryption operation. For example, the nonce may be a counter, a timestamp, or</a:t>
            </a:r>
          </a:p>
          <a:p>
            <a:r>
              <a:rPr lang="en-US" dirty="0">
                <a:latin typeface="Arial" pitchFamily="-84" charset="0"/>
                <a:ea typeface="ＭＳ Ｐゴシック" pitchFamily="-84" charset="-128"/>
                <a:cs typeface="ＭＳ Ｐゴシック" pitchFamily="-84" charset="-128"/>
              </a:rPr>
              <a:t> a message number. The second method is to generate a random data block using a</a:t>
            </a:r>
          </a:p>
          <a:p>
            <a:r>
              <a:rPr lang="en-US" dirty="0">
                <a:latin typeface="Arial" pitchFamily="-84" charset="0"/>
                <a:ea typeface="ＭＳ Ｐゴシック" pitchFamily="-84" charset="-128"/>
                <a:cs typeface="ＭＳ Ｐゴシック" pitchFamily="-84" charset="-128"/>
              </a:rPr>
              <a:t>random number generator.</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In conclusion, because of the chaining mechanism of CBC, it is an appropriate</a:t>
            </a:r>
          </a:p>
          <a:p>
            <a:r>
              <a:rPr lang="en-US" dirty="0">
                <a:latin typeface="Arial" pitchFamily="-84" charset="0"/>
                <a:ea typeface="ＭＳ Ｐゴシック" pitchFamily="-84" charset="-128"/>
                <a:cs typeface="ＭＳ Ｐゴシック" pitchFamily="-84" charset="-128"/>
              </a:rPr>
              <a:t>mode for encrypting messages of length greater than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In addition to its use to achieve confidentiality, the CBC mode can be used for</a:t>
            </a:r>
          </a:p>
          <a:p>
            <a:r>
              <a:rPr lang="en-US" dirty="0">
                <a:latin typeface="Arial" pitchFamily="-84" charset="0"/>
                <a:ea typeface="ＭＳ Ｐゴシック" pitchFamily="-84" charset="-128"/>
                <a:cs typeface="ＭＳ Ｐゴシック" pitchFamily="-84" charset="-128"/>
              </a:rPr>
              <a:t>authentication. This use is described in Chapter 12.</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For AES, DES, or any block cipher, encryption is performed on a block of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bits. In</a:t>
            </a:r>
          </a:p>
          <a:p>
            <a:r>
              <a:rPr lang="en-US" dirty="0">
                <a:latin typeface="Arial" pitchFamily="-84" charset="0"/>
                <a:ea typeface="ＭＳ Ｐゴシック" pitchFamily="-84" charset="-128"/>
                <a:cs typeface="ＭＳ Ｐゴシック" pitchFamily="-84" charset="-128"/>
              </a:rPr>
              <a:t>the case of DES,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64 and in the case of AES,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128. However, it is possible</a:t>
            </a:r>
          </a:p>
          <a:p>
            <a:r>
              <a:rPr lang="en-US" dirty="0">
                <a:latin typeface="Arial" pitchFamily="-84" charset="0"/>
                <a:ea typeface="ＭＳ Ｐゴシック" pitchFamily="-84" charset="-128"/>
                <a:cs typeface="ＭＳ Ｐゴシック" pitchFamily="-84" charset="-128"/>
              </a:rPr>
              <a:t>to convert a block cipher into a stream cipher, using one of the three modes to be</a:t>
            </a:r>
          </a:p>
          <a:p>
            <a:r>
              <a:rPr lang="en-US" dirty="0">
                <a:latin typeface="Arial" pitchFamily="-84" charset="0"/>
                <a:ea typeface="ＭＳ Ｐゴシック" pitchFamily="-84" charset="-128"/>
                <a:cs typeface="ＭＳ Ｐゴシック" pitchFamily="-84" charset="-128"/>
              </a:rPr>
              <a:t>discussed in this and the next two sections: </a:t>
            </a:r>
            <a:r>
              <a:rPr lang="en-US" b="1" dirty="0">
                <a:latin typeface="Arial" pitchFamily="-84" charset="0"/>
                <a:ea typeface="ＭＳ Ｐゴシック" pitchFamily="-84" charset="-128"/>
                <a:cs typeface="ＭＳ Ｐゴシック" pitchFamily="-84" charset="-128"/>
              </a:rPr>
              <a:t>cipher feedback  (CFB) mode</a:t>
            </a:r>
            <a:r>
              <a:rPr lang="en-US" dirty="0">
                <a:latin typeface="Arial" pitchFamily="-84" charset="0"/>
                <a:ea typeface="ＭＳ Ｐゴシック" pitchFamily="-84" charset="-128"/>
                <a:cs typeface="ＭＳ Ｐゴシック" pitchFamily="-84" charset="-128"/>
              </a:rPr>
              <a:t>, </a:t>
            </a:r>
            <a:r>
              <a:rPr lang="en-US" b="1" dirty="0">
                <a:latin typeface="Arial" pitchFamily="-84" charset="0"/>
                <a:ea typeface="ＭＳ Ｐゴシック" pitchFamily="-84" charset="-128"/>
                <a:cs typeface="ＭＳ Ｐゴシック" pitchFamily="-84" charset="-128"/>
              </a:rPr>
              <a:t>output</a:t>
            </a:r>
          </a:p>
          <a:p>
            <a:r>
              <a:rPr lang="en-US" b="1" dirty="0">
                <a:latin typeface="Arial" pitchFamily="-84" charset="0"/>
                <a:ea typeface="ＭＳ Ｐゴシック" pitchFamily="-84" charset="-128"/>
                <a:cs typeface="ＭＳ Ｐゴシック" pitchFamily="-84" charset="-128"/>
              </a:rPr>
              <a:t>feedback  (OFB) mode</a:t>
            </a:r>
            <a:r>
              <a:rPr lang="en-US" dirty="0">
                <a:latin typeface="Arial" pitchFamily="-84" charset="0"/>
                <a:ea typeface="ＭＳ Ｐゴシック" pitchFamily="-84" charset="-128"/>
                <a:cs typeface="ＭＳ Ｐゴシック" pitchFamily="-84" charset="-128"/>
              </a:rPr>
              <a:t>, and </a:t>
            </a:r>
            <a:r>
              <a:rPr lang="en-US" b="1" dirty="0">
                <a:latin typeface="Arial" pitchFamily="-84" charset="0"/>
                <a:ea typeface="ＭＳ Ｐゴシック" pitchFamily="-84" charset="-128"/>
                <a:cs typeface="ＭＳ Ｐゴシック" pitchFamily="-84" charset="-128"/>
              </a:rPr>
              <a:t>counter  (CTR) mode</a:t>
            </a:r>
            <a:r>
              <a:rPr lang="en-US" dirty="0">
                <a:latin typeface="Arial" pitchFamily="-84" charset="0"/>
                <a:ea typeface="ＭＳ Ｐゴシック" pitchFamily="-84" charset="-128"/>
                <a:cs typeface="ＭＳ Ｐゴシック" pitchFamily="-84" charset="-128"/>
              </a:rPr>
              <a:t>. A stream cipher eliminates the</a:t>
            </a:r>
          </a:p>
          <a:p>
            <a:r>
              <a:rPr lang="en-US" dirty="0">
                <a:latin typeface="Arial" pitchFamily="-84" charset="0"/>
                <a:ea typeface="ＭＳ Ｐゴシック" pitchFamily="-84" charset="-128"/>
                <a:cs typeface="ＭＳ Ｐゴシック" pitchFamily="-84" charset="-128"/>
              </a:rPr>
              <a:t>need to pad a message to be an integral number of blocks. It also can operate in</a:t>
            </a:r>
          </a:p>
          <a:p>
            <a:r>
              <a:rPr lang="en-US" dirty="0">
                <a:latin typeface="Arial" pitchFamily="-84" charset="0"/>
                <a:ea typeface="ＭＳ Ｐゴシック" pitchFamily="-84" charset="-128"/>
                <a:cs typeface="ＭＳ Ｐゴシック" pitchFamily="-84" charset="-128"/>
              </a:rPr>
              <a:t>real time. Thus, if a character stream is being transmitted, each character can be</a:t>
            </a:r>
          </a:p>
          <a:p>
            <a:r>
              <a:rPr lang="en-US" dirty="0">
                <a:latin typeface="Arial" pitchFamily="-84" charset="0"/>
                <a:ea typeface="ＭＳ Ｐゴシック" pitchFamily="-84" charset="-128"/>
                <a:cs typeface="ＭＳ Ｐゴシック" pitchFamily="-84" charset="-128"/>
              </a:rPr>
              <a:t>encrypted and transmitted immediately using a character-oriented stream cipher.</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One desirable property of a stream cipher is that the ciphertext be of the same</a:t>
            </a:r>
          </a:p>
          <a:p>
            <a:r>
              <a:rPr lang="en-US" dirty="0">
                <a:latin typeface="Arial" pitchFamily="-84" charset="0"/>
                <a:ea typeface="ＭＳ Ｐゴシック" pitchFamily="-84" charset="-128"/>
                <a:cs typeface="ＭＳ Ｐゴシック" pitchFamily="-84" charset="-128"/>
              </a:rPr>
              <a:t>length as the plaintext. Thus, if 8-bit characters are being transmitted, each character</a:t>
            </a:r>
          </a:p>
          <a:p>
            <a:r>
              <a:rPr lang="en-US" dirty="0">
                <a:latin typeface="Arial" pitchFamily="-84" charset="0"/>
                <a:ea typeface="ＭＳ Ｐゴシック" pitchFamily="-84" charset="-128"/>
                <a:cs typeface="ＭＳ Ｐゴシック" pitchFamily="-84" charset="-128"/>
              </a:rPr>
              <a:t>should be encrypted to produce a ciphertext output of 8 bits. If more than 8 bits</a:t>
            </a:r>
          </a:p>
          <a:p>
            <a:r>
              <a:rPr lang="en-US" dirty="0">
                <a:latin typeface="Arial" pitchFamily="-84" charset="0"/>
                <a:ea typeface="ＭＳ Ｐゴシック" pitchFamily="-84" charset="-128"/>
                <a:cs typeface="ＭＳ Ｐゴシック" pitchFamily="-84" charset="-128"/>
              </a:rPr>
              <a:t>are produced, transmission capacity is wasted.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Figure 7.5 depicts the CFB scheme. In the figure, it is assumed that the unit of</a:t>
            </a:r>
          </a:p>
          <a:p>
            <a:r>
              <a:rPr lang="en-US" dirty="0">
                <a:latin typeface="Arial" pitchFamily="-84" charset="0"/>
                <a:ea typeface="ＭＳ Ｐゴシック" pitchFamily="-84" charset="-128"/>
                <a:cs typeface="ＭＳ Ｐゴシック" pitchFamily="-84" charset="-128"/>
              </a:rPr>
              <a:t>transmission is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 a common value is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  8. As with CBC, the units of plaintext</a:t>
            </a:r>
          </a:p>
          <a:p>
            <a:r>
              <a:rPr lang="en-US" dirty="0">
                <a:latin typeface="Arial" pitchFamily="-84" charset="0"/>
                <a:ea typeface="ＭＳ Ｐゴシック" pitchFamily="-84" charset="-128"/>
                <a:cs typeface="ＭＳ Ｐゴシック" pitchFamily="-84" charset="-128"/>
              </a:rPr>
              <a:t>are chained together, so that the ciphertext of any plaintext unit is a function of all</a:t>
            </a:r>
          </a:p>
          <a:p>
            <a:r>
              <a:rPr lang="en-US" dirty="0">
                <a:latin typeface="Arial" pitchFamily="-84" charset="0"/>
                <a:ea typeface="ＭＳ Ｐゴシック" pitchFamily="-84" charset="-128"/>
                <a:cs typeface="ＭＳ Ｐゴシック" pitchFamily="-84" charset="-128"/>
              </a:rPr>
              <a:t>the preceding plaintext. In this case, rather than blocks of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bits, the plaintext is</a:t>
            </a:r>
          </a:p>
          <a:p>
            <a:r>
              <a:rPr lang="en-US" dirty="0">
                <a:latin typeface="Arial" pitchFamily="-84" charset="0"/>
                <a:ea typeface="ＭＳ Ｐゴシック" pitchFamily="-84" charset="-128"/>
                <a:cs typeface="ＭＳ Ｐゴシック" pitchFamily="-84" charset="-128"/>
              </a:rPr>
              <a:t>divided into </a:t>
            </a:r>
            <a:r>
              <a:rPr lang="en-US" i="1" dirty="0">
                <a:latin typeface="Arial" pitchFamily="-84" charset="0"/>
                <a:ea typeface="ＭＳ Ｐゴシック" pitchFamily="-84" charset="-128"/>
                <a:cs typeface="ＭＳ Ｐゴシック" pitchFamily="-84" charset="-128"/>
              </a:rPr>
              <a:t>segments</a:t>
            </a:r>
            <a:r>
              <a:rPr lang="en-US" dirty="0">
                <a:latin typeface="Arial" pitchFamily="-84" charset="0"/>
                <a:ea typeface="ＭＳ Ｐゴシック" pitchFamily="-84" charset="-128"/>
                <a:cs typeface="ＭＳ Ｐゴシック" pitchFamily="-84" charset="-128"/>
              </a:rPr>
              <a:t>  of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First, consider encryption. The input to the encryption function is a </a:t>
            </a:r>
            <a:r>
              <a:rPr lang="en-US" i="1" dirty="0">
                <a:latin typeface="Arial" pitchFamily="-84" charset="0"/>
                <a:ea typeface="ＭＳ Ｐゴシック" pitchFamily="-84" charset="-128"/>
                <a:cs typeface="ＭＳ Ｐゴシック" pitchFamily="-84" charset="-128"/>
              </a:rPr>
              <a:t>b </a:t>
            </a:r>
            <a:r>
              <a:rPr lang="en-US" dirty="0">
                <a:latin typeface="Arial" pitchFamily="-84" charset="0"/>
                <a:ea typeface="ＭＳ Ｐゴシック" pitchFamily="-84" charset="-128"/>
                <a:cs typeface="ＭＳ Ｐゴシック" pitchFamily="-84" charset="-128"/>
              </a:rPr>
              <a:t>-bit shift</a:t>
            </a:r>
          </a:p>
          <a:p>
            <a:r>
              <a:rPr lang="en-US" dirty="0">
                <a:latin typeface="Arial" pitchFamily="-84" charset="0"/>
                <a:ea typeface="ＭＳ Ｐゴシック" pitchFamily="-84" charset="-128"/>
                <a:cs typeface="ＭＳ Ｐゴシック" pitchFamily="-84" charset="-128"/>
              </a:rPr>
              <a:t>register that is initially set to some initialization vector (IV). The leftmost (most</a:t>
            </a:r>
          </a:p>
          <a:p>
            <a:r>
              <a:rPr lang="en-US" dirty="0">
                <a:latin typeface="Arial" pitchFamily="-84" charset="0"/>
                <a:ea typeface="ＭＳ Ｐゴシック" pitchFamily="-84" charset="-128"/>
                <a:cs typeface="ＭＳ Ｐゴシック" pitchFamily="-84" charset="-128"/>
              </a:rPr>
              <a:t>significant)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 of the output of the encryption function are XORed with the</a:t>
            </a:r>
          </a:p>
          <a:p>
            <a:r>
              <a:rPr lang="en-US" dirty="0">
                <a:latin typeface="Arial" pitchFamily="-84" charset="0"/>
                <a:ea typeface="ＭＳ Ｐゴシック" pitchFamily="-84" charset="-128"/>
                <a:cs typeface="ＭＳ Ｐゴシック" pitchFamily="-84" charset="-128"/>
              </a:rPr>
              <a:t>first segment of plaintext </a:t>
            </a:r>
            <a:r>
              <a:rPr lang="en-US" i="1" dirty="0">
                <a:latin typeface="Arial" pitchFamily="-84" charset="0"/>
                <a:ea typeface="ＭＳ Ｐゴシック" pitchFamily="-84" charset="-128"/>
                <a:cs typeface="ＭＳ Ｐゴシック" pitchFamily="-84" charset="-128"/>
              </a:rPr>
              <a:t>P</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to produce the first unit of ciphertext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which is then</a:t>
            </a:r>
          </a:p>
          <a:p>
            <a:r>
              <a:rPr lang="en-US" dirty="0">
                <a:latin typeface="Arial" pitchFamily="-84" charset="0"/>
                <a:ea typeface="ＭＳ Ｐゴシック" pitchFamily="-84" charset="-128"/>
                <a:cs typeface="ＭＳ Ｐゴシック" pitchFamily="-84" charset="-128"/>
              </a:rPr>
              <a:t>transmitted. In addition, the contents of the shift register are shifted left by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a:t>
            </a:r>
          </a:p>
          <a:p>
            <a:r>
              <a:rPr lang="en-US" dirty="0">
                <a:latin typeface="Arial" pitchFamily="-84" charset="0"/>
                <a:ea typeface="ＭＳ Ｐゴシック" pitchFamily="-84" charset="-128"/>
                <a:cs typeface="ＭＳ Ｐゴシック" pitchFamily="-84" charset="-128"/>
              </a:rPr>
              <a:t>and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is placed in the rightmost (least significant)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 of the shift register. This</a:t>
            </a:r>
          </a:p>
          <a:p>
            <a:r>
              <a:rPr lang="en-US" dirty="0">
                <a:latin typeface="Arial" pitchFamily="-84" charset="0"/>
                <a:ea typeface="ＭＳ Ｐゴシック" pitchFamily="-84" charset="-128"/>
                <a:cs typeface="ＭＳ Ｐゴシック" pitchFamily="-84" charset="-128"/>
              </a:rPr>
              <a:t>process continues until all plaintext units have been encrypted.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For decryption, the same scheme is used, except that the received ciphertext</a:t>
            </a:r>
          </a:p>
          <a:p>
            <a:r>
              <a:rPr lang="en-US" dirty="0">
                <a:latin typeface="Arial" pitchFamily="-84" charset="0"/>
                <a:ea typeface="ＭＳ Ｐゴシック" pitchFamily="-84" charset="-128"/>
                <a:cs typeface="ＭＳ Ｐゴシック" pitchFamily="-84" charset="-128"/>
              </a:rPr>
              <a:t>unit is XORed with the output of the encryption function to produce the plaintext</a:t>
            </a:r>
          </a:p>
          <a:p>
            <a:r>
              <a:rPr lang="en-US" dirty="0">
                <a:latin typeface="Arial" pitchFamily="-84" charset="0"/>
                <a:ea typeface="ＭＳ Ｐゴシック" pitchFamily="-84" charset="-128"/>
                <a:cs typeface="ＭＳ Ｐゴシック" pitchFamily="-84" charset="-128"/>
              </a:rPr>
              <a:t>unit. Note that it is the encryption function that is used, not the decryption function.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Although CFB can be viewed as a stream cipher, it does not conform to the</a:t>
            </a:r>
          </a:p>
          <a:p>
            <a:r>
              <a:rPr lang="en-US" dirty="0">
                <a:latin typeface="Arial" pitchFamily="-84" charset="0"/>
                <a:ea typeface="ＭＳ Ｐゴシック" pitchFamily="-84" charset="-128"/>
                <a:cs typeface="ＭＳ Ｐゴシック" pitchFamily="-84" charset="-128"/>
              </a:rPr>
              <a:t>typical construction of a stream cipher. In a typical stream cipher, the cipher takes</a:t>
            </a:r>
          </a:p>
          <a:p>
            <a:r>
              <a:rPr lang="en-US" dirty="0">
                <a:latin typeface="Arial" pitchFamily="-84" charset="0"/>
                <a:ea typeface="ＭＳ Ｐゴシック" pitchFamily="-84" charset="-128"/>
                <a:cs typeface="ＭＳ Ｐゴシック" pitchFamily="-84" charset="-128"/>
              </a:rPr>
              <a:t> as input some initial value and a key and generates a stream of bits, which is then</a:t>
            </a:r>
          </a:p>
          <a:p>
            <a:r>
              <a:rPr lang="en-US" dirty="0">
                <a:latin typeface="Arial" pitchFamily="-84" charset="0"/>
                <a:ea typeface="ＭＳ Ｐゴシック" pitchFamily="-84" charset="-128"/>
                <a:cs typeface="ＭＳ Ｐゴシック" pitchFamily="-84" charset="-128"/>
              </a:rPr>
              <a:t>XORed with the plaintext bits (see Figure 4.1). In the case of CFB, the stream of</a:t>
            </a:r>
          </a:p>
          <a:p>
            <a:r>
              <a:rPr lang="en-US" dirty="0">
                <a:latin typeface="Arial" pitchFamily="-84" charset="0"/>
                <a:ea typeface="ＭＳ Ｐゴシック" pitchFamily="-84" charset="-128"/>
                <a:cs typeface="ＭＳ Ｐゴシック" pitchFamily="-84" charset="-128"/>
              </a:rPr>
              <a:t>bits that is XORed with the plaintext also depends on the plaintext.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In CFB encryption, like CBC encryption, the input block to each forward</a:t>
            </a:r>
          </a:p>
          <a:p>
            <a:r>
              <a:rPr lang="en-US" dirty="0">
                <a:latin typeface="Arial" pitchFamily="-84" charset="0"/>
                <a:ea typeface="ＭＳ Ｐゴシック" pitchFamily="-84" charset="-128"/>
                <a:cs typeface="ＭＳ Ｐゴシック" pitchFamily="-84" charset="-128"/>
              </a:rPr>
              <a:t>Cipher function (except the first) depends on the result of the previous forward</a:t>
            </a:r>
          </a:p>
          <a:p>
            <a:r>
              <a:rPr lang="en-US" dirty="0">
                <a:latin typeface="Arial" pitchFamily="-84" charset="0"/>
                <a:ea typeface="ＭＳ Ｐゴシック" pitchFamily="-84" charset="-128"/>
                <a:cs typeface="ＭＳ Ｐゴシック" pitchFamily="-84" charset="-128"/>
              </a:rPr>
              <a:t>Cipher function; therefore, multiple forward cipher operations cannot be performed</a:t>
            </a:r>
          </a:p>
          <a:p>
            <a:r>
              <a:rPr lang="en-US" dirty="0">
                <a:latin typeface="Arial" pitchFamily="-84" charset="0"/>
                <a:ea typeface="ＭＳ Ｐゴシック" pitchFamily="-84" charset="-128"/>
                <a:cs typeface="ＭＳ Ｐゴシック" pitchFamily="-84" charset="-128"/>
              </a:rPr>
              <a:t>in parallel. In CFB decryption, the required forward cipher operations can be performed</a:t>
            </a:r>
          </a:p>
          <a:p>
            <a:r>
              <a:rPr lang="en-US" dirty="0">
                <a:latin typeface="Arial" pitchFamily="-84" charset="0"/>
                <a:ea typeface="ＭＳ Ｐゴシック" pitchFamily="-84" charset="-128"/>
                <a:cs typeface="ＭＳ Ｐゴシック" pitchFamily="-84" charset="-128"/>
              </a:rPr>
              <a:t>in parallel if the input blocks are first constructed (in series) from the IV and</a:t>
            </a:r>
          </a:p>
          <a:p>
            <a:r>
              <a:rPr lang="en-US" dirty="0">
                <a:latin typeface="Arial" pitchFamily="-84" charset="0"/>
                <a:ea typeface="ＭＳ Ｐゴシック" pitchFamily="-84" charset="-128"/>
                <a:cs typeface="ＭＳ Ｐゴシック" pitchFamily="-84" charset="-128"/>
              </a:rPr>
              <a:t>the ciphertext.</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Figure 7.5 depicts the CFB scheme. In the figure, it is assumed that the unit of</a:t>
            </a:r>
          </a:p>
          <a:p>
            <a:r>
              <a:rPr lang="en-US" dirty="0">
                <a:latin typeface="Arial" pitchFamily="-84" charset="0"/>
                <a:ea typeface="ＭＳ Ｐゴシック" pitchFamily="-84" charset="-128"/>
                <a:cs typeface="ＭＳ Ｐゴシック" pitchFamily="-84" charset="-128"/>
              </a:rPr>
              <a:t>transmission is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 a common value is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  8. As with CBC, the units of plaintext</a:t>
            </a:r>
          </a:p>
          <a:p>
            <a:r>
              <a:rPr lang="en-US" dirty="0">
                <a:latin typeface="Arial" pitchFamily="-84" charset="0"/>
                <a:ea typeface="ＭＳ Ｐゴシック" pitchFamily="-84" charset="-128"/>
                <a:cs typeface="ＭＳ Ｐゴシック" pitchFamily="-84" charset="-128"/>
              </a:rPr>
              <a:t>are chained together, so that the ciphertext of any plaintext unit is a function of all</a:t>
            </a:r>
          </a:p>
          <a:p>
            <a:r>
              <a:rPr lang="en-US" dirty="0">
                <a:latin typeface="Arial" pitchFamily="-84" charset="0"/>
                <a:ea typeface="ＭＳ Ｐゴシック" pitchFamily="-84" charset="-128"/>
                <a:cs typeface="ＭＳ Ｐゴシック" pitchFamily="-84" charset="-128"/>
              </a:rPr>
              <a:t>the preceding plaintext. In this case, rather than blocks of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bits, the plaintext is</a:t>
            </a:r>
          </a:p>
          <a:p>
            <a:r>
              <a:rPr lang="en-US" dirty="0">
                <a:latin typeface="Arial" pitchFamily="-84" charset="0"/>
                <a:ea typeface="ＭＳ Ｐゴシック" pitchFamily="-84" charset="-128"/>
                <a:cs typeface="ＭＳ Ｐゴシック" pitchFamily="-84" charset="-128"/>
              </a:rPr>
              <a:t>divided into </a:t>
            </a:r>
            <a:r>
              <a:rPr lang="en-US" i="1" dirty="0">
                <a:latin typeface="Arial" pitchFamily="-84" charset="0"/>
                <a:ea typeface="ＭＳ Ｐゴシック" pitchFamily="-84" charset="-128"/>
                <a:cs typeface="ＭＳ Ｐゴシック" pitchFamily="-84" charset="-128"/>
              </a:rPr>
              <a:t>segments</a:t>
            </a:r>
            <a:r>
              <a:rPr lang="en-US" dirty="0">
                <a:latin typeface="Arial" pitchFamily="-84" charset="0"/>
                <a:ea typeface="ＭＳ Ｐゴシック" pitchFamily="-84" charset="-128"/>
                <a:cs typeface="ＭＳ Ｐゴシック" pitchFamily="-84" charset="-128"/>
              </a:rPr>
              <a:t>  of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First, consider encryption. The input to the encryption function is a </a:t>
            </a:r>
            <a:r>
              <a:rPr lang="en-US" i="1" dirty="0">
                <a:latin typeface="Arial" pitchFamily="-84" charset="0"/>
                <a:ea typeface="ＭＳ Ｐゴシック" pitchFamily="-84" charset="-128"/>
                <a:cs typeface="ＭＳ Ｐゴシック" pitchFamily="-84" charset="-128"/>
              </a:rPr>
              <a:t>b </a:t>
            </a:r>
            <a:r>
              <a:rPr lang="en-US" dirty="0">
                <a:latin typeface="Arial" pitchFamily="-84" charset="0"/>
                <a:ea typeface="ＭＳ Ｐゴシック" pitchFamily="-84" charset="-128"/>
                <a:cs typeface="ＭＳ Ｐゴシック" pitchFamily="-84" charset="-128"/>
              </a:rPr>
              <a:t>-bit shift</a:t>
            </a:r>
          </a:p>
          <a:p>
            <a:r>
              <a:rPr lang="en-US" dirty="0">
                <a:latin typeface="Arial" pitchFamily="-84" charset="0"/>
                <a:ea typeface="ＭＳ Ｐゴシック" pitchFamily="-84" charset="-128"/>
                <a:cs typeface="ＭＳ Ｐゴシック" pitchFamily="-84" charset="-128"/>
              </a:rPr>
              <a:t>register that is initially set to some initialization vector (IV). The leftmost (most</a:t>
            </a:r>
          </a:p>
          <a:p>
            <a:r>
              <a:rPr lang="en-US" dirty="0">
                <a:latin typeface="Arial" pitchFamily="-84" charset="0"/>
                <a:ea typeface="ＭＳ Ｐゴシック" pitchFamily="-84" charset="-128"/>
                <a:cs typeface="ＭＳ Ｐゴシック" pitchFamily="-84" charset="-128"/>
              </a:rPr>
              <a:t>significant)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 of the output of the encryption function are XORed with the</a:t>
            </a:r>
          </a:p>
          <a:p>
            <a:r>
              <a:rPr lang="en-US" dirty="0">
                <a:latin typeface="Arial" pitchFamily="-84" charset="0"/>
                <a:ea typeface="ＭＳ Ｐゴシック" pitchFamily="-84" charset="-128"/>
                <a:cs typeface="ＭＳ Ｐゴシック" pitchFamily="-84" charset="-128"/>
              </a:rPr>
              <a:t>first segment of plaintext </a:t>
            </a:r>
            <a:r>
              <a:rPr lang="en-US" i="1" dirty="0">
                <a:latin typeface="Arial" pitchFamily="-84" charset="0"/>
                <a:ea typeface="ＭＳ Ｐゴシック" pitchFamily="-84" charset="-128"/>
                <a:cs typeface="ＭＳ Ｐゴシック" pitchFamily="-84" charset="-128"/>
              </a:rPr>
              <a:t>P</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to produce the first unit of ciphertext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which is then</a:t>
            </a:r>
          </a:p>
          <a:p>
            <a:r>
              <a:rPr lang="en-US" dirty="0">
                <a:latin typeface="Arial" pitchFamily="-84" charset="0"/>
                <a:ea typeface="ＭＳ Ｐゴシック" pitchFamily="-84" charset="-128"/>
                <a:cs typeface="ＭＳ Ｐゴシック" pitchFamily="-84" charset="-128"/>
              </a:rPr>
              <a:t>transmitted. In addition, the contents of the shift register are shifted left by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a:t>
            </a:r>
          </a:p>
          <a:p>
            <a:r>
              <a:rPr lang="en-US" dirty="0">
                <a:latin typeface="Arial" pitchFamily="-84" charset="0"/>
                <a:ea typeface="ＭＳ Ｐゴシック" pitchFamily="-84" charset="-128"/>
                <a:cs typeface="ＭＳ Ｐゴシック" pitchFamily="-84" charset="-128"/>
              </a:rPr>
              <a:t>and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is placed in the rightmost (least significant)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bits of the shift register. This</a:t>
            </a:r>
          </a:p>
          <a:p>
            <a:r>
              <a:rPr lang="en-US" dirty="0">
                <a:latin typeface="Arial" pitchFamily="-84" charset="0"/>
                <a:ea typeface="ＭＳ Ｐゴシック" pitchFamily="-84" charset="-128"/>
                <a:cs typeface="ＭＳ Ｐゴシック" pitchFamily="-84" charset="-128"/>
              </a:rPr>
              <a:t>process continues until all plaintext units have been encrypted.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For decryption, the same scheme is used, except that the received ciphertext</a:t>
            </a:r>
          </a:p>
          <a:p>
            <a:r>
              <a:rPr lang="en-US" dirty="0">
                <a:latin typeface="Arial" pitchFamily="-84" charset="0"/>
                <a:ea typeface="ＭＳ Ｐゴシック" pitchFamily="-84" charset="-128"/>
                <a:cs typeface="ＭＳ Ｐゴシック" pitchFamily="-84" charset="-128"/>
              </a:rPr>
              <a:t>unit is XORed with the output of the encryption function to produce the plaintext</a:t>
            </a:r>
          </a:p>
          <a:p>
            <a:r>
              <a:rPr lang="en-US" dirty="0">
                <a:latin typeface="Arial" pitchFamily="-84" charset="0"/>
                <a:ea typeface="ＭＳ Ｐゴシック" pitchFamily="-84" charset="-128"/>
                <a:cs typeface="ＭＳ Ｐゴシック" pitchFamily="-84" charset="-128"/>
              </a:rPr>
              <a:t>unit. Note that it is the encryption function that is used, not the decryption function.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Although CFB can be viewed as a stream cipher, it does not conform to the</a:t>
            </a:r>
          </a:p>
          <a:p>
            <a:r>
              <a:rPr lang="en-US" dirty="0">
                <a:latin typeface="Arial" pitchFamily="-84" charset="0"/>
                <a:ea typeface="ＭＳ Ｐゴシック" pitchFamily="-84" charset="-128"/>
                <a:cs typeface="ＭＳ Ｐゴシック" pitchFamily="-84" charset="-128"/>
              </a:rPr>
              <a:t>typical construction of a stream cipher. In a typical stream cipher, the cipher takes</a:t>
            </a:r>
          </a:p>
          <a:p>
            <a:r>
              <a:rPr lang="en-US" dirty="0">
                <a:latin typeface="Arial" pitchFamily="-84" charset="0"/>
                <a:ea typeface="ＭＳ Ｐゴシック" pitchFamily="-84" charset="-128"/>
                <a:cs typeface="ＭＳ Ｐゴシック" pitchFamily="-84" charset="-128"/>
              </a:rPr>
              <a:t> as input some initial value and a key and generates a stream of bits, which is then</a:t>
            </a:r>
          </a:p>
          <a:p>
            <a:r>
              <a:rPr lang="en-US" dirty="0">
                <a:latin typeface="Arial" pitchFamily="-84" charset="0"/>
                <a:ea typeface="ＭＳ Ｐゴシック" pitchFamily="-84" charset="-128"/>
                <a:cs typeface="ＭＳ Ｐゴシック" pitchFamily="-84" charset="-128"/>
              </a:rPr>
              <a:t>XORed with the plaintext bits (see Figure 4.1). In the case of CFB, the stream of</a:t>
            </a:r>
          </a:p>
          <a:p>
            <a:r>
              <a:rPr lang="en-US" dirty="0">
                <a:latin typeface="Arial" pitchFamily="-84" charset="0"/>
                <a:ea typeface="ＭＳ Ｐゴシック" pitchFamily="-84" charset="-128"/>
                <a:cs typeface="ＭＳ Ｐゴシック" pitchFamily="-84" charset="-128"/>
              </a:rPr>
              <a:t>bits that is XORed with the plaintext also depends on the plaintext.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In CFB encryption, like CBC encryption, the input block to each forward</a:t>
            </a:r>
          </a:p>
          <a:p>
            <a:r>
              <a:rPr lang="en-US" dirty="0">
                <a:latin typeface="Arial" pitchFamily="-84" charset="0"/>
                <a:ea typeface="ＭＳ Ｐゴシック" pitchFamily="-84" charset="-128"/>
                <a:cs typeface="ＭＳ Ｐゴシック" pitchFamily="-84" charset="-128"/>
              </a:rPr>
              <a:t>Cipher function (except the first) depends on the result of the previous forward</a:t>
            </a:r>
          </a:p>
          <a:p>
            <a:r>
              <a:rPr lang="en-US" dirty="0">
                <a:latin typeface="Arial" pitchFamily="-84" charset="0"/>
                <a:ea typeface="ＭＳ Ｐゴシック" pitchFamily="-84" charset="-128"/>
                <a:cs typeface="ＭＳ Ｐゴシック" pitchFamily="-84" charset="-128"/>
              </a:rPr>
              <a:t>Cipher function; therefore, multiple forward cipher operations cannot be performed</a:t>
            </a:r>
          </a:p>
          <a:p>
            <a:r>
              <a:rPr lang="en-US" dirty="0">
                <a:latin typeface="Arial" pitchFamily="-84" charset="0"/>
                <a:ea typeface="ＭＳ Ｐゴシック" pitchFamily="-84" charset="-128"/>
                <a:cs typeface="ＭＳ Ｐゴシック" pitchFamily="-84" charset="-128"/>
              </a:rPr>
              <a:t>in parallel. In CFB decryption, the required forward cipher operations can be performed</a:t>
            </a:r>
          </a:p>
          <a:p>
            <a:r>
              <a:rPr lang="en-US" dirty="0">
                <a:latin typeface="Arial" pitchFamily="-84" charset="0"/>
                <a:ea typeface="ＭＳ Ｐゴシック" pitchFamily="-84" charset="-128"/>
                <a:cs typeface="ＭＳ Ｐゴシック" pitchFamily="-84" charset="-128"/>
              </a:rPr>
              <a:t>in parallel if the input blocks are first constructed (in series) from the IV and</a:t>
            </a:r>
          </a:p>
          <a:p>
            <a:r>
              <a:rPr lang="en-US" dirty="0">
                <a:latin typeface="Arial" pitchFamily="-84" charset="0"/>
                <a:ea typeface="ＭＳ Ｐゴシック" pitchFamily="-84" charset="-128"/>
                <a:cs typeface="ＭＳ Ｐゴシック" pitchFamily="-84" charset="-128"/>
              </a:rPr>
              <a:t>the ciphertext.</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712650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b="1" dirty="0">
                <a:latin typeface="Arial" pitchFamily="-84" charset="0"/>
                <a:ea typeface="ＭＳ Ｐゴシック" pitchFamily="-84" charset="-128"/>
                <a:cs typeface="ＭＳ Ｐゴシック" pitchFamily="-84" charset="-128"/>
              </a:rPr>
              <a:t>output feedback  (OFB) mode</a:t>
            </a:r>
            <a:r>
              <a:rPr lang="en-US" dirty="0">
                <a:latin typeface="Arial" pitchFamily="-84" charset="0"/>
                <a:ea typeface="ＭＳ Ｐゴシック" pitchFamily="-84" charset="-128"/>
                <a:cs typeface="ＭＳ Ｐゴシック" pitchFamily="-84" charset="-128"/>
              </a:rPr>
              <a:t> is similar in structure to that of CFB. For OFB,</a:t>
            </a:r>
          </a:p>
          <a:p>
            <a:r>
              <a:rPr lang="en-US" dirty="0">
                <a:latin typeface="Arial" pitchFamily="-84" charset="0"/>
                <a:ea typeface="ＭＳ Ｐゴシック" pitchFamily="-84" charset="-128"/>
                <a:cs typeface="ＭＳ Ｐゴシック" pitchFamily="-84" charset="-128"/>
              </a:rPr>
              <a:t>the output of the encryption function is fed back to become the input for encrypting</a:t>
            </a:r>
          </a:p>
          <a:p>
            <a:r>
              <a:rPr lang="en-US" dirty="0">
                <a:latin typeface="Arial" pitchFamily="-84" charset="0"/>
                <a:ea typeface="ＭＳ Ｐゴシック" pitchFamily="-84" charset="-128"/>
                <a:cs typeface="ＭＳ Ｐゴシック" pitchFamily="-84" charset="-128"/>
              </a:rPr>
              <a:t>the next block of plaintext (Figure 7.6). In CFB, the output of the XOR unit is fed</a:t>
            </a:r>
          </a:p>
          <a:p>
            <a:r>
              <a:rPr lang="en-US" dirty="0">
                <a:latin typeface="Arial" pitchFamily="-84" charset="0"/>
                <a:ea typeface="ＭＳ Ｐゴシック" pitchFamily="-84" charset="-128"/>
                <a:cs typeface="ＭＳ Ｐゴシック" pitchFamily="-84" charset="-128"/>
              </a:rPr>
              <a:t>back to become input for encrypting the next block. The other difference is that the</a:t>
            </a:r>
          </a:p>
          <a:p>
            <a:r>
              <a:rPr lang="en-US" dirty="0">
                <a:latin typeface="Arial" pitchFamily="-84" charset="0"/>
                <a:ea typeface="ＭＳ Ｐゴシック" pitchFamily="-84" charset="-128"/>
                <a:cs typeface="ＭＳ Ｐゴシック" pitchFamily="-84" charset="-128"/>
              </a:rPr>
              <a:t>OFB mode operates on full blocks of plaintext and ciphertext, whereas CFB operates</a:t>
            </a:r>
          </a:p>
          <a:p>
            <a:r>
              <a:rPr lang="en-US" dirty="0">
                <a:latin typeface="Arial" pitchFamily="-84" charset="0"/>
                <a:ea typeface="ＭＳ Ｐゴシック" pitchFamily="-84" charset="-128"/>
                <a:cs typeface="ＭＳ Ｐゴシック" pitchFamily="-84" charset="-128"/>
              </a:rPr>
              <a:t>on an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 subset.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As with CBC and CFB, the OFB mode requires an initialization vector. In</a:t>
            </a:r>
          </a:p>
          <a:p>
            <a:r>
              <a:rPr lang="en-US" dirty="0">
                <a:latin typeface="Arial" pitchFamily="-84" charset="0"/>
                <a:ea typeface="ＭＳ Ｐゴシック" pitchFamily="-84" charset="-128"/>
                <a:cs typeface="ＭＳ Ｐゴシック" pitchFamily="-84" charset="-128"/>
              </a:rPr>
              <a:t>the case of OFB, the IV must be a nonce; that is, the IV must be unique to each</a:t>
            </a:r>
          </a:p>
          <a:p>
            <a:r>
              <a:rPr lang="en-US" dirty="0">
                <a:latin typeface="Arial" pitchFamily="-84" charset="0"/>
                <a:ea typeface="ＭＳ Ｐゴシック" pitchFamily="-84" charset="-128"/>
                <a:cs typeface="ＭＳ Ｐゴシック" pitchFamily="-84" charset="-128"/>
              </a:rPr>
              <a:t>execution of the encryption operation. The reason for this is that the sequence of</a:t>
            </a:r>
          </a:p>
          <a:p>
            <a:r>
              <a:rPr lang="en-US" dirty="0">
                <a:latin typeface="Arial" pitchFamily="-84" charset="0"/>
                <a:ea typeface="ＭＳ Ｐゴシック" pitchFamily="-84" charset="-128"/>
                <a:cs typeface="ＭＳ Ｐゴシック" pitchFamily="-84" charset="-128"/>
              </a:rPr>
              <a:t> encryption output blocks, </a:t>
            </a:r>
            <a:r>
              <a:rPr lang="en-US" i="1" dirty="0">
                <a:latin typeface="Arial" pitchFamily="-84" charset="0"/>
                <a:ea typeface="ＭＳ Ｐゴシック" pitchFamily="-84" charset="-128"/>
                <a:cs typeface="ＭＳ Ｐゴシック" pitchFamily="-84" charset="-128"/>
              </a:rPr>
              <a:t>O</a:t>
            </a:r>
            <a:r>
              <a:rPr lang="en-US" i="1" baseline="-25000" dirty="0">
                <a:latin typeface="Arial" pitchFamily="-84" charset="0"/>
                <a:ea typeface="ＭＳ Ｐゴシック" pitchFamily="-84" charset="-128"/>
                <a:cs typeface="ＭＳ Ｐゴシック" pitchFamily="-84" charset="-128"/>
              </a:rPr>
              <a:t>i</a:t>
            </a:r>
            <a:r>
              <a:rPr lang="en-US" baseline="-2500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depends only on the key and the IV and does not depend</a:t>
            </a:r>
          </a:p>
          <a:p>
            <a:r>
              <a:rPr lang="en-US" dirty="0">
                <a:latin typeface="Arial" pitchFamily="-84" charset="0"/>
                <a:ea typeface="ＭＳ Ｐゴシック" pitchFamily="-84" charset="-128"/>
                <a:cs typeface="ＭＳ Ｐゴシック" pitchFamily="-84" charset="-128"/>
              </a:rPr>
              <a:t>on the plaintext. Therefore, for a given key and IV, the stream of output bits</a:t>
            </a:r>
          </a:p>
          <a:p>
            <a:r>
              <a:rPr lang="en-US" dirty="0">
                <a:latin typeface="Arial" pitchFamily="-84" charset="0"/>
                <a:ea typeface="ＭＳ Ｐゴシック" pitchFamily="-84" charset="-128"/>
                <a:cs typeface="ＭＳ Ｐゴシック" pitchFamily="-84" charset="-128"/>
              </a:rPr>
              <a:t>used to XOR with the stream of plaintext bits is fixed. If two different messages had</a:t>
            </a:r>
          </a:p>
          <a:p>
            <a:r>
              <a:rPr lang="en-US" dirty="0">
                <a:latin typeface="Arial" pitchFamily="-84" charset="0"/>
                <a:ea typeface="ＭＳ Ｐゴシック" pitchFamily="-84" charset="-128"/>
                <a:cs typeface="ＭＳ Ｐゴシック" pitchFamily="-84" charset="-128"/>
              </a:rPr>
              <a:t>an identical block of plaintext in the identical position, then an attacker would be</a:t>
            </a:r>
          </a:p>
          <a:p>
            <a:r>
              <a:rPr lang="en-US" dirty="0">
                <a:latin typeface="Arial" pitchFamily="-84" charset="0"/>
                <a:ea typeface="ＭＳ Ｐゴシック" pitchFamily="-84" charset="-128"/>
                <a:cs typeface="ＭＳ Ｐゴシック" pitchFamily="-84" charset="-128"/>
              </a:rPr>
              <a:t>able to determine that portion of the </a:t>
            </a:r>
            <a:r>
              <a:rPr lang="en-US" i="1" dirty="0">
                <a:latin typeface="Arial" pitchFamily="-84" charset="0"/>
                <a:ea typeface="ＭＳ Ｐゴシック" pitchFamily="-84" charset="-128"/>
                <a:cs typeface="ＭＳ Ｐゴシック" pitchFamily="-84" charset="-128"/>
              </a:rPr>
              <a:t>O</a:t>
            </a:r>
            <a:r>
              <a:rPr lang="en-US" i="1" baseline="-25000" dirty="0">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stream.</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One advantage of the OFB method is that bit errors in transmission do not</a:t>
            </a:r>
          </a:p>
          <a:p>
            <a:r>
              <a:rPr lang="en-US" dirty="0">
                <a:latin typeface="Arial" pitchFamily="-84" charset="0"/>
                <a:ea typeface="ＭＳ Ｐゴシック" pitchFamily="-84" charset="-128"/>
                <a:cs typeface="ＭＳ Ｐゴシック" pitchFamily="-84" charset="-128"/>
              </a:rPr>
              <a:t>propagate. For example, if a bit error occurs in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only the recovered value of </a:t>
            </a:r>
            <a:r>
              <a:rPr lang="en-US" i="1" dirty="0">
                <a:latin typeface="Arial" pitchFamily="-84" charset="0"/>
                <a:ea typeface="ＭＳ Ｐゴシック" pitchFamily="-84" charset="-128"/>
                <a:cs typeface="ＭＳ Ｐゴシック" pitchFamily="-84" charset="-128"/>
              </a:rPr>
              <a:t>P</a:t>
            </a:r>
            <a:r>
              <a:rPr lang="en-US" i="1" baseline="-25000" dirty="0">
                <a:latin typeface="Arial" pitchFamily="-84" charset="0"/>
                <a:ea typeface="ＭＳ Ｐゴシック" pitchFamily="-84" charset="-128"/>
                <a:cs typeface="ＭＳ Ｐゴシック" pitchFamily="-84" charset="-128"/>
              </a:rPr>
              <a:t>1</a:t>
            </a:r>
            <a:r>
              <a:rPr lang="en-US" baseline="-2500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is</a:t>
            </a:r>
          </a:p>
          <a:p>
            <a:r>
              <a:rPr lang="en-US" dirty="0">
                <a:latin typeface="Arial" pitchFamily="-84" charset="0"/>
                <a:ea typeface="ＭＳ Ｐゴシック" pitchFamily="-84" charset="-128"/>
                <a:cs typeface="ＭＳ Ｐゴシック" pitchFamily="-84" charset="-128"/>
              </a:rPr>
              <a:t>affected; subsequent plaintext units are not corrupted. With CFB,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also serves as</a:t>
            </a:r>
          </a:p>
          <a:p>
            <a:r>
              <a:rPr lang="en-US" dirty="0">
                <a:latin typeface="Arial" pitchFamily="-84" charset="0"/>
                <a:ea typeface="ＭＳ Ｐゴシック" pitchFamily="-84" charset="-128"/>
                <a:cs typeface="ＭＳ Ｐゴシック" pitchFamily="-84" charset="-128"/>
              </a:rPr>
              <a:t>input to the shift register and therefore causes additional corruption downstream.</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disadvantage of OFB is that it is more vulnerable to a message stream</a:t>
            </a:r>
          </a:p>
          <a:p>
            <a:r>
              <a:rPr lang="en-US" dirty="0">
                <a:latin typeface="Arial" pitchFamily="-84" charset="0"/>
                <a:ea typeface="ＭＳ Ｐゴシック" pitchFamily="-84" charset="-128"/>
                <a:cs typeface="ＭＳ Ｐゴシック" pitchFamily="-84" charset="-128"/>
              </a:rPr>
              <a:t>modification attack than is CFB. Consider that complementing a bit in the ciphertext</a:t>
            </a:r>
          </a:p>
          <a:p>
            <a:r>
              <a:rPr lang="en-US" dirty="0">
                <a:latin typeface="Arial" pitchFamily="-84" charset="0"/>
                <a:ea typeface="ＭＳ Ｐゴシック" pitchFamily="-84" charset="-128"/>
                <a:cs typeface="ＭＳ Ｐゴシック" pitchFamily="-84" charset="-128"/>
              </a:rPr>
              <a:t>complements the corresponding bit in the recovered plaintext. Thus, controlled</a:t>
            </a:r>
          </a:p>
          <a:p>
            <a:r>
              <a:rPr lang="en-US" dirty="0">
                <a:latin typeface="Arial" pitchFamily="-84" charset="0"/>
                <a:ea typeface="ＭＳ Ｐゴシック" pitchFamily="-84" charset="-128"/>
                <a:cs typeface="ＭＳ Ｐゴシック" pitchFamily="-84" charset="-128"/>
              </a:rPr>
              <a:t> changes to the recovered plaintext can be made. This may make it possible for an</a:t>
            </a:r>
          </a:p>
          <a:p>
            <a:r>
              <a:rPr lang="en-US" dirty="0">
                <a:latin typeface="Arial" pitchFamily="-84" charset="0"/>
                <a:ea typeface="ＭＳ Ｐゴシック" pitchFamily="-84" charset="-128"/>
                <a:cs typeface="ＭＳ Ｐゴシック" pitchFamily="-84" charset="-128"/>
              </a:rPr>
              <a:t>opponent, by making the necessary changes to the checksum portion of the message</a:t>
            </a:r>
          </a:p>
          <a:p>
            <a:r>
              <a:rPr lang="en-US" dirty="0">
                <a:latin typeface="Arial" pitchFamily="-84" charset="0"/>
                <a:ea typeface="ＭＳ Ｐゴシック" pitchFamily="-84" charset="-128"/>
                <a:cs typeface="ＭＳ Ｐゴシック" pitchFamily="-84" charset="-128"/>
              </a:rPr>
              <a:t>as well as to the data portion, to alter the ciphertext in such a way that it is not detected</a:t>
            </a:r>
          </a:p>
          <a:p>
            <a:r>
              <a:rPr lang="en-US" dirty="0">
                <a:latin typeface="Arial" pitchFamily="-84" charset="0"/>
                <a:ea typeface="ＭＳ Ｐゴシック" pitchFamily="-84" charset="-128"/>
                <a:cs typeface="ＭＳ Ｐゴシック" pitchFamily="-84" charset="-128"/>
              </a:rPr>
              <a:t>by an error-correcting code. For a further discussion, see [VOYD83].</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OFB has the structure of a typical stream cipher, because the cipher generates</a:t>
            </a:r>
          </a:p>
          <a:p>
            <a:r>
              <a:rPr lang="en-US" dirty="0">
                <a:latin typeface="Arial" pitchFamily="-84" charset="0"/>
                <a:ea typeface="ＭＳ Ｐゴシック" pitchFamily="-84" charset="-128"/>
                <a:cs typeface="ＭＳ Ｐゴシック" pitchFamily="-84" charset="-128"/>
              </a:rPr>
              <a:t>a stream of bits as a function of an initial value and a key, and that stream of</a:t>
            </a:r>
          </a:p>
          <a:p>
            <a:r>
              <a:rPr lang="en-US" dirty="0">
                <a:latin typeface="Arial" pitchFamily="-84" charset="0"/>
                <a:ea typeface="ＭＳ Ｐゴシック" pitchFamily="-84" charset="-128"/>
                <a:cs typeface="ＭＳ Ｐゴシック" pitchFamily="-84" charset="-128"/>
              </a:rPr>
              <a:t>bits is XORed with the plaintext bits (see Figure 4.1). The generated stream that is</a:t>
            </a:r>
          </a:p>
          <a:p>
            <a:r>
              <a:rPr lang="en-US" dirty="0">
                <a:latin typeface="Arial" pitchFamily="-84" charset="0"/>
                <a:ea typeface="ＭＳ Ｐゴシック" pitchFamily="-84" charset="-128"/>
                <a:cs typeface="ＭＳ Ｐゴシック" pitchFamily="-84" charset="-128"/>
              </a:rPr>
              <a:t>XORed with the plaintext is itself independent of the plaintext; this is highlighted</a:t>
            </a:r>
          </a:p>
          <a:p>
            <a:r>
              <a:rPr lang="en-US" dirty="0">
                <a:latin typeface="Arial" pitchFamily="-84" charset="0"/>
                <a:ea typeface="ＭＳ Ｐゴシック" pitchFamily="-84" charset="-128"/>
                <a:cs typeface="ＭＳ Ｐゴシック" pitchFamily="-84" charset="-128"/>
              </a:rPr>
              <a:t>by dashed boxes in Figure 7.6. One distinction from the stream ciphers we discuss</a:t>
            </a:r>
          </a:p>
          <a:p>
            <a:r>
              <a:rPr lang="en-US" dirty="0">
                <a:latin typeface="Arial" pitchFamily="-84" charset="0"/>
                <a:ea typeface="ＭＳ Ｐゴシック" pitchFamily="-84" charset="-128"/>
                <a:cs typeface="ＭＳ Ｐゴシック" pitchFamily="-84" charset="-128"/>
              </a:rPr>
              <a:t>in Chapter 8 is that OFB encrypts plaintext a full block at a time, where typically a</a:t>
            </a:r>
          </a:p>
          <a:p>
            <a:r>
              <a:rPr lang="en-US" dirty="0">
                <a:latin typeface="Arial" pitchFamily="-84" charset="0"/>
                <a:ea typeface="ＭＳ Ｐゴシック" pitchFamily="-84" charset="-128"/>
                <a:cs typeface="ＭＳ Ｐゴシック" pitchFamily="-84" charset="-128"/>
              </a:rPr>
              <a:t>block is 64 or 128 bits. Many stream ciphers encrypt one byte at a time.</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a:t>
            </a:r>
            <a:r>
              <a:rPr lang="en-US" b="1" dirty="0">
                <a:latin typeface="Arial" pitchFamily="-84" charset="0"/>
                <a:ea typeface="ＭＳ Ｐゴシック" pitchFamily="-84" charset="-128"/>
                <a:cs typeface="ＭＳ Ｐゴシック" pitchFamily="-84" charset="-128"/>
              </a:rPr>
              <a:t>output feedback  (OFB) mode</a:t>
            </a:r>
            <a:r>
              <a:rPr lang="en-US" dirty="0">
                <a:latin typeface="Arial" pitchFamily="-84" charset="0"/>
                <a:ea typeface="ＭＳ Ｐゴシック" pitchFamily="-84" charset="-128"/>
                <a:cs typeface="ＭＳ Ｐゴシック" pitchFamily="-84" charset="-128"/>
              </a:rPr>
              <a:t> is similar in structure to that of CFB. For OFB,</a:t>
            </a:r>
          </a:p>
          <a:p>
            <a:r>
              <a:rPr lang="en-US" dirty="0">
                <a:latin typeface="Arial" pitchFamily="-84" charset="0"/>
                <a:ea typeface="ＭＳ Ｐゴシック" pitchFamily="-84" charset="-128"/>
                <a:cs typeface="ＭＳ Ｐゴシック" pitchFamily="-84" charset="-128"/>
              </a:rPr>
              <a:t>the output of the encryption function is fed back to become the input for encrypting</a:t>
            </a:r>
          </a:p>
          <a:p>
            <a:r>
              <a:rPr lang="en-US" dirty="0">
                <a:latin typeface="Arial" pitchFamily="-84" charset="0"/>
                <a:ea typeface="ＭＳ Ｐゴシック" pitchFamily="-84" charset="-128"/>
                <a:cs typeface="ＭＳ Ｐゴシック" pitchFamily="-84" charset="-128"/>
              </a:rPr>
              <a:t>the next block of plaintext (Figure 7.6). In CFB, the output of the XOR unit is fed</a:t>
            </a:r>
          </a:p>
          <a:p>
            <a:r>
              <a:rPr lang="en-US" dirty="0">
                <a:latin typeface="Arial" pitchFamily="-84" charset="0"/>
                <a:ea typeface="ＭＳ Ｐゴシック" pitchFamily="-84" charset="-128"/>
                <a:cs typeface="ＭＳ Ｐゴシック" pitchFamily="-84" charset="-128"/>
              </a:rPr>
              <a:t>back to become input for encrypting the next block. The other difference is that the</a:t>
            </a:r>
          </a:p>
          <a:p>
            <a:r>
              <a:rPr lang="en-US" dirty="0">
                <a:latin typeface="Arial" pitchFamily="-84" charset="0"/>
                <a:ea typeface="ＭＳ Ｐゴシック" pitchFamily="-84" charset="-128"/>
                <a:cs typeface="ＭＳ Ｐゴシック" pitchFamily="-84" charset="-128"/>
              </a:rPr>
              <a:t>OFB mode operates on full blocks of plaintext and ciphertext, whereas CFB operates</a:t>
            </a:r>
          </a:p>
          <a:p>
            <a:r>
              <a:rPr lang="en-US" dirty="0">
                <a:latin typeface="Arial" pitchFamily="-84" charset="0"/>
                <a:ea typeface="ＭＳ Ｐゴシック" pitchFamily="-84" charset="-128"/>
                <a:cs typeface="ＭＳ Ｐゴシック" pitchFamily="-84" charset="-128"/>
              </a:rPr>
              <a:t>on an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-bit subset.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As with CBC and CFB, the OFB mode requires an initialization vector. In</a:t>
            </a:r>
          </a:p>
          <a:p>
            <a:r>
              <a:rPr lang="en-US" dirty="0">
                <a:latin typeface="Arial" pitchFamily="-84" charset="0"/>
                <a:ea typeface="ＭＳ Ｐゴシック" pitchFamily="-84" charset="-128"/>
                <a:cs typeface="ＭＳ Ｐゴシック" pitchFamily="-84" charset="-128"/>
              </a:rPr>
              <a:t>the case of OFB, the IV must be a nonce; that is, the IV must be unique to each</a:t>
            </a:r>
          </a:p>
          <a:p>
            <a:r>
              <a:rPr lang="en-US" dirty="0">
                <a:latin typeface="Arial" pitchFamily="-84" charset="0"/>
                <a:ea typeface="ＭＳ Ｐゴシック" pitchFamily="-84" charset="-128"/>
                <a:cs typeface="ＭＳ Ｐゴシック" pitchFamily="-84" charset="-128"/>
              </a:rPr>
              <a:t>execution of the encryption operation. The reason for this is that the sequence of</a:t>
            </a:r>
          </a:p>
          <a:p>
            <a:r>
              <a:rPr lang="en-US" dirty="0">
                <a:latin typeface="Arial" pitchFamily="-84" charset="0"/>
                <a:ea typeface="ＭＳ Ｐゴシック" pitchFamily="-84" charset="-128"/>
                <a:cs typeface="ＭＳ Ｐゴシック" pitchFamily="-84" charset="-128"/>
              </a:rPr>
              <a:t> encryption output blocks, </a:t>
            </a:r>
            <a:r>
              <a:rPr lang="en-US" i="1" dirty="0">
                <a:latin typeface="Arial" pitchFamily="-84" charset="0"/>
                <a:ea typeface="ＭＳ Ｐゴシック" pitchFamily="-84" charset="-128"/>
                <a:cs typeface="ＭＳ Ｐゴシック" pitchFamily="-84" charset="-128"/>
              </a:rPr>
              <a:t>O</a:t>
            </a:r>
            <a:r>
              <a:rPr lang="en-US" i="1" baseline="-25000" dirty="0">
                <a:latin typeface="Arial" pitchFamily="-84" charset="0"/>
                <a:ea typeface="ＭＳ Ｐゴシック" pitchFamily="-84" charset="-128"/>
                <a:cs typeface="ＭＳ Ｐゴシック" pitchFamily="-84" charset="-128"/>
              </a:rPr>
              <a:t>i</a:t>
            </a:r>
            <a:r>
              <a:rPr lang="en-US" baseline="-2500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depends only on the key and the IV and does not depend</a:t>
            </a:r>
          </a:p>
          <a:p>
            <a:r>
              <a:rPr lang="en-US" dirty="0">
                <a:latin typeface="Arial" pitchFamily="-84" charset="0"/>
                <a:ea typeface="ＭＳ Ｐゴシック" pitchFamily="-84" charset="-128"/>
                <a:cs typeface="ＭＳ Ｐゴシック" pitchFamily="-84" charset="-128"/>
              </a:rPr>
              <a:t>on the plaintext. Therefore, for a given key and IV, the stream of output bits</a:t>
            </a:r>
          </a:p>
          <a:p>
            <a:r>
              <a:rPr lang="en-US" dirty="0">
                <a:latin typeface="Arial" pitchFamily="-84" charset="0"/>
                <a:ea typeface="ＭＳ Ｐゴシック" pitchFamily="-84" charset="-128"/>
                <a:cs typeface="ＭＳ Ｐゴシック" pitchFamily="-84" charset="-128"/>
              </a:rPr>
              <a:t>used to XOR with the stream of plaintext bits is fixed. If two different messages had</a:t>
            </a:r>
          </a:p>
          <a:p>
            <a:r>
              <a:rPr lang="en-US" dirty="0">
                <a:latin typeface="Arial" pitchFamily="-84" charset="0"/>
                <a:ea typeface="ＭＳ Ｐゴシック" pitchFamily="-84" charset="-128"/>
                <a:cs typeface="ＭＳ Ｐゴシック" pitchFamily="-84" charset="-128"/>
              </a:rPr>
              <a:t>an identical block of plaintext in the identical position, then an attacker would be</a:t>
            </a:r>
          </a:p>
          <a:p>
            <a:r>
              <a:rPr lang="en-US" dirty="0">
                <a:latin typeface="Arial" pitchFamily="-84" charset="0"/>
                <a:ea typeface="ＭＳ Ｐゴシック" pitchFamily="-84" charset="-128"/>
                <a:cs typeface="ＭＳ Ｐゴシック" pitchFamily="-84" charset="-128"/>
              </a:rPr>
              <a:t>able to determine that portion of the </a:t>
            </a:r>
            <a:r>
              <a:rPr lang="en-US" i="1" dirty="0">
                <a:latin typeface="Arial" pitchFamily="-84" charset="0"/>
                <a:ea typeface="ＭＳ Ｐゴシック" pitchFamily="-84" charset="-128"/>
                <a:cs typeface="ＭＳ Ｐゴシック" pitchFamily="-84" charset="-128"/>
              </a:rPr>
              <a:t>O</a:t>
            </a:r>
            <a:r>
              <a:rPr lang="en-US" i="1" baseline="-25000" dirty="0">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stream.</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One advantage of the OFB method is that bit errors in transmission do not</a:t>
            </a:r>
          </a:p>
          <a:p>
            <a:r>
              <a:rPr lang="en-US" dirty="0">
                <a:latin typeface="Arial" pitchFamily="-84" charset="0"/>
                <a:ea typeface="ＭＳ Ｐゴシック" pitchFamily="-84" charset="-128"/>
                <a:cs typeface="ＭＳ Ｐゴシック" pitchFamily="-84" charset="-128"/>
              </a:rPr>
              <a:t>propagate. For example, if a bit error occurs in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only the recovered value of </a:t>
            </a:r>
            <a:r>
              <a:rPr lang="en-US" i="1" dirty="0">
                <a:latin typeface="Arial" pitchFamily="-84" charset="0"/>
                <a:ea typeface="ＭＳ Ｐゴシック" pitchFamily="-84" charset="-128"/>
                <a:cs typeface="ＭＳ Ｐゴシック" pitchFamily="-84" charset="-128"/>
              </a:rPr>
              <a:t>P</a:t>
            </a:r>
            <a:r>
              <a:rPr lang="en-US" i="1" baseline="-25000" dirty="0">
                <a:latin typeface="Arial" pitchFamily="-84" charset="0"/>
                <a:ea typeface="ＭＳ Ｐゴシック" pitchFamily="-84" charset="-128"/>
                <a:cs typeface="ＭＳ Ｐゴシック" pitchFamily="-84" charset="-128"/>
              </a:rPr>
              <a:t>1</a:t>
            </a:r>
            <a:r>
              <a:rPr lang="en-US" baseline="-2500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is</a:t>
            </a:r>
          </a:p>
          <a:p>
            <a:r>
              <a:rPr lang="en-US" dirty="0">
                <a:latin typeface="Arial" pitchFamily="-84" charset="0"/>
                <a:ea typeface="ＭＳ Ｐゴシック" pitchFamily="-84" charset="-128"/>
                <a:cs typeface="ＭＳ Ｐゴシック" pitchFamily="-84" charset="-128"/>
              </a:rPr>
              <a:t>affected; subsequent plaintext units are not corrupted. With CFB,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also serves as</a:t>
            </a:r>
          </a:p>
          <a:p>
            <a:r>
              <a:rPr lang="en-US" dirty="0">
                <a:latin typeface="Arial" pitchFamily="-84" charset="0"/>
                <a:ea typeface="ＭＳ Ｐゴシック" pitchFamily="-84" charset="-128"/>
                <a:cs typeface="ＭＳ Ｐゴシック" pitchFamily="-84" charset="-128"/>
              </a:rPr>
              <a:t>input to the shift register and therefore causes additional corruption downstream.</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disadvantage of OFB is that it is more vulnerable to a message stream</a:t>
            </a:r>
          </a:p>
          <a:p>
            <a:r>
              <a:rPr lang="en-US" dirty="0">
                <a:latin typeface="Arial" pitchFamily="-84" charset="0"/>
                <a:ea typeface="ＭＳ Ｐゴシック" pitchFamily="-84" charset="-128"/>
                <a:cs typeface="ＭＳ Ｐゴシック" pitchFamily="-84" charset="-128"/>
              </a:rPr>
              <a:t>modification attack than is CFB. Consider that complementing a bit in the ciphertext</a:t>
            </a:r>
          </a:p>
          <a:p>
            <a:r>
              <a:rPr lang="en-US" dirty="0">
                <a:latin typeface="Arial" pitchFamily="-84" charset="0"/>
                <a:ea typeface="ＭＳ Ｐゴシック" pitchFamily="-84" charset="-128"/>
                <a:cs typeface="ＭＳ Ｐゴシック" pitchFamily="-84" charset="-128"/>
              </a:rPr>
              <a:t>complements the corresponding bit in the recovered plaintext. Thus, controlled</a:t>
            </a:r>
          </a:p>
          <a:p>
            <a:r>
              <a:rPr lang="en-US" dirty="0">
                <a:latin typeface="Arial" pitchFamily="-84" charset="0"/>
                <a:ea typeface="ＭＳ Ｐゴシック" pitchFamily="-84" charset="-128"/>
                <a:cs typeface="ＭＳ Ｐゴシック" pitchFamily="-84" charset="-128"/>
              </a:rPr>
              <a:t> changes to the recovered plaintext can be made. This may make it possible for an</a:t>
            </a:r>
          </a:p>
          <a:p>
            <a:r>
              <a:rPr lang="en-US" dirty="0">
                <a:latin typeface="Arial" pitchFamily="-84" charset="0"/>
                <a:ea typeface="ＭＳ Ｐゴシック" pitchFamily="-84" charset="-128"/>
                <a:cs typeface="ＭＳ Ｐゴシック" pitchFamily="-84" charset="-128"/>
              </a:rPr>
              <a:t>opponent, by making the necessary changes to the checksum portion of the message</a:t>
            </a:r>
          </a:p>
          <a:p>
            <a:r>
              <a:rPr lang="en-US" dirty="0">
                <a:latin typeface="Arial" pitchFamily="-84" charset="0"/>
                <a:ea typeface="ＭＳ Ｐゴシック" pitchFamily="-84" charset="-128"/>
                <a:cs typeface="ＭＳ Ｐゴシック" pitchFamily="-84" charset="-128"/>
              </a:rPr>
              <a:t>as well as to the data portion, to alter the ciphertext in such a way that it is not detected</a:t>
            </a:r>
          </a:p>
          <a:p>
            <a:r>
              <a:rPr lang="en-US" dirty="0">
                <a:latin typeface="Arial" pitchFamily="-84" charset="0"/>
                <a:ea typeface="ＭＳ Ｐゴシック" pitchFamily="-84" charset="-128"/>
                <a:cs typeface="ＭＳ Ｐゴシック" pitchFamily="-84" charset="-128"/>
              </a:rPr>
              <a:t>by an error-correcting code. For a further discussion, see [VOYD83].</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OFB has the structure of a typical stream cipher, because the cipher generates</a:t>
            </a:r>
          </a:p>
          <a:p>
            <a:r>
              <a:rPr lang="en-US" dirty="0">
                <a:latin typeface="Arial" pitchFamily="-84" charset="0"/>
                <a:ea typeface="ＭＳ Ｐゴシック" pitchFamily="-84" charset="-128"/>
                <a:cs typeface="ＭＳ Ｐゴシック" pitchFamily="-84" charset="-128"/>
              </a:rPr>
              <a:t>a stream of bits as a function of an initial value and a key, and that stream of</a:t>
            </a:r>
          </a:p>
          <a:p>
            <a:r>
              <a:rPr lang="en-US" dirty="0">
                <a:latin typeface="Arial" pitchFamily="-84" charset="0"/>
                <a:ea typeface="ＭＳ Ｐゴシック" pitchFamily="-84" charset="-128"/>
                <a:cs typeface="ＭＳ Ｐゴシック" pitchFamily="-84" charset="-128"/>
              </a:rPr>
              <a:t>bits is XORed with the plaintext bits (see Figure 4.1). The generated stream that is</a:t>
            </a:r>
          </a:p>
          <a:p>
            <a:r>
              <a:rPr lang="en-US" dirty="0">
                <a:latin typeface="Arial" pitchFamily="-84" charset="0"/>
                <a:ea typeface="ＭＳ Ｐゴシック" pitchFamily="-84" charset="-128"/>
                <a:cs typeface="ＭＳ Ｐゴシック" pitchFamily="-84" charset="-128"/>
              </a:rPr>
              <a:t>XORed with the plaintext is itself independent of the plaintext; this is highlighted</a:t>
            </a:r>
          </a:p>
          <a:p>
            <a:r>
              <a:rPr lang="en-US" dirty="0">
                <a:latin typeface="Arial" pitchFamily="-84" charset="0"/>
                <a:ea typeface="ＭＳ Ｐゴシック" pitchFamily="-84" charset="-128"/>
                <a:cs typeface="ＭＳ Ｐゴシック" pitchFamily="-84" charset="-128"/>
              </a:rPr>
              <a:t>by dashed boxes in Figure 7.6. One distinction from the stream ciphers we discuss</a:t>
            </a:r>
          </a:p>
          <a:p>
            <a:r>
              <a:rPr lang="en-US" dirty="0">
                <a:latin typeface="Arial" pitchFamily="-84" charset="0"/>
                <a:ea typeface="ＭＳ Ｐゴシック" pitchFamily="-84" charset="-128"/>
                <a:cs typeface="ＭＳ Ｐゴシック" pitchFamily="-84" charset="-128"/>
              </a:rPr>
              <a:t>in Chapter 8 is that OFB encrypts plaintext a full block at a time, where typically a</a:t>
            </a:r>
          </a:p>
          <a:p>
            <a:r>
              <a:rPr lang="en-US" dirty="0">
                <a:latin typeface="Arial" pitchFamily="-84" charset="0"/>
                <a:ea typeface="ＭＳ Ｐゴシック" pitchFamily="-84" charset="-128"/>
                <a:cs typeface="ＭＳ Ｐゴシック" pitchFamily="-84" charset="-128"/>
              </a:rPr>
              <a:t>block is 64 or 128 bits. Many stream ciphers encrypt one byte at a time.</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Although interest in the </a:t>
            </a:r>
            <a:r>
              <a:rPr lang="en-US" b="1" dirty="0">
                <a:latin typeface="Arial" pitchFamily="-84" charset="0"/>
                <a:ea typeface="ＭＳ Ｐゴシック" pitchFamily="-84" charset="-128"/>
                <a:cs typeface="ＭＳ Ｐゴシック" pitchFamily="-84" charset="-128"/>
              </a:rPr>
              <a:t>counter (CTR</a:t>
            </a:r>
            <a:r>
              <a:rPr lang="en-US" dirty="0">
                <a:latin typeface="Arial" pitchFamily="-84" charset="0"/>
                <a:ea typeface="ＭＳ Ｐゴシック" pitchFamily="-84" charset="-128"/>
                <a:cs typeface="ＭＳ Ｐゴシック" pitchFamily="-84" charset="-128"/>
              </a:rPr>
              <a:t>) mode has increased recently with applications</a:t>
            </a:r>
          </a:p>
          <a:p>
            <a:r>
              <a:rPr lang="en-US" dirty="0">
                <a:latin typeface="Arial" pitchFamily="-84" charset="0"/>
                <a:ea typeface="ＭＳ Ｐゴシック" pitchFamily="-84" charset="-128"/>
                <a:cs typeface="ＭＳ Ｐゴシック" pitchFamily="-84" charset="-128"/>
              </a:rPr>
              <a:t>to ATM (asynchronous transfer mode) network security and IP sec (IP security),</a:t>
            </a:r>
          </a:p>
          <a:p>
            <a:r>
              <a:rPr lang="en-US" dirty="0">
                <a:latin typeface="Arial" pitchFamily="-84" charset="0"/>
                <a:ea typeface="ＭＳ Ｐゴシック" pitchFamily="-84" charset="-128"/>
                <a:cs typeface="ＭＳ Ｐゴシック" pitchFamily="-84" charset="-128"/>
              </a:rPr>
              <a:t>this mode was proposed in 1979 (e.g., [DIFF79]).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Figure 7.7 depicts the CTR mode. A counter equal to the plaintext block</a:t>
            </a:r>
          </a:p>
          <a:p>
            <a:r>
              <a:rPr lang="en-US" dirty="0">
                <a:latin typeface="Arial" pitchFamily="-84" charset="0"/>
                <a:ea typeface="ＭＳ Ｐゴシック" pitchFamily="-84" charset="-128"/>
                <a:cs typeface="ＭＳ Ｐゴシック" pitchFamily="-84" charset="-128"/>
              </a:rPr>
              <a:t>size is used. The only requirement stated in SP 800-38A is that the counter value</a:t>
            </a:r>
          </a:p>
          <a:p>
            <a:r>
              <a:rPr lang="en-US" dirty="0">
                <a:latin typeface="Arial" pitchFamily="-84" charset="0"/>
                <a:ea typeface="ＭＳ Ｐゴシック" pitchFamily="-84" charset="-128"/>
                <a:cs typeface="ＭＳ Ｐゴシック" pitchFamily="-84" charset="-128"/>
              </a:rPr>
              <a:t>must be different for each plaintext block that is encrypted. Typically, the counter</a:t>
            </a:r>
          </a:p>
          <a:p>
            <a:r>
              <a:rPr lang="en-US" dirty="0">
                <a:latin typeface="Arial" pitchFamily="-84" charset="0"/>
                <a:ea typeface="ＭＳ Ｐゴシック" pitchFamily="-84" charset="-128"/>
                <a:cs typeface="ＭＳ Ｐゴシック" pitchFamily="-84" charset="-128"/>
              </a:rPr>
              <a:t>is initialized to some value and then incremented by 1 for each subsequent block</a:t>
            </a:r>
          </a:p>
          <a:p>
            <a:r>
              <a:rPr lang="en-US" dirty="0">
                <a:latin typeface="Arial" pitchFamily="-84" charset="0"/>
                <a:ea typeface="ＭＳ Ｐゴシック" pitchFamily="-84" charset="-128"/>
                <a:cs typeface="ＭＳ Ｐゴシック" pitchFamily="-84" charset="-128"/>
              </a:rPr>
              <a:t>(modulo 2</a:t>
            </a:r>
            <a:r>
              <a:rPr lang="en-US" baseline="30000"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where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is the block size). For encryption, the counter is encrypted and</a:t>
            </a:r>
          </a:p>
          <a:p>
            <a:r>
              <a:rPr lang="en-US" dirty="0">
                <a:latin typeface="Arial" pitchFamily="-84" charset="0"/>
                <a:ea typeface="ＭＳ Ｐゴシック" pitchFamily="-84" charset="-128"/>
                <a:cs typeface="ＭＳ Ｐゴシック" pitchFamily="-84" charset="-128"/>
              </a:rPr>
              <a:t>then XORed with the plaintext block to produce the ciphertext block; there is no</a:t>
            </a:r>
          </a:p>
          <a:p>
            <a:r>
              <a:rPr lang="en-US" dirty="0">
                <a:latin typeface="Arial" pitchFamily="-84" charset="0"/>
                <a:ea typeface="ＭＳ Ｐゴシック" pitchFamily="-84" charset="-128"/>
                <a:cs typeface="ＭＳ Ｐゴシック" pitchFamily="-84" charset="-128"/>
              </a:rPr>
              <a:t>chaining. For decryption, the same sequence of counter values is used, with each encrypted</a:t>
            </a:r>
          </a:p>
          <a:p>
            <a:r>
              <a:rPr lang="en-US" dirty="0">
                <a:latin typeface="Arial" pitchFamily="-84" charset="0"/>
                <a:ea typeface="ＭＳ Ｐゴシック" pitchFamily="-84" charset="-128"/>
                <a:cs typeface="ＭＳ Ｐゴシック" pitchFamily="-84" charset="-128"/>
              </a:rPr>
              <a:t>counter XORed with a ciphertext block to recover the corresponding plaintext</a:t>
            </a:r>
          </a:p>
          <a:p>
            <a:r>
              <a:rPr lang="en-US" dirty="0">
                <a:latin typeface="Arial" pitchFamily="-84" charset="0"/>
                <a:ea typeface="ＭＳ Ｐゴシック" pitchFamily="-84" charset="-128"/>
                <a:cs typeface="ＭＳ Ｐゴシック" pitchFamily="-84" charset="-128"/>
              </a:rPr>
              <a:t>block. Thus, the initial counter value must be made available for decryption.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As with the OFB mode, the initial counter value must be a nonce; that is, </a:t>
            </a:r>
            <a:r>
              <a:rPr lang="en-US" i="1" dirty="0">
                <a:latin typeface="Arial" pitchFamily="-84" charset="0"/>
                <a:ea typeface="ＭＳ Ｐゴシック" pitchFamily="-84" charset="-128"/>
                <a:cs typeface="ＭＳ Ｐゴシック" pitchFamily="-84" charset="-128"/>
              </a:rPr>
              <a:t>T</a:t>
            </a:r>
            <a:r>
              <a:rPr lang="en-US" i="1" baseline="-25000" dirty="0">
                <a:latin typeface="Arial" pitchFamily="-84" charset="0"/>
                <a:ea typeface="ＭＳ Ｐゴシック" pitchFamily="-84" charset="-128"/>
                <a:cs typeface="ＭＳ Ｐゴシック" pitchFamily="-84" charset="-128"/>
              </a:rPr>
              <a:t>1</a:t>
            </a:r>
          </a:p>
          <a:p>
            <a:r>
              <a:rPr lang="en-US" dirty="0">
                <a:latin typeface="Arial" pitchFamily="-84" charset="0"/>
                <a:ea typeface="ＭＳ Ｐゴシック" pitchFamily="-84" charset="-128"/>
                <a:cs typeface="ＭＳ Ｐゴシック" pitchFamily="-84" charset="-128"/>
              </a:rPr>
              <a:t> must be different for all of the messages encrypted using the same key. Further,</a:t>
            </a:r>
          </a:p>
          <a:p>
            <a:r>
              <a:rPr lang="en-US" dirty="0">
                <a:latin typeface="Arial" pitchFamily="-84" charset="0"/>
                <a:ea typeface="ＭＳ Ｐゴシック" pitchFamily="-84" charset="-128"/>
                <a:cs typeface="ＭＳ Ｐゴシック" pitchFamily="-84" charset="-128"/>
              </a:rPr>
              <a:t>all </a:t>
            </a:r>
            <a:r>
              <a:rPr lang="en-US" i="1" dirty="0" err="1">
                <a:latin typeface="Arial" pitchFamily="-84" charset="0"/>
                <a:ea typeface="ＭＳ Ｐゴシック" pitchFamily="-84" charset="-128"/>
                <a:cs typeface="ＭＳ Ｐゴシック" pitchFamily="-84" charset="-128"/>
              </a:rPr>
              <a:t>T</a:t>
            </a:r>
            <a:r>
              <a:rPr lang="en-US" i="1" baseline="-25000" dirty="0" err="1">
                <a:latin typeface="Arial" pitchFamily="-84" charset="0"/>
                <a:ea typeface="ＭＳ Ｐゴシック" pitchFamily="-84" charset="-128"/>
                <a:cs typeface="ＭＳ Ｐゴシック" pitchFamily="-84" charset="-128"/>
              </a:rPr>
              <a:t>i</a:t>
            </a:r>
            <a:r>
              <a:rPr lang="en-US" baseline="-2500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values across all messages must be unique. If, contrary to this requirement, a</a:t>
            </a:r>
          </a:p>
          <a:p>
            <a:r>
              <a:rPr lang="en-US" dirty="0">
                <a:latin typeface="Arial" pitchFamily="-84" charset="0"/>
                <a:ea typeface="ＭＳ Ｐゴシック" pitchFamily="-84" charset="-128"/>
                <a:cs typeface="ＭＳ Ｐゴシック" pitchFamily="-84" charset="-128"/>
              </a:rPr>
              <a:t>counter value is used multiple times, then the confidentiality of all of the plaintext</a:t>
            </a:r>
          </a:p>
          <a:p>
            <a:r>
              <a:rPr lang="en-US" dirty="0">
                <a:latin typeface="Arial" pitchFamily="-84" charset="0"/>
                <a:ea typeface="ＭＳ Ｐゴシック" pitchFamily="-84" charset="-128"/>
                <a:cs typeface="ＭＳ Ｐゴシック" pitchFamily="-84" charset="-128"/>
              </a:rPr>
              <a:t>blocks corresponding to that counter value may be compromised. In particular, if</a:t>
            </a:r>
          </a:p>
          <a:p>
            <a:r>
              <a:rPr lang="en-US" dirty="0">
                <a:latin typeface="Arial" pitchFamily="-84" charset="0"/>
                <a:ea typeface="ＭＳ Ｐゴシック" pitchFamily="-84" charset="-128"/>
                <a:cs typeface="ＭＳ Ｐゴシック" pitchFamily="-84" charset="-128"/>
              </a:rPr>
              <a:t>any plaintext block that is encrypted using a given counter value is known, then</a:t>
            </a:r>
          </a:p>
          <a:p>
            <a:r>
              <a:rPr lang="en-US" dirty="0">
                <a:latin typeface="Arial" pitchFamily="-84" charset="0"/>
                <a:ea typeface="ＭＳ Ｐゴシック" pitchFamily="-84" charset="-128"/>
                <a:cs typeface="ＭＳ Ｐゴシック" pitchFamily="-84" charset="-128"/>
              </a:rPr>
              <a:t>the output of the encryption function can be determined easily from the associated</a:t>
            </a:r>
          </a:p>
          <a:p>
            <a:r>
              <a:rPr lang="en-US" dirty="0">
                <a:latin typeface="Arial" pitchFamily="-84" charset="0"/>
                <a:ea typeface="ＭＳ Ｐゴシック" pitchFamily="-84" charset="-128"/>
                <a:cs typeface="ＭＳ Ｐゴシック" pitchFamily="-84" charset="-128"/>
              </a:rPr>
              <a:t>ciphertext block. This output allows any other plaintext blocks that are encrypted</a:t>
            </a:r>
          </a:p>
          <a:p>
            <a:r>
              <a:rPr lang="en-US" dirty="0">
                <a:latin typeface="Arial" pitchFamily="-84" charset="0"/>
                <a:ea typeface="ＭＳ Ｐゴシック" pitchFamily="-84" charset="-128"/>
                <a:cs typeface="ＭＳ Ｐゴシック" pitchFamily="-84" charset="-128"/>
              </a:rPr>
              <a:t>using the same counter value to be easily recovered from their associated ciphertext</a:t>
            </a:r>
          </a:p>
          <a:p>
            <a:r>
              <a:rPr lang="en-US" dirty="0">
                <a:latin typeface="Arial" pitchFamily="-84" charset="0"/>
                <a:ea typeface="ＭＳ Ｐゴシック" pitchFamily="-84" charset="-128"/>
                <a:cs typeface="ＭＳ Ｐゴシック" pitchFamily="-84" charset="-128"/>
              </a:rPr>
              <a:t>blocks.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One way to ensure the uniqueness of counter values is to continue to increment</a:t>
            </a:r>
          </a:p>
          <a:p>
            <a:r>
              <a:rPr lang="en-US" dirty="0">
                <a:latin typeface="Arial" pitchFamily="-84" charset="0"/>
                <a:ea typeface="ＭＳ Ｐゴシック" pitchFamily="-84" charset="-128"/>
                <a:cs typeface="ＭＳ Ｐゴシック" pitchFamily="-84" charset="-128"/>
              </a:rPr>
              <a:t>the counter value by 1 across messages. That is, the first counter value of the</a:t>
            </a:r>
          </a:p>
          <a:p>
            <a:r>
              <a:rPr lang="en-US" dirty="0">
                <a:latin typeface="Arial" pitchFamily="-84" charset="0"/>
                <a:ea typeface="ＭＳ Ｐゴシック" pitchFamily="-84" charset="-128"/>
                <a:cs typeface="ＭＳ Ｐゴシック" pitchFamily="-84" charset="-128"/>
              </a:rPr>
              <a:t>each message is one more than the last counter value of the preceding message.</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Although interest in the </a:t>
            </a:r>
            <a:r>
              <a:rPr lang="en-US" b="1" dirty="0">
                <a:latin typeface="Arial" pitchFamily="-84" charset="0"/>
                <a:ea typeface="ＭＳ Ｐゴシック" pitchFamily="-84" charset="-128"/>
                <a:cs typeface="ＭＳ Ｐゴシック" pitchFamily="-84" charset="-128"/>
              </a:rPr>
              <a:t>counter (CTR</a:t>
            </a:r>
            <a:r>
              <a:rPr lang="en-US" dirty="0">
                <a:latin typeface="Arial" pitchFamily="-84" charset="0"/>
                <a:ea typeface="ＭＳ Ｐゴシック" pitchFamily="-84" charset="-128"/>
                <a:cs typeface="ＭＳ Ｐゴシック" pitchFamily="-84" charset="-128"/>
              </a:rPr>
              <a:t>) mode has increased recently with applications</a:t>
            </a:r>
          </a:p>
          <a:p>
            <a:r>
              <a:rPr lang="en-US" dirty="0">
                <a:latin typeface="Arial" pitchFamily="-84" charset="0"/>
                <a:ea typeface="ＭＳ Ｐゴシック" pitchFamily="-84" charset="-128"/>
                <a:cs typeface="ＭＳ Ｐゴシック" pitchFamily="-84" charset="-128"/>
              </a:rPr>
              <a:t>to ATM (asynchronous transfer mode) network security and IP sec (IP security),</a:t>
            </a:r>
          </a:p>
          <a:p>
            <a:r>
              <a:rPr lang="en-US" dirty="0">
                <a:latin typeface="Arial" pitchFamily="-84" charset="0"/>
                <a:ea typeface="ＭＳ Ｐゴシック" pitchFamily="-84" charset="-128"/>
                <a:cs typeface="ＭＳ Ｐゴシック" pitchFamily="-84" charset="-128"/>
              </a:rPr>
              <a:t>this mode was proposed in 1979 (e.g., [DIFF79]).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Figure 7.7 depicts the CTR mode. A counter equal to the plaintext block</a:t>
            </a:r>
          </a:p>
          <a:p>
            <a:r>
              <a:rPr lang="en-US" dirty="0">
                <a:latin typeface="Arial" pitchFamily="-84" charset="0"/>
                <a:ea typeface="ＭＳ Ｐゴシック" pitchFamily="-84" charset="-128"/>
                <a:cs typeface="ＭＳ Ｐゴシック" pitchFamily="-84" charset="-128"/>
              </a:rPr>
              <a:t>size is used. The only requirement stated in SP 800-38A is that the counter value</a:t>
            </a:r>
          </a:p>
          <a:p>
            <a:r>
              <a:rPr lang="en-US" dirty="0">
                <a:latin typeface="Arial" pitchFamily="-84" charset="0"/>
                <a:ea typeface="ＭＳ Ｐゴシック" pitchFamily="-84" charset="-128"/>
                <a:cs typeface="ＭＳ Ｐゴシック" pitchFamily="-84" charset="-128"/>
              </a:rPr>
              <a:t>must be different for each plaintext block that is encrypted. Typically, the counter</a:t>
            </a:r>
          </a:p>
          <a:p>
            <a:r>
              <a:rPr lang="en-US" dirty="0">
                <a:latin typeface="Arial" pitchFamily="-84" charset="0"/>
                <a:ea typeface="ＭＳ Ｐゴシック" pitchFamily="-84" charset="-128"/>
                <a:cs typeface="ＭＳ Ｐゴシック" pitchFamily="-84" charset="-128"/>
              </a:rPr>
              <a:t>is initialized to some value and then incremented by 1 for each subsequent block</a:t>
            </a:r>
          </a:p>
          <a:p>
            <a:r>
              <a:rPr lang="en-US" dirty="0">
                <a:latin typeface="Arial" pitchFamily="-84" charset="0"/>
                <a:ea typeface="ＭＳ Ｐゴシック" pitchFamily="-84" charset="-128"/>
                <a:cs typeface="ＭＳ Ｐゴシック" pitchFamily="-84" charset="-128"/>
              </a:rPr>
              <a:t>(modulo 2</a:t>
            </a:r>
            <a:r>
              <a:rPr lang="en-US" baseline="30000"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where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is the block size). For encryption, the counter is encrypted and</a:t>
            </a:r>
          </a:p>
          <a:p>
            <a:r>
              <a:rPr lang="en-US" dirty="0">
                <a:latin typeface="Arial" pitchFamily="-84" charset="0"/>
                <a:ea typeface="ＭＳ Ｐゴシック" pitchFamily="-84" charset="-128"/>
                <a:cs typeface="ＭＳ Ｐゴシック" pitchFamily="-84" charset="-128"/>
              </a:rPr>
              <a:t>then XORed with the plaintext block to produce the ciphertext block; there is no</a:t>
            </a:r>
          </a:p>
          <a:p>
            <a:r>
              <a:rPr lang="en-US" dirty="0">
                <a:latin typeface="Arial" pitchFamily="-84" charset="0"/>
                <a:ea typeface="ＭＳ Ｐゴシック" pitchFamily="-84" charset="-128"/>
                <a:cs typeface="ＭＳ Ｐゴシック" pitchFamily="-84" charset="-128"/>
              </a:rPr>
              <a:t>chaining. For decryption, the same sequence of counter values is used, with each encrypted</a:t>
            </a:r>
          </a:p>
          <a:p>
            <a:r>
              <a:rPr lang="en-US" dirty="0">
                <a:latin typeface="Arial" pitchFamily="-84" charset="0"/>
                <a:ea typeface="ＭＳ Ｐゴシック" pitchFamily="-84" charset="-128"/>
                <a:cs typeface="ＭＳ Ｐゴシック" pitchFamily="-84" charset="-128"/>
              </a:rPr>
              <a:t>counter XORed with a ciphertext block to recover the corresponding plaintext</a:t>
            </a:r>
          </a:p>
          <a:p>
            <a:r>
              <a:rPr lang="en-US" dirty="0">
                <a:latin typeface="Arial" pitchFamily="-84" charset="0"/>
                <a:ea typeface="ＭＳ Ｐゴシック" pitchFamily="-84" charset="-128"/>
                <a:cs typeface="ＭＳ Ｐゴシック" pitchFamily="-84" charset="-128"/>
              </a:rPr>
              <a:t>block. Thus, the initial counter value must be made available for decryption.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As with the OFB mode, the initial counter value must be a nonce; that is, </a:t>
            </a:r>
            <a:r>
              <a:rPr lang="en-US" i="1" dirty="0">
                <a:latin typeface="Arial" pitchFamily="-84" charset="0"/>
                <a:ea typeface="ＭＳ Ｐゴシック" pitchFamily="-84" charset="-128"/>
                <a:cs typeface="ＭＳ Ｐゴシック" pitchFamily="-84" charset="-128"/>
              </a:rPr>
              <a:t>T</a:t>
            </a:r>
            <a:r>
              <a:rPr lang="en-US" i="1" baseline="-25000" dirty="0">
                <a:latin typeface="Arial" pitchFamily="-84" charset="0"/>
                <a:ea typeface="ＭＳ Ｐゴシック" pitchFamily="-84" charset="-128"/>
                <a:cs typeface="ＭＳ Ｐゴシック" pitchFamily="-84" charset="-128"/>
              </a:rPr>
              <a:t>1</a:t>
            </a:r>
          </a:p>
          <a:p>
            <a:r>
              <a:rPr lang="en-US" dirty="0">
                <a:latin typeface="Arial" pitchFamily="-84" charset="0"/>
                <a:ea typeface="ＭＳ Ｐゴシック" pitchFamily="-84" charset="-128"/>
                <a:cs typeface="ＭＳ Ｐゴシック" pitchFamily="-84" charset="-128"/>
              </a:rPr>
              <a:t> must be different for all of the messages encrypted using the same key. Further,</a:t>
            </a:r>
          </a:p>
          <a:p>
            <a:r>
              <a:rPr lang="en-US" dirty="0">
                <a:latin typeface="Arial" pitchFamily="-84" charset="0"/>
                <a:ea typeface="ＭＳ Ｐゴシック" pitchFamily="-84" charset="-128"/>
                <a:cs typeface="ＭＳ Ｐゴシック" pitchFamily="-84" charset="-128"/>
              </a:rPr>
              <a:t>all </a:t>
            </a:r>
            <a:r>
              <a:rPr lang="en-US" i="1" dirty="0" err="1">
                <a:latin typeface="Arial" pitchFamily="-84" charset="0"/>
                <a:ea typeface="ＭＳ Ｐゴシック" pitchFamily="-84" charset="-128"/>
                <a:cs typeface="ＭＳ Ｐゴシック" pitchFamily="-84" charset="-128"/>
              </a:rPr>
              <a:t>T</a:t>
            </a:r>
            <a:r>
              <a:rPr lang="en-US" i="1" baseline="-25000" dirty="0" err="1">
                <a:latin typeface="Arial" pitchFamily="-84" charset="0"/>
                <a:ea typeface="ＭＳ Ｐゴシック" pitchFamily="-84" charset="-128"/>
                <a:cs typeface="ＭＳ Ｐゴシック" pitchFamily="-84" charset="-128"/>
              </a:rPr>
              <a:t>i</a:t>
            </a:r>
            <a:r>
              <a:rPr lang="en-US" baseline="-2500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values across all messages must be unique. If, contrary to this requirement, a</a:t>
            </a:r>
          </a:p>
          <a:p>
            <a:r>
              <a:rPr lang="en-US" dirty="0">
                <a:latin typeface="Arial" pitchFamily="-84" charset="0"/>
                <a:ea typeface="ＭＳ Ｐゴシック" pitchFamily="-84" charset="-128"/>
                <a:cs typeface="ＭＳ Ｐゴシック" pitchFamily="-84" charset="-128"/>
              </a:rPr>
              <a:t>counter value is used multiple times, then the confidentiality of all of the plaintext</a:t>
            </a:r>
          </a:p>
          <a:p>
            <a:r>
              <a:rPr lang="en-US" dirty="0">
                <a:latin typeface="Arial" pitchFamily="-84" charset="0"/>
                <a:ea typeface="ＭＳ Ｐゴシック" pitchFamily="-84" charset="-128"/>
                <a:cs typeface="ＭＳ Ｐゴシック" pitchFamily="-84" charset="-128"/>
              </a:rPr>
              <a:t>blocks corresponding to that counter value may be compromised. In particular, if</a:t>
            </a:r>
          </a:p>
          <a:p>
            <a:r>
              <a:rPr lang="en-US" dirty="0">
                <a:latin typeface="Arial" pitchFamily="-84" charset="0"/>
                <a:ea typeface="ＭＳ Ｐゴシック" pitchFamily="-84" charset="-128"/>
                <a:cs typeface="ＭＳ Ｐゴシック" pitchFamily="-84" charset="-128"/>
              </a:rPr>
              <a:t>any plaintext block that is encrypted using a given counter value is known, then</a:t>
            </a:r>
          </a:p>
          <a:p>
            <a:r>
              <a:rPr lang="en-US" dirty="0">
                <a:latin typeface="Arial" pitchFamily="-84" charset="0"/>
                <a:ea typeface="ＭＳ Ｐゴシック" pitchFamily="-84" charset="-128"/>
                <a:cs typeface="ＭＳ Ｐゴシック" pitchFamily="-84" charset="-128"/>
              </a:rPr>
              <a:t>the output of the encryption function can be determined easily from the associated</a:t>
            </a:r>
          </a:p>
          <a:p>
            <a:r>
              <a:rPr lang="en-US" dirty="0">
                <a:latin typeface="Arial" pitchFamily="-84" charset="0"/>
                <a:ea typeface="ＭＳ Ｐゴシック" pitchFamily="-84" charset="-128"/>
                <a:cs typeface="ＭＳ Ｐゴシック" pitchFamily="-84" charset="-128"/>
              </a:rPr>
              <a:t>ciphertext block. This output allows any other plaintext blocks that are encrypted</a:t>
            </a:r>
          </a:p>
          <a:p>
            <a:r>
              <a:rPr lang="en-US" dirty="0">
                <a:latin typeface="Arial" pitchFamily="-84" charset="0"/>
                <a:ea typeface="ＭＳ Ｐゴシック" pitchFamily="-84" charset="-128"/>
                <a:cs typeface="ＭＳ Ｐゴシック" pitchFamily="-84" charset="-128"/>
              </a:rPr>
              <a:t>using the same counter value to be easily recovered from their associated ciphertext</a:t>
            </a:r>
          </a:p>
          <a:p>
            <a:r>
              <a:rPr lang="en-US" dirty="0">
                <a:latin typeface="Arial" pitchFamily="-84" charset="0"/>
                <a:ea typeface="ＭＳ Ｐゴシック" pitchFamily="-84" charset="-128"/>
                <a:cs typeface="ＭＳ Ｐゴシック" pitchFamily="-84" charset="-128"/>
              </a:rPr>
              <a:t>blocks.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One way to ensure the uniqueness of counter values is to continue to increment</a:t>
            </a:r>
          </a:p>
          <a:p>
            <a:r>
              <a:rPr lang="en-US" dirty="0">
                <a:latin typeface="Arial" pitchFamily="-84" charset="0"/>
                <a:ea typeface="ＭＳ Ｐゴシック" pitchFamily="-84" charset="-128"/>
                <a:cs typeface="ＭＳ Ｐゴシック" pitchFamily="-84" charset="-128"/>
              </a:rPr>
              <a:t>the counter value by 1 across messages. That is, the first counter value of the</a:t>
            </a:r>
          </a:p>
          <a:p>
            <a:r>
              <a:rPr lang="en-US" dirty="0">
                <a:latin typeface="Arial" pitchFamily="-84" charset="0"/>
                <a:ea typeface="ＭＳ Ｐゴシック" pitchFamily="-84" charset="-128"/>
                <a:cs typeface="ＭＳ Ｐゴシック" pitchFamily="-84" charset="-128"/>
              </a:rPr>
              <a:t>each message is one more than the last counter value of the preceding message.</a:t>
            </a:r>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[LIPM00] lists the following advantages of CTR mode.</a:t>
            </a:r>
          </a:p>
          <a:p>
            <a:endParaRPr lang="en-US" b="1"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Hardware efficiency</a:t>
            </a:r>
            <a:r>
              <a:rPr lang="en-US" dirty="0">
                <a:latin typeface="Arial" pitchFamily="-84" charset="0"/>
                <a:ea typeface="ＭＳ Ｐゴシック" pitchFamily="-84" charset="-128"/>
                <a:cs typeface="ＭＳ Ｐゴシック" pitchFamily="-84" charset="-128"/>
              </a:rPr>
              <a:t>: Unlike the three chaining modes, encryption (or decryption)</a:t>
            </a:r>
          </a:p>
          <a:p>
            <a:r>
              <a:rPr lang="en-US" dirty="0">
                <a:latin typeface="Arial" pitchFamily="-84" charset="0"/>
                <a:ea typeface="ＭＳ Ｐゴシック" pitchFamily="-84" charset="-128"/>
                <a:cs typeface="ＭＳ Ｐゴシック" pitchFamily="-84" charset="-128"/>
              </a:rPr>
              <a:t>in CTR mode can be done in parallel on multiple blocks of plaintext or</a:t>
            </a:r>
          </a:p>
          <a:p>
            <a:r>
              <a:rPr lang="en-US" dirty="0">
                <a:latin typeface="Arial" pitchFamily="-84" charset="0"/>
                <a:ea typeface="ＭＳ Ｐゴシック" pitchFamily="-84" charset="-128"/>
                <a:cs typeface="ＭＳ Ｐゴシック" pitchFamily="-84" charset="-128"/>
              </a:rPr>
              <a:t>ciphertext. For the chaining modes, the algorithm must complete the computation</a:t>
            </a:r>
          </a:p>
          <a:p>
            <a:r>
              <a:rPr lang="en-US" dirty="0">
                <a:latin typeface="Arial" pitchFamily="-84" charset="0"/>
                <a:ea typeface="ＭＳ Ｐゴシック" pitchFamily="-84" charset="-128"/>
                <a:cs typeface="ＭＳ Ｐゴシック" pitchFamily="-84" charset="-128"/>
              </a:rPr>
              <a:t>on one block before beginning on the next block. This limits the maximum</a:t>
            </a:r>
          </a:p>
          <a:p>
            <a:r>
              <a:rPr lang="en-US" dirty="0">
                <a:latin typeface="Arial" pitchFamily="-84" charset="0"/>
                <a:ea typeface="ＭＳ Ｐゴシック" pitchFamily="-84" charset="-128"/>
                <a:cs typeface="ＭＳ Ｐゴシック" pitchFamily="-84" charset="-128"/>
              </a:rPr>
              <a:t>throughput of the algorithm to the reciprocal of the time for one execution of</a:t>
            </a:r>
          </a:p>
          <a:p>
            <a:r>
              <a:rPr lang="en-US" dirty="0">
                <a:latin typeface="Arial" pitchFamily="-84" charset="0"/>
                <a:ea typeface="ＭＳ Ｐゴシック" pitchFamily="-84" charset="-128"/>
                <a:cs typeface="ＭＳ Ｐゴシック" pitchFamily="-84" charset="-128"/>
              </a:rPr>
              <a:t>block encryption or decryption. In CTR mode, the throughput is only limited</a:t>
            </a:r>
          </a:p>
          <a:p>
            <a:r>
              <a:rPr lang="en-US" dirty="0">
                <a:latin typeface="Arial" pitchFamily="-84" charset="0"/>
                <a:ea typeface="ＭＳ Ｐゴシック" pitchFamily="-84" charset="-128"/>
                <a:cs typeface="ＭＳ Ｐゴシック" pitchFamily="-84" charset="-128"/>
              </a:rPr>
              <a:t>by the amount of parallelism that is achieved.</a:t>
            </a:r>
          </a:p>
          <a:p>
            <a:endParaRPr lang="en-US" b="1"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Software efficiency: </a:t>
            </a:r>
            <a:r>
              <a:rPr lang="en-US" dirty="0">
                <a:latin typeface="Arial" pitchFamily="-84" charset="0"/>
                <a:ea typeface="ＭＳ Ｐゴシック" pitchFamily="-84" charset="-128"/>
                <a:cs typeface="ＭＳ Ｐゴシック" pitchFamily="-84" charset="-128"/>
              </a:rPr>
              <a:t>Similarly, because of the opportunities for parallel execution</a:t>
            </a:r>
          </a:p>
          <a:p>
            <a:r>
              <a:rPr lang="en-US" dirty="0">
                <a:latin typeface="Arial" pitchFamily="-84" charset="0"/>
                <a:ea typeface="ＭＳ Ｐゴシック" pitchFamily="-84" charset="-128"/>
                <a:cs typeface="ＭＳ Ｐゴシック" pitchFamily="-84" charset="-128"/>
              </a:rPr>
              <a:t>in CTR mode, processors that support parallel features, such as aggressive</a:t>
            </a:r>
          </a:p>
          <a:p>
            <a:r>
              <a:rPr lang="en-US" dirty="0">
                <a:latin typeface="Arial" pitchFamily="-84" charset="0"/>
                <a:ea typeface="ＭＳ Ｐゴシック" pitchFamily="-84" charset="-128"/>
                <a:cs typeface="ＭＳ Ｐゴシック" pitchFamily="-84" charset="-128"/>
              </a:rPr>
              <a:t>pipelining, multiple instruction dispatch per clock cycle, a large number of</a:t>
            </a:r>
          </a:p>
          <a:p>
            <a:r>
              <a:rPr lang="en-US" dirty="0">
                <a:latin typeface="Arial" pitchFamily="-84" charset="0"/>
                <a:ea typeface="ＭＳ Ｐゴシック" pitchFamily="-84" charset="-128"/>
                <a:cs typeface="ＭＳ Ｐゴシック" pitchFamily="-84" charset="-128"/>
              </a:rPr>
              <a:t>registers, and SIMD instructions, can be effectively utilized.</a:t>
            </a:r>
          </a:p>
          <a:p>
            <a:endParaRPr lang="en-US" b="1"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Preprocessing</a:t>
            </a:r>
            <a:r>
              <a:rPr lang="en-US" dirty="0">
                <a:latin typeface="Arial" pitchFamily="-84" charset="0"/>
                <a:ea typeface="ＭＳ Ｐゴシック" pitchFamily="-84" charset="-128"/>
                <a:cs typeface="ＭＳ Ｐゴシック" pitchFamily="-84" charset="-128"/>
              </a:rPr>
              <a:t>: The execution of the underlying encryption algorithm does</a:t>
            </a:r>
          </a:p>
          <a:p>
            <a:r>
              <a:rPr lang="en-US" dirty="0">
                <a:latin typeface="Arial" pitchFamily="-84" charset="0"/>
                <a:ea typeface="ＭＳ Ｐゴシック" pitchFamily="-84" charset="-128"/>
                <a:cs typeface="ＭＳ Ｐゴシック" pitchFamily="-84" charset="-128"/>
              </a:rPr>
              <a:t>not depend on input of the plaintext or ciphertext. Therefore, if sufficient</a:t>
            </a:r>
          </a:p>
          <a:p>
            <a:r>
              <a:rPr lang="en-US" dirty="0">
                <a:latin typeface="Arial" pitchFamily="-84" charset="0"/>
                <a:ea typeface="ＭＳ Ｐゴシック" pitchFamily="-84" charset="-128"/>
                <a:cs typeface="ＭＳ Ｐゴシック" pitchFamily="-84" charset="-128"/>
              </a:rPr>
              <a:t>memory is available and security is maintained, preprocessing can be used to</a:t>
            </a:r>
          </a:p>
          <a:p>
            <a:r>
              <a:rPr lang="en-US" dirty="0">
                <a:latin typeface="Arial" pitchFamily="-84" charset="0"/>
                <a:ea typeface="ＭＳ Ｐゴシック" pitchFamily="-84" charset="-128"/>
                <a:cs typeface="ＭＳ Ｐゴシック" pitchFamily="-84" charset="-128"/>
              </a:rPr>
              <a:t>prepare the output of the encryption boxes that feed into the XOR functions,</a:t>
            </a:r>
          </a:p>
          <a:p>
            <a:r>
              <a:rPr lang="en-US" dirty="0">
                <a:latin typeface="Arial" pitchFamily="-84" charset="0"/>
                <a:ea typeface="ＭＳ Ｐゴシック" pitchFamily="-84" charset="-128"/>
                <a:cs typeface="ＭＳ Ｐゴシック" pitchFamily="-84" charset="-128"/>
              </a:rPr>
              <a:t>as in Figure 7.7. When the plaintext or ciphertext input is presented, then</a:t>
            </a:r>
          </a:p>
          <a:p>
            <a:r>
              <a:rPr lang="en-US" dirty="0">
                <a:latin typeface="Arial" pitchFamily="-84" charset="0"/>
                <a:ea typeface="ＭＳ Ｐゴシック" pitchFamily="-84" charset="-128"/>
                <a:cs typeface="ＭＳ Ｐゴシック" pitchFamily="-84" charset="-128"/>
              </a:rPr>
              <a:t>the only computation is a series of XORs. Such a strategy greatly enhances</a:t>
            </a:r>
          </a:p>
          <a:p>
            <a:r>
              <a:rPr lang="en-US" dirty="0">
                <a:latin typeface="Arial" pitchFamily="-84" charset="0"/>
                <a:ea typeface="ＭＳ Ｐゴシック" pitchFamily="-84" charset="-128"/>
                <a:cs typeface="ＭＳ Ｐゴシック" pitchFamily="-84" charset="-128"/>
              </a:rPr>
              <a:t>throughput.</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Random access: </a:t>
            </a:r>
            <a:r>
              <a:rPr lang="en-US" i="1" dirty="0">
                <a:latin typeface="Arial" pitchFamily="-84" charset="0"/>
                <a:ea typeface="ＭＳ Ｐゴシック" pitchFamily="-84" charset="-128"/>
                <a:cs typeface="ＭＳ Ｐゴシック" pitchFamily="-84" charset="-128"/>
              </a:rPr>
              <a:t>T</a:t>
            </a:r>
            <a:r>
              <a:rPr lang="en-US" i="0" dirty="0">
                <a:latin typeface="Arial" pitchFamily="-84" charset="0"/>
                <a:ea typeface="ＭＳ Ｐゴシック" pitchFamily="-84" charset="-128"/>
                <a:cs typeface="ＭＳ Ｐゴシック" pitchFamily="-84" charset="-128"/>
              </a:rPr>
              <a:t>he</a:t>
            </a:r>
            <a:r>
              <a:rPr lang="en-US" i="1" dirty="0">
                <a:latin typeface="Arial" pitchFamily="-84" charset="0"/>
                <a:ea typeface="ＭＳ Ｐゴシック" pitchFamily="-84" charset="-128"/>
                <a:cs typeface="ＭＳ Ｐゴシック" pitchFamily="-84" charset="-128"/>
              </a:rPr>
              <a:t> </a:t>
            </a:r>
            <a:r>
              <a:rPr lang="en-US" i="1" dirty="0" err="1">
                <a:latin typeface="Arial" pitchFamily="-84" charset="0"/>
                <a:ea typeface="ＭＳ Ｐゴシック" pitchFamily="-84" charset="-128"/>
                <a:cs typeface="ＭＳ Ｐゴシック" pitchFamily="-84" charset="-128"/>
              </a:rPr>
              <a:t>ith</a:t>
            </a:r>
            <a:r>
              <a:rPr lang="en-US" dirty="0">
                <a:latin typeface="Arial" pitchFamily="-84" charset="0"/>
                <a:ea typeface="ＭＳ Ｐゴシック" pitchFamily="-84" charset="-128"/>
                <a:cs typeface="ＭＳ Ｐゴシック" pitchFamily="-84" charset="-128"/>
              </a:rPr>
              <a:t> block of plaintext or ciphertext can be processed in</a:t>
            </a:r>
          </a:p>
          <a:p>
            <a:r>
              <a:rPr lang="en-US" dirty="0">
                <a:latin typeface="Arial" pitchFamily="-84" charset="0"/>
                <a:ea typeface="ＭＳ Ｐゴシック" pitchFamily="-84" charset="-128"/>
                <a:cs typeface="ＭＳ Ｐゴシック" pitchFamily="-84" charset="-128"/>
              </a:rPr>
              <a:t>random-access fashion. With the chaining modes, block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cannot be computed</a:t>
            </a:r>
          </a:p>
          <a:p>
            <a:r>
              <a:rPr lang="en-US" dirty="0">
                <a:latin typeface="Arial" pitchFamily="-84" charset="0"/>
                <a:ea typeface="ＭＳ Ｐゴシック" pitchFamily="-84" charset="-128"/>
                <a:cs typeface="ＭＳ Ｐゴシック" pitchFamily="-84" charset="-128"/>
              </a:rPr>
              <a:t>until the </a:t>
            </a:r>
            <a:r>
              <a:rPr lang="en-US" i="1" dirty="0" err="1">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- 1 prior block are computed. There may be applications in</a:t>
            </a:r>
          </a:p>
          <a:p>
            <a:r>
              <a:rPr lang="en-US" dirty="0">
                <a:latin typeface="Arial" pitchFamily="-84" charset="0"/>
                <a:ea typeface="ＭＳ Ｐゴシック" pitchFamily="-84" charset="-128"/>
                <a:cs typeface="ＭＳ Ｐゴシック" pitchFamily="-84" charset="-128"/>
              </a:rPr>
              <a:t>which a ciphertext is stored and it is desired to decrypt just one block; for such</a:t>
            </a:r>
          </a:p>
          <a:p>
            <a:r>
              <a:rPr lang="en-US" dirty="0">
                <a:latin typeface="Arial" pitchFamily="-84" charset="0"/>
                <a:ea typeface="ＭＳ Ｐゴシック" pitchFamily="-84" charset="-128"/>
                <a:cs typeface="ＭＳ Ｐゴシック" pitchFamily="-84" charset="-128"/>
              </a:rPr>
              <a:t>applications, the random access feature is attractive.</a:t>
            </a:r>
          </a:p>
          <a:p>
            <a:endParaRPr lang="en-US" b="1"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Provable security:</a:t>
            </a:r>
            <a:r>
              <a:rPr lang="en-US" dirty="0">
                <a:latin typeface="Arial" pitchFamily="-84" charset="0"/>
                <a:ea typeface="ＭＳ Ｐゴシック" pitchFamily="-84" charset="-128"/>
                <a:cs typeface="ＭＳ Ｐゴシック" pitchFamily="-84" charset="-128"/>
              </a:rPr>
              <a:t> It can be shown that CTR is at least as secure as the other</a:t>
            </a:r>
          </a:p>
          <a:p>
            <a:r>
              <a:rPr lang="en-US" dirty="0">
                <a:latin typeface="Arial" pitchFamily="-84" charset="0"/>
                <a:ea typeface="ＭＳ Ｐゴシック" pitchFamily="-84" charset="-128"/>
                <a:cs typeface="ＭＳ Ｐゴシック" pitchFamily="-84" charset="-128"/>
              </a:rPr>
              <a:t>modes discussed in this chapter.</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Simplicity: </a:t>
            </a:r>
            <a:r>
              <a:rPr lang="en-US" dirty="0">
                <a:latin typeface="Arial" pitchFamily="-84" charset="0"/>
                <a:ea typeface="ＭＳ Ｐゴシック" pitchFamily="-84" charset="-128"/>
                <a:cs typeface="ＭＳ Ｐゴシック" pitchFamily="-84" charset="-128"/>
              </a:rPr>
              <a:t>Unlike ECB and CBC modes, CTR mode requires only the implementation</a:t>
            </a:r>
          </a:p>
          <a:p>
            <a:r>
              <a:rPr lang="en-US" dirty="0">
                <a:latin typeface="Arial" pitchFamily="-84" charset="0"/>
                <a:ea typeface="ＭＳ Ｐゴシック" pitchFamily="-84" charset="-128"/>
                <a:cs typeface="ＭＳ Ｐゴシック" pitchFamily="-84" charset="-128"/>
              </a:rPr>
              <a:t>of the encryption algorithm and not the decryption algorithm.</a:t>
            </a:r>
          </a:p>
          <a:p>
            <a:r>
              <a:rPr lang="en-US" dirty="0">
                <a:latin typeface="Arial" pitchFamily="-84" charset="0"/>
                <a:ea typeface="ＭＳ Ｐゴシック" pitchFamily="-84" charset="-128"/>
                <a:cs typeface="ＭＳ Ｐゴシック" pitchFamily="-84" charset="-128"/>
              </a:rPr>
              <a:t>This matters most when the decryption algorithm differs substantially from</a:t>
            </a:r>
          </a:p>
          <a:p>
            <a:r>
              <a:rPr lang="en-US" dirty="0">
                <a:latin typeface="Arial" pitchFamily="-84" charset="0"/>
                <a:ea typeface="ＭＳ Ｐゴシック" pitchFamily="-84" charset="-128"/>
                <a:cs typeface="ＭＳ Ｐゴシック" pitchFamily="-84" charset="-128"/>
              </a:rPr>
              <a:t>the encryption algorithm, as it does for AES. In addition, the decryption key</a:t>
            </a:r>
          </a:p>
          <a:p>
            <a:r>
              <a:rPr lang="en-US" dirty="0">
                <a:latin typeface="Arial" pitchFamily="-84" charset="0"/>
                <a:ea typeface="ＭＳ Ｐゴシック" pitchFamily="-84" charset="-128"/>
                <a:cs typeface="ＭＳ Ｐゴシック" pitchFamily="-84" charset="-128"/>
              </a:rPr>
              <a:t>scheduling need not be implemented.</a:t>
            </a: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t>
            </a:r>
            <a:r>
              <a:rPr lang="en-US" sz="1200" kern="1200" baseline="0" dirty="0">
                <a:solidFill>
                  <a:schemeClr val="tx1"/>
                </a:solidFill>
                <a:latin typeface="Arial" charset="0"/>
                <a:ea typeface="ＭＳ Ｐゴシック" charset="-128"/>
                <a:cs typeface="ＭＳ Ｐゴシック" charset="-128"/>
              </a:rPr>
              <a:t>Because of its vulnerability to brute-force attack, DES, once the most widely used</a:t>
            </a:r>
          </a:p>
          <a:p>
            <a:r>
              <a:rPr lang="en-US" sz="1200" kern="1200" baseline="0" dirty="0">
                <a:solidFill>
                  <a:schemeClr val="tx1"/>
                </a:solidFill>
                <a:latin typeface="Arial" charset="0"/>
                <a:ea typeface="ＭＳ Ｐゴシック" charset="-128"/>
                <a:cs typeface="ＭＳ Ｐゴシック" charset="-128"/>
              </a:rPr>
              <a:t>symmetric cipher, has been largely replaced by stronger encryption schemes. Two</a:t>
            </a:r>
          </a:p>
          <a:p>
            <a:r>
              <a:rPr lang="en-US" sz="1200" kern="1200" baseline="0" dirty="0">
                <a:solidFill>
                  <a:schemeClr val="tx1"/>
                </a:solidFill>
                <a:latin typeface="Arial" charset="0"/>
                <a:ea typeface="ＭＳ Ｐゴシック" charset="-128"/>
                <a:cs typeface="ＭＳ Ｐゴシック" charset="-128"/>
              </a:rPr>
              <a:t>approaches have been taken. One approach is to design a completely new algorithm</a:t>
            </a:r>
          </a:p>
          <a:p>
            <a:r>
              <a:rPr lang="en-US" sz="1200" kern="1200" baseline="0" dirty="0">
                <a:solidFill>
                  <a:schemeClr val="tx1"/>
                </a:solidFill>
                <a:latin typeface="Arial" charset="0"/>
                <a:ea typeface="ＭＳ Ｐゴシック" charset="-128"/>
                <a:cs typeface="ＭＳ Ｐゴシック" charset="-128"/>
              </a:rPr>
              <a:t>that is resistant to both cryptanalytic and brute-force attacks, of which AES</a:t>
            </a:r>
          </a:p>
          <a:p>
            <a:r>
              <a:rPr lang="en-US" sz="1200" kern="1200" baseline="0" dirty="0">
                <a:solidFill>
                  <a:schemeClr val="tx1"/>
                </a:solidFill>
                <a:latin typeface="Arial" charset="0"/>
                <a:ea typeface="ＭＳ Ｐゴシック" charset="-128"/>
                <a:cs typeface="ＭＳ Ｐゴシック" charset="-128"/>
              </a:rPr>
              <a:t>is a prime example. Another alternative, which preserves the existing investment in</a:t>
            </a:r>
          </a:p>
          <a:p>
            <a:r>
              <a:rPr lang="en-US" sz="1200" kern="1200" baseline="0" dirty="0">
                <a:solidFill>
                  <a:schemeClr val="tx1"/>
                </a:solidFill>
                <a:latin typeface="Arial" charset="0"/>
                <a:ea typeface="ＭＳ Ｐゴシック" charset="-128"/>
                <a:cs typeface="ＭＳ Ｐゴシック" charset="-128"/>
              </a:rPr>
              <a:t>software and equipment, is to use multiple encryption with DES and multiple keys.</a:t>
            </a:r>
          </a:p>
          <a:p>
            <a:r>
              <a:rPr lang="en-US" sz="1200" kern="1200" baseline="0" dirty="0">
                <a:solidFill>
                  <a:schemeClr val="tx1"/>
                </a:solidFill>
                <a:latin typeface="Arial" charset="0"/>
                <a:ea typeface="ＭＳ Ｐゴシック" charset="-128"/>
                <a:cs typeface="ＭＳ Ｐゴシック" charset="-128"/>
              </a:rPr>
              <a:t>We begin by examining the simplest example of this second alternative. We then</a:t>
            </a:r>
          </a:p>
          <a:p>
            <a:r>
              <a:rPr lang="en-US" sz="1200" kern="1200" baseline="0" dirty="0">
                <a:solidFill>
                  <a:schemeClr val="tx1"/>
                </a:solidFill>
                <a:latin typeface="Arial" charset="0"/>
                <a:ea typeface="ＭＳ Ｐゴシック" charset="-128"/>
                <a:cs typeface="ＭＳ Ｐゴシック" charset="-128"/>
              </a:rPr>
              <a:t>look at the widely accepted triple DES (3DES) algorithm.</a:t>
            </a:r>
            <a:endParaRPr lang="en-US"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simplest form of multiple encryption has two encryption stages and two keys</a:t>
            </a:r>
          </a:p>
          <a:p>
            <a:r>
              <a:rPr lang="en-US" dirty="0">
                <a:latin typeface="Arial" pitchFamily="-84" charset="0"/>
                <a:ea typeface="ＭＳ Ｐゴシック" pitchFamily="-84" charset="-128"/>
                <a:cs typeface="ＭＳ Ｐゴシック" pitchFamily="-84" charset="-128"/>
              </a:rPr>
              <a:t>(Figure 7.1a).</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Given a plaintext </a:t>
            </a:r>
            <a:r>
              <a:rPr lang="en-US" i="1" dirty="0">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and two encryption keys </a:t>
            </a:r>
            <a:r>
              <a:rPr lang="en-US" i="1" dirty="0">
                <a:latin typeface="Arial" pitchFamily="-84" charset="0"/>
                <a:ea typeface="ＭＳ Ｐゴシック" pitchFamily="-84" charset="-128"/>
                <a:cs typeface="ＭＳ Ｐゴシック" pitchFamily="-84" charset="-128"/>
              </a:rPr>
              <a:t>K</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and </a:t>
            </a:r>
            <a:r>
              <a:rPr lang="en-US" i="1" dirty="0">
                <a:latin typeface="Arial" pitchFamily="-84" charset="0"/>
                <a:ea typeface="ＭＳ Ｐゴシック" pitchFamily="-84" charset="-128"/>
                <a:cs typeface="ＭＳ Ｐゴシック" pitchFamily="-84" charset="-128"/>
              </a:rPr>
              <a:t>K</a:t>
            </a:r>
            <a:r>
              <a:rPr lang="en-US" baseline="-25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 ciphertext</a:t>
            </a:r>
            <a:r>
              <a:rPr lang="en-US" i="1" dirty="0">
                <a:latin typeface="Arial" pitchFamily="-84" charset="0"/>
                <a:ea typeface="ＭＳ Ｐゴシック" pitchFamily="-84" charset="-128"/>
                <a:cs typeface="ＭＳ Ｐゴシック" pitchFamily="-84" charset="-128"/>
              </a:rPr>
              <a:t> C</a:t>
            </a:r>
          </a:p>
          <a:p>
            <a:r>
              <a:rPr lang="en-US" dirty="0">
                <a:latin typeface="Arial" pitchFamily="-84" charset="0"/>
                <a:ea typeface="ＭＳ Ｐゴシック" pitchFamily="-84" charset="-128"/>
                <a:cs typeface="ＭＳ Ｐゴシック" pitchFamily="-84" charset="-128"/>
              </a:rPr>
              <a:t> is generated as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C =  E(K</a:t>
            </a:r>
            <a:r>
              <a:rPr lang="en-US" baseline="-25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 E(K</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P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Decryption requires that the keys be applied in reverse order:</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P =  D(K</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D(K</a:t>
            </a:r>
            <a:r>
              <a:rPr lang="en-US" baseline="-25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 C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For DES, this scheme apparently involves a key length of 56 *  2 =  112 bits, and should result</a:t>
            </a:r>
          </a:p>
          <a:p>
            <a:r>
              <a:rPr lang="en-US" dirty="0">
                <a:latin typeface="Arial" pitchFamily="-84" charset="0"/>
                <a:ea typeface="ＭＳ Ｐゴシック" pitchFamily="-84" charset="-128"/>
                <a:cs typeface="ＭＳ Ｐゴシック" pitchFamily="-84" charset="-128"/>
              </a:rPr>
              <a:t>in a dramatic increase in cryptographic strength. But we need to examine the</a:t>
            </a:r>
          </a:p>
          <a:p>
            <a:r>
              <a:rPr lang="en-US" dirty="0">
                <a:latin typeface="Arial" pitchFamily="-84" charset="0"/>
                <a:ea typeface="ＭＳ Ｐゴシック" pitchFamily="-84" charset="-128"/>
                <a:cs typeface="ＭＳ Ｐゴシック" pitchFamily="-84" charset="-128"/>
              </a:rPr>
              <a:t>algorithm more closely.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it is reasonable to assume that if DES is used twice with different keys, it</a:t>
            </a:r>
          </a:p>
          <a:p>
            <a:r>
              <a:rPr lang="en-US" dirty="0">
                <a:latin typeface="Arial" pitchFamily="-84" charset="0"/>
                <a:ea typeface="ＭＳ Ｐゴシック" pitchFamily="-84" charset="-128"/>
                <a:cs typeface="ＭＳ Ｐゴシック" pitchFamily="-84" charset="-128"/>
              </a:rPr>
              <a:t>will produce one of the many mappings that are not defined by a single application</a:t>
            </a:r>
          </a:p>
          <a:p>
            <a:r>
              <a:rPr lang="en-US" dirty="0">
                <a:latin typeface="Arial" pitchFamily="-84" charset="0"/>
                <a:ea typeface="ＭＳ Ｐゴシック" pitchFamily="-84" charset="-128"/>
                <a:cs typeface="ＭＳ Ｐゴシック" pitchFamily="-84" charset="-128"/>
              </a:rPr>
              <a:t>of DES. Although there was much supporting evidence for this assumption, it was</a:t>
            </a:r>
          </a:p>
          <a:p>
            <a:r>
              <a:rPr lang="en-US" dirty="0">
                <a:latin typeface="Arial" pitchFamily="-84" charset="0"/>
                <a:ea typeface="ＭＳ Ｐゴシック" pitchFamily="-84" charset="-128"/>
                <a:cs typeface="ＭＳ Ｐゴシック" pitchFamily="-84" charset="-128"/>
              </a:rPr>
              <a:t>not until 1992 that the assumption was proven [CAMP92].</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Note that, with the exception of ECB, all of the NIST-approved block</a:t>
            </a:r>
          </a:p>
          <a:p>
            <a:r>
              <a:rPr lang="en-US" dirty="0">
                <a:latin typeface="Arial" pitchFamily="-84" charset="0"/>
                <a:ea typeface="ＭＳ Ｐゴシック" pitchFamily="-84" charset="-128"/>
                <a:cs typeface="ＭＳ Ｐゴシック" pitchFamily="-84" charset="-128"/>
              </a:rPr>
              <a:t>cipher modes of operation involve feedback. This is clearly seen in Figure 7.8. To</a:t>
            </a:r>
          </a:p>
          <a:p>
            <a:r>
              <a:rPr lang="en-US" dirty="0">
                <a:latin typeface="Arial" pitchFamily="-84" charset="0"/>
                <a:ea typeface="ＭＳ Ｐゴシック" pitchFamily="-84" charset="-128"/>
                <a:cs typeface="ＭＳ Ｐゴシック" pitchFamily="-84" charset="-128"/>
              </a:rPr>
              <a:t>highlight the feedback mechanism, it is useful to think of the encryption function</a:t>
            </a:r>
          </a:p>
          <a:p>
            <a:r>
              <a:rPr lang="en-US" dirty="0">
                <a:latin typeface="Arial" pitchFamily="-84" charset="0"/>
                <a:ea typeface="ＭＳ Ｐゴシック" pitchFamily="-84" charset="-128"/>
                <a:cs typeface="ＭＳ Ｐゴシック" pitchFamily="-84" charset="-128"/>
              </a:rPr>
              <a:t>as taking input from a input register whose length equals the encryption block</a:t>
            </a:r>
          </a:p>
          <a:p>
            <a:r>
              <a:rPr lang="en-US" dirty="0">
                <a:latin typeface="Arial" pitchFamily="-84" charset="0"/>
                <a:ea typeface="ＭＳ Ｐゴシック" pitchFamily="-84" charset="-128"/>
                <a:cs typeface="ＭＳ Ｐゴシック" pitchFamily="-84" charset="-128"/>
              </a:rPr>
              <a:t>length and with output stored in an output register. The input register is updated</a:t>
            </a:r>
          </a:p>
          <a:p>
            <a:r>
              <a:rPr lang="en-US" dirty="0">
                <a:latin typeface="Arial" pitchFamily="-84" charset="0"/>
                <a:ea typeface="ＭＳ Ｐゴシック" pitchFamily="-84" charset="-128"/>
                <a:cs typeface="ＭＳ Ｐゴシック" pitchFamily="-84" charset="-128"/>
              </a:rPr>
              <a:t>one block at a time by the feedback mechanism. After each update, the encryption</a:t>
            </a:r>
          </a:p>
          <a:p>
            <a:r>
              <a:rPr lang="en-US" dirty="0">
                <a:latin typeface="Arial" pitchFamily="-84" charset="0"/>
                <a:ea typeface="ＭＳ Ｐゴシック" pitchFamily="-84" charset="-128"/>
                <a:cs typeface="ＭＳ Ｐゴシック" pitchFamily="-84" charset="-128"/>
              </a:rPr>
              <a:t>algorithm is executed, producing a result in the output register. Meanwhile,</a:t>
            </a:r>
          </a:p>
          <a:p>
            <a:r>
              <a:rPr lang="en-US" dirty="0">
                <a:latin typeface="Arial" pitchFamily="-84" charset="0"/>
                <a:ea typeface="ＭＳ Ｐゴシック" pitchFamily="-84" charset="-128"/>
                <a:cs typeface="ＭＳ Ｐゴシック" pitchFamily="-84" charset="-128"/>
              </a:rPr>
              <a:t>a block of plaintext is accessed. Note that both OFB and CTR produce output</a:t>
            </a:r>
          </a:p>
          <a:p>
            <a:r>
              <a:rPr lang="en-US" dirty="0">
                <a:latin typeface="Arial" pitchFamily="-84" charset="0"/>
                <a:ea typeface="ＭＳ Ｐゴシック" pitchFamily="-84" charset="-128"/>
                <a:cs typeface="ＭＳ Ｐゴシック" pitchFamily="-84" charset="-128"/>
              </a:rPr>
              <a:t>that is independent of both the plaintext and the ciphertext. Thus, they are natural</a:t>
            </a:r>
          </a:p>
          <a:p>
            <a:r>
              <a:rPr lang="en-US" dirty="0">
                <a:latin typeface="Arial" pitchFamily="-84" charset="0"/>
                <a:ea typeface="ＭＳ Ｐゴシック" pitchFamily="-84" charset="-128"/>
                <a:cs typeface="ＭＳ Ｐゴシック" pitchFamily="-84" charset="-128"/>
              </a:rPr>
              <a:t>candidates for stream ciphers that encrypt plaintext by XOR one full block</a:t>
            </a:r>
          </a:p>
          <a:p>
            <a:r>
              <a:rPr lang="en-US" dirty="0">
                <a:latin typeface="Arial" pitchFamily="-84" charset="0"/>
                <a:ea typeface="ＭＳ Ｐゴシック" pitchFamily="-84" charset="-128"/>
                <a:cs typeface="ＭＳ Ｐゴシック" pitchFamily="-84" charset="-128"/>
              </a:rPr>
              <a:t>at a time.</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Note that, with the exception of ECB, all of the NIST-approved block</a:t>
            </a:r>
          </a:p>
          <a:p>
            <a:r>
              <a:rPr lang="en-US" dirty="0">
                <a:latin typeface="Arial" pitchFamily="-84" charset="0"/>
                <a:ea typeface="ＭＳ Ｐゴシック" pitchFamily="-84" charset="-128"/>
                <a:cs typeface="ＭＳ Ｐゴシック" pitchFamily="-84" charset="-128"/>
              </a:rPr>
              <a:t>cipher modes of operation involve feedback. This is clearly seen in Figure 7.8. To</a:t>
            </a:r>
          </a:p>
          <a:p>
            <a:r>
              <a:rPr lang="en-US" dirty="0">
                <a:latin typeface="Arial" pitchFamily="-84" charset="0"/>
                <a:ea typeface="ＭＳ Ｐゴシック" pitchFamily="-84" charset="-128"/>
                <a:cs typeface="ＭＳ Ｐゴシック" pitchFamily="-84" charset="-128"/>
              </a:rPr>
              <a:t>highlight the feedback mechanism, it is useful to think of the encryption function</a:t>
            </a:r>
          </a:p>
          <a:p>
            <a:r>
              <a:rPr lang="en-US" dirty="0">
                <a:latin typeface="Arial" pitchFamily="-84" charset="0"/>
                <a:ea typeface="ＭＳ Ｐゴシック" pitchFamily="-84" charset="-128"/>
                <a:cs typeface="ＭＳ Ｐゴシック" pitchFamily="-84" charset="-128"/>
              </a:rPr>
              <a:t>as taking input from a input register whose length equals the encryption block</a:t>
            </a:r>
          </a:p>
          <a:p>
            <a:r>
              <a:rPr lang="en-US" dirty="0">
                <a:latin typeface="Arial" pitchFamily="-84" charset="0"/>
                <a:ea typeface="ＭＳ Ｐゴシック" pitchFamily="-84" charset="-128"/>
                <a:cs typeface="ＭＳ Ｐゴシック" pitchFamily="-84" charset="-128"/>
              </a:rPr>
              <a:t>length and with output stored in an output register. The input register is updated</a:t>
            </a:r>
          </a:p>
          <a:p>
            <a:r>
              <a:rPr lang="en-US" dirty="0">
                <a:latin typeface="Arial" pitchFamily="-84" charset="0"/>
                <a:ea typeface="ＭＳ Ｐゴシック" pitchFamily="-84" charset="-128"/>
                <a:cs typeface="ＭＳ Ｐゴシック" pitchFamily="-84" charset="-128"/>
              </a:rPr>
              <a:t>one block at a time by the feedback mechanism. After each update, the encryption</a:t>
            </a:r>
          </a:p>
          <a:p>
            <a:r>
              <a:rPr lang="en-US" dirty="0">
                <a:latin typeface="Arial" pitchFamily="-84" charset="0"/>
                <a:ea typeface="ＭＳ Ｐゴシック" pitchFamily="-84" charset="-128"/>
                <a:cs typeface="ＭＳ Ｐゴシック" pitchFamily="-84" charset="-128"/>
              </a:rPr>
              <a:t>algorithm is executed, producing a result in the output register. Meanwhile,</a:t>
            </a:r>
          </a:p>
          <a:p>
            <a:r>
              <a:rPr lang="en-US" dirty="0">
                <a:latin typeface="Arial" pitchFamily="-84" charset="0"/>
                <a:ea typeface="ＭＳ Ｐゴシック" pitchFamily="-84" charset="-128"/>
                <a:cs typeface="ＭＳ Ｐゴシック" pitchFamily="-84" charset="-128"/>
              </a:rPr>
              <a:t>a block of plaintext is accessed. Note that both OFB and CTR produce output</a:t>
            </a:r>
          </a:p>
          <a:p>
            <a:r>
              <a:rPr lang="en-US" dirty="0">
                <a:latin typeface="Arial" pitchFamily="-84" charset="0"/>
                <a:ea typeface="ＭＳ Ｐゴシック" pitchFamily="-84" charset="-128"/>
                <a:cs typeface="ＭＳ Ｐゴシック" pitchFamily="-84" charset="-128"/>
              </a:rPr>
              <a:t>that is independent of both the plaintext and the ciphertext. Thus, they are natural</a:t>
            </a:r>
          </a:p>
          <a:p>
            <a:r>
              <a:rPr lang="en-US" dirty="0">
                <a:latin typeface="Arial" pitchFamily="-84" charset="0"/>
                <a:ea typeface="ＭＳ Ｐゴシック" pitchFamily="-84" charset="-128"/>
                <a:cs typeface="ＭＳ Ｐゴシック" pitchFamily="-84" charset="-128"/>
              </a:rPr>
              <a:t>candidates for stream ciphers that encrypt plaintext by XOR one full block</a:t>
            </a:r>
          </a:p>
          <a:p>
            <a:r>
              <a:rPr lang="en-US" dirty="0">
                <a:latin typeface="Arial" pitchFamily="-84" charset="0"/>
                <a:ea typeface="ＭＳ Ｐゴシック" pitchFamily="-84" charset="-128"/>
                <a:cs typeface="ＭＳ Ｐゴシック" pitchFamily="-84" charset="-128"/>
              </a:rPr>
              <a:t>at a time.</a:t>
            </a: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743717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Note that, with the exception of ECB, all of the NIST-approved block</a:t>
            </a:r>
          </a:p>
          <a:p>
            <a:r>
              <a:rPr lang="en-US" dirty="0">
                <a:latin typeface="Arial" pitchFamily="-84" charset="0"/>
                <a:ea typeface="ＭＳ Ｐゴシック" pitchFamily="-84" charset="-128"/>
                <a:cs typeface="ＭＳ Ｐゴシック" pitchFamily="-84" charset="-128"/>
              </a:rPr>
              <a:t>cipher modes of operation involve feedback. This is clearly seen in Figure 7.8. To</a:t>
            </a:r>
          </a:p>
          <a:p>
            <a:r>
              <a:rPr lang="en-US" dirty="0">
                <a:latin typeface="Arial" pitchFamily="-84" charset="0"/>
                <a:ea typeface="ＭＳ Ｐゴシック" pitchFamily="-84" charset="-128"/>
                <a:cs typeface="ＭＳ Ｐゴシック" pitchFamily="-84" charset="-128"/>
              </a:rPr>
              <a:t>highlight the feedback mechanism, it is useful to think of the encryption function</a:t>
            </a:r>
          </a:p>
          <a:p>
            <a:r>
              <a:rPr lang="en-US" dirty="0">
                <a:latin typeface="Arial" pitchFamily="-84" charset="0"/>
                <a:ea typeface="ＭＳ Ｐゴシック" pitchFamily="-84" charset="-128"/>
                <a:cs typeface="ＭＳ Ｐゴシック" pitchFamily="-84" charset="-128"/>
              </a:rPr>
              <a:t>as taking input from a input register whose length equals the encryption block</a:t>
            </a:r>
          </a:p>
          <a:p>
            <a:r>
              <a:rPr lang="en-US" dirty="0">
                <a:latin typeface="Arial" pitchFamily="-84" charset="0"/>
                <a:ea typeface="ＭＳ Ｐゴシック" pitchFamily="-84" charset="-128"/>
                <a:cs typeface="ＭＳ Ｐゴシック" pitchFamily="-84" charset="-128"/>
              </a:rPr>
              <a:t>length and with output stored in an output register. The input register is updated</a:t>
            </a:r>
          </a:p>
          <a:p>
            <a:r>
              <a:rPr lang="en-US" dirty="0">
                <a:latin typeface="Arial" pitchFamily="-84" charset="0"/>
                <a:ea typeface="ＭＳ Ｐゴシック" pitchFamily="-84" charset="-128"/>
                <a:cs typeface="ＭＳ Ｐゴシック" pitchFamily="-84" charset="-128"/>
              </a:rPr>
              <a:t>one block at a time by the feedback mechanism. After each update, the encryption</a:t>
            </a:r>
          </a:p>
          <a:p>
            <a:r>
              <a:rPr lang="en-US" dirty="0">
                <a:latin typeface="Arial" pitchFamily="-84" charset="0"/>
                <a:ea typeface="ＭＳ Ｐゴシック" pitchFamily="-84" charset="-128"/>
                <a:cs typeface="ＭＳ Ｐゴシック" pitchFamily="-84" charset="-128"/>
              </a:rPr>
              <a:t>algorithm is executed, producing a result in the output register. Meanwhile,</a:t>
            </a:r>
          </a:p>
          <a:p>
            <a:r>
              <a:rPr lang="en-US" dirty="0">
                <a:latin typeface="Arial" pitchFamily="-84" charset="0"/>
                <a:ea typeface="ＭＳ Ｐゴシック" pitchFamily="-84" charset="-128"/>
                <a:cs typeface="ＭＳ Ｐゴシック" pitchFamily="-84" charset="-128"/>
              </a:rPr>
              <a:t>a block of plaintext is accessed. Note that both OFB and CTR produce output</a:t>
            </a:r>
          </a:p>
          <a:p>
            <a:r>
              <a:rPr lang="en-US" dirty="0">
                <a:latin typeface="Arial" pitchFamily="-84" charset="0"/>
                <a:ea typeface="ＭＳ Ｐゴシック" pitchFamily="-84" charset="-128"/>
                <a:cs typeface="ＭＳ Ｐゴシック" pitchFamily="-84" charset="-128"/>
              </a:rPr>
              <a:t>that is independent of both the plaintext and the ciphertext. Thus, they are natural</a:t>
            </a:r>
          </a:p>
          <a:p>
            <a:r>
              <a:rPr lang="en-US" dirty="0">
                <a:latin typeface="Arial" pitchFamily="-84" charset="0"/>
                <a:ea typeface="ＭＳ Ｐゴシック" pitchFamily="-84" charset="-128"/>
                <a:cs typeface="ＭＳ Ｐゴシック" pitchFamily="-84" charset="-128"/>
              </a:rPr>
              <a:t>candidates for stream ciphers that encrypt plaintext by XOR one full block</a:t>
            </a:r>
          </a:p>
          <a:p>
            <a:r>
              <a:rPr lang="en-US" dirty="0">
                <a:latin typeface="Arial" pitchFamily="-84" charset="0"/>
                <a:ea typeface="ＭＳ Ｐゴシック" pitchFamily="-84" charset="-128"/>
                <a:cs typeface="ＭＳ Ｐゴシック" pitchFamily="-84" charset="-128"/>
              </a:rPr>
              <a:t>at a time.</a:t>
            </a: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573702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Note that, with the exception of ECB, all of the NIST-approved block</a:t>
            </a:r>
          </a:p>
          <a:p>
            <a:r>
              <a:rPr lang="en-US" dirty="0">
                <a:latin typeface="Arial" pitchFamily="-84" charset="0"/>
                <a:ea typeface="ＭＳ Ｐゴシック" pitchFamily="-84" charset="-128"/>
                <a:cs typeface="ＭＳ Ｐゴシック" pitchFamily="-84" charset="-128"/>
              </a:rPr>
              <a:t>cipher modes of operation involve feedback. This is clearly seen in Figure 7.8. To</a:t>
            </a:r>
          </a:p>
          <a:p>
            <a:r>
              <a:rPr lang="en-US" dirty="0">
                <a:latin typeface="Arial" pitchFamily="-84" charset="0"/>
                <a:ea typeface="ＭＳ Ｐゴシック" pitchFamily="-84" charset="-128"/>
                <a:cs typeface="ＭＳ Ｐゴシック" pitchFamily="-84" charset="-128"/>
              </a:rPr>
              <a:t>highlight the feedback mechanism, it is useful to think of the encryption function</a:t>
            </a:r>
          </a:p>
          <a:p>
            <a:r>
              <a:rPr lang="en-US" dirty="0">
                <a:latin typeface="Arial" pitchFamily="-84" charset="0"/>
                <a:ea typeface="ＭＳ Ｐゴシック" pitchFamily="-84" charset="-128"/>
                <a:cs typeface="ＭＳ Ｐゴシック" pitchFamily="-84" charset="-128"/>
              </a:rPr>
              <a:t>as taking input from a input register whose length equals the encryption block</a:t>
            </a:r>
          </a:p>
          <a:p>
            <a:r>
              <a:rPr lang="en-US" dirty="0">
                <a:latin typeface="Arial" pitchFamily="-84" charset="0"/>
                <a:ea typeface="ＭＳ Ｐゴシック" pitchFamily="-84" charset="-128"/>
                <a:cs typeface="ＭＳ Ｐゴシック" pitchFamily="-84" charset="-128"/>
              </a:rPr>
              <a:t>length and with output stored in an output register. The input register is updated</a:t>
            </a:r>
          </a:p>
          <a:p>
            <a:r>
              <a:rPr lang="en-US" dirty="0">
                <a:latin typeface="Arial" pitchFamily="-84" charset="0"/>
                <a:ea typeface="ＭＳ Ｐゴシック" pitchFamily="-84" charset="-128"/>
                <a:cs typeface="ＭＳ Ｐゴシック" pitchFamily="-84" charset="-128"/>
              </a:rPr>
              <a:t>one block at a time by the feedback mechanism. After each update, the encryption</a:t>
            </a:r>
          </a:p>
          <a:p>
            <a:r>
              <a:rPr lang="en-US" dirty="0">
                <a:latin typeface="Arial" pitchFamily="-84" charset="0"/>
                <a:ea typeface="ＭＳ Ｐゴシック" pitchFamily="-84" charset="-128"/>
                <a:cs typeface="ＭＳ Ｐゴシック" pitchFamily="-84" charset="-128"/>
              </a:rPr>
              <a:t>algorithm is executed, producing a result in the output register. Meanwhile,</a:t>
            </a:r>
          </a:p>
          <a:p>
            <a:r>
              <a:rPr lang="en-US" dirty="0">
                <a:latin typeface="Arial" pitchFamily="-84" charset="0"/>
                <a:ea typeface="ＭＳ Ｐゴシック" pitchFamily="-84" charset="-128"/>
                <a:cs typeface="ＭＳ Ｐゴシック" pitchFamily="-84" charset="-128"/>
              </a:rPr>
              <a:t>a block of plaintext is accessed. Note that both OFB and CTR produce output</a:t>
            </a:r>
          </a:p>
          <a:p>
            <a:r>
              <a:rPr lang="en-US" dirty="0">
                <a:latin typeface="Arial" pitchFamily="-84" charset="0"/>
                <a:ea typeface="ＭＳ Ｐゴシック" pitchFamily="-84" charset="-128"/>
                <a:cs typeface="ＭＳ Ｐゴシック" pitchFamily="-84" charset="-128"/>
              </a:rPr>
              <a:t>that is independent of both the plaintext and the ciphertext. Thus, they are natural</a:t>
            </a:r>
          </a:p>
          <a:p>
            <a:r>
              <a:rPr lang="en-US" dirty="0">
                <a:latin typeface="Arial" pitchFamily="-84" charset="0"/>
                <a:ea typeface="ＭＳ Ｐゴシック" pitchFamily="-84" charset="-128"/>
                <a:cs typeface="ＭＳ Ｐゴシック" pitchFamily="-84" charset="-128"/>
              </a:rPr>
              <a:t>candidates for stream ciphers that encrypt plaintext by XOR one full block</a:t>
            </a:r>
          </a:p>
          <a:p>
            <a:r>
              <a:rPr lang="en-US" dirty="0">
                <a:latin typeface="Arial" pitchFamily="-84" charset="0"/>
                <a:ea typeface="ＭＳ Ｐゴシック" pitchFamily="-84" charset="-128"/>
                <a:cs typeface="ＭＳ Ｐゴシック" pitchFamily="-84" charset="-128"/>
              </a:rPr>
              <a:t>at a time.</a:t>
            </a: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989910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Chapter 7 summary.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Thus, the use of double DES results in a mapping</a:t>
            </a:r>
          </a:p>
          <a:p>
            <a:r>
              <a:rPr lang="en-US" dirty="0">
                <a:latin typeface="Arial" pitchFamily="-84" charset="0"/>
                <a:ea typeface="ＭＳ Ｐゴシック" pitchFamily="-84" charset="-128"/>
                <a:cs typeface="ＭＳ Ｐゴシック" pitchFamily="-84" charset="-128"/>
              </a:rPr>
              <a:t>that is not equivalent to a single DES encryption. But there is a way to attack this</a:t>
            </a:r>
          </a:p>
          <a:p>
            <a:r>
              <a:rPr lang="en-US" dirty="0">
                <a:latin typeface="Arial" pitchFamily="-84" charset="0"/>
                <a:ea typeface="ＭＳ Ｐゴシック" pitchFamily="-84" charset="-128"/>
                <a:cs typeface="ＭＳ Ｐゴシック" pitchFamily="-84" charset="-128"/>
              </a:rPr>
              <a:t>scheme, one that does not depend on any particular property of DES but that will</a:t>
            </a:r>
          </a:p>
          <a:p>
            <a:r>
              <a:rPr lang="en-US" dirty="0">
                <a:latin typeface="Arial" pitchFamily="-84" charset="0"/>
                <a:ea typeface="ＭＳ Ｐゴシック" pitchFamily="-84" charset="-128"/>
                <a:cs typeface="ＭＳ Ｐゴシック" pitchFamily="-84" charset="-128"/>
              </a:rPr>
              <a:t>work against any block encryption cipher.</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algorithm, known as a </a:t>
            </a:r>
            <a:r>
              <a:rPr lang="en-US" b="1" dirty="0">
                <a:latin typeface="Arial" pitchFamily="-84" charset="0"/>
                <a:ea typeface="ＭＳ Ｐゴシック" pitchFamily="-84" charset="-128"/>
                <a:cs typeface="ＭＳ Ｐゴシック" pitchFamily="-84" charset="-128"/>
              </a:rPr>
              <a:t>meet-in-the-middle attack</a:t>
            </a:r>
            <a:r>
              <a:rPr lang="en-US" dirty="0">
                <a:latin typeface="Arial" pitchFamily="-84" charset="0"/>
                <a:ea typeface="ＭＳ Ｐゴシック" pitchFamily="-84" charset="-128"/>
                <a:cs typeface="ＭＳ Ｐゴシック" pitchFamily="-84" charset="-128"/>
              </a:rPr>
              <a:t>, was first described in</a:t>
            </a:r>
          </a:p>
          <a:p>
            <a:r>
              <a:rPr lang="en-US" dirty="0">
                <a:latin typeface="Arial" pitchFamily="-84" charset="0"/>
                <a:ea typeface="ＭＳ Ｐゴシック" pitchFamily="-84" charset="-128"/>
                <a:cs typeface="ＭＳ Ｐゴシック" pitchFamily="-84" charset="-128"/>
              </a:rPr>
              <a:t>[DIFF77].</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An obvious counter to the meet-in-the-middle attack is to use three stages of encryption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pitchFamily="-84" charset="0"/>
                <a:ea typeface="ＭＳ Ｐゴシック" pitchFamily="-84" charset="-128"/>
                <a:cs typeface="ＭＳ Ｐゴシック" pitchFamily="-84" charset="-128"/>
              </a:rPr>
              <a:t>with three different keys. </a:t>
            </a:r>
            <a:r>
              <a:rPr lang="en-US" sz="1200" kern="1200" dirty="0">
                <a:solidFill>
                  <a:schemeClr val="tx1"/>
                </a:solidFill>
                <a:effectLst/>
                <a:latin typeface="Arial" charset="0"/>
                <a:ea typeface="ＭＳ Ｐゴシック" charset="-128"/>
                <a:cs typeface="ＭＳ Ｐゴシック" charset="-128"/>
              </a:rPr>
              <a:t>Using DES as the underlying algorithm, this approach is commonly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referred to as 3DES, or Triple Data Encryption Algorithm (TDEA). As shown in Figure 7.1b,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there are two versions of 3DES; one using two keys and one using three keys. NIST SP 800-67 (</a:t>
            </a:r>
            <a:r>
              <a:rPr lang="en-US" sz="1200" i="1" kern="1200" dirty="0">
                <a:solidFill>
                  <a:schemeClr val="tx1"/>
                </a:solidFill>
                <a:effectLst/>
                <a:latin typeface="Arial" charset="0"/>
                <a:ea typeface="ＭＳ Ｐゴシック" charset="-128"/>
                <a:cs typeface="ＭＳ Ｐゴシック" charset="-128"/>
              </a:rPr>
              <a:t>Recommendation for the Triple Data Encryption Block Cipher, </a:t>
            </a:r>
            <a:r>
              <a:rPr lang="en-US" sz="1200" kern="1200" dirty="0">
                <a:solidFill>
                  <a:schemeClr val="tx1"/>
                </a:solidFill>
                <a:effectLst/>
                <a:latin typeface="Arial" charset="0"/>
                <a:ea typeface="ＭＳ Ｐゴシック" charset="-128"/>
                <a:cs typeface="ＭＳ Ｐゴシック" charset="-128"/>
              </a:rPr>
              <a:t>January 2012) defines the two-key and three-key versions. We look first at the strength of the two-key version and then examine the three-key version.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Arial" pitchFamily="-84" charset="0"/>
              <a:ea typeface="ＭＳ Ｐゴシック" pitchFamily="-84" charset="-128"/>
              <a:cs typeface="ＭＳ Ｐゴシック" pitchFamily="-8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Two-key triple encryption was first proposed by Tuchman [TUCH79]. The function follows an encrypt-decrypt-encrypt (EDE) sequence (Figure 7.1b).</a:t>
            </a:r>
            <a:endParaRPr lang="en-US"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There is no cryptographic significance to the use of decryption for the second stage. Its only advantage is that it allows users of 3DES to decrypt data encrypted by users of the older single DES.</a:t>
            </a:r>
            <a:endParaRPr lang="en-US" dirty="0"/>
          </a:p>
          <a:p>
            <a:endParaRPr lang="en-US" dirty="0">
              <a:latin typeface="Arial" pitchFamily="-84" charset="0"/>
              <a:ea typeface="ＭＳ Ｐゴシック" pitchFamily="-84" charset="-128"/>
              <a:cs typeface="ＭＳ Ｐゴシック" pitchFamily="-8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3DES with two keys is a relatively popular alternative to DES and has been adopted for use in the key management standards ANSI X9.17 and ISO 8732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first serious proposal came from Merkle and Hellman [MERK81]. Their</a:t>
            </a:r>
          </a:p>
          <a:p>
            <a:r>
              <a:rPr lang="en-US" dirty="0">
                <a:latin typeface="Arial" pitchFamily="-84" charset="0"/>
                <a:ea typeface="ＭＳ Ｐゴシック" pitchFamily="-84" charset="-128"/>
                <a:cs typeface="ＭＳ Ｐゴシック" pitchFamily="-84" charset="-128"/>
              </a:rPr>
              <a:t>plan involves finding plaintext values that produce a first intermediate value of</a:t>
            </a:r>
          </a:p>
          <a:p>
            <a:r>
              <a:rPr lang="en-US" dirty="0">
                <a:latin typeface="Arial" pitchFamily="-84" charset="0"/>
                <a:ea typeface="ＭＳ Ｐゴシック" pitchFamily="-84" charset="-128"/>
                <a:cs typeface="ＭＳ Ｐゴシック" pitchFamily="-84" charset="-128"/>
              </a:rPr>
              <a:t>A =  0 (Figure 7.1b) and then using the meet-in-the-middle attack to determine</a:t>
            </a:r>
          </a:p>
          <a:p>
            <a:r>
              <a:rPr lang="en-US" dirty="0">
                <a:latin typeface="Arial" pitchFamily="-84" charset="0"/>
                <a:ea typeface="ＭＳ Ｐゴシック" pitchFamily="-84" charset="-128"/>
                <a:cs typeface="ＭＳ Ｐゴシック" pitchFamily="-84" charset="-128"/>
              </a:rPr>
              <a:t>the two keys. The level of effort is 2</a:t>
            </a:r>
            <a:r>
              <a:rPr lang="en-US" baseline="30000" dirty="0">
                <a:latin typeface="Arial" pitchFamily="-84" charset="0"/>
                <a:ea typeface="ＭＳ Ｐゴシック" pitchFamily="-84" charset="-128"/>
                <a:cs typeface="ＭＳ Ｐゴシック" pitchFamily="-84" charset="-128"/>
              </a:rPr>
              <a:t>56</a:t>
            </a:r>
            <a:r>
              <a:rPr lang="en-US" dirty="0">
                <a:latin typeface="Arial" pitchFamily="-84" charset="0"/>
                <a:ea typeface="ＭＳ Ｐゴシック" pitchFamily="-84" charset="-128"/>
                <a:cs typeface="ＭＳ Ｐゴシック" pitchFamily="-84" charset="-128"/>
              </a:rPr>
              <a:t> , but the technique requires 2</a:t>
            </a:r>
            <a:r>
              <a:rPr lang="en-US" baseline="30000" dirty="0">
                <a:latin typeface="Arial" pitchFamily="-84" charset="0"/>
                <a:ea typeface="ＭＳ Ｐゴシック" pitchFamily="-84" charset="-128"/>
                <a:cs typeface="ＭＳ Ｐゴシック" pitchFamily="-84" charset="-128"/>
              </a:rPr>
              <a:t>56</a:t>
            </a:r>
            <a:r>
              <a:rPr lang="en-US" dirty="0">
                <a:latin typeface="Arial" pitchFamily="-84" charset="0"/>
                <a:ea typeface="ＭＳ Ｐゴシック" pitchFamily="-84" charset="-128"/>
                <a:cs typeface="ＭＳ Ｐゴシック" pitchFamily="-84" charset="-128"/>
              </a:rPr>
              <a:t>  chosen plaintext–</a:t>
            </a:r>
          </a:p>
          <a:p>
            <a:r>
              <a:rPr lang="en-US" dirty="0">
                <a:latin typeface="Arial" pitchFamily="-84" charset="0"/>
                <a:ea typeface="ＭＳ Ｐゴシック" pitchFamily="-84" charset="-128"/>
                <a:cs typeface="ＭＳ Ｐゴシック" pitchFamily="-84" charset="-128"/>
              </a:rPr>
              <a:t>ciphertext pairs, which is a number unlikely to be provided by the holder of</a:t>
            </a:r>
          </a:p>
          <a:p>
            <a:r>
              <a:rPr lang="en-US" dirty="0">
                <a:latin typeface="Arial" pitchFamily="-84" charset="0"/>
                <a:ea typeface="ＭＳ Ｐゴシック" pitchFamily="-84" charset="-128"/>
                <a:cs typeface="ＭＳ Ｐゴシック" pitchFamily="-84" charset="-128"/>
              </a:rPr>
              <a:t>the keys.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A known-plaintext attack is outlined in [VANO90]. This method is an improvement</a:t>
            </a:r>
          </a:p>
          <a:p>
            <a:r>
              <a:rPr lang="en-US" dirty="0">
                <a:latin typeface="Arial" pitchFamily="-84" charset="0"/>
                <a:ea typeface="ＭＳ Ｐゴシック" pitchFamily="-84" charset="-128"/>
                <a:cs typeface="ＭＳ Ｐゴシック" pitchFamily="-84" charset="-128"/>
              </a:rPr>
              <a:t>over the chosen-plaintext approach but requires more effort. The attack</a:t>
            </a:r>
          </a:p>
          <a:p>
            <a:r>
              <a:rPr lang="en-US" dirty="0">
                <a:latin typeface="Arial" pitchFamily="-84" charset="0"/>
                <a:ea typeface="ＭＳ Ｐゴシック" pitchFamily="-84" charset="-128"/>
                <a:cs typeface="ＭＳ Ｐゴシック" pitchFamily="-84" charset="-128"/>
              </a:rPr>
              <a:t>is based on the observation that if we know A  and C  (Figure 7.1b), then the problem</a:t>
            </a:r>
          </a:p>
          <a:p>
            <a:r>
              <a:rPr lang="en-US" dirty="0">
                <a:latin typeface="Arial" pitchFamily="-84" charset="0"/>
                <a:ea typeface="ＭＳ Ｐゴシック" pitchFamily="-84" charset="-128"/>
                <a:cs typeface="ＭＳ Ｐゴシック" pitchFamily="-84" charset="-128"/>
              </a:rPr>
              <a:t>reduces to that of an attack on double DES. Of course, the attacker does not know</a:t>
            </a:r>
          </a:p>
          <a:p>
            <a:r>
              <a:rPr lang="en-US" dirty="0">
                <a:latin typeface="Arial" pitchFamily="-84" charset="0"/>
                <a:ea typeface="ＭＳ Ｐゴシック" pitchFamily="-84" charset="-128"/>
                <a:cs typeface="ＭＳ Ｐゴシック" pitchFamily="-84" charset="-128"/>
              </a:rPr>
              <a:t>A , even if P  and C  are known, as long as the two keys are unknown. However, the</a:t>
            </a:r>
          </a:p>
          <a:p>
            <a:r>
              <a:rPr lang="en-US" dirty="0">
                <a:latin typeface="Arial" pitchFamily="-84" charset="0"/>
                <a:ea typeface="ＭＳ Ｐゴシック" pitchFamily="-84" charset="-128"/>
                <a:cs typeface="ＭＳ Ｐゴシック" pitchFamily="-84" charset="-128"/>
              </a:rPr>
              <a:t>attacker can choose a potential value of A  and then try to find a known (P , C ) pair</a:t>
            </a:r>
          </a:p>
          <a:p>
            <a:r>
              <a:rPr lang="en-US" dirty="0">
                <a:latin typeface="Arial" pitchFamily="-84" charset="0"/>
                <a:ea typeface="ＭＳ Ｐゴシック" pitchFamily="-84" charset="-128"/>
                <a:cs typeface="ＭＳ Ｐゴシック" pitchFamily="-84" charset="-128"/>
              </a:rPr>
              <a:t>that produces A .</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The attack proceeds as follows.</a:t>
            </a:r>
          </a:p>
          <a:p>
            <a:pPr>
              <a:defRPr/>
            </a:pPr>
            <a:endParaRPr lang="en-US" dirty="0"/>
          </a:p>
          <a:p>
            <a:pPr>
              <a:defRPr/>
            </a:pPr>
            <a:r>
              <a:rPr lang="en-US" dirty="0"/>
              <a:t>1.  Obtain </a:t>
            </a:r>
            <a:r>
              <a:rPr lang="en-US" i="1" dirty="0"/>
              <a:t>n</a:t>
            </a:r>
            <a:r>
              <a:rPr lang="en-US" dirty="0"/>
              <a:t>  (</a:t>
            </a:r>
            <a:r>
              <a:rPr lang="en-US" i="1" dirty="0"/>
              <a:t>P , C </a:t>
            </a:r>
            <a:r>
              <a:rPr lang="en-US" dirty="0"/>
              <a:t>) pairs. This is the known plaintext. Place these in a table</a:t>
            </a:r>
          </a:p>
          <a:p>
            <a:pPr>
              <a:defRPr/>
            </a:pPr>
            <a:r>
              <a:rPr lang="en-US" dirty="0"/>
              <a:t>(Table 1) sorted on the values of </a:t>
            </a:r>
            <a:r>
              <a:rPr lang="en-US" i="1" dirty="0"/>
              <a:t>P</a:t>
            </a:r>
            <a:r>
              <a:rPr lang="en-US" dirty="0"/>
              <a:t>  (Figure7.2b).</a:t>
            </a:r>
          </a:p>
          <a:p>
            <a:pPr>
              <a:defRPr/>
            </a:pPr>
            <a:endParaRPr lang="en-US" dirty="0"/>
          </a:p>
          <a:p>
            <a:pPr>
              <a:defRPr/>
            </a:pPr>
            <a:r>
              <a:rPr lang="en-US" dirty="0"/>
              <a:t>2. Pick an arbitrary value </a:t>
            </a:r>
            <a:r>
              <a:rPr lang="en-US" i="1" dirty="0"/>
              <a:t>a</a:t>
            </a:r>
            <a:r>
              <a:rPr lang="en-US" dirty="0"/>
              <a:t> for </a:t>
            </a:r>
            <a:r>
              <a:rPr lang="en-US" i="1" dirty="0"/>
              <a:t>A</a:t>
            </a:r>
            <a:r>
              <a:rPr lang="en-US" dirty="0"/>
              <a:t>, and create a second table (Figure 7.2c) with entries</a:t>
            </a:r>
          </a:p>
          <a:p>
            <a:pPr>
              <a:defRPr/>
            </a:pPr>
            <a:r>
              <a:rPr lang="en-US" dirty="0"/>
              <a:t>defined in the following fashion. For each of the 2</a:t>
            </a:r>
            <a:r>
              <a:rPr lang="en-US" baseline="30000" dirty="0"/>
              <a:t>56</a:t>
            </a:r>
            <a:r>
              <a:rPr lang="en-US" dirty="0"/>
              <a:t> possible keys </a:t>
            </a:r>
            <a:r>
              <a:rPr lang="en-US" i="1" dirty="0"/>
              <a:t>K</a:t>
            </a:r>
            <a:r>
              <a:rPr lang="en-US" i="1" baseline="-25000" dirty="0"/>
              <a:t>1</a:t>
            </a:r>
            <a:r>
              <a:rPr lang="en-US" i="1" dirty="0"/>
              <a:t> = </a:t>
            </a:r>
            <a:r>
              <a:rPr lang="en-US" i="1" dirty="0" err="1"/>
              <a:t>i</a:t>
            </a:r>
            <a:r>
              <a:rPr lang="en-US" i="1" dirty="0"/>
              <a:t>,</a:t>
            </a:r>
          </a:p>
          <a:p>
            <a:pPr>
              <a:defRPr/>
            </a:pPr>
            <a:r>
              <a:rPr lang="en-US" dirty="0"/>
              <a:t>calculate the plaintext value </a:t>
            </a:r>
            <a:r>
              <a:rPr lang="en-US" i="1" dirty="0"/>
              <a:t>P, </a:t>
            </a:r>
            <a:r>
              <a:rPr lang="en-US" i="0" dirty="0"/>
              <a:t>such that</a:t>
            </a:r>
            <a:endParaRPr lang="en-US" i="1" dirty="0"/>
          </a:p>
          <a:p>
            <a:pPr>
              <a:defRPr/>
            </a:pPr>
            <a:endParaRPr lang="en-US" i="1" dirty="0"/>
          </a:p>
          <a:p>
            <a:pPr>
              <a:defRPr/>
            </a:pPr>
            <a:r>
              <a:rPr lang="en-US" i="1" dirty="0"/>
              <a:t>P</a:t>
            </a:r>
            <a:r>
              <a:rPr lang="en-US" i="1" baseline="-25000" dirty="0"/>
              <a:t>i </a:t>
            </a:r>
            <a:r>
              <a:rPr lang="en-US" i="1" dirty="0"/>
              <a:t>= </a:t>
            </a:r>
            <a:r>
              <a:rPr lang="en-US" dirty="0"/>
              <a:t>D</a:t>
            </a:r>
            <a:r>
              <a:rPr lang="en-US" i="1" dirty="0"/>
              <a:t>(</a:t>
            </a:r>
            <a:r>
              <a:rPr lang="en-US" i="1" dirty="0" err="1"/>
              <a:t>i</a:t>
            </a:r>
            <a:r>
              <a:rPr lang="en-US" i="1" dirty="0"/>
              <a:t>, a)</a:t>
            </a:r>
          </a:p>
          <a:p>
            <a:pPr>
              <a:defRPr/>
            </a:pPr>
            <a:endParaRPr lang="en-US" dirty="0"/>
          </a:p>
          <a:p>
            <a:pPr>
              <a:defRPr/>
            </a:pPr>
            <a:r>
              <a:rPr lang="en-US" dirty="0"/>
              <a:t>For each </a:t>
            </a:r>
            <a:r>
              <a:rPr lang="en-US" i="1" dirty="0"/>
              <a:t>P</a:t>
            </a:r>
            <a:r>
              <a:rPr lang="en-US" i="1" baseline="-25000" dirty="0"/>
              <a:t>i  </a:t>
            </a:r>
            <a:r>
              <a:rPr lang="en-US" dirty="0"/>
              <a:t>that matches an entry in Table 1, create an entry in Table 2 consisting</a:t>
            </a:r>
          </a:p>
          <a:p>
            <a:pPr>
              <a:defRPr/>
            </a:pPr>
            <a:r>
              <a:rPr lang="en-US" dirty="0"/>
              <a:t>of the </a:t>
            </a:r>
            <a:r>
              <a:rPr lang="en-US" i="1" dirty="0"/>
              <a:t>K</a:t>
            </a:r>
            <a:r>
              <a:rPr lang="en-US" i="1" baseline="-25000" dirty="0"/>
              <a:t>1</a:t>
            </a:r>
            <a:r>
              <a:rPr lang="en-US" dirty="0"/>
              <a:t> value and the value of </a:t>
            </a:r>
            <a:r>
              <a:rPr lang="en-US" i="1" dirty="0"/>
              <a:t>B</a:t>
            </a:r>
            <a:r>
              <a:rPr lang="en-US" dirty="0"/>
              <a:t> that is produced for the </a:t>
            </a:r>
            <a:r>
              <a:rPr lang="en-US" i="1" dirty="0"/>
              <a:t>(P, C) </a:t>
            </a:r>
            <a:r>
              <a:rPr lang="en-US" dirty="0"/>
              <a:t>pair from</a:t>
            </a:r>
          </a:p>
          <a:p>
            <a:pPr>
              <a:defRPr/>
            </a:pPr>
            <a:r>
              <a:rPr lang="en-US" dirty="0"/>
              <a:t>Table 1, assuming that value of K</a:t>
            </a:r>
            <a:r>
              <a:rPr lang="en-US" i="1" baseline="-25000" dirty="0"/>
              <a:t>1</a:t>
            </a:r>
            <a:r>
              <a:rPr lang="en-US" dirty="0"/>
              <a:t>:</a:t>
            </a:r>
          </a:p>
          <a:p>
            <a:pPr>
              <a:defRPr/>
            </a:pPr>
            <a:endParaRPr lang="en-US" dirty="0"/>
          </a:p>
          <a:p>
            <a:pPr>
              <a:defRPr/>
            </a:pPr>
            <a:r>
              <a:rPr lang="en-US" i="1" dirty="0"/>
              <a:t>B </a:t>
            </a:r>
            <a:r>
              <a:rPr lang="en-US" dirty="0"/>
              <a:t>= D</a:t>
            </a:r>
            <a:r>
              <a:rPr lang="en-US" i="1" dirty="0"/>
              <a:t>(</a:t>
            </a:r>
            <a:r>
              <a:rPr lang="en-US" i="1" dirty="0" err="1"/>
              <a:t>i</a:t>
            </a:r>
            <a:r>
              <a:rPr lang="en-US" i="1" dirty="0"/>
              <a:t>, C)</a:t>
            </a:r>
          </a:p>
          <a:p>
            <a:pPr>
              <a:defRPr/>
            </a:pPr>
            <a:endParaRPr lang="en-US" dirty="0"/>
          </a:p>
          <a:p>
            <a:pPr>
              <a:defRPr/>
            </a:pPr>
            <a:r>
              <a:rPr lang="en-US" dirty="0"/>
              <a:t>At the end of this step, sort Table 2 on the values of </a:t>
            </a:r>
            <a:r>
              <a:rPr lang="en-US" i="1" dirty="0"/>
              <a:t>B</a:t>
            </a:r>
            <a:r>
              <a:rPr lang="en-US" dirty="0"/>
              <a:t>.</a:t>
            </a:r>
          </a:p>
          <a:p>
            <a:pPr>
              <a:defRPr/>
            </a:pPr>
            <a:endParaRPr lang="en-US" dirty="0"/>
          </a:p>
          <a:p>
            <a:pPr>
              <a:defRPr/>
            </a:pPr>
            <a:r>
              <a:rPr lang="en-US" dirty="0"/>
              <a:t>3. We now have a number of candidate values of </a:t>
            </a:r>
            <a:r>
              <a:rPr lang="en-US" i="1" dirty="0"/>
              <a:t>K</a:t>
            </a:r>
            <a:r>
              <a:rPr lang="en-US" i="1" baseline="-25000" dirty="0"/>
              <a:t>1</a:t>
            </a:r>
            <a:r>
              <a:rPr lang="en-US" dirty="0"/>
              <a:t> in Table 2 and are in a position</a:t>
            </a:r>
          </a:p>
          <a:p>
            <a:pPr>
              <a:defRPr/>
            </a:pPr>
            <a:r>
              <a:rPr lang="en-US" dirty="0"/>
              <a:t>to search for a value of </a:t>
            </a:r>
            <a:r>
              <a:rPr lang="en-US" i="1" dirty="0"/>
              <a:t>K</a:t>
            </a:r>
            <a:r>
              <a:rPr lang="en-US" i="1" baseline="-25000" dirty="0"/>
              <a:t>2</a:t>
            </a:r>
            <a:r>
              <a:rPr lang="en-US" dirty="0"/>
              <a:t>. For each of the 2</a:t>
            </a:r>
            <a:r>
              <a:rPr lang="en-US" baseline="30000" dirty="0"/>
              <a:t>56</a:t>
            </a:r>
            <a:r>
              <a:rPr lang="en-US" dirty="0"/>
              <a:t> possible keys </a:t>
            </a:r>
            <a:r>
              <a:rPr lang="en-US" i="1" dirty="0"/>
              <a:t>K</a:t>
            </a:r>
            <a:r>
              <a:rPr lang="en-US" i="1" baseline="-25000" dirty="0"/>
              <a:t>2</a:t>
            </a:r>
            <a:r>
              <a:rPr lang="en-US" i="1" dirty="0"/>
              <a:t> = j</a:t>
            </a:r>
            <a:r>
              <a:rPr lang="en-US" dirty="0"/>
              <a:t>, calculate</a:t>
            </a:r>
          </a:p>
          <a:p>
            <a:pPr>
              <a:defRPr/>
            </a:pPr>
            <a:r>
              <a:rPr lang="en-US" dirty="0"/>
              <a:t>the second intermediate value for our chosen value of </a:t>
            </a:r>
            <a:r>
              <a:rPr lang="en-US" i="1" dirty="0"/>
              <a:t>a</a:t>
            </a:r>
            <a:r>
              <a:rPr lang="en-US" dirty="0"/>
              <a:t>:</a:t>
            </a:r>
          </a:p>
          <a:p>
            <a:pPr>
              <a:defRPr/>
            </a:pPr>
            <a:endParaRPr lang="en-US" dirty="0"/>
          </a:p>
          <a:p>
            <a:pPr>
              <a:defRPr/>
            </a:pPr>
            <a:r>
              <a:rPr lang="en-US" i="1" dirty="0" err="1"/>
              <a:t>B</a:t>
            </a:r>
            <a:r>
              <a:rPr lang="en-US" i="1" baseline="-25000" dirty="0" err="1"/>
              <a:t>j</a:t>
            </a:r>
            <a:r>
              <a:rPr lang="en-US" i="1" dirty="0"/>
              <a:t> </a:t>
            </a:r>
            <a:r>
              <a:rPr lang="en-US" dirty="0"/>
              <a:t>= D</a:t>
            </a:r>
            <a:r>
              <a:rPr lang="en-US" i="1" dirty="0"/>
              <a:t>(j, a)</a:t>
            </a:r>
          </a:p>
          <a:p>
            <a:pPr>
              <a:defRPr/>
            </a:pPr>
            <a:endParaRPr lang="en-US" dirty="0"/>
          </a:p>
          <a:p>
            <a:pPr>
              <a:defRPr/>
            </a:pPr>
            <a:r>
              <a:rPr lang="en-US" dirty="0"/>
              <a:t>At each step, look up </a:t>
            </a:r>
            <a:r>
              <a:rPr lang="en-US" i="1" dirty="0" err="1"/>
              <a:t>B</a:t>
            </a:r>
            <a:r>
              <a:rPr lang="en-US" i="1" baseline="-25000" dirty="0" err="1"/>
              <a:t>j</a:t>
            </a:r>
            <a:r>
              <a:rPr lang="en-US" i="1" baseline="-25000" dirty="0"/>
              <a:t> </a:t>
            </a:r>
            <a:r>
              <a:rPr lang="en-US" dirty="0"/>
              <a:t>in Table 2. If there is a match, then the corresponding</a:t>
            </a:r>
          </a:p>
          <a:p>
            <a:pPr>
              <a:defRPr/>
            </a:pPr>
            <a:r>
              <a:rPr lang="en-US" dirty="0"/>
              <a:t>key</a:t>
            </a:r>
            <a:r>
              <a:rPr lang="en-US" i="1" dirty="0"/>
              <a:t> </a:t>
            </a:r>
            <a:r>
              <a:rPr lang="en-US" i="1" dirty="0" err="1"/>
              <a:t>i</a:t>
            </a:r>
            <a:r>
              <a:rPr lang="en-US" i="1" dirty="0"/>
              <a:t> </a:t>
            </a:r>
            <a:r>
              <a:rPr lang="en-US" dirty="0"/>
              <a:t>from Table 2 plus this value of</a:t>
            </a:r>
            <a:r>
              <a:rPr lang="en-US" i="1" dirty="0"/>
              <a:t> j </a:t>
            </a:r>
            <a:r>
              <a:rPr lang="en-US" dirty="0"/>
              <a:t>are candidate values for the unknown</a:t>
            </a:r>
          </a:p>
          <a:p>
            <a:pPr>
              <a:defRPr/>
            </a:pPr>
            <a:r>
              <a:rPr lang="en-US" dirty="0"/>
              <a:t>keys (</a:t>
            </a:r>
            <a:r>
              <a:rPr lang="en-US" i="1" dirty="0"/>
              <a:t>K</a:t>
            </a:r>
            <a:r>
              <a:rPr lang="en-US" i="1" baseline="-25000" dirty="0"/>
              <a:t>1</a:t>
            </a:r>
            <a:r>
              <a:rPr lang="en-US" i="1" dirty="0"/>
              <a:t>, K</a:t>
            </a:r>
            <a:r>
              <a:rPr lang="en-US" i="1" baseline="-25000" dirty="0"/>
              <a:t>2</a:t>
            </a:r>
            <a:r>
              <a:rPr lang="en-US" dirty="0"/>
              <a:t>). Why? Because we have found a pair of keys </a:t>
            </a:r>
            <a:r>
              <a:rPr lang="en-US" i="1" dirty="0"/>
              <a:t>(</a:t>
            </a:r>
            <a:r>
              <a:rPr lang="en-US" i="1" dirty="0" err="1"/>
              <a:t>i</a:t>
            </a:r>
            <a:r>
              <a:rPr lang="en-US" i="1" dirty="0"/>
              <a:t>, j</a:t>
            </a:r>
            <a:r>
              <a:rPr lang="en-US" dirty="0"/>
              <a:t>) that produce a</a:t>
            </a:r>
          </a:p>
          <a:p>
            <a:pPr>
              <a:defRPr/>
            </a:pPr>
            <a:r>
              <a:rPr lang="en-US" dirty="0"/>
              <a:t>known (</a:t>
            </a:r>
            <a:r>
              <a:rPr lang="en-US" i="1" dirty="0"/>
              <a:t>P, C</a:t>
            </a:r>
            <a:r>
              <a:rPr lang="en-US" dirty="0"/>
              <a:t>) pair (Figure 7.2a).</a:t>
            </a:r>
          </a:p>
          <a:p>
            <a:pPr>
              <a:defRPr/>
            </a:pPr>
            <a:endParaRPr lang="en-US" dirty="0"/>
          </a:p>
          <a:p>
            <a:pPr>
              <a:defRPr/>
            </a:pPr>
            <a:r>
              <a:rPr lang="en-US" dirty="0"/>
              <a:t>4. Test each candidate pair of keys (</a:t>
            </a:r>
            <a:r>
              <a:rPr lang="en-US" i="1" dirty="0" err="1"/>
              <a:t>i</a:t>
            </a:r>
            <a:r>
              <a:rPr lang="en-US" i="1" dirty="0"/>
              <a:t>, j</a:t>
            </a:r>
            <a:r>
              <a:rPr lang="en-US" dirty="0"/>
              <a:t>) on a few other plaintext–ciphertext</a:t>
            </a:r>
          </a:p>
          <a:p>
            <a:pPr>
              <a:defRPr/>
            </a:pPr>
            <a:r>
              <a:rPr lang="en-US" dirty="0"/>
              <a:t>pairs. If a pair of keys produces the desired ciphertext, the task is complete. If</a:t>
            </a:r>
          </a:p>
          <a:p>
            <a:pPr>
              <a:defRPr/>
            </a:pPr>
            <a:r>
              <a:rPr lang="en-US" dirty="0"/>
              <a:t>no pair succeeds, repeat from step 1 with a new value of </a:t>
            </a:r>
            <a:r>
              <a:rPr lang="en-US" i="1" dirty="0"/>
              <a:t>a</a:t>
            </a:r>
            <a:r>
              <a:rPr lang="en-US" dirty="0"/>
              <a:t>.</a:t>
            </a:r>
          </a:p>
          <a:p>
            <a:pPr>
              <a:defRPr/>
            </a:pPr>
            <a:endParaRPr lang="en-US" dirty="0"/>
          </a:p>
          <a:p>
            <a:pPr>
              <a:defRPr/>
            </a:pPr>
            <a:r>
              <a:rPr lang="en-US" dirty="0"/>
              <a:t> For a given known (</a:t>
            </a:r>
            <a:r>
              <a:rPr lang="en-US" i="1" dirty="0"/>
              <a:t>P , C </a:t>
            </a:r>
            <a:r>
              <a:rPr lang="en-US" dirty="0"/>
              <a:t>), the probability of selecting the unique value of </a:t>
            </a:r>
            <a:r>
              <a:rPr lang="en-US" i="1" dirty="0"/>
              <a:t>a</a:t>
            </a:r>
          </a:p>
          <a:p>
            <a:pPr>
              <a:defRPr/>
            </a:pPr>
            <a:r>
              <a:rPr lang="en-US" dirty="0"/>
              <a:t> that leads to success is 1/2</a:t>
            </a:r>
            <a:r>
              <a:rPr lang="en-US" baseline="30000" dirty="0"/>
              <a:t>64</a:t>
            </a:r>
            <a:r>
              <a:rPr lang="en-US" dirty="0"/>
              <a:t> . Thus, given </a:t>
            </a:r>
            <a:r>
              <a:rPr lang="en-US" i="1" dirty="0"/>
              <a:t>n  (P , C </a:t>
            </a:r>
            <a:r>
              <a:rPr lang="en-US" dirty="0"/>
              <a:t>) pairs, the probability of success for</a:t>
            </a:r>
          </a:p>
          <a:p>
            <a:pPr>
              <a:defRPr/>
            </a:pPr>
            <a:r>
              <a:rPr lang="en-US" dirty="0"/>
              <a:t>a single selected value of </a:t>
            </a:r>
            <a:r>
              <a:rPr lang="en-US" i="1" dirty="0"/>
              <a:t>a</a:t>
            </a:r>
            <a:r>
              <a:rPr lang="en-US" dirty="0"/>
              <a:t>  is </a:t>
            </a:r>
            <a:r>
              <a:rPr lang="en-US" i="1" dirty="0"/>
              <a:t>n</a:t>
            </a:r>
            <a:r>
              <a:rPr lang="en-US" dirty="0"/>
              <a:t> /2</a:t>
            </a:r>
            <a:r>
              <a:rPr lang="en-US" baseline="30000" dirty="0"/>
              <a:t>64 </a:t>
            </a:r>
            <a:r>
              <a:rPr lang="en-US" dirty="0"/>
              <a:t>.</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Although the attacks just described appear impractical, anyone using two-key 3DES</a:t>
            </a:r>
          </a:p>
          <a:p>
            <a:r>
              <a:rPr lang="en-US" dirty="0">
                <a:latin typeface="Arial" pitchFamily="-84" charset="0"/>
                <a:ea typeface="ＭＳ Ｐゴシック" pitchFamily="-84" charset="-128"/>
                <a:cs typeface="ＭＳ Ｐゴシック" pitchFamily="-84" charset="-128"/>
              </a:rPr>
              <a:t>may feel some concern. Thus, many researchers now feel that three-key 3DES is</a:t>
            </a:r>
          </a:p>
          <a:p>
            <a:r>
              <a:rPr lang="en-US" dirty="0">
                <a:latin typeface="Arial" pitchFamily="-84" charset="0"/>
                <a:ea typeface="ＭＳ Ｐゴシック" pitchFamily="-84" charset="-128"/>
                <a:cs typeface="ＭＳ Ｐゴシック" pitchFamily="-84" charset="-128"/>
              </a:rPr>
              <a:t>the preferred alternative (e.g., [KALI96a]). Three-key 3DES has an effective key</a:t>
            </a:r>
          </a:p>
          <a:p>
            <a:r>
              <a:rPr lang="en-US" dirty="0">
                <a:latin typeface="Arial" pitchFamily="-84" charset="0"/>
                <a:ea typeface="ＭＳ Ｐゴシック" pitchFamily="-84" charset="-128"/>
                <a:cs typeface="ＭＳ Ｐゴシック" pitchFamily="-84" charset="-128"/>
              </a:rPr>
              <a:t>length of 168 bits and is defined as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C</a:t>
            </a:r>
            <a:r>
              <a:rPr lang="en-US" dirty="0">
                <a:latin typeface="Arial" pitchFamily="-84" charset="0"/>
                <a:ea typeface="ＭＳ Ｐゴシック" pitchFamily="-84" charset="-128"/>
                <a:cs typeface="ＭＳ Ｐゴシック" pitchFamily="-84" charset="-128"/>
              </a:rPr>
              <a:t> = E( </a:t>
            </a:r>
            <a:r>
              <a:rPr lang="en-US" i="1" dirty="0">
                <a:latin typeface="Arial" pitchFamily="-84" charset="0"/>
                <a:ea typeface="ＭＳ Ｐゴシック" pitchFamily="-84" charset="-128"/>
                <a:cs typeface="ＭＳ Ｐゴシック" pitchFamily="-84" charset="-128"/>
              </a:rPr>
              <a:t>K</a:t>
            </a:r>
            <a:r>
              <a:rPr lang="en-US" i="1" baseline="-25000" dirty="0">
                <a:latin typeface="Arial" pitchFamily="-84" charset="0"/>
                <a:ea typeface="ＭＳ Ｐゴシック" pitchFamily="-84" charset="-128"/>
                <a:cs typeface="ＭＳ Ｐゴシック" pitchFamily="-84" charset="-128"/>
              </a:rPr>
              <a:t>3</a:t>
            </a:r>
            <a:r>
              <a:rPr lang="en-US" dirty="0">
                <a:latin typeface="Arial" pitchFamily="-84" charset="0"/>
                <a:ea typeface="ＭＳ Ｐゴシック" pitchFamily="-84" charset="-128"/>
                <a:cs typeface="ＭＳ Ｐゴシック" pitchFamily="-84" charset="-128"/>
              </a:rPr>
              <a:t>, D( </a:t>
            </a:r>
            <a:r>
              <a:rPr lang="en-US" i="1" dirty="0">
                <a:latin typeface="Arial" pitchFamily="-84" charset="0"/>
                <a:ea typeface="ＭＳ Ｐゴシック" pitchFamily="-84" charset="-128"/>
                <a:cs typeface="ＭＳ Ｐゴシック" pitchFamily="-84" charset="-128"/>
              </a:rPr>
              <a:t>K</a:t>
            </a:r>
            <a:r>
              <a:rPr lang="en-US" i="1" baseline="-25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E( </a:t>
            </a:r>
            <a:r>
              <a:rPr lang="en-US" i="1" dirty="0">
                <a:latin typeface="Arial" pitchFamily="-84" charset="0"/>
                <a:ea typeface="ＭＳ Ｐゴシック" pitchFamily="-84" charset="-128"/>
                <a:cs typeface="ＭＳ Ｐゴシック" pitchFamily="-84" charset="-128"/>
              </a:rPr>
              <a:t>K</a:t>
            </a:r>
            <a:r>
              <a:rPr lang="en-US" i="1" baseline="-25000" dirty="0">
                <a:latin typeface="Arial" pitchFamily="-84" charset="0"/>
                <a:ea typeface="ＭＳ Ｐゴシック" pitchFamily="-84" charset="-128"/>
                <a:cs typeface="ＭＳ Ｐゴシック" pitchFamily="-84" charset="-128"/>
              </a:rPr>
              <a:t>1</a:t>
            </a:r>
            <a:r>
              <a:rPr lang="en-US" i="1" dirty="0">
                <a:latin typeface="Arial" pitchFamily="-84" charset="0"/>
                <a:ea typeface="ＭＳ Ｐゴシック" pitchFamily="-84" charset="-128"/>
                <a:cs typeface="ＭＳ Ｐゴシック" pitchFamily="-84" charset="-128"/>
              </a:rPr>
              <a:t>,  P</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Backward compatibility with DES is provided by putting</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K</a:t>
            </a:r>
            <a:r>
              <a:rPr lang="en-US" sz="1400" i="1" baseline="-25000" dirty="0">
                <a:latin typeface="Arial" pitchFamily="-84" charset="0"/>
                <a:ea typeface="ＭＳ Ｐゴシック" pitchFamily="-84" charset="-128"/>
                <a:cs typeface="ＭＳ Ｐゴシック" pitchFamily="-84" charset="-128"/>
              </a:rPr>
              <a:t>3</a:t>
            </a:r>
            <a:r>
              <a:rPr lang="en-US" dirty="0">
                <a:latin typeface="Arial" pitchFamily="-84" charset="0"/>
                <a:ea typeface="ＭＳ Ｐゴシック" pitchFamily="-84" charset="-128"/>
                <a:cs typeface="ＭＳ Ｐゴシック" pitchFamily="-84" charset="-128"/>
              </a:rPr>
              <a:t> = K</a:t>
            </a:r>
            <a:r>
              <a:rPr lang="en-US" sz="1400" i="1" baseline="-25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or K</a:t>
            </a:r>
            <a:r>
              <a:rPr lang="en-US" sz="1400" i="1"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K</a:t>
            </a:r>
            <a:r>
              <a:rPr lang="en-US" sz="1400" i="1" baseline="-25000" dirty="0">
                <a:latin typeface="Arial" pitchFamily="-84" charset="0"/>
                <a:ea typeface="ＭＳ Ｐゴシック" pitchFamily="-84" charset="-128"/>
                <a:cs typeface="ＭＳ Ｐゴシック" pitchFamily="-84" charset="-128"/>
              </a:rPr>
              <a:t>2</a:t>
            </a:r>
          </a:p>
          <a:p>
            <a:endParaRPr lang="en-US" b="1"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A number of Internet-based applications have adopted three-key 3DES, including</a:t>
            </a:r>
          </a:p>
          <a:p>
            <a:r>
              <a:rPr lang="en-US" dirty="0">
                <a:latin typeface="Arial" pitchFamily="-84" charset="0"/>
                <a:ea typeface="ＭＳ Ｐゴシック" pitchFamily="-84" charset="-128"/>
                <a:cs typeface="ＭＳ Ｐゴシック" pitchFamily="-84" charset="-128"/>
              </a:rPr>
              <a:t>PGP and S/MIME, both discussed in Chapter 21.</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 block cipher takes a fixed-length block of text of length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bits and a key as input</a:t>
            </a:r>
          </a:p>
          <a:p>
            <a:r>
              <a:rPr lang="en-US" dirty="0">
                <a:latin typeface="Arial" pitchFamily="-84" charset="0"/>
                <a:ea typeface="ＭＳ Ｐゴシック" pitchFamily="-84" charset="-128"/>
                <a:cs typeface="ＭＳ Ｐゴシック" pitchFamily="-84" charset="-128"/>
              </a:rPr>
              <a:t>and produces a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 block of ciphertext. If the amount of plaintext to be encrypted</a:t>
            </a:r>
          </a:p>
          <a:p>
            <a:r>
              <a:rPr lang="en-US" dirty="0">
                <a:latin typeface="Arial" pitchFamily="-84" charset="0"/>
                <a:ea typeface="ＭＳ Ｐゴシック" pitchFamily="-84" charset="-128"/>
                <a:cs typeface="ＭＳ Ｐゴシック" pitchFamily="-84" charset="-128"/>
              </a:rPr>
              <a:t>is greater than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bits, then the block cipher can still be used by breaking the plaintext</a:t>
            </a:r>
          </a:p>
          <a:p>
            <a:r>
              <a:rPr lang="en-US" dirty="0">
                <a:latin typeface="Arial" pitchFamily="-84" charset="0"/>
                <a:ea typeface="ＭＳ Ｐゴシック" pitchFamily="-84" charset="-128"/>
                <a:cs typeface="ＭＳ Ｐゴシック" pitchFamily="-84" charset="-128"/>
              </a:rPr>
              <a:t>up into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 blocks. When multiple blocks of plaintext are encrypted using the</a:t>
            </a:r>
          </a:p>
          <a:p>
            <a:r>
              <a:rPr lang="en-US" dirty="0">
                <a:latin typeface="Arial" pitchFamily="-84" charset="0"/>
                <a:ea typeface="ＭＳ Ｐゴシック" pitchFamily="-84" charset="-128"/>
                <a:cs typeface="ＭＳ Ｐゴシック" pitchFamily="-84" charset="-128"/>
              </a:rPr>
              <a:t>same key, a number of security issues arise. To apply a block cipher in a variety of</a:t>
            </a:r>
          </a:p>
          <a:p>
            <a:r>
              <a:rPr lang="en-US" dirty="0">
                <a:latin typeface="Arial" pitchFamily="-84" charset="0"/>
                <a:ea typeface="ＭＳ Ｐゴシック" pitchFamily="-84" charset="-128"/>
                <a:cs typeface="ＭＳ Ｐゴシック" pitchFamily="-84" charset="-128"/>
              </a:rPr>
              <a:t>applications, five modes of operation  have been defined by NIST (SP 800-38A).</a:t>
            </a:r>
          </a:p>
          <a:p>
            <a:r>
              <a:rPr lang="en-US" dirty="0">
                <a:latin typeface="Arial" pitchFamily="-84" charset="0"/>
                <a:ea typeface="ＭＳ Ｐゴシック" pitchFamily="-84" charset="-128"/>
                <a:cs typeface="ＭＳ Ｐゴシック" pitchFamily="-84" charset="-128"/>
              </a:rPr>
              <a:t>In essence, a mode of operation is a technique for enhancing the effect of a cryptographic</a:t>
            </a:r>
          </a:p>
          <a:p>
            <a:r>
              <a:rPr lang="en-US" dirty="0">
                <a:latin typeface="Arial" pitchFamily="-84" charset="0"/>
                <a:ea typeface="ＭＳ Ｐゴシック" pitchFamily="-84" charset="-128"/>
                <a:cs typeface="ＭＳ Ｐゴシック" pitchFamily="-84" charset="-128"/>
              </a:rPr>
              <a:t>algorithm or adapting the algorithm for an application, such as applying</a:t>
            </a:r>
          </a:p>
          <a:p>
            <a:r>
              <a:rPr lang="en-US" dirty="0">
                <a:latin typeface="Arial" pitchFamily="-84" charset="0"/>
                <a:ea typeface="ＭＳ Ｐゴシック" pitchFamily="-84" charset="-128"/>
                <a:cs typeface="ＭＳ Ｐゴシック" pitchFamily="-84" charset="-128"/>
              </a:rPr>
              <a:t>a block cipher to a sequence of data blocks or a data stream. The five modes are</a:t>
            </a:r>
          </a:p>
          <a:p>
            <a:r>
              <a:rPr lang="en-US" dirty="0">
                <a:latin typeface="Arial" pitchFamily="-84" charset="0"/>
                <a:ea typeface="ＭＳ Ｐゴシック" pitchFamily="-84" charset="-128"/>
                <a:cs typeface="ＭＳ Ｐゴシック" pitchFamily="-84" charset="-128"/>
              </a:rPr>
              <a:t>intended to cover a wide variety of applications of encryption for which a block</a:t>
            </a:r>
          </a:p>
          <a:p>
            <a:r>
              <a:rPr lang="en-US" dirty="0">
                <a:latin typeface="Arial" pitchFamily="-84" charset="0"/>
                <a:ea typeface="ＭＳ Ｐゴシック" pitchFamily="-84" charset="-128"/>
                <a:cs typeface="ＭＳ Ｐゴシック" pitchFamily="-84" charset="-128"/>
              </a:rPr>
              <a:t>cipher could be used. These modes are intended for use with any symmetric block</a:t>
            </a:r>
          </a:p>
          <a:p>
            <a:r>
              <a:rPr lang="en-US" dirty="0">
                <a:latin typeface="Arial" pitchFamily="-84" charset="0"/>
                <a:ea typeface="ＭＳ Ｐゴシック" pitchFamily="-84" charset="-128"/>
                <a:cs typeface="ＭＳ Ｐゴシック" pitchFamily="-84" charset="-128"/>
              </a:rPr>
              <a:t>cipher, including triple DES and AES.</a:t>
            </a:r>
            <a:endParaRPr lang="en-AU" dirty="0">
              <a:latin typeface="Times-Roman"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 The modes are summarized in Table 7.1 and described in this and the following sections.</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simplest mode is the </a:t>
            </a:r>
            <a:r>
              <a:rPr lang="en-US" b="1" dirty="0">
                <a:latin typeface="Arial" pitchFamily="-84" charset="0"/>
                <a:ea typeface="ＭＳ Ｐゴシック" pitchFamily="-84" charset="-128"/>
                <a:cs typeface="ＭＳ Ｐゴシック" pitchFamily="-84" charset="-128"/>
              </a:rPr>
              <a:t>electronic codebook  (ECB ) </a:t>
            </a:r>
            <a:r>
              <a:rPr lang="en-US" dirty="0">
                <a:latin typeface="Arial" pitchFamily="-84" charset="0"/>
                <a:ea typeface="ＭＳ Ｐゴシック" pitchFamily="-84" charset="-128"/>
                <a:cs typeface="ＭＳ Ｐゴシック" pitchFamily="-84" charset="-128"/>
              </a:rPr>
              <a:t>mode, in which plaintext</a:t>
            </a:r>
          </a:p>
          <a:p>
            <a:r>
              <a:rPr lang="en-US" dirty="0">
                <a:latin typeface="Arial" pitchFamily="-84" charset="0"/>
                <a:ea typeface="ＭＳ Ｐゴシック" pitchFamily="-84" charset="-128"/>
                <a:cs typeface="ＭＳ Ｐゴシック" pitchFamily="-84" charset="-128"/>
              </a:rPr>
              <a:t>is handled one block at a time and each block of plaintext is encrypted using the</a:t>
            </a:r>
          </a:p>
          <a:p>
            <a:r>
              <a:rPr lang="en-US" dirty="0">
                <a:latin typeface="Arial" pitchFamily="-84" charset="0"/>
                <a:ea typeface="ＭＳ Ｐゴシック" pitchFamily="-84" charset="-128"/>
                <a:cs typeface="ＭＳ Ｐゴシック" pitchFamily="-84" charset="-128"/>
              </a:rPr>
              <a:t>same key (Figure 7.3). The term </a:t>
            </a:r>
            <a:r>
              <a:rPr lang="en-US" i="1" dirty="0">
                <a:latin typeface="Arial" pitchFamily="-84" charset="0"/>
                <a:ea typeface="ＭＳ Ｐゴシック" pitchFamily="-84" charset="-128"/>
                <a:cs typeface="ＭＳ Ｐゴシック" pitchFamily="-84" charset="-128"/>
              </a:rPr>
              <a:t>codebook</a:t>
            </a:r>
            <a:r>
              <a:rPr lang="en-US" dirty="0">
                <a:latin typeface="Arial" pitchFamily="-84" charset="0"/>
                <a:ea typeface="ＭＳ Ｐゴシック" pitchFamily="-84" charset="-128"/>
                <a:cs typeface="ＭＳ Ｐゴシック" pitchFamily="-84" charset="-128"/>
              </a:rPr>
              <a:t>  is used because, for a given key, there is</a:t>
            </a:r>
          </a:p>
          <a:p>
            <a:r>
              <a:rPr lang="en-US" dirty="0">
                <a:latin typeface="Arial" pitchFamily="-84" charset="0"/>
                <a:ea typeface="ＭＳ Ｐゴシック" pitchFamily="-84" charset="-128"/>
                <a:cs typeface="ＭＳ Ｐゴシック" pitchFamily="-84" charset="-128"/>
              </a:rPr>
              <a:t>a unique ciphertext for every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 block of plaintext. Therefore, we can imagine a</a:t>
            </a:r>
          </a:p>
          <a:p>
            <a:r>
              <a:rPr lang="en-US" dirty="0">
                <a:latin typeface="Arial" pitchFamily="-84" charset="0"/>
                <a:ea typeface="ＭＳ Ｐゴシック" pitchFamily="-84" charset="-128"/>
                <a:cs typeface="ＭＳ Ｐゴシック" pitchFamily="-84" charset="-128"/>
              </a:rPr>
              <a:t>gigantic codebook in which there is an entry for every possible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 plaintext pattern</a:t>
            </a:r>
          </a:p>
          <a:p>
            <a:r>
              <a:rPr lang="en-US" dirty="0">
                <a:latin typeface="Arial" pitchFamily="-84" charset="0"/>
                <a:ea typeface="ＭＳ Ｐゴシック" pitchFamily="-84" charset="-128"/>
                <a:cs typeface="ＭＳ Ｐゴシック" pitchFamily="-84" charset="-128"/>
              </a:rPr>
              <a:t>showing its corresponding ciphertext.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For a message longer than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bits, the procedure is simply to break the message</a:t>
            </a:r>
          </a:p>
          <a:p>
            <a:r>
              <a:rPr lang="en-US" dirty="0">
                <a:latin typeface="Arial" pitchFamily="-84" charset="0"/>
                <a:ea typeface="ＭＳ Ｐゴシック" pitchFamily="-84" charset="-128"/>
                <a:cs typeface="ＭＳ Ｐゴシック" pitchFamily="-84" charset="-128"/>
              </a:rPr>
              <a:t>into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 blocks, padding the last block if necessary. Decryption is performed one</a:t>
            </a:r>
          </a:p>
          <a:p>
            <a:r>
              <a:rPr lang="en-US" dirty="0">
                <a:latin typeface="Arial" pitchFamily="-84" charset="0"/>
                <a:ea typeface="ＭＳ Ｐゴシック" pitchFamily="-84" charset="-128"/>
                <a:cs typeface="ＭＳ Ｐゴシック" pitchFamily="-84" charset="-128"/>
              </a:rPr>
              <a:t>block at a time, always using the same key. In Figure 7.3, the plaintext (padded as</a:t>
            </a:r>
          </a:p>
          <a:p>
            <a:r>
              <a:rPr lang="en-US" dirty="0">
                <a:latin typeface="Arial" pitchFamily="-84" charset="0"/>
                <a:ea typeface="ＭＳ Ｐゴシック" pitchFamily="-84" charset="-128"/>
                <a:cs typeface="ＭＳ Ｐゴシック" pitchFamily="-84" charset="-128"/>
              </a:rPr>
              <a:t>necessary) consists of a sequence of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 blocks, </a:t>
            </a:r>
            <a:r>
              <a:rPr lang="en-US" i="1" dirty="0">
                <a:latin typeface="Arial" pitchFamily="-84" charset="0"/>
                <a:ea typeface="ＭＳ Ｐゴシック" pitchFamily="-84" charset="-128"/>
                <a:cs typeface="ＭＳ Ｐゴシック" pitchFamily="-84" charset="-128"/>
              </a:rPr>
              <a:t>P</a:t>
            </a:r>
            <a:r>
              <a:rPr lang="en-US" i="1" baseline="-25000" dirty="0">
                <a:latin typeface="Arial" pitchFamily="-84" charset="0"/>
                <a:ea typeface="ＭＳ Ｐゴシック" pitchFamily="-84" charset="-128"/>
                <a:cs typeface="ＭＳ Ｐゴシック" pitchFamily="-84" charset="-128"/>
              </a:rPr>
              <a:t>1</a:t>
            </a:r>
            <a:r>
              <a:rPr lang="en-US" i="1" dirty="0">
                <a:latin typeface="Arial" pitchFamily="-84" charset="0"/>
                <a:ea typeface="ＭＳ Ｐゴシック" pitchFamily="-84" charset="-128"/>
                <a:cs typeface="ＭＳ Ｐゴシック" pitchFamily="-84" charset="-128"/>
              </a:rPr>
              <a:t> , P</a:t>
            </a:r>
            <a:r>
              <a:rPr lang="en-US" i="1" baseline="-25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 . . . , P</a:t>
            </a:r>
            <a:r>
              <a:rPr lang="en-US" i="1" baseline="-25000" dirty="0">
                <a:latin typeface="Arial" pitchFamily="-84" charset="0"/>
                <a:ea typeface="ＭＳ Ｐゴシック" pitchFamily="-84" charset="-128"/>
                <a:cs typeface="ＭＳ Ｐゴシック" pitchFamily="-84" charset="-128"/>
              </a:rPr>
              <a:t>N</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the corresponding</a:t>
            </a:r>
          </a:p>
          <a:p>
            <a:r>
              <a:rPr lang="en-US" dirty="0">
                <a:latin typeface="Arial" pitchFamily="-84" charset="0"/>
                <a:ea typeface="ＭＳ Ｐゴシック" pitchFamily="-84" charset="-128"/>
                <a:cs typeface="ＭＳ Ｐゴシック" pitchFamily="-84" charset="-128"/>
              </a:rPr>
              <a:t>sequence of ciphertext blocks is </a:t>
            </a:r>
            <a:r>
              <a:rPr lang="en-US" i="1" dirty="0">
                <a:latin typeface="Arial" pitchFamily="-84" charset="0"/>
                <a:ea typeface="ＭＳ Ｐゴシック" pitchFamily="-84" charset="-128"/>
                <a:cs typeface="ＭＳ Ｐゴシック" pitchFamily="-84" charset="-128"/>
              </a:rPr>
              <a:t>C</a:t>
            </a:r>
            <a:r>
              <a:rPr lang="en-US" i="1" baseline="-25000" dirty="0">
                <a:latin typeface="Arial" pitchFamily="-84" charset="0"/>
                <a:ea typeface="ＭＳ Ｐゴシック" pitchFamily="-84" charset="-128"/>
                <a:cs typeface="ＭＳ Ｐゴシック" pitchFamily="-84" charset="-128"/>
              </a:rPr>
              <a:t>1</a:t>
            </a:r>
            <a:r>
              <a:rPr lang="en-US" i="1" dirty="0">
                <a:latin typeface="Arial" pitchFamily="-84" charset="0"/>
                <a:ea typeface="ＭＳ Ｐゴシック" pitchFamily="-84" charset="-128"/>
                <a:cs typeface="ＭＳ Ｐゴシック" pitchFamily="-84" charset="-128"/>
              </a:rPr>
              <a:t> , C</a:t>
            </a:r>
            <a:r>
              <a:rPr lang="en-US" i="1" baseline="-25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 . . . , C</a:t>
            </a:r>
            <a:r>
              <a:rPr lang="en-US" i="1" baseline="-25000" dirty="0">
                <a:latin typeface="Arial" pitchFamily="-84" charset="0"/>
                <a:ea typeface="ＭＳ Ｐゴシック" pitchFamily="-84" charset="-128"/>
                <a:cs typeface="ＭＳ Ｐゴシック" pitchFamily="-84" charset="-128"/>
              </a:rPr>
              <a:t>N</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We can define ECB mode as</a:t>
            </a:r>
          </a:p>
          <a:p>
            <a:r>
              <a:rPr lang="en-US" dirty="0">
                <a:latin typeface="Arial" pitchFamily="-84" charset="0"/>
                <a:ea typeface="ＭＳ Ｐゴシック" pitchFamily="-84" charset="-128"/>
                <a:cs typeface="ＭＳ Ｐゴシック" pitchFamily="-84" charset="-128"/>
              </a:rPr>
              <a:t>follows.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ECB </a:t>
            </a:r>
            <a:r>
              <a:rPr lang="en-US" dirty="0" err="1">
                <a:latin typeface="Arial" pitchFamily="-84" charset="0"/>
                <a:ea typeface="ＭＳ Ｐゴシック" pitchFamily="-84" charset="-128"/>
                <a:cs typeface="ＭＳ Ｐゴシック" pitchFamily="-84" charset="-128"/>
              </a:rPr>
              <a:t>C</a:t>
            </a:r>
            <a:r>
              <a:rPr lang="en-US" baseline="-25000" dirty="0" err="1">
                <a:latin typeface="Arial" pitchFamily="-84" charset="0"/>
                <a:ea typeface="ＭＳ Ｐゴシック" pitchFamily="-84" charset="-128"/>
                <a:cs typeface="ＭＳ Ｐゴシック" pitchFamily="-84" charset="-128"/>
              </a:rPr>
              <a:t>j</a:t>
            </a:r>
            <a:r>
              <a:rPr lang="en-US" dirty="0">
                <a:latin typeface="Arial" pitchFamily="-84" charset="0"/>
                <a:ea typeface="ＭＳ Ｐゴシック" pitchFamily="-84" charset="-128"/>
                <a:cs typeface="ＭＳ Ｐゴシック" pitchFamily="-84" charset="-128"/>
              </a:rPr>
              <a:t> = E(K, </a:t>
            </a:r>
            <a:r>
              <a:rPr lang="en-US" dirty="0" err="1">
                <a:latin typeface="Arial" pitchFamily="-84" charset="0"/>
                <a:ea typeface="ＭＳ Ｐゴシック" pitchFamily="-84" charset="-128"/>
                <a:cs typeface="ＭＳ Ｐゴシック" pitchFamily="-84" charset="-128"/>
              </a:rPr>
              <a:t>Pj</a:t>
            </a:r>
            <a:r>
              <a:rPr lang="en-US" dirty="0">
                <a:latin typeface="Arial" pitchFamily="-84" charset="0"/>
                <a:ea typeface="ＭＳ Ｐゴシック" pitchFamily="-84" charset="-128"/>
                <a:cs typeface="ＭＳ Ｐゴシック" pitchFamily="-84" charset="-128"/>
              </a:rPr>
              <a:t>) j = 1, . . . , N </a:t>
            </a:r>
            <a:r>
              <a:rPr lang="en-US" dirty="0" err="1">
                <a:latin typeface="Arial" pitchFamily="-84" charset="0"/>
                <a:ea typeface="ＭＳ Ｐゴシック" pitchFamily="-84" charset="-128"/>
                <a:cs typeface="ＭＳ Ｐゴシック" pitchFamily="-84" charset="-128"/>
              </a:rPr>
              <a:t>P</a:t>
            </a:r>
            <a:r>
              <a:rPr lang="en-US" baseline="-25000" dirty="0" err="1">
                <a:latin typeface="Arial" pitchFamily="-84" charset="0"/>
                <a:ea typeface="ＭＳ Ｐゴシック" pitchFamily="-84" charset="-128"/>
                <a:cs typeface="ＭＳ Ｐゴシック" pitchFamily="-84" charset="-128"/>
              </a:rPr>
              <a:t>j</a:t>
            </a:r>
            <a:r>
              <a:rPr lang="en-US" baseline="-2500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D(K, </a:t>
            </a:r>
            <a:r>
              <a:rPr lang="en-US" dirty="0" err="1">
                <a:latin typeface="Arial" pitchFamily="-84" charset="0"/>
                <a:ea typeface="ＭＳ Ｐゴシック" pitchFamily="-84" charset="-128"/>
                <a:cs typeface="ＭＳ Ｐゴシック" pitchFamily="-84" charset="-128"/>
              </a:rPr>
              <a:t>Cj</a:t>
            </a:r>
            <a:r>
              <a:rPr lang="en-US" baseline="-25000" dirty="0">
                <a:latin typeface="Arial" pitchFamily="-84" charset="0"/>
                <a:ea typeface="ＭＳ Ｐゴシック" pitchFamily="-84" charset="-128"/>
                <a:cs typeface="ＭＳ Ｐゴシック" pitchFamily="-84" charset="-128"/>
              </a:rPr>
              <a:t>)</a:t>
            </a:r>
            <a:r>
              <a:rPr lang="en-US" dirty="0">
                <a:latin typeface="Arial" pitchFamily="-84" charset="0"/>
                <a:ea typeface="ＭＳ Ｐゴシック" pitchFamily="-84" charset="-128"/>
                <a:cs typeface="ＭＳ Ｐゴシック" pitchFamily="-84" charset="-128"/>
              </a:rPr>
              <a:t> j = 1, . . . , N</a:t>
            </a:r>
          </a:p>
          <a:p>
            <a:endParaRPr lang="en-US" dirty="0">
              <a:latin typeface="Arial" pitchFamily="-84" charset="0"/>
              <a:ea typeface="ＭＳ Ｐゴシック" pitchFamily="-84" charset="-128"/>
              <a:cs typeface="ＭＳ Ｐゴシック" pitchFamily="-8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ECB mode should be used only to secure messages shorter than a single block of underlying cipher (i.e., 64 bits for 3DES and 128 bits for AES), such as to encrypt a secret key. Because in most of the cases messages are longer than the encryption block mode, this mode has a minimum practical value. </a:t>
            </a:r>
            <a:endParaRPr lang="en-US" dirty="0"/>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most significant characteristic of ECB is that if the same b -bit block of</a:t>
            </a:r>
          </a:p>
          <a:p>
            <a:r>
              <a:rPr lang="en-US" dirty="0">
                <a:latin typeface="Arial" pitchFamily="-84" charset="0"/>
                <a:ea typeface="ＭＳ Ｐゴシック" pitchFamily="-84" charset="-128"/>
                <a:cs typeface="ＭＳ Ｐゴシック" pitchFamily="-84" charset="-128"/>
              </a:rPr>
              <a:t>plaintext appears more than once in the message, it always produces the same</a:t>
            </a:r>
          </a:p>
          <a:p>
            <a:r>
              <a:rPr lang="en-US" dirty="0">
                <a:latin typeface="Arial" pitchFamily="-84" charset="0"/>
                <a:ea typeface="ＭＳ Ｐゴシック" pitchFamily="-84" charset="-128"/>
                <a:cs typeface="ＭＳ Ｐゴシック" pitchFamily="-84" charset="-128"/>
              </a:rPr>
              <a:t>ciphertext.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For lengthy messages, the ECB mode may not be secure. If the message is</a:t>
            </a:r>
          </a:p>
          <a:p>
            <a:r>
              <a:rPr lang="en-US" dirty="0">
                <a:latin typeface="Arial" pitchFamily="-84" charset="0"/>
                <a:ea typeface="ＭＳ Ｐゴシック" pitchFamily="-84" charset="-128"/>
                <a:cs typeface="ＭＳ Ｐゴシック" pitchFamily="-84" charset="-128"/>
              </a:rPr>
              <a:t>highly structured, it may be possible for a cryptanalyst to exploit these regularities.</a:t>
            </a:r>
          </a:p>
          <a:p>
            <a:r>
              <a:rPr lang="en-US" dirty="0">
                <a:latin typeface="Arial" pitchFamily="-84" charset="0"/>
                <a:ea typeface="ＭＳ Ｐゴシック" pitchFamily="-84" charset="-128"/>
                <a:cs typeface="ＭＳ Ｐゴシック" pitchFamily="-84" charset="-128"/>
              </a:rPr>
              <a:t>For example, if it is known that the message always starts out with certain</a:t>
            </a:r>
          </a:p>
          <a:p>
            <a:r>
              <a:rPr lang="en-US" dirty="0">
                <a:latin typeface="Arial" pitchFamily="-84" charset="0"/>
                <a:ea typeface="ＭＳ Ｐゴシック" pitchFamily="-84" charset="-128"/>
                <a:cs typeface="ＭＳ Ｐゴシック" pitchFamily="-84" charset="-128"/>
              </a:rPr>
              <a:t>predefined fields, then the cryptanalyst may have a number of known plaintext–</a:t>
            </a:r>
          </a:p>
          <a:p>
            <a:r>
              <a:rPr lang="en-US" dirty="0">
                <a:latin typeface="Arial" pitchFamily="-84" charset="0"/>
                <a:ea typeface="ＭＳ Ｐゴシック" pitchFamily="-84" charset="-128"/>
                <a:cs typeface="ＭＳ Ｐゴシック" pitchFamily="-84" charset="-128"/>
              </a:rPr>
              <a:t>ciphertext pairs to work with. If the message has repetitive elements with a</a:t>
            </a:r>
          </a:p>
          <a:p>
            <a:r>
              <a:rPr lang="en-US" dirty="0">
                <a:latin typeface="Arial" pitchFamily="-84" charset="0"/>
                <a:ea typeface="ＭＳ Ｐゴシック" pitchFamily="-84" charset="-128"/>
                <a:cs typeface="ＭＳ Ｐゴシック" pitchFamily="-84" charset="-128"/>
              </a:rPr>
              <a:t>period of repetition a multiple of </a:t>
            </a:r>
            <a:r>
              <a:rPr lang="en-US" i="1"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bits, then these elements can be identified by the</a:t>
            </a:r>
          </a:p>
          <a:p>
            <a:r>
              <a:rPr lang="en-US" dirty="0">
                <a:latin typeface="Arial" pitchFamily="-84" charset="0"/>
                <a:ea typeface="ＭＳ Ｐゴシック" pitchFamily="-84" charset="-128"/>
                <a:cs typeface="ＭＳ Ｐゴシック" pitchFamily="-84" charset="-128"/>
              </a:rPr>
              <a:t>analyst. This may help in the analysis or may provide an opportunity for substituting</a:t>
            </a:r>
          </a:p>
          <a:p>
            <a:r>
              <a:rPr lang="en-US" dirty="0">
                <a:latin typeface="Arial" pitchFamily="-84" charset="0"/>
                <a:ea typeface="ＭＳ Ｐゴシック" pitchFamily="-84" charset="-128"/>
                <a:cs typeface="ＭＳ Ｐゴシック" pitchFamily="-84" charset="-128"/>
              </a:rPr>
              <a:t>or rearranging blocks.</a:t>
            </a:r>
          </a:p>
          <a:p>
            <a:endParaRPr lang="en-US" dirty="0">
              <a:latin typeface="Arial" pitchFamily="-84" charset="0"/>
              <a:ea typeface="ＭＳ Ｐゴシック" pitchFamily="-84" charset="-128"/>
              <a:cs typeface="ＭＳ Ｐゴシック" pitchFamily="-84" charset="-128"/>
            </a:endParaRPr>
          </a:p>
          <a:p>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1468421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2110703" y="6374626"/>
            <a:ext cx="6680872"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12/23/21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619250"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2020</a:t>
            </a:r>
            <a:r>
              <a:rPr 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12/23/21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817757" y="6426000"/>
            <a:ext cx="5878568" cy="184666"/>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hangingPunct="1"/>
            <a:r>
              <a:rPr lang="en-US" altLang="en-US" dirty="0">
                <a:latin typeface="Verdana" panose="020B0604030504040204" pitchFamily="34" charset="0"/>
                <a:cs typeface="Arial" panose="020B0604020202020204" pitchFamily="34" charset="0"/>
              </a:rPr>
              <a:t>Copyright © 2018, 2016, 2014 Pearson Education, Inc. All Rights Reserved.</a:t>
            </a:r>
          </a:p>
        </p:txBody>
      </p:sp>
      <p:sp>
        <p:nvSpPr>
          <p:cNvPr id="3" name="Picture Placeholder 2"/>
          <p:cNvSpPr>
            <a:spLocks noGrp="1"/>
          </p:cNvSpPr>
          <p:nvPr>
            <p:ph type="pic" sz="quarter" idx="20"/>
          </p:nvPr>
        </p:nvSpPr>
        <p:spPr>
          <a:xfrm>
            <a:off x="609600" y="2209800"/>
            <a:ext cx="2895600" cy="2667000"/>
          </a:xfrm>
        </p:spPr>
        <p:txBody>
          <a:bodyPr/>
          <a:lstStyle/>
          <a:p>
            <a:endParaRPr lang="en-IN"/>
          </a:p>
        </p:txBody>
      </p:sp>
    </p:spTree>
    <p:extLst>
      <p:ext uri="{BB962C8B-B14F-4D97-AF65-F5344CB8AC3E}">
        <p14:creationId xmlns:p14="http://schemas.microsoft.com/office/powerpoint/2010/main" val="414888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6426200"/>
            <a:ext cx="762000"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570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5178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2791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56844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75502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9307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275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57072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5310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58353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618405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432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88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604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235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9096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49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457200" y="4800600"/>
            <a:ext cx="8229600" cy="990600"/>
          </a:xfrm>
        </p:spPr>
        <p:txBody>
          <a:bodyPr/>
          <a:lstStyle/>
          <a:p>
            <a:endParaRPr lang="en-US"/>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12/23/21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3727450" y="6378267"/>
            <a:ext cx="5130800" cy="276999"/>
          </a:xfrm>
          <a:prstGeom prst="rect">
            <a:avLst/>
          </a:prstGeom>
          <a:noFill/>
        </p:spPr>
        <p:txBody>
          <a:bodyPr wrap="square" rtlCol="0">
            <a:spAutoFit/>
          </a:bodyPr>
          <a:lstStyle/>
          <a:p>
            <a:pPr eaLnBrk="1" hangingPunct="1"/>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7" r:id="rId14"/>
    <p:sldLayoutId id="2147483668" r:id="rId15"/>
    <p:sldLayoutId id="2147483669"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4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97000"/>
            <a:ext cx="8229600" cy="5461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12/23/21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6589889"/>
            <a:ext cx="699230" cy="230832"/>
          </a:xfrm>
          <a:prstGeom prst="rect">
            <a:avLst/>
          </a:prstGeom>
          <a:noFill/>
        </p:spPr>
        <p:txBody>
          <a:bodyPr wrap="none" rtlCol="0">
            <a:spAutoFit/>
          </a:bodyPr>
          <a:lstStyle/>
          <a:p>
            <a:r>
              <a:rPr lang="en-US" sz="900" dirty="0"/>
              <a:t>Dan Boneh</a:t>
            </a:r>
          </a:p>
        </p:txBody>
      </p:sp>
    </p:spTree>
    <p:extLst>
      <p:ext uri="{BB962C8B-B14F-4D97-AF65-F5344CB8AC3E}">
        <p14:creationId xmlns:p14="http://schemas.microsoft.com/office/powerpoint/2010/main" val="377079508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88"/>
            <a:ext cx="8229600" cy="1103377"/>
          </a:xfrm>
        </p:spPr>
        <p:txBody>
          <a:bodyPr>
            <a:spAutoFit/>
          </a:bodyPr>
          <a:lstStyle/>
          <a:p>
            <a:r>
              <a:rPr lang="en-US" sz="3600" dirty="0">
                <a:latin typeface="+mj-lt"/>
              </a:rPr>
              <a:t>Cryptography and Network Security: Principles and Practice</a:t>
            </a:r>
            <a:endParaRPr lang="en-IN" sz="3600" dirty="0">
              <a:latin typeface="+mj-lt"/>
            </a:endParaRPr>
          </a:p>
        </p:txBody>
      </p:sp>
      <p:sp>
        <p:nvSpPr>
          <p:cNvPr id="3" name="Text Placeholder 2"/>
          <p:cNvSpPr>
            <a:spLocks noGrp="1"/>
          </p:cNvSpPr>
          <p:nvPr>
            <p:ph type="body" sz="quarter" idx="13"/>
          </p:nvPr>
        </p:nvSpPr>
        <p:spPr>
          <a:xfrm>
            <a:off x="457200" y="1370684"/>
            <a:ext cx="8229600" cy="297403"/>
          </a:xfrm>
        </p:spPr>
        <p:txBody>
          <a:bodyPr>
            <a:spAutoFit/>
          </a:bodyPr>
          <a:lstStyle/>
          <a:p>
            <a:r>
              <a:rPr lang="en-US" sz="1800" dirty="0"/>
              <a:t>Eighth Edition</a:t>
            </a:r>
            <a:endParaRPr lang="en-IN" sz="1800" dirty="0"/>
          </a:p>
        </p:txBody>
      </p:sp>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14"/>
          </p:nvPr>
        </p:nvSpPr>
        <p:spPr>
          <a:xfrm>
            <a:off x="4572000" y="2850832"/>
            <a:ext cx="4106487" cy="492443"/>
          </a:xfrm>
        </p:spPr>
        <p:txBody>
          <a:bodyPr wrap="square">
            <a:spAutoFit/>
          </a:bodyPr>
          <a:lstStyle/>
          <a:p>
            <a:r>
              <a:rPr lang="en-US" sz="3200" dirty="0">
                <a:solidFill>
                  <a:schemeClr val="tx1"/>
                </a:solidFill>
              </a:rPr>
              <a:t>Chapter 7</a:t>
            </a:r>
          </a:p>
        </p:txBody>
      </p:sp>
      <p:sp>
        <p:nvSpPr>
          <p:cNvPr id="4" name="Text Placeholder 3"/>
          <p:cNvSpPr>
            <a:spLocks noGrp="1"/>
          </p:cNvSpPr>
          <p:nvPr>
            <p:ph type="body" sz="quarter" idx="15"/>
          </p:nvPr>
        </p:nvSpPr>
        <p:spPr>
          <a:xfrm>
            <a:off x="4572000" y="3581400"/>
            <a:ext cx="4114800" cy="307777"/>
          </a:xfrm>
        </p:spPr>
        <p:txBody>
          <a:bodyPr vert="horz" wrap="square" lIns="0" tIns="0" rIns="0" bIns="0" rtlCol="0" anchor="b">
            <a:spAutoFit/>
          </a:bodyPr>
          <a:lstStyle/>
          <a:p>
            <a:r>
              <a:rPr lang="en-US" sz="2000" dirty="0"/>
              <a:t>Block Cipher Operation</a:t>
            </a:r>
          </a:p>
        </p:txBody>
      </p:sp>
      <p:sp>
        <p:nvSpPr>
          <p:cNvPr id="5" name="Text Placeholder 4"/>
          <p:cNvSpPr>
            <a:spLocks noGrp="1"/>
          </p:cNvSpPr>
          <p:nvPr>
            <p:ph sz="quarter" idx="19"/>
          </p:nvPr>
        </p:nvSpPr>
        <p:spPr>
          <a:xfrm>
            <a:off x="3820017" y="6425851"/>
            <a:ext cx="4858321" cy="184666"/>
          </a:xfrm>
        </p:spPr>
        <p:txBody>
          <a:bodyPr vert="horz" wrap="square" lIns="0" tIns="0" rIns="0" bIns="0" rtlCol="0">
            <a:spAutoFit/>
          </a:bodyPr>
          <a:lstStyle/>
          <a:p>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7" name="Picture Placeholder 6" descr="Front Cover: Cryptography and Network Security: Principles and Practice, Eighth Edition by Stallings"/>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57124" y="1865652"/>
            <a:ext cx="3395472" cy="4425696"/>
          </a:xfrm>
          <a:prstGeom prst="rect">
            <a:avLst/>
          </a:prstGeom>
          <a:noFill/>
          <a:ln>
            <a:noFill/>
          </a:ln>
        </p:spPr>
      </p:pic>
    </p:spTree>
    <p:extLst>
      <p:ext uri="{BB962C8B-B14F-4D97-AF65-F5344CB8AC3E}">
        <p14:creationId xmlns:p14="http://schemas.microsoft.com/office/powerpoint/2010/main" val="176554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US" sz="3600" dirty="0">
                <a:latin typeface="+mj-lt"/>
              </a:rPr>
              <a:t>Modes of Operation</a:t>
            </a:r>
            <a:endParaRPr lang="en-US" sz="2800" dirty="0">
              <a:latin typeface="+mj-lt"/>
            </a:endParaRPr>
          </a:p>
        </p:txBody>
      </p:sp>
      <p:sp>
        <p:nvSpPr>
          <p:cNvPr id="3" name="Content Placeholder 2"/>
          <p:cNvSpPr>
            <a:spLocks noGrp="1"/>
          </p:cNvSpPr>
          <p:nvPr>
            <p:ph idx="1"/>
          </p:nvPr>
        </p:nvSpPr>
        <p:spPr>
          <a:xfrm>
            <a:off x="457200" y="1000125"/>
            <a:ext cx="8229600" cy="3393237"/>
          </a:xfrm>
        </p:spPr>
        <p:txBody>
          <a:bodyPr>
            <a:noAutofit/>
          </a:bodyPr>
          <a:lstStyle/>
          <a:p>
            <a:pPr marL="266700" indent="-266700">
              <a:buSzPct val="100000"/>
            </a:pPr>
            <a:r>
              <a:rPr lang="en-IN" sz="2200" dirty="0"/>
              <a:t>A technique for enhancing the effect of a cryptographic algorithm or adapting the algorithm for an application</a:t>
            </a:r>
          </a:p>
          <a:p>
            <a:pPr marL="266700" indent="-266700">
              <a:buSzPct val="100000"/>
            </a:pPr>
            <a:r>
              <a:rPr lang="en-IN" sz="2200" dirty="0"/>
              <a:t>To apply a block cipher in a variety of applications, five </a:t>
            </a:r>
            <a:r>
              <a:rPr lang="en-IN" sz="2200" i="1" dirty="0"/>
              <a:t>modes of operation</a:t>
            </a:r>
            <a:r>
              <a:rPr lang="en-IN" sz="2200" dirty="0"/>
              <a:t> have been defined by </a:t>
            </a:r>
            <a:r>
              <a:rPr lang="en-IN" sz="2200" spc="-300" dirty="0"/>
              <a:t>N I S </a:t>
            </a:r>
            <a:r>
              <a:rPr lang="en-IN" sz="2200" dirty="0"/>
              <a:t>T</a:t>
            </a:r>
          </a:p>
          <a:p>
            <a:pPr marL="753618" lvl="1" indent="-266700">
              <a:buSzPct val="100000"/>
            </a:pPr>
            <a:r>
              <a:rPr lang="en-IN" sz="2200" dirty="0"/>
              <a:t>The five modes are intended to cover a wide variety of applications of encryption for which a block cipher could be used</a:t>
            </a:r>
          </a:p>
          <a:p>
            <a:pPr marL="753618" lvl="1" indent="-266700">
              <a:buSzPct val="100000"/>
            </a:pPr>
            <a:r>
              <a:rPr lang="en-IN" sz="2200" dirty="0"/>
              <a:t>These modes are intended for use with any symmetric block cipher, including triple </a:t>
            </a:r>
            <a:r>
              <a:rPr lang="en-IN" sz="2200" spc="-300" dirty="0"/>
              <a:t>D E </a:t>
            </a:r>
            <a:r>
              <a:rPr lang="en-IN" sz="2200" dirty="0"/>
              <a:t>S and </a:t>
            </a:r>
            <a:r>
              <a:rPr lang="en-IN" sz="2200" spc="-300" dirty="0"/>
              <a:t>A E </a:t>
            </a:r>
            <a:r>
              <a:rPr lang="en-IN" sz="2200" dirty="0"/>
              <a:t>S</a:t>
            </a:r>
          </a:p>
        </p:txBody>
      </p:sp>
    </p:spTree>
    <p:extLst>
      <p:ext uri="{BB962C8B-B14F-4D97-AF65-F5344CB8AC3E}">
        <p14:creationId xmlns:p14="http://schemas.microsoft.com/office/powerpoint/2010/main" val="255341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135"/>
            <a:ext cx="8229600" cy="461665"/>
          </a:xfrm>
        </p:spPr>
        <p:txBody>
          <a:bodyPr wrap="square">
            <a:noAutofit/>
          </a:bodyPr>
          <a:lstStyle/>
          <a:p>
            <a:r>
              <a:rPr lang="en-IN" altLang="en-US" sz="3000" dirty="0">
                <a:latin typeface="+mj-lt"/>
                <a:ea typeface="ヒラギノ角ゴ Pro W3" charset="-128"/>
              </a:rPr>
              <a:t>Table 7.1 Block Cipher Modes of Operation</a:t>
            </a:r>
            <a:endParaRPr lang="en-US" sz="30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2553007459"/>
              </p:ext>
            </p:extLst>
          </p:nvPr>
        </p:nvGraphicFramePr>
        <p:xfrm>
          <a:off x="533400" y="1066800"/>
          <a:ext cx="8077200" cy="4881880"/>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70840">
                <a:tc>
                  <a:txBody>
                    <a:bodyPr/>
                    <a:lstStyle/>
                    <a:p>
                      <a:r>
                        <a:rPr lang="en-IN" sz="1400" b="1" i="0" u="none" strike="noStrike" kern="1200" baseline="0" dirty="0">
                          <a:solidFill>
                            <a:schemeClr val="bg1"/>
                          </a:solidFill>
                          <a:latin typeface="+mn-lt"/>
                          <a:ea typeface="+mn-ea"/>
                          <a:cs typeface="+mn-cs"/>
                        </a:rPr>
                        <a:t>Mode</a:t>
                      </a:r>
                      <a:endParaRPr lang="en-IN"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400" b="1" i="0" u="none" strike="noStrike" kern="1200" baseline="0" dirty="0">
                          <a:solidFill>
                            <a:schemeClr val="bg1"/>
                          </a:solidFill>
                          <a:latin typeface="+mn-lt"/>
                          <a:ea typeface="+mn-ea"/>
                          <a:cs typeface="+mn-cs"/>
                        </a:rPr>
                        <a:t>Description</a:t>
                      </a:r>
                      <a:endParaRPr lang="en-IN"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400" b="1" i="0" u="none" strike="noStrike" kern="1200" baseline="0" dirty="0">
                          <a:solidFill>
                            <a:schemeClr val="bg1"/>
                          </a:solidFill>
                          <a:latin typeface="+mn-lt"/>
                          <a:ea typeface="+mn-ea"/>
                          <a:cs typeface="+mn-cs"/>
                        </a:rPr>
                        <a:t>Typical Application</a:t>
                      </a:r>
                      <a:endParaRPr lang="en-IN"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0840">
                <a:tc>
                  <a:txBody>
                    <a:bodyPr/>
                    <a:lstStyle/>
                    <a:p>
                      <a:r>
                        <a:rPr lang="en-IN" sz="1400" b="0" i="0" u="none" strike="noStrike" kern="1200" baseline="0" dirty="0">
                          <a:solidFill>
                            <a:schemeClr val="tx1"/>
                          </a:solidFill>
                          <a:latin typeface="+mn-lt"/>
                          <a:ea typeface="+mn-ea"/>
                          <a:cs typeface="+mn-cs"/>
                        </a:rPr>
                        <a:t>Electronic Codebook (</a:t>
                      </a:r>
                      <a:r>
                        <a:rPr lang="en-IN" sz="1400" b="0" i="0" u="none" strike="noStrike" kern="1200" spc="-200" baseline="0" dirty="0">
                          <a:solidFill>
                            <a:schemeClr val="tx1"/>
                          </a:solidFill>
                          <a:latin typeface="+mn-lt"/>
                          <a:ea typeface="+mn-ea"/>
                          <a:cs typeface="+mn-cs"/>
                        </a:rPr>
                        <a:t>E C </a:t>
                      </a:r>
                      <a:r>
                        <a:rPr lang="en-IN" sz="1400" b="0" i="0" u="none" strike="noStrike" kern="1200" baseline="0" dirty="0">
                          <a:solidFill>
                            <a:schemeClr val="tx1"/>
                          </a:solidFill>
                          <a:latin typeface="+mn-lt"/>
                          <a:ea typeface="+mn-ea"/>
                          <a:cs typeface="+mn-cs"/>
                        </a:rPr>
                        <a:t>B)</a:t>
                      </a:r>
                      <a:endParaRPr lang="en-IN"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400" b="0" i="0" u="none" strike="noStrike" kern="1200" baseline="0" dirty="0">
                          <a:solidFill>
                            <a:schemeClr val="tx1"/>
                          </a:solidFill>
                          <a:latin typeface="+mn-lt"/>
                          <a:ea typeface="+mn-ea"/>
                          <a:cs typeface="+mn-cs"/>
                        </a:rPr>
                        <a:t>Each block of plaintext bits is encoded independently using the same key.</a:t>
                      </a:r>
                      <a:endParaRPr lang="en-IN"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IN" sz="1400" dirty="0"/>
                        <a:t>Secure transmission of single values (e.g., an encryption key)</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0840">
                <a:tc>
                  <a:txBody>
                    <a:bodyPr/>
                    <a:lstStyle/>
                    <a:p>
                      <a:r>
                        <a:rPr lang="en-IN" sz="1400" b="0" i="0" u="none" strike="noStrike" kern="1200" baseline="0" dirty="0">
                          <a:solidFill>
                            <a:schemeClr val="tx1"/>
                          </a:solidFill>
                          <a:latin typeface="+mn-lt"/>
                          <a:ea typeface="+mn-ea"/>
                          <a:cs typeface="+mn-cs"/>
                        </a:rPr>
                        <a:t>Cipher Block Chaining (</a:t>
                      </a:r>
                      <a:r>
                        <a:rPr lang="en-IN" sz="1400" b="0" i="0" u="none" strike="noStrike" kern="1200" spc="-200" baseline="0" dirty="0">
                          <a:solidFill>
                            <a:schemeClr val="tx1"/>
                          </a:solidFill>
                          <a:latin typeface="+mn-lt"/>
                          <a:ea typeface="+mn-ea"/>
                          <a:cs typeface="+mn-cs"/>
                        </a:rPr>
                        <a:t>C B </a:t>
                      </a:r>
                      <a:r>
                        <a:rPr lang="en-IN" sz="1400" b="0" i="0" u="none" strike="noStrike" kern="1200" baseline="0" dirty="0">
                          <a:solidFill>
                            <a:schemeClr val="tx1"/>
                          </a:solidFill>
                          <a:latin typeface="+mn-lt"/>
                          <a:ea typeface="+mn-ea"/>
                          <a:cs typeface="+mn-cs"/>
                        </a:rPr>
                        <a:t>C)</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b="0" i="0" u="none" strike="noStrike" kern="1200" baseline="0" dirty="0">
                          <a:solidFill>
                            <a:schemeClr val="tx1"/>
                          </a:solidFill>
                          <a:latin typeface="+mn-lt"/>
                          <a:ea typeface="+mn-ea"/>
                          <a:cs typeface="+mn-cs"/>
                        </a:rPr>
                        <a:t>The input to the encryption algorithm is the </a:t>
                      </a:r>
                      <a:r>
                        <a:rPr lang="en-IN" sz="1400" b="0" i="0" u="none" strike="noStrike" kern="1200" spc="-200" baseline="0" dirty="0">
                          <a:solidFill>
                            <a:schemeClr val="tx1"/>
                          </a:solidFill>
                          <a:latin typeface="+mn-lt"/>
                          <a:ea typeface="+mn-ea"/>
                          <a:cs typeface="+mn-cs"/>
                        </a:rPr>
                        <a:t>X O </a:t>
                      </a:r>
                      <a:r>
                        <a:rPr lang="en-IN" sz="1400" b="0" i="0" u="none" strike="noStrike" kern="1200" baseline="0" dirty="0">
                          <a:solidFill>
                            <a:schemeClr val="tx1"/>
                          </a:solidFill>
                          <a:latin typeface="+mn-lt"/>
                          <a:ea typeface="+mn-ea"/>
                          <a:cs typeface="+mn-cs"/>
                        </a:rPr>
                        <a:t>R of the next block of plaintext and the preceding block of </a:t>
                      </a:r>
                      <a:r>
                        <a:rPr lang="en-IN" sz="1400" b="0" i="0" u="none" strike="noStrike" kern="1200" baseline="0" dirty="0" err="1">
                          <a:solidFill>
                            <a:schemeClr val="tx1"/>
                          </a:solidFill>
                          <a:latin typeface="+mn-lt"/>
                          <a:ea typeface="+mn-ea"/>
                          <a:cs typeface="+mn-cs"/>
                        </a:rPr>
                        <a:t>ciphertext</a:t>
                      </a:r>
                      <a:r>
                        <a:rPr lang="en-IN" sz="1400" b="0" i="0" u="none" strike="noStrike" kern="1200" baseline="0" dirty="0">
                          <a:solidFill>
                            <a:schemeClr val="tx1"/>
                          </a:solidFill>
                          <a:latin typeface="+mn-lt"/>
                          <a:ea typeface="+mn-ea"/>
                          <a:cs typeface="+mn-cs"/>
                        </a:rPr>
                        <a:t>.</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IN" sz="1400" dirty="0"/>
                        <a:t>General-purpose block-oriented transmission</a:t>
                      </a:r>
                    </a:p>
                    <a:p>
                      <a:pPr marL="285750" indent="-285750">
                        <a:buFont typeface="Arial" panose="020B0604020202020204" pitchFamily="34" charset="0"/>
                        <a:buChar char="•"/>
                      </a:pPr>
                      <a:r>
                        <a:rPr lang="en-IN" sz="1400" dirty="0"/>
                        <a:t>Authentication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0840">
                <a:tc>
                  <a:txBody>
                    <a:bodyPr/>
                    <a:lstStyle/>
                    <a:p>
                      <a:r>
                        <a:rPr lang="en-IN" sz="1400" b="0" i="0" u="none" strike="noStrike" kern="1200" baseline="0" dirty="0">
                          <a:solidFill>
                            <a:schemeClr val="tx1"/>
                          </a:solidFill>
                          <a:latin typeface="+mn-lt"/>
                          <a:ea typeface="+mn-ea"/>
                          <a:cs typeface="+mn-cs"/>
                        </a:rPr>
                        <a:t>Cipher Feedback (</a:t>
                      </a:r>
                      <a:r>
                        <a:rPr lang="en-IN" sz="1400" b="0" i="0" u="none" strike="noStrike" kern="1200" spc="-200" baseline="0" dirty="0">
                          <a:solidFill>
                            <a:schemeClr val="tx1"/>
                          </a:solidFill>
                          <a:latin typeface="+mn-lt"/>
                          <a:ea typeface="+mn-ea"/>
                          <a:cs typeface="+mn-cs"/>
                        </a:rPr>
                        <a:t>C F </a:t>
                      </a:r>
                      <a:r>
                        <a:rPr lang="en-IN" sz="1400" b="0" i="0" u="none" strike="noStrike" kern="1200" baseline="0" dirty="0">
                          <a:solidFill>
                            <a:schemeClr val="tx1"/>
                          </a:solidFill>
                          <a:latin typeface="+mn-lt"/>
                          <a:ea typeface="+mn-ea"/>
                          <a:cs typeface="+mn-cs"/>
                        </a:rPr>
                        <a:t>B)</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b="0" i="0" u="none" strike="noStrike" kern="1200" baseline="0" dirty="0">
                          <a:solidFill>
                            <a:schemeClr val="tx1"/>
                          </a:solidFill>
                          <a:latin typeface="+mn-lt"/>
                          <a:ea typeface="+mn-ea"/>
                          <a:cs typeface="+mn-cs"/>
                        </a:rPr>
                        <a:t>Input is processed </a:t>
                      </a:r>
                      <a:r>
                        <a:rPr lang="en-IN" sz="1400" b="0" i="1" u="none" strike="noStrike" kern="1200" baseline="0" dirty="0">
                          <a:solidFill>
                            <a:schemeClr val="tx1"/>
                          </a:solidFill>
                          <a:latin typeface="+mn-lt"/>
                          <a:ea typeface="+mn-ea"/>
                          <a:cs typeface="+mn-cs"/>
                        </a:rPr>
                        <a:t>s </a:t>
                      </a:r>
                      <a:r>
                        <a:rPr lang="en-IN" sz="1400" b="0" i="0" u="none" strike="noStrike" kern="1200" baseline="0" dirty="0">
                          <a:solidFill>
                            <a:schemeClr val="tx1"/>
                          </a:solidFill>
                          <a:latin typeface="+mn-lt"/>
                          <a:ea typeface="+mn-ea"/>
                          <a:cs typeface="+mn-cs"/>
                        </a:rPr>
                        <a:t>bits at a time. Preceding ciphertext is used as input to the encryption algorithm to produce pseudorandom output, which is </a:t>
                      </a:r>
                      <a:r>
                        <a:rPr lang="en-IN" sz="1400" b="0" i="0" u="none" strike="noStrike" kern="1200" spc="-200" baseline="0" dirty="0">
                          <a:solidFill>
                            <a:schemeClr val="tx1"/>
                          </a:solidFill>
                          <a:latin typeface="+mn-lt"/>
                          <a:ea typeface="+mn-ea"/>
                          <a:cs typeface="+mn-cs"/>
                        </a:rPr>
                        <a:t>X O </a:t>
                      </a:r>
                      <a:r>
                        <a:rPr lang="en-IN" sz="1400" b="0" i="0" u="none" strike="noStrike" kern="1200" baseline="0" dirty="0">
                          <a:solidFill>
                            <a:schemeClr val="tx1"/>
                          </a:solidFill>
                          <a:latin typeface="+mn-lt"/>
                          <a:ea typeface="+mn-ea"/>
                          <a:cs typeface="+mn-cs"/>
                        </a:rPr>
                        <a:t>Red with plaintext to produce next unit of ciphertext.</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IN" sz="1400" dirty="0"/>
                        <a:t>General-purpose stream-oriented transmission</a:t>
                      </a:r>
                    </a:p>
                    <a:p>
                      <a:pPr marL="285750" indent="-285750">
                        <a:buFont typeface="Arial" panose="020B0604020202020204" pitchFamily="34" charset="0"/>
                        <a:buChar char="•"/>
                      </a:pPr>
                      <a:r>
                        <a:rPr lang="en-IN" sz="1400" dirty="0"/>
                        <a:t>Authentication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0840">
                <a:tc>
                  <a:txBody>
                    <a:bodyPr/>
                    <a:lstStyle/>
                    <a:p>
                      <a:r>
                        <a:rPr lang="en-IN" sz="1400" b="0" i="0" u="none" strike="noStrike" kern="1200" baseline="0" dirty="0">
                          <a:solidFill>
                            <a:schemeClr val="tx1"/>
                          </a:solidFill>
                          <a:latin typeface="+mn-lt"/>
                          <a:ea typeface="+mn-ea"/>
                          <a:cs typeface="+mn-cs"/>
                        </a:rPr>
                        <a:t>Output Feedback (</a:t>
                      </a:r>
                      <a:r>
                        <a:rPr lang="en-IN" sz="1400" b="0" i="0" u="none" strike="noStrike" kern="1200" spc="-200" baseline="0" dirty="0">
                          <a:solidFill>
                            <a:schemeClr val="tx1"/>
                          </a:solidFill>
                          <a:latin typeface="+mn-lt"/>
                          <a:ea typeface="+mn-ea"/>
                          <a:cs typeface="+mn-cs"/>
                        </a:rPr>
                        <a:t>O F </a:t>
                      </a:r>
                      <a:r>
                        <a:rPr lang="en-IN" sz="1400" b="0" i="0" u="none" strike="noStrike" kern="1200" baseline="0" dirty="0">
                          <a:solidFill>
                            <a:schemeClr val="tx1"/>
                          </a:solidFill>
                          <a:latin typeface="+mn-lt"/>
                          <a:ea typeface="+mn-ea"/>
                          <a:cs typeface="+mn-cs"/>
                        </a:rPr>
                        <a:t>B)</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b="0" i="0" u="none" strike="noStrike" kern="1200" baseline="0" dirty="0">
                          <a:solidFill>
                            <a:schemeClr val="tx1"/>
                          </a:solidFill>
                          <a:latin typeface="+mn-lt"/>
                          <a:ea typeface="+mn-ea"/>
                          <a:cs typeface="+mn-cs"/>
                        </a:rPr>
                        <a:t>Similar to </a:t>
                      </a:r>
                      <a:r>
                        <a:rPr lang="en-IN" sz="1400" b="0" i="0" u="none" strike="noStrike" kern="1200" spc="-200" baseline="0" dirty="0">
                          <a:solidFill>
                            <a:schemeClr val="tx1"/>
                          </a:solidFill>
                          <a:latin typeface="+mn-lt"/>
                          <a:ea typeface="+mn-ea"/>
                          <a:cs typeface="+mn-cs"/>
                        </a:rPr>
                        <a:t>C F </a:t>
                      </a:r>
                      <a:r>
                        <a:rPr lang="en-IN" sz="1400" b="0" i="0" u="none" strike="noStrike" kern="1200" baseline="0" dirty="0">
                          <a:solidFill>
                            <a:schemeClr val="tx1"/>
                          </a:solidFill>
                          <a:latin typeface="+mn-lt"/>
                          <a:ea typeface="+mn-ea"/>
                          <a:cs typeface="+mn-cs"/>
                        </a:rPr>
                        <a:t>B, except that the input to the encryption algorithm is the preceding encryption output, and full blocks are used.</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IN" sz="1400" dirty="0"/>
                        <a:t>Stream-oriented transmission over noisy channel (e.g., satellite communication)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70840">
                <a:tc>
                  <a:txBody>
                    <a:bodyPr/>
                    <a:lstStyle/>
                    <a:p>
                      <a:r>
                        <a:rPr lang="en-IN" sz="1400" b="0" i="0" u="none" strike="noStrike" kern="1200" baseline="0" dirty="0">
                          <a:solidFill>
                            <a:schemeClr val="tx1"/>
                          </a:solidFill>
                          <a:latin typeface="+mn-lt"/>
                          <a:ea typeface="+mn-ea"/>
                          <a:cs typeface="+mn-cs"/>
                        </a:rPr>
                        <a:t>Counter (</a:t>
                      </a:r>
                      <a:r>
                        <a:rPr lang="en-IN" sz="1400" b="0" i="0" u="none" strike="noStrike" kern="1200" spc="-200" baseline="0" dirty="0">
                          <a:solidFill>
                            <a:schemeClr val="tx1"/>
                          </a:solidFill>
                          <a:latin typeface="+mn-lt"/>
                          <a:ea typeface="+mn-ea"/>
                          <a:cs typeface="+mn-cs"/>
                        </a:rPr>
                        <a:t>C T </a:t>
                      </a:r>
                      <a:r>
                        <a:rPr lang="en-IN" sz="1400" b="0" i="0" u="none" strike="noStrike" kern="1200" baseline="0" dirty="0">
                          <a:solidFill>
                            <a:schemeClr val="tx1"/>
                          </a:solidFill>
                          <a:latin typeface="+mn-lt"/>
                          <a:ea typeface="+mn-ea"/>
                          <a:cs typeface="+mn-cs"/>
                        </a:rPr>
                        <a:t>R)</a:t>
                      </a:r>
                      <a:endParaRPr lang="en-IN"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400" b="0" i="0" u="none" strike="noStrike" kern="1200" baseline="0" dirty="0">
                          <a:solidFill>
                            <a:schemeClr val="tx1"/>
                          </a:solidFill>
                          <a:latin typeface="+mn-lt"/>
                          <a:ea typeface="+mn-ea"/>
                          <a:cs typeface="+mn-cs"/>
                        </a:rPr>
                        <a:t>Each block of plaintext is </a:t>
                      </a:r>
                      <a:r>
                        <a:rPr lang="en-IN" sz="1400" b="0" i="0" u="none" strike="noStrike" kern="1200" spc="-200" baseline="0" dirty="0">
                          <a:solidFill>
                            <a:schemeClr val="tx1"/>
                          </a:solidFill>
                          <a:latin typeface="+mn-lt"/>
                          <a:ea typeface="+mn-ea"/>
                          <a:cs typeface="+mn-cs"/>
                        </a:rPr>
                        <a:t>X </a:t>
                      </a:r>
                      <a:r>
                        <a:rPr lang="en-IN" sz="1400" b="0" i="0" u="none" strike="noStrike" kern="1200" baseline="0" dirty="0" err="1">
                          <a:solidFill>
                            <a:schemeClr val="tx1"/>
                          </a:solidFill>
                          <a:latin typeface="+mn-lt"/>
                          <a:ea typeface="+mn-ea"/>
                          <a:cs typeface="+mn-cs"/>
                        </a:rPr>
                        <a:t>ORed</a:t>
                      </a:r>
                      <a:r>
                        <a:rPr lang="en-IN" sz="1400" b="0" i="0" u="none" strike="noStrike" kern="1200" baseline="0" dirty="0">
                          <a:solidFill>
                            <a:schemeClr val="tx1"/>
                          </a:solidFill>
                          <a:latin typeface="+mn-lt"/>
                          <a:ea typeface="+mn-ea"/>
                          <a:cs typeface="+mn-cs"/>
                        </a:rPr>
                        <a:t> with an encrypted counter. The counter is incremented for each subsequent block.</a:t>
                      </a:r>
                      <a:endParaRPr lang="en-IN"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IN" sz="1400" dirty="0"/>
                        <a:t>General-purpose block-oriented transmission</a:t>
                      </a:r>
                    </a:p>
                    <a:p>
                      <a:pPr marL="285750" indent="-285750">
                        <a:buFont typeface="Arial" panose="020B0604020202020204" pitchFamily="34" charset="0"/>
                        <a:buChar char="•"/>
                      </a:pPr>
                      <a:r>
                        <a:rPr lang="en-IN" sz="1400" dirty="0"/>
                        <a:t>Useful for high-speed requirements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8189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Autofit/>
          </a:bodyPr>
          <a:lstStyle/>
          <a:p>
            <a:r>
              <a:rPr lang="en-IN" altLang="en-US" sz="3600" dirty="0">
                <a:latin typeface="+mj-lt"/>
                <a:ea typeface="ヒラギノ角ゴ Pro W3" charset="-128"/>
              </a:rPr>
              <a:t>Figure 7.3 Electronic Codebook        (</a:t>
            </a:r>
            <a:r>
              <a:rPr lang="en-IN" altLang="en-US" sz="3600" spc="-400" dirty="0">
                <a:latin typeface="+mj-lt"/>
                <a:ea typeface="ヒラギノ角ゴ Pro W3" charset="-128"/>
              </a:rPr>
              <a:t>E C </a:t>
            </a:r>
            <a:r>
              <a:rPr lang="en-IN" altLang="en-US" sz="3600" dirty="0">
                <a:latin typeface="+mj-lt"/>
                <a:ea typeface="ヒラギノ角ゴ Pro W3" charset="-128"/>
              </a:rPr>
              <a:t>B) Mode</a:t>
            </a:r>
            <a:endParaRPr lang="en-US" sz="2800" dirty="0">
              <a:latin typeface="+mj-lt"/>
            </a:endParaRPr>
          </a:p>
        </p:txBody>
      </p:sp>
      <p:pic>
        <p:nvPicPr>
          <p:cNvPr id="7" name="Picture 3" descr="a. Encryption is illustrated as a series of processes each from input P through Encryption to output C, with input K at Encryption.&#10;b. Decryption is illustrated as a series of processes each from input C through Decryption to output P, with input K at Decryption.&#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009817" y="1419454"/>
            <a:ext cx="5100820" cy="4888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98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7A0E681-2F10-ED47-B87C-01945B9A6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2489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BBDF894-E6A8-AA45-9E3B-11B0A70C1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400" y="1676401"/>
            <a:ext cx="2489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BB80CE0-A0A5-C546-94C0-B8F5119945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676400"/>
            <a:ext cx="2489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33FE42B-BE1F-7C49-B304-DA8A10637953}"/>
              </a:ext>
            </a:extLst>
          </p:cNvPr>
          <p:cNvSpPr>
            <a:spLocks noGrp="1"/>
          </p:cNvSpPr>
          <p:nvPr>
            <p:ph type="title"/>
          </p:nvPr>
        </p:nvSpPr>
        <p:spPr>
          <a:xfrm>
            <a:off x="457200" y="215372"/>
            <a:ext cx="8229600" cy="1097280"/>
          </a:xfrm>
        </p:spPr>
        <p:txBody>
          <a:bodyPr wrap="square">
            <a:noAutofit/>
          </a:bodyPr>
          <a:lstStyle/>
          <a:p>
            <a:r>
              <a:rPr lang="en-IN" altLang="en-US" sz="3600" dirty="0">
                <a:latin typeface="+mj-lt"/>
                <a:ea typeface="ヒラギノ角ゴ Pro W3" charset="-128"/>
              </a:rPr>
              <a:t>Figure 7.3 Electronic Codebook        (</a:t>
            </a:r>
            <a:r>
              <a:rPr lang="en-IN" altLang="en-US" sz="3600" spc="-400" dirty="0">
                <a:latin typeface="+mj-lt"/>
                <a:ea typeface="ヒラギノ角ゴ Pro W3" charset="-128"/>
              </a:rPr>
              <a:t>E C </a:t>
            </a:r>
            <a:r>
              <a:rPr lang="en-IN" altLang="en-US" sz="3600" dirty="0">
                <a:latin typeface="+mj-lt"/>
                <a:ea typeface="ヒラギノ角ゴ Pro W3" charset="-128"/>
              </a:rPr>
              <a:t>B) Mode</a:t>
            </a:r>
            <a:endParaRPr lang="en-US" sz="2800" dirty="0">
              <a:latin typeface="+mj-lt"/>
            </a:endParaRPr>
          </a:p>
        </p:txBody>
      </p:sp>
      <p:sp>
        <p:nvSpPr>
          <p:cNvPr id="11" name="文本框 10">
            <a:extLst>
              <a:ext uri="{FF2B5EF4-FFF2-40B4-BE49-F238E27FC236}">
                <a16:creationId xmlns:a16="http://schemas.microsoft.com/office/drawing/2014/main" id="{B8517BA1-9660-C84A-8364-B557DF0AAAA8}"/>
              </a:ext>
            </a:extLst>
          </p:cNvPr>
          <p:cNvSpPr txBox="1"/>
          <p:nvPr/>
        </p:nvSpPr>
        <p:spPr>
          <a:xfrm>
            <a:off x="3294743" y="4598682"/>
            <a:ext cx="2521857" cy="646331"/>
          </a:xfrm>
          <a:prstGeom prst="rect">
            <a:avLst/>
          </a:prstGeom>
          <a:noFill/>
        </p:spPr>
        <p:txBody>
          <a:bodyPr wrap="square">
            <a:spAutoFit/>
          </a:bodyPr>
          <a:lstStyle/>
          <a:p>
            <a:r>
              <a:rPr lang="en" altLang="zh-CN" b="0" i="0" dirty="0">
                <a:solidFill>
                  <a:srgbClr val="202122"/>
                </a:solidFill>
                <a:effectLst/>
                <a:latin typeface="Arial" panose="020B0604020202020204" pitchFamily="34" charset="0"/>
              </a:rPr>
              <a:t>Encrypted using ECB mode</a:t>
            </a:r>
            <a:endParaRPr lang="zh-CN" altLang="en-US" dirty="0"/>
          </a:p>
        </p:txBody>
      </p:sp>
      <p:sp>
        <p:nvSpPr>
          <p:cNvPr id="13" name="文本框 12">
            <a:extLst>
              <a:ext uri="{FF2B5EF4-FFF2-40B4-BE49-F238E27FC236}">
                <a16:creationId xmlns:a16="http://schemas.microsoft.com/office/drawing/2014/main" id="{AB2EED5A-6627-384A-8A4A-43D62DC17201}"/>
              </a:ext>
            </a:extLst>
          </p:cNvPr>
          <p:cNvSpPr txBox="1"/>
          <p:nvPr/>
        </p:nvSpPr>
        <p:spPr>
          <a:xfrm>
            <a:off x="6172200" y="4612974"/>
            <a:ext cx="2641600" cy="923330"/>
          </a:xfrm>
          <a:prstGeom prst="rect">
            <a:avLst/>
          </a:prstGeom>
          <a:noFill/>
        </p:spPr>
        <p:txBody>
          <a:bodyPr wrap="square">
            <a:spAutoFit/>
          </a:bodyPr>
          <a:lstStyle/>
          <a:p>
            <a:r>
              <a:rPr lang="en" altLang="zh-CN" b="0" i="0" dirty="0">
                <a:solidFill>
                  <a:srgbClr val="202122"/>
                </a:solidFill>
                <a:effectLst/>
                <a:latin typeface="Arial" panose="020B0604020202020204" pitchFamily="34" charset="0"/>
              </a:rPr>
              <a:t>Modes other than ECB result in pseudo-randomness</a:t>
            </a:r>
            <a:endParaRPr lang="zh-CN" altLang="en-US" dirty="0"/>
          </a:p>
        </p:txBody>
      </p:sp>
    </p:spTree>
    <p:extLst>
      <p:ext uri="{BB962C8B-B14F-4D97-AF65-F5344CB8AC3E}">
        <p14:creationId xmlns:p14="http://schemas.microsoft.com/office/powerpoint/2010/main" val="3661642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65366"/>
          </a:xfrm>
        </p:spPr>
        <p:txBody>
          <a:bodyPr wrap="square">
            <a:noAutofit/>
          </a:bodyPr>
          <a:lstStyle/>
          <a:p>
            <a:r>
              <a:rPr lang="en-IN" sz="3600" dirty="0">
                <a:latin typeface="+mj-lt"/>
              </a:rPr>
              <a:t>Criteria and properties for evaluating and constructing block cipher modes of operation that are superior to ECB:</a:t>
            </a:r>
            <a:endParaRPr lang="en-US" sz="3600" dirty="0">
              <a:latin typeface="+mj-lt"/>
            </a:endParaRPr>
          </a:p>
        </p:txBody>
      </p:sp>
      <p:sp>
        <p:nvSpPr>
          <p:cNvPr id="3" name="Content Placeholder 2"/>
          <p:cNvSpPr>
            <a:spLocks noGrp="1"/>
          </p:cNvSpPr>
          <p:nvPr>
            <p:ph idx="1"/>
          </p:nvPr>
        </p:nvSpPr>
        <p:spPr>
          <a:xfrm>
            <a:off x="457200" y="1981200"/>
            <a:ext cx="8229600" cy="2667000"/>
          </a:xfrm>
        </p:spPr>
        <p:txBody>
          <a:bodyPr wrap="square">
            <a:noAutofit/>
          </a:bodyPr>
          <a:lstStyle/>
          <a:p>
            <a:pPr>
              <a:defRPr/>
            </a:pPr>
            <a:r>
              <a:rPr lang="en-IN" sz="2400" dirty="0"/>
              <a:t>Overhead</a:t>
            </a:r>
          </a:p>
          <a:p>
            <a:pPr>
              <a:defRPr/>
            </a:pPr>
            <a:r>
              <a:rPr lang="en-IN" sz="2400" dirty="0"/>
              <a:t>Error recovery</a:t>
            </a:r>
          </a:p>
          <a:p>
            <a:pPr>
              <a:defRPr/>
            </a:pPr>
            <a:r>
              <a:rPr lang="en-IN" sz="2400" dirty="0"/>
              <a:t>Error propagation</a:t>
            </a:r>
          </a:p>
          <a:p>
            <a:pPr>
              <a:defRPr/>
            </a:pPr>
            <a:r>
              <a:rPr lang="en-IN" sz="2400" dirty="0"/>
              <a:t>Diffusion</a:t>
            </a:r>
          </a:p>
          <a:p>
            <a:pPr>
              <a:defRPr/>
            </a:pPr>
            <a:r>
              <a:rPr lang="en-IN" sz="2400" dirty="0"/>
              <a:t>Security</a:t>
            </a:r>
          </a:p>
        </p:txBody>
      </p:sp>
      <p:pic>
        <p:nvPicPr>
          <p:cNvPr id="7" name="Picture Placeholder 6">
            <a:extLst>
              <a:ext uri="{FF2B5EF4-FFF2-40B4-BE49-F238E27FC236}">
                <a16:creationId xmlns:a16="http://schemas.microsoft.com/office/drawing/2014/main" id="{2B006E1D-B1F0-45A9-9B01-EE95ED02236F}"/>
              </a:ext>
              <a:ext uri="{C183D7F6-B498-43B3-948B-1728B52AA6E4}">
                <adec:decorative xmlns:adec="http://schemas.microsoft.com/office/drawing/2017/decorative" val="1"/>
              </a:ext>
            </a:extLst>
          </p:cNvPr>
          <p:cNvPicPr>
            <a:picLocks noGrp="1" noChangeAspect="1"/>
          </p:cNvPicPr>
          <p:nvPr>
            <p:ph type="pic" sz="quarter" idx="14"/>
          </p:nvPr>
        </p:nvPicPr>
        <p:blipFill>
          <a:blip r:embed="rId3"/>
          <a:stretch>
            <a:fillRect/>
          </a:stretch>
        </p:blipFill>
        <p:spPr>
          <a:xfrm>
            <a:off x="3769132" y="4748847"/>
            <a:ext cx="1567637" cy="1567637"/>
          </a:xfrm>
          <a:prstGeom prst="rect">
            <a:avLst/>
          </a:prstGeom>
          <a:noFill/>
          <a:ln>
            <a:noFill/>
          </a:ln>
        </p:spPr>
      </p:pic>
    </p:spTree>
    <p:extLst>
      <p:ext uri="{BB962C8B-B14F-4D97-AF65-F5344CB8AC3E}">
        <p14:creationId xmlns:p14="http://schemas.microsoft.com/office/powerpoint/2010/main" val="174694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6969"/>
          </a:xfrm>
        </p:spPr>
        <p:txBody>
          <a:bodyPr wrap="square">
            <a:noAutofit/>
          </a:bodyPr>
          <a:lstStyle/>
          <a:p>
            <a:r>
              <a:rPr lang="en-IN" altLang="en-US" sz="2800" dirty="0">
                <a:latin typeface="+mj-lt"/>
                <a:ea typeface="ヒラギノ角ゴ Pro W3" charset="-128"/>
              </a:rPr>
              <a:t>Figure 7.4 Cipher Block Chaining     (</a:t>
            </a:r>
            <a:r>
              <a:rPr lang="en-IN" altLang="en-US" sz="2800" spc="-400" dirty="0">
                <a:latin typeface="+mj-lt"/>
                <a:ea typeface="ヒラギノ角ゴ Pro W3" charset="-128"/>
              </a:rPr>
              <a:t>C B </a:t>
            </a:r>
            <a:r>
              <a:rPr lang="en-IN" altLang="en-US" sz="2800" dirty="0">
                <a:latin typeface="+mj-lt"/>
                <a:ea typeface="ヒラギノ角ゴ Pro W3" charset="-128"/>
              </a:rPr>
              <a:t>C) Mode</a:t>
            </a:r>
            <a:endParaRPr lang="en-US" sz="2800" dirty="0">
              <a:latin typeface="+mj-lt"/>
            </a:endParaRPr>
          </a:p>
        </p:txBody>
      </p:sp>
      <p:pic>
        <p:nvPicPr>
          <p:cNvPr id="7" name="Picture 2" descr="a. Encryption is illustrated as a series of processes each from input P through Encryption to output C, with input K at Encryption. The first process has P sub 1 passing through X O R operation, with input I V. The second process has input P sub 1 passing through X O R with input C sub 1 (output of previous process). The last process has P sub N passing through X O R operation with input C sub (N minus 1), the output from the previous process.&#10;b. Decryption is illustrated as a series of processes each from input C through Decryption to output P, with input K at Encryption. The first has flow from decryption passing through X O R operation, with input I V. The second has flow from decryption passing through X O R with input C sub 1 (input from previous process). The last has flow from decryption passing through X O R operation with input C sub (N minus 1), the input from the previous proces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295400" y="819302"/>
            <a:ext cx="6172199" cy="5810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046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232"/>
            <a:ext cx="8229600" cy="553998"/>
          </a:xfrm>
        </p:spPr>
        <p:txBody>
          <a:bodyPr wrap="square">
            <a:noAutofit/>
          </a:bodyPr>
          <a:lstStyle/>
          <a:p>
            <a:r>
              <a:rPr lang="en-IN" altLang="en-US" sz="3600" dirty="0">
                <a:latin typeface="+mj-lt"/>
                <a:ea typeface="ヒラギノ角ゴ Pro W3" charset="-128"/>
              </a:rPr>
              <a:t>Cipher Feedback Mode</a:t>
            </a:r>
            <a:endParaRPr lang="en-US" sz="3600" dirty="0">
              <a:latin typeface="+mj-lt"/>
            </a:endParaRPr>
          </a:p>
        </p:txBody>
      </p:sp>
      <p:sp>
        <p:nvSpPr>
          <p:cNvPr id="3" name="Content Placeholder 2"/>
          <p:cNvSpPr>
            <a:spLocks noGrp="1"/>
          </p:cNvSpPr>
          <p:nvPr>
            <p:ph idx="1"/>
          </p:nvPr>
        </p:nvSpPr>
        <p:spPr>
          <a:xfrm>
            <a:off x="457200" y="1227772"/>
            <a:ext cx="3962400" cy="3108543"/>
          </a:xfrm>
        </p:spPr>
        <p:txBody>
          <a:bodyPr wrap="square">
            <a:noAutofit/>
          </a:bodyPr>
          <a:lstStyle/>
          <a:p>
            <a:pPr>
              <a:defRPr/>
            </a:pPr>
            <a:r>
              <a:rPr lang="en-IN" sz="2400" dirty="0"/>
              <a:t>For </a:t>
            </a:r>
            <a:r>
              <a:rPr lang="en-IN" sz="2400" spc="-300" dirty="0"/>
              <a:t>A E </a:t>
            </a:r>
            <a:r>
              <a:rPr lang="en-IN" sz="2400" dirty="0"/>
              <a:t>S, </a:t>
            </a:r>
            <a:r>
              <a:rPr lang="en-IN" sz="2400" spc="-300" dirty="0"/>
              <a:t>D E </a:t>
            </a:r>
            <a:r>
              <a:rPr lang="en-IN" sz="2400" dirty="0"/>
              <a:t>S, or any block cipher, encryption is performed on a block of </a:t>
            </a:r>
            <a:r>
              <a:rPr lang="en-IN" sz="2400" i="1" dirty="0"/>
              <a:t>b</a:t>
            </a:r>
            <a:r>
              <a:rPr lang="en-IN" sz="2400" dirty="0"/>
              <a:t> bits</a:t>
            </a:r>
          </a:p>
          <a:p>
            <a:pPr lvl="1">
              <a:defRPr/>
            </a:pPr>
            <a:r>
              <a:rPr lang="en-IN" sz="2400" dirty="0"/>
              <a:t>In the case of </a:t>
            </a:r>
            <a:r>
              <a:rPr lang="en-IN" sz="2400" spc="-300" dirty="0"/>
              <a:t>D E </a:t>
            </a:r>
            <a:r>
              <a:rPr lang="en-IN" sz="2400" dirty="0"/>
              <a:t>S </a:t>
            </a:r>
            <a:r>
              <a:rPr lang="en-IN" sz="2400" i="1" dirty="0"/>
              <a:t>b</a:t>
            </a:r>
            <a:r>
              <a:rPr lang="en-IN" sz="2400" dirty="0"/>
              <a:t> = 64</a:t>
            </a:r>
          </a:p>
          <a:p>
            <a:pPr lvl="1">
              <a:defRPr/>
            </a:pPr>
            <a:r>
              <a:rPr lang="en-IN" sz="2400" dirty="0"/>
              <a:t>In the case of </a:t>
            </a:r>
            <a:r>
              <a:rPr lang="en-IN" sz="2400" spc="-300" dirty="0"/>
              <a:t>A E </a:t>
            </a:r>
            <a:r>
              <a:rPr lang="en-IN" sz="2400" dirty="0"/>
              <a:t>S </a:t>
            </a:r>
            <a:r>
              <a:rPr lang="en-IN" sz="2400" i="1" dirty="0"/>
              <a:t>b</a:t>
            </a:r>
            <a:r>
              <a:rPr lang="en-IN" sz="2400" dirty="0"/>
              <a:t> = 128</a:t>
            </a:r>
          </a:p>
        </p:txBody>
      </p:sp>
      <p:sp>
        <p:nvSpPr>
          <p:cNvPr id="5" name="Content Placeholder 4"/>
          <p:cNvSpPr>
            <a:spLocks noGrp="1"/>
          </p:cNvSpPr>
          <p:nvPr>
            <p:ph idx="13"/>
          </p:nvPr>
        </p:nvSpPr>
        <p:spPr>
          <a:xfrm>
            <a:off x="4648200" y="1220105"/>
            <a:ext cx="4038600" cy="3554819"/>
          </a:xfrm>
        </p:spPr>
        <p:txBody>
          <a:bodyPr>
            <a:noAutofit/>
          </a:bodyPr>
          <a:lstStyle/>
          <a:p>
            <a:pPr>
              <a:defRPr/>
            </a:pPr>
            <a:r>
              <a:rPr lang="en-IN" sz="2400" b="1" dirty="0"/>
              <a:t>There are three modes that make it possible to convert a block cipher into a stream cipher:</a:t>
            </a:r>
          </a:p>
          <a:p>
            <a:pPr lvl="1">
              <a:defRPr/>
            </a:pPr>
            <a:r>
              <a:rPr lang="en-IN" sz="2400" dirty="0"/>
              <a:t>Cipher feedback (CFB) mode</a:t>
            </a:r>
          </a:p>
          <a:p>
            <a:pPr lvl="1">
              <a:defRPr/>
            </a:pPr>
            <a:r>
              <a:rPr lang="en-IN" sz="2400" dirty="0"/>
              <a:t>Output feedback (OFB) mode</a:t>
            </a:r>
          </a:p>
          <a:p>
            <a:pPr lvl="1">
              <a:defRPr/>
            </a:pPr>
            <a:r>
              <a:rPr lang="en-IN" sz="2400" dirty="0"/>
              <a:t>Counter (CTR) mode</a:t>
            </a:r>
          </a:p>
        </p:txBody>
      </p:sp>
    </p:spTree>
    <p:extLst>
      <p:ext uri="{BB962C8B-B14F-4D97-AF65-F5344CB8AC3E}">
        <p14:creationId xmlns:p14="http://schemas.microsoft.com/office/powerpoint/2010/main" val="838064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056"/>
            <a:ext cx="8229600" cy="535744"/>
          </a:xfrm>
        </p:spPr>
        <p:txBody>
          <a:bodyPr wrap="square">
            <a:noAutofit/>
          </a:bodyPr>
          <a:lstStyle/>
          <a:p>
            <a:r>
              <a:rPr lang="en-IN" altLang="en-US" sz="2400" dirty="0">
                <a:latin typeface="+mj-lt"/>
                <a:ea typeface="ヒラギノ角ゴ Pro W3" charset="-128"/>
              </a:rPr>
              <a:t>Figure 7.5 s-bit Cipher Feedback      (</a:t>
            </a:r>
            <a:r>
              <a:rPr lang="en-IN" altLang="en-US" sz="2400" spc="-400" dirty="0">
                <a:latin typeface="+mj-lt"/>
                <a:ea typeface="ヒラギノ角ゴ Pro W3" charset="-128"/>
              </a:rPr>
              <a:t>C F </a:t>
            </a:r>
            <a:r>
              <a:rPr lang="en-IN" altLang="en-US" sz="2400" dirty="0">
                <a:latin typeface="+mj-lt"/>
                <a:ea typeface="ヒラギノ角ゴ Pro W3" charset="-128"/>
              </a:rPr>
              <a:t>B) Mode (1 of 2)</a:t>
            </a:r>
            <a:endParaRPr lang="en-US" sz="2400" dirty="0">
              <a:latin typeface="+mj-lt"/>
            </a:endParaRPr>
          </a:p>
        </p:txBody>
      </p:sp>
      <p:pic>
        <p:nvPicPr>
          <p:cNvPr id="6" name="Picture Placeholder 5" descr="a. Encryption is illustrated as a series of processes each with input I passing through Encryption, with input K, producing output O to Select x bits/Discard b minus x bits. Flow continues from Select x bits to X O R operation, with input P (s bits), producing output C (s bits). The first process has input I sub 1 from I V. The second process has input I sub 2 from Shift register (b minus x bits/ x bits), which receives input C sub 1, the output of the previous process. The last process has input I sub N from Shift register (b minus x bits/ x bits), which receives input C sub N minus 1, the output of the previous process.">
            <a:extLst>
              <a:ext uri="{FF2B5EF4-FFF2-40B4-BE49-F238E27FC236}">
                <a16:creationId xmlns:a16="http://schemas.microsoft.com/office/drawing/2014/main" id="{06617451-C000-4315-93AE-7999F7BE627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0" y="696686"/>
            <a:ext cx="8821303" cy="4895733"/>
          </a:xfrm>
        </p:spPr>
      </p:pic>
    </p:spTree>
    <p:extLst>
      <p:ext uri="{BB962C8B-B14F-4D97-AF65-F5344CB8AC3E}">
        <p14:creationId xmlns:p14="http://schemas.microsoft.com/office/powerpoint/2010/main" val="226403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056"/>
            <a:ext cx="8229600" cy="459544"/>
          </a:xfrm>
        </p:spPr>
        <p:txBody>
          <a:bodyPr wrap="square">
            <a:noAutofit/>
          </a:bodyPr>
          <a:lstStyle/>
          <a:p>
            <a:r>
              <a:rPr lang="en-IN" altLang="en-US" sz="2400" dirty="0">
                <a:latin typeface="+mj-lt"/>
                <a:ea typeface="ヒラギノ角ゴ Pro W3" charset="-128"/>
              </a:rPr>
              <a:t>Figure 7.5 s-bit Cipher Feedback      (</a:t>
            </a:r>
            <a:r>
              <a:rPr lang="en-IN" altLang="en-US" sz="2400" spc="-400" dirty="0">
                <a:latin typeface="+mj-lt"/>
                <a:ea typeface="ヒラギノ角ゴ Pro W3" charset="-128"/>
              </a:rPr>
              <a:t>C F </a:t>
            </a:r>
            <a:r>
              <a:rPr lang="en-IN" altLang="en-US" sz="2400" dirty="0">
                <a:latin typeface="+mj-lt"/>
                <a:ea typeface="ヒラギノ角ゴ Pro W3" charset="-128"/>
              </a:rPr>
              <a:t>B) Mode (2 of 2)</a:t>
            </a:r>
            <a:endParaRPr lang="en-US" sz="2400" dirty="0">
              <a:latin typeface="+mj-lt"/>
            </a:endParaRPr>
          </a:p>
        </p:txBody>
      </p:sp>
      <p:pic>
        <p:nvPicPr>
          <p:cNvPr id="6" name="Picture Placeholder 5" descr="b.  Decryption is illustrated as a series of processes each with input I passing through Encryption, with input K, producing output O to Select x bits/Discard b minus x bits. Flow continues from Select x bits to X O R operation, producing output P (s bits). The first process has input I sub 1 from I V, and an input C sub 1 (s bits) to X O R operation. The second process has input I sub 2 from Shift register (b minus x bits/ x bits), which receives input C sub 1, with input C sub 2 (s bits) to X O R operation. The last process has input I sub N from Shift register (b minus x bits/ x bits), which receives input C sub 2, and input C sub N (s bits) to X O R operation.">
            <a:extLst>
              <a:ext uri="{FF2B5EF4-FFF2-40B4-BE49-F238E27FC236}">
                <a16:creationId xmlns:a16="http://schemas.microsoft.com/office/drawing/2014/main" id="{06617451-C000-4315-93AE-7999F7BE627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76200" y="685800"/>
            <a:ext cx="8959567" cy="4953000"/>
          </a:xfrm>
        </p:spPr>
      </p:pic>
    </p:spTree>
    <p:extLst>
      <p:ext uri="{BB962C8B-B14F-4D97-AF65-F5344CB8AC3E}">
        <p14:creationId xmlns:p14="http://schemas.microsoft.com/office/powerpoint/2010/main" val="62982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468084"/>
          </a:xfrm>
        </p:spPr>
        <p:txBody>
          <a:bodyPr wrap="square">
            <a:noAutofit/>
          </a:bodyPr>
          <a:lstStyle/>
          <a:p>
            <a:r>
              <a:rPr lang="en-IN" altLang="en-US" sz="2800" dirty="0">
                <a:latin typeface="+mj-lt"/>
                <a:ea typeface="ヒラギノ角ゴ Pro W3" charset="-128"/>
              </a:rPr>
              <a:t>Figure 7.6 Output Feedback (</a:t>
            </a:r>
            <a:r>
              <a:rPr lang="en-IN" altLang="en-US" sz="2800" spc="-400" dirty="0">
                <a:latin typeface="+mj-lt"/>
                <a:ea typeface="ヒラギノ角ゴ Pro W3" charset="-128"/>
              </a:rPr>
              <a:t>O F </a:t>
            </a:r>
            <a:r>
              <a:rPr lang="en-IN" altLang="en-US" sz="2800" dirty="0">
                <a:latin typeface="+mj-lt"/>
                <a:ea typeface="ヒラギノ角ゴ Pro W3" charset="-128"/>
              </a:rPr>
              <a:t>B) Mode (1 of 2)</a:t>
            </a:r>
            <a:endParaRPr lang="en-US" sz="2800" dirty="0">
              <a:latin typeface="+mj-lt"/>
            </a:endParaRPr>
          </a:p>
        </p:txBody>
      </p:sp>
      <p:pic>
        <p:nvPicPr>
          <p:cNvPr id="7" name="Picture 2" descr="a.  Encryption is illustrated with a series of processes each with input I to encryption, with input K, with output O through X O R operation, with input P, producing output C. The first process has input I sub 1 from Nonce. The second process has input I sub 2 from the encryption of the previous process. The last process has input I sub N from the encryption of the previous proces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52399" y="914400"/>
            <a:ext cx="883726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029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0652"/>
          </a:xfrm>
        </p:spPr>
        <p:txBody>
          <a:bodyPr wrap="square">
            <a:noAutofit/>
          </a:bodyPr>
          <a:lstStyle/>
          <a:p>
            <a:r>
              <a:rPr lang="en-IN" altLang="en-US" sz="3600" dirty="0">
                <a:latin typeface="+mj-lt"/>
                <a:ea typeface="ヒラギノ角ゴ Pro W3" charset="-128"/>
              </a:rPr>
              <a:t>Figure 7.1 Multiple Encryption </a:t>
            </a:r>
            <a:r>
              <a:rPr lang="en-IN" altLang="en-US" sz="2800" dirty="0">
                <a:latin typeface="+mj-lt"/>
                <a:ea typeface="ヒラギノ角ゴ Pro W3" charset="-128"/>
              </a:rPr>
              <a:t>(1 of 2)</a:t>
            </a:r>
            <a:endParaRPr lang="en-US" sz="2000" dirty="0">
              <a:latin typeface="+mj-lt"/>
            </a:endParaRPr>
          </a:p>
        </p:txBody>
      </p:sp>
      <p:pic>
        <p:nvPicPr>
          <p:cNvPr id="7" name="Picture 3" descr="a. Double encryption: The encryption process flows from input P passing through E with output X, which passes through E with output C. Inputs K sub 1 and K sub 2 are added at the first and second E, respectively. The decryption process flows from input C passing through E with output X, which passes through E with output P. Inputs K sub 1 and K sub 2 are added at the first and second E, respectively.&#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801080" y="1170819"/>
            <a:ext cx="7541841" cy="4799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71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wrap="square">
            <a:noAutofit/>
          </a:bodyPr>
          <a:lstStyle/>
          <a:p>
            <a:r>
              <a:rPr lang="en-IN" altLang="en-US" sz="2800" dirty="0">
                <a:latin typeface="+mj-lt"/>
                <a:ea typeface="ヒラギノ角ゴ Pro W3" charset="-128"/>
              </a:rPr>
              <a:t>Figure 7.6 Output Feedback (</a:t>
            </a:r>
            <a:r>
              <a:rPr lang="en-IN" altLang="en-US" sz="2800" spc="-400" dirty="0">
                <a:latin typeface="+mj-lt"/>
                <a:ea typeface="ヒラギノ角ゴ Pro W3" charset="-128"/>
              </a:rPr>
              <a:t>O F </a:t>
            </a:r>
            <a:r>
              <a:rPr lang="en-IN" altLang="en-US" sz="2800" dirty="0">
                <a:latin typeface="+mj-lt"/>
                <a:ea typeface="ヒラギノ角ゴ Pro W3" charset="-128"/>
              </a:rPr>
              <a:t>B) Mode (2 of 2)</a:t>
            </a:r>
            <a:endParaRPr lang="en-US" sz="2800" dirty="0">
              <a:latin typeface="+mj-lt"/>
            </a:endParaRPr>
          </a:p>
        </p:txBody>
      </p:sp>
      <p:pic>
        <p:nvPicPr>
          <p:cNvPr id="7" name="Picture 2" descr="b.  Decryption is illustrated with a series of processes each with input I to encryption, with input K, with output O through X O R operation, with input C, producing output P. The first process has input I sub 1 from Nonce. The second process has input I sub 2 from the encryption of the previous process. The last process has input I sub N from the encryption of the previous proces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80766" y="1066800"/>
            <a:ext cx="9063234"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9236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28"/>
            <a:ext cx="8229600" cy="496223"/>
          </a:xfrm>
        </p:spPr>
        <p:txBody>
          <a:bodyPr wrap="square">
            <a:noAutofit/>
          </a:bodyPr>
          <a:lstStyle/>
          <a:p>
            <a:r>
              <a:rPr lang="en-IN" altLang="en-US" sz="3600" dirty="0">
                <a:latin typeface="+mj-lt"/>
                <a:ea typeface="ヒラギノ角ゴ Pro W3" charset="-128"/>
              </a:rPr>
              <a:t>Figure 7.7 Counter (</a:t>
            </a:r>
            <a:r>
              <a:rPr lang="en-IN" altLang="en-US" sz="3600" spc="-400" dirty="0">
                <a:latin typeface="+mj-lt"/>
                <a:ea typeface="ヒラギノ角ゴ Pro W3" charset="-128"/>
              </a:rPr>
              <a:t>C T </a:t>
            </a:r>
            <a:r>
              <a:rPr lang="en-IN" altLang="en-US" sz="3600" dirty="0">
                <a:latin typeface="+mj-lt"/>
                <a:ea typeface="ヒラギノ角ゴ Pro W3" charset="-128"/>
              </a:rPr>
              <a:t>R) Mode </a:t>
            </a:r>
            <a:r>
              <a:rPr lang="en-IN" altLang="en-US" sz="2800" dirty="0">
                <a:latin typeface="+mj-lt"/>
                <a:ea typeface="ヒラギノ角ゴ Pro W3" charset="-128"/>
              </a:rPr>
              <a:t>(1 of 2)</a:t>
            </a:r>
            <a:endParaRPr lang="en-US" sz="2000" dirty="0">
              <a:latin typeface="+mj-lt"/>
            </a:endParaRPr>
          </a:p>
        </p:txBody>
      </p:sp>
      <p:pic>
        <p:nvPicPr>
          <p:cNvPr id="7" name="Picture 2" descr="a. Encryption is illustrated with a series of processes each with input from Counter to encryption, with input K, with output through X O R operation, with input P, producing output C."/>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67531" y="838200"/>
            <a:ext cx="9043812"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627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4"/>
            <a:ext cx="8229600" cy="553998"/>
          </a:xfrm>
        </p:spPr>
        <p:txBody>
          <a:bodyPr wrap="square">
            <a:spAutoFit/>
          </a:bodyPr>
          <a:lstStyle/>
          <a:p>
            <a:r>
              <a:rPr lang="en-IN" altLang="en-US" sz="3600" dirty="0">
                <a:latin typeface="+mj-lt"/>
                <a:ea typeface="ヒラギノ角ゴ Pro W3" charset="-128"/>
              </a:rPr>
              <a:t>Figure 7.7 Counter (</a:t>
            </a:r>
            <a:r>
              <a:rPr lang="en-IN" altLang="en-US" sz="3600" spc="-400" dirty="0">
                <a:latin typeface="+mj-lt"/>
                <a:ea typeface="ヒラギノ角ゴ Pro W3" charset="-128"/>
              </a:rPr>
              <a:t>C T </a:t>
            </a:r>
            <a:r>
              <a:rPr lang="en-IN" altLang="en-US" sz="3600" dirty="0">
                <a:latin typeface="+mj-lt"/>
                <a:ea typeface="ヒラギノ角ゴ Pro W3" charset="-128"/>
              </a:rPr>
              <a:t>R) Mode </a:t>
            </a:r>
            <a:r>
              <a:rPr lang="en-IN" altLang="en-US" sz="2800" dirty="0">
                <a:latin typeface="+mj-lt"/>
                <a:ea typeface="ヒラギノ角ゴ Pro W3" charset="-128"/>
              </a:rPr>
              <a:t>(2 of 2)</a:t>
            </a:r>
            <a:endParaRPr lang="en-US" sz="2000" dirty="0">
              <a:latin typeface="+mj-lt"/>
            </a:endParaRPr>
          </a:p>
        </p:txBody>
      </p:sp>
      <p:pic>
        <p:nvPicPr>
          <p:cNvPr id="7" name="Picture 2" descr="b. Decryption is illustrated with a series of processes each with input from Counter to encryption, with input K, with output through X O R operation, with input C, producing output P."/>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523351" y="990600"/>
            <a:ext cx="8093001" cy="386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505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4"/>
            <a:ext cx="8229600" cy="553998"/>
          </a:xfrm>
        </p:spPr>
        <p:txBody>
          <a:bodyPr wrap="square">
            <a:noAutofit/>
          </a:bodyPr>
          <a:lstStyle/>
          <a:p>
            <a:r>
              <a:rPr lang="en-IN" altLang="en-US" sz="3600" dirty="0">
                <a:latin typeface="+mj-lt"/>
                <a:ea typeface="ヒラギノ角ゴ Pro W3" charset="-128"/>
              </a:rPr>
              <a:t>Advantages of </a:t>
            </a:r>
            <a:r>
              <a:rPr lang="en-IN" altLang="en-US" sz="3600" spc="-400" dirty="0">
                <a:latin typeface="+mj-lt"/>
                <a:ea typeface="ヒラギノ角ゴ Pro W3" charset="-128"/>
              </a:rPr>
              <a:t>C T </a:t>
            </a:r>
            <a:r>
              <a:rPr lang="en-IN" altLang="en-US" sz="3600" dirty="0">
                <a:latin typeface="+mj-lt"/>
                <a:ea typeface="ヒラギノ角ゴ Pro W3" charset="-128"/>
              </a:rPr>
              <a:t>R</a:t>
            </a:r>
            <a:endParaRPr lang="en-US" sz="3600" dirty="0">
              <a:latin typeface="+mj-lt"/>
            </a:endParaRPr>
          </a:p>
        </p:txBody>
      </p:sp>
      <p:sp>
        <p:nvSpPr>
          <p:cNvPr id="3" name="Content Placeholder 2"/>
          <p:cNvSpPr>
            <a:spLocks noGrp="1"/>
          </p:cNvSpPr>
          <p:nvPr>
            <p:ph idx="1"/>
          </p:nvPr>
        </p:nvSpPr>
        <p:spPr>
          <a:xfrm>
            <a:off x="457200" y="990602"/>
            <a:ext cx="8229600" cy="3200398"/>
          </a:xfrm>
        </p:spPr>
        <p:txBody>
          <a:bodyPr wrap="square">
            <a:noAutofit/>
          </a:bodyPr>
          <a:lstStyle/>
          <a:p>
            <a:pPr>
              <a:defRPr/>
            </a:pPr>
            <a:r>
              <a:rPr lang="en-IN" sz="2400" dirty="0"/>
              <a:t>Hardware efficiency</a:t>
            </a:r>
          </a:p>
          <a:p>
            <a:pPr>
              <a:defRPr/>
            </a:pPr>
            <a:r>
              <a:rPr lang="en-IN" sz="2400" dirty="0"/>
              <a:t>Software efficiency</a:t>
            </a:r>
          </a:p>
          <a:p>
            <a:pPr>
              <a:defRPr/>
            </a:pPr>
            <a:r>
              <a:rPr lang="en-IN" sz="2400" dirty="0" err="1"/>
              <a:t>Preprocessing</a:t>
            </a:r>
            <a:endParaRPr lang="en-IN" sz="2400" dirty="0"/>
          </a:p>
          <a:p>
            <a:pPr>
              <a:defRPr/>
            </a:pPr>
            <a:r>
              <a:rPr lang="en-IN" sz="2400" dirty="0"/>
              <a:t>Random access</a:t>
            </a:r>
          </a:p>
          <a:p>
            <a:pPr>
              <a:defRPr/>
            </a:pPr>
            <a:r>
              <a:rPr lang="en-IN" sz="2400" dirty="0"/>
              <a:t>Provable security</a:t>
            </a:r>
          </a:p>
          <a:p>
            <a:pPr>
              <a:defRPr/>
            </a:pPr>
            <a:r>
              <a:rPr lang="en-IN" sz="2400" dirty="0"/>
              <a:t>Simplicity </a:t>
            </a:r>
          </a:p>
        </p:txBody>
      </p:sp>
      <p:pic>
        <p:nvPicPr>
          <p:cNvPr id="7" name="Picture Placeholder 6">
            <a:extLst>
              <a:ext uri="{FF2B5EF4-FFF2-40B4-BE49-F238E27FC236}">
                <a16:creationId xmlns:a16="http://schemas.microsoft.com/office/drawing/2014/main" id="{1A8F4970-0C30-408D-AEA2-027F0E47A5A3}"/>
              </a:ext>
              <a:ext uri="{C183D7F6-B498-43B3-948B-1728B52AA6E4}">
                <adec:decorative xmlns:adec="http://schemas.microsoft.com/office/drawing/2017/decorative" val="1"/>
              </a:ext>
            </a:extLst>
          </p:cNvPr>
          <p:cNvPicPr>
            <a:picLocks noGrp="1" noChangeAspect="1"/>
          </p:cNvPicPr>
          <p:nvPr>
            <p:ph type="pic" sz="quarter" idx="14"/>
          </p:nvPr>
        </p:nvPicPr>
        <p:blipFill>
          <a:blip r:embed="rId3"/>
          <a:stretch>
            <a:fillRect/>
          </a:stretch>
        </p:blipFill>
        <p:spPr>
          <a:xfrm>
            <a:off x="3035187" y="4271625"/>
            <a:ext cx="3057817" cy="2043640"/>
          </a:xfrm>
          <a:prstGeom prst="rect">
            <a:avLst/>
          </a:prstGeom>
          <a:noFill/>
          <a:ln>
            <a:noFill/>
          </a:ln>
        </p:spPr>
      </p:pic>
    </p:spTree>
    <p:extLst>
      <p:ext uri="{BB962C8B-B14F-4D97-AF65-F5344CB8AC3E}">
        <p14:creationId xmlns:p14="http://schemas.microsoft.com/office/powerpoint/2010/main" val="2226183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867"/>
            <a:ext cx="8229600" cy="1097280"/>
          </a:xfrm>
        </p:spPr>
        <p:txBody>
          <a:bodyPr wrap="square">
            <a:noAutofit/>
          </a:bodyPr>
          <a:lstStyle/>
          <a:p>
            <a:r>
              <a:rPr lang="en-IN" altLang="en-US" sz="3600" dirty="0">
                <a:latin typeface="+mj-lt"/>
                <a:ea typeface="ヒラギノ角ゴ Pro W3" charset="-128"/>
              </a:rPr>
              <a:t>Figure 7.8 Feedback Characteristic of Modes of Operation </a:t>
            </a:r>
            <a:r>
              <a:rPr lang="en-IN" altLang="en-US" sz="2800" dirty="0">
                <a:latin typeface="+mj-lt"/>
                <a:ea typeface="ヒラギノ角ゴ Pro W3" charset="-128"/>
              </a:rPr>
              <a:t>(1 of 4)</a:t>
            </a:r>
            <a:endParaRPr lang="en-US" sz="2800" dirty="0">
              <a:latin typeface="+mj-lt"/>
            </a:endParaRPr>
          </a:p>
        </p:txBody>
      </p:sp>
      <p:pic>
        <p:nvPicPr>
          <p:cNvPr id="7" name="Picture 2" descr="Diagrams illustrate feedback characteristics of four modes of operation."/>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629962" y="1503778"/>
            <a:ext cx="3884074" cy="4815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630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870"/>
            <a:ext cx="8229600" cy="1097280"/>
          </a:xfrm>
        </p:spPr>
        <p:txBody>
          <a:bodyPr wrap="square">
            <a:noAutofit/>
          </a:bodyPr>
          <a:lstStyle/>
          <a:p>
            <a:r>
              <a:rPr lang="en-IN" altLang="en-US" sz="3600" dirty="0">
                <a:latin typeface="+mj-lt"/>
                <a:ea typeface="ヒラギノ角ゴ Pro W3" charset="-128"/>
              </a:rPr>
              <a:t>Figure 7.8 Feedback Characteristic of Modes of Operation </a:t>
            </a:r>
            <a:r>
              <a:rPr lang="en-IN" altLang="en-US" sz="2800" dirty="0">
                <a:latin typeface="+mj-lt"/>
                <a:ea typeface="ヒラギノ角ゴ Pro W3" charset="-128"/>
              </a:rPr>
              <a:t>(2 of 4)</a:t>
            </a:r>
            <a:endParaRPr lang="en-US" sz="2800" dirty="0">
              <a:latin typeface="+mj-lt"/>
            </a:endParaRPr>
          </a:p>
        </p:txBody>
      </p:sp>
      <p:pic>
        <p:nvPicPr>
          <p:cNvPr id="7" name="Picture 2" descr="Diagrams illustrate feedback characteristics of four modes of operation."/>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569728" y="1503778"/>
            <a:ext cx="4025809" cy="4815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37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867"/>
            <a:ext cx="8229600" cy="1097280"/>
          </a:xfrm>
        </p:spPr>
        <p:txBody>
          <a:bodyPr wrap="square">
            <a:noAutofit/>
          </a:bodyPr>
          <a:lstStyle/>
          <a:p>
            <a:r>
              <a:rPr lang="en-IN" altLang="en-US" sz="3600" dirty="0">
                <a:latin typeface="+mj-lt"/>
                <a:ea typeface="ヒラギノ角ゴ Pro W3" charset="-128"/>
              </a:rPr>
              <a:t>Figure 7.8 Feedback Characteristic of Modes of Operation </a:t>
            </a:r>
            <a:r>
              <a:rPr lang="en-IN" altLang="en-US" sz="2800" dirty="0">
                <a:latin typeface="+mj-lt"/>
                <a:ea typeface="ヒラギノ角ゴ Pro W3" charset="-128"/>
              </a:rPr>
              <a:t>(3 of 4)</a:t>
            </a:r>
            <a:endParaRPr lang="en-US" sz="2800" dirty="0">
              <a:latin typeface="+mj-lt"/>
            </a:endParaRPr>
          </a:p>
        </p:txBody>
      </p:sp>
      <p:pic>
        <p:nvPicPr>
          <p:cNvPr id="7" name="Picture 2" descr="Diagrams illustrate feedback characteristics of four modes of operation."/>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504294" y="1551810"/>
            <a:ext cx="4135411" cy="4719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8697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870"/>
            <a:ext cx="8229600" cy="1097280"/>
          </a:xfrm>
        </p:spPr>
        <p:txBody>
          <a:bodyPr wrap="square">
            <a:noAutofit/>
          </a:bodyPr>
          <a:lstStyle/>
          <a:p>
            <a:r>
              <a:rPr lang="en-IN" altLang="en-US" sz="3600" dirty="0">
                <a:latin typeface="+mj-lt"/>
                <a:ea typeface="ヒラギノ角ゴ Pro W3" charset="-128"/>
              </a:rPr>
              <a:t>Figure 7.8 Feedback Characteristic of Modes of Operation </a:t>
            </a:r>
            <a:r>
              <a:rPr lang="en-IN" altLang="en-US" sz="2800" dirty="0">
                <a:latin typeface="+mj-lt"/>
                <a:ea typeface="ヒラギノ角ゴ Pro W3" charset="-128"/>
              </a:rPr>
              <a:t>(4 of 4)</a:t>
            </a:r>
            <a:endParaRPr lang="en-US" sz="2800" dirty="0">
              <a:latin typeface="+mj-lt"/>
            </a:endParaRPr>
          </a:p>
        </p:txBody>
      </p:sp>
      <p:pic>
        <p:nvPicPr>
          <p:cNvPr id="7" name="Picture 2" descr="Diagrams illustrate feedback characteristics of four modes of operation."/>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669556" y="1503778"/>
            <a:ext cx="3804887" cy="4815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6392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4"/>
            <a:ext cx="8229600" cy="553998"/>
          </a:xfrm>
        </p:spPr>
        <p:txBody>
          <a:bodyPr wrap="square">
            <a:spAutoFit/>
          </a:bodyPr>
          <a:lstStyle/>
          <a:p>
            <a:r>
              <a:rPr lang="en-IN" altLang="en-US" sz="3600" dirty="0">
                <a:latin typeface="+mj-lt"/>
                <a:ea typeface="ヒラギノ角ゴ Pro W3" charset="-128"/>
              </a:rPr>
              <a:t>Summary</a:t>
            </a:r>
            <a:endParaRPr lang="en-US" sz="3600" dirty="0">
              <a:latin typeface="+mj-lt"/>
            </a:endParaRPr>
          </a:p>
        </p:txBody>
      </p:sp>
      <p:sp>
        <p:nvSpPr>
          <p:cNvPr id="3" name="Content Placeholder 2"/>
          <p:cNvSpPr>
            <a:spLocks noGrp="1"/>
          </p:cNvSpPr>
          <p:nvPr>
            <p:ph idx="1"/>
          </p:nvPr>
        </p:nvSpPr>
        <p:spPr>
          <a:xfrm>
            <a:off x="457200" y="994376"/>
            <a:ext cx="8229600" cy="1862048"/>
          </a:xfrm>
        </p:spPr>
        <p:txBody>
          <a:bodyPr wrap="square">
            <a:spAutoFit/>
          </a:bodyPr>
          <a:lstStyle/>
          <a:p>
            <a:pPr>
              <a:defRPr/>
            </a:pPr>
            <a:r>
              <a:rPr lang="en-IN" sz="2400" dirty="0" err="1"/>
              <a:t>Analyze</a:t>
            </a:r>
            <a:r>
              <a:rPr lang="en-IN" sz="2400" dirty="0"/>
              <a:t> the security of multiple encryption schemes</a:t>
            </a:r>
          </a:p>
          <a:p>
            <a:pPr>
              <a:defRPr/>
            </a:pPr>
            <a:r>
              <a:rPr lang="en-IN" sz="2400" dirty="0"/>
              <a:t>Explain the meet-in-the-middle attack</a:t>
            </a:r>
          </a:p>
          <a:p>
            <a:pPr>
              <a:defRPr/>
            </a:pPr>
            <a:r>
              <a:rPr lang="en-IN" sz="2400" dirty="0"/>
              <a:t>Compare and contrast </a:t>
            </a:r>
            <a:r>
              <a:rPr lang="en-IN" sz="2400" spc="-300" dirty="0"/>
              <a:t>E C </a:t>
            </a:r>
            <a:r>
              <a:rPr lang="en-IN" sz="2400" dirty="0"/>
              <a:t>B, </a:t>
            </a:r>
            <a:r>
              <a:rPr lang="en-IN" sz="2400" spc="-300" dirty="0"/>
              <a:t>C B </a:t>
            </a:r>
            <a:r>
              <a:rPr lang="en-IN" sz="2400" dirty="0"/>
              <a:t>C, </a:t>
            </a:r>
            <a:r>
              <a:rPr lang="en-IN" sz="2400" spc="-300" dirty="0"/>
              <a:t>C F </a:t>
            </a:r>
            <a:r>
              <a:rPr lang="en-IN" sz="2400" dirty="0"/>
              <a:t>B, </a:t>
            </a:r>
            <a:r>
              <a:rPr lang="en-IN" sz="2400" spc="-300" dirty="0"/>
              <a:t>O F </a:t>
            </a:r>
            <a:r>
              <a:rPr lang="en-IN" sz="2400" dirty="0"/>
              <a:t>B, and counter modes of operation</a:t>
            </a:r>
          </a:p>
        </p:txBody>
      </p:sp>
      <p:pic>
        <p:nvPicPr>
          <p:cNvPr id="7" name="Picture Placeholder 6">
            <a:extLst>
              <a:ext uri="{FF2B5EF4-FFF2-40B4-BE49-F238E27FC236}">
                <a16:creationId xmlns:a16="http://schemas.microsoft.com/office/drawing/2014/main" id="{5B5614A9-90D7-450A-BF2D-4C937B919E3A}"/>
              </a:ext>
              <a:ext uri="{C183D7F6-B498-43B3-948B-1728B52AA6E4}">
                <adec:decorative xmlns:adec="http://schemas.microsoft.com/office/drawing/2017/decorative" val="1"/>
              </a:ext>
            </a:extLst>
          </p:cNvPr>
          <p:cNvPicPr>
            <a:picLocks noGrp="1" noChangeAspect="1"/>
          </p:cNvPicPr>
          <p:nvPr>
            <p:ph type="pic" sz="quarter" idx="14"/>
          </p:nvPr>
        </p:nvPicPr>
        <p:blipFill>
          <a:blip r:embed="rId3"/>
          <a:stretch>
            <a:fillRect/>
          </a:stretch>
        </p:blipFill>
        <p:spPr>
          <a:xfrm>
            <a:off x="3174443" y="4236066"/>
            <a:ext cx="2795114" cy="1595792"/>
          </a:xfrm>
          <a:prstGeom prst="rect">
            <a:avLst/>
          </a:prstGeom>
          <a:noFill/>
          <a:ln>
            <a:noFill/>
          </a:ln>
        </p:spPr>
      </p:pic>
    </p:spTree>
    <p:extLst>
      <p:ext uri="{BB962C8B-B14F-4D97-AF65-F5344CB8AC3E}">
        <p14:creationId xmlns:p14="http://schemas.microsoft.com/office/powerpoint/2010/main" val="106001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0652"/>
          </a:xfrm>
        </p:spPr>
        <p:txBody>
          <a:bodyPr wrap="square">
            <a:noAutofit/>
          </a:bodyPr>
          <a:lstStyle/>
          <a:p>
            <a:r>
              <a:rPr lang="en-IN" altLang="en-US" sz="3600" dirty="0">
                <a:latin typeface="+mj-lt"/>
                <a:ea typeface="ヒラギノ角ゴ Pro W3" charset="-128"/>
              </a:rPr>
              <a:t>Meet-in-the-Middle Attack</a:t>
            </a:r>
            <a:endParaRPr lang="en-US" sz="3600" dirty="0">
              <a:latin typeface="+mj-lt"/>
            </a:endParaRPr>
          </a:p>
        </p:txBody>
      </p:sp>
      <p:sp>
        <p:nvSpPr>
          <p:cNvPr id="3" name="Content Placeholder 2"/>
          <p:cNvSpPr>
            <a:spLocks noGrp="1"/>
          </p:cNvSpPr>
          <p:nvPr>
            <p:ph idx="1"/>
          </p:nvPr>
        </p:nvSpPr>
        <p:spPr>
          <a:xfrm>
            <a:off x="457200" y="990600"/>
            <a:ext cx="8229600" cy="738664"/>
          </a:xfrm>
        </p:spPr>
        <p:txBody>
          <a:bodyPr wrap="square">
            <a:spAutoFit/>
          </a:bodyPr>
          <a:lstStyle/>
          <a:p>
            <a:pPr>
              <a:defRPr/>
            </a:pPr>
            <a:r>
              <a:rPr lang="en-IN" sz="2400" dirty="0"/>
              <a:t>The use of double </a:t>
            </a:r>
            <a:r>
              <a:rPr lang="en-IN" sz="2400" spc="-300" dirty="0"/>
              <a:t>D E </a:t>
            </a:r>
            <a:r>
              <a:rPr lang="en-IN" sz="2400" dirty="0"/>
              <a:t>S results in a mapping that is not equivalent to a single </a:t>
            </a:r>
            <a:r>
              <a:rPr lang="en-IN" sz="2400" spc="-300" dirty="0"/>
              <a:t>D E </a:t>
            </a:r>
            <a:r>
              <a:rPr lang="en-IN" sz="2400" dirty="0"/>
              <a:t>S encryption</a:t>
            </a:r>
          </a:p>
        </p:txBody>
      </p:sp>
      <p:sp>
        <p:nvSpPr>
          <p:cNvPr id="5" name="Content Placeholder 4"/>
          <p:cNvSpPr>
            <a:spLocks noGrp="1"/>
          </p:cNvSpPr>
          <p:nvPr>
            <p:ph idx="13"/>
          </p:nvPr>
        </p:nvSpPr>
        <p:spPr>
          <a:xfrm>
            <a:off x="457200" y="1981200"/>
            <a:ext cx="8229600" cy="1107996"/>
          </a:xfrm>
        </p:spPr>
        <p:txBody>
          <a:bodyPr>
            <a:spAutoFit/>
          </a:bodyPr>
          <a:lstStyle/>
          <a:p>
            <a:pPr>
              <a:defRPr/>
            </a:pPr>
            <a:r>
              <a:rPr lang="en-IN" sz="2400" dirty="0"/>
              <a:t>The meet-in-the-middle attack algorithm will attack this scheme and does not depend on any particular property of </a:t>
            </a:r>
            <a:r>
              <a:rPr lang="en-IN" sz="2400" spc="-300" dirty="0"/>
              <a:t>D E </a:t>
            </a:r>
            <a:r>
              <a:rPr lang="en-IN" sz="2400" dirty="0"/>
              <a:t>S but will work against any block encryption cipher</a:t>
            </a:r>
          </a:p>
        </p:txBody>
      </p:sp>
      <p:pic>
        <p:nvPicPr>
          <p:cNvPr id="7" name="Picture Placeholder 6">
            <a:extLst>
              <a:ext uri="{FF2B5EF4-FFF2-40B4-BE49-F238E27FC236}">
                <a16:creationId xmlns:a16="http://schemas.microsoft.com/office/drawing/2014/main" id="{104007D1-995E-4E50-AD80-81395C1A32F0}"/>
              </a:ext>
              <a:ext uri="{C183D7F6-B498-43B3-948B-1728B52AA6E4}">
                <adec:decorative xmlns:adec="http://schemas.microsoft.com/office/drawing/2017/decorative" val="1"/>
              </a:ext>
            </a:extLst>
          </p:cNvPr>
          <p:cNvPicPr>
            <a:picLocks noGrp="1" noChangeAspect="1"/>
          </p:cNvPicPr>
          <p:nvPr>
            <p:ph type="pic" sz="quarter" idx="14"/>
          </p:nvPr>
        </p:nvPicPr>
        <p:blipFill>
          <a:blip r:embed="rId3"/>
          <a:stretch>
            <a:fillRect/>
          </a:stretch>
        </p:blipFill>
        <p:spPr>
          <a:xfrm>
            <a:off x="3733882" y="3706650"/>
            <a:ext cx="1676236" cy="1932150"/>
          </a:xfrm>
          <a:prstGeom prst="rect">
            <a:avLst/>
          </a:prstGeom>
          <a:noFill/>
          <a:ln>
            <a:noFill/>
          </a:ln>
        </p:spPr>
      </p:pic>
    </p:spTree>
    <p:extLst>
      <p:ext uri="{BB962C8B-B14F-4D97-AF65-F5344CB8AC3E}">
        <p14:creationId xmlns:p14="http://schemas.microsoft.com/office/powerpoint/2010/main" val="381024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Why not double DES?</a:t>
            </a:r>
          </a:p>
        </p:txBody>
      </p:sp>
      <p:sp>
        <p:nvSpPr>
          <p:cNvPr id="3" name="Content Placeholder 2"/>
          <p:cNvSpPr>
            <a:spLocks noGrp="1"/>
          </p:cNvSpPr>
          <p:nvPr>
            <p:ph idx="1"/>
          </p:nvPr>
        </p:nvSpPr>
        <p:spPr>
          <a:xfrm>
            <a:off x="228600" y="1524000"/>
            <a:ext cx="8686800" cy="4476750"/>
          </a:xfrm>
        </p:spPr>
        <p:txBody>
          <a:bodyPr/>
          <a:lstStyle/>
          <a:p>
            <a:r>
              <a:rPr lang="en-US" dirty="0"/>
              <a:t>Define       2E</a:t>
            </a:r>
            <a:r>
              <a:rPr lang="en-US" sz="3200" dirty="0"/>
              <a:t>(</a:t>
            </a:r>
            <a:r>
              <a:rPr lang="en-US" dirty="0"/>
              <a:t> (k</a:t>
            </a:r>
            <a:r>
              <a:rPr lang="en-US" baseline="-25000" dirty="0"/>
              <a:t>1</a:t>
            </a:r>
            <a:r>
              <a:rPr lang="en-US" dirty="0"/>
              <a:t>,k</a:t>
            </a:r>
            <a:r>
              <a:rPr lang="en-US" baseline="-25000" dirty="0"/>
              <a:t>2</a:t>
            </a:r>
            <a:r>
              <a:rPr lang="en-US" dirty="0"/>
              <a:t>), m</a:t>
            </a:r>
            <a:r>
              <a:rPr lang="en-US" sz="3200" dirty="0"/>
              <a:t>)</a:t>
            </a:r>
            <a:r>
              <a:rPr lang="en-US" dirty="0"/>
              <a:t> =   E</a:t>
            </a:r>
            <a:r>
              <a:rPr lang="en-US" sz="3200" dirty="0"/>
              <a:t>(</a:t>
            </a:r>
            <a:r>
              <a:rPr lang="en-US" dirty="0"/>
              <a:t>k</a:t>
            </a:r>
            <a:r>
              <a:rPr lang="en-US" baseline="-25000" dirty="0"/>
              <a:t>1</a:t>
            </a:r>
            <a:r>
              <a:rPr lang="en-US" dirty="0"/>
              <a:t> , E(k</a:t>
            </a:r>
            <a:r>
              <a:rPr lang="en-US" baseline="-25000" dirty="0"/>
              <a:t>2</a:t>
            </a:r>
            <a:r>
              <a:rPr lang="en-US" dirty="0"/>
              <a:t> , m) </a:t>
            </a:r>
            <a:r>
              <a:rPr lang="en-US" sz="3200" dirty="0"/>
              <a:t>)</a:t>
            </a:r>
          </a:p>
          <a:p>
            <a:endParaRPr lang="en-US" sz="3200" dirty="0"/>
          </a:p>
          <a:p>
            <a:pPr marL="0" indent="0">
              <a:buNone/>
            </a:pPr>
            <a:endParaRPr lang="en-US" sz="3200" dirty="0"/>
          </a:p>
          <a:p>
            <a:pPr marL="0" indent="0">
              <a:spcBef>
                <a:spcPts val="5976"/>
              </a:spcBef>
              <a:buNone/>
            </a:pPr>
            <a:r>
              <a:rPr lang="en-US" dirty="0"/>
              <a:t>Attack:    M = (m</a:t>
            </a:r>
            <a:r>
              <a:rPr lang="en-US" baseline="-25000" dirty="0"/>
              <a:t>1</a:t>
            </a:r>
            <a:r>
              <a:rPr lang="en-US" dirty="0"/>
              <a:t>,…, m</a:t>
            </a:r>
            <a:r>
              <a:rPr lang="en-US" baseline="-25000" dirty="0"/>
              <a:t>10</a:t>
            </a:r>
            <a:r>
              <a:rPr lang="en-US" dirty="0"/>
              <a:t>)  ,   C = (c</a:t>
            </a:r>
            <a:r>
              <a:rPr lang="en-US" baseline="-25000" dirty="0"/>
              <a:t>1</a:t>
            </a:r>
            <a:r>
              <a:rPr lang="en-US" dirty="0"/>
              <a:t>,…,c</a:t>
            </a:r>
            <a:r>
              <a:rPr lang="en-US" baseline="-25000" dirty="0"/>
              <a:t>10</a:t>
            </a:r>
            <a:r>
              <a:rPr lang="en-US" dirty="0"/>
              <a:t>).</a:t>
            </a:r>
          </a:p>
          <a:p>
            <a:pPr>
              <a:spcBef>
                <a:spcPts val="2424"/>
              </a:spcBef>
            </a:pPr>
            <a:r>
              <a:rPr lang="en-US" dirty="0"/>
              <a:t>step 1:   build table.</a:t>
            </a:r>
          </a:p>
          <a:p>
            <a:pPr marL="0" indent="0">
              <a:spcBef>
                <a:spcPts val="1224"/>
              </a:spcBef>
              <a:buNone/>
              <a:tabLst>
                <a:tab pos="342900" algn="l"/>
              </a:tabLst>
            </a:pPr>
            <a:r>
              <a:rPr lang="en-US" dirty="0"/>
              <a:t>	sort on 2</a:t>
            </a:r>
            <a:r>
              <a:rPr lang="en-US" baseline="30000" dirty="0"/>
              <a:t>nd</a:t>
            </a:r>
            <a:r>
              <a:rPr lang="en-US" dirty="0"/>
              <a:t> column</a:t>
            </a:r>
          </a:p>
        </p:txBody>
      </p:sp>
      <p:sp>
        <p:nvSpPr>
          <p:cNvPr id="4" name="TextBox 3"/>
          <p:cNvSpPr txBox="1"/>
          <p:nvPr/>
        </p:nvSpPr>
        <p:spPr>
          <a:xfrm>
            <a:off x="5769130" y="2133600"/>
            <a:ext cx="3070071" cy="400110"/>
          </a:xfrm>
          <a:prstGeom prst="rect">
            <a:avLst/>
          </a:prstGeom>
          <a:noFill/>
        </p:spPr>
        <p:txBody>
          <a:bodyPr wrap="none" rtlCol="0">
            <a:spAutoFit/>
          </a:bodyPr>
          <a:lstStyle/>
          <a:p>
            <a:r>
              <a:rPr lang="en-US" sz="2000" dirty="0">
                <a:solidFill>
                  <a:prstClr val="black"/>
                </a:solidFill>
                <a:latin typeface="Calibri"/>
              </a:rPr>
              <a:t>    key-</a:t>
            </a:r>
            <a:r>
              <a:rPr lang="en-US" sz="2000" dirty="0" err="1">
                <a:solidFill>
                  <a:prstClr val="black"/>
                </a:solidFill>
                <a:latin typeface="Calibri"/>
              </a:rPr>
              <a:t>len</a:t>
            </a:r>
            <a:r>
              <a:rPr lang="en-US" sz="2000" dirty="0">
                <a:solidFill>
                  <a:prstClr val="black"/>
                </a:solidFill>
                <a:latin typeface="Calibri"/>
              </a:rPr>
              <a:t> = 112 bits for DES</a:t>
            </a:r>
          </a:p>
        </p:txBody>
      </p:sp>
      <p:sp>
        <p:nvSpPr>
          <p:cNvPr id="5" name="Rectangle 4"/>
          <p:cNvSpPr/>
          <p:nvPr/>
        </p:nvSpPr>
        <p:spPr>
          <a:xfrm>
            <a:off x="609600" y="2743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Calibri"/>
              </a:rPr>
              <a:t>m</a:t>
            </a:r>
          </a:p>
        </p:txBody>
      </p:sp>
      <p:sp>
        <p:nvSpPr>
          <p:cNvPr id="6" name="Rectangle 5"/>
          <p:cNvSpPr/>
          <p:nvPr/>
        </p:nvSpPr>
        <p:spPr>
          <a:xfrm>
            <a:off x="2133600" y="259080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latin typeface="Calibri"/>
              </a:rPr>
              <a:t>E(</a:t>
            </a:r>
            <a:r>
              <a:rPr lang="en-US" sz="2100" b="1" dirty="0">
                <a:solidFill>
                  <a:srgbClr val="000090"/>
                </a:solidFill>
                <a:latin typeface="Calibri"/>
              </a:rPr>
              <a:t>k</a:t>
            </a:r>
            <a:r>
              <a:rPr lang="en-US" sz="2100" b="1" baseline="-25000" dirty="0">
                <a:solidFill>
                  <a:srgbClr val="000090"/>
                </a:solidFill>
                <a:latin typeface="Calibri"/>
              </a:rPr>
              <a:t>2</a:t>
            </a:r>
            <a:r>
              <a:rPr lang="en-US" sz="2100" dirty="0">
                <a:solidFill>
                  <a:srgbClr val="000090"/>
                </a:solidFill>
                <a:latin typeface="Calibri"/>
              </a:rPr>
              <a:t>,</a:t>
            </a:r>
            <a:r>
              <a:rPr lang="en-US" sz="2100" b="1" dirty="0">
                <a:solidFill>
                  <a:srgbClr val="000090"/>
                </a:solidFill>
                <a:latin typeface="Calibri"/>
              </a:rPr>
              <a:t>⋅</a:t>
            </a:r>
            <a:r>
              <a:rPr lang="en-US" sz="2100" dirty="0">
                <a:solidFill>
                  <a:srgbClr val="000090"/>
                </a:solidFill>
                <a:latin typeface="Calibri"/>
              </a:rPr>
              <a:t>)</a:t>
            </a:r>
          </a:p>
        </p:txBody>
      </p:sp>
      <p:sp>
        <p:nvSpPr>
          <p:cNvPr id="7" name="Rectangle 6"/>
          <p:cNvSpPr/>
          <p:nvPr/>
        </p:nvSpPr>
        <p:spPr>
          <a:xfrm>
            <a:off x="3810000" y="259080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latin typeface="Calibri"/>
              </a:rPr>
              <a:t>E(</a:t>
            </a:r>
            <a:r>
              <a:rPr lang="en-US" sz="2100" b="1" dirty="0">
                <a:solidFill>
                  <a:srgbClr val="000090"/>
                </a:solidFill>
                <a:latin typeface="Calibri"/>
              </a:rPr>
              <a:t>k</a:t>
            </a:r>
            <a:r>
              <a:rPr lang="en-US" sz="2100" b="1" baseline="-25000" dirty="0">
                <a:solidFill>
                  <a:srgbClr val="000090"/>
                </a:solidFill>
                <a:latin typeface="Calibri"/>
              </a:rPr>
              <a:t>1</a:t>
            </a:r>
            <a:r>
              <a:rPr lang="en-US" sz="2100" dirty="0">
                <a:solidFill>
                  <a:srgbClr val="000090"/>
                </a:solidFill>
                <a:latin typeface="Calibri"/>
              </a:rPr>
              <a:t>,</a:t>
            </a:r>
            <a:r>
              <a:rPr lang="en-US" sz="2100" b="1" dirty="0">
                <a:solidFill>
                  <a:srgbClr val="000090"/>
                </a:solidFill>
                <a:latin typeface="Calibri"/>
              </a:rPr>
              <a:t>⋅</a:t>
            </a:r>
            <a:r>
              <a:rPr lang="en-US" sz="2100" dirty="0">
                <a:solidFill>
                  <a:srgbClr val="000090"/>
                </a:solidFill>
                <a:latin typeface="Calibri"/>
              </a:rPr>
              <a:t>)</a:t>
            </a:r>
          </a:p>
        </p:txBody>
      </p:sp>
      <p:sp>
        <p:nvSpPr>
          <p:cNvPr id="8" name="Rectangle 7"/>
          <p:cNvSpPr/>
          <p:nvPr/>
        </p:nvSpPr>
        <p:spPr>
          <a:xfrm>
            <a:off x="5486400" y="2743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Calibri"/>
              </a:rPr>
              <a:t>c</a:t>
            </a:r>
          </a:p>
        </p:txBody>
      </p:sp>
      <p:cxnSp>
        <p:nvCxnSpPr>
          <p:cNvPr id="10" name="Straight Arrow Connector 9"/>
          <p:cNvCxnSpPr>
            <a:stCxn id="5" idx="3"/>
            <a:endCxn id="6" idx="1"/>
          </p:cNvCxnSpPr>
          <p:nvPr/>
        </p:nvCxnSpPr>
        <p:spPr>
          <a:xfrm>
            <a:off x="1371600" y="28956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048000" y="28956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724400" y="28956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4876800" y="4552950"/>
            <a:ext cx="3804748" cy="1447800"/>
            <a:chOff x="4419600" y="3486150"/>
            <a:chExt cx="3804748" cy="1447800"/>
          </a:xfrm>
        </p:grpSpPr>
        <p:sp>
          <p:nvSpPr>
            <p:cNvPr id="13" name="Rectangle 12"/>
            <p:cNvSpPr/>
            <p:nvPr/>
          </p:nvSpPr>
          <p:spPr>
            <a:xfrm>
              <a:off x="44196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latin typeface="Calibri"/>
                </a:rPr>
                <a:t>k</a:t>
              </a:r>
              <a:r>
                <a:rPr lang="en-US" baseline="30000" dirty="0">
                  <a:solidFill>
                    <a:srgbClr val="000090"/>
                  </a:solidFill>
                  <a:latin typeface="Calibri"/>
                </a:rPr>
                <a:t>0</a:t>
              </a:r>
              <a:r>
                <a:rPr lang="en-US" dirty="0">
                  <a:solidFill>
                    <a:srgbClr val="000090"/>
                  </a:solidFill>
                  <a:latin typeface="Calibri"/>
                </a:rPr>
                <a:t> = 00…00</a:t>
              </a:r>
            </a:p>
            <a:p>
              <a:pPr algn="ctr"/>
              <a:r>
                <a:rPr lang="en-US" dirty="0">
                  <a:solidFill>
                    <a:srgbClr val="000090"/>
                  </a:solidFill>
                  <a:latin typeface="Calibri"/>
                </a:rPr>
                <a:t>k</a:t>
              </a:r>
              <a:r>
                <a:rPr lang="en-US" baseline="30000" dirty="0">
                  <a:solidFill>
                    <a:srgbClr val="000090"/>
                  </a:solidFill>
                  <a:latin typeface="Calibri"/>
                </a:rPr>
                <a:t>1</a:t>
              </a:r>
              <a:r>
                <a:rPr lang="en-US" dirty="0">
                  <a:solidFill>
                    <a:srgbClr val="000090"/>
                  </a:solidFill>
                  <a:latin typeface="Calibri"/>
                </a:rPr>
                <a:t> = 00…01</a:t>
              </a:r>
            </a:p>
            <a:p>
              <a:pPr algn="ctr"/>
              <a:r>
                <a:rPr lang="en-US" dirty="0">
                  <a:solidFill>
                    <a:srgbClr val="000090"/>
                  </a:solidFill>
                  <a:latin typeface="Calibri"/>
                </a:rPr>
                <a:t>k</a:t>
              </a:r>
              <a:r>
                <a:rPr lang="en-US" baseline="30000" dirty="0">
                  <a:solidFill>
                    <a:srgbClr val="000090"/>
                  </a:solidFill>
                  <a:latin typeface="Calibri"/>
                </a:rPr>
                <a:t>2</a:t>
              </a:r>
              <a:r>
                <a:rPr lang="en-US" dirty="0">
                  <a:solidFill>
                    <a:srgbClr val="000090"/>
                  </a:solidFill>
                  <a:latin typeface="Calibri"/>
                </a:rPr>
                <a:t> = 00…10</a:t>
              </a:r>
            </a:p>
            <a:p>
              <a:pPr algn="ctr"/>
              <a:r>
                <a:rPr lang="en-US" dirty="0">
                  <a:solidFill>
                    <a:srgbClr val="000090"/>
                  </a:solidFill>
                  <a:latin typeface="Calibri"/>
                </a:rPr>
                <a:t>⋮</a:t>
              </a:r>
            </a:p>
            <a:p>
              <a:pPr algn="ctr"/>
              <a:r>
                <a:rPr lang="en-US" dirty="0" err="1">
                  <a:solidFill>
                    <a:srgbClr val="000090"/>
                  </a:solidFill>
                  <a:latin typeface="Calibri"/>
                </a:rPr>
                <a:t>k</a:t>
              </a:r>
              <a:r>
                <a:rPr lang="en-US" baseline="30000" dirty="0" err="1">
                  <a:solidFill>
                    <a:srgbClr val="000090"/>
                  </a:solidFill>
                  <a:latin typeface="Calibri"/>
                </a:rPr>
                <a:t>N</a:t>
              </a:r>
              <a:r>
                <a:rPr lang="en-US" dirty="0">
                  <a:solidFill>
                    <a:srgbClr val="000090"/>
                  </a:solidFill>
                  <a:latin typeface="Calibri"/>
                </a:rPr>
                <a:t> = 11…11</a:t>
              </a:r>
            </a:p>
          </p:txBody>
        </p:sp>
        <p:sp>
          <p:nvSpPr>
            <p:cNvPr id="14" name="Rectangle 13"/>
            <p:cNvSpPr/>
            <p:nvPr/>
          </p:nvSpPr>
          <p:spPr>
            <a:xfrm>
              <a:off x="57150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latin typeface="Calibri"/>
                </a:rPr>
                <a:t>E(k</a:t>
              </a:r>
              <a:r>
                <a:rPr lang="en-US" baseline="30000" dirty="0">
                  <a:solidFill>
                    <a:srgbClr val="000090"/>
                  </a:solidFill>
                  <a:latin typeface="Calibri"/>
                </a:rPr>
                <a:t>0 </a:t>
              </a:r>
              <a:r>
                <a:rPr lang="en-US" dirty="0">
                  <a:solidFill>
                    <a:srgbClr val="000090"/>
                  </a:solidFill>
                  <a:latin typeface="Calibri"/>
                </a:rPr>
                <a:t>, M)</a:t>
              </a:r>
            </a:p>
            <a:p>
              <a:pPr algn="ctr"/>
              <a:r>
                <a:rPr lang="en-US" dirty="0">
                  <a:solidFill>
                    <a:srgbClr val="000090"/>
                  </a:solidFill>
                  <a:latin typeface="Calibri"/>
                </a:rPr>
                <a:t>E(k</a:t>
              </a:r>
              <a:r>
                <a:rPr lang="en-US" baseline="30000" dirty="0">
                  <a:solidFill>
                    <a:srgbClr val="000090"/>
                  </a:solidFill>
                  <a:latin typeface="Calibri"/>
                </a:rPr>
                <a:t>1</a:t>
              </a:r>
              <a:r>
                <a:rPr lang="en-US" dirty="0">
                  <a:solidFill>
                    <a:srgbClr val="000090"/>
                  </a:solidFill>
                  <a:latin typeface="Calibri"/>
                </a:rPr>
                <a:t> , M)</a:t>
              </a:r>
            </a:p>
            <a:p>
              <a:pPr algn="ctr"/>
              <a:r>
                <a:rPr lang="en-US" dirty="0">
                  <a:solidFill>
                    <a:srgbClr val="000090"/>
                  </a:solidFill>
                  <a:latin typeface="Calibri"/>
                </a:rPr>
                <a:t>E(k</a:t>
              </a:r>
              <a:r>
                <a:rPr lang="en-US" baseline="30000" dirty="0">
                  <a:solidFill>
                    <a:srgbClr val="000090"/>
                  </a:solidFill>
                  <a:latin typeface="Calibri"/>
                </a:rPr>
                <a:t>2</a:t>
              </a:r>
              <a:r>
                <a:rPr lang="en-US" dirty="0">
                  <a:solidFill>
                    <a:srgbClr val="000090"/>
                  </a:solidFill>
                  <a:latin typeface="Calibri"/>
                </a:rPr>
                <a:t> , M)</a:t>
              </a:r>
            </a:p>
            <a:p>
              <a:pPr algn="ctr"/>
              <a:r>
                <a:rPr lang="en-US" dirty="0">
                  <a:solidFill>
                    <a:srgbClr val="000090"/>
                  </a:solidFill>
                  <a:latin typeface="Calibri"/>
                </a:rPr>
                <a:t>⋮</a:t>
              </a:r>
            </a:p>
            <a:p>
              <a:pPr algn="ctr"/>
              <a:r>
                <a:rPr lang="en-US" dirty="0">
                  <a:solidFill>
                    <a:srgbClr val="000090"/>
                  </a:solidFill>
                  <a:latin typeface="Calibri"/>
                </a:rPr>
                <a:t>E(</a:t>
              </a:r>
              <a:r>
                <a:rPr lang="en-US" dirty="0" err="1">
                  <a:solidFill>
                    <a:srgbClr val="000090"/>
                  </a:solidFill>
                  <a:latin typeface="Calibri"/>
                </a:rPr>
                <a:t>k</a:t>
              </a:r>
              <a:r>
                <a:rPr lang="en-US" baseline="30000" dirty="0" err="1">
                  <a:solidFill>
                    <a:srgbClr val="000090"/>
                  </a:solidFill>
                  <a:latin typeface="Calibri"/>
                </a:rPr>
                <a:t>N</a:t>
              </a:r>
              <a:r>
                <a:rPr lang="en-US" dirty="0">
                  <a:solidFill>
                    <a:srgbClr val="000090"/>
                  </a:solidFill>
                  <a:latin typeface="Calibri"/>
                </a:rPr>
                <a:t> , M)</a:t>
              </a:r>
            </a:p>
          </p:txBody>
        </p:sp>
        <p:sp>
          <p:nvSpPr>
            <p:cNvPr id="15" name="Right Brace 14"/>
            <p:cNvSpPr/>
            <p:nvPr/>
          </p:nvSpPr>
          <p:spPr>
            <a:xfrm>
              <a:off x="7162800" y="3486150"/>
              <a:ext cx="228600" cy="1447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16" name="TextBox 15"/>
            <p:cNvSpPr txBox="1"/>
            <p:nvPr/>
          </p:nvSpPr>
          <p:spPr>
            <a:xfrm>
              <a:off x="7315200" y="4127192"/>
              <a:ext cx="909148" cy="425758"/>
            </a:xfrm>
            <a:prstGeom prst="rect">
              <a:avLst/>
            </a:prstGeom>
            <a:noFill/>
          </p:spPr>
          <p:txBody>
            <a:bodyPr wrap="none" rtlCol="0">
              <a:spAutoFit/>
            </a:bodyPr>
            <a:lstStyle/>
            <a:p>
              <a:pPr algn="ctr">
                <a:lnSpc>
                  <a:spcPts val="100"/>
                </a:lnSpc>
              </a:pPr>
              <a:r>
                <a:rPr lang="en-US" sz="2000" dirty="0">
                  <a:solidFill>
                    <a:prstClr val="black"/>
                  </a:solidFill>
                  <a:latin typeface="Calibri"/>
                </a:rPr>
                <a:t>2</a:t>
              </a:r>
              <a:r>
                <a:rPr lang="en-US" sz="2000" baseline="30000" dirty="0">
                  <a:solidFill>
                    <a:prstClr val="black"/>
                  </a:solidFill>
                  <a:latin typeface="Calibri"/>
                </a:rPr>
                <a:t>56</a:t>
              </a:r>
              <a:r>
                <a:rPr lang="en-US" sz="2000" dirty="0">
                  <a:solidFill>
                    <a:prstClr val="black"/>
                  </a:solidFill>
                  <a:latin typeface="Calibri"/>
                </a:rPr>
                <a:t> </a:t>
              </a:r>
            </a:p>
            <a:p>
              <a:pPr algn="ctr"/>
              <a:r>
                <a:rPr lang="en-US" sz="2000" dirty="0">
                  <a:solidFill>
                    <a:prstClr val="black"/>
                  </a:solidFill>
                  <a:latin typeface="Calibri"/>
                </a:rPr>
                <a:t>entries</a:t>
              </a: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3276720" y="2665890"/>
              <a:ext cx="5731560" cy="1695240"/>
            </p14:xfrm>
          </p:contentPart>
        </mc:Choice>
        <mc:Fallback xmlns="">
          <p:pic>
            <p:nvPicPr>
              <p:cNvPr id="9" name="Ink 8"/>
              <p:cNvPicPr/>
              <p:nvPr/>
            </p:nvPicPr>
            <p:blipFill>
              <a:blip r:embed="rId3"/>
              <a:stretch>
                <a:fillRect/>
              </a:stretch>
            </p:blipFill>
            <p:spPr>
              <a:xfrm>
                <a:off x="3267360" y="2656530"/>
                <a:ext cx="5750280" cy="1713960"/>
              </a:xfrm>
              <a:prstGeom prst="rect">
                <a:avLst/>
              </a:prstGeom>
            </p:spPr>
          </p:pic>
        </mc:Fallback>
      </mc:AlternateContent>
    </p:spTree>
    <p:extLst>
      <p:ext uri="{BB962C8B-B14F-4D97-AF65-F5344CB8AC3E}">
        <p14:creationId xmlns:p14="http://schemas.microsoft.com/office/powerpoint/2010/main" val="3964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Meet in the middle attack</a:t>
            </a:r>
          </a:p>
        </p:txBody>
      </p:sp>
      <p:sp>
        <p:nvSpPr>
          <p:cNvPr id="3" name="Content Placeholder 2"/>
          <p:cNvSpPr>
            <a:spLocks noGrp="1"/>
          </p:cNvSpPr>
          <p:nvPr>
            <p:ph idx="1"/>
          </p:nvPr>
        </p:nvSpPr>
        <p:spPr>
          <a:xfrm>
            <a:off x="228600" y="2895600"/>
            <a:ext cx="8686800" cy="3105150"/>
          </a:xfrm>
        </p:spPr>
        <p:txBody>
          <a:bodyPr>
            <a:normAutofit/>
          </a:bodyPr>
          <a:lstStyle/>
          <a:p>
            <a:pPr marL="0" indent="0">
              <a:spcBef>
                <a:spcPts val="5976"/>
              </a:spcBef>
              <a:buNone/>
            </a:pPr>
            <a:r>
              <a:rPr lang="en-US" dirty="0"/>
              <a:t>Attack:    M = (m</a:t>
            </a:r>
            <a:r>
              <a:rPr lang="en-US" baseline="-25000" dirty="0"/>
              <a:t>1</a:t>
            </a:r>
            <a:r>
              <a:rPr lang="en-US" dirty="0"/>
              <a:t>,…, m</a:t>
            </a:r>
            <a:r>
              <a:rPr lang="en-US" baseline="-25000" dirty="0"/>
              <a:t>10</a:t>
            </a:r>
            <a:r>
              <a:rPr lang="en-US" dirty="0"/>
              <a:t>)  ,   C = (c</a:t>
            </a:r>
            <a:r>
              <a:rPr lang="en-US" baseline="-25000" dirty="0"/>
              <a:t>1</a:t>
            </a:r>
            <a:r>
              <a:rPr lang="en-US" dirty="0"/>
              <a:t>,…,c</a:t>
            </a:r>
            <a:r>
              <a:rPr lang="en-US" baseline="-25000" dirty="0"/>
              <a:t>10</a:t>
            </a:r>
            <a:r>
              <a:rPr lang="en-US" dirty="0"/>
              <a:t>)</a:t>
            </a:r>
          </a:p>
          <a:p>
            <a:pPr>
              <a:spcBef>
                <a:spcPts val="2424"/>
              </a:spcBef>
            </a:pPr>
            <a:r>
              <a:rPr lang="en-US" dirty="0">
                <a:solidFill>
                  <a:schemeClr val="bg1">
                    <a:lumMod val="50000"/>
                  </a:schemeClr>
                </a:solidFill>
              </a:rPr>
              <a:t>step 1:   build table.</a:t>
            </a:r>
          </a:p>
          <a:p>
            <a:pPr>
              <a:spcBef>
                <a:spcPts val="2424"/>
              </a:spcBef>
            </a:pPr>
            <a:r>
              <a:rPr lang="en-US" dirty="0"/>
              <a:t>Step 2:   for all  k∈{0,1}</a:t>
            </a:r>
            <a:r>
              <a:rPr lang="en-US" baseline="30000" dirty="0"/>
              <a:t>56</a:t>
            </a:r>
            <a:r>
              <a:rPr lang="en-US" dirty="0"/>
              <a:t> do:</a:t>
            </a:r>
          </a:p>
          <a:p>
            <a:pPr marL="0" indent="0">
              <a:spcBef>
                <a:spcPts val="624"/>
              </a:spcBef>
              <a:buNone/>
            </a:pPr>
            <a:r>
              <a:rPr lang="en-US" dirty="0"/>
              <a:t>			test if   D(k, C)  is in 2</a:t>
            </a:r>
            <a:r>
              <a:rPr lang="en-US" baseline="30000" dirty="0"/>
              <a:t>nd</a:t>
            </a:r>
            <a:r>
              <a:rPr lang="en-US" dirty="0"/>
              <a:t> column.</a:t>
            </a:r>
          </a:p>
          <a:p>
            <a:pPr marL="457200" lvl="1" indent="0">
              <a:spcBef>
                <a:spcPts val="2424"/>
              </a:spcBef>
              <a:buNone/>
            </a:pPr>
            <a:r>
              <a:rPr lang="en-US" dirty="0"/>
              <a:t>    if so then    E(</a:t>
            </a:r>
            <a:r>
              <a:rPr lang="en-US" dirty="0" err="1"/>
              <a:t>k</a:t>
            </a:r>
            <a:r>
              <a:rPr lang="en-US" baseline="30000" dirty="0" err="1"/>
              <a:t>i</a:t>
            </a:r>
            <a:r>
              <a:rPr lang="en-US" dirty="0" err="1"/>
              <a:t>,M</a:t>
            </a:r>
            <a:r>
              <a:rPr lang="en-US" dirty="0"/>
              <a:t>) = D(</a:t>
            </a:r>
            <a:r>
              <a:rPr lang="en-US" dirty="0" err="1"/>
              <a:t>k,C</a:t>
            </a:r>
            <a:r>
              <a:rPr lang="en-US" dirty="0"/>
              <a:t>)   ⇒   (</a:t>
            </a:r>
            <a:r>
              <a:rPr lang="en-US" dirty="0" err="1"/>
              <a:t>k</a:t>
            </a:r>
            <a:r>
              <a:rPr lang="en-US" baseline="30000" dirty="0" err="1"/>
              <a:t>i</a:t>
            </a:r>
            <a:r>
              <a:rPr lang="en-US" dirty="0" err="1"/>
              <a:t>,k</a:t>
            </a:r>
            <a:r>
              <a:rPr lang="en-US" dirty="0"/>
              <a:t>) = (k</a:t>
            </a:r>
            <a:r>
              <a:rPr lang="en-US" baseline="-25000" dirty="0"/>
              <a:t>2</a:t>
            </a:r>
            <a:r>
              <a:rPr lang="en-US" dirty="0"/>
              <a:t>,k</a:t>
            </a:r>
            <a:r>
              <a:rPr lang="en-US" baseline="-25000" dirty="0"/>
              <a:t>1</a:t>
            </a:r>
            <a:r>
              <a:rPr lang="en-US" dirty="0"/>
              <a:t>)</a:t>
            </a:r>
          </a:p>
        </p:txBody>
      </p:sp>
      <p:sp>
        <p:nvSpPr>
          <p:cNvPr id="5" name="Rectangle 4"/>
          <p:cNvSpPr/>
          <p:nvPr/>
        </p:nvSpPr>
        <p:spPr>
          <a:xfrm>
            <a:off x="1752600" y="1981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Calibri"/>
              </a:rPr>
              <a:t>m</a:t>
            </a:r>
          </a:p>
        </p:txBody>
      </p:sp>
      <p:sp>
        <p:nvSpPr>
          <p:cNvPr id="6" name="Rectangle 5"/>
          <p:cNvSpPr/>
          <p:nvPr/>
        </p:nvSpPr>
        <p:spPr>
          <a:xfrm>
            <a:off x="3276600" y="182880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latin typeface="Calibri"/>
              </a:rPr>
              <a:t>E(</a:t>
            </a:r>
            <a:r>
              <a:rPr lang="en-US" sz="2100" b="1" dirty="0">
                <a:solidFill>
                  <a:srgbClr val="000090"/>
                </a:solidFill>
                <a:latin typeface="Calibri"/>
              </a:rPr>
              <a:t>k</a:t>
            </a:r>
            <a:r>
              <a:rPr lang="en-US" sz="2100" b="1" baseline="-25000" dirty="0">
                <a:solidFill>
                  <a:srgbClr val="000090"/>
                </a:solidFill>
                <a:latin typeface="Calibri"/>
              </a:rPr>
              <a:t>2</a:t>
            </a:r>
            <a:r>
              <a:rPr lang="en-US" sz="2100" dirty="0">
                <a:solidFill>
                  <a:srgbClr val="000090"/>
                </a:solidFill>
                <a:latin typeface="Calibri"/>
              </a:rPr>
              <a:t>,</a:t>
            </a:r>
            <a:r>
              <a:rPr lang="en-US" sz="2100" b="1" dirty="0">
                <a:solidFill>
                  <a:srgbClr val="000090"/>
                </a:solidFill>
                <a:latin typeface="Calibri"/>
              </a:rPr>
              <a:t>⋅</a:t>
            </a:r>
            <a:r>
              <a:rPr lang="en-US" sz="2100" dirty="0">
                <a:solidFill>
                  <a:srgbClr val="000090"/>
                </a:solidFill>
                <a:latin typeface="Calibri"/>
              </a:rPr>
              <a:t>)</a:t>
            </a:r>
          </a:p>
        </p:txBody>
      </p:sp>
      <p:sp>
        <p:nvSpPr>
          <p:cNvPr id="7" name="Rectangle 6"/>
          <p:cNvSpPr/>
          <p:nvPr/>
        </p:nvSpPr>
        <p:spPr>
          <a:xfrm>
            <a:off x="4953000" y="182880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latin typeface="Calibri"/>
              </a:rPr>
              <a:t>E(</a:t>
            </a:r>
            <a:r>
              <a:rPr lang="en-US" sz="2100" b="1" dirty="0">
                <a:solidFill>
                  <a:srgbClr val="000090"/>
                </a:solidFill>
                <a:latin typeface="Calibri"/>
              </a:rPr>
              <a:t>k</a:t>
            </a:r>
            <a:r>
              <a:rPr lang="en-US" sz="2100" b="1" baseline="-25000" dirty="0">
                <a:solidFill>
                  <a:srgbClr val="000090"/>
                </a:solidFill>
                <a:latin typeface="Calibri"/>
              </a:rPr>
              <a:t>1</a:t>
            </a:r>
            <a:r>
              <a:rPr lang="en-US" sz="2100" dirty="0">
                <a:solidFill>
                  <a:srgbClr val="000090"/>
                </a:solidFill>
                <a:latin typeface="Calibri"/>
              </a:rPr>
              <a:t>,</a:t>
            </a:r>
            <a:r>
              <a:rPr lang="en-US" sz="2100" b="1" dirty="0">
                <a:solidFill>
                  <a:srgbClr val="000090"/>
                </a:solidFill>
                <a:latin typeface="Calibri"/>
              </a:rPr>
              <a:t>⋅</a:t>
            </a:r>
            <a:r>
              <a:rPr lang="en-US" sz="2100" dirty="0">
                <a:solidFill>
                  <a:srgbClr val="000090"/>
                </a:solidFill>
                <a:latin typeface="Calibri"/>
              </a:rPr>
              <a:t>)</a:t>
            </a:r>
          </a:p>
        </p:txBody>
      </p:sp>
      <p:sp>
        <p:nvSpPr>
          <p:cNvPr id="8" name="Rectangle 7"/>
          <p:cNvSpPr/>
          <p:nvPr/>
        </p:nvSpPr>
        <p:spPr>
          <a:xfrm>
            <a:off x="6629400" y="1981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Calibri"/>
              </a:rPr>
              <a:t>c</a:t>
            </a:r>
          </a:p>
        </p:txBody>
      </p:sp>
      <p:cxnSp>
        <p:nvCxnSpPr>
          <p:cNvPr id="10" name="Straight Arrow Connector 9"/>
          <p:cNvCxnSpPr>
            <a:stCxn id="5" idx="3"/>
            <a:endCxn id="6" idx="1"/>
          </p:cNvCxnSpPr>
          <p:nvPr/>
        </p:nvCxnSpPr>
        <p:spPr>
          <a:xfrm>
            <a:off x="2514600" y="21336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191000" y="21336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867400" y="21336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6400800" y="2743200"/>
            <a:ext cx="2590800" cy="1447800"/>
            <a:chOff x="4419600" y="3486150"/>
            <a:chExt cx="2590800" cy="1447800"/>
          </a:xfrm>
        </p:grpSpPr>
        <p:sp>
          <p:nvSpPr>
            <p:cNvPr id="13" name="Rectangle 12"/>
            <p:cNvSpPr/>
            <p:nvPr/>
          </p:nvSpPr>
          <p:spPr>
            <a:xfrm>
              <a:off x="44196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latin typeface="Calibri"/>
                </a:rPr>
                <a:t>k</a:t>
              </a:r>
              <a:r>
                <a:rPr lang="en-US" baseline="30000" dirty="0">
                  <a:solidFill>
                    <a:srgbClr val="000090"/>
                  </a:solidFill>
                  <a:latin typeface="Calibri"/>
                </a:rPr>
                <a:t>0</a:t>
              </a:r>
              <a:r>
                <a:rPr lang="en-US" dirty="0">
                  <a:solidFill>
                    <a:srgbClr val="000090"/>
                  </a:solidFill>
                  <a:latin typeface="Calibri"/>
                </a:rPr>
                <a:t> = 00…00</a:t>
              </a:r>
            </a:p>
            <a:p>
              <a:pPr algn="ctr"/>
              <a:r>
                <a:rPr lang="en-US" dirty="0">
                  <a:solidFill>
                    <a:srgbClr val="000090"/>
                  </a:solidFill>
                  <a:latin typeface="Calibri"/>
                </a:rPr>
                <a:t>k</a:t>
              </a:r>
              <a:r>
                <a:rPr lang="en-US" baseline="30000" dirty="0">
                  <a:solidFill>
                    <a:srgbClr val="000090"/>
                  </a:solidFill>
                  <a:latin typeface="Calibri"/>
                </a:rPr>
                <a:t>1</a:t>
              </a:r>
              <a:r>
                <a:rPr lang="en-US" dirty="0">
                  <a:solidFill>
                    <a:srgbClr val="000090"/>
                  </a:solidFill>
                  <a:latin typeface="Calibri"/>
                </a:rPr>
                <a:t> = 00…01</a:t>
              </a:r>
            </a:p>
            <a:p>
              <a:pPr algn="ctr"/>
              <a:r>
                <a:rPr lang="en-US" dirty="0">
                  <a:solidFill>
                    <a:srgbClr val="000090"/>
                  </a:solidFill>
                  <a:latin typeface="Calibri"/>
                </a:rPr>
                <a:t>k</a:t>
              </a:r>
              <a:r>
                <a:rPr lang="en-US" baseline="30000" dirty="0">
                  <a:solidFill>
                    <a:srgbClr val="000090"/>
                  </a:solidFill>
                  <a:latin typeface="Calibri"/>
                </a:rPr>
                <a:t>2</a:t>
              </a:r>
              <a:r>
                <a:rPr lang="en-US" dirty="0">
                  <a:solidFill>
                    <a:srgbClr val="000090"/>
                  </a:solidFill>
                  <a:latin typeface="Calibri"/>
                </a:rPr>
                <a:t> = 00…10</a:t>
              </a:r>
            </a:p>
            <a:p>
              <a:pPr algn="ctr"/>
              <a:r>
                <a:rPr lang="en-US" dirty="0">
                  <a:solidFill>
                    <a:srgbClr val="000090"/>
                  </a:solidFill>
                  <a:latin typeface="Calibri"/>
                </a:rPr>
                <a:t>⋮</a:t>
              </a:r>
            </a:p>
            <a:p>
              <a:pPr algn="ctr"/>
              <a:r>
                <a:rPr lang="en-US" dirty="0" err="1">
                  <a:solidFill>
                    <a:srgbClr val="000090"/>
                  </a:solidFill>
                  <a:latin typeface="Calibri"/>
                </a:rPr>
                <a:t>k</a:t>
              </a:r>
              <a:r>
                <a:rPr lang="en-US" baseline="30000" dirty="0" err="1">
                  <a:solidFill>
                    <a:srgbClr val="000090"/>
                  </a:solidFill>
                  <a:latin typeface="Calibri"/>
                </a:rPr>
                <a:t>N</a:t>
              </a:r>
              <a:r>
                <a:rPr lang="en-US" dirty="0">
                  <a:solidFill>
                    <a:srgbClr val="000090"/>
                  </a:solidFill>
                  <a:latin typeface="Calibri"/>
                </a:rPr>
                <a:t> = 11…11</a:t>
              </a:r>
            </a:p>
          </p:txBody>
        </p:sp>
        <p:sp>
          <p:nvSpPr>
            <p:cNvPr id="14" name="Rectangle 13"/>
            <p:cNvSpPr/>
            <p:nvPr/>
          </p:nvSpPr>
          <p:spPr>
            <a:xfrm>
              <a:off x="57150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latin typeface="Calibri"/>
                </a:rPr>
                <a:t>E(k</a:t>
              </a:r>
              <a:r>
                <a:rPr lang="en-US" baseline="30000" dirty="0">
                  <a:solidFill>
                    <a:srgbClr val="000090"/>
                  </a:solidFill>
                  <a:latin typeface="Calibri"/>
                </a:rPr>
                <a:t>0 </a:t>
              </a:r>
              <a:r>
                <a:rPr lang="en-US" dirty="0">
                  <a:solidFill>
                    <a:srgbClr val="000090"/>
                  </a:solidFill>
                  <a:latin typeface="Calibri"/>
                </a:rPr>
                <a:t>, M)</a:t>
              </a:r>
            </a:p>
            <a:p>
              <a:pPr algn="ctr"/>
              <a:r>
                <a:rPr lang="en-US" dirty="0">
                  <a:solidFill>
                    <a:srgbClr val="000090"/>
                  </a:solidFill>
                  <a:latin typeface="Calibri"/>
                </a:rPr>
                <a:t>E(k</a:t>
              </a:r>
              <a:r>
                <a:rPr lang="en-US" baseline="30000" dirty="0">
                  <a:solidFill>
                    <a:srgbClr val="000090"/>
                  </a:solidFill>
                  <a:latin typeface="Calibri"/>
                </a:rPr>
                <a:t>1</a:t>
              </a:r>
              <a:r>
                <a:rPr lang="en-US" dirty="0">
                  <a:solidFill>
                    <a:srgbClr val="000090"/>
                  </a:solidFill>
                  <a:latin typeface="Calibri"/>
                </a:rPr>
                <a:t> , M)</a:t>
              </a:r>
            </a:p>
            <a:p>
              <a:pPr algn="ctr"/>
              <a:r>
                <a:rPr lang="en-US" dirty="0">
                  <a:solidFill>
                    <a:srgbClr val="000090"/>
                  </a:solidFill>
                  <a:latin typeface="Calibri"/>
                </a:rPr>
                <a:t>E(k</a:t>
              </a:r>
              <a:r>
                <a:rPr lang="en-US" baseline="30000" dirty="0">
                  <a:solidFill>
                    <a:srgbClr val="000090"/>
                  </a:solidFill>
                  <a:latin typeface="Calibri"/>
                </a:rPr>
                <a:t>2</a:t>
              </a:r>
              <a:r>
                <a:rPr lang="en-US" dirty="0">
                  <a:solidFill>
                    <a:srgbClr val="000090"/>
                  </a:solidFill>
                  <a:latin typeface="Calibri"/>
                </a:rPr>
                <a:t> , M)</a:t>
              </a:r>
            </a:p>
            <a:p>
              <a:pPr algn="ctr"/>
              <a:r>
                <a:rPr lang="en-US" dirty="0">
                  <a:solidFill>
                    <a:srgbClr val="000090"/>
                  </a:solidFill>
                  <a:latin typeface="Calibri"/>
                </a:rPr>
                <a:t>⋮</a:t>
              </a:r>
            </a:p>
            <a:p>
              <a:pPr algn="ctr"/>
              <a:r>
                <a:rPr lang="en-US" dirty="0">
                  <a:solidFill>
                    <a:srgbClr val="000090"/>
                  </a:solidFill>
                  <a:latin typeface="Calibri"/>
                </a:rPr>
                <a:t>E(</a:t>
              </a:r>
              <a:r>
                <a:rPr lang="en-US" dirty="0" err="1">
                  <a:solidFill>
                    <a:srgbClr val="000090"/>
                  </a:solidFill>
                  <a:latin typeface="Calibri"/>
                </a:rPr>
                <a:t>k</a:t>
              </a:r>
              <a:r>
                <a:rPr lang="en-US" baseline="30000" dirty="0" err="1">
                  <a:solidFill>
                    <a:srgbClr val="000090"/>
                  </a:solidFill>
                  <a:latin typeface="Calibri"/>
                </a:rPr>
                <a:t>N</a:t>
              </a:r>
              <a:r>
                <a:rPr lang="en-US" dirty="0">
                  <a:solidFill>
                    <a:srgbClr val="000090"/>
                  </a:solidFill>
                  <a:latin typeface="Calibri"/>
                </a:rPr>
                <a:t> , M)</a:t>
              </a:r>
            </a:p>
          </p:txBody>
        </p:sp>
      </p:grpSp>
      <p:sp>
        <p:nvSpPr>
          <p:cNvPr id="9" name="Rectangle 8"/>
          <p:cNvSpPr/>
          <p:nvPr/>
        </p:nvSpPr>
        <p:spPr>
          <a:xfrm>
            <a:off x="6400800" y="3365500"/>
            <a:ext cx="2590800" cy="228600"/>
          </a:xfrm>
          <a:prstGeom prst="rect">
            <a:avLst/>
          </a:prstGeom>
          <a:solidFill>
            <a:schemeClr val="accent6">
              <a:lumMod val="75000"/>
              <a:alpha val="4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470480" y="2101050"/>
              <a:ext cx="128880" cy="572760"/>
            </p14:xfrm>
          </p:contentPart>
        </mc:Choice>
        <mc:Fallback xmlns="">
          <p:pic>
            <p:nvPicPr>
              <p:cNvPr id="4" name="Ink 3"/>
              <p:cNvPicPr/>
              <p:nvPr/>
            </p:nvPicPr>
            <p:blipFill>
              <a:blip r:embed="rId3"/>
              <a:stretch>
                <a:fillRect/>
              </a:stretch>
            </p:blipFill>
            <p:spPr>
              <a:xfrm>
                <a:off x="4461120" y="2091690"/>
                <a:ext cx="147600" cy="591480"/>
              </a:xfrm>
              <a:prstGeom prst="rect">
                <a:avLst/>
              </a:prstGeom>
            </p:spPr>
          </p:pic>
        </mc:Fallback>
      </mc:AlternateContent>
    </p:spTree>
    <p:extLst>
      <p:ext uri="{BB962C8B-B14F-4D97-AF65-F5344CB8AC3E}">
        <p14:creationId xmlns:p14="http://schemas.microsoft.com/office/powerpoint/2010/main" val="95783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Meet in the middle attack</a:t>
            </a:r>
          </a:p>
        </p:txBody>
      </p:sp>
      <p:sp>
        <p:nvSpPr>
          <p:cNvPr id="3" name="Content Placeholder 2"/>
          <p:cNvSpPr>
            <a:spLocks noGrp="1"/>
          </p:cNvSpPr>
          <p:nvPr>
            <p:ph idx="1"/>
          </p:nvPr>
        </p:nvSpPr>
        <p:spPr>
          <a:xfrm>
            <a:off x="228600" y="2895600"/>
            <a:ext cx="8915400" cy="2952750"/>
          </a:xfrm>
        </p:spPr>
        <p:txBody>
          <a:bodyPr>
            <a:normAutofit/>
          </a:bodyPr>
          <a:lstStyle/>
          <a:p>
            <a:pPr marL="0" indent="0">
              <a:spcBef>
                <a:spcPts val="5976"/>
              </a:spcBef>
              <a:buNone/>
            </a:pPr>
            <a:r>
              <a:rPr lang="en-US" dirty="0"/>
              <a:t>Time =  2</a:t>
            </a:r>
            <a:r>
              <a:rPr lang="en-US" baseline="30000" dirty="0"/>
              <a:t>56</a:t>
            </a:r>
            <a:r>
              <a:rPr lang="en-US" dirty="0"/>
              <a:t>log(2</a:t>
            </a:r>
            <a:r>
              <a:rPr lang="en-US" baseline="30000" dirty="0"/>
              <a:t>56</a:t>
            </a:r>
            <a:r>
              <a:rPr lang="en-US" dirty="0"/>
              <a:t>)  +  2</a:t>
            </a:r>
            <a:r>
              <a:rPr lang="en-US" baseline="30000" dirty="0"/>
              <a:t>56</a:t>
            </a:r>
            <a:r>
              <a:rPr lang="en-US" dirty="0"/>
              <a:t>log(2</a:t>
            </a:r>
            <a:r>
              <a:rPr lang="en-US" baseline="30000" dirty="0"/>
              <a:t>56</a:t>
            </a:r>
            <a:r>
              <a:rPr lang="en-US" dirty="0"/>
              <a:t>) &lt; 2</a:t>
            </a:r>
            <a:r>
              <a:rPr lang="en-US" baseline="30000" dirty="0"/>
              <a:t>63    </a:t>
            </a:r>
            <a:r>
              <a:rPr lang="en-US" dirty="0"/>
              <a:t> &lt;&lt;   2</a:t>
            </a:r>
            <a:r>
              <a:rPr lang="en-US" baseline="30000" dirty="0"/>
              <a:t>112   </a:t>
            </a:r>
            <a:r>
              <a:rPr lang="en-US" dirty="0"/>
              <a:t>,      space ≈ 2</a:t>
            </a:r>
            <a:r>
              <a:rPr lang="en-US" baseline="30000" dirty="0"/>
              <a:t>56 </a:t>
            </a:r>
          </a:p>
          <a:p>
            <a:pPr marL="0" indent="0">
              <a:spcBef>
                <a:spcPts val="7776"/>
              </a:spcBef>
              <a:buNone/>
            </a:pPr>
            <a:r>
              <a:rPr lang="en-US" dirty="0"/>
              <a:t>Same attack on 3DES:      Time = 2</a:t>
            </a:r>
            <a:r>
              <a:rPr lang="en-US" baseline="30000" dirty="0"/>
              <a:t>118   </a:t>
            </a:r>
            <a:r>
              <a:rPr lang="en-US" dirty="0"/>
              <a:t>,      space ≈ 2</a:t>
            </a:r>
            <a:r>
              <a:rPr lang="en-US" baseline="30000" dirty="0"/>
              <a:t>56 </a:t>
            </a:r>
          </a:p>
        </p:txBody>
      </p:sp>
      <p:sp>
        <p:nvSpPr>
          <p:cNvPr id="5" name="Rectangle 4"/>
          <p:cNvSpPr/>
          <p:nvPr/>
        </p:nvSpPr>
        <p:spPr>
          <a:xfrm>
            <a:off x="1752600" y="1981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Calibri"/>
              </a:rPr>
              <a:t>m</a:t>
            </a:r>
          </a:p>
        </p:txBody>
      </p:sp>
      <p:sp>
        <p:nvSpPr>
          <p:cNvPr id="6" name="Rectangle 5"/>
          <p:cNvSpPr/>
          <p:nvPr/>
        </p:nvSpPr>
        <p:spPr>
          <a:xfrm>
            <a:off x="3276600" y="182880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latin typeface="Calibri"/>
              </a:rPr>
              <a:t>E(</a:t>
            </a:r>
            <a:r>
              <a:rPr lang="en-US" sz="2100" b="1" dirty="0">
                <a:solidFill>
                  <a:srgbClr val="000090"/>
                </a:solidFill>
                <a:latin typeface="Calibri"/>
              </a:rPr>
              <a:t>k</a:t>
            </a:r>
            <a:r>
              <a:rPr lang="en-US" sz="2100" b="1" baseline="-25000" dirty="0">
                <a:solidFill>
                  <a:srgbClr val="000090"/>
                </a:solidFill>
                <a:latin typeface="Calibri"/>
              </a:rPr>
              <a:t>2</a:t>
            </a:r>
            <a:r>
              <a:rPr lang="en-US" sz="2100" dirty="0">
                <a:solidFill>
                  <a:srgbClr val="000090"/>
                </a:solidFill>
                <a:latin typeface="Calibri"/>
              </a:rPr>
              <a:t>,</a:t>
            </a:r>
            <a:r>
              <a:rPr lang="en-US" sz="2100" b="1" dirty="0">
                <a:solidFill>
                  <a:srgbClr val="000090"/>
                </a:solidFill>
                <a:latin typeface="Calibri"/>
              </a:rPr>
              <a:t>⋅</a:t>
            </a:r>
            <a:r>
              <a:rPr lang="en-US" sz="2100" dirty="0">
                <a:solidFill>
                  <a:srgbClr val="000090"/>
                </a:solidFill>
                <a:latin typeface="Calibri"/>
              </a:rPr>
              <a:t>)</a:t>
            </a:r>
          </a:p>
        </p:txBody>
      </p:sp>
      <p:sp>
        <p:nvSpPr>
          <p:cNvPr id="7" name="Rectangle 6"/>
          <p:cNvSpPr/>
          <p:nvPr/>
        </p:nvSpPr>
        <p:spPr>
          <a:xfrm>
            <a:off x="4953000" y="182880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latin typeface="Calibri"/>
              </a:rPr>
              <a:t>E(</a:t>
            </a:r>
            <a:r>
              <a:rPr lang="en-US" sz="2100" b="1" dirty="0">
                <a:solidFill>
                  <a:srgbClr val="000090"/>
                </a:solidFill>
                <a:latin typeface="Calibri"/>
              </a:rPr>
              <a:t>k</a:t>
            </a:r>
            <a:r>
              <a:rPr lang="en-US" sz="2100" b="1" baseline="-25000" dirty="0">
                <a:solidFill>
                  <a:srgbClr val="000090"/>
                </a:solidFill>
                <a:latin typeface="Calibri"/>
              </a:rPr>
              <a:t>1</a:t>
            </a:r>
            <a:r>
              <a:rPr lang="en-US" sz="2100" dirty="0">
                <a:solidFill>
                  <a:srgbClr val="000090"/>
                </a:solidFill>
                <a:latin typeface="Calibri"/>
              </a:rPr>
              <a:t>,</a:t>
            </a:r>
            <a:r>
              <a:rPr lang="en-US" sz="2100" b="1" dirty="0">
                <a:solidFill>
                  <a:srgbClr val="000090"/>
                </a:solidFill>
                <a:latin typeface="Calibri"/>
              </a:rPr>
              <a:t>⋅</a:t>
            </a:r>
            <a:r>
              <a:rPr lang="en-US" sz="2100" dirty="0">
                <a:solidFill>
                  <a:srgbClr val="000090"/>
                </a:solidFill>
                <a:latin typeface="Calibri"/>
              </a:rPr>
              <a:t>)</a:t>
            </a:r>
          </a:p>
        </p:txBody>
      </p:sp>
      <p:sp>
        <p:nvSpPr>
          <p:cNvPr id="8" name="Rectangle 7"/>
          <p:cNvSpPr/>
          <p:nvPr/>
        </p:nvSpPr>
        <p:spPr>
          <a:xfrm>
            <a:off x="6629400" y="1981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Calibri"/>
              </a:rPr>
              <a:t>c</a:t>
            </a:r>
          </a:p>
        </p:txBody>
      </p:sp>
      <p:cxnSp>
        <p:nvCxnSpPr>
          <p:cNvPr id="10" name="Straight Arrow Connector 9"/>
          <p:cNvCxnSpPr>
            <a:stCxn id="5" idx="3"/>
            <a:endCxn id="6" idx="1"/>
          </p:cNvCxnSpPr>
          <p:nvPr/>
        </p:nvCxnSpPr>
        <p:spPr>
          <a:xfrm>
            <a:off x="2514600" y="21336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191000" y="21336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867400" y="21336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124200" y="52578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Calibri"/>
              </a:rPr>
              <a:t>m</a:t>
            </a:r>
          </a:p>
        </p:txBody>
      </p:sp>
      <p:sp>
        <p:nvSpPr>
          <p:cNvPr id="16" name="Rectangle 15"/>
          <p:cNvSpPr/>
          <p:nvPr/>
        </p:nvSpPr>
        <p:spPr>
          <a:xfrm>
            <a:off x="5638800" y="510540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latin typeface="Calibri"/>
              </a:rPr>
              <a:t>E(</a:t>
            </a:r>
            <a:r>
              <a:rPr lang="en-US" sz="2100" b="1" dirty="0">
                <a:solidFill>
                  <a:srgbClr val="000090"/>
                </a:solidFill>
                <a:latin typeface="Calibri"/>
              </a:rPr>
              <a:t>k</a:t>
            </a:r>
            <a:r>
              <a:rPr lang="en-US" sz="2100" b="1" baseline="-25000" dirty="0">
                <a:solidFill>
                  <a:srgbClr val="000090"/>
                </a:solidFill>
                <a:latin typeface="Calibri"/>
              </a:rPr>
              <a:t>2</a:t>
            </a:r>
            <a:r>
              <a:rPr lang="en-US" sz="2100" dirty="0">
                <a:solidFill>
                  <a:srgbClr val="000090"/>
                </a:solidFill>
                <a:latin typeface="Calibri"/>
              </a:rPr>
              <a:t>,</a:t>
            </a:r>
            <a:r>
              <a:rPr lang="en-US" sz="2100" b="1" dirty="0">
                <a:solidFill>
                  <a:srgbClr val="000090"/>
                </a:solidFill>
                <a:latin typeface="Calibri"/>
              </a:rPr>
              <a:t>⋅</a:t>
            </a:r>
            <a:r>
              <a:rPr lang="en-US" sz="2100" dirty="0">
                <a:solidFill>
                  <a:srgbClr val="000090"/>
                </a:solidFill>
                <a:latin typeface="Calibri"/>
              </a:rPr>
              <a:t>)</a:t>
            </a:r>
          </a:p>
        </p:txBody>
      </p:sp>
      <p:sp>
        <p:nvSpPr>
          <p:cNvPr id="18" name="Rectangle 17"/>
          <p:cNvSpPr/>
          <p:nvPr/>
        </p:nvSpPr>
        <p:spPr>
          <a:xfrm>
            <a:off x="6934200" y="510540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latin typeface="Calibri"/>
              </a:rPr>
              <a:t>E(</a:t>
            </a:r>
            <a:r>
              <a:rPr lang="en-US" sz="2100" b="1" dirty="0">
                <a:solidFill>
                  <a:srgbClr val="000090"/>
                </a:solidFill>
                <a:latin typeface="Calibri"/>
              </a:rPr>
              <a:t>k</a:t>
            </a:r>
            <a:r>
              <a:rPr lang="en-US" sz="2100" b="1" baseline="-25000" dirty="0">
                <a:solidFill>
                  <a:srgbClr val="000090"/>
                </a:solidFill>
                <a:latin typeface="Calibri"/>
              </a:rPr>
              <a:t>1</a:t>
            </a:r>
            <a:r>
              <a:rPr lang="en-US" sz="2100" dirty="0">
                <a:solidFill>
                  <a:srgbClr val="000090"/>
                </a:solidFill>
                <a:latin typeface="Calibri"/>
              </a:rPr>
              <a:t>,</a:t>
            </a:r>
            <a:r>
              <a:rPr lang="en-US" sz="2100" b="1" dirty="0">
                <a:solidFill>
                  <a:srgbClr val="000090"/>
                </a:solidFill>
                <a:latin typeface="Calibri"/>
              </a:rPr>
              <a:t>⋅</a:t>
            </a:r>
            <a:r>
              <a:rPr lang="en-US" sz="2100" dirty="0">
                <a:solidFill>
                  <a:srgbClr val="000090"/>
                </a:solidFill>
                <a:latin typeface="Calibri"/>
              </a:rPr>
              <a:t>)</a:t>
            </a:r>
          </a:p>
        </p:txBody>
      </p:sp>
      <p:sp>
        <p:nvSpPr>
          <p:cNvPr id="19" name="Rectangle 18"/>
          <p:cNvSpPr/>
          <p:nvPr/>
        </p:nvSpPr>
        <p:spPr>
          <a:xfrm>
            <a:off x="8305800" y="52578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Calibri"/>
              </a:rPr>
              <a:t>c</a:t>
            </a:r>
          </a:p>
        </p:txBody>
      </p:sp>
      <p:cxnSp>
        <p:nvCxnSpPr>
          <p:cNvPr id="21" name="Straight Arrow Connector 20"/>
          <p:cNvCxnSpPr/>
          <p:nvPr/>
        </p:nvCxnSpPr>
        <p:spPr>
          <a:xfrm>
            <a:off x="6553200" y="541020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848600" y="54102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267200" y="5105400"/>
            <a:ext cx="914400" cy="6096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solidFill>
                  <a:srgbClr val="000090"/>
                </a:solidFill>
                <a:latin typeface="Calibri"/>
              </a:rPr>
              <a:t>E(</a:t>
            </a:r>
            <a:r>
              <a:rPr lang="en-US" sz="2100" b="1" dirty="0">
                <a:solidFill>
                  <a:srgbClr val="000090"/>
                </a:solidFill>
                <a:latin typeface="Calibri"/>
              </a:rPr>
              <a:t>k</a:t>
            </a:r>
            <a:r>
              <a:rPr lang="en-US" sz="2100" b="1" baseline="-25000" dirty="0">
                <a:solidFill>
                  <a:srgbClr val="000090"/>
                </a:solidFill>
                <a:latin typeface="Calibri"/>
              </a:rPr>
              <a:t>3</a:t>
            </a:r>
            <a:r>
              <a:rPr lang="en-US" sz="2100" dirty="0">
                <a:solidFill>
                  <a:srgbClr val="000090"/>
                </a:solidFill>
                <a:latin typeface="Calibri"/>
              </a:rPr>
              <a:t>,</a:t>
            </a:r>
            <a:r>
              <a:rPr lang="en-US" sz="2100" b="1" dirty="0">
                <a:solidFill>
                  <a:srgbClr val="000090"/>
                </a:solidFill>
                <a:latin typeface="Calibri"/>
              </a:rPr>
              <a:t>⋅</a:t>
            </a:r>
            <a:r>
              <a:rPr lang="en-US" sz="2100" dirty="0">
                <a:solidFill>
                  <a:srgbClr val="000090"/>
                </a:solidFill>
                <a:latin typeface="Calibri"/>
              </a:rPr>
              <a:t>)</a:t>
            </a:r>
          </a:p>
        </p:txBody>
      </p:sp>
      <p:cxnSp>
        <p:nvCxnSpPr>
          <p:cNvPr id="24" name="Straight Arrow Connector 23"/>
          <p:cNvCxnSpPr/>
          <p:nvPr/>
        </p:nvCxnSpPr>
        <p:spPr>
          <a:xfrm>
            <a:off x="3886200" y="541020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181600" y="54102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176120" y="3266730"/>
              <a:ext cx="3123000" cy="650880"/>
            </p14:xfrm>
          </p:contentPart>
        </mc:Choice>
        <mc:Fallback xmlns="">
          <p:pic>
            <p:nvPicPr>
              <p:cNvPr id="4" name="Ink 3"/>
              <p:cNvPicPr/>
              <p:nvPr/>
            </p:nvPicPr>
            <p:blipFill>
              <a:blip r:embed="rId3"/>
              <a:stretch>
                <a:fillRect/>
              </a:stretch>
            </p:blipFill>
            <p:spPr>
              <a:xfrm>
                <a:off x="1166760" y="3257370"/>
                <a:ext cx="3141720" cy="669600"/>
              </a:xfrm>
              <a:prstGeom prst="rect">
                <a:avLst/>
              </a:prstGeom>
            </p:spPr>
          </p:pic>
        </mc:Fallback>
      </mc:AlternateContent>
    </p:spTree>
    <p:extLst>
      <p:ext uri="{BB962C8B-B14F-4D97-AF65-F5344CB8AC3E}">
        <p14:creationId xmlns:p14="http://schemas.microsoft.com/office/powerpoint/2010/main" val="419497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4"/>
            <a:ext cx="8229600" cy="553998"/>
          </a:xfrm>
        </p:spPr>
        <p:txBody>
          <a:bodyPr wrap="square">
            <a:spAutoFit/>
          </a:bodyPr>
          <a:lstStyle/>
          <a:p>
            <a:r>
              <a:rPr lang="en-IN" altLang="en-US" sz="3600" dirty="0">
                <a:latin typeface="+mj-lt"/>
                <a:ea typeface="ヒラギノ角ゴ Pro W3" charset="-128"/>
              </a:rPr>
              <a:t>Figure 7.1 Multiple Encryption </a:t>
            </a:r>
            <a:r>
              <a:rPr lang="en-IN" altLang="en-US" sz="2800" dirty="0">
                <a:latin typeface="+mj-lt"/>
                <a:ea typeface="ヒラギノ角ゴ Pro W3" charset="-128"/>
              </a:rPr>
              <a:t>(2 of 2)</a:t>
            </a:r>
            <a:endParaRPr lang="en-US" sz="2800" dirty="0">
              <a:latin typeface="+mj-lt"/>
            </a:endParaRPr>
          </a:p>
        </p:txBody>
      </p:sp>
      <p:pic>
        <p:nvPicPr>
          <p:cNvPr id="7" name="Picture 2" descr="b. Triple encryption: The encryption process flows from input P passing through E with output A which passes through D with output B, which passes through E with output C. Inputs K sub 1, K sub 2, and K sub 3 (3-key) or K sub 1 (2-key) are added at the first E, D, and second E, respectively. The decryption process flows from input C passing through D with output B which passes through E with output A, which passes through D with output P. Inputs K sub 1, K sub 2, and K sub 3 (3-key) or K sub 1 (2-key) are added at the first D, E, and second D, respectively.&#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631190" y="990600"/>
            <a:ext cx="7865292" cy="5048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09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IN" altLang="en-US" sz="3600" dirty="0">
                <a:latin typeface="+mj-lt"/>
                <a:ea typeface="ヒラギノ角ゴ Pro W3" charset="-128"/>
              </a:rPr>
              <a:t>Figure 7.2 Known-Plaintext Attack on Triple </a:t>
            </a:r>
            <a:r>
              <a:rPr lang="en-IN" altLang="en-US" sz="3600" spc="-400" dirty="0">
                <a:latin typeface="+mj-lt"/>
                <a:ea typeface="ヒラギノ角ゴ Pro W3" charset="-128"/>
              </a:rPr>
              <a:t>D E </a:t>
            </a:r>
            <a:r>
              <a:rPr lang="en-IN" altLang="en-US" sz="3600" dirty="0">
                <a:latin typeface="+mj-lt"/>
                <a:ea typeface="ヒラギノ角ゴ Pro W3" charset="-128"/>
              </a:rPr>
              <a:t>S</a:t>
            </a:r>
            <a:endParaRPr lang="en-US" sz="2800" dirty="0">
              <a:latin typeface="+mj-lt"/>
            </a:endParaRPr>
          </a:p>
        </p:txBody>
      </p:sp>
      <p:pic>
        <p:nvPicPr>
          <p:cNvPr id="7" name="Picture 2" descr="a. Two-key triple encryption with candidate pair of keys: a process flows from P sub i through E with output a, which passes through D with output B sub j, which flows through E with output C sub 1. Inputs i, j, and i are added to first E, D, and second E, respectively.&#10;b. Table n known plaintext–cipher text pairs, sorted on P,: a table has left column P sub i and right column C sub i.&#10;c. Table of intermediate values and candidate keys: a table has left column B sub j and right column Key i.&#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756997" y="1489883"/>
            <a:ext cx="5623202" cy="481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036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US" sz="3600" dirty="0">
                <a:latin typeface="+mj-lt"/>
              </a:rPr>
              <a:t>Triple </a:t>
            </a:r>
            <a:r>
              <a:rPr lang="en-US" sz="3600" spc="-400" dirty="0">
                <a:latin typeface="+mj-lt"/>
              </a:rPr>
              <a:t>D E </a:t>
            </a:r>
            <a:r>
              <a:rPr lang="en-US" sz="3600" dirty="0">
                <a:latin typeface="+mj-lt"/>
              </a:rPr>
              <a:t>S with Three Keys</a:t>
            </a:r>
            <a:endParaRPr lang="en-US" sz="2800" dirty="0">
              <a:latin typeface="+mj-lt"/>
            </a:endParaRPr>
          </a:p>
        </p:txBody>
      </p:sp>
      <p:sp>
        <p:nvSpPr>
          <p:cNvPr id="3" name="Content Placeholder 2"/>
          <p:cNvSpPr>
            <a:spLocks noGrp="1"/>
          </p:cNvSpPr>
          <p:nvPr>
            <p:ph idx="1"/>
          </p:nvPr>
        </p:nvSpPr>
        <p:spPr>
          <a:xfrm>
            <a:off x="457200" y="1000125"/>
            <a:ext cx="8229600" cy="3777957"/>
          </a:xfrm>
        </p:spPr>
        <p:txBody>
          <a:bodyPr>
            <a:noAutofit/>
          </a:bodyPr>
          <a:lstStyle/>
          <a:p>
            <a:pPr marL="266700" indent="-266700">
              <a:buSzPct val="100000"/>
            </a:pPr>
            <a:r>
              <a:rPr lang="en-IN" sz="2200" dirty="0"/>
              <a:t>Many researchers now feel that three-key 3</a:t>
            </a:r>
            <a:r>
              <a:rPr lang="en-IN" sz="2200" spc="-300" dirty="0"/>
              <a:t>D E </a:t>
            </a:r>
            <a:r>
              <a:rPr lang="en-IN" sz="2200" dirty="0"/>
              <a:t>S is the preferred alternative</a:t>
            </a:r>
          </a:p>
          <a:p>
            <a:pPr>
              <a:buSzPct val="100000"/>
            </a:pPr>
            <a:r>
              <a:rPr lang="en-IN" sz="2200" dirty="0"/>
              <a:t>Three-key 3</a:t>
            </a:r>
            <a:r>
              <a:rPr lang="en-IN" sz="2200" spc="-300" dirty="0"/>
              <a:t>D E </a:t>
            </a:r>
            <a:r>
              <a:rPr lang="en-IN" sz="2200" dirty="0"/>
              <a:t>S has an effective key length of 168 bits and is defined as:</a:t>
            </a:r>
          </a:p>
          <a:p>
            <a:pPr lvl="1">
              <a:buSzPct val="100000"/>
            </a:pPr>
            <a:r>
              <a:rPr lang="en-IN" sz="2200" dirty="0"/>
              <a:t>C = E( K</a:t>
            </a:r>
            <a:r>
              <a:rPr lang="en-IN" sz="2200" baseline="-25000" dirty="0"/>
              <a:t>3</a:t>
            </a:r>
            <a:r>
              <a:rPr lang="en-IN" sz="2200" dirty="0"/>
              <a:t>, D( K</a:t>
            </a:r>
            <a:r>
              <a:rPr lang="en-IN" sz="2200" baseline="-25000" dirty="0"/>
              <a:t>2</a:t>
            </a:r>
            <a:r>
              <a:rPr lang="en-IN" sz="2200" dirty="0"/>
              <a:t>, E( K</a:t>
            </a:r>
            <a:r>
              <a:rPr lang="en-IN" sz="2200" baseline="-25000" dirty="0"/>
              <a:t>1</a:t>
            </a:r>
            <a:r>
              <a:rPr lang="en-IN" sz="2200" dirty="0"/>
              <a:t>, P)))</a:t>
            </a:r>
          </a:p>
          <a:p>
            <a:pPr>
              <a:buSzPct val="100000"/>
            </a:pPr>
            <a:r>
              <a:rPr lang="en-IN" sz="2200" dirty="0"/>
              <a:t>Backward compatibility with DES is provided by putting:</a:t>
            </a:r>
          </a:p>
          <a:p>
            <a:pPr lvl="1">
              <a:buSzPct val="100000"/>
            </a:pPr>
            <a:r>
              <a:rPr lang="en-IN" sz="2200" dirty="0"/>
              <a:t>K</a:t>
            </a:r>
            <a:r>
              <a:rPr lang="en-IN" sz="2200" baseline="-25000" dirty="0"/>
              <a:t>3</a:t>
            </a:r>
            <a:r>
              <a:rPr lang="en-IN" sz="2200" dirty="0"/>
              <a:t> = K</a:t>
            </a:r>
            <a:r>
              <a:rPr lang="en-IN" sz="2200" baseline="-25000" dirty="0"/>
              <a:t>2</a:t>
            </a:r>
            <a:r>
              <a:rPr lang="en-IN" sz="2200" dirty="0"/>
              <a:t> or K</a:t>
            </a:r>
            <a:r>
              <a:rPr lang="en-IN" sz="2200" baseline="-25000" dirty="0"/>
              <a:t>1</a:t>
            </a:r>
            <a:r>
              <a:rPr lang="en-IN" sz="2200" dirty="0"/>
              <a:t> = K2</a:t>
            </a:r>
          </a:p>
          <a:p>
            <a:pPr>
              <a:buSzPct val="100000"/>
            </a:pPr>
            <a:r>
              <a:rPr lang="en-IN" sz="2200" dirty="0"/>
              <a:t>A number of Internet-based applications have adopted three-key 3</a:t>
            </a:r>
            <a:r>
              <a:rPr lang="en-IN" sz="2200" spc="-300" dirty="0"/>
              <a:t>D E </a:t>
            </a:r>
            <a:r>
              <a:rPr lang="en-IN" sz="2200" dirty="0"/>
              <a:t>S including </a:t>
            </a:r>
            <a:r>
              <a:rPr lang="en-IN" sz="2200" spc="-300" dirty="0"/>
              <a:t>P G </a:t>
            </a:r>
            <a:r>
              <a:rPr lang="en-IN" sz="2200" dirty="0"/>
              <a:t>P and S/</a:t>
            </a:r>
            <a:r>
              <a:rPr lang="en-IN" sz="2200" spc="-300" dirty="0"/>
              <a:t>M I M </a:t>
            </a:r>
            <a:r>
              <a:rPr lang="en-IN" sz="2200" dirty="0"/>
              <a:t>E</a:t>
            </a:r>
          </a:p>
        </p:txBody>
      </p:sp>
    </p:spTree>
    <p:extLst>
      <p:ext uri="{BB962C8B-B14F-4D97-AF65-F5344CB8AC3E}">
        <p14:creationId xmlns:p14="http://schemas.microsoft.com/office/powerpoint/2010/main" val="334617588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7623</Words>
  <Application>Microsoft Macintosh PowerPoint</Application>
  <PresentationFormat>全屏显示(4:3)</PresentationFormat>
  <Paragraphs>675</Paragraphs>
  <Slides>28</Slides>
  <Notes>24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28</vt:i4>
      </vt:variant>
    </vt:vector>
  </HeadingPairs>
  <TitlesOfParts>
    <vt:vector size="36" baseType="lpstr">
      <vt:lpstr>Arial</vt:lpstr>
      <vt:lpstr>Calibri</vt:lpstr>
      <vt:lpstr>Times New Roman</vt:lpstr>
      <vt:lpstr>Times-Roman</vt:lpstr>
      <vt:lpstr>Verdana</vt:lpstr>
      <vt:lpstr>Wingdings</vt:lpstr>
      <vt:lpstr>508 Lecture</vt:lpstr>
      <vt:lpstr>1_Lecture</vt:lpstr>
      <vt:lpstr>Cryptography and Network Security: Principles and Practice</vt:lpstr>
      <vt:lpstr>Figure 7.1 Multiple Encryption (1 of 2)</vt:lpstr>
      <vt:lpstr>Meet-in-the-Middle Attack</vt:lpstr>
      <vt:lpstr>Why not double DES?</vt:lpstr>
      <vt:lpstr>Meet in the middle attack</vt:lpstr>
      <vt:lpstr>Meet in the middle attack</vt:lpstr>
      <vt:lpstr>Figure 7.1 Multiple Encryption (2 of 2)</vt:lpstr>
      <vt:lpstr>Figure 7.2 Known-Plaintext Attack on Triple D E S</vt:lpstr>
      <vt:lpstr>Triple D E S with Three Keys</vt:lpstr>
      <vt:lpstr>Modes of Operation</vt:lpstr>
      <vt:lpstr>Table 7.1 Block Cipher Modes of Operation</vt:lpstr>
      <vt:lpstr>Figure 7.3 Electronic Codebook        (E C B) Mode</vt:lpstr>
      <vt:lpstr>Figure 7.3 Electronic Codebook        (E C B) Mode</vt:lpstr>
      <vt:lpstr>Criteria and properties for evaluating and constructing block cipher modes of operation that are superior to ECB:</vt:lpstr>
      <vt:lpstr>Figure 7.4 Cipher Block Chaining     (C B C) Mode</vt:lpstr>
      <vt:lpstr>Cipher Feedback Mode</vt:lpstr>
      <vt:lpstr>Figure 7.5 s-bit Cipher Feedback      (C F B) Mode (1 of 2)</vt:lpstr>
      <vt:lpstr>Figure 7.5 s-bit Cipher Feedback      (C F B) Mode (2 of 2)</vt:lpstr>
      <vt:lpstr>Figure 7.6 Output Feedback (O F B) Mode (1 of 2)</vt:lpstr>
      <vt:lpstr>Figure 7.6 Output Feedback (O F B) Mode (2 of 2)</vt:lpstr>
      <vt:lpstr>Figure 7.7 Counter (C T R) Mode (1 of 2)</vt:lpstr>
      <vt:lpstr>Figure 7.7 Counter (C T R) Mode (2 of 2)</vt:lpstr>
      <vt:lpstr>Advantages of C T R</vt:lpstr>
      <vt:lpstr>Figure 7.8 Feedback Characteristic of Modes of Operation (1 of 4)</vt:lpstr>
      <vt:lpstr>Figure 7.8 Feedback Characteristic of Modes of Operation (2 of 4)</vt:lpstr>
      <vt:lpstr>Figure 7.8 Feedback Characteristic of Modes of Operation (3 of 4)</vt:lpstr>
      <vt:lpstr>Figure 7.8 Feedback Characteristic of Modes of Operation (4 of 4)</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Principles and Practice, Eighth Edition, Chapter 7, Block Cipher Operation</dc:title>
  <dc:subject>Computer Science</dc:subject>
  <dc:creator>William Stallings</dc:creator>
  <cp:keywords/>
  <cp:lastModifiedBy>Liu Jing</cp:lastModifiedBy>
  <cp:revision>5263</cp:revision>
  <dcterms:created xsi:type="dcterms:W3CDTF">2014-07-14T20:04:21Z</dcterms:created>
  <dcterms:modified xsi:type="dcterms:W3CDTF">2021-12-23T02:45:02Z</dcterms:modified>
</cp:coreProperties>
</file>