
<file path=[Content_Types].xml><?xml version="1.0" encoding="utf-8"?>
<Types xmlns="http://schemas.openxmlformats.org/package/2006/content-types">
  <Default Extension="png" ContentType="image/png"/>
  <Default Extension="svg" ContentType="image/svg+xml"/>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1438" r:id="rId2"/>
    <p:sldId id="1400" r:id="rId3"/>
    <p:sldId id="1401" r:id="rId4"/>
    <p:sldId id="1402" r:id="rId5"/>
    <p:sldId id="1403" r:id="rId6"/>
    <p:sldId id="1405" r:id="rId7"/>
    <p:sldId id="1406" r:id="rId8"/>
    <p:sldId id="1407" r:id="rId9"/>
    <p:sldId id="1408" r:id="rId10"/>
    <p:sldId id="1409" r:id="rId11"/>
    <p:sldId id="1410" r:id="rId12"/>
    <p:sldId id="1411" r:id="rId13"/>
    <p:sldId id="1412" r:id="rId14"/>
    <p:sldId id="1413" r:id="rId15"/>
    <p:sldId id="1414" r:id="rId16"/>
    <p:sldId id="1415" r:id="rId17"/>
    <p:sldId id="1416" r:id="rId18"/>
    <p:sldId id="1417" r:id="rId19"/>
    <p:sldId id="1418" r:id="rId20"/>
    <p:sldId id="1419" r:id="rId21"/>
    <p:sldId id="1420" r:id="rId22"/>
    <p:sldId id="1421" r:id="rId23"/>
    <p:sldId id="1422" r:id="rId24"/>
    <p:sldId id="1423" r:id="rId25"/>
    <p:sldId id="1424" r:id="rId26"/>
    <p:sldId id="1425" r:id="rId27"/>
    <p:sldId id="1426" r:id="rId28"/>
    <p:sldId id="1427" r:id="rId29"/>
    <p:sldId id="1428" r:id="rId30"/>
    <p:sldId id="1429" r:id="rId31"/>
    <p:sldId id="1430" r:id="rId32"/>
    <p:sldId id="1431" r:id="rId33"/>
    <p:sldId id="1432" r:id="rId34"/>
    <p:sldId id="1433" r:id="rId35"/>
    <p:sldId id="1434" r:id="rId36"/>
    <p:sldId id="1435" r:id="rId37"/>
    <p:sldId id="1436" r:id="rId38"/>
    <p:sldId id="1437" r:id="rId39"/>
    <p:sldId id="136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orient="horz" pos="1296">
          <p15:clr>
            <a:srgbClr val="A4A3A4"/>
          </p15:clr>
        </p15:guide>
        <p15:guide id="4" orient="horz" pos="816">
          <p15:clr>
            <a:srgbClr val="A4A3A4"/>
          </p15:clr>
        </p15:guide>
        <p15:guide id="5" orient="horz" pos="3984">
          <p15:clr>
            <a:srgbClr val="A4A3A4"/>
          </p15:clr>
        </p15:guide>
        <p15:guide id="6" orient="horz" pos="384">
          <p15:clr>
            <a:srgbClr val="A4A3A4"/>
          </p15:clr>
        </p15:guide>
        <p15:guide id="7" orient="horz" pos="144">
          <p15:clr>
            <a:srgbClr val="A4A3A4"/>
          </p15:clr>
        </p15:guide>
        <p15:guide id="8" orient="horz" pos="1056">
          <p15:clr>
            <a:srgbClr val="A4A3A4"/>
          </p15:clr>
        </p15:guide>
        <p15:guide id="9" pos="288">
          <p15:clr>
            <a:srgbClr val="A4A3A4"/>
          </p15:clr>
        </p15:guide>
        <p15:guide id="10" pos="5472">
          <p15:clr>
            <a:srgbClr val="A4A3A4"/>
          </p15:clr>
        </p15:guide>
        <p15:guide id="11" orient="horz" pos="211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 id="2" name="Thamizharasan Dhanaseelan" initials="TD"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4" autoAdjust="0"/>
    <p:restoredTop sz="81465" autoAdjust="0"/>
  </p:normalViewPr>
  <p:slideViewPr>
    <p:cSldViewPr>
      <p:cViewPr>
        <p:scale>
          <a:sx n="75" d="100"/>
          <a:sy n="75" d="100"/>
        </p:scale>
        <p:origin x="-2766" y="-432"/>
      </p:cViewPr>
      <p:guideLst>
        <p:guide orient="horz" pos="2160"/>
        <p:guide orient="horz" pos="1296"/>
        <p:guide orient="horz" pos="816"/>
        <p:guide orient="horz" pos="3984"/>
        <p:guide orient="horz" pos="384"/>
        <p:guide orient="horz" pos="144"/>
        <p:guide orient="horz" pos="1056"/>
        <p:guide orient="horz" pos="2112"/>
        <p:guide pos="2880"/>
        <p:guide pos="288"/>
        <p:guide pos="5472"/>
      </p:guideLst>
    </p:cSldViewPr>
  </p:slideViewPr>
  <p:outlineViewPr>
    <p:cViewPr>
      <p:scale>
        <a:sx n="20" d="100"/>
        <a:sy n="20" d="100"/>
      </p:scale>
      <p:origin x="0" y="11784"/>
    </p:cViewPr>
  </p:outlineViewPr>
  <p:notesTextViewPr>
    <p:cViewPr>
      <p:scale>
        <a:sx n="1" d="1"/>
        <a:sy n="1" d="1"/>
      </p:scale>
      <p:origin x="0" y="3432"/>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12/18/2019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12/18/2019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latin typeface="Times New Roman" pitchFamily="-84" charset="0"/>
                <a:ea typeface="ＭＳ Ｐゴシック" pitchFamily="-84" charset="-128"/>
                <a:cs typeface="ＭＳ Ｐゴシック" pitchFamily="-84" charset="-128"/>
              </a:rPr>
              <a:t>Lecture slides prepared for “Cryptography and Network Security”, 8/e, by William Stallings</a:t>
            </a:r>
            <a:r>
              <a:rPr lang="en-US" dirty="0" smtClean="0">
                <a:latin typeface="Arial" pitchFamily="-84" charset="0"/>
                <a:ea typeface="ＭＳ Ｐゴシック" pitchFamily="-84" charset="-128"/>
                <a:cs typeface="ＭＳ Ｐゴシック" pitchFamily="-84" charset="-128"/>
              </a:rPr>
              <a:t>, Chapter 9 – “</a:t>
            </a:r>
            <a:r>
              <a:rPr lang="en-AU" dirty="0" smtClean="0">
                <a:latin typeface="Arial" pitchFamily="-84" charset="0"/>
                <a:ea typeface="ＭＳ Ｐゴシック" pitchFamily="-84" charset="-128"/>
                <a:cs typeface="ＭＳ Ｐゴシック" pitchFamily="-84" charset="-128"/>
              </a:rPr>
              <a:t>Public Key Cryptography and RSA</a:t>
            </a:r>
            <a:r>
              <a:rPr lang="en-US" dirty="0" smtClean="0">
                <a:latin typeface="Arial" pitchFamily="-84" charset="0"/>
                <a:ea typeface="ＭＳ Ｐゴシック" pitchFamily="-84" charset="-128"/>
                <a:cs typeface="ＭＳ Ｐゴシック" pitchFamily="-84" charset="-128"/>
              </a:rPr>
              <a:t>”.</a:t>
            </a:r>
            <a:endParaRPr lang="en-AU" dirty="0" smtClean="0">
              <a:latin typeface="Arial" pitchFamily="-84" charset="0"/>
              <a:ea typeface="ＭＳ Ｐゴシック" pitchFamily="-84" charset="-128"/>
              <a:cs typeface="ＭＳ Ｐゴシック" pitchFamily="-84" charset="-128"/>
            </a:endParaRPr>
          </a:p>
          <a:p>
            <a:pPr eaLnBrk="1" hangingPunct="1"/>
            <a:endParaRPr lang="en-AU" dirty="0" smtClean="0">
              <a:latin typeface="Times New Roman" pitchFamily="-84" charset="0"/>
              <a:ea typeface="ＭＳ Ｐゴシック" pitchFamily="-84" charset="-128"/>
              <a:cs typeface="ＭＳ Ｐゴシック" pitchFamily="-84"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Arial" charset="0"/>
                <a:ea typeface="ＭＳ Ｐゴシック" pitchFamily="-107" charset="-128"/>
                <a:cs typeface="ＭＳ Ｐゴシック" pitchFamily="-107" charset="-128"/>
              </a:rPr>
              <a:t>The development of public-key, o</a:t>
            </a:r>
            <a:r>
              <a:rPr lang="en-US" sz="1200" kern="1200" dirty="0" smtClean="0">
                <a:solidFill>
                  <a:schemeClr val="tx1"/>
                </a:solidFill>
                <a:effectLst/>
                <a:latin typeface="Arial" charset="0"/>
                <a:ea typeface="ＭＳ Ｐゴシック" pitchFamily="-107" charset="-128"/>
                <a:cs typeface="ＭＳ Ｐゴシック" pitchFamily="-107" charset="-128"/>
              </a:rPr>
              <a:t>r asymmetric </a:t>
            </a:r>
            <a:r>
              <a:rPr lang="en-US" sz="1200" kern="1200" baseline="0" dirty="0" smtClean="0">
                <a:solidFill>
                  <a:schemeClr val="tx1"/>
                </a:solidFill>
                <a:latin typeface="Arial" charset="0"/>
                <a:ea typeface="ＭＳ Ｐゴシック" pitchFamily="-107" charset="-128"/>
                <a:cs typeface="ＭＳ Ｐゴシック" pitchFamily="-107" charset="-128"/>
              </a:rPr>
              <a:t>cryptography is the greatest and perhaps the</a:t>
            </a:r>
          </a:p>
          <a:p>
            <a:r>
              <a:rPr lang="en-US" sz="1200" kern="1200" baseline="0" dirty="0" smtClean="0">
                <a:solidFill>
                  <a:schemeClr val="tx1"/>
                </a:solidFill>
                <a:latin typeface="Arial" charset="0"/>
                <a:ea typeface="ＭＳ Ｐゴシック" pitchFamily="-107" charset="-128"/>
                <a:cs typeface="ＭＳ Ｐゴシック" pitchFamily="-107" charset="-128"/>
              </a:rPr>
              <a:t>only true revolution in the entire history of cryptography. From its earliest beginnings</a:t>
            </a:r>
          </a:p>
          <a:p>
            <a:r>
              <a:rPr lang="en-US" sz="1200" kern="1200" baseline="0" dirty="0" smtClean="0">
                <a:solidFill>
                  <a:schemeClr val="tx1"/>
                </a:solidFill>
                <a:latin typeface="Arial" charset="0"/>
                <a:ea typeface="ＭＳ Ｐゴシック" pitchFamily="-107" charset="-128"/>
                <a:cs typeface="ＭＳ Ｐゴシック" pitchFamily="-107" charset="-128"/>
              </a:rPr>
              <a:t>to modern times, virtually all cryptographic systems have been based on</a:t>
            </a:r>
          </a:p>
          <a:p>
            <a:r>
              <a:rPr lang="en-US" sz="1200" kern="1200" baseline="0" dirty="0" smtClean="0">
                <a:solidFill>
                  <a:schemeClr val="tx1"/>
                </a:solidFill>
                <a:latin typeface="Arial" charset="0"/>
                <a:ea typeface="ＭＳ Ｐゴシック" pitchFamily="-107" charset="-128"/>
                <a:cs typeface="ＭＳ Ｐゴシック" pitchFamily="-107" charset="-128"/>
              </a:rPr>
              <a:t>the elementary tools of substitution and permutation. After millennia of working</a:t>
            </a:r>
          </a:p>
          <a:p>
            <a:r>
              <a:rPr lang="en-US" sz="1200" kern="1200" baseline="0" dirty="0" smtClean="0">
                <a:solidFill>
                  <a:schemeClr val="tx1"/>
                </a:solidFill>
                <a:latin typeface="Arial" charset="0"/>
                <a:ea typeface="ＭＳ Ｐゴシック" pitchFamily="-107" charset="-128"/>
                <a:cs typeface="ＭＳ Ｐゴシック" pitchFamily="-107" charset="-128"/>
              </a:rPr>
              <a:t>with algorithms that could be calculated by hand, a major advance in symmetric</a:t>
            </a:r>
          </a:p>
          <a:p>
            <a:r>
              <a:rPr lang="en-US" sz="1200" kern="1200" baseline="0" dirty="0" smtClean="0">
                <a:solidFill>
                  <a:schemeClr val="tx1"/>
                </a:solidFill>
                <a:latin typeface="Arial" charset="0"/>
                <a:ea typeface="ＭＳ Ｐゴシック" pitchFamily="-107" charset="-128"/>
                <a:cs typeface="ＭＳ Ｐゴシック" pitchFamily="-107" charset="-128"/>
              </a:rPr>
              <a:t>cryptography occurred with the development of the rotor encryption/decryption</a:t>
            </a:r>
          </a:p>
          <a:p>
            <a:r>
              <a:rPr lang="en-US" sz="1200" kern="1200" baseline="0" dirty="0" smtClean="0">
                <a:solidFill>
                  <a:schemeClr val="tx1"/>
                </a:solidFill>
                <a:latin typeface="Arial" charset="0"/>
                <a:ea typeface="ＭＳ Ｐゴシック" pitchFamily="-107" charset="-128"/>
                <a:cs typeface="ＭＳ Ｐゴシック" pitchFamily="-107" charset="-128"/>
              </a:rPr>
              <a:t>Machine. The electromechanical rotor enabled the development of fiendishly complex</a:t>
            </a:r>
          </a:p>
          <a:p>
            <a:r>
              <a:rPr lang="en-US" sz="1200" kern="1200" baseline="0" dirty="0" smtClean="0">
                <a:solidFill>
                  <a:schemeClr val="tx1"/>
                </a:solidFill>
                <a:latin typeface="Arial" charset="0"/>
                <a:ea typeface="ＭＳ Ｐゴシック" pitchFamily="-107" charset="-128"/>
                <a:cs typeface="ＭＳ Ｐゴシック" pitchFamily="-107" charset="-128"/>
              </a:rPr>
              <a:t>cipher systems. With the availability of computers, even more complex systems</a:t>
            </a:r>
          </a:p>
          <a:p>
            <a:r>
              <a:rPr lang="en-US" sz="1200" kern="1200" baseline="0" dirty="0" smtClean="0">
                <a:solidFill>
                  <a:schemeClr val="tx1"/>
                </a:solidFill>
                <a:latin typeface="Arial" charset="0"/>
                <a:ea typeface="ＭＳ Ｐゴシック" pitchFamily="-107" charset="-128"/>
                <a:cs typeface="ＭＳ Ｐゴシック" pitchFamily="-107" charset="-128"/>
              </a:rPr>
              <a:t>were devised, the most prominent of which was the Lucifer effort at IBM that culminated</a:t>
            </a:r>
          </a:p>
          <a:p>
            <a:r>
              <a:rPr lang="en-US" sz="1200" kern="1200" baseline="0" dirty="0" smtClean="0">
                <a:solidFill>
                  <a:schemeClr val="tx1"/>
                </a:solidFill>
                <a:latin typeface="Arial" charset="0"/>
                <a:ea typeface="ＭＳ Ｐゴシック" pitchFamily="-107" charset="-128"/>
                <a:cs typeface="ＭＳ Ｐゴシック" pitchFamily="-107" charset="-128"/>
              </a:rPr>
              <a:t>in the Data Encryption Standard (DES). But both rotor machines and DES,</a:t>
            </a:r>
          </a:p>
          <a:p>
            <a:r>
              <a:rPr lang="en-US" sz="1200" kern="1200" baseline="0" dirty="0" smtClean="0">
                <a:solidFill>
                  <a:schemeClr val="tx1"/>
                </a:solidFill>
                <a:latin typeface="Arial" charset="0"/>
                <a:ea typeface="ＭＳ Ｐゴシック" pitchFamily="-107" charset="-128"/>
                <a:cs typeface="ＭＳ Ｐゴシック" pitchFamily="-107" charset="-128"/>
              </a:rPr>
              <a:t>although representing significant advances, still relied on the bread-and-butter tools</a:t>
            </a:r>
          </a:p>
          <a:p>
            <a:r>
              <a:rPr lang="en-US" sz="1200" kern="1200" baseline="0" dirty="0" smtClean="0">
                <a:solidFill>
                  <a:schemeClr val="tx1"/>
                </a:solidFill>
                <a:latin typeface="Arial" charset="0"/>
                <a:ea typeface="ＭＳ Ｐゴシック" pitchFamily="-107" charset="-128"/>
                <a:cs typeface="ＭＳ Ｐゴシック" pitchFamily="-107" charset="-128"/>
              </a:rPr>
              <a:t>of substitution and permutation.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Public-key cryptography provides a radical departure from all that has gone</a:t>
            </a:r>
          </a:p>
          <a:p>
            <a:r>
              <a:rPr lang="en-US" sz="1200" kern="1200" baseline="0" dirty="0" smtClean="0">
                <a:solidFill>
                  <a:schemeClr val="tx1"/>
                </a:solidFill>
                <a:latin typeface="Arial" charset="0"/>
                <a:ea typeface="ＭＳ Ｐゴシック" pitchFamily="-107" charset="-128"/>
                <a:cs typeface="ＭＳ Ｐゴシック" pitchFamily="-107" charset="-128"/>
              </a:rPr>
              <a:t>before. For one thing, public-key algorithms are based on mathematical functions</a:t>
            </a:r>
          </a:p>
          <a:p>
            <a:r>
              <a:rPr lang="en-US" sz="1200" kern="1200" baseline="0" dirty="0" smtClean="0">
                <a:solidFill>
                  <a:schemeClr val="tx1"/>
                </a:solidFill>
                <a:latin typeface="Arial" charset="0"/>
                <a:ea typeface="ＭＳ Ｐゴシック" pitchFamily="-107" charset="-128"/>
                <a:cs typeface="ＭＳ Ｐゴシック" pitchFamily="-107" charset="-128"/>
              </a:rPr>
              <a:t>rather than on substitution and permutation. More important, public-key cryptography</a:t>
            </a:r>
          </a:p>
          <a:p>
            <a:r>
              <a:rPr lang="en-US" sz="1200" kern="1200" baseline="0" dirty="0" smtClean="0">
                <a:solidFill>
                  <a:schemeClr val="tx1"/>
                </a:solidFill>
                <a:latin typeface="Arial" charset="0"/>
                <a:ea typeface="ＭＳ Ｐゴシック" pitchFamily="-107" charset="-128"/>
                <a:cs typeface="ＭＳ Ｐゴシック" pitchFamily="-107" charset="-128"/>
              </a:rPr>
              <a:t>is asymmetric, involving the use of two separate keys, in contrast to symmetric</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which uses only one key. The use of two keys has profound</a:t>
            </a:r>
          </a:p>
          <a:p>
            <a:r>
              <a:rPr lang="en-US" sz="1200" kern="1200" baseline="0" dirty="0" smtClean="0">
                <a:solidFill>
                  <a:schemeClr val="tx1"/>
                </a:solidFill>
                <a:latin typeface="Arial" charset="0"/>
                <a:ea typeface="ＭＳ Ｐゴシック" pitchFamily="-107" charset="-128"/>
                <a:cs typeface="ＭＳ Ｐゴシック" pitchFamily="-107" charset="-128"/>
              </a:rPr>
              <a:t>consequences in the areas of confidentiality, key distribution, and authentication,</a:t>
            </a:r>
          </a:p>
          <a:p>
            <a:r>
              <a:rPr lang="en-US" sz="1200" kern="1200" baseline="0" dirty="0" smtClean="0">
                <a:solidFill>
                  <a:schemeClr val="tx1"/>
                </a:solidFill>
                <a:latin typeface="Arial" charset="0"/>
                <a:ea typeface="ＭＳ Ｐゴシック" pitchFamily="-107" charset="-128"/>
                <a:cs typeface="ＭＳ Ｐゴシック" pitchFamily="-107" charset="-128"/>
              </a:rPr>
              <a:t>as we shall see.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This chapter and the next provide an overview of public-key cryptography.</a:t>
            </a:r>
          </a:p>
          <a:p>
            <a:r>
              <a:rPr lang="en-US" sz="1200" kern="1200" baseline="0" dirty="0" smtClean="0">
                <a:solidFill>
                  <a:schemeClr val="tx1"/>
                </a:solidFill>
                <a:latin typeface="Arial" charset="0"/>
                <a:ea typeface="ＭＳ Ｐゴシック" pitchFamily="-107" charset="-128"/>
                <a:cs typeface="ＭＳ Ｐゴシック" pitchFamily="-107" charset="-128"/>
              </a:rPr>
              <a:t>First, we look at its conceptual framework. Interestingly, the concept for this</a:t>
            </a:r>
          </a:p>
          <a:p>
            <a:r>
              <a:rPr lang="en-US" sz="1200" kern="1200" baseline="0" dirty="0" smtClean="0">
                <a:solidFill>
                  <a:schemeClr val="tx1"/>
                </a:solidFill>
                <a:latin typeface="Arial" charset="0"/>
                <a:ea typeface="ＭＳ Ｐゴシック" pitchFamily="-107" charset="-128"/>
                <a:cs typeface="ＭＳ Ｐゴシック" pitchFamily="-107" charset="-128"/>
              </a:rPr>
              <a:t>technique was developed and published before it was shown to be practical to</a:t>
            </a:r>
          </a:p>
          <a:p>
            <a:r>
              <a:rPr lang="en-US" sz="1200" kern="1200" baseline="0" dirty="0" smtClean="0">
                <a:solidFill>
                  <a:schemeClr val="tx1"/>
                </a:solidFill>
                <a:latin typeface="Arial" charset="0"/>
                <a:ea typeface="ＭＳ Ｐゴシック" pitchFamily="-107" charset="-128"/>
                <a:cs typeface="ＭＳ Ｐゴシック" pitchFamily="-107" charset="-128"/>
              </a:rPr>
              <a:t>adopt it. Next, we examine the RSA algorithm, which is the most important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decryption algorithm that has been shown to be feasible for public-key</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Other important public-key cryptographic algorithms are covered in</a:t>
            </a:r>
          </a:p>
          <a:p>
            <a:r>
              <a:rPr lang="en-US" sz="1200" kern="1200" baseline="0" dirty="0" smtClean="0">
                <a:solidFill>
                  <a:schemeClr val="tx1"/>
                </a:solidFill>
                <a:latin typeface="Arial" charset="0"/>
                <a:ea typeface="ＭＳ Ｐゴシック" pitchFamily="-107" charset="-128"/>
                <a:cs typeface="ＭＳ Ｐゴシック" pitchFamily="-107" charset="-128"/>
              </a:rPr>
              <a:t>Chapter 10.</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Much of the theory of public-key cryptosystems is based on number theory.</a:t>
            </a:r>
          </a:p>
          <a:p>
            <a:r>
              <a:rPr lang="en-US" sz="1200" kern="1200" baseline="0" dirty="0" smtClean="0">
                <a:solidFill>
                  <a:schemeClr val="tx1"/>
                </a:solidFill>
                <a:latin typeface="Arial" charset="0"/>
                <a:ea typeface="ＭＳ Ｐゴシック" pitchFamily="-107" charset="-128"/>
                <a:cs typeface="ＭＳ Ｐゴシック" pitchFamily="-107" charset="-128"/>
              </a:rPr>
              <a:t>If one is prepared to accept the results given in this chapter, an understanding of</a:t>
            </a:r>
          </a:p>
          <a:p>
            <a:r>
              <a:rPr lang="en-US" sz="1200" kern="1200" baseline="0" dirty="0" smtClean="0">
                <a:solidFill>
                  <a:schemeClr val="tx1"/>
                </a:solidFill>
                <a:latin typeface="Arial" charset="0"/>
                <a:ea typeface="ＭＳ Ｐゴシック" pitchFamily="-107" charset="-128"/>
                <a:cs typeface="ＭＳ Ｐゴシック" pitchFamily="-107" charset="-128"/>
              </a:rPr>
              <a:t>number theory is not strictly necessary. However, to gain a full appreciation of</a:t>
            </a:r>
          </a:p>
          <a:p>
            <a:r>
              <a:rPr lang="en-US" sz="1200" kern="1200" baseline="0" dirty="0" smtClean="0">
                <a:solidFill>
                  <a:schemeClr val="tx1"/>
                </a:solidFill>
                <a:latin typeface="Arial" charset="0"/>
                <a:ea typeface="ＭＳ Ｐゴシック" pitchFamily="-107" charset="-128"/>
                <a:cs typeface="ＭＳ Ｐゴシック" pitchFamily="-107" charset="-128"/>
              </a:rPr>
              <a:t>public-key algorithms, some understanding of number theory is required. Chapter 2</a:t>
            </a:r>
          </a:p>
          <a:p>
            <a:r>
              <a:rPr lang="en-US" sz="1200" kern="1200" baseline="0" dirty="0" smtClean="0">
                <a:solidFill>
                  <a:schemeClr val="tx1"/>
                </a:solidFill>
                <a:latin typeface="Arial" charset="0"/>
                <a:ea typeface="ＭＳ Ｐゴシック" pitchFamily="-107" charset="-128"/>
                <a:cs typeface="ＭＳ Ｐゴシック" pitchFamily="-107" charset="-128"/>
              </a:rPr>
              <a:t>provides the necessary background in number theory.</a:t>
            </a:r>
            <a:endParaRPr lang="en-US" dirty="0" smtClean="0">
              <a:latin typeface="Arial" pitchFamily="-84" charset="0"/>
              <a:ea typeface="ＭＳ Ｐゴシック" pitchFamily="-84" charset="-128"/>
              <a:cs typeface="ＭＳ Ｐゴシック" pitchFamily="-84" charset="-128"/>
            </a:endParaRPr>
          </a:p>
          <a:p>
            <a:endParaRPr lang="en-US" smtClean="0">
              <a:latin typeface="Arial" pitchFamily="-84" charset="0"/>
              <a:ea typeface="ＭＳ Ｐゴシック" pitchFamily="-84" charset="-128"/>
              <a:cs typeface="ＭＳ Ｐゴシック" pitchFamily="-84" charset="-128"/>
            </a:endParaRPr>
          </a:p>
          <a:p>
            <a:pPr eaLnBrk="1" hangingPunct="1"/>
            <a:endParaRPr lang="en-US" dirty="0">
              <a:latin typeface="Arial" pitchFamily="-84"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We mentioned earlier that either of the two related keys can be used for encryption,</a:t>
            </a:r>
          </a:p>
          <a:p>
            <a:r>
              <a:rPr lang="en-US" sz="1200" kern="1200" baseline="0" dirty="0">
                <a:solidFill>
                  <a:schemeClr val="tx1"/>
                </a:solidFill>
                <a:latin typeface="Arial" charset="0"/>
                <a:ea typeface="ＭＳ Ｐゴシック" pitchFamily="-107" charset="-128"/>
                <a:cs typeface="ＭＳ Ｐゴシック" pitchFamily="-107" charset="-128"/>
              </a:rPr>
              <a:t>with the other being used for decryption. This enables a rather different</a:t>
            </a:r>
          </a:p>
          <a:p>
            <a:r>
              <a:rPr lang="en-US" sz="1200" kern="1200" baseline="0" dirty="0">
                <a:solidFill>
                  <a:schemeClr val="tx1"/>
                </a:solidFill>
                <a:latin typeface="Arial" charset="0"/>
                <a:ea typeface="ＭＳ Ｐゴシック" pitchFamily="-107" charset="-128"/>
                <a:cs typeface="ＭＳ Ｐゴシック" pitchFamily="-107" charset="-128"/>
              </a:rPr>
              <a:t>cryptographic scheme to be implemented. Whereas the scheme illustrated in</a:t>
            </a:r>
          </a:p>
          <a:p>
            <a:r>
              <a:rPr lang="en-US" sz="1200" kern="1200" baseline="0" dirty="0">
                <a:solidFill>
                  <a:schemeClr val="tx1"/>
                </a:solidFill>
                <a:latin typeface="Arial" charset="0"/>
                <a:ea typeface="ＭＳ Ｐゴシック" pitchFamily="-107" charset="-128"/>
                <a:cs typeface="ＭＳ Ｐゴシック" pitchFamily="-107" charset="-128"/>
              </a:rPr>
              <a:t>Figure 9.2 provides confidentiality, Figures 9.1b and 9.3 show the use of public-key</a:t>
            </a:r>
          </a:p>
          <a:p>
            <a:r>
              <a:rPr lang="en-US" sz="1200" kern="1200" baseline="0" dirty="0">
                <a:solidFill>
                  <a:schemeClr val="tx1"/>
                </a:solidFill>
                <a:latin typeface="Arial" charset="0"/>
                <a:ea typeface="ＭＳ Ｐゴシック" pitchFamily="-107" charset="-128"/>
                <a:cs typeface="ＭＳ Ｐゴシック" pitchFamily="-107" charset="-128"/>
              </a:rPr>
              <a:t>encryption to provide authentication.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is important to emphasize that the encryption process depicted in</a:t>
            </a:r>
          </a:p>
          <a:p>
            <a:r>
              <a:rPr lang="en-US" sz="1200" kern="1200" baseline="0" dirty="0">
                <a:solidFill>
                  <a:schemeClr val="tx1"/>
                </a:solidFill>
                <a:latin typeface="Arial" charset="0"/>
                <a:ea typeface="ＭＳ Ｐゴシック" pitchFamily="-107" charset="-128"/>
                <a:cs typeface="ＭＳ Ｐゴシック" pitchFamily="-107" charset="-128"/>
              </a:rPr>
              <a:t>Figures 9.1b and 9.3 does not provide confidentiality. That is, the message being</a:t>
            </a:r>
          </a:p>
          <a:p>
            <a:r>
              <a:rPr lang="en-US" sz="1200" kern="1200" baseline="0" dirty="0">
                <a:solidFill>
                  <a:schemeClr val="tx1"/>
                </a:solidFill>
                <a:latin typeface="Arial" charset="0"/>
                <a:ea typeface="ＭＳ Ｐゴシック" pitchFamily="-107" charset="-128"/>
                <a:cs typeface="ＭＳ Ｐゴシック" pitchFamily="-107" charset="-128"/>
              </a:rPr>
              <a:t>sent is safe from alteration but not from eavesdropping. This is obvious in the</a:t>
            </a:r>
          </a:p>
          <a:p>
            <a:r>
              <a:rPr lang="en-US" sz="1200" kern="1200" baseline="0" dirty="0">
                <a:solidFill>
                  <a:schemeClr val="tx1"/>
                </a:solidFill>
                <a:latin typeface="Arial" charset="0"/>
                <a:ea typeface="ＭＳ Ｐゴシック" pitchFamily="-107" charset="-128"/>
                <a:cs typeface="ＭＳ Ｐゴシック" pitchFamily="-107" charset="-128"/>
              </a:rPr>
              <a:t>case of a signature based on a portion of the message, because the rest of the</a:t>
            </a:r>
          </a:p>
          <a:p>
            <a:r>
              <a:rPr lang="en-US" sz="1200" kern="1200" baseline="0" dirty="0">
                <a:solidFill>
                  <a:schemeClr val="tx1"/>
                </a:solidFill>
                <a:latin typeface="Arial" charset="0"/>
                <a:ea typeface="ＭＳ Ｐゴシック" pitchFamily="-107" charset="-128"/>
                <a:cs typeface="ＭＳ Ｐゴシック" pitchFamily="-107" charset="-128"/>
              </a:rPr>
              <a:t>message is transmitted in the clear. Even in the case of complete encryption,</a:t>
            </a:r>
          </a:p>
          <a:p>
            <a:r>
              <a:rPr lang="en-US" sz="1200" kern="1200" baseline="0" dirty="0">
                <a:solidFill>
                  <a:schemeClr val="tx1"/>
                </a:solidFill>
                <a:latin typeface="Arial" charset="0"/>
                <a:ea typeface="ＭＳ Ｐゴシック" pitchFamily="-107" charset="-128"/>
                <a:cs typeface="ＭＳ Ｐゴシック" pitchFamily="-107" charset="-128"/>
              </a:rPr>
              <a:t>as shown in Figure 9.3, there is no protection of confidentiality because any</a:t>
            </a:r>
          </a:p>
          <a:p>
            <a:r>
              <a:rPr lang="en-US" sz="1200" kern="1200" baseline="0" dirty="0">
                <a:solidFill>
                  <a:schemeClr val="tx1"/>
                </a:solidFill>
                <a:latin typeface="Arial" charset="0"/>
                <a:ea typeface="ＭＳ Ｐゴシック" pitchFamily="-107" charset="-128"/>
                <a:cs typeface="ＭＳ Ｐゴシック" pitchFamily="-107" charset="-128"/>
              </a:rPr>
              <a:t>observer can decrypt the message by using the sender’s public key.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It is, however, possible to provide both the authentication function and confidentiality</a:t>
            </a:r>
          </a:p>
          <a:p>
            <a:r>
              <a:rPr lang="en-US" sz="1200" kern="1200" baseline="0" dirty="0">
                <a:solidFill>
                  <a:schemeClr val="tx1"/>
                </a:solidFill>
                <a:latin typeface="Arial" charset="0"/>
                <a:ea typeface="ＭＳ Ｐゴシック" pitchFamily="-107" charset="-128"/>
                <a:cs typeface="ＭＳ Ｐゴシック" pitchFamily="-107" charset="-128"/>
              </a:rPr>
              <a:t>by a double use of the public-key scheme (Figure 9.4).</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In this case, we begin as before by encrypting a message, using the sender’s private</a:t>
            </a:r>
          </a:p>
          <a:p>
            <a:r>
              <a:rPr lang="en-US" sz="1200" kern="1200" baseline="0" dirty="0">
                <a:solidFill>
                  <a:schemeClr val="tx1"/>
                </a:solidFill>
                <a:latin typeface="Arial" charset="0"/>
                <a:ea typeface="ＭＳ Ｐゴシック" pitchFamily="-107" charset="-128"/>
                <a:cs typeface="ＭＳ Ｐゴシック" pitchFamily="-107" charset="-128"/>
              </a:rPr>
              <a:t>key. This provides the digital signature. Next, we encrypt again, using the receiver’s</a:t>
            </a:r>
          </a:p>
          <a:p>
            <a:r>
              <a:rPr lang="en-US" sz="1200" kern="1200" baseline="0" dirty="0">
                <a:solidFill>
                  <a:schemeClr val="tx1"/>
                </a:solidFill>
                <a:latin typeface="Arial" charset="0"/>
                <a:ea typeface="ＭＳ Ｐゴシック" pitchFamily="-107" charset="-128"/>
                <a:cs typeface="ＭＳ Ｐゴシック" pitchFamily="-107" charset="-128"/>
              </a:rPr>
              <a:t>public key. The final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can be decrypted only by the intended receiver, who</a:t>
            </a:r>
          </a:p>
          <a:p>
            <a:r>
              <a:rPr lang="en-US" sz="1200" kern="1200" baseline="0" dirty="0">
                <a:solidFill>
                  <a:schemeClr val="tx1"/>
                </a:solidFill>
                <a:latin typeface="Arial" charset="0"/>
                <a:ea typeface="ＭＳ Ｐゴシック" pitchFamily="-107" charset="-128"/>
                <a:cs typeface="ＭＳ Ｐゴシック" pitchFamily="-107" charset="-128"/>
              </a:rPr>
              <a:t>alone has the matching private key. Thus, confidentiality is provided. The disadvantage</a:t>
            </a:r>
          </a:p>
          <a:p>
            <a:r>
              <a:rPr lang="en-US" sz="1200" kern="1200" baseline="0" dirty="0">
                <a:solidFill>
                  <a:schemeClr val="tx1"/>
                </a:solidFill>
                <a:latin typeface="Arial" charset="0"/>
                <a:ea typeface="ＭＳ Ｐゴシック" pitchFamily="-107" charset="-128"/>
                <a:cs typeface="ＭＳ Ｐゴシック" pitchFamily="-107" charset="-128"/>
              </a:rPr>
              <a:t>of this approach is that the public-key algorithm, which is complex, must be</a:t>
            </a:r>
          </a:p>
          <a:p>
            <a:r>
              <a:rPr lang="en-US" sz="1200" kern="1200" baseline="0" dirty="0">
                <a:solidFill>
                  <a:schemeClr val="tx1"/>
                </a:solidFill>
                <a:latin typeface="Arial" charset="0"/>
                <a:ea typeface="ＭＳ Ｐゴシック" pitchFamily="-107" charset="-128"/>
                <a:cs typeface="ＭＳ Ｐゴシック" pitchFamily="-107" charset="-128"/>
              </a:rPr>
              <a:t>exercised four times rather than two in each communication.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Before proceeding, we need to clarify one aspect of public-key cryptosystems that is</a:t>
            </a:r>
          </a:p>
          <a:p>
            <a:r>
              <a:rPr lang="en-US" sz="1200" kern="1200" baseline="0" dirty="0">
                <a:solidFill>
                  <a:schemeClr val="tx1"/>
                </a:solidFill>
                <a:latin typeface="Arial" charset="0"/>
                <a:ea typeface="ＭＳ Ｐゴシック" pitchFamily="-107" charset="-128"/>
                <a:cs typeface="ＭＳ Ｐゴシック" pitchFamily="-107" charset="-128"/>
              </a:rPr>
              <a:t>otherwise likely to lead to confusion. Public-key systems are characterized by the use</a:t>
            </a:r>
          </a:p>
          <a:p>
            <a:r>
              <a:rPr lang="en-US" sz="1200" kern="1200" baseline="0" dirty="0">
                <a:solidFill>
                  <a:schemeClr val="tx1"/>
                </a:solidFill>
                <a:latin typeface="Arial" charset="0"/>
                <a:ea typeface="ＭＳ Ｐゴシック" pitchFamily="-107" charset="-128"/>
                <a:cs typeface="ＭＳ Ｐゴシック" pitchFamily="-107" charset="-128"/>
              </a:rPr>
              <a:t>of a cryptographic algorithm with two keys, one held private and one available publicly.</a:t>
            </a:r>
          </a:p>
          <a:p>
            <a:r>
              <a:rPr lang="en-US" sz="1200" kern="1200" baseline="0" dirty="0">
                <a:solidFill>
                  <a:schemeClr val="tx1"/>
                </a:solidFill>
                <a:latin typeface="Arial" charset="0"/>
                <a:ea typeface="ＭＳ Ｐゴシック" pitchFamily="-107" charset="-128"/>
                <a:cs typeface="ＭＳ Ｐゴシック" pitchFamily="-107" charset="-128"/>
              </a:rPr>
              <a:t>Depending on the application, the sender uses either the sender’s private key or</a:t>
            </a:r>
          </a:p>
          <a:p>
            <a:r>
              <a:rPr lang="en-US" sz="1200" kern="1200" baseline="0" dirty="0">
                <a:solidFill>
                  <a:schemeClr val="tx1"/>
                </a:solidFill>
                <a:latin typeface="Arial" charset="0"/>
                <a:ea typeface="ＭＳ Ｐゴシック" pitchFamily="-107" charset="-128"/>
                <a:cs typeface="ＭＳ Ｐゴシック" pitchFamily="-107" charset="-128"/>
              </a:rPr>
              <a:t>the receiver’s public key, or both, to perform some type of cryptographic function. In</a:t>
            </a:r>
          </a:p>
          <a:p>
            <a:r>
              <a:rPr lang="en-US" sz="1200" kern="1200" baseline="0" dirty="0">
                <a:solidFill>
                  <a:schemeClr val="tx1"/>
                </a:solidFill>
                <a:latin typeface="Arial" charset="0"/>
                <a:ea typeface="ＭＳ Ｐゴシック" pitchFamily="-107" charset="-128"/>
                <a:cs typeface="ＭＳ Ｐゴシック" pitchFamily="-107" charset="-128"/>
              </a:rPr>
              <a:t>broad terms, we can classify the use of </a:t>
            </a:r>
            <a:r>
              <a:rPr lang="en-US" sz="1200" b="1" kern="1200" baseline="0" dirty="0">
                <a:solidFill>
                  <a:schemeClr val="tx1"/>
                </a:solidFill>
                <a:latin typeface="Arial" charset="0"/>
                <a:ea typeface="ＭＳ Ｐゴシック" pitchFamily="-107" charset="-128"/>
                <a:cs typeface="ＭＳ Ｐゴシック" pitchFamily="-107" charset="-128"/>
              </a:rPr>
              <a:t>public-key cryptosystems </a:t>
            </a:r>
            <a:r>
              <a:rPr lang="en-US" sz="1200" kern="1200" baseline="0" dirty="0">
                <a:solidFill>
                  <a:schemeClr val="tx1"/>
                </a:solidFill>
                <a:latin typeface="Arial" charset="0"/>
                <a:ea typeface="ＭＳ Ｐゴシック" pitchFamily="-107" charset="-128"/>
                <a:cs typeface="ＭＳ Ｐゴシック" pitchFamily="-107" charset="-128"/>
              </a:rPr>
              <a:t>into three categories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Encryption/decryption: </a:t>
            </a:r>
            <a:r>
              <a:rPr lang="en-US" sz="1200" kern="1200" baseline="0" dirty="0">
                <a:solidFill>
                  <a:schemeClr val="tx1"/>
                </a:solidFill>
                <a:latin typeface="Arial" charset="0"/>
                <a:ea typeface="ＭＳ Ｐゴシック" pitchFamily="-107" charset="-128"/>
                <a:cs typeface="ＭＳ Ｐゴシック" pitchFamily="-107" charset="-128"/>
              </a:rPr>
              <a:t>The sender encrypts a message with the recipient’s</a:t>
            </a:r>
          </a:p>
          <a:p>
            <a:r>
              <a:rPr lang="en-US" sz="1200" kern="1200" baseline="0" dirty="0">
                <a:solidFill>
                  <a:schemeClr val="tx1"/>
                </a:solidFill>
                <a:latin typeface="Arial" charset="0"/>
                <a:ea typeface="ＭＳ Ｐゴシック" pitchFamily="-107" charset="-128"/>
                <a:cs typeface="ＭＳ Ｐゴシック" pitchFamily="-107" charset="-128"/>
              </a:rPr>
              <a:t>public key.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Digital signature: </a:t>
            </a:r>
            <a:r>
              <a:rPr lang="en-US" sz="1200" kern="1200" baseline="0" dirty="0">
                <a:solidFill>
                  <a:schemeClr val="tx1"/>
                </a:solidFill>
                <a:latin typeface="Arial" charset="0"/>
                <a:ea typeface="ＭＳ Ｐゴシック" pitchFamily="-107" charset="-128"/>
                <a:cs typeface="ＭＳ Ｐゴシック" pitchFamily="-107" charset="-128"/>
              </a:rPr>
              <a:t>The sender “signs” a message with its private key. Signing</a:t>
            </a:r>
          </a:p>
          <a:p>
            <a:r>
              <a:rPr lang="en-US" sz="1200" kern="1200" baseline="0" dirty="0">
                <a:solidFill>
                  <a:schemeClr val="tx1"/>
                </a:solidFill>
                <a:latin typeface="Arial" charset="0"/>
                <a:ea typeface="ＭＳ Ｐゴシック" pitchFamily="-107" charset="-128"/>
                <a:cs typeface="ＭＳ Ｐゴシック" pitchFamily="-107" charset="-128"/>
              </a:rPr>
              <a:t>is achieved by a cryptographic algorithm applied to the message or to a small</a:t>
            </a:r>
          </a:p>
          <a:p>
            <a:r>
              <a:rPr lang="en-US" sz="1200" kern="1200" baseline="0" dirty="0">
                <a:solidFill>
                  <a:schemeClr val="tx1"/>
                </a:solidFill>
                <a:latin typeface="Arial" charset="0"/>
                <a:ea typeface="ＭＳ Ｐゴシック" pitchFamily="-107" charset="-128"/>
                <a:cs typeface="ＭＳ Ｐゴシック" pitchFamily="-107" charset="-128"/>
              </a:rPr>
              <a:t>block of data that is a function of the message.</a:t>
            </a:r>
          </a:p>
          <a:p>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Key exchange: </a:t>
            </a:r>
            <a:r>
              <a:rPr lang="en-US" sz="1200" kern="1200" dirty="0">
                <a:solidFill>
                  <a:schemeClr val="tx1"/>
                </a:solidFill>
                <a:effectLst/>
                <a:latin typeface="Arial" charset="0"/>
                <a:ea typeface="ＭＳ Ｐゴシック" pitchFamily="-107" charset="-128"/>
                <a:cs typeface="ＭＳ Ｐゴシック" pitchFamily="-107" charset="-128"/>
              </a:rPr>
              <a:t>Two sides cooperate to exchange a session key, which is a secret key for </a:t>
            </a:r>
          </a:p>
          <a:p>
            <a:r>
              <a:rPr lang="en-US" sz="1200" kern="1200" dirty="0">
                <a:solidFill>
                  <a:schemeClr val="tx1"/>
                </a:solidFill>
                <a:effectLst/>
                <a:latin typeface="Arial" charset="0"/>
                <a:ea typeface="ＭＳ Ｐゴシック" pitchFamily="-107" charset="-128"/>
                <a:cs typeface="ＭＳ Ｐゴシック" pitchFamily="-107" charset="-128"/>
              </a:rPr>
              <a:t>symmetric encryption generated for use for a particular transaction (or session) and valid for </a:t>
            </a:r>
          </a:p>
          <a:p>
            <a:r>
              <a:rPr lang="en-US" sz="1200" kern="1200" dirty="0">
                <a:solidFill>
                  <a:schemeClr val="tx1"/>
                </a:solidFill>
                <a:effectLst/>
                <a:latin typeface="Arial" charset="0"/>
                <a:ea typeface="ＭＳ Ｐゴシック" pitchFamily="-107" charset="-128"/>
                <a:cs typeface="ＭＳ Ｐゴシック" pitchFamily="-107" charset="-128"/>
              </a:rPr>
              <a:t>a short period of time. Several different approaches are possible, involving the private key(s) </a:t>
            </a:r>
          </a:p>
          <a:p>
            <a:r>
              <a:rPr lang="en-US" sz="1200" kern="1200" dirty="0">
                <a:solidFill>
                  <a:schemeClr val="tx1"/>
                </a:solidFill>
                <a:effectLst/>
                <a:latin typeface="Arial" charset="0"/>
                <a:ea typeface="ＭＳ Ｐゴシック" pitchFamily="-107" charset="-128"/>
                <a:cs typeface="ＭＳ Ｐゴシック" pitchFamily="-107" charset="-128"/>
              </a:rPr>
              <a:t>of one or both </a:t>
            </a:r>
            <a:r>
              <a:rPr lang="en-US" sz="1200" kern="1200" baseline="0" dirty="0">
                <a:solidFill>
                  <a:schemeClr val="tx1"/>
                </a:solidFill>
                <a:latin typeface="Arial" charset="0"/>
                <a:ea typeface="ＭＳ Ｐゴシック" pitchFamily="-107" charset="-128"/>
                <a:cs typeface="ＭＳ Ｐゴシック" pitchFamily="-107" charset="-128"/>
              </a:rPr>
              <a:t>parties.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Some algorithms are suitable for all three applications, whereas others can be</a:t>
            </a:r>
          </a:p>
          <a:p>
            <a:r>
              <a:rPr lang="en-US" sz="1200" kern="1200" baseline="0" dirty="0">
                <a:solidFill>
                  <a:schemeClr val="tx1"/>
                </a:solidFill>
                <a:latin typeface="Arial" charset="0"/>
                <a:ea typeface="ＭＳ Ｐゴシック" pitchFamily="-107" charset="-128"/>
                <a:cs typeface="ＭＳ Ｐゴシック" pitchFamily="-107" charset="-128"/>
              </a:rPr>
              <a:t>used only for one or two of these applications. Table 9.3 indicates the applications</a:t>
            </a:r>
          </a:p>
          <a:p>
            <a:r>
              <a:rPr lang="en-US" sz="1200" kern="1200" baseline="0" dirty="0">
                <a:solidFill>
                  <a:schemeClr val="tx1"/>
                </a:solidFill>
                <a:latin typeface="Arial" charset="0"/>
                <a:ea typeface="ＭＳ Ｐゴシック" pitchFamily="-107" charset="-128"/>
                <a:cs typeface="ＭＳ Ｐゴシック" pitchFamily="-107" charset="-128"/>
              </a:rPr>
              <a:t>supported by the algorithms discussed in this book.</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latin typeface="Arial" pitchFamily="-84" charset="0"/>
                <a:ea typeface="ＭＳ Ｐゴシック" pitchFamily="-84" charset="-128"/>
                <a:cs typeface="ＭＳ Ｐゴシック" pitchFamily="-84" charset="-128"/>
              </a:rPr>
              <a:t>The cryptosystem illustrated in Figures 9.2 through 9.4 depends on a cryptographic algorithm based on two related keys. </a:t>
            </a:r>
            <a:r>
              <a:rPr lang="en-US" dirty="0" err="1">
                <a:latin typeface="Arial" pitchFamily="-84" charset="0"/>
                <a:ea typeface="ＭＳ Ｐゴシック" pitchFamily="-84" charset="-128"/>
                <a:cs typeface="ＭＳ Ｐゴシック" pitchFamily="-84" charset="-128"/>
              </a:rPr>
              <a:t>Diffie</a:t>
            </a:r>
            <a:r>
              <a:rPr lang="en-US" dirty="0">
                <a:latin typeface="Arial" pitchFamily="-84" charset="0"/>
                <a:ea typeface="ＭＳ Ｐゴシック" pitchFamily="-84" charset="-128"/>
                <a:cs typeface="ＭＳ Ｐゴシック" pitchFamily="-84" charset="-128"/>
              </a:rPr>
              <a:t> and Hellman postulated this system without demonstrating that such algorithms exist. However, they did lay out the conditions that such algorithms must fulfill: </a:t>
            </a:r>
            <a:r>
              <a:rPr lang="en-US" sz="1200" kern="1200" dirty="0">
                <a:solidFill>
                  <a:schemeClr val="tx1"/>
                </a:solidFill>
                <a:effectLst/>
                <a:latin typeface="Arial" charset="0"/>
                <a:ea typeface="ＭＳ Ｐゴシック" pitchFamily="-107" charset="-128"/>
                <a:cs typeface="ＭＳ Ｐゴシック" pitchFamily="-107" charset="-128"/>
              </a:rPr>
              <a:t>[DIFF76b]. </a:t>
            </a:r>
            <a:endParaRPr lang="en-US" dirty="0">
              <a:latin typeface="Arial" pitchFamily="-84" charset="0"/>
              <a:ea typeface="ＭＳ Ｐゴシック" pitchFamily="-84" charset="-128"/>
              <a:cs typeface="ＭＳ Ｐゴシック" pitchFamily="-84" charset="-128"/>
            </a:endParaRPr>
          </a:p>
          <a:p>
            <a:pPr eaLnBrk="1" hangingPunct="1"/>
            <a:endParaRPr lang="en-US" dirty="0">
              <a:latin typeface="Arial" pitchFamily="-84" charset="0"/>
              <a:ea typeface="ＭＳ Ｐゴシック" pitchFamily="-84" charset="-128"/>
              <a:cs typeface="ＭＳ Ｐゴシック" pitchFamily="-84" charset="-128"/>
            </a:endParaRPr>
          </a:p>
          <a:p>
            <a:pPr eaLnBrk="1" hangingPunct="1">
              <a:buFontTx/>
              <a:buAutoNum type="arabicPeriod"/>
            </a:pPr>
            <a:r>
              <a:rPr lang="en-US" dirty="0">
                <a:latin typeface="Arial" pitchFamily="-84" charset="0"/>
                <a:ea typeface="ＭＳ Ｐゴシック" pitchFamily="-84" charset="-128"/>
                <a:cs typeface="ＭＳ Ｐゴシック" pitchFamily="-84" charset="-128"/>
              </a:rPr>
              <a:t>It is computationally easy for a party B to generate a pair (public key </a:t>
            </a:r>
            <a:r>
              <a:rPr lang="en-US" i="1" dirty="0" err="1">
                <a:latin typeface="Arial" pitchFamily="-84" charset="0"/>
                <a:ea typeface="ＭＳ Ｐゴシック" pitchFamily="-84" charset="-128"/>
                <a:cs typeface="ＭＳ Ｐゴシック" pitchFamily="-84" charset="-128"/>
              </a:rPr>
              <a:t>PU</a:t>
            </a:r>
            <a:r>
              <a:rPr lang="en-US" i="1" baseline="-25000" dirty="0" err="1">
                <a:latin typeface="Arial" pitchFamily="-84" charset="0"/>
                <a:ea typeface="ＭＳ Ｐゴシック" pitchFamily="-84" charset="-128"/>
                <a:cs typeface="ＭＳ Ｐゴシック" pitchFamily="-84" charset="-128"/>
              </a:rPr>
              <a:t>b</a:t>
            </a:r>
            <a:r>
              <a:rPr lang="en-US" i="1"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private key </a:t>
            </a:r>
            <a:r>
              <a:rPr lang="en-US" i="1" dirty="0" err="1">
                <a:latin typeface="Arial" pitchFamily="-84" charset="0"/>
                <a:ea typeface="ＭＳ Ｐゴシック" pitchFamily="-84" charset="-128"/>
                <a:cs typeface="ＭＳ Ｐゴシック" pitchFamily="-84" charset="-128"/>
              </a:rPr>
              <a:t>PR</a:t>
            </a:r>
            <a:r>
              <a:rPr lang="en-US" sz="1200" i="1" kern="1200" baseline="-25000" dirty="0" err="1">
                <a:solidFill>
                  <a:schemeClr val="tx1"/>
                </a:solidFill>
                <a:latin typeface="Arial" pitchFamily="-84" charset="0"/>
                <a:ea typeface="ＭＳ Ｐゴシック" pitchFamily="-84" charset="-128"/>
                <a:cs typeface="ＭＳ Ｐゴシック" pitchFamily="-84" charset="-128"/>
              </a:rPr>
              <a:t>b</a:t>
            </a:r>
            <a:r>
              <a:rPr lang="en-US" i="1" dirty="0">
                <a:latin typeface="Arial" pitchFamily="-84" charset="0"/>
                <a:ea typeface="ＭＳ Ｐゴシック" pitchFamily="-84" charset="-128"/>
                <a:cs typeface="ＭＳ Ｐゴシック" pitchFamily="-84" charset="-128"/>
              </a:rPr>
              <a:t>). </a:t>
            </a:r>
            <a:endParaRPr lang="en-US" dirty="0">
              <a:latin typeface="Times-Roman" charset="0"/>
              <a:ea typeface="ＭＳ Ｐゴシック" pitchFamily="-84" charset="-128"/>
              <a:cs typeface="ＭＳ Ｐゴシック" pitchFamily="-84" charset="-128"/>
            </a:endParaRPr>
          </a:p>
          <a:p>
            <a:pPr eaLnBrk="1" hangingPunct="1">
              <a:buFontTx/>
              <a:buAutoNum type="arabicPeriod"/>
            </a:pPr>
            <a:r>
              <a:rPr lang="en-US" dirty="0">
                <a:latin typeface="Arial" pitchFamily="-84" charset="0"/>
                <a:ea typeface="ＭＳ Ｐゴシック" pitchFamily="-84" charset="-128"/>
                <a:cs typeface="ＭＳ Ｐゴシック" pitchFamily="-84" charset="-128"/>
              </a:rPr>
              <a:t>It is computationally easy for a sender A, knowing the public key and the message to be encrypted, </a:t>
            </a:r>
            <a:r>
              <a:rPr lang="en-US" i="1" dirty="0">
                <a:latin typeface="Arial" pitchFamily="-84" charset="0"/>
                <a:ea typeface="ＭＳ Ｐゴシック" pitchFamily="-84" charset="-128"/>
                <a:cs typeface="ＭＳ Ｐゴシック" pitchFamily="-84" charset="-128"/>
              </a:rPr>
              <a:t>M</a:t>
            </a:r>
            <a:r>
              <a:rPr lang="en-US" dirty="0">
                <a:latin typeface="Arial" pitchFamily="-84" charset="0"/>
                <a:ea typeface="ＭＳ Ｐゴシック" pitchFamily="-84" charset="-128"/>
                <a:cs typeface="ＭＳ Ｐゴシック" pitchFamily="-84" charset="-128"/>
              </a:rPr>
              <a:t>, to generate the corresponding </a:t>
            </a:r>
            <a:r>
              <a:rPr lang="en-US" dirty="0" err="1">
                <a:latin typeface="Arial" pitchFamily="-84" charset="0"/>
                <a:ea typeface="ＭＳ Ｐゴシック" pitchFamily="-84" charset="-128"/>
                <a:cs typeface="ＭＳ Ｐゴシック" pitchFamily="-84" charset="-128"/>
              </a:rPr>
              <a:t>ciphertext</a:t>
            </a:r>
            <a:r>
              <a:rPr lang="en-US" dirty="0">
                <a:latin typeface="Arial" pitchFamily="-84" charset="0"/>
                <a:ea typeface="ＭＳ Ｐゴシック" pitchFamily="-84" charset="-128"/>
                <a:cs typeface="ＭＳ Ｐゴシック" pitchFamily="-84" charset="-128"/>
              </a:rPr>
              <a:t>:  </a:t>
            </a:r>
          </a:p>
          <a:p>
            <a:pPr eaLnBrk="1" hangingPunct="1">
              <a:buFontTx/>
              <a:buNone/>
            </a:pPr>
            <a:r>
              <a:rPr lang="en-US" dirty="0">
                <a:latin typeface="Arial" pitchFamily="-84" charset="0"/>
                <a:ea typeface="ＭＳ Ｐゴシック" pitchFamily="-84" charset="-128"/>
                <a:cs typeface="ＭＳ Ｐゴシック" pitchFamily="-84" charset="-128"/>
              </a:rPr>
              <a:t>	</a:t>
            </a:r>
            <a:r>
              <a:rPr lang="en-US" i="1" dirty="0">
                <a:latin typeface="Arial" pitchFamily="-84" charset="0"/>
                <a:ea typeface="ＭＳ Ｐゴシック" pitchFamily="-84" charset="-128"/>
                <a:cs typeface="ＭＳ Ｐゴシック" pitchFamily="-84" charset="-128"/>
              </a:rPr>
              <a:t>C</a:t>
            </a:r>
            <a:r>
              <a:rPr lang="en-US" dirty="0">
                <a:latin typeface="Arial" pitchFamily="-84" charset="0"/>
                <a:ea typeface="ＭＳ Ｐゴシック" pitchFamily="-84" charset="-128"/>
                <a:cs typeface="ＭＳ Ｐゴシック" pitchFamily="-84" charset="-128"/>
              </a:rPr>
              <a:t> = E(</a:t>
            </a:r>
            <a:r>
              <a:rPr lang="en-US" i="1" dirty="0" err="1">
                <a:latin typeface="Arial" pitchFamily="-84" charset="0"/>
                <a:ea typeface="ＭＳ Ｐゴシック" pitchFamily="-84" charset="-128"/>
                <a:cs typeface="ＭＳ Ｐゴシック" pitchFamily="-84" charset="-128"/>
              </a:rPr>
              <a:t>PU</a:t>
            </a:r>
            <a:r>
              <a:rPr lang="en-US" i="1" baseline="-25000" dirty="0" err="1">
                <a:latin typeface="Arial" pitchFamily="-84" charset="0"/>
                <a:ea typeface="ＭＳ Ｐゴシック" pitchFamily="-84" charset="-128"/>
                <a:cs typeface="ＭＳ Ｐゴシック" pitchFamily="-84" charset="-128"/>
              </a:rPr>
              <a:t>b</a:t>
            </a:r>
            <a:r>
              <a:rPr lang="en-US" i="1" dirty="0">
                <a:latin typeface="Arial" pitchFamily="-84" charset="0"/>
                <a:ea typeface="ＭＳ Ｐゴシック" pitchFamily="-84" charset="-128"/>
                <a:cs typeface="ＭＳ Ｐゴシック" pitchFamily="-84" charset="-128"/>
              </a:rPr>
              <a:t>, M</a:t>
            </a:r>
            <a:r>
              <a:rPr lang="en-US" dirty="0">
                <a:latin typeface="Arial" pitchFamily="-84" charset="0"/>
                <a:ea typeface="ＭＳ Ｐゴシック" pitchFamily="-84" charset="-128"/>
                <a:cs typeface="ＭＳ Ｐゴシック" pitchFamily="-84" charset="-128"/>
              </a:rPr>
              <a:t>) </a:t>
            </a:r>
          </a:p>
          <a:p>
            <a:pPr eaLnBrk="1" hangingPunct="1">
              <a:buFontTx/>
              <a:buNone/>
            </a:pPr>
            <a:r>
              <a:rPr lang="en-US" dirty="0">
                <a:latin typeface="Arial" pitchFamily="-84" charset="0"/>
                <a:ea typeface="ＭＳ Ｐゴシック" pitchFamily="-84" charset="-128"/>
                <a:cs typeface="ＭＳ Ｐゴシック" pitchFamily="-84" charset="-128"/>
              </a:rPr>
              <a:t>3. It is computationally easy for the receiver B to decrypt the resulting </a:t>
            </a:r>
            <a:r>
              <a:rPr lang="en-US" dirty="0" err="1">
                <a:latin typeface="Arial" pitchFamily="-84" charset="0"/>
                <a:ea typeface="ＭＳ Ｐゴシック" pitchFamily="-84" charset="-128"/>
                <a:cs typeface="ＭＳ Ｐゴシック" pitchFamily="-84" charset="-128"/>
              </a:rPr>
              <a:t>ciphertext</a:t>
            </a:r>
            <a:r>
              <a:rPr lang="en-US" dirty="0">
                <a:latin typeface="Arial" pitchFamily="-84" charset="0"/>
                <a:ea typeface="ＭＳ Ｐゴシック" pitchFamily="-84" charset="-128"/>
                <a:cs typeface="ＭＳ Ｐゴシック" pitchFamily="-84" charset="-128"/>
              </a:rPr>
              <a:t> using the private key to recover the original message:    </a:t>
            </a:r>
          </a:p>
          <a:p>
            <a:pPr eaLnBrk="1" hangingPunct="1">
              <a:buFontTx/>
              <a:buNone/>
            </a:pPr>
            <a:r>
              <a:rPr lang="en-US" dirty="0">
                <a:latin typeface="Arial" pitchFamily="-84" charset="0"/>
                <a:ea typeface="ＭＳ Ｐゴシック" pitchFamily="-84" charset="-128"/>
                <a:cs typeface="ＭＳ Ｐゴシック" pitchFamily="-84" charset="-128"/>
              </a:rPr>
              <a:t>	</a:t>
            </a:r>
            <a:r>
              <a:rPr lang="en-US" i="1" dirty="0">
                <a:latin typeface="Arial" pitchFamily="-84" charset="0"/>
                <a:ea typeface="ＭＳ Ｐゴシック" pitchFamily="-84" charset="-128"/>
                <a:cs typeface="ＭＳ Ｐゴシック" pitchFamily="-84" charset="-128"/>
              </a:rPr>
              <a:t>M</a:t>
            </a:r>
            <a:r>
              <a:rPr lang="en-US" dirty="0">
                <a:latin typeface="Arial" pitchFamily="-84" charset="0"/>
                <a:ea typeface="ＭＳ Ｐゴシック" pitchFamily="-84" charset="-128"/>
                <a:cs typeface="ＭＳ Ｐゴシック" pitchFamily="-84" charset="-128"/>
              </a:rPr>
              <a:t> = D(</a:t>
            </a:r>
            <a:r>
              <a:rPr lang="en-US" i="1" dirty="0" err="1">
                <a:latin typeface="Arial" pitchFamily="-84" charset="0"/>
                <a:ea typeface="ＭＳ Ｐゴシック" pitchFamily="-84" charset="-128"/>
                <a:cs typeface="ＭＳ Ｐゴシック" pitchFamily="-84" charset="-128"/>
              </a:rPr>
              <a:t>PR</a:t>
            </a:r>
            <a:r>
              <a:rPr lang="en-US" i="1" baseline="-25000" dirty="0" err="1">
                <a:latin typeface="Arial" pitchFamily="-84" charset="0"/>
                <a:ea typeface="ＭＳ Ｐゴシック" pitchFamily="-84" charset="-128"/>
                <a:cs typeface="ＭＳ Ｐゴシック" pitchFamily="-84" charset="-128"/>
              </a:rPr>
              <a:t>b</a:t>
            </a:r>
            <a:r>
              <a:rPr lang="en-US" i="1" dirty="0">
                <a:latin typeface="Arial" pitchFamily="-84" charset="0"/>
                <a:ea typeface="ＭＳ Ｐゴシック" pitchFamily="-84" charset="-128"/>
                <a:cs typeface="ＭＳ Ｐゴシック" pitchFamily="-84" charset="-128"/>
              </a:rPr>
              <a:t>, C) </a:t>
            </a:r>
            <a:r>
              <a:rPr lang="en-US" dirty="0">
                <a:latin typeface="Arial" pitchFamily="-84" charset="0"/>
                <a:ea typeface="ＭＳ Ｐゴシック" pitchFamily="-84" charset="-128"/>
                <a:cs typeface="ＭＳ Ｐゴシック" pitchFamily="-84" charset="-128"/>
              </a:rPr>
              <a:t>= D[</a:t>
            </a:r>
            <a:r>
              <a:rPr lang="en-US" i="1" dirty="0" err="1">
                <a:latin typeface="Arial" pitchFamily="-84" charset="0"/>
                <a:ea typeface="ＭＳ Ｐゴシック" pitchFamily="-84" charset="-128"/>
                <a:cs typeface="ＭＳ Ｐゴシック" pitchFamily="-84" charset="-128"/>
              </a:rPr>
              <a:t>PR</a:t>
            </a:r>
            <a:r>
              <a:rPr lang="en-US" sz="1200" i="1" kern="1200" baseline="-25000" dirty="0" err="1">
                <a:solidFill>
                  <a:schemeClr val="tx1"/>
                </a:solidFill>
                <a:latin typeface="Arial" pitchFamily="-84" charset="0"/>
                <a:ea typeface="ＭＳ Ｐゴシック" pitchFamily="-84" charset="-128"/>
                <a:cs typeface="ＭＳ Ｐゴシック" pitchFamily="-84" charset="-128"/>
              </a:rPr>
              <a:t>b</a:t>
            </a:r>
            <a:r>
              <a:rPr lang="en-US" i="1" dirty="0">
                <a:latin typeface="Arial" pitchFamily="-84" charset="0"/>
                <a:ea typeface="ＭＳ Ｐゴシック" pitchFamily="-84" charset="-128"/>
                <a:cs typeface="ＭＳ Ｐゴシック" pitchFamily="-84" charset="-128"/>
              </a:rPr>
              <a:t>,</a:t>
            </a:r>
            <a:r>
              <a:rPr lang="en-US" dirty="0">
                <a:latin typeface="Arial" pitchFamily="-84" charset="0"/>
                <a:ea typeface="ＭＳ Ｐゴシック" pitchFamily="-84" charset="-128"/>
                <a:cs typeface="ＭＳ Ｐゴシック" pitchFamily="-84" charset="-128"/>
              </a:rPr>
              <a:t> E(</a:t>
            </a:r>
            <a:r>
              <a:rPr lang="en-US" i="1" dirty="0" err="1">
                <a:latin typeface="Arial" pitchFamily="-84" charset="0"/>
                <a:ea typeface="ＭＳ Ｐゴシック" pitchFamily="-84" charset="-128"/>
                <a:cs typeface="ＭＳ Ｐゴシック" pitchFamily="-84" charset="-128"/>
              </a:rPr>
              <a:t>PU</a:t>
            </a:r>
            <a:r>
              <a:rPr lang="en-US" sz="1200" i="1" kern="1200" baseline="-25000" dirty="0" err="1">
                <a:solidFill>
                  <a:schemeClr val="tx1"/>
                </a:solidFill>
                <a:latin typeface="Arial" pitchFamily="-84" charset="0"/>
                <a:ea typeface="ＭＳ Ｐゴシック" pitchFamily="-84" charset="-128"/>
                <a:cs typeface="ＭＳ Ｐゴシック" pitchFamily="-84" charset="-128"/>
              </a:rPr>
              <a:t>b</a:t>
            </a:r>
            <a:r>
              <a:rPr lang="en-US" i="1" dirty="0">
                <a:latin typeface="Arial" pitchFamily="-84" charset="0"/>
                <a:ea typeface="ＭＳ Ｐゴシック" pitchFamily="-84" charset="-128"/>
                <a:cs typeface="ＭＳ Ｐゴシック" pitchFamily="-84" charset="-128"/>
              </a:rPr>
              <a:t>, M)</a:t>
            </a:r>
          </a:p>
          <a:p>
            <a:pPr eaLnBrk="1" hangingPunct="1">
              <a:buFontTx/>
              <a:buNone/>
            </a:pPr>
            <a:r>
              <a:rPr lang="en-US" dirty="0">
                <a:latin typeface="Arial" pitchFamily="-84" charset="0"/>
                <a:ea typeface="ＭＳ Ｐゴシック" pitchFamily="-84" charset="-128"/>
                <a:cs typeface="ＭＳ Ｐゴシック" pitchFamily="-84" charset="-128"/>
              </a:rPr>
              <a:t>4. It is computationally infeasible for an adversary, knowing the public key, </a:t>
            </a:r>
            <a:r>
              <a:rPr lang="en-US" i="1" dirty="0" err="1">
                <a:latin typeface="Arial" pitchFamily="-84" charset="0"/>
                <a:ea typeface="ＭＳ Ｐゴシック" pitchFamily="-84" charset="-128"/>
                <a:cs typeface="ＭＳ Ｐゴシック" pitchFamily="-84" charset="-128"/>
              </a:rPr>
              <a:t>PU</a:t>
            </a:r>
            <a:r>
              <a:rPr lang="en-US" sz="1200" i="1" kern="1200" baseline="-25000" dirty="0" err="1">
                <a:solidFill>
                  <a:schemeClr val="tx1"/>
                </a:solidFill>
                <a:latin typeface="Arial" pitchFamily="-84" charset="0"/>
                <a:ea typeface="ＭＳ Ｐゴシック" pitchFamily="-84" charset="-128"/>
                <a:cs typeface="ＭＳ Ｐゴシック" pitchFamily="-84" charset="-128"/>
              </a:rPr>
              <a:t>b</a:t>
            </a:r>
            <a:r>
              <a:rPr lang="en-US" i="1" dirty="0">
                <a:latin typeface="Arial" pitchFamily="-84" charset="0"/>
                <a:ea typeface="ＭＳ Ｐゴシック" pitchFamily="-84" charset="-128"/>
                <a:cs typeface="ＭＳ Ｐゴシック" pitchFamily="-84" charset="-128"/>
              </a:rPr>
              <a:t>,</a:t>
            </a:r>
            <a:r>
              <a:rPr lang="en-US" dirty="0">
                <a:latin typeface="Arial" pitchFamily="-84" charset="0"/>
                <a:ea typeface="ＭＳ Ｐゴシック" pitchFamily="-84" charset="-128"/>
                <a:cs typeface="ＭＳ Ｐゴシック" pitchFamily="-84" charset="-128"/>
              </a:rPr>
              <a:t> to determine the private key, </a:t>
            </a:r>
            <a:r>
              <a:rPr lang="en-US" i="1" dirty="0" err="1">
                <a:latin typeface="Arial" pitchFamily="-84" charset="0"/>
                <a:ea typeface="ＭＳ Ｐゴシック" pitchFamily="-84" charset="-128"/>
                <a:cs typeface="ＭＳ Ｐゴシック" pitchFamily="-84" charset="-128"/>
              </a:rPr>
              <a:t>PR</a:t>
            </a:r>
            <a:r>
              <a:rPr lang="en-US" sz="1200" i="1" kern="1200" baseline="-25000" dirty="0" err="1">
                <a:solidFill>
                  <a:schemeClr val="tx1"/>
                </a:solidFill>
                <a:latin typeface="Arial" pitchFamily="-84" charset="0"/>
                <a:ea typeface="ＭＳ Ｐゴシック" pitchFamily="-84" charset="-128"/>
                <a:cs typeface="ＭＳ Ｐゴシック" pitchFamily="-84" charset="-128"/>
              </a:rPr>
              <a:t>b</a:t>
            </a:r>
            <a:endParaRPr lang="en-US" sz="1200" i="1" kern="1200" baseline="-25000" dirty="0">
              <a:solidFill>
                <a:schemeClr val="tx1"/>
              </a:solidFill>
              <a:latin typeface="Arial" pitchFamily="-84" charset="0"/>
              <a:ea typeface="ＭＳ Ｐゴシック" pitchFamily="-84" charset="-128"/>
              <a:cs typeface="ＭＳ Ｐゴシック" pitchFamily="-84" charset="-128"/>
            </a:endParaRPr>
          </a:p>
          <a:p>
            <a:pPr eaLnBrk="1" hangingPunct="1">
              <a:buFontTx/>
              <a:buNone/>
            </a:pPr>
            <a:r>
              <a:rPr lang="en-US" dirty="0">
                <a:latin typeface="Arial" pitchFamily="-84" charset="0"/>
                <a:ea typeface="ＭＳ Ｐゴシック" pitchFamily="-84" charset="-128"/>
                <a:cs typeface="ＭＳ Ｐゴシック" pitchFamily="-84" charset="-128"/>
              </a:rPr>
              <a:t>5. It is computationally infeasible for an adversary, knowing the public key, </a:t>
            </a:r>
            <a:r>
              <a:rPr lang="en-US" i="1" dirty="0" err="1">
                <a:latin typeface="Arial" pitchFamily="-84" charset="0"/>
                <a:ea typeface="ＭＳ Ｐゴシック" pitchFamily="-84" charset="-128"/>
                <a:cs typeface="ＭＳ Ｐゴシック" pitchFamily="-84" charset="-128"/>
              </a:rPr>
              <a:t>PU</a:t>
            </a:r>
            <a:r>
              <a:rPr lang="en-US" sz="1200" i="1" kern="1200" baseline="-25000" dirty="0" err="1">
                <a:solidFill>
                  <a:schemeClr val="tx1"/>
                </a:solidFill>
                <a:latin typeface="Arial" pitchFamily="-84" charset="0"/>
                <a:ea typeface="ＭＳ Ｐゴシック" pitchFamily="-84" charset="-128"/>
                <a:cs typeface="ＭＳ Ｐゴシック" pitchFamily="-84" charset="-128"/>
              </a:rPr>
              <a:t>b</a:t>
            </a:r>
            <a:r>
              <a:rPr lang="en-US" i="1"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and a </a:t>
            </a:r>
            <a:r>
              <a:rPr lang="en-US" dirty="0" err="1">
                <a:latin typeface="Arial" pitchFamily="-84" charset="0"/>
                <a:ea typeface="ＭＳ Ｐゴシック" pitchFamily="-84" charset="-128"/>
                <a:cs typeface="ＭＳ Ｐゴシック" pitchFamily="-84" charset="-128"/>
              </a:rPr>
              <a:t>ciphertext</a:t>
            </a:r>
            <a:r>
              <a:rPr lang="en-US" dirty="0">
                <a:latin typeface="Arial" pitchFamily="-84" charset="0"/>
                <a:ea typeface="ＭＳ Ｐゴシック" pitchFamily="-84" charset="-128"/>
                <a:cs typeface="ＭＳ Ｐゴシック" pitchFamily="-84" charset="-128"/>
              </a:rPr>
              <a:t>, </a:t>
            </a:r>
            <a:r>
              <a:rPr lang="en-US" i="1" dirty="0">
                <a:latin typeface="Arial" pitchFamily="-84" charset="0"/>
                <a:ea typeface="ＭＳ Ｐゴシック" pitchFamily="-84" charset="-128"/>
                <a:cs typeface="ＭＳ Ｐゴシック" pitchFamily="-84" charset="-128"/>
              </a:rPr>
              <a:t>C</a:t>
            </a:r>
            <a:r>
              <a:rPr lang="en-US" dirty="0">
                <a:latin typeface="Arial" pitchFamily="-84" charset="0"/>
                <a:ea typeface="ＭＳ Ｐゴシック" pitchFamily="-84" charset="-128"/>
                <a:cs typeface="ＭＳ Ｐゴシック" pitchFamily="-84" charset="-128"/>
              </a:rPr>
              <a:t>, to recover the original message, </a:t>
            </a:r>
            <a:r>
              <a:rPr lang="en-US" i="1" dirty="0">
                <a:latin typeface="Arial" pitchFamily="-84" charset="0"/>
                <a:ea typeface="ＭＳ Ｐゴシック" pitchFamily="-84" charset="-128"/>
                <a:cs typeface="ＭＳ Ｐゴシック" pitchFamily="-84" charset="-128"/>
              </a:rPr>
              <a:t>M</a:t>
            </a:r>
            <a:r>
              <a:rPr lang="en-US" dirty="0">
                <a:latin typeface="Arial" pitchFamily="-84" charset="0"/>
                <a:ea typeface="ＭＳ Ｐゴシック" pitchFamily="-84" charset="-128"/>
                <a:cs typeface="ＭＳ Ｐゴシック" pitchFamily="-84" charset="-128"/>
              </a:rPr>
              <a:t>.</a:t>
            </a:r>
          </a:p>
          <a:p>
            <a:pPr eaLnBrk="1" hangingPunct="1">
              <a:buFontTx/>
              <a:buNone/>
            </a:pPr>
            <a:r>
              <a:rPr lang="en-US" dirty="0">
                <a:latin typeface="Arial" pitchFamily="-84" charset="0"/>
                <a:ea typeface="ＭＳ Ｐゴシック" pitchFamily="-84" charset="-128"/>
                <a:cs typeface="ＭＳ Ｐゴシック" pitchFamily="-84" charset="-128"/>
              </a:rPr>
              <a:t>6. The two keys can be applied in either order: </a:t>
            </a:r>
          </a:p>
          <a:p>
            <a:pPr eaLnBrk="1" hangingPunct="1"/>
            <a:r>
              <a:rPr lang="en-US" dirty="0">
                <a:latin typeface="Arial" pitchFamily="-84" charset="0"/>
                <a:ea typeface="ＭＳ Ｐゴシック" pitchFamily="-84" charset="-128"/>
                <a:cs typeface="ＭＳ Ｐゴシック" pitchFamily="-84" charset="-128"/>
              </a:rPr>
              <a:t>	</a:t>
            </a:r>
            <a:r>
              <a:rPr lang="en-US" i="1" dirty="0">
                <a:latin typeface="Arial" pitchFamily="-84" charset="0"/>
                <a:ea typeface="ＭＳ Ｐゴシック" pitchFamily="-84" charset="-128"/>
                <a:cs typeface="ＭＳ Ｐゴシック" pitchFamily="-84" charset="-128"/>
              </a:rPr>
              <a:t>M = </a:t>
            </a:r>
            <a:r>
              <a:rPr lang="en-US" i="0" dirty="0">
                <a:latin typeface="Arial" pitchFamily="-84" charset="0"/>
                <a:ea typeface="ＭＳ Ｐゴシック" pitchFamily="-84" charset="-128"/>
                <a:cs typeface="ＭＳ Ｐゴシック" pitchFamily="-84" charset="-128"/>
              </a:rPr>
              <a:t>D[</a:t>
            </a:r>
            <a:r>
              <a:rPr lang="en-US" i="1" dirty="0" err="1">
                <a:latin typeface="Arial" pitchFamily="-84" charset="0"/>
                <a:ea typeface="ＭＳ Ｐゴシック" pitchFamily="-84" charset="-128"/>
                <a:cs typeface="ＭＳ Ｐゴシック" pitchFamily="-84" charset="-128"/>
              </a:rPr>
              <a:t>PU</a:t>
            </a:r>
            <a:r>
              <a:rPr lang="en-US" sz="1200" i="1" kern="1200" baseline="-25000" dirty="0" err="1">
                <a:solidFill>
                  <a:schemeClr val="tx1"/>
                </a:solidFill>
                <a:latin typeface="Arial" pitchFamily="-84" charset="0"/>
                <a:ea typeface="ＭＳ Ｐゴシック" pitchFamily="-84" charset="-128"/>
                <a:cs typeface="ＭＳ Ｐゴシック" pitchFamily="-84" charset="-128"/>
              </a:rPr>
              <a:t>b</a:t>
            </a:r>
            <a:r>
              <a:rPr lang="en-US" i="1" dirty="0">
                <a:latin typeface="Arial" pitchFamily="-84" charset="0"/>
                <a:ea typeface="ＭＳ Ｐゴシック" pitchFamily="-84" charset="-128"/>
                <a:cs typeface="ＭＳ Ｐゴシック" pitchFamily="-84" charset="-128"/>
              </a:rPr>
              <a:t> , </a:t>
            </a:r>
            <a:r>
              <a:rPr lang="en-US" i="0" dirty="0">
                <a:latin typeface="Arial" pitchFamily="-84" charset="0"/>
                <a:ea typeface="ＭＳ Ｐゴシック" pitchFamily="-84" charset="-128"/>
                <a:cs typeface="ＭＳ Ｐゴシック" pitchFamily="-84" charset="-128"/>
              </a:rPr>
              <a:t>E</a:t>
            </a:r>
            <a:r>
              <a:rPr lang="en-US" i="1" dirty="0">
                <a:latin typeface="Arial" pitchFamily="-84" charset="0"/>
                <a:ea typeface="ＭＳ Ｐゴシック" pitchFamily="-84" charset="-128"/>
                <a:cs typeface="ＭＳ Ｐゴシック" pitchFamily="-84" charset="-128"/>
              </a:rPr>
              <a:t>(</a:t>
            </a:r>
            <a:r>
              <a:rPr lang="en-US" i="1" dirty="0" err="1">
                <a:latin typeface="Arial" pitchFamily="-84" charset="0"/>
                <a:ea typeface="ＭＳ Ｐゴシック" pitchFamily="-84" charset="-128"/>
                <a:cs typeface="ＭＳ Ｐゴシック" pitchFamily="-84" charset="-128"/>
              </a:rPr>
              <a:t>PR</a:t>
            </a:r>
            <a:r>
              <a:rPr lang="en-US" sz="1200" i="1" kern="1200" baseline="-25000" dirty="0" err="1">
                <a:solidFill>
                  <a:schemeClr val="tx1"/>
                </a:solidFill>
                <a:latin typeface="Arial" pitchFamily="-84" charset="0"/>
                <a:ea typeface="ＭＳ Ｐゴシック" pitchFamily="-84" charset="-128"/>
                <a:cs typeface="ＭＳ Ｐゴシック" pitchFamily="-84" charset="-128"/>
              </a:rPr>
              <a:t>b</a:t>
            </a:r>
            <a:r>
              <a:rPr lang="en-US" i="1" dirty="0">
                <a:latin typeface="Arial" pitchFamily="-84" charset="0"/>
                <a:ea typeface="ＭＳ Ｐゴシック" pitchFamily="-84" charset="-128"/>
                <a:cs typeface="ＭＳ Ｐゴシック" pitchFamily="-84" charset="-128"/>
              </a:rPr>
              <a:t>, M)] = </a:t>
            </a:r>
            <a:r>
              <a:rPr lang="en-US" i="0" dirty="0">
                <a:latin typeface="Arial" pitchFamily="-84" charset="0"/>
                <a:ea typeface="ＭＳ Ｐゴシック" pitchFamily="-84" charset="-128"/>
                <a:cs typeface="ＭＳ Ｐゴシック" pitchFamily="-84" charset="-128"/>
              </a:rPr>
              <a:t>D</a:t>
            </a:r>
            <a:r>
              <a:rPr lang="en-US" i="1" dirty="0">
                <a:latin typeface="Arial" pitchFamily="-84" charset="0"/>
                <a:ea typeface="ＭＳ Ｐゴシック" pitchFamily="-84" charset="-128"/>
                <a:cs typeface="ＭＳ Ｐゴシック" pitchFamily="-84" charset="-128"/>
              </a:rPr>
              <a:t>[</a:t>
            </a:r>
            <a:r>
              <a:rPr lang="en-US" i="1" dirty="0" err="1">
                <a:latin typeface="Arial" pitchFamily="-84" charset="0"/>
                <a:ea typeface="ＭＳ Ｐゴシック" pitchFamily="-84" charset="-128"/>
                <a:cs typeface="ＭＳ Ｐゴシック" pitchFamily="-84" charset="-128"/>
              </a:rPr>
              <a:t>PR</a:t>
            </a:r>
            <a:r>
              <a:rPr lang="en-US" sz="1200" i="1" kern="1200" baseline="-25000" dirty="0" err="1">
                <a:solidFill>
                  <a:schemeClr val="tx1"/>
                </a:solidFill>
                <a:latin typeface="Arial" pitchFamily="-84" charset="0"/>
                <a:ea typeface="ＭＳ Ｐゴシック" pitchFamily="-84" charset="-128"/>
                <a:cs typeface="ＭＳ Ｐゴシック" pitchFamily="-84" charset="-128"/>
              </a:rPr>
              <a:t>b</a:t>
            </a:r>
            <a:r>
              <a:rPr lang="en-US" i="1" dirty="0">
                <a:latin typeface="Arial" pitchFamily="-84" charset="0"/>
                <a:ea typeface="ＭＳ Ｐゴシック" pitchFamily="-84" charset="-128"/>
                <a:cs typeface="ＭＳ Ｐゴシック" pitchFamily="-84" charset="-128"/>
              </a:rPr>
              <a:t>, </a:t>
            </a:r>
            <a:r>
              <a:rPr lang="en-US" i="0" dirty="0">
                <a:latin typeface="Arial" pitchFamily="-84" charset="0"/>
                <a:ea typeface="ＭＳ Ｐゴシック" pitchFamily="-84" charset="-128"/>
                <a:cs typeface="ＭＳ Ｐゴシック" pitchFamily="-84" charset="-128"/>
              </a:rPr>
              <a:t>E</a:t>
            </a:r>
            <a:r>
              <a:rPr lang="en-US" i="1" dirty="0">
                <a:latin typeface="Arial" pitchFamily="-84" charset="0"/>
                <a:ea typeface="ＭＳ Ｐゴシック" pitchFamily="-84" charset="-128"/>
                <a:cs typeface="ＭＳ Ｐゴシック" pitchFamily="-84" charset="-128"/>
              </a:rPr>
              <a:t>(</a:t>
            </a:r>
            <a:r>
              <a:rPr lang="en-US" i="1" dirty="0" err="1">
                <a:latin typeface="Arial" pitchFamily="-84" charset="0"/>
                <a:ea typeface="ＭＳ Ｐゴシック" pitchFamily="-84" charset="-128"/>
                <a:cs typeface="ＭＳ Ｐゴシック" pitchFamily="-84" charset="-128"/>
              </a:rPr>
              <a:t>PU</a:t>
            </a:r>
            <a:r>
              <a:rPr lang="en-US" sz="1200" i="1" kern="1200" baseline="-25000" dirty="0" err="1">
                <a:solidFill>
                  <a:schemeClr val="tx1"/>
                </a:solidFill>
                <a:latin typeface="Arial" pitchFamily="-84" charset="0"/>
                <a:ea typeface="ＭＳ Ｐゴシック" pitchFamily="-84" charset="-128"/>
                <a:cs typeface="ＭＳ Ｐゴシック" pitchFamily="-84" charset="-128"/>
              </a:rPr>
              <a:t>b</a:t>
            </a:r>
            <a:r>
              <a:rPr lang="en-US" i="1" dirty="0">
                <a:latin typeface="Arial" pitchFamily="-84" charset="0"/>
                <a:ea typeface="ＭＳ Ｐゴシック" pitchFamily="-84" charset="-128"/>
                <a:cs typeface="ＭＳ Ｐゴシック" pitchFamily="-84" charset="-128"/>
              </a:rPr>
              <a:t>, M)]</a:t>
            </a:r>
            <a:endParaRPr lang="en-US" i="1" dirty="0">
              <a:latin typeface="Times-Roman" charset="0"/>
              <a:ea typeface="ＭＳ Ｐゴシック" pitchFamily="-84" charset="-128"/>
              <a:cs typeface="ＭＳ Ｐゴシック" pitchFamily="-84" charset="-128"/>
            </a:endParaRPr>
          </a:p>
          <a:p>
            <a:pPr eaLnBrk="1" hangingPunct="1"/>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These are formidable requirements, as evidenced by the fact that only a few algorithms (RSA, elliptic curve cryptography, </a:t>
            </a:r>
            <a:r>
              <a:rPr lang="en-US" dirty="0" err="1">
                <a:latin typeface="Arial" pitchFamily="-84" charset="0"/>
                <a:ea typeface="ＭＳ Ｐゴシック" pitchFamily="-84" charset="-128"/>
                <a:cs typeface="ＭＳ Ｐゴシック" pitchFamily="-84" charset="-128"/>
              </a:rPr>
              <a:t>Diffie</a:t>
            </a:r>
            <a:r>
              <a:rPr lang="en-US" dirty="0">
                <a:latin typeface="Arial" pitchFamily="-84" charset="0"/>
                <a:ea typeface="ＭＳ Ｐゴシック" pitchFamily="-84" charset="-128"/>
                <a:cs typeface="ＭＳ Ｐゴシック" pitchFamily="-84" charset="-128"/>
              </a:rPr>
              <a:t>-Hellman, DSS) have received widespread acceptance in the several decades since the concept of public-key cryptography was proposed.</a:t>
            </a:r>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Before elaborating on why the requirements are so formidable, let us first recast</a:t>
            </a:r>
          </a:p>
          <a:p>
            <a:r>
              <a:rPr lang="en-US" sz="1200" kern="1200" baseline="0" dirty="0">
                <a:solidFill>
                  <a:schemeClr val="tx1"/>
                </a:solidFill>
                <a:latin typeface="Arial" charset="0"/>
                <a:ea typeface="ＭＳ Ｐゴシック" pitchFamily="-107" charset="-128"/>
                <a:cs typeface="ＭＳ Ｐゴシック" pitchFamily="-107" charset="-128"/>
              </a:rPr>
              <a:t>them. The requirements boil down to the need for a trap-door one-way function.</a:t>
            </a:r>
          </a:p>
          <a:p>
            <a:r>
              <a:rPr lang="en-US" sz="1200" kern="1200" baseline="0" dirty="0">
                <a:solidFill>
                  <a:schemeClr val="tx1"/>
                </a:solidFill>
                <a:latin typeface="Arial" charset="0"/>
                <a:ea typeface="ＭＳ Ｐゴシック" pitchFamily="-107" charset="-128"/>
                <a:cs typeface="ＭＳ Ｐゴシック" pitchFamily="-107" charset="-128"/>
              </a:rPr>
              <a:t>A </a:t>
            </a:r>
            <a:r>
              <a:rPr lang="en-US" sz="1200" b="1" kern="1200" baseline="0" dirty="0">
                <a:solidFill>
                  <a:schemeClr val="tx1"/>
                </a:solidFill>
                <a:latin typeface="Arial" charset="0"/>
                <a:ea typeface="ＭＳ Ｐゴシック" pitchFamily="-107" charset="-128"/>
                <a:cs typeface="ＭＳ Ｐゴシック" pitchFamily="-107" charset="-128"/>
              </a:rPr>
              <a:t>one-way function </a:t>
            </a:r>
            <a:r>
              <a:rPr lang="en-US" sz="1200" kern="1200" baseline="0" dirty="0">
                <a:solidFill>
                  <a:schemeClr val="tx1"/>
                </a:solidFill>
                <a:latin typeface="Arial" charset="0"/>
                <a:ea typeface="ＭＳ Ｐゴシック" pitchFamily="-107" charset="-128"/>
                <a:cs typeface="ＭＳ Ｐゴシック" pitchFamily="-107" charset="-128"/>
              </a:rPr>
              <a:t>is one that maps a domain into a range such that every</a:t>
            </a:r>
          </a:p>
          <a:p>
            <a:r>
              <a:rPr lang="en-US" sz="1200" kern="1200" baseline="0" dirty="0">
                <a:solidFill>
                  <a:schemeClr val="tx1"/>
                </a:solidFill>
                <a:latin typeface="Arial" charset="0"/>
                <a:ea typeface="ＭＳ Ｐゴシック" pitchFamily="-107" charset="-128"/>
                <a:cs typeface="ＭＳ Ｐゴシック" pitchFamily="-107" charset="-128"/>
              </a:rPr>
              <a:t>function value has a unique inverse, with the condition that the calculation of the</a:t>
            </a:r>
          </a:p>
          <a:p>
            <a:r>
              <a:rPr lang="en-US" sz="1200" kern="1200" baseline="0" dirty="0">
                <a:solidFill>
                  <a:schemeClr val="tx1"/>
                </a:solidFill>
                <a:latin typeface="Arial" charset="0"/>
                <a:ea typeface="ＭＳ Ｐゴシック" pitchFamily="-107" charset="-128"/>
                <a:cs typeface="ＭＳ Ｐゴシック" pitchFamily="-107" charset="-128"/>
              </a:rPr>
              <a:t>function is easy, whereas the calculation of the inverse is infeasible </a:t>
            </a:r>
          </a:p>
          <a:p>
            <a:r>
              <a:rPr lang="en-US" sz="1200" kern="1200" baseline="0" dirty="0">
                <a:solidFill>
                  <a:schemeClr val="tx1"/>
                </a:solidFill>
                <a:latin typeface="Arial" charset="0"/>
                <a:ea typeface="ＭＳ Ｐゴシック" pitchFamily="-107" charset="-128"/>
                <a:cs typeface="ＭＳ Ｐゴシック" pitchFamily="-107" charset="-128"/>
              </a:rPr>
              <a:t>	</a:t>
            </a: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i="1" dirty="0">
                <a:latin typeface="Arial" pitchFamily="-84" charset="0"/>
              </a:rPr>
              <a:t>Y</a:t>
            </a:r>
            <a:r>
              <a:rPr lang="en-US" dirty="0">
                <a:latin typeface="Arial" pitchFamily="-84" charset="0"/>
              </a:rPr>
              <a:t> = f(</a:t>
            </a:r>
            <a:r>
              <a:rPr lang="en-US" i="1" dirty="0">
                <a:latin typeface="Arial" pitchFamily="-84" charset="0"/>
              </a:rPr>
              <a:t>X)</a:t>
            </a:r>
            <a:r>
              <a:rPr lang="en-US" dirty="0">
                <a:latin typeface="Arial" pitchFamily="-84" charset="0"/>
              </a:rPr>
              <a:t> easy </a:t>
            </a:r>
          </a:p>
          <a:p>
            <a:pPr lvl="1" eaLnBrk="1" hangingPunct="1"/>
            <a:r>
              <a:rPr lang="en-US" dirty="0">
                <a:latin typeface="Arial" pitchFamily="-84" charset="0"/>
              </a:rPr>
              <a:t>	</a:t>
            </a:r>
          </a:p>
          <a:p>
            <a:pPr lvl="1" eaLnBrk="1" hangingPunct="1"/>
            <a:r>
              <a:rPr lang="en-US" dirty="0">
                <a:latin typeface="Arial" pitchFamily="-84" charset="0"/>
              </a:rPr>
              <a:t>	</a:t>
            </a:r>
            <a:r>
              <a:rPr lang="en-US" i="1" dirty="0">
                <a:latin typeface="Arial" pitchFamily="-84" charset="0"/>
              </a:rPr>
              <a:t>X</a:t>
            </a:r>
            <a:r>
              <a:rPr lang="en-US" dirty="0">
                <a:latin typeface="Arial" pitchFamily="-84" charset="0"/>
              </a:rPr>
              <a:t> = f</a:t>
            </a:r>
            <a:r>
              <a:rPr lang="en-US" baseline="30000" dirty="0">
                <a:latin typeface="Arial" pitchFamily="-84" charset="0"/>
              </a:rPr>
              <a:t>–1</a:t>
            </a:r>
            <a:r>
              <a:rPr lang="en-US" dirty="0">
                <a:latin typeface="Arial" pitchFamily="-84" charset="0"/>
              </a:rPr>
              <a:t>(</a:t>
            </a:r>
            <a:r>
              <a:rPr lang="en-US" i="1" dirty="0">
                <a:latin typeface="Arial" pitchFamily="-84" charset="0"/>
              </a:rPr>
              <a:t>Y</a:t>
            </a:r>
            <a:r>
              <a:rPr lang="en-US" dirty="0">
                <a:latin typeface="Arial" pitchFamily="-84" charset="0"/>
              </a:rPr>
              <a:t>) infeasible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Generally, </a:t>
            </a:r>
            <a:r>
              <a:rPr lang="en-US" sz="1200" i="1" kern="1200" baseline="0" dirty="0">
                <a:solidFill>
                  <a:schemeClr val="tx1"/>
                </a:solidFill>
                <a:latin typeface="Arial" charset="0"/>
                <a:ea typeface="ＭＳ Ｐゴシック" pitchFamily="-107" charset="-128"/>
                <a:cs typeface="ＭＳ Ｐゴシック" pitchFamily="-107" charset="-128"/>
              </a:rPr>
              <a:t>easy</a:t>
            </a:r>
            <a:r>
              <a:rPr lang="en-US" sz="1200" kern="1200" baseline="0" dirty="0">
                <a:solidFill>
                  <a:schemeClr val="tx1"/>
                </a:solidFill>
                <a:latin typeface="Arial" charset="0"/>
                <a:ea typeface="ＭＳ Ｐゴシック" pitchFamily="-107" charset="-128"/>
                <a:cs typeface="ＭＳ Ｐゴシック" pitchFamily="-107" charset="-128"/>
              </a:rPr>
              <a:t> is defined to mean a problem that can be solved in polynomial</a:t>
            </a:r>
          </a:p>
          <a:p>
            <a:r>
              <a:rPr lang="en-US" sz="1200" kern="1200" baseline="0" dirty="0">
                <a:solidFill>
                  <a:schemeClr val="tx1"/>
                </a:solidFill>
                <a:latin typeface="Arial" charset="0"/>
                <a:ea typeface="ＭＳ Ｐゴシック" pitchFamily="-107" charset="-128"/>
                <a:cs typeface="ＭＳ Ｐゴシック" pitchFamily="-107" charset="-128"/>
              </a:rPr>
              <a:t>time as a function of input length. Thus, if the length of the input is n bits, then the</a:t>
            </a:r>
          </a:p>
          <a:p>
            <a:r>
              <a:rPr lang="en-US" sz="1200" kern="1200" baseline="0" dirty="0">
                <a:solidFill>
                  <a:schemeClr val="tx1"/>
                </a:solidFill>
                <a:latin typeface="Arial" charset="0"/>
                <a:ea typeface="ＭＳ Ｐゴシック" pitchFamily="-107" charset="-128"/>
                <a:cs typeface="ＭＳ Ｐゴシック" pitchFamily="-107" charset="-128"/>
              </a:rPr>
              <a:t>time to compute the function is proportional to </a:t>
            </a:r>
            <a:r>
              <a:rPr lang="en-US" sz="1200" i="1" kern="1200" baseline="0" dirty="0" err="1">
                <a:solidFill>
                  <a:schemeClr val="tx1"/>
                </a:solidFill>
                <a:latin typeface="Arial" charset="0"/>
                <a:ea typeface="ＭＳ Ｐゴシック" pitchFamily="-107" charset="-128"/>
                <a:cs typeface="ＭＳ Ｐゴシック" pitchFamily="-107" charset="-128"/>
              </a:rPr>
              <a:t>n</a:t>
            </a:r>
            <a:r>
              <a:rPr lang="en-US" sz="800" i="1" kern="1200" baseline="30000" dirty="0" err="1">
                <a:solidFill>
                  <a:schemeClr val="tx1"/>
                </a:solidFill>
                <a:latin typeface="Arial" charset="0"/>
                <a:ea typeface="ＭＳ Ｐゴシック" pitchFamily="-107" charset="-128"/>
                <a:cs typeface="ＭＳ Ｐゴシック" pitchFamily="-107" charset="-128"/>
              </a:rPr>
              <a:t>a</a:t>
            </a:r>
            <a:r>
              <a:rPr lang="en-US" sz="1200" kern="1200" baseline="0" dirty="0">
                <a:solidFill>
                  <a:schemeClr val="tx1"/>
                </a:solidFill>
                <a:latin typeface="Arial" charset="0"/>
                <a:ea typeface="ＭＳ Ｐゴシック" pitchFamily="-107" charset="-128"/>
                <a:cs typeface="ＭＳ Ｐゴシック" pitchFamily="-107" charset="-128"/>
              </a:rPr>
              <a:t> , where a is a fixed constant. Such</a:t>
            </a:r>
          </a:p>
          <a:p>
            <a:r>
              <a:rPr lang="en-US" sz="1200" kern="1200" baseline="0" dirty="0">
                <a:solidFill>
                  <a:schemeClr val="tx1"/>
                </a:solidFill>
                <a:latin typeface="Arial" charset="0"/>
                <a:ea typeface="ＭＳ Ｐゴシック" pitchFamily="-107" charset="-128"/>
                <a:cs typeface="ＭＳ Ｐゴシック" pitchFamily="-107" charset="-128"/>
              </a:rPr>
              <a:t>algorithms are said to belong to the </a:t>
            </a:r>
            <a:r>
              <a:rPr lang="en-US" sz="1200" b="0" kern="1200" baseline="0" dirty="0">
                <a:solidFill>
                  <a:schemeClr val="tx1"/>
                </a:solidFill>
                <a:latin typeface="Arial" charset="0"/>
                <a:ea typeface="ＭＳ Ｐゴシック" pitchFamily="-107" charset="-128"/>
                <a:cs typeface="ＭＳ Ｐゴシック" pitchFamily="-107" charset="-128"/>
              </a:rPr>
              <a:t>class </a:t>
            </a:r>
            <a:r>
              <a:rPr lang="en-US" sz="1200" b="1" kern="1200" baseline="0" dirty="0">
                <a:solidFill>
                  <a:schemeClr val="tx1"/>
                </a:solidFill>
                <a:latin typeface="Arial" charset="0"/>
                <a:ea typeface="ＭＳ Ｐゴシック" pitchFamily="-107" charset="-128"/>
                <a:cs typeface="ＭＳ Ｐゴシック" pitchFamily="-107" charset="-128"/>
              </a:rPr>
              <a:t>P</a:t>
            </a:r>
            <a:r>
              <a:rPr lang="en-US" sz="1200" b="0" kern="1200" baseline="0" dirty="0">
                <a:solidFill>
                  <a:schemeClr val="tx1"/>
                </a:solidFill>
                <a:latin typeface="Arial" charset="0"/>
                <a:ea typeface="ＭＳ Ｐゴシック" pitchFamily="-107" charset="-128"/>
                <a:cs typeface="ＭＳ Ｐゴシック" pitchFamily="-107" charset="-128"/>
              </a:rPr>
              <a:t> . The term </a:t>
            </a:r>
            <a:r>
              <a:rPr lang="en-US" sz="1200" b="0" i="1" kern="1200" baseline="0" dirty="0">
                <a:solidFill>
                  <a:schemeClr val="tx1"/>
                </a:solidFill>
                <a:latin typeface="Arial" charset="0"/>
                <a:ea typeface="ＭＳ Ｐゴシック" pitchFamily="-107" charset="-128"/>
                <a:cs typeface="ＭＳ Ｐゴシック" pitchFamily="-107" charset="-128"/>
              </a:rPr>
              <a:t>infeasible</a:t>
            </a:r>
            <a:r>
              <a:rPr lang="en-US" sz="1200" b="0" kern="1200" baseline="0" dirty="0">
                <a:solidFill>
                  <a:schemeClr val="tx1"/>
                </a:solidFill>
                <a:latin typeface="Arial" charset="0"/>
                <a:ea typeface="ＭＳ Ｐゴシック" pitchFamily="-107" charset="-128"/>
                <a:cs typeface="ＭＳ Ｐゴシック" pitchFamily="-107" charset="-128"/>
              </a:rPr>
              <a:t> is a much fuzzier</a:t>
            </a:r>
          </a:p>
          <a:p>
            <a:r>
              <a:rPr lang="en-US" sz="1200" kern="1200" baseline="0" dirty="0">
                <a:solidFill>
                  <a:schemeClr val="tx1"/>
                </a:solidFill>
                <a:latin typeface="Arial" charset="0"/>
                <a:ea typeface="ＭＳ Ｐゴシック" pitchFamily="-107" charset="-128"/>
                <a:cs typeface="ＭＳ Ｐゴシック" pitchFamily="-107" charset="-128"/>
              </a:rPr>
              <a:t>concept. In general, we can say a problem is infeasible if the effort to solve it grows</a:t>
            </a:r>
          </a:p>
          <a:p>
            <a:r>
              <a:rPr lang="en-US" sz="1200" kern="1200" baseline="0" dirty="0">
                <a:solidFill>
                  <a:schemeClr val="tx1"/>
                </a:solidFill>
                <a:latin typeface="Arial" charset="0"/>
                <a:ea typeface="ＭＳ Ｐゴシック" pitchFamily="-107" charset="-128"/>
                <a:cs typeface="ＭＳ Ｐゴシック" pitchFamily="-107" charset="-128"/>
              </a:rPr>
              <a:t>faster than polynomial time as a function of input size. For example, if the length</a:t>
            </a:r>
          </a:p>
          <a:p>
            <a:r>
              <a:rPr lang="en-US" sz="1200" kern="1200" baseline="0" dirty="0">
                <a:solidFill>
                  <a:schemeClr val="tx1"/>
                </a:solidFill>
                <a:latin typeface="Arial" charset="0"/>
                <a:ea typeface="ＭＳ Ｐゴシック" pitchFamily="-107" charset="-128"/>
                <a:cs typeface="ＭＳ Ｐゴシック" pitchFamily="-107" charset="-128"/>
              </a:rPr>
              <a:t>of the input is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bits and the time to compute the function is proportional to </a:t>
            </a:r>
            <a:r>
              <a:rPr lang="en-US" sz="1200" i="1" kern="1200" baseline="0" dirty="0">
                <a:solidFill>
                  <a:schemeClr val="tx1"/>
                </a:solidFill>
                <a:latin typeface="Arial" charset="0"/>
                <a:ea typeface="ＭＳ Ｐゴシック" pitchFamily="-107" charset="-128"/>
                <a:cs typeface="ＭＳ Ｐゴシック" pitchFamily="-107" charset="-128"/>
              </a:rPr>
              <a:t>2</a:t>
            </a:r>
            <a:r>
              <a:rPr lang="en-US" sz="800" i="1" kern="1200" baseline="3000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a:t>
            </a:r>
          </a:p>
          <a:p>
            <a:r>
              <a:rPr lang="en-US" sz="1200" kern="1200" baseline="0" dirty="0">
                <a:solidFill>
                  <a:schemeClr val="tx1"/>
                </a:solidFill>
                <a:latin typeface="Arial" charset="0"/>
                <a:ea typeface="ＭＳ Ｐゴシック" pitchFamily="-107" charset="-128"/>
                <a:cs typeface="ＭＳ Ｐゴシック" pitchFamily="-107" charset="-128"/>
              </a:rPr>
              <a:t>the problem is considered infeasible. Unfortunately, it is difficult to determine if a</a:t>
            </a:r>
          </a:p>
          <a:p>
            <a:r>
              <a:rPr lang="en-US" sz="1200" kern="1200" baseline="0" dirty="0">
                <a:solidFill>
                  <a:schemeClr val="tx1"/>
                </a:solidFill>
                <a:latin typeface="Arial" charset="0"/>
                <a:ea typeface="ＭＳ Ｐゴシック" pitchFamily="-107" charset="-128"/>
                <a:cs typeface="ＭＳ Ｐゴシック" pitchFamily="-107" charset="-128"/>
              </a:rPr>
              <a:t>particular algorithm exhibits this complexity. Furthermore, traditional notions of</a:t>
            </a:r>
          </a:p>
          <a:p>
            <a:r>
              <a:rPr lang="en-US" sz="1200" kern="1200" baseline="0" dirty="0">
                <a:solidFill>
                  <a:schemeClr val="tx1"/>
                </a:solidFill>
                <a:latin typeface="Arial" charset="0"/>
                <a:ea typeface="ＭＳ Ｐゴシック" pitchFamily="-107" charset="-128"/>
                <a:cs typeface="ＭＳ Ｐゴシック" pitchFamily="-107" charset="-128"/>
              </a:rPr>
              <a:t>computational complexity focus on the worst-case or average-case complexity of</a:t>
            </a:r>
          </a:p>
          <a:p>
            <a:r>
              <a:rPr lang="en-US" sz="1200" kern="1200" baseline="0" dirty="0">
                <a:solidFill>
                  <a:schemeClr val="tx1"/>
                </a:solidFill>
                <a:latin typeface="Arial" charset="0"/>
                <a:ea typeface="ＭＳ Ｐゴシック" pitchFamily="-107" charset="-128"/>
                <a:cs typeface="ＭＳ Ｐゴシック" pitchFamily="-107" charset="-128"/>
              </a:rPr>
              <a:t>an algorithm. These measures are inadequate for cryptography, which requires that</a:t>
            </a:r>
          </a:p>
          <a:p>
            <a:r>
              <a:rPr lang="en-US" sz="1200" kern="1200" baseline="0" dirty="0">
                <a:solidFill>
                  <a:schemeClr val="tx1"/>
                </a:solidFill>
                <a:latin typeface="Arial" charset="0"/>
                <a:ea typeface="ＭＳ Ｐゴシック" pitchFamily="-107" charset="-128"/>
                <a:cs typeface="ＭＳ Ｐゴシック" pitchFamily="-107" charset="-128"/>
              </a:rPr>
              <a:t>it be infeasible to invert a function for virtually all inputs, not for the worst case or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Arial" charset="0"/>
                <a:ea typeface="ＭＳ Ｐゴシック" pitchFamily="-107" charset="-128"/>
                <a:cs typeface="ＭＳ Ｐゴシック" pitchFamily="-107" charset="-128"/>
              </a:rPr>
              <a:t>even average case. </a:t>
            </a:r>
            <a:r>
              <a:rPr lang="en-US" sz="1200" kern="1200" dirty="0">
                <a:solidFill>
                  <a:schemeClr val="tx1"/>
                </a:solidFill>
                <a:effectLst/>
                <a:latin typeface="Arial" charset="0"/>
                <a:ea typeface="ＭＳ Ｐゴシック" pitchFamily="-107" charset="-128"/>
                <a:cs typeface="ＭＳ Ｐゴシック" pitchFamily="-107" charset="-128"/>
              </a:rPr>
              <a:t>[LAI18] provides an excellent introduction to complexity. </a:t>
            </a:r>
            <a:endParaRPr lang="en-US" dirty="0"/>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We now turn to the definition of a </a:t>
            </a:r>
            <a:r>
              <a:rPr lang="en-US" sz="1200" b="1" kern="1200" baseline="0" dirty="0">
                <a:solidFill>
                  <a:schemeClr val="tx1"/>
                </a:solidFill>
                <a:latin typeface="Arial" charset="0"/>
                <a:ea typeface="ＭＳ Ｐゴシック" pitchFamily="-107" charset="-128"/>
                <a:cs typeface="ＭＳ Ｐゴシック" pitchFamily="-107" charset="-128"/>
              </a:rPr>
              <a:t>trap-door one-way function , </a:t>
            </a:r>
            <a:r>
              <a:rPr lang="en-US" sz="1200" b="0" kern="1200" baseline="0" dirty="0">
                <a:solidFill>
                  <a:schemeClr val="tx1"/>
                </a:solidFill>
                <a:latin typeface="Arial" charset="0"/>
                <a:ea typeface="ＭＳ Ｐゴシック" pitchFamily="-107" charset="-128"/>
                <a:cs typeface="ＭＳ Ｐゴシック" pitchFamily="-107" charset="-128"/>
              </a:rPr>
              <a:t>which is easy</a:t>
            </a:r>
          </a:p>
          <a:p>
            <a:r>
              <a:rPr lang="en-US" sz="1200" kern="1200" baseline="0" dirty="0">
                <a:solidFill>
                  <a:schemeClr val="tx1"/>
                </a:solidFill>
                <a:latin typeface="Arial" charset="0"/>
                <a:ea typeface="ＭＳ Ｐゴシック" pitchFamily="-107" charset="-128"/>
                <a:cs typeface="ＭＳ Ｐゴシック" pitchFamily="-107" charset="-128"/>
              </a:rPr>
              <a:t>to calculate in one direction and infeasible to calculate in the other direction unless</a:t>
            </a:r>
          </a:p>
          <a:p>
            <a:r>
              <a:rPr lang="en-US" sz="1200" kern="1200" baseline="0" dirty="0">
                <a:solidFill>
                  <a:schemeClr val="tx1"/>
                </a:solidFill>
                <a:latin typeface="Arial" charset="0"/>
                <a:ea typeface="ＭＳ Ｐゴシック" pitchFamily="-107" charset="-128"/>
                <a:cs typeface="ＭＳ Ｐゴシック" pitchFamily="-107" charset="-128"/>
              </a:rPr>
              <a:t>certain additional information is known. With the additional information the</a:t>
            </a:r>
          </a:p>
          <a:p>
            <a:r>
              <a:rPr lang="en-US" sz="1200" kern="1200" baseline="0" dirty="0">
                <a:solidFill>
                  <a:schemeClr val="tx1"/>
                </a:solidFill>
                <a:latin typeface="Arial" charset="0"/>
                <a:ea typeface="ＭＳ Ｐゴシック" pitchFamily="-107" charset="-128"/>
                <a:cs typeface="ＭＳ Ｐゴシック" pitchFamily="-107" charset="-128"/>
              </a:rPr>
              <a:t>inverse can be calculated in polynomial time. We can summarize as follows: A trapdoor</a:t>
            </a:r>
          </a:p>
          <a:p>
            <a:r>
              <a:rPr lang="en-US" sz="1200" kern="1200" baseline="0" dirty="0">
                <a:solidFill>
                  <a:schemeClr val="tx1"/>
                </a:solidFill>
                <a:latin typeface="Arial" charset="0"/>
                <a:ea typeface="ＭＳ Ｐゴシック" pitchFamily="-107" charset="-128"/>
                <a:cs typeface="ＭＳ Ｐゴシック" pitchFamily="-107" charset="-128"/>
              </a:rPr>
              <a:t>one-way function is a family of invertible functions </a:t>
            </a:r>
            <a:r>
              <a:rPr lang="en-US" sz="1200" kern="1200" baseline="0" dirty="0" err="1">
                <a:solidFill>
                  <a:schemeClr val="tx1"/>
                </a:solidFill>
                <a:latin typeface="Arial" charset="0"/>
                <a:ea typeface="ＭＳ Ｐゴシック" pitchFamily="-107" charset="-128"/>
                <a:cs typeface="ＭＳ Ｐゴシック" pitchFamily="-107" charset="-128"/>
              </a:rPr>
              <a:t>f</a:t>
            </a:r>
            <a:r>
              <a:rPr lang="en-US" sz="800" kern="1200" baseline="-25000" dirty="0" err="1">
                <a:solidFill>
                  <a:schemeClr val="tx1"/>
                </a:solidFill>
                <a:latin typeface="Arial" charset="0"/>
                <a:ea typeface="ＭＳ Ｐゴシック" pitchFamily="-107" charset="-128"/>
                <a:cs typeface="ＭＳ Ｐゴシック" pitchFamily="-107" charset="-128"/>
              </a:rPr>
              <a:t>k</a:t>
            </a:r>
            <a:r>
              <a:rPr lang="en-US" sz="1200" kern="1200" baseline="0" dirty="0">
                <a:solidFill>
                  <a:schemeClr val="tx1"/>
                </a:solidFill>
                <a:latin typeface="Arial" charset="0"/>
                <a:ea typeface="ＭＳ Ｐゴシック" pitchFamily="-107" charset="-128"/>
                <a:cs typeface="ＭＳ Ｐゴシック" pitchFamily="-107" charset="-128"/>
              </a:rPr>
              <a:t> , such that</a:t>
            </a:r>
            <a:endParaRPr lang="en-US" dirty="0">
              <a:latin typeface="Arial" pitchFamily="-84" charset="0"/>
            </a:endParaRPr>
          </a:p>
          <a:p>
            <a:pPr lvl="1" eaLnBrk="1" hangingPunct="1"/>
            <a:endParaRPr lang="en-US" dirty="0">
              <a:latin typeface="Arial" pitchFamily="-84" charset="0"/>
            </a:endParaRPr>
          </a:p>
          <a:p>
            <a:pPr lvl="1" eaLnBrk="1" hangingPunct="1"/>
            <a:r>
              <a:rPr lang="en-US" i="1" dirty="0">
                <a:latin typeface="Arial" pitchFamily="-84" charset="0"/>
              </a:rPr>
              <a:t>Y</a:t>
            </a:r>
            <a:r>
              <a:rPr lang="en-US" dirty="0">
                <a:latin typeface="Arial" pitchFamily="-84" charset="0"/>
              </a:rPr>
              <a:t> = </a:t>
            </a:r>
            <a:r>
              <a:rPr lang="en-US" dirty="0" err="1">
                <a:latin typeface="Arial" pitchFamily="-84" charset="0"/>
              </a:rPr>
              <a:t>f</a:t>
            </a:r>
            <a:r>
              <a:rPr lang="en-US" baseline="-25000" dirty="0" err="1">
                <a:latin typeface="Arial" pitchFamily="-84" charset="0"/>
              </a:rPr>
              <a:t>k</a:t>
            </a:r>
            <a:r>
              <a:rPr lang="en-US" dirty="0">
                <a:latin typeface="Arial" pitchFamily="-84" charset="0"/>
              </a:rPr>
              <a:t>(</a:t>
            </a:r>
            <a:r>
              <a:rPr lang="en-US" i="1" dirty="0">
                <a:latin typeface="Arial" pitchFamily="-84" charset="0"/>
              </a:rPr>
              <a:t>X</a:t>
            </a:r>
            <a:r>
              <a:rPr lang="en-US" dirty="0">
                <a:latin typeface="Arial" pitchFamily="-84" charset="0"/>
              </a:rPr>
              <a:t>) easy, if </a:t>
            </a:r>
            <a:r>
              <a:rPr lang="en-US" i="1" dirty="0">
                <a:latin typeface="Arial" pitchFamily="-84" charset="0"/>
              </a:rPr>
              <a:t>k</a:t>
            </a:r>
            <a:r>
              <a:rPr lang="en-US" dirty="0">
                <a:latin typeface="Arial" pitchFamily="-84" charset="0"/>
              </a:rPr>
              <a:t> and </a:t>
            </a:r>
            <a:r>
              <a:rPr lang="en-US" i="1" dirty="0">
                <a:latin typeface="Arial" pitchFamily="-84" charset="0"/>
              </a:rPr>
              <a:t>X</a:t>
            </a:r>
            <a:r>
              <a:rPr lang="en-US" dirty="0">
                <a:latin typeface="Arial" pitchFamily="-84" charset="0"/>
              </a:rPr>
              <a:t> are known</a:t>
            </a:r>
          </a:p>
          <a:p>
            <a:pPr lvl="1" eaLnBrk="1" hangingPunct="1"/>
            <a:endParaRPr lang="en-US" dirty="0">
              <a:latin typeface="Arial" pitchFamily="-84" charset="0"/>
            </a:endParaRPr>
          </a:p>
          <a:p>
            <a:pPr lvl="1" eaLnBrk="1" hangingPunct="1"/>
            <a:r>
              <a:rPr lang="en-US" i="1" dirty="0">
                <a:latin typeface="Arial" pitchFamily="-84" charset="0"/>
              </a:rPr>
              <a:t>X</a:t>
            </a:r>
            <a:r>
              <a:rPr lang="en-US" dirty="0">
                <a:latin typeface="Arial" pitchFamily="-84" charset="0"/>
              </a:rPr>
              <a:t> = </a:t>
            </a:r>
            <a:r>
              <a:rPr lang="en-US" dirty="0" err="1">
                <a:latin typeface="Arial" pitchFamily="-84" charset="0"/>
              </a:rPr>
              <a:t>f</a:t>
            </a:r>
            <a:r>
              <a:rPr lang="en-US" baseline="-25000" dirty="0" err="1">
                <a:latin typeface="Arial" pitchFamily="-84" charset="0"/>
              </a:rPr>
              <a:t>k</a:t>
            </a:r>
            <a:r>
              <a:rPr lang="en-US" baseline="30000" dirty="0">
                <a:latin typeface="Arial" pitchFamily="-84" charset="0"/>
              </a:rPr>
              <a:t>–1</a:t>
            </a:r>
            <a:r>
              <a:rPr lang="en-US" dirty="0">
                <a:latin typeface="Arial" pitchFamily="-84" charset="0"/>
              </a:rPr>
              <a:t>(</a:t>
            </a:r>
            <a:r>
              <a:rPr lang="en-US" i="1" dirty="0">
                <a:latin typeface="Arial" pitchFamily="-84" charset="0"/>
              </a:rPr>
              <a:t>Y</a:t>
            </a:r>
            <a:r>
              <a:rPr lang="en-US" dirty="0">
                <a:latin typeface="Arial" pitchFamily="-84" charset="0"/>
              </a:rPr>
              <a:t>) easy, if </a:t>
            </a:r>
            <a:r>
              <a:rPr lang="en-US" i="1" dirty="0">
                <a:latin typeface="Arial" pitchFamily="-84" charset="0"/>
              </a:rPr>
              <a:t>k</a:t>
            </a:r>
            <a:r>
              <a:rPr lang="en-US" dirty="0">
                <a:latin typeface="Arial" pitchFamily="-84" charset="0"/>
              </a:rPr>
              <a:t> and </a:t>
            </a:r>
            <a:r>
              <a:rPr lang="en-US" i="1" dirty="0">
                <a:latin typeface="Arial" pitchFamily="-84" charset="0"/>
              </a:rPr>
              <a:t>Y</a:t>
            </a:r>
            <a:r>
              <a:rPr lang="en-US" dirty="0">
                <a:latin typeface="Arial" pitchFamily="-84" charset="0"/>
              </a:rPr>
              <a:t> are known</a:t>
            </a:r>
          </a:p>
          <a:p>
            <a:pPr lvl="1" eaLnBrk="1" hangingPunct="1"/>
            <a:endParaRPr lang="en-US" dirty="0">
              <a:latin typeface="Arial" pitchFamily="-84" charset="0"/>
            </a:endParaRPr>
          </a:p>
          <a:p>
            <a:pPr lvl="1" eaLnBrk="1" hangingPunct="1"/>
            <a:r>
              <a:rPr lang="en-US" i="1" dirty="0">
                <a:latin typeface="Arial" pitchFamily="-84" charset="0"/>
              </a:rPr>
              <a:t>X</a:t>
            </a:r>
            <a:r>
              <a:rPr lang="en-US" dirty="0">
                <a:latin typeface="Arial" pitchFamily="-84" charset="0"/>
              </a:rPr>
              <a:t> = </a:t>
            </a:r>
            <a:r>
              <a:rPr lang="en-US" dirty="0" err="1">
                <a:latin typeface="Arial" pitchFamily="-84" charset="0"/>
              </a:rPr>
              <a:t>f</a:t>
            </a:r>
            <a:r>
              <a:rPr lang="en-US" baseline="-25000" dirty="0" err="1">
                <a:latin typeface="Arial" pitchFamily="-84" charset="0"/>
              </a:rPr>
              <a:t>k</a:t>
            </a:r>
            <a:r>
              <a:rPr lang="en-US" baseline="30000" dirty="0">
                <a:latin typeface="Arial" pitchFamily="-84" charset="0"/>
              </a:rPr>
              <a:t>–1</a:t>
            </a:r>
            <a:r>
              <a:rPr lang="en-US" dirty="0">
                <a:latin typeface="Arial" pitchFamily="-84" charset="0"/>
              </a:rPr>
              <a:t>(</a:t>
            </a:r>
            <a:r>
              <a:rPr lang="en-US" i="1" dirty="0">
                <a:latin typeface="Arial" pitchFamily="-84" charset="0"/>
              </a:rPr>
              <a:t>Y</a:t>
            </a:r>
            <a:r>
              <a:rPr lang="en-US" dirty="0">
                <a:latin typeface="Arial" pitchFamily="-84" charset="0"/>
              </a:rPr>
              <a:t>) infeasible, if Y known but k not known</a:t>
            </a:r>
          </a:p>
          <a:p>
            <a:pPr eaLnBrk="1" hangingPunct="1"/>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Thus, the development of a practical public-key scheme depends on discovery of a suitable trap-door one-way function. </a:t>
            </a:r>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As with symmetric encryption, a public-key encryption scheme is vulnerable to a</a:t>
            </a:r>
          </a:p>
          <a:p>
            <a:r>
              <a:rPr lang="en-US" sz="1200" kern="1200" baseline="0" dirty="0">
                <a:solidFill>
                  <a:schemeClr val="tx1"/>
                </a:solidFill>
                <a:latin typeface="Arial" charset="0"/>
                <a:ea typeface="ＭＳ Ｐゴシック" pitchFamily="-107" charset="-128"/>
                <a:cs typeface="ＭＳ Ｐゴシック" pitchFamily="-107" charset="-128"/>
              </a:rPr>
              <a:t>brute-force attack. The countermeasure is the same: Use large keys. However, there</a:t>
            </a:r>
          </a:p>
          <a:p>
            <a:r>
              <a:rPr lang="en-US" sz="1200" kern="1200" baseline="0" dirty="0">
                <a:solidFill>
                  <a:schemeClr val="tx1"/>
                </a:solidFill>
                <a:latin typeface="Arial" charset="0"/>
                <a:ea typeface="ＭＳ Ｐゴシック" pitchFamily="-107" charset="-128"/>
                <a:cs typeface="ＭＳ Ｐゴシック" pitchFamily="-107" charset="-128"/>
              </a:rPr>
              <a:t>is a tradeoff to be considered. Public-key systems depend on the use of some sort of</a:t>
            </a:r>
          </a:p>
          <a:p>
            <a:r>
              <a:rPr lang="en-US" sz="1200" kern="1200" baseline="0" dirty="0">
                <a:solidFill>
                  <a:schemeClr val="tx1"/>
                </a:solidFill>
                <a:latin typeface="Arial" charset="0"/>
                <a:ea typeface="ＭＳ Ｐゴシック" pitchFamily="-107" charset="-128"/>
                <a:cs typeface="ＭＳ Ｐゴシック" pitchFamily="-107" charset="-128"/>
              </a:rPr>
              <a:t>invertible mathematical function. The complexity of calculating these functions may</a:t>
            </a:r>
          </a:p>
          <a:p>
            <a:r>
              <a:rPr lang="en-US" sz="1200" kern="1200" baseline="0" dirty="0">
                <a:solidFill>
                  <a:schemeClr val="tx1"/>
                </a:solidFill>
                <a:latin typeface="Arial" charset="0"/>
                <a:ea typeface="ＭＳ Ｐゴシック" pitchFamily="-107" charset="-128"/>
                <a:cs typeface="ＭＳ Ｐゴシック" pitchFamily="-107" charset="-128"/>
              </a:rPr>
              <a:t>not scale linearly with the number of bits in the key but grow more rapidly than that.</a:t>
            </a:r>
          </a:p>
          <a:p>
            <a:r>
              <a:rPr lang="en-US" sz="1200" kern="1200" baseline="0" dirty="0">
                <a:solidFill>
                  <a:schemeClr val="tx1"/>
                </a:solidFill>
                <a:latin typeface="Arial" charset="0"/>
                <a:ea typeface="ＭＳ Ｐゴシック" pitchFamily="-107" charset="-128"/>
                <a:cs typeface="ＭＳ Ｐゴシック" pitchFamily="-107" charset="-128"/>
              </a:rPr>
              <a:t>Thus, the key size must be large enough to make brute-force attack impractical but</a:t>
            </a:r>
          </a:p>
          <a:p>
            <a:r>
              <a:rPr lang="en-US" sz="1200" kern="1200" baseline="0" dirty="0">
                <a:solidFill>
                  <a:schemeClr val="tx1"/>
                </a:solidFill>
                <a:latin typeface="Arial" charset="0"/>
                <a:ea typeface="ＭＳ Ｐゴシック" pitchFamily="-107" charset="-128"/>
                <a:cs typeface="ＭＳ Ｐゴシック" pitchFamily="-107" charset="-128"/>
              </a:rPr>
              <a:t>small enough for practical encryption and decryption. In practice, the key sizes that</a:t>
            </a:r>
          </a:p>
          <a:p>
            <a:r>
              <a:rPr lang="en-US" sz="1200" kern="1200" baseline="0" dirty="0">
                <a:solidFill>
                  <a:schemeClr val="tx1"/>
                </a:solidFill>
                <a:latin typeface="Arial" charset="0"/>
                <a:ea typeface="ＭＳ Ｐゴシック" pitchFamily="-107" charset="-128"/>
                <a:cs typeface="ＭＳ Ｐゴシック" pitchFamily="-107" charset="-128"/>
              </a:rPr>
              <a:t>have been proposed do make brute-force attack impractical but result in encryption/</a:t>
            </a:r>
          </a:p>
          <a:p>
            <a:r>
              <a:rPr lang="en-US" sz="1200" kern="1200" baseline="0" dirty="0">
                <a:solidFill>
                  <a:schemeClr val="tx1"/>
                </a:solidFill>
                <a:latin typeface="Arial" charset="0"/>
                <a:ea typeface="ＭＳ Ｐゴシック" pitchFamily="-107" charset="-128"/>
                <a:cs typeface="ＭＳ Ｐゴシック" pitchFamily="-107" charset="-128"/>
              </a:rPr>
              <a:t>decryption speeds that are too slow for general-purpose use. Instead, as was mentioned</a:t>
            </a:r>
          </a:p>
          <a:p>
            <a:r>
              <a:rPr lang="en-US" sz="1200" kern="1200" baseline="0" dirty="0">
                <a:solidFill>
                  <a:schemeClr val="tx1"/>
                </a:solidFill>
                <a:latin typeface="Arial" charset="0"/>
                <a:ea typeface="ＭＳ Ｐゴシック" pitchFamily="-107" charset="-128"/>
                <a:cs typeface="ＭＳ Ｐゴシック" pitchFamily="-107" charset="-128"/>
              </a:rPr>
              <a:t>earlier, public-key encryption is currently confined to key management and</a:t>
            </a:r>
          </a:p>
          <a:p>
            <a:r>
              <a:rPr lang="en-US" sz="1200" kern="1200" baseline="0" dirty="0">
                <a:solidFill>
                  <a:schemeClr val="tx1"/>
                </a:solidFill>
                <a:latin typeface="Arial" charset="0"/>
                <a:ea typeface="ＭＳ Ｐゴシック" pitchFamily="-107" charset="-128"/>
                <a:cs typeface="ＭＳ Ｐゴシック" pitchFamily="-107" charset="-128"/>
              </a:rPr>
              <a:t>signature applications.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Another form of attack is to find some way to compute the private key given</a:t>
            </a:r>
          </a:p>
          <a:p>
            <a:r>
              <a:rPr lang="en-US" sz="1200" kern="1200" baseline="0" dirty="0">
                <a:solidFill>
                  <a:schemeClr val="tx1"/>
                </a:solidFill>
                <a:latin typeface="Arial" charset="0"/>
                <a:ea typeface="ＭＳ Ｐゴシック" pitchFamily="-107" charset="-128"/>
                <a:cs typeface="ＭＳ Ｐゴシック" pitchFamily="-107" charset="-128"/>
              </a:rPr>
              <a:t>the public key. To date, it has not been mathematically proven that this form of attack</a:t>
            </a:r>
          </a:p>
          <a:p>
            <a:r>
              <a:rPr lang="en-US" sz="1200" kern="1200" baseline="0" dirty="0">
                <a:solidFill>
                  <a:schemeClr val="tx1"/>
                </a:solidFill>
                <a:latin typeface="Arial" charset="0"/>
                <a:ea typeface="ＭＳ Ｐゴシック" pitchFamily="-107" charset="-128"/>
                <a:cs typeface="ＭＳ Ｐゴシック" pitchFamily="-107" charset="-128"/>
              </a:rPr>
              <a:t>is infeasible for a particular public-key algorithm. Thus, any given algorithm,</a:t>
            </a:r>
          </a:p>
          <a:p>
            <a:r>
              <a:rPr lang="en-US" sz="1200" kern="1200" baseline="0" dirty="0">
                <a:solidFill>
                  <a:schemeClr val="tx1"/>
                </a:solidFill>
                <a:latin typeface="Arial" charset="0"/>
                <a:ea typeface="ＭＳ Ｐゴシック" pitchFamily="-107" charset="-128"/>
                <a:cs typeface="ＭＳ Ｐゴシック" pitchFamily="-107" charset="-128"/>
              </a:rPr>
              <a:t>including the widely used RSA algorithm, is suspect. The history of cryptanalysis</a:t>
            </a:r>
          </a:p>
          <a:p>
            <a:r>
              <a:rPr lang="en-US" sz="1200" kern="1200" baseline="0" dirty="0">
                <a:solidFill>
                  <a:schemeClr val="tx1"/>
                </a:solidFill>
                <a:latin typeface="Arial" charset="0"/>
                <a:ea typeface="ＭＳ Ｐゴシック" pitchFamily="-107" charset="-128"/>
                <a:cs typeface="ＭＳ Ｐゴシック" pitchFamily="-107" charset="-128"/>
              </a:rPr>
              <a:t>shows that a problem that seems insoluble from one perspective can be found to</a:t>
            </a:r>
          </a:p>
          <a:p>
            <a:r>
              <a:rPr lang="en-US" sz="1200" kern="1200" baseline="0" dirty="0">
                <a:solidFill>
                  <a:schemeClr val="tx1"/>
                </a:solidFill>
                <a:latin typeface="Arial" charset="0"/>
                <a:ea typeface="ＭＳ Ｐゴシック" pitchFamily="-107" charset="-128"/>
                <a:cs typeface="ＭＳ Ｐゴシック" pitchFamily="-107" charset="-128"/>
              </a:rPr>
              <a:t>have a solution if looked at in an entirely different way.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Finally, there is a form of attack that is peculiar to public-key systems. This is,</a:t>
            </a:r>
          </a:p>
          <a:p>
            <a:r>
              <a:rPr lang="en-US" sz="1200" kern="1200" baseline="0" dirty="0">
                <a:solidFill>
                  <a:schemeClr val="tx1"/>
                </a:solidFill>
                <a:latin typeface="Arial" charset="0"/>
                <a:ea typeface="ＭＳ Ｐゴシック" pitchFamily="-107" charset="-128"/>
                <a:cs typeface="ＭＳ Ｐゴシック" pitchFamily="-107" charset="-128"/>
              </a:rPr>
              <a:t>in essence, a probable-message attack. Suppose, for example, that a message were to</a:t>
            </a:r>
          </a:p>
          <a:p>
            <a:r>
              <a:rPr lang="en-US" sz="1200" kern="1200" baseline="0" dirty="0">
                <a:solidFill>
                  <a:schemeClr val="tx1"/>
                </a:solidFill>
                <a:latin typeface="Arial" charset="0"/>
                <a:ea typeface="ＭＳ Ｐゴシック" pitchFamily="-107" charset="-128"/>
                <a:cs typeface="ＭＳ Ｐゴシック" pitchFamily="-107" charset="-128"/>
              </a:rPr>
              <a:t>be sent that consisted solely of a 56-bit DES key. An adversary could encrypt all possible</a:t>
            </a:r>
          </a:p>
          <a:p>
            <a:r>
              <a:rPr lang="en-US" sz="1200" kern="1200" baseline="0" dirty="0">
                <a:solidFill>
                  <a:schemeClr val="tx1"/>
                </a:solidFill>
                <a:latin typeface="Arial" charset="0"/>
                <a:ea typeface="ＭＳ Ｐゴシック" pitchFamily="-107" charset="-128"/>
                <a:cs typeface="ＭＳ Ｐゴシック" pitchFamily="-107" charset="-128"/>
              </a:rPr>
              <a:t>56-bit DES keys using the public key and could discover the encrypted key by</a:t>
            </a:r>
          </a:p>
          <a:p>
            <a:r>
              <a:rPr lang="en-US" sz="1200" kern="1200" baseline="0" dirty="0">
                <a:solidFill>
                  <a:schemeClr val="tx1"/>
                </a:solidFill>
                <a:latin typeface="Arial" charset="0"/>
                <a:ea typeface="ＭＳ Ｐゴシック" pitchFamily="-107" charset="-128"/>
                <a:cs typeface="ＭＳ Ｐゴシック" pitchFamily="-107" charset="-128"/>
              </a:rPr>
              <a:t>matching the transmitted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Thus, no matter how large the key size of the</a:t>
            </a:r>
          </a:p>
          <a:p>
            <a:r>
              <a:rPr lang="en-US" sz="1200" kern="1200" baseline="0" dirty="0">
                <a:solidFill>
                  <a:schemeClr val="tx1"/>
                </a:solidFill>
                <a:latin typeface="Arial" charset="0"/>
                <a:ea typeface="ＭＳ Ｐゴシック" pitchFamily="-107" charset="-128"/>
                <a:cs typeface="ＭＳ Ｐゴシック" pitchFamily="-107" charset="-128"/>
              </a:rPr>
              <a:t>public-key scheme, the attack is reduced to a brute-force attack on a 56-bit key. This</a:t>
            </a:r>
          </a:p>
          <a:p>
            <a:r>
              <a:rPr lang="en-US" sz="1200" kern="1200" baseline="0" dirty="0">
                <a:solidFill>
                  <a:schemeClr val="tx1"/>
                </a:solidFill>
                <a:latin typeface="Arial" charset="0"/>
                <a:ea typeface="ＭＳ Ｐゴシック" pitchFamily="-107" charset="-128"/>
                <a:cs typeface="ＭＳ Ｐゴシック" pitchFamily="-107" charset="-128"/>
              </a:rPr>
              <a:t>attack can be thwarted by appending some random bits to such simple messages.</a:t>
            </a:r>
            <a:endParaRPr lang="en-AU" dirty="0">
              <a:latin typeface="Arial" pitchFamily="-84"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pioneering paper by </a:t>
            </a:r>
            <a:r>
              <a:rPr lang="en-US" sz="1200" kern="1200" baseline="0" dirty="0" err="1">
                <a:solidFill>
                  <a:schemeClr val="tx1"/>
                </a:solidFill>
                <a:latin typeface="Arial" charset="0"/>
                <a:ea typeface="ＭＳ Ｐゴシック" pitchFamily="-107" charset="-128"/>
                <a:cs typeface="ＭＳ Ｐゴシック" pitchFamily="-107" charset="-128"/>
              </a:rPr>
              <a:t>Diffie</a:t>
            </a:r>
            <a:r>
              <a:rPr lang="en-US" sz="1200" kern="1200" baseline="0" dirty="0">
                <a:solidFill>
                  <a:schemeClr val="tx1"/>
                </a:solidFill>
                <a:latin typeface="Arial" charset="0"/>
                <a:ea typeface="ＭＳ Ｐゴシック" pitchFamily="-107" charset="-128"/>
                <a:cs typeface="ＭＳ Ｐゴシック" pitchFamily="-107" charset="-128"/>
              </a:rPr>
              <a:t> and Hellman [DIFF76b] introduced a new approach</a:t>
            </a:r>
          </a:p>
          <a:p>
            <a:r>
              <a:rPr lang="en-US" sz="1200" kern="1200" baseline="0" dirty="0">
                <a:solidFill>
                  <a:schemeClr val="tx1"/>
                </a:solidFill>
                <a:latin typeface="Arial" charset="0"/>
                <a:ea typeface="ＭＳ Ｐゴシック" pitchFamily="-107" charset="-128"/>
                <a:cs typeface="ＭＳ Ｐゴシック" pitchFamily="-107" charset="-128"/>
              </a:rPr>
              <a:t>to cryptography and, in effect, challenged cryptologists to come up with a cryptographic</a:t>
            </a:r>
          </a:p>
          <a:p>
            <a:r>
              <a:rPr lang="en-US" sz="1200" kern="1200" baseline="0" dirty="0">
                <a:solidFill>
                  <a:schemeClr val="tx1"/>
                </a:solidFill>
                <a:latin typeface="Arial" charset="0"/>
                <a:ea typeface="ＭＳ Ｐゴシック" pitchFamily="-107" charset="-128"/>
                <a:cs typeface="ＭＳ Ｐゴシック" pitchFamily="-107" charset="-128"/>
              </a:rPr>
              <a:t>algorithm that met the requirements for public-key systems. </a:t>
            </a:r>
            <a:r>
              <a:rPr lang="en-US" sz="1200" kern="1200" dirty="0">
                <a:solidFill>
                  <a:schemeClr val="tx1"/>
                </a:solidFill>
                <a:effectLst/>
                <a:latin typeface="Arial" charset="0"/>
                <a:ea typeface="ＭＳ Ｐゴシック" pitchFamily="-107" charset="-128"/>
                <a:cs typeface="ＭＳ Ｐゴシック" pitchFamily="-107" charset="-128"/>
              </a:rPr>
              <a:t>One of the first successful </a:t>
            </a:r>
          </a:p>
          <a:p>
            <a:r>
              <a:rPr lang="en-US" sz="1200" kern="1200" dirty="0">
                <a:solidFill>
                  <a:schemeClr val="tx1"/>
                </a:solidFill>
                <a:effectLst/>
                <a:latin typeface="Arial" charset="0"/>
                <a:ea typeface="ＭＳ Ｐゴシック" pitchFamily="-107" charset="-128"/>
                <a:cs typeface="ＭＳ Ｐゴシック" pitchFamily="-107" charset="-128"/>
              </a:rPr>
              <a:t>responses to the challenge was developed in 1977 by Ron </a:t>
            </a:r>
            <a:r>
              <a:rPr lang="en-US" sz="1200" kern="1200" dirty="0" err="1">
                <a:solidFill>
                  <a:schemeClr val="tx1"/>
                </a:solidFill>
                <a:effectLst/>
                <a:latin typeface="Arial" charset="0"/>
                <a:ea typeface="ＭＳ Ｐゴシック" pitchFamily="-107" charset="-128"/>
                <a:cs typeface="ＭＳ Ｐゴシック" pitchFamily="-107" charset="-128"/>
              </a:rPr>
              <a:t>Rivest</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kern="1200" dirty="0" err="1">
                <a:solidFill>
                  <a:schemeClr val="tx1"/>
                </a:solidFill>
                <a:effectLst/>
                <a:latin typeface="Arial" charset="0"/>
                <a:ea typeface="ＭＳ Ｐゴシック" pitchFamily="-107" charset="-128"/>
                <a:cs typeface="ＭＳ Ｐゴシック" pitchFamily="-107" charset="-128"/>
              </a:rPr>
              <a:t>Adi</a:t>
            </a:r>
            <a:r>
              <a:rPr lang="en-US" sz="1200" kern="1200" dirty="0">
                <a:solidFill>
                  <a:schemeClr val="tx1"/>
                </a:solidFill>
                <a:effectLst/>
                <a:latin typeface="Arial" charset="0"/>
                <a:ea typeface="ＭＳ Ｐゴシック" pitchFamily="-107" charset="-128"/>
                <a:cs typeface="ＭＳ Ｐゴシック" pitchFamily="-107" charset="-128"/>
              </a:rPr>
              <a:t> Shamir, and Len </a:t>
            </a:r>
          </a:p>
          <a:p>
            <a:r>
              <a:rPr lang="en-US" sz="1200" kern="1200" dirty="0" err="1">
                <a:solidFill>
                  <a:schemeClr val="tx1"/>
                </a:solidFill>
                <a:effectLst/>
                <a:latin typeface="Arial" charset="0"/>
                <a:ea typeface="ＭＳ Ｐゴシック" pitchFamily="-107" charset="-128"/>
                <a:cs typeface="ＭＳ Ｐゴシック" pitchFamily="-107" charset="-128"/>
              </a:rPr>
              <a:t>Adleman</a:t>
            </a:r>
            <a:r>
              <a:rPr lang="en-US" sz="1200" kern="1200" dirty="0">
                <a:solidFill>
                  <a:schemeClr val="tx1"/>
                </a:solidFill>
                <a:effectLst/>
                <a:latin typeface="Arial" charset="0"/>
                <a:ea typeface="ＭＳ Ｐゴシック" pitchFamily="-107" charset="-128"/>
                <a:cs typeface="ＭＳ Ｐゴシック" pitchFamily="-107" charset="-128"/>
              </a:rPr>
              <a:t> at MIT and first published in 1978 [RIVE78]. The </a:t>
            </a:r>
            <a:r>
              <a:rPr lang="en-US" sz="1200" kern="1200" dirty="0" err="1">
                <a:solidFill>
                  <a:schemeClr val="tx1"/>
                </a:solidFill>
                <a:effectLst/>
                <a:latin typeface="Arial" charset="0"/>
                <a:ea typeface="ＭＳ Ｐゴシック" pitchFamily="-107" charset="-128"/>
                <a:cs typeface="ＭＳ Ｐゴシック" pitchFamily="-107" charset="-128"/>
              </a:rPr>
              <a:t>Rivest</a:t>
            </a:r>
            <a:r>
              <a:rPr lang="en-US" sz="1200" kern="1200" dirty="0">
                <a:solidFill>
                  <a:schemeClr val="tx1"/>
                </a:solidFill>
                <a:effectLst/>
                <a:latin typeface="Arial" charset="0"/>
                <a:ea typeface="ＭＳ Ｐゴシック" pitchFamily="-107" charset="-128"/>
                <a:cs typeface="ＭＳ Ｐゴシック" pitchFamily="-107" charset="-128"/>
              </a:rPr>
              <a:t>-Shamir-</a:t>
            </a:r>
            <a:r>
              <a:rPr lang="en-US" sz="1200" kern="1200" dirty="0" err="1">
                <a:solidFill>
                  <a:schemeClr val="tx1"/>
                </a:solidFill>
                <a:effectLst/>
                <a:latin typeface="Arial" charset="0"/>
                <a:ea typeface="ＭＳ Ｐゴシック" pitchFamily="-107" charset="-128"/>
                <a:cs typeface="ＭＳ Ｐゴシック" pitchFamily="-107" charset="-128"/>
              </a:rPr>
              <a:t>Adleman</a:t>
            </a:r>
            <a:r>
              <a:rPr lang="en-US" sz="1200" kern="1200" dirty="0">
                <a:solidFill>
                  <a:schemeClr val="tx1"/>
                </a:solidFill>
                <a:effectLst/>
                <a:latin typeface="Arial" charset="0"/>
                <a:ea typeface="ＭＳ Ｐゴシック" pitchFamily="-107" charset="-128"/>
                <a:cs typeface="ＭＳ Ｐゴシック" pitchFamily="-107" charset="-128"/>
              </a:rPr>
              <a:t> (RSA) </a:t>
            </a:r>
          </a:p>
          <a:p>
            <a:r>
              <a:rPr lang="en-US" sz="1200" kern="1200" dirty="0">
                <a:solidFill>
                  <a:schemeClr val="tx1"/>
                </a:solidFill>
                <a:effectLst/>
                <a:latin typeface="Arial" charset="0"/>
                <a:ea typeface="ＭＳ Ｐゴシック" pitchFamily="-107" charset="-128"/>
                <a:cs typeface="ＭＳ Ｐゴシック" pitchFamily="-107" charset="-128"/>
              </a:rPr>
              <a:t>scheme has since that time reigned supreme as the most widely accepted and implemented </a:t>
            </a:r>
          </a:p>
          <a:p>
            <a:r>
              <a:rPr lang="en-US" sz="1200" kern="1200" dirty="0">
                <a:solidFill>
                  <a:schemeClr val="tx1"/>
                </a:solidFill>
                <a:effectLst/>
                <a:latin typeface="Arial" charset="0"/>
                <a:ea typeface="ＭＳ Ｐゴシック" pitchFamily="-107" charset="-128"/>
                <a:cs typeface="ＭＳ Ｐゴシック" pitchFamily="-107" charset="-128"/>
              </a:rPr>
              <a:t>general-purpose approach to public-key encryption. </a:t>
            </a:r>
            <a:endParaRPr lang="en-US" dirty="0"/>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One of the first successful responses to the challenge was developed in 1977</a:t>
            </a:r>
          </a:p>
          <a:p>
            <a:r>
              <a:rPr lang="en-US" sz="1200" kern="1200" baseline="0" dirty="0">
                <a:solidFill>
                  <a:schemeClr val="tx1"/>
                </a:solidFill>
                <a:latin typeface="Arial" charset="0"/>
                <a:ea typeface="ＭＳ Ｐゴシック" pitchFamily="-107" charset="-128"/>
                <a:cs typeface="ＭＳ Ｐゴシック" pitchFamily="-107" charset="-128"/>
              </a:rPr>
              <a:t>by Ron </a:t>
            </a:r>
            <a:r>
              <a:rPr lang="en-US" sz="1200" kern="1200" baseline="0" dirty="0" err="1">
                <a:solidFill>
                  <a:schemeClr val="tx1"/>
                </a:solidFill>
                <a:latin typeface="Arial" charset="0"/>
                <a:ea typeface="ＭＳ Ｐゴシック" pitchFamily="-107" charset="-128"/>
                <a:cs typeface="ＭＳ Ｐゴシック" pitchFamily="-107" charset="-128"/>
              </a:rPr>
              <a:t>Rivest</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kern="1200" baseline="0" dirty="0" err="1">
                <a:solidFill>
                  <a:schemeClr val="tx1"/>
                </a:solidFill>
                <a:latin typeface="Arial" charset="0"/>
                <a:ea typeface="ＭＳ Ｐゴシック" pitchFamily="-107" charset="-128"/>
                <a:cs typeface="ＭＳ Ｐゴシック" pitchFamily="-107" charset="-128"/>
              </a:rPr>
              <a:t>Adi</a:t>
            </a:r>
            <a:r>
              <a:rPr lang="en-US" sz="1200" kern="1200" baseline="0" dirty="0">
                <a:solidFill>
                  <a:schemeClr val="tx1"/>
                </a:solidFill>
                <a:latin typeface="Arial" charset="0"/>
                <a:ea typeface="ＭＳ Ｐゴシック" pitchFamily="-107" charset="-128"/>
                <a:cs typeface="ＭＳ Ｐゴシック" pitchFamily="-107" charset="-128"/>
              </a:rPr>
              <a:t> Shamir, and Len </a:t>
            </a:r>
            <a:r>
              <a:rPr lang="en-US" sz="1200" kern="1200" baseline="0" dirty="0" err="1">
                <a:solidFill>
                  <a:schemeClr val="tx1"/>
                </a:solidFill>
                <a:latin typeface="Arial" charset="0"/>
                <a:ea typeface="ＭＳ Ｐゴシック" pitchFamily="-107" charset="-128"/>
                <a:cs typeface="ＭＳ Ｐゴシック" pitchFamily="-107" charset="-128"/>
              </a:rPr>
              <a:t>Adleman</a:t>
            </a:r>
            <a:r>
              <a:rPr lang="en-US" sz="1200" kern="1200" baseline="0" dirty="0">
                <a:solidFill>
                  <a:schemeClr val="tx1"/>
                </a:solidFill>
                <a:latin typeface="Arial" charset="0"/>
                <a:ea typeface="ＭＳ Ｐゴシック" pitchFamily="-107" charset="-128"/>
                <a:cs typeface="ＭＳ Ｐゴシック" pitchFamily="-107" charset="-128"/>
              </a:rPr>
              <a:t> at MIT and first published in 1978</a:t>
            </a:r>
          </a:p>
          <a:p>
            <a:r>
              <a:rPr lang="en-US" sz="1200" kern="1200" baseline="0" dirty="0">
                <a:solidFill>
                  <a:schemeClr val="tx1"/>
                </a:solidFill>
                <a:latin typeface="Arial" charset="0"/>
                <a:ea typeface="ＭＳ Ｐゴシック" pitchFamily="-107" charset="-128"/>
                <a:cs typeface="ＭＳ Ｐゴシック" pitchFamily="-107" charset="-128"/>
              </a:rPr>
              <a:t>[RIVE78]. The </a:t>
            </a:r>
            <a:r>
              <a:rPr lang="en-US" sz="1200" kern="1200" baseline="0" dirty="0" err="1">
                <a:solidFill>
                  <a:schemeClr val="tx1"/>
                </a:solidFill>
                <a:latin typeface="Arial" charset="0"/>
                <a:ea typeface="ＭＳ Ｐゴシック" pitchFamily="-107" charset="-128"/>
                <a:cs typeface="ＭＳ Ｐゴシック" pitchFamily="-107" charset="-128"/>
              </a:rPr>
              <a:t>Rivest</a:t>
            </a:r>
            <a:r>
              <a:rPr lang="en-US" sz="1200" kern="1200" baseline="0" dirty="0">
                <a:solidFill>
                  <a:schemeClr val="tx1"/>
                </a:solidFill>
                <a:latin typeface="Arial" charset="0"/>
                <a:ea typeface="ＭＳ Ｐゴシック" pitchFamily="-107" charset="-128"/>
                <a:cs typeface="ＭＳ Ｐゴシック" pitchFamily="-107" charset="-128"/>
              </a:rPr>
              <a:t>-Shamir-</a:t>
            </a:r>
            <a:r>
              <a:rPr lang="en-US" sz="1200" kern="1200" baseline="0" dirty="0" err="1">
                <a:solidFill>
                  <a:schemeClr val="tx1"/>
                </a:solidFill>
                <a:latin typeface="Arial" charset="0"/>
                <a:ea typeface="ＭＳ Ｐゴシック" pitchFamily="-107" charset="-128"/>
                <a:cs typeface="ＭＳ Ｐゴシック" pitchFamily="-107" charset="-128"/>
              </a:rPr>
              <a:t>Adleman</a:t>
            </a:r>
            <a:r>
              <a:rPr lang="en-US" sz="1200" kern="1200" baseline="0" dirty="0">
                <a:solidFill>
                  <a:schemeClr val="tx1"/>
                </a:solidFill>
                <a:latin typeface="Arial" charset="0"/>
                <a:ea typeface="ＭＳ Ｐゴシック" pitchFamily="-107" charset="-128"/>
                <a:cs typeface="ＭＳ Ｐゴシック" pitchFamily="-107" charset="-128"/>
              </a:rPr>
              <a:t> (RSA) scheme has since that time reigned</a:t>
            </a:r>
          </a:p>
          <a:p>
            <a:r>
              <a:rPr lang="en-US" sz="1200" kern="1200" baseline="0" dirty="0">
                <a:solidFill>
                  <a:schemeClr val="tx1"/>
                </a:solidFill>
                <a:latin typeface="Arial" charset="0"/>
                <a:ea typeface="ＭＳ Ｐゴシック" pitchFamily="-107" charset="-128"/>
                <a:cs typeface="ＭＳ Ｐゴシック" pitchFamily="-107" charset="-128"/>
              </a:rPr>
              <a:t>supreme as the most widely accepted and implemented general-purpose approach</a:t>
            </a:r>
          </a:p>
          <a:p>
            <a:r>
              <a:rPr lang="en-US" sz="1200" kern="1200" baseline="0" dirty="0">
                <a:solidFill>
                  <a:schemeClr val="tx1"/>
                </a:solidFill>
                <a:latin typeface="Arial" charset="0"/>
                <a:ea typeface="ＭＳ Ｐゴシック" pitchFamily="-107" charset="-128"/>
                <a:cs typeface="ＭＳ Ｐゴシック" pitchFamily="-107" charset="-128"/>
              </a:rPr>
              <a:t>to public-key encryption.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a:t>
            </a:r>
            <a:r>
              <a:rPr lang="en-US" sz="1200" b="1" kern="1200" baseline="0" dirty="0">
                <a:solidFill>
                  <a:schemeClr val="tx1"/>
                </a:solidFill>
                <a:latin typeface="Arial" charset="0"/>
                <a:ea typeface="ＭＳ Ｐゴシック" pitchFamily="-107" charset="-128"/>
                <a:cs typeface="ＭＳ Ｐゴシック" pitchFamily="-107" charset="-128"/>
              </a:rPr>
              <a:t>RSA</a:t>
            </a:r>
            <a:r>
              <a:rPr lang="en-US" sz="1200" kern="1200" baseline="0" dirty="0">
                <a:solidFill>
                  <a:schemeClr val="tx1"/>
                </a:solidFill>
                <a:latin typeface="Arial" charset="0"/>
                <a:ea typeface="ＭＳ Ｐゴシック" pitchFamily="-107" charset="-128"/>
                <a:cs typeface="ＭＳ Ｐゴシック" pitchFamily="-107" charset="-128"/>
              </a:rPr>
              <a:t> scheme is a cipher in which the plaintext and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are integers</a:t>
            </a:r>
          </a:p>
          <a:p>
            <a:r>
              <a:rPr lang="en-US" sz="1200" kern="1200" baseline="0" dirty="0">
                <a:solidFill>
                  <a:schemeClr val="tx1"/>
                </a:solidFill>
                <a:latin typeface="Arial" charset="0"/>
                <a:ea typeface="ＭＳ Ｐゴシック" pitchFamily="-107" charset="-128"/>
                <a:cs typeface="ＭＳ Ｐゴシック" pitchFamily="-107" charset="-128"/>
              </a:rPr>
              <a:t>between </a:t>
            </a:r>
            <a:r>
              <a:rPr lang="en-US" sz="1200" i="1" kern="1200" baseline="0" dirty="0">
                <a:solidFill>
                  <a:schemeClr val="tx1"/>
                </a:solidFill>
                <a:latin typeface="Arial" charset="0"/>
                <a:ea typeface="ＭＳ Ｐゴシック" pitchFamily="-107" charset="-128"/>
                <a:cs typeface="ＭＳ Ｐゴシック" pitchFamily="-107" charset="-128"/>
              </a:rPr>
              <a:t>0</a:t>
            </a:r>
            <a:r>
              <a:rPr lang="en-US" sz="1200" kern="1200" baseline="0" dirty="0">
                <a:solidFill>
                  <a:schemeClr val="tx1"/>
                </a:solidFill>
                <a:latin typeface="Arial" charset="0"/>
                <a:ea typeface="ＭＳ Ｐゴシック" pitchFamily="-107" charset="-128"/>
                <a:cs typeface="ＭＳ Ｐゴシック" pitchFamily="-107" charset="-128"/>
              </a:rPr>
              <a:t> and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- 1 for some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 A typical size for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is 1024 bits, or 309 decimal</a:t>
            </a:r>
          </a:p>
          <a:p>
            <a:r>
              <a:rPr lang="en-US" sz="1200" kern="1200" baseline="0" dirty="0">
                <a:solidFill>
                  <a:schemeClr val="tx1"/>
                </a:solidFill>
                <a:latin typeface="Arial" charset="0"/>
                <a:ea typeface="ＭＳ Ｐゴシック" pitchFamily="-107" charset="-128"/>
                <a:cs typeface="ＭＳ Ｐゴシック" pitchFamily="-107" charset="-128"/>
              </a:rPr>
              <a:t>digits. That is,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is less than 2</a:t>
            </a:r>
            <a:r>
              <a:rPr lang="en-US" sz="1200" kern="1200" baseline="30000" dirty="0">
                <a:solidFill>
                  <a:schemeClr val="tx1"/>
                </a:solidFill>
                <a:latin typeface="Arial" charset="0"/>
                <a:ea typeface="ＭＳ Ｐゴシック" pitchFamily="-107" charset="-128"/>
                <a:cs typeface="ＭＳ Ｐゴシック" pitchFamily="-107" charset="-128"/>
              </a:rPr>
              <a:t>1024</a:t>
            </a:r>
            <a:r>
              <a:rPr lang="en-US" sz="1200" kern="1200" baseline="0" dirty="0">
                <a:solidFill>
                  <a:schemeClr val="tx1"/>
                </a:solidFill>
                <a:latin typeface="Arial" charset="0"/>
                <a:ea typeface="ＭＳ Ｐゴシック" pitchFamily="-107" charset="-128"/>
                <a:cs typeface="ＭＳ Ｐゴシック" pitchFamily="-107" charset="-128"/>
              </a:rPr>
              <a:t> . We examine RSA in this section in some detail,</a:t>
            </a:r>
          </a:p>
          <a:p>
            <a:r>
              <a:rPr lang="en-US" sz="1200" kern="1200" baseline="0" dirty="0">
                <a:solidFill>
                  <a:schemeClr val="tx1"/>
                </a:solidFill>
                <a:latin typeface="Arial" charset="0"/>
                <a:ea typeface="ＭＳ Ｐゴシック" pitchFamily="-107" charset="-128"/>
                <a:cs typeface="ＭＳ Ｐゴシック" pitchFamily="-107" charset="-128"/>
              </a:rPr>
              <a:t>beginning with an explanation of the algorithm. Then we examine some of the computational</a:t>
            </a:r>
          </a:p>
          <a:p>
            <a:r>
              <a:rPr lang="en-US" sz="1200" kern="1200" baseline="0" dirty="0">
                <a:solidFill>
                  <a:schemeClr val="tx1"/>
                </a:solidFill>
                <a:latin typeface="Arial" charset="0"/>
                <a:ea typeface="ＭＳ Ｐゴシック" pitchFamily="-107" charset="-128"/>
                <a:cs typeface="ＭＳ Ｐゴシック" pitchFamily="-107" charset="-128"/>
              </a:rPr>
              <a:t>and </a:t>
            </a:r>
            <a:r>
              <a:rPr lang="en-US" sz="1200" kern="1200" baseline="0" dirty="0" err="1">
                <a:solidFill>
                  <a:schemeClr val="tx1"/>
                </a:solidFill>
                <a:latin typeface="Arial" charset="0"/>
                <a:ea typeface="ＭＳ Ｐゴシック" pitchFamily="-107" charset="-128"/>
                <a:cs typeface="ＭＳ Ｐゴシック" pitchFamily="-107" charset="-128"/>
              </a:rPr>
              <a:t>cryptanalytical</a:t>
            </a:r>
            <a:r>
              <a:rPr lang="en-US" sz="1200" kern="1200" baseline="0" dirty="0">
                <a:solidFill>
                  <a:schemeClr val="tx1"/>
                </a:solidFill>
                <a:latin typeface="Arial" charset="0"/>
                <a:ea typeface="ＭＳ Ｐゴシック" pitchFamily="-107" charset="-128"/>
                <a:cs typeface="ＭＳ Ｐゴシック" pitchFamily="-107" charset="-128"/>
              </a:rPr>
              <a:t> implications of RSA.</a:t>
            </a:r>
            <a:endParaRPr lang="en-AU" dirty="0">
              <a:latin typeface="Arial" pitchFamily="-84"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charset="0"/>
                <a:ea typeface="ＭＳ Ｐゴシック" pitchFamily="-107" charset="-128"/>
                <a:cs typeface="ＭＳ Ｐゴシック" pitchFamily="-107" charset="-128"/>
              </a:rPr>
              <a:t> RSA makes use of an expression with exponentials. Plaintext is encrypted in blocks,</a:t>
            </a:r>
          </a:p>
          <a:p>
            <a:r>
              <a:rPr lang="en-US" sz="1200" b="0" kern="1200" baseline="0" dirty="0">
                <a:solidFill>
                  <a:schemeClr val="tx1"/>
                </a:solidFill>
                <a:latin typeface="Arial" charset="0"/>
                <a:ea typeface="ＭＳ Ｐゴシック" pitchFamily="-107" charset="-128"/>
                <a:cs typeface="ＭＳ Ｐゴシック" pitchFamily="-107" charset="-128"/>
              </a:rPr>
              <a:t>with each block having a binary value less than some number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That is, the block</a:t>
            </a:r>
          </a:p>
          <a:p>
            <a:r>
              <a:rPr lang="en-US" sz="1200" b="0" kern="1200" baseline="0" dirty="0">
                <a:solidFill>
                  <a:schemeClr val="tx1"/>
                </a:solidFill>
                <a:latin typeface="Arial" charset="0"/>
                <a:ea typeface="ＭＳ Ｐゴシック" pitchFamily="-107" charset="-128"/>
                <a:cs typeface="ＭＳ Ｐゴシック" pitchFamily="-107" charset="-128"/>
              </a:rPr>
              <a:t>size must be less than or equal to log</a:t>
            </a:r>
            <a:r>
              <a:rPr lang="en-US" sz="1200" b="0" kern="1200" baseline="-25000" dirty="0">
                <a:solidFill>
                  <a:schemeClr val="tx1"/>
                </a:solidFill>
                <a:latin typeface="Arial" charset="0"/>
                <a:ea typeface="ＭＳ Ｐゴシック" pitchFamily="-107" charset="-128"/>
                <a:cs typeface="ＭＳ Ｐゴシック" pitchFamily="-107" charset="-128"/>
              </a:rPr>
              <a:t>2</a:t>
            </a:r>
            <a:r>
              <a:rPr lang="en-US" sz="1200" b="0" kern="1200" baseline="0" dirty="0">
                <a:solidFill>
                  <a:schemeClr val="tx1"/>
                </a:solidFill>
                <a:latin typeface="Arial" charset="0"/>
                <a:ea typeface="ＭＳ Ｐゴシック" pitchFamily="-107" charset="-128"/>
                <a:cs typeface="ＭＳ Ｐゴシック" pitchFamily="-107" charset="-128"/>
              </a:rPr>
              <a:t>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+ 1; in practice, the block size is </a:t>
            </a:r>
            <a:r>
              <a:rPr lang="en-US" sz="1200" b="0" i="1" kern="1200" baseline="0" dirty="0" err="1">
                <a:solidFill>
                  <a:schemeClr val="tx1"/>
                </a:solidFill>
                <a:latin typeface="Arial" charset="0"/>
                <a:ea typeface="ＭＳ Ｐゴシック" pitchFamily="-107" charset="-128"/>
                <a:cs typeface="ＭＳ Ｐゴシック" pitchFamily="-107" charset="-128"/>
              </a:rPr>
              <a:t>i</a:t>
            </a:r>
            <a:r>
              <a:rPr lang="en-US" sz="1200" b="0" kern="1200" baseline="0" dirty="0">
                <a:solidFill>
                  <a:schemeClr val="tx1"/>
                </a:solidFill>
                <a:latin typeface="Arial" charset="0"/>
                <a:ea typeface="ＭＳ Ｐゴシック" pitchFamily="-107" charset="-128"/>
                <a:cs typeface="ＭＳ Ｐゴシック" pitchFamily="-107" charset="-128"/>
              </a:rPr>
              <a:t> bits,</a:t>
            </a:r>
          </a:p>
          <a:p>
            <a:r>
              <a:rPr lang="en-US" sz="1200" b="0" kern="1200" baseline="0" dirty="0">
                <a:solidFill>
                  <a:schemeClr val="tx1"/>
                </a:solidFill>
                <a:latin typeface="Arial" charset="0"/>
                <a:ea typeface="ＭＳ Ｐゴシック" pitchFamily="-107" charset="-128"/>
                <a:cs typeface="ＭＳ Ｐゴシック" pitchFamily="-107" charset="-128"/>
              </a:rPr>
              <a:t>where 2</a:t>
            </a:r>
            <a:r>
              <a:rPr lang="en-US" sz="1200" b="0" kern="1200" baseline="30000" dirty="0">
                <a:solidFill>
                  <a:schemeClr val="tx1"/>
                </a:solidFill>
                <a:latin typeface="Arial" charset="0"/>
                <a:ea typeface="ＭＳ Ｐゴシック" pitchFamily="-107" charset="-128"/>
                <a:cs typeface="ＭＳ Ｐゴシック" pitchFamily="-107" charset="-128"/>
              </a:rPr>
              <a:t>i </a:t>
            </a:r>
            <a:r>
              <a:rPr lang="en-US" sz="1200" b="0" kern="1200" baseline="0" dirty="0">
                <a:solidFill>
                  <a:schemeClr val="tx1"/>
                </a:solidFill>
                <a:latin typeface="Arial" charset="0"/>
                <a:ea typeface="ＭＳ Ｐゴシック" pitchFamily="-107" charset="-128"/>
                <a:cs typeface="ＭＳ Ｐゴシック" pitchFamily="-107" charset="-128"/>
              </a:rPr>
              <a:t>&lt;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 2</a:t>
            </a:r>
            <a:r>
              <a:rPr lang="en-US" sz="1200" b="0" kern="1200" baseline="30000" dirty="0">
                <a:solidFill>
                  <a:schemeClr val="tx1"/>
                </a:solidFill>
                <a:latin typeface="Arial" charset="0"/>
                <a:ea typeface="ＭＳ Ｐゴシック" pitchFamily="-107" charset="-128"/>
                <a:cs typeface="ＭＳ Ｐゴシック" pitchFamily="-107" charset="-128"/>
              </a:rPr>
              <a:t>i+1 </a:t>
            </a:r>
            <a:r>
              <a:rPr lang="en-US" sz="1200" b="0" kern="1200" baseline="0" dirty="0">
                <a:solidFill>
                  <a:schemeClr val="tx1"/>
                </a:solidFill>
                <a:latin typeface="Arial" charset="0"/>
                <a:ea typeface="ＭＳ Ｐゴシック" pitchFamily="-107" charset="-128"/>
                <a:cs typeface="ＭＳ Ｐゴシック" pitchFamily="-107" charset="-128"/>
              </a:rPr>
              <a:t>. Encryption and decryption are of the following form, for some</a:t>
            </a:r>
          </a:p>
          <a:p>
            <a:r>
              <a:rPr lang="en-US" sz="1200" b="0" kern="1200" baseline="0" dirty="0">
                <a:solidFill>
                  <a:schemeClr val="tx1"/>
                </a:solidFill>
                <a:latin typeface="Arial" charset="0"/>
                <a:ea typeface="ＭＳ Ｐゴシック" pitchFamily="-107" charset="-128"/>
                <a:cs typeface="ＭＳ Ｐゴシック" pitchFamily="-107" charset="-128"/>
              </a:rPr>
              <a:t>plaintext block </a:t>
            </a:r>
            <a:r>
              <a:rPr lang="en-US" sz="1200" b="0" i="1" kern="1200" baseline="0" dirty="0">
                <a:solidFill>
                  <a:schemeClr val="tx1"/>
                </a:solidFill>
                <a:latin typeface="Arial" charset="0"/>
                <a:ea typeface="ＭＳ Ｐゴシック" pitchFamily="-107" charset="-128"/>
                <a:cs typeface="ＭＳ Ｐゴシック" pitchFamily="-107" charset="-128"/>
              </a:rPr>
              <a:t>M</a:t>
            </a:r>
            <a:r>
              <a:rPr lang="en-US" sz="1200" b="0" kern="1200" baseline="0" dirty="0">
                <a:solidFill>
                  <a:schemeClr val="tx1"/>
                </a:solidFill>
                <a:latin typeface="Arial" charset="0"/>
                <a:ea typeface="ＭＳ Ｐゴシック" pitchFamily="-107" charset="-128"/>
                <a:cs typeface="ＭＳ Ｐゴシック" pitchFamily="-107" charset="-128"/>
              </a:rPr>
              <a:t> and </a:t>
            </a:r>
            <a:r>
              <a:rPr lang="en-US" sz="1200" b="0" kern="1200" baseline="0" dirty="0" err="1">
                <a:solidFill>
                  <a:schemeClr val="tx1"/>
                </a:solidFill>
                <a:latin typeface="Arial" charset="0"/>
                <a:ea typeface="ＭＳ Ｐゴシック" pitchFamily="-107" charset="-128"/>
                <a:cs typeface="ＭＳ Ｐゴシック" pitchFamily="-107" charset="-128"/>
              </a:rPr>
              <a:t>ciphertext</a:t>
            </a:r>
            <a:r>
              <a:rPr lang="en-US" sz="1200" b="0" kern="1200" baseline="0" dirty="0">
                <a:solidFill>
                  <a:schemeClr val="tx1"/>
                </a:solidFill>
                <a:latin typeface="Arial" charset="0"/>
                <a:ea typeface="ＭＳ Ｐゴシック" pitchFamily="-107" charset="-128"/>
                <a:cs typeface="ＭＳ Ｐゴシック" pitchFamily="-107" charset="-128"/>
              </a:rPr>
              <a:t> block </a:t>
            </a:r>
            <a:r>
              <a:rPr lang="en-US" sz="1200" b="0" i="1" kern="1200" baseline="0" dirty="0">
                <a:solidFill>
                  <a:schemeClr val="tx1"/>
                </a:solidFill>
                <a:latin typeface="Arial" charset="0"/>
                <a:ea typeface="ＭＳ Ｐゴシック" pitchFamily="-107" charset="-128"/>
                <a:cs typeface="ＭＳ Ｐゴシック" pitchFamily="-107" charset="-128"/>
              </a:rPr>
              <a:t>C</a:t>
            </a:r>
            <a:r>
              <a:rPr lang="en-US" sz="1200" b="0" kern="1200" baseline="0" dirty="0">
                <a:solidFill>
                  <a:schemeClr val="tx1"/>
                </a:solidFill>
                <a:latin typeface="Arial" charset="0"/>
                <a:ea typeface="ＭＳ Ｐゴシック" pitchFamily="-107" charset="-128"/>
                <a:cs typeface="ＭＳ Ｐゴシック" pitchFamily="-107" charset="-128"/>
              </a:rPr>
              <a:t>.</a:t>
            </a:r>
          </a:p>
          <a:p>
            <a:r>
              <a:rPr lang="en-US" sz="1200" b="0" i="1" kern="1200" baseline="0" dirty="0">
                <a:solidFill>
                  <a:schemeClr val="tx1"/>
                </a:solidFill>
                <a:latin typeface="Arial" charset="0"/>
                <a:ea typeface="ＭＳ Ｐゴシック" pitchFamily="-107" charset="-128"/>
                <a:cs typeface="ＭＳ Ｐゴシック" pitchFamily="-107" charset="-128"/>
              </a:rPr>
              <a:t>C = M</a:t>
            </a:r>
            <a:r>
              <a:rPr lang="en-US" sz="2400" i="1" kern="1200" baseline="30000" dirty="0">
                <a:solidFill>
                  <a:schemeClr val="tx2"/>
                </a:solidFill>
                <a:latin typeface="+mn-lt"/>
                <a:ea typeface="ＭＳ Ｐゴシック" pitchFamily="-84" charset="-128"/>
                <a:cs typeface="ＭＳ Ｐゴシック" pitchFamily="-84" charset="-128"/>
              </a:rPr>
              <a:t>e</a:t>
            </a:r>
            <a:r>
              <a:rPr lang="en-US" sz="1200" b="0" i="1" kern="1200" baseline="0" dirty="0">
                <a:solidFill>
                  <a:schemeClr val="tx1"/>
                </a:solidFill>
                <a:latin typeface="Arial" charset="0"/>
                <a:ea typeface="ＭＳ Ｐゴシック" pitchFamily="-107" charset="-128"/>
                <a:cs typeface="ＭＳ Ｐゴシック" pitchFamily="-107" charset="-128"/>
              </a:rPr>
              <a:t> </a:t>
            </a:r>
            <a:r>
              <a:rPr lang="en-US" sz="1200" b="0" kern="1200" baseline="0" dirty="0">
                <a:solidFill>
                  <a:schemeClr val="tx1"/>
                </a:solidFill>
                <a:latin typeface="Arial" charset="0"/>
                <a:ea typeface="ＭＳ Ｐゴシック" pitchFamily="-107" charset="-128"/>
                <a:cs typeface="ＭＳ Ｐゴシック" pitchFamily="-107" charset="-128"/>
              </a:rPr>
              <a:t>mod </a:t>
            </a:r>
            <a:r>
              <a:rPr lang="en-US" sz="1200" b="0" i="1" kern="1200" baseline="0" dirty="0">
                <a:solidFill>
                  <a:schemeClr val="tx1"/>
                </a:solidFill>
                <a:latin typeface="Arial" charset="0"/>
                <a:ea typeface="ＭＳ Ｐゴシック" pitchFamily="-107" charset="-128"/>
                <a:cs typeface="ＭＳ Ｐゴシック" pitchFamily="-107" charset="-128"/>
              </a:rPr>
              <a:t>n</a:t>
            </a:r>
          </a:p>
          <a:p>
            <a:r>
              <a:rPr lang="en-US" sz="1200" b="0" i="1" kern="1200" baseline="0" dirty="0">
                <a:solidFill>
                  <a:schemeClr val="tx1"/>
                </a:solidFill>
                <a:latin typeface="Arial" charset="0"/>
                <a:ea typeface="ＭＳ Ｐゴシック" pitchFamily="-107" charset="-128"/>
                <a:cs typeface="ＭＳ Ｐゴシック" pitchFamily="-107" charset="-128"/>
              </a:rPr>
              <a:t>M</a:t>
            </a:r>
            <a:r>
              <a:rPr lang="en-US" sz="1200" b="0" kern="1200" baseline="0" dirty="0">
                <a:solidFill>
                  <a:schemeClr val="tx1"/>
                </a:solidFill>
                <a:latin typeface="Arial" charset="0"/>
                <a:ea typeface="ＭＳ Ｐゴシック" pitchFamily="-107" charset="-128"/>
                <a:cs typeface="ＭＳ Ｐゴシック" pitchFamily="-107" charset="-128"/>
              </a:rPr>
              <a:t> = </a:t>
            </a:r>
            <a:r>
              <a:rPr lang="en-US" sz="1200" b="0" i="1" kern="1200" baseline="0" dirty="0">
                <a:solidFill>
                  <a:schemeClr val="tx1"/>
                </a:solidFill>
                <a:latin typeface="Arial" charset="0"/>
                <a:ea typeface="ＭＳ Ｐゴシック" pitchFamily="-107" charset="-128"/>
                <a:cs typeface="ＭＳ Ｐゴシック" pitchFamily="-107" charset="-128"/>
              </a:rPr>
              <a:t>C</a:t>
            </a:r>
            <a:r>
              <a:rPr lang="en-US" sz="2400" i="1" kern="1200" baseline="30000" dirty="0">
                <a:solidFill>
                  <a:schemeClr val="tx2"/>
                </a:solidFill>
                <a:latin typeface="+mn-lt"/>
                <a:ea typeface="ＭＳ Ｐゴシック" pitchFamily="-84" charset="-128"/>
                <a:cs typeface="ＭＳ Ｐゴシック" pitchFamily="-84" charset="-128"/>
              </a:rPr>
              <a:t>d</a:t>
            </a:r>
            <a:r>
              <a:rPr lang="en-US" sz="1200" b="0" kern="1200" baseline="0" dirty="0">
                <a:solidFill>
                  <a:schemeClr val="tx1"/>
                </a:solidFill>
                <a:latin typeface="Arial" charset="0"/>
                <a:ea typeface="ＭＳ Ｐゴシック" pitchFamily="-107" charset="-128"/>
                <a:cs typeface="ＭＳ Ｐゴシック" pitchFamily="-107" charset="-128"/>
              </a:rPr>
              <a:t> mod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 </a:t>
            </a:r>
            <a:r>
              <a:rPr lang="en-US" sz="1200" b="0" i="1" kern="1200" baseline="0" dirty="0">
                <a:solidFill>
                  <a:schemeClr val="tx1"/>
                </a:solidFill>
                <a:latin typeface="Arial" charset="0"/>
                <a:ea typeface="ＭＳ Ｐゴシック" pitchFamily="-107" charset="-128"/>
                <a:cs typeface="ＭＳ Ｐゴシック" pitchFamily="-107" charset="-128"/>
              </a:rPr>
              <a:t>(M</a:t>
            </a:r>
            <a:r>
              <a:rPr lang="en-US" sz="2400" i="1" kern="1200" baseline="30000" dirty="0">
                <a:solidFill>
                  <a:schemeClr val="tx2"/>
                </a:solidFill>
                <a:latin typeface="+mn-lt"/>
                <a:ea typeface="ＭＳ Ｐゴシック" pitchFamily="-84" charset="-128"/>
                <a:cs typeface="ＭＳ Ｐゴシック" pitchFamily="-84" charset="-128"/>
              </a:rPr>
              <a:t>e</a:t>
            </a:r>
            <a:r>
              <a:rPr lang="en-US" sz="1200" b="0" i="1" kern="1200" baseline="0" dirty="0">
                <a:solidFill>
                  <a:schemeClr val="tx1"/>
                </a:solidFill>
                <a:latin typeface="Arial" charset="0"/>
                <a:ea typeface="ＭＳ Ｐゴシック" pitchFamily="-107" charset="-128"/>
                <a:cs typeface="ＭＳ Ｐゴシック" pitchFamily="-107" charset="-128"/>
              </a:rPr>
              <a:t> </a:t>
            </a:r>
            <a:r>
              <a:rPr lang="en-US" sz="1200" b="0" kern="1200" baseline="0" dirty="0">
                <a:solidFill>
                  <a:schemeClr val="tx1"/>
                </a:solidFill>
                <a:latin typeface="Arial" charset="0"/>
                <a:ea typeface="ＭＳ Ｐゴシック" pitchFamily="-107" charset="-128"/>
                <a:cs typeface="ＭＳ Ｐゴシック" pitchFamily="-107" charset="-128"/>
              </a:rPr>
              <a:t>)</a:t>
            </a:r>
            <a:r>
              <a:rPr lang="en-US" sz="2400" i="1" kern="1200" baseline="30000" dirty="0">
                <a:solidFill>
                  <a:schemeClr val="tx2"/>
                </a:solidFill>
                <a:latin typeface="+mn-lt"/>
                <a:ea typeface="ＭＳ Ｐゴシック" pitchFamily="-84" charset="-128"/>
                <a:cs typeface="ＭＳ Ｐゴシック" pitchFamily="-84" charset="-128"/>
              </a:rPr>
              <a:t>d</a:t>
            </a:r>
            <a:r>
              <a:rPr lang="en-US" sz="1200" b="0" kern="1200" baseline="0" dirty="0">
                <a:solidFill>
                  <a:schemeClr val="tx1"/>
                </a:solidFill>
                <a:latin typeface="Arial" charset="0"/>
                <a:ea typeface="ＭＳ Ｐゴシック" pitchFamily="-107" charset="-128"/>
                <a:cs typeface="ＭＳ Ｐゴシック" pitchFamily="-107" charset="-128"/>
              </a:rPr>
              <a:t> mod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 </a:t>
            </a:r>
            <a:r>
              <a:rPr lang="en-US" sz="1200" b="0" i="1" kern="1200" baseline="0" dirty="0">
                <a:solidFill>
                  <a:schemeClr val="tx1"/>
                </a:solidFill>
                <a:latin typeface="Arial" charset="0"/>
                <a:ea typeface="ＭＳ Ｐゴシック" pitchFamily="-107" charset="-128"/>
                <a:cs typeface="ＭＳ Ｐゴシック" pitchFamily="-107" charset="-128"/>
              </a:rPr>
              <a:t>M</a:t>
            </a:r>
            <a:r>
              <a:rPr lang="en-US" sz="2400" i="1" kern="1200" baseline="30000" dirty="0">
                <a:solidFill>
                  <a:schemeClr val="tx2"/>
                </a:solidFill>
                <a:latin typeface="+mn-lt"/>
                <a:ea typeface="ＭＳ Ｐゴシック" pitchFamily="-84" charset="-128"/>
                <a:cs typeface="ＭＳ Ｐゴシック" pitchFamily="-84" charset="-128"/>
              </a:rPr>
              <a:t>ed</a:t>
            </a:r>
            <a:r>
              <a:rPr lang="en-US" sz="1200" b="0" kern="1200" baseline="0" dirty="0">
                <a:solidFill>
                  <a:schemeClr val="tx1"/>
                </a:solidFill>
                <a:latin typeface="Arial" charset="0"/>
                <a:ea typeface="ＭＳ Ｐゴシック" pitchFamily="-107" charset="-128"/>
                <a:cs typeface="ＭＳ Ｐゴシック" pitchFamily="-107" charset="-128"/>
              </a:rPr>
              <a:t> mod </a:t>
            </a:r>
            <a:r>
              <a:rPr lang="en-US" sz="1200" b="0" i="1" kern="1200" baseline="0" dirty="0">
                <a:solidFill>
                  <a:schemeClr val="tx1"/>
                </a:solidFill>
                <a:latin typeface="Arial" charset="0"/>
                <a:ea typeface="ＭＳ Ｐゴシック" pitchFamily="-107" charset="-128"/>
                <a:cs typeface="ＭＳ Ｐゴシック" pitchFamily="-107" charset="-128"/>
              </a:rPr>
              <a:t>n</a:t>
            </a:r>
          </a:p>
          <a:p>
            <a:r>
              <a:rPr lang="en-US" sz="1200" b="0" kern="1200" baseline="0" dirty="0">
                <a:solidFill>
                  <a:schemeClr val="tx1"/>
                </a:solidFill>
                <a:latin typeface="Arial" charset="0"/>
                <a:ea typeface="ＭＳ Ｐゴシック" pitchFamily="-107" charset="-128"/>
                <a:cs typeface="ＭＳ Ｐゴシック" pitchFamily="-107" charset="-128"/>
              </a:rPr>
              <a:t> </a:t>
            </a:r>
          </a:p>
          <a:p>
            <a:r>
              <a:rPr lang="en-US" sz="1200" b="0" kern="1200" baseline="0" dirty="0">
                <a:solidFill>
                  <a:schemeClr val="tx1"/>
                </a:solidFill>
                <a:latin typeface="Arial" charset="0"/>
                <a:ea typeface="ＭＳ Ｐゴシック" pitchFamily="-107" charset="-128"/>
                <a:cs typeface="ＭＳ Ｐゴシック" pitchFamily="-107" charset="-128"/>
              </a:rPr>
              <a:t>Both sender and receiver must know the value of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The sender knows the</a:t>
            </a:r>
          </a:p>
          <a:p>
            <a:r>
              <a:rPr lang="en-US" sz="1200" b="0" kern="1200" baseline="0" dirty="0">
                <a:solidFill>
                  <a:schemeClr val="tx1"/>
                </a:solidFill>
                <a:latin typeface="Arial" charset="0"/>
                <a:ea typeface="ＭＳ Ｐゴシック" pitchFamily="-107" charset="-128"/>
                <a:cs typeface="ＭＳ Ｐゴシック" pitchFamily="-107" charset="-128"/>
              </a:rPr>
              <a:t>value of </a:t>
            </a:r>
            <a:r>
              <a:rPr lang="en-US" sz="1200" b="0" i="1" kern="1200" baseline="0" dirty="0">
                <a:solidFill>
                  <a:schemeClr val="tx1"/>
                </a:solidFill>
                <a:latin typeface="Arial" charset="0"/>
                <a:ea typeface="ＭＳ Ｐゴシック" pitchFamily="-107" charset="-128"/>
                <a:cs typeface="ＭＳ Ｐゴシック" pitchFamily="-107" charset="-128"/>
              </a:rPr>
              <a:t>e</a:t>
            </a:r>
            <a:r>
              <a:rPr lang="en-US" sz="1200" b="0" kern="1200" baseline="0" dirty="0">
                <a:solidFill>
                  <a:schemeClr val="tx1"/>
                </a:solidFill>
                <a:latin typeface="Arial" charset="0"/>
                <a:ea typeface="ＭＳ Ｐゴシック" pitchFamily="-107" charset="-128"/>
                <a:cs typeface="ＭＳ Ｐゴシック" pitchFamily="-107" charset="-128"/>
              </a:rPr>
              <a:t> , and only the receiver knows the value of </a:t>
            </a:r>
            <a:r>
              <a:rPr lang="en-US" sz="1200" b="0" i="1" kern="1200" baseline="0" dirty="0">
                <a:solidFill>
                  <a:schemeClr val="tx1"/>
                </a:solidFill>
                <a:latin typeface="Arial" charset="0"/>
                <a:ea typeface="ＭＳ Ｐゴシック" pitchFamily="-107" charset="-128"/>
                <a:cs typeface="ＭＳ Ｐゴシック" pitchFamily="-107" charset="-128"/>
              </a:rPr>
              <a:t>d</a:t>
            </a:r>
            <a:r>
              <a:rPr lang="en-US" sz="1200" b="0" kern="1200" baseline="0" dirty="0">
                <a:solidFill>
                  <a:schemeClr val="tx1"/>
                </a:solidFill>
                <a:latin typeface="Arial" charset="0"/>
                <a:ea typeface="ＭＳ Ｐゴシック" pitchFamily="-107" charset="-128"/>
                <a:cs typeface="ＭＳ Ｐゴシック" pitchFamily="-107" charset="-128"/>
              </a:rPr>
              <a:t> . Thus, this is a public-key encryption</a:t>
            </a:r>
          </a:p>
          <a:p>
            <a:r>
              <a:rPr lang="en-US" sz="1200" b="0" kern="1200" baseline="0" dirty="0">
                <a:solidFill>
                  <a:schemeClr val="tx1"/>
                </a:solidFill>
                <a:latin typeface="Arial" charset="0"/>
                <a:ea typeface="ＭＳ Ｐゴシック" pitchFamily="-107" charset="-128"/>
                <a:cs typeface="ＭＳ Ｐゴシック" pitchFamily="-107" charset="-128"/>
              </a:rPr>
              <a:t>algorithm with a public key of </a:t>
            </a:r>
            <a:r>
              <a:rPr lang="en-US" sz="1200" b="0" i="1" kern="1200" baseline="0" dirty="0">
                <a:solidFill>
                  <a:schemeClr val="tx1"/>
                </a:solidFill>
                <a:latin typeface="Arial" charset="0"/>
                <a:ea typeface="ＭＳ Ｐゴシック" pitchFamily="-107" charset="-128"/>
                <a:cs typeface="ＭＳ Ｐゴシック" pitchFamily="-107" charset="-128"/>
              </a:rPr>
              <a:t>PU = {e , n } </a:t>
            </a:r>
            <a:r>
              <a:rPr lang="en-US" sz="1200" b="0" kern="1200" baseline="0" dirty="0">
                <a:solidFill>
                  <a:schemeClr val="tx1"/>
                </a:solidFill>
                <a:latin typeface="Arial" charset="0"/>
                <a:ea typeface="ＭＳ Ｐゴシック" pitchFamily="-107" charset="-128"/>
                <a:cs typeface="ＭＳ Ｐゴシック" pitchFamily="-107" charset="-128"/>
              </a:rPr>
              <a:t>and a private key of </a:t>
            </a:r>
            <a:r>
              <a:rPr lang="en-US" sz="1200" b="0" i="1" kern="1200" baseline="0" dirty="0">
                <a:solidFill>
                  <a:schemeClr val="tx1"/>
                </a:solidFill>
                <a:latin typeface="Arial" charset="0"/>
                <a:ea typeface="ＭＳ Ｐゴシック" pitchFamily="-107" charset="-128"/>
                <a:cs typeface="ＭＳ Ｐゴシック" pitchFamily="-107" charset="-128"/>
              </a:rPr>
              <a:t>PR = {d , n }.</a:t>
            </a:r>
            <a:endParaRPr lang="en-US" b="0" i="1" dirty="0">
              <a:latin typeface="Arial" pitchFamily="-84"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charset="0"/>
                <a:ea typeface="ＭＳ Ｐゴシック" pitchFamily="-107" charset="-128"/>
                <a:cs typeface="ＭＳ Ｐゴシック" pitchFamily="-107" charset="-128"/>
              </a:rPr>
              <a:t> For this algorithm to be satisfactory for public-key encryption, the following requirements</a:t>
            </a:r>
          </a:p>
          <a:p>
            <a:r>
              <a:rPr lang="en-US" sz="1200" b="0" kern="1200" baseline="0" dirty="0">
                <a:solidFill>
                  <a:schemeClr val="tx1"/>
                </a:solidFill>
                <a:latin typeface="Arial" charset="0"/>
                <a:ea typeface="ＭＳ Ｐゴシック" pitchFamily="-107" charset="-128"/>
                <a:cs typeface="ＭＳ Ｐゴシック" pitchFamily="-107" charset="-128"/>
              </a:rPr>
              <a:t>must be met.</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1. It is possible to find values of e, d, and n such that </a:t>
            </a:r>
            <a:r>
              <a:rPr lang="en-US" sz="1200" b="0" i="1" kern="1200" baseline="0" dirty="0">
                <a:solidFill>
                  <a:schemeClr val="tx1"/>
                </a:solidFill>
                <a:latin typeface="Arial" charset="0"/>
                <a:ea typeface="ＭＳ Ｐゴシック" pitchFamily="-107" charset="-128"/>
                <a:cs typeface="ＭＳ Ｐゴシック" pitchFamily="-107" charset="-128"/>
              </a:rPr>
              <a:t>M</a:t>
            </a:r>
            <a:r>
              <a:rPr lang="en-US" sz="1200" b="0" i="1" kern="1200" baseline="30000" dirty="0">
                <a:solidFill>
                  <a:schemeClr val="tx1"/>
                </a:solidFill>
                <a:latin typeface="Arial" charset="0"/>
                <a:ea typeface="ＭＳ Ｐゴシック" pitchFamily="-107" charset="-128"/>
                <a:cs typeface="ＭＳ Ｐゴシック" pitchFamily="-107" charset="-128"/>
              </a:rPr>
              <a:t>ed</a:t>
            </a:r>
            <a:r>
              <a:rPr lang="en-US" sz="1200" b="0" kern="1200" baseline="0" dirty="0">
                <a:solidFill>
                  <a:schemeClr val="tx1"/>
                </a:solidFill>
                <a:latin typeface="Arial" charset="0"/>
                <a:ea typeface="ＭＳ Ｐゴシック" pitchFamily="-107" charset="-128"/>
                <a:cs typeface="ＭＳ Ｐゴシック" pitchFamily="-107" charset="-128"/>
              </a:rPr>
              <a:t> mod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 </a:t>
            </a:r>
            <a:r>
              <a:rPr lang="en-US" sz="1200" b="0" i="1" kern="1200" baseline="0" dirty="0">
                <a:solidFill>
                  <a:schemeClr val="tx1"/>
                </a:solidFill>
                <a:latin typeface="Arial" charset="0"/>
                <a:ea typeface="ＭＳ Ｐゴシック" pitchFamily="-107" charset="-128"/>
                <a:cs typeface="ＭＳ Ｐゴシック" pitchFamily="-107" charset="-128"/>
              </a:rPr>
              <a:t>M</a:t>
            </a:r>
            <a:r>
              <a:rPr lang="en-US" sz="1200" b="0" kern="1200" baseline="0" dirty="0">
                <a:solidFill>
                  <a:schemeClr val="tx1"/>
                </a:solidFill>
                <a:latin typeface="Arial" charset="0"/>
                <a:ea typeface="ＭＳ Ｐゴシック" pitchFamily="-107" charset="-128"/>
                <a:cs typeface="ＭＳ Ｐゴシック" pitchFamily="-107" charset="-128"/>
              </a:rPr>
              <a:t> for all </a:t>
            </a:r>
            <a:r>
              <a:rPr lang="en-US" sz="1200" b="0" i="1" kern="1200" baseline="0" dirty="0">
                <a:solidFill>
                  <a:schemeClr val="tx1"/>
                </a:solidFill>
                <a:latin typeface="Arial" charset="0"/>
                <a:ea typeface="ＭＳ Ｐゴシック" pitchFamily="-107" charset="-128"/>
                <a:cs typeface="ＭＳ Ｐゴシック" pitchFamily="-107" charset="-128"/>
              </a:rPr>
              <a:t>M &lt; n </a:t>
            </a:r>
            <a:r>
              <a:rPr lang="en-US" sz="1200" b="0" kern="1200" baseline="0" dirty="0">
                <a:solidFill>
                  <a:schemeClr val="tx1"/>
                </a:solidFill>
                <a:latin typeface="Arial" charset="0"/>
                <a:ea typeface="ＭＳ Ｐゴシック" pitchFamily="-107" charset="-128"/>
                <a:cs typeface="ＭＳ Ｐゴシック" pitchFamily="-107" charset="-128"/>
              </a:rPr>
              <a:t>.</a:t>
            </a:r>
          </a:p>
          <a:p>
            <a:r>
              <a:rPr lang="en-US" sz="1200" b="0" kern="1200" baseline="0" dirty="0">
                <a:solidFill>
                  <a:schemeClr val="tx1"/>
                </a:solidFill>
                <a:latin typeface="Arial" charset="0"/>
                <a:ea typeface="ＭＳ Ｐゴシック" pitchFamily="-107" charset="-128"/>
                <a:cs typeface="ＭＳ Ｐゴシック" pitchFamily="-107" charset="-128"/>
              </a:rPr>
              <a:t>2. It is relatively easy to calculate </a:t>
            </a:r>
            <a:r>
              <a:rPr lang="en-US" sz="1200" b="0" i="1" kern="1200" baseline="0" dirty="0">
                <a:solidFill>
                  <a:schemeClr val="tx1"/>
                </a:solidFill>
                <a:latin typeface="Arial" charset="0"/>
                <a:ea typeface="ＭＳ Ｐゴシック" pitchFamily="-107" charset="-128"/>
                <a:cs typeface="ＭＳ Ｐゴシック" pitchFamily="-107" charset="-128"/>
              </a:rPr>
              <a:t>M</a:t>
            </a:r>
            <a:r>
              <a:rPr lang="en-US" sz="1200" b="0" i="1" kern="1200" baseline="30000" dirty="0">
                <a:solidFill>
                  <a:schemeClr val="tx1"/>
                </a:solidFill>
                <a:latin typeface="Arial" charset="0"/>
                <a:ea typeface="ＭＳ Ｐゴシック" pitchFamily="-107" charset="-128"/>
                <a:cs typeface="ＭＳ Ｐゴシック" pitchFamily="-107" charset="-128"/>
              </a:rPr>
              <a:t>e</a:t>
            </a:r>
            <a:r>
              <a:rPr lang="en-US" sz="1200" b="0" kern="1200" baseline="30000" dirty="0">
                <a:solidFill>
                  <a:schemeClr val="tx1"/>
                </a:solidFill>
                <a:latin typeface="Arial" charset="0"/>
                <a:ea typeface="ＭＳ Ｐゴシック" pitchFamily="-107" charset="-128"/>
                <a:cs typeface="ＭＳ Ｐゴシック" pitchFamily="-107" charset="-128"/>
              </a:rPr>
              <a:t> </a:t>
            </a:r>
            <a:r>
              <a:rPr lang="en-US" sz="1200" b="0" kern="1200" baseline="0" dirty="0">
                <a:solidFill>
                  <a:schemeClr val="tx1"/>
                </a:solidFill>
                <a:latin typeface="Arial" charset="0"/>
                <a:ea typeface="ＭＳ Ｐゴシック" pitchFamily="-107" charset="-128"/>
                <a:cs typeface="ＭＳ Ｐゴシック" pitchFamily="-107" charset="-128"/>
              </a:rPr>
              <a:t>mod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and </a:t>
            </a:r>
            <a:r>
              <a:rPr lang="en-US" sz="1200" b="0" i="1" kern="1200" baseline="0" dirty="0">
                <a:solidFill>
                  <a:schemeClr val="tx1"/>
                </a:solidFill>
                <a:latin typeface="Arial" charset="0"/>
                <a:ea typeface="ＭＳ Ｐゴシック" pitchFamily="-107" charset="-128"/>
                <a:cs typeface="ＭＳ Ｐゴシック" pitchFamily="-107" charset="-128"/>
              </a:rPr>
              <a:t>C</a:t>
            </a:r>
            <a:r>
              <a:rPr lang="en-US" sz="1200" b="0" i="1" kern="1200" baseline="30000" dirty="0">
                <a:solidFill>
                  <a:schemeClr val="tx1"/>
                </a:solidFill>
                <a:latin typeface="Arial" charset="0"/>
                <a:ea typeface="ＭＳ Ｐゴシック" pitchFamily="-107" charset="-128"/>
                <a:cs typeface="ＭＳ Ｐゴシック" pitchFamily="-107" charset="-128"/>
              </a:rPr>
              <a:t>d</a:t>
            </a:r>
            <a:r>
              <a:rPr lang="en-US" sz="1200" b="0" kern="1200" baseline="0" dirty="0">
                <a:solidFill>
                  <a:schemeClr val="tx1"/>
                </a:solidFill>
                <a:latin typeface="Arial" charset="0"/>
                <a:ea typeface="ＭＳ Ｐゴシック" pitchFamily="-107" charset="-128"/>
                <a:cs typeface="ＭＳ Ｐゴシック" pitchFamily="-107" charset="-128"/>
              </a:rPr>
              <a:t> mod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for all values of </a:t>
            </a:r>
            <a:r>
              <a:rPr lang="en-US" sz="1200" b="0" i="1" kern="1200" baseline="0" dirty="0">
                <a:solidFill>
                  <a:schemeClr val="tx1"/>
                </a:solidFill>
                <a:latin typeface="Arial" charset="0"/>
                <a:ea typeface="ＭＳ Ｐゴシック" pitchFamily="-107" charset="-128"/>
                <a:cs typeface="ＭＳ Ｐゴシック" pitchFamily="-107" charset="-128"/>
              </a:rPr>
              <a:t>M &lt; n .</a:t>
            </a:r>
          </a:p>
          <a:p>
            <a:r>
              <a:rPr lang="en-US" sz="1200" b="0" kern="1200" baseline="0" dirty="0">
                <a:solidFill>
                  <a:schemeClr val="tx1"/>
                </a:solidFill>
                <a:latin typeface="Arial" charset="0"/>
                <a:ea typeface="ＭＳ Ｐゴシック" pitchFamily="-107" charset="-128"/>
                <a:cs typeface="ＭＳ Ｐゴシック" pitchFamily="-107" charset="-128"/>
              </a:rPr>
              <a:t>3. It is infeasible to determine </a:t>
            </a:r>
            <a:r>
              <a:rPr lang="en-US" sz="1200" b="0" i="1" kern="1200" baseline="0" dirty="0">
                <a:solidFill>
                  <a:schemeClr val="tx1"/>
                </a:solidFill>
                <a:latin typeface="Arial" charset="0"/>
                <a:ea typeface="ＭＳ Ｐゴシック" pitchFamily="-107" charset="-128"/>
                <a:cs typeface="ＭＳ Ｐゴシック" pitchFamily="-107" charset="-128"/>
              </a:rPr>
              <a:t>d</a:t>
            </a:r>
            <a:r>
              <a:rPr lang="en-US" sz="1200" b="0" kern="1200" baseline="0" dirty="0">
                <a:solidFill>
                  <a:schemeClr val="tx1"/>
                </a:solidFill>
                <a:latin typeface="Arial" charset="0"/>
                <a:ea typeface="ＭＳ Ｐゴシック" pitchFamily="-107" charset="-128"/>
                <a:cs typeface="ＭＳ Ｐゴシック" pitchFamily="-107" charset="-128"/>
              </a:rPr>
              <a:t> given </a:t>
            </a:r>
            <a:r>
              <a:rPr lang="en-US" sz="1200" b="0" i="1" kern="1200" baseline="0" dirty="0">
                <a:solidFill>
                  <a:schemeClr val="tx1"/>
                </a:solidFill>
                <a:latin typeface="Arial" charset="0"/>
                <a:ea typeface="ＭＳ Ｐゴシック" pitchFamily="-107" charset="-128"/>
                <a:cs typeface="ＭＳ Ｐゴシック" pitchFamily="-107" charset="-128"/>
              </a:rPr>
              <a:t>e</a:t>
            </a:r>
            <a:r>
              <a:rPr lang="en-US" sz="1200" b="0" kern="1200" baseline="0" dirty="0">
                <a:solidFill>
                  <a:schemeClr val="tx1"/>
                </a:solidFill>
                <a:latin typeface="Arial" charset="0"/>
                <a:ea typeface="ＭＳ Ｐゴシック" pitchFamily="-107" charset="-128"/>
                <a:cs typeface="ＭＳ Ｐゴシック" pitchFamily="-107" charset="-128"/>
              </a:rPr>
              <a:t> and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a:t>
            </a:r>
            <a:endParaRPr lang="en-AU" b="0" dirty="0">
              <a:latin typeface="Arial" pitchFamily="-84"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Table 9.1 defines some key terms.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Figure 9.5 summarizes the RSA algorithm. It corresponds to Figure 9.1a: Alice</a:t>
            </a:r>
          </a:p>
          <a:p>
            <a:r>
              <a:rPr lang="en-US" sz="1200" kern="1200" baseline="0" dirty="0">
                <a:solidFill>
                  <a:schemeClr val="tx1"/>
                </a:solidFill>
                <a:latin typeface="Arial" charset="0"/>
                <a:ea typeface="ＭＳ Ｐゴシック" pitchFamily="-107" charset="-128"/>
                <a:cs typeface="ＭＳ Ｐゴシック" pitchFamily="-107" charset="-128"/>
              </a:rPr>
              <a:t>generates a public/private key pair; Bob encrypts using Alice’s public key; and Alice</a:t>
            </a:r>
          </a:p>
          <a:p>
            <a:r>
              <a:rPr lang="en-US" sz="1200" kern="1200" baseline="0" dirty="0">
                <a:solidFill>
                  <a:schemeClr val="tx1"/>
                </a:solidFill>
                <a:latin typeface="Arial" charset="0"/>
                <a:ea typeface="ＭＳ Ｐゴシック" pitchFamily="-107" charset="-128"/>
                <a:cs typeface="ＭＳ Ｐゴシック" pitchFamily="-107" charset="-128"/>
              </a:rPr>
              <a:t>decrypts using her private key.</a:t>
            </a:r>
            <a:endParaRPr lang="en-AU" dirty="0">
              <a:latin typeface="Arial" pitchFamily="-84"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An example is shown in Figure 9.6.</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Figure 9.7a illustrates the sequence of events for the</a:t>
            </a:r>
          </a:p>
          <a:p>
            <a:r>
              <a:rPr lang="en-US" sz="1200" kern="1200" baseline="0" dirty="0">
                <a:solidFill>
                  <a:schemeClr val="tx1"/>
                </a:solidFill>
                <a:latin typeface="Arial" charset="0"/>
                <a:ea typeface="ＭＳ Ｐゴシック" pitchFamily="-107" charset="-128"/>
                <a:cs typeface="ＭＳ Ｐゴシック" pitchFamily="-107" charset="-128"/>
              </a:rPr>
              <a:t>encryption of multiple blocks, and Figure 9.7b gives a specific example. The circled</a:t>
            </a:r>
          </a:p>
          <a:p>
            <a:r>
              <a:rPr lang="en-US" sz="1200" kern="1200" baseline="0" dirty="0">
                <a:solidFill>
                  <a:schemeClr val="tx1"/>
                </a:solidFill>
                <a:latin typeface="Arial" charset="0"/>
                <a:ea typeface="ＭＳ Ｐゴシック" pitchFamily="-107" charset="-128"/>
                <a:cs typeface="ＭＳ Ｐゴシック" pitchFamily="-107" charset="-128"/>
              </a:rPr>
              <a:t>numbers indicate the order in which operations are performed.</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Figure 9.7a illustrates the sequence of events for the</a:t>
            </a:r>
          </a:p>
          <a:p>
            <a:r>
              <a:rPr lang="en-US" sz="1200" kern="1200" baseline="0" dirty="0">
                <a:solidFill>
                  <a:schemeClr val="tx1"/>
                </a:solidFill>
                <a:latin typeface="Arial" charset="0"/>
                <a:ea typeface="ＭＳ Ｐゴシック" pitchFamily="-107" charset="-128"/>
                <a:cs typeface="ＭＳ Ｐゴシック" pitchFamily="-107" charset="-128"/>
              </a:rPr>
              <a:t>encryption of multiple blocks, and Figure 9.7b gives a specific example. The circled</a:t>
            </a:r>
          </a:p>
          <a:p>
            <a:r>
              <a:rPr lang="en-US" sz="1200" kern="1200" baseline="0" dirty="0">
                <a:solidFill>
                  <a:schemeClr val="tx1"/>
                </a:solidFill>
                <a:latin typeface="Arial" charset="0"/>
                <a:ea typeface="ＭＳ Ｐゴシック" pitchFamily="-107" charset="-128"/>
                <a:cs typeface="ＭＳ Ｐゴシック" pitchFamily="-107" charset="-128"/>
              </a:rPr>
              <a:t>numbers indicate the order in which operations are performed.</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charset="0"/>
                <a:ea typeface="ＭＳ Ｐゴシック" pitchFamily="-107" charset="-128"/>
                <a:cs typeface="ＭＳ Ｐゴシック" pitchFamily="-107" charset="-128"/>
              </a:rPr>
              <a:t> Both encryption and decryption in RSA</a:t>
            </a:r>
          </a:p>
          <a:p>
            <a:r>
              <a:rPr lang="en-US" sz="1200" b="0" kern="1200" baseline="0" dirty="0">
                <a:solidFill>
                  <a:schemeClr val="tx1"/>
                </a:solidFill>
                <a:latin typeface="Arial" charset="0"/>
                <a:ea typeface="ＭＳ Ｐゴシック" pitchFamily="-107" charset="-128"/>
                <a:cs typeface="ＭＳ Ｐゴシック" pitchFamily="-107" charset="-128"/>
              </a:rPr>
              <a:t>involve raising an integer to an integer power, mod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 If the exponentiation is done</a:t>
            </a:r>
          </a:p>
          <a:p>
            <a:r>
              <a:rPr lang="en-US" sz="1200" b="0" kern="1200" baseline="0" dirty="0">
                <a:solidFill>
                  <a:schemeClr val="tx1"/>
                </a:solidFill>
                <a:latin typeface="Arial" charset="0"/>
                <a:ea typeface="ＭＳ Ｐゴシック" pitchFamily="-107" charset="-128"/>
                <a:cs typeface="ＭＳ Ｐゴシック" pitchFamily="-107" charset="-128"/>
              </a:rPr>
              <a:t>over the integers and then reduced modulo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 the intermediate values would be</a:t>
            </a:r>
          </a:p>
          <a:p>
            <a:r>
              <a:rPr lang="en-US" sz="1200" b="0" kern="1200" baseline="0" dirty="0">
                <a:solidFill>
                  <a:schemeClr val="tx1"/>
                </a:solidFill>
                <a:latin typeface="Arial" charset="0"/>
                <a:ea typeface="ＭＳ Ｐゴシック" pitchFamily="-107" charset="-128"/>
                <a:cs typeface="ＭＳ Ｐゴシック" pitchFamily="-107" charset="-128"/>
              </a:rPr>
              <a:t>gargantuan. Fortunately, as the preceding example shows, we can make use of a</a:t>
            </a:r>
          </a:p>
          <a:p>
            <a:r>
              <a:rPr lang="en-US" sz="1200" b="0" kern="1200" baseline="0" dirty="0">
                <a:solidFill>
                  <a:schemeClr val="tx1"/>
                </a:solidFill>
                <a:latin typeface="Arial" charset="0"/>
                <a:ea typeface="ＭＳ Ｐゴシック" pitchFamily="-107" charset="-128"/>
                <a:cs typeface="ＭＳ Ｐゴシック" pitchFamily="-107" charset="-128"/>
              </a:rPr>
              <a:t>property of modular arithmetic:</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a:t>
            </a:r>
            <a:r>
              <a:rPr lang="en-US" sz="1200" b="0" i="1" kern="1200" baseline="0" dirty="0">
                <a:solidFill>
                  <a:schemeClr val="tx1"/>
                </a:solidFill>
                <a:latin typeface="Arial" charset="0"/>
                <a:ea typeface="ＭＳ Ｐゴシック" pitchFamily="-107" charset="-128"/>
                <a:cs typeface="ＭＳ Ｐゴシック" pitchFamily="-107" charset="-128"/>
              </a:rPr>
              <a:t>a</a:t>
            </a:r>
            <a:r>
              <a:rPr lang="en-US" sz="1200" b="0" kern="1200" baseline="0" dirty="0">
                <a:solidFill>
                  <a:schemeClr val="tx1"/>
                </a:solidFill>
                <a:latin typeface="Arial" charset="0"/>
                <a:ea typeface="ＭＳ Ｐゴシック" pitchFamily="-107" charset="-128"/>
                <a:cs typeface="ＭＳ Ｐゴシック" pitchFamily="-107" charset="-128"/>
              </a:rPr>
              <a:t> mod </a:t>
            </a:r>
            <a:r>
              <a:rPr lang="en-US" sz="1200" b="0" i="1" kern="1200" baseline="0" dirty="0">
                <a:solidFill>
                  <a:schemeClr val="tx1"/>
                </a:solidFill>
                <a:latin typeface="Arial" charset="0"/>
                <a:ea typeface="ＭＳ Ｐゴシック" pitchFamily="-107" charset="-128"/>
                <a:cs typeface="ＭＳ Ｐゴシック" pitchFamily="-107" charset="-128"/>
              </a:rPr>
              <a:t>n </a:t>
            </a:r>
            <a:r>
              <a:rPr lang="en-US" sz="1200" b="0" kern="1200" baseline="0" dirty="0">
                <a:solidFill>
                  <a:schemeClr val="tx1"/>
                </a:solidFill>
                <a:latin typeface="Arial" charset="0"/>
                <a:ea typeface="ＭＳ Ｐゴシック" pitchFamily="-107" charset="-128"/>
                <a:cs typeface="ＭＳ Ｐゴシック" pitchFamily="-107" charset="-128"/>
              </a:rPr>
              <a:t>) * (</a:t>
            </a:r>
            <a:r>
              <a:rPr lang="en-US" sz="1200" b="0" i="1" kern="1200" baseline="0" dirty="0">
                <a:solidFill>
                  <a:schemeClr val="tx1"/>
                </a:solidFill>
                <a:latin typeface="Arial" charset="0"/>
                <a:ea typeface="ＭＳ Ｐゴシック" pitchFamily="-107" charset="-128"/>
                <a:cs typeface="ＭＳ Ｐゴシック" pitchFamily="-107" charset="-128"/>
              </a:rPr>
              <a:t>b </a:t>
            </a:r>
            <a:r>
              <a:rPr lang="en-US" sz="1200" b="0" kern="1200" baseline="0" dirty="0">
                <a:solidFill>
                  <a:schemeClr val="tx1"/>
                </a:solidFill>
                <a:latin typeface="Arial" charset="0"/>
                <a:ea typeface="ＭＳ Ｐゴシック" pitchFamily="-107" charset="-128"/>
                <a:cs typeface="ＭＳ Ｐゴシック" pitchFamily="-107" charset="-128"/>
              </a:rPr>
              <a:t>mod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 mod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 (</a:t>
            </a:r>
            <a:r>
              <a:rPr lang="en-US" sz="1200" b="0" i="1" kern="1200" baseline="0" dirty="0">
                <a:solidFill>
                  <a:schemeClr val="tx1"/>
                </a:solidFill>
                <a:latin typeface="Arial" charset="0"/>
                <a:ea typeface="ＭＳ Ｐゴシック" pitchFamily="-107" charset="-128"/>
                <a:cs typeface="ＭＳ Ｐゴシック" pitchFamily="-107" charset="-128"/>
              </a:rPr>
              <a:t>a * b </a:t>
            </a:r>
            <a:r>
              <a:rPr lang="en-US" sz="1200" b="0" kern="1200" baseline="0" dirty="0">
                <a:solidFill>
                  <a:schemeClr val="tx1"/>
                </a:solidFill>
                <a:latin typeface="Arial" charset="0"/>
                <a:ea typeface="ＭＳ Ｐゴシック" pitchFamily="-107" charset="-128"/>
                <a:cs typeface="ＭＳ Ｐゴシック" pitchFamily="-107" charset="-128"/>
              </a:rPr>
              <a:t>) mod </a:t>
            </a:r>
            <a:r>
              <a:rPr lang="en-US" sz="1200" b="0" i="1" kern="1200" baseline="0" dirty="0">
                <a:solidFill>
                  <a:schemeClr val="tx1"/>
                </a:solidFill>
                <a:latin typeface="Arial" charset="0"/>
                <a:ea typeface="ＭＳ Ｐゴシック" pitchFamily="-107" charset="-128"/>
                <a:cs typeface="ＭＳ Ｐゴシック" pitchFamily="-107" charset="-128"/>
              </a:rPr>
              <a:t>n</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Thus, we can reduce intermediate results modulo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 This makes the calculation</a:t>
            </a:r>
          </a:p>
          <a:p>
            <a:r>
              <a:rPr lang="en-US" sz="1200" b="0" kern="1200" baseline="0" dirty="0">
                <a:solidFill>
                  <a:schemeClr val="tx1"/>
                </a:solidFill>
                <a:latin typeface="Arial" charset="0"/>
                <a:ea typeface="ＭＳ Ｐゴシック" pitchFamily="-107" charset="-128"/>
                <a:cs typeface="ＭＳ Ｐゴシック" pitchFamily="-107" charset="-128"/>
              </a:rPr>
              <a:t>practical.</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Another consideration is the efficiency of exponentiation, because with RSA,</a:t>
            </a:r>
          </a:p>
          <a:p>
            <a:r>
              <a:rPr lang="en-US" sz="1200" b="0" kern="1200" baseline="0" dirty="0">
                <a:solidFill>
                  <a:schemeClr val="tx1"/>
                </a:solidFill>
                <a:latin typeface="Arial" charset="0"/>
                <a:ea typeface="ＭＳ Ｐゴシック" pitchFamily="-107" charset="-128"/>
                <a:cs typeface="ＭＳ Ｐゴシック" pitchFamily="-107" charset="-128"/>
              </a:rPr>
              <a:t>we are dealing with potentially large exponents. To see how efficiency might be increased,</a:t>
            </a:r>
          </a:p>
          <a:p>
            <a:r>
              <a:rPr lang="en-US" sz="1200" b="0" kern="1200" baseline="0" dirty="0">
                <a:solidFill>
                  <a:schemeClr val="tx1"/>
                </a:solidFill>
                <a:latin typeface="Arial" charset="0"/>
                <a:ea typeface="ＭＳ Ｐゴシック" pitchFamily="-107" charset="-128"/>
                <a:cs typeface="ＭＳ Ｐゴシック" pitchFamily="-107" charset="-128"/>
              </a:rPr>
              <a:t>consider that we wish to compute x</a:t>
            </a:r>
            <a:r>
              <a:rPr lang="en-US" sz="1200" b="0" kern="1200" baseline="30000" dirty="0">
                <a:solidFill>
                  <a:schemeClr val="tx1"/>
                </a:solidFill>
                <a:latin typeface="Arial" charset="0"/>
                <a:ea typeface="ＭＳ Ｐゴシック" pitchFamily="-107" charset="-128"/>
                <a:cs typeface="ＭＳ Ｐゴシック" pitchFamily="-107" charset="-128"/>
              </a:rPr>
              <a:t>16</a:t>
            </a:r>
            <a:r>
              <a:rPr lang="en-US" sz="1200" b="0" kern="1200" baseline="0" dirty="0">
                <a:solidFill>
                  <a:schemeClr val="tx1"/>
                </a:solidFill>
                <a:latin typeface="Arial" charset="0"/>
                <a:ea typeface="ＭＳ Ｐゴシック" pitchFamily="-107" charset="-128"/>
                <a:cs typeface="ＭＳ Ｐゴシック" pitchFamily="-107" charset="-128"/>
              </a:rPr>
              <a:t> . A straightforward approach requires</a:t>
            </a:r>
          </a:p>
          <a:p>
            <a:r>
              <a:rPr lang="en-US" sz="1200" b="0" kern="1200" baseline="0" dirty="0">
                <a:solidFill>
                  <a:schemeClr val="tx1"/>
                </a:solidFill>
                <a:latin typeface="Arial" charset="0"/>
                <a:ea typeface="ＭＳ Ｐゴシック" pitchFamily="-107" charset="-128"/>
                <a:cs typeface="ＭＳ Ｐゴシック" pitchFamily="-107" charset="-128"/>
              </a:rPr>
              <a:t>15 multiplications:</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x</a:t>
            </a:r>
            <a:r>
              <a:rPr lang="en-US" sz="1200" b="0" kern="1200" baseline="30000" dirty="0">
                <a:solidFill>
                  <a:schemeClr val="tx1"/>
                </a:solidFill>
                <a:latin typeface="Arial" charset="0"/>
                <a:ea typeface="ＭＳ Ｐゴシック" pitchFamily="-107" charset="-128"/>
                <a:cs typeface="ＭＳ Ｐゴシック" pitchFamily="-107" charset="-128"/>
              </a:rPr>
              <a:t>16</a:t>
            </a:r>
            <a:r>
              <a:rPr lang="en-US" sz="1200" b="0" kern="1200" baseline="0" dirty="0">
                <a:solidFill>
                  <a:schemeClr val="tx1"/>
                </a:solidFill>
                <a:latin typeface="Arial" charset="0"/>
                <a:ea typeface="ＭＳ Ｐゴシック" pitchFamily="-107" charset="-128"/>
                <a:cs typeface="ＭＳ Ｐゴシック" pitchFamily="-107" charset="-128"/>
              </a:rPr>
              <a:t> = </a:t>
            </a:r>
            <a:r>
              <a:rPr lang="en-US" sz="1200" b="0" i="1" kern="1200" baseline="0" dirty="0">
                <a:solidFill>
                  <a:schemeClr val="tx1"/>
                </a:solidFill>
                <a:latin typeface="Arial" charset="0"/>
                <a:ea typeface="ＭＳ Ｐゴシック" pitchFamily="-107" charset="-128"/>
                <a:cs typeface="ＭＳ Ｐゴシック" pitchFamily="-107" charset="-128"/>
              </a:rPr>
              <a:t>x * x * x * x * x * x * x * x * x * x * x * x * x * x * x * x</a:t>
            </a:r>
          </a:p>
          <a:p>
            <a:endParaRPr lang="en-US" sz="1200" b="0" i="1"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However, we can achieve the same final result with only four multiplications if we</a:t>
            </a:r>
          </a:p>
          <a:p>
            <a:r>
              <a:rPr lang="en-US" sz="1200" b="0" kern="1200" baseline="0" dirty="0">
                <a:solidFill>
                  <a:schemeClr val="tx1"/>
                </a:solidFill>
                <a:latin typeface="Arial" charset="0"/>
                <a:ea typeface="ＭＳ Ｐゴシック" pitchFamily="-107" charset="-128"/>
                <a:cs typeface="ＭＳ Ｐゴシック" pitchFamily="-107" charset="-128"/>
              </a:rPr>
              <a:t>repeatedly take the square of each partial result, successively forming (x</a:t>
            </a:r>
            <a:r>
              <a:rPr lang="en-US" sz="1200" b="0" kern="1200" baseline="30000" dirty="0">
                <a:solidFill>
                  <a:schemeClr val="tx1"/>
                </a:solidFill>
                <a:latin typeface="Arial" charset="0"/>
                <a:ea typeface="ＭＳ Ｐゴシック" pitchFamily="-107" charset="-128"/>
                <a:cs typeface="ＭＳ Ｐゴシック" pitchFamily="-107" charset="-128"/>
              </a:rPr>
              <a:t>2</a:t>
            </a:r>
            <a:r>
              <a:rPr lang="en-US" sz="1200" b="0" kern="1200" baseline="0" dirty="0">
                <a:solidFill>
                  <a:schemeClr val="tx1"/>
                </a:solidFill>
                <a:latin typeface="Arial" charset="0"/>
                <a:ea typeface="ＭＳ Ｐゴシック" pitchFamily="-107" charset="-128"/>
                <a:cs typeface="ＭＳ Ｐゴシック" pitchFamily="-107" charset="-128"/>
              </a:rPr>
              <a:t> , x</a:t>
            </a:r>
            <a:r>
              <a:rPr lang="en-US" sz="1200" b="0" kern="1200" baseline="30000" dirty="0">
                <a:solidFill>
                  <a:schemeClr val="tx1"/>
                </a:solidFill>
                <a:latin typeface="Arial" charset="0"/>
                <a:ea typeface="ＭＳ Ｐゴシック" pitchFamily="-107" charset="-128"/>
                <a:cs typeface="ＭＳ Ｐゴシック" pitchFamily="-107" charset="-128"/>
              </a:rPr>
              <a:t>4</a:t>
            </a:r>
            <a:r>
              <a:rPr lang="en-US" sz="1200" b="0" kern="1200" baseline="0" dirty="0">
                <a:solidFill>
                  <a:schemeClr val="tx1"/>
                </a:solidFill>
                <a:latin typeface="Arial" charset="0"/>
                <a:ea typeface="ＭＳ Ｐゴシック" pitchFamily="-107" charset="-128"/>
                <a:cs typeface="ＭＳ Ｐゴシック" pitchFamily="-107" charset="-128"/>
              </a:rPr>
              <a:t> , x</a:t>
            </a:r>
            <a:r>
              <a:rPr lang="en-US" sz="1200" b="0" kern="1200" baseline="30000" dirty="0">
                <a:solidFill>
                  <a:schemeClr val="tx1"/>
                </a:solidFill>
                <a:latin typeface="Arial" charset="0"/>
                <a:ea typeface="ＭＳ Ｐゴシック" pitchFamily="-107" charset="-128"/>
                <a:cs typeface="ＭＳ Ｐゴシック" pitchFamily="-107" charset="-128"/>
              </a:rPr>
              <a:t>8</a:t>
            </a:r>
            <a:r>
              <a:rPr lang="en-US" sz="1200" b="0" kern="1200" baseline="0" dirty="0">
                <a:solidFill>
                  <a:schemeClr val="tx1"/>
                </a:solidFill>
                <a:latin typeface="Arial" charset="0"/>
                <a:ea typeface="ＭＳ Ｐゴシック" pitchFamily="-107" charset="-128"/>
                <a:cs typeface="ＭＳ Ｐゴシック" pitchFamily="-107" charset="-128"/>
              </a:rPr>
              <a:t> , x</a:t>
            </a:r>
            <a:r>
              <a:rPr lang="en-US" sz="1200" b="0" kern="1200" baseline="30000" dirty="0">
                <a:solidFill>
                  <a:schemeClr val="tx1"/>
                </a:solidFill>
                <a:latin typeface="Arial" charset="0"/>
                <a:ea typeface="ＭＳ Ｐゴシック" pitchFamily="-107" charset="-128"/>
                <a:cs typeface="ＭＳ Ｐゴシック" pitchFamily="-107" charset="-128"/>
              </a:rPr>
              <a:t>16 </a:t>
            </a:r>
            <a:r>
              <a:rPr lang="en-US" sz="1200" b="0" kern="1200" baseline="0" dirty="0">
                <a:solidFill>
                  <a:schemeClr val="tx1"/>
                </a:solidFill>
                <a:latin typeface="Arial" charset="0"/>
                <a:ea typeface="ＭＳ Ｐゴシック" pitchFamily="-107" charset="-128"/>
                <a:cs typeface="ＭＳ Ｐゴシック" pitchFamily="-107" charset="-128"/>
              </a:rPr>
              <a:t>).</a:t>
            </a:r>
            <a:endParaRPr lang="en-US" b="0" i="0" dirty="0">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We can therefore develop the algorithm for computing </a:t>
            </a:r>
            <a:r>
              <a:rPr lang="en-US" sz="1200" b="0" i="1" kern="1200" baseline="0" dirty="0" err="1">
                <a:solidFill>
                  <a:schemeClr val="tx1"/>
                </a:solidFill>
                <a:latin typeface="Arial" charset="0"/>
                <a:ea typeface="ＭＳ Ｐゴシック" pitchFamily="-107" charset="-128"/>
                <a:cs typeface="ＭＳ Ｐゴシック" pitchFamily="-107" charset="-128"/>
              </a:rPr>
              <a:t>a</a:t>
            </a:r>
            <a:r>
              <a:rPr lang="en-US" sz="1200" b="0" kern="1200" baseline="30000" dirty="0" err="1">
                <a:solidFill>
                  <a:schemeClr val="tx1"/>
                </a:solidFill>
                <a:latin typeface="Arial" charset="0"/>
                <a:ea typeface="ＭＳ Ｐゴシック" pitchFamily="-107" charset="-128"/>
                <a:cs typeface="ＭＳ Ｐゴシック" pitchFamily="-107" charset="-128"/>
              </a:rPr>
              <a:t>b</a:t>
            </a:r>
            <a:r>
              <a:rPr lang="en-US" sz="1200" b="0" kern="1200" baseline="0" dirty="0">
                <a:solidFill>
                  <a:schemeClr val="tx1"/>
                </a:solidFill>
                <a:latin typeface="Arial" charset="0"/>
                <a:ea typeface="ＭＳ Ｐゴシック" pitchFamily="-107" charset="-128"/>
                <a:cs typeface="ＭＳ Ｐゴシック" pitchFamily="-107" charset="-128"/>
              </a:rPr>
              <a:t> mod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shown in</a:t>
            </a:r>
          </a:p>
          <a:p>
            <a:r>
              <a:rPr lang="en-US" sz="1200" b="0" kern="1200" baseline="0">
                <a:solidFill>
                  <a:schemeClr val="tx1"/>
                </a:solidFill>
                <a:latin typeface="Arial" charset="0"/>
                <a:ea typeface="ＭＳ Ｐゴシック" pitchFamily="-107" charset="-128"/>
                <a:cs typeface="ＭＳ Ｐゴシック" pitchFamily="-107" charset="-128"/>
              </a:rPr>
              <a:t>Figure 9.8.</a:t>
            </a:r>
            <a:endParaRPr lang="en-US" b="0" dirty="0">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Table 9.4 shows an example of the execution of this algorithm. Note that the variable </a:t>
            </a:r>
            <a:r>
              <a:rPr lang="en-US" sz="1200" i="1" kern="1200" baseline="0" dirty="0">
                <a:solidFill>
                  <a:schemeClr val="tx1"/>
                </a:solidFill>
                <a:latin typeface="Arial" charset="0"/>
                <a:ea typeface="ＭＳ Ｐゴシック" pitchFamily="-107" charset="-128"/>
                <a:cs typeface="ＭＳ Ｐゴシック" pitchFamily="-107" charset="-128"/>
              </a:rPr>
              <a:t>c</a:t>
            </a:r>
            <a:r>
              <a:rPr lang="en-US" sz="1200" kern="1200" baseline="0" dirty="0">
                <a:solidFill>
                  <a:schemeClr val="tx1"/>
                </a:solidFill>
                <a:latin typeface="Arial" charset="0"/>
                <a:ea typeface="ＭＳ Ｐゴシック" pitchFamily="-107" charset="-128"/>
                <a:cs typeface="ＭＳ Ｐゴシック" pitchFamily="-107" charset="-128"/>
              </a:rPr>
              <a:t> is not needed; it is included for explanatory purposes. The final value of </a:t>
            </a:r>
            <a:r>
              <a:rPr lang="en-US" sz="1200" i="1" kern="1200" baseline="0" dirty="0">
                <a:solidFill>
                  <a:schemeClr val="tx1"/>
                </a:solidFill>
                <a:latin typeface="Arial" charset="0"/>
                <a:ea typeface="ＭＳ Ｐゴシック" pitchFamily="-107" charset="-128"/>
                <a:cs typeface="ＭＳ Ｐゴシック" pitchFamily="-107" charset="-128"/>
              </a:rPr>
              <a:t>c </a:t>
            </a:r>
            <a:r>
              <a:rPr lang="en-US" sz="1200" kern="1200" baseline="0" dirty="0">
                <a:solidFill>
                  <a:schemeClr val="tx1"/>
                </a:solidFill>
                <a:latin typeface="Arial" charset="0"/>
                <a:ea typeface="ＭＳ Ｐゴシック" pitchFamily="-107" charset="-128"/>
                <a:cs typeface="ＭＳ Ｐゴシック" pitchFamily="-107" charset="-128"/>
              </a:rPr>
              <a:t>is the value of the exponent.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To speed up the operation of the RSA algorithm using the public key, a specific choice of </a:t>
            </a:r>
            <a:r>
              <a:rPr lang="en-US" sz="1200" i="1" kern="1200" dirty="0">
                <a:solidFill>
                  <a:schemeClr val="tx1"/>
                </a:solidFill>
                <a:effectLst/>
                <a:latin typeface="Arial" charset="0"/>
                <a:ea typeface="ＭＳ Ｐゴシック" pitchFamily="-107" charset="-128"/>
                <a:cs typeface="ＭＳ Ｐゴシック" pitchFamily="-107" charset="-128"/>
              </a:rPr>
              <a:t>e </a:t>
            </a:r>
            <a:r>
              <a:rPr lang="en-US" sz="1200" kern="1200" dirty="0">
                <a:solidFill>
                  <a:schemeClr val="tx1"/>
                </a:solidFill>
                <a:effectLst/>
                <a:latin typeface="Arial" charset="0"/>
                <a:ea typeface="ＭＳ Ｐゴシック" pitchFamily="-107" charset="-128"/>
                <a:cs typeface="ＭＳ Ｐゴシック" pitchFamily="-107" charset="-128"/>
              </a:rPr>
              <a:t>is usually made</a:t>
            </a:r>
            <a:r>
              <a:rPr lang="en-US" dirty="0">
                <a:latin typeface="Arial" pitchFamily="-84" charset="0"/>
                <a:ea typeface="Arial" pitchFamily="-84" charset="0"/>
                <a:cs typeface="Arial" pitchFamily="-84" charset="0"/>
              </a:rPr>
              <a:t>. The most common choice is 65537 (2</a:t>
            </a:r>
            <a:r>
              <a:rPr lang="en-US" baseline="30000" dirty="0">
                <a:latin typeface="Arial" pitchFamily="-84" charset="0"/>
                <a:ea typeface="Arial" pitchFamily="-84" charset="0"/>
                <a:cs typeface="Arial" pitchFamily="-84" charset="0"/>
              </a:rPr>
              <a:t>16</a:t>
            </a:r>
            <a:r>
              <a:rPr lang="en-US" dirty="0">
                <a:latin typeface="Arial" pitchFamily="-84" charset="0"/>
                <a:ea typeface="Arial" pitchFamily="-84" charset="0"/>
                <a:cs typeface="Arial" pitchFamily="-84" charset="0"/>
              </a:rPr>
              <a:t> + 1); two other popular choices are 3 and 17. Each of these choices has only two 1 bits and so the number of multiplications required to perform exponentiation is minimized. </a:t>
            </a:r>
          </a:p>
          <a:p>
            <a:pPr eaLnBrk="1" hangingPunct="1"/>
            <a:endParaRPr lang="en-US" dirty="0">
              <a:latin typeface="Arial" pitchFamily="-84" charset="0"/>
              <a:ea typeface="Arial" pitchFamily="-84" charset="0"/>
              <a:cs typeface="Arial" pitchFamily="-84" charset="0"/>
            </a:endParaRPr>
          </a:p>
          <a:p>
            <a:pPr eaLnBrk="1" hangingPunct="1"/>
            <a:r>
              <a:rPr lang="en-US" dirty="0">
                <a:latin typeface="Arial" pitchFamily="-84" charset="0"/>
                <a:ea typeface="Arial" pitchFamily="-84" charset="0"/>
                <a:cs typeface="Arial" pitchFamily="-84" charset="0"/>
              </a:rPr>
              <a:t> However, with a very small public key, such as</a:t>
            </a:r>
            <a:r>
              <a:rPr lang="en-US" i="1" dirty="0">
                <a:latin typeface="Arial" pitchFamily="-84" charset="0"/>
                <a:ea typeface="Arial" pitchFamily="-84" charset="0"/>
                <a:cs typeface="Arial" pitchFamily="-84" charset="0"/>
              </a:rPr>
              <a:t> e = 3</a:t>
            </a:r>
            <a:r>
              <a:rPr lang="en-US" dirty="0">
                <a:latin typeface="Arial" pitchFamily="-84" charset="0"/>
                <a:ea typeface="Arial" pitchFamily="-84" charset="0"/>
                <a:cs typeface="Arial" pitchFamily="-84" charset="0"/>
              </a:rPr>
              <a:t>, RSA becomes vulnerable to a simple attack</a:t>
            </a:r>
            <a:r>
              <a:rPr lang="en-US" i="1" dirty="0">
                <a:latin typeface="Arial" pitchFamily="-84" charset="0"/>
                <a:ea typeface="Arial" pitchFamily="-84" charset="0"/>
                <a:cs typeface="Arial" pitchFamily="-84" charset="0"/>
              </a:rPr>
              <a:t>. </a:t>
            </a:r>
            <a:endParaRPr lang="en-US" dirty="0">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pitchFamily="-84" charset="0"/>
                <a:ea typeface="ＭＳ Ｐゴシック" pitchFamily="-84" charset="-128"/>
                <a:cs typeface="ＭＳ Ｐゴシック" pitchFamily="-84" charset="-128"/>
              </a:rPr>
              <a:t>We cannot similarly choose a small constant value of </a:t>
            </a:r>
            <a:r>
              <a:rPr lang="en-US" i="1" dirty="0">
                <a:latin typeface="Arial" pitchFamily="-84" charset="0"/>
                <a:ea typeface="ＭＳ Ｐゴシック" pitchFamily="-84" charset="-128"/>
                <a:cs typeface="ＭＳ Ｐゴシック" pitchFamily="-84" charset="-128"/>
              </a:rPr>
              <a:t>d </a:t>
            </a:r>
            <a:r>
              <a:rPr lang="en-US" dirty="0">
                <a:latin typeface="Arial" pitchFamily="-84" charset="0"/>
                <a:ea typeface="ＭＳ Ｐゴシック" pitchFamily="-84" charset="-128"/>
                <a:cs typeface="ＭＳ Ｐゴシック" pitchFamily="-84" charset="-128"/>
              </a:rPr>
              <a:t>for efficient operation. A small value of </a:t>
            </a:r>
            <a:r>
              <a:rPr lang="en-US" i="1" dirty="0">
                <a:latin typeface="Arial" pitchFamily="-84" charset="0"/>
                <a:ea typeface="ＭＳ Ｐゴシック" pitchFamily="-84" charset="-128"/>
                <a:cs typeface="ＭＳ Ｐゴシック" pitchFamily="-84" charset="-128"/>
              </a:rPr>
              <a:t>d</a:t>
            </a:r>
            <a:r>
              <a:rPr lang="en-US" dirty="0">
                <a:latin typeface="Arial" pitchFamily="-84" charset="0"/>
                <a:ea typeface="ＭＳ Ｐゴシック" pitchFamily="-84" charset="-128"/>
                <a:cs typeface="ＭＳ Ｐゴシック" pitchFamily="-84" charset="-128"/>
              </a:rPr>
              <a:t> is vulnerable to a brute-force attack and to other forms of cryptanalysis [WIEN90]. However, there is a way to speed up computation using the</a:t>
            </a:r>
            <a:r>
              <a:rPr lang="en-US" baseline="0"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CRT.</a:t>
            </a:r>
          </a:p>
          <a:p>
            <a:pPr eaLnBrk="1" hangingPunct="1"/>
            <a:endParaRPr lang="en-AU" dirty="0">
              <a:latin typeface="Arial" pitchFamily="-84" charset="0"/>
              <a:ea typeface="ＭＳ Ｐゴシック" pitchFamily="-84" charset="-128"/>
              <a:cs typeface="ＭＳ Ｐゴシック" pitchFamily="-84"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quantities </a:t>
            </a:r>
            <a:r>
              <a:rPr lang="en-US" sz="1200" i="1" kern="1200" baseline="0" dirty="0">
                <a:solidFill>
                  <a:schemeClr val="tx1"/>
                </a:solidFill>
                <a:latin typeface="Arial" charset="0"/>
                <a:ea typeface="ＭＳ Ｐゴシック" pitchFamily="-107" charset="-128"/>
                <a:cs typeface="ＭＳ Ｐゴシック" pitchFamily="-107" charset="-128"/>
              </a:rPr>
              <a:t>d</a:t>
            </a:r>
            <a:r>
              <a:rPr lang="en-US" sz="1200" kern="1200" baseline="0" dirty="0">
                <a:solidFill>
                  <a:schemeClr val="tx1"/>
                </a:solidFill>
                <a:latin typeface="Arial" charset="0"/>
                <a:ea typeface="ＭＳ Ｐゴシック" pitchFamily="-107" charset="-128"/>
                <a:cs typeface="ＭＳ Ｐゴシック" pitchFamily="-107" charset="-128"/>
              </a:rPr>
              <a:t> mod (</a:t>
            </a:r>
            <a:r>
              <a:rPr lang="en-US" sz="1200" i="1" kern="1200" baseline="0" dirty="0">
                <a:solidFill>
                  <a:schemeClr val="tx1"/>
                </a:solidFill>
                <a:latin typeface="Arial" charset="0"/>
                <a:ea typeface="ＭＳ Ｐゴシック" pitchFamily="-107" charset="-128"/>
                <a:cs typeface="ＭＳ Ｐゴシック" pitchFamily="-107" charset="-128"/>
              </a:rPr>
              <a:t>p - 1</a:t>
            </a:r>
            <a:r>
              <a:rPr lang="en-US" sz="1200" kern="1200" baseline="0" dirty="0">
                <a:solidFill>
                  <a:schemeClr val="tx1"/>
                </a:solidFill>
                <a:latin typeface="Arial" charset="0"/>
                <a:ea typeface="ＭＳ Ｐゴシック" pitchFamily="-107" charset="-128"/>
                <a:cs typeface="ＭＳ Ｐゴシック" pitchFamily="-107" charset="-128"/>
              </a:rPr>
              <a:t>) and </a:t>
            </a:r>
            <a:r>
              <a:rPr lang="en-US" sz="1200" i="1" kern="1200" baseline="0" dirty="0">
                <a:solidFill>
                  <a:schemeClr val="tx1"/>
                </a:solidFill>
                <a:latin typeface="Arial" charset="0"/>
                <a:ea typeface="ＭＳ Ｐゴシック" pitchFamily="-107" charset="-128"/>
                <a:cs typeface="ＭＳ Ｐゴシック" pitchFamily="-107" charset="-128"/>
              </a:rPr>
              <a:t>d</a:t>
            </a:r>
            <a:r>
              <a:rPr lang="en-US" sz="1200" kern="1200" baseline="0" dirty="0">
                <a:solidFill>
                  <a:schemeClr val="tx1"/>
                </a:solidFill>
                <a:latin typeface="Arial" charset="0"/>
                <a:ea typeface="ＭＳ Ｐゴシック" pitchFamily="-107" charset="-128"/>
                <a:cs typeface="ＭＳ Ｐゴシック" pitchFamily="-107" charset="-128"/>
              </a:rPr>
              <a:t> mod (</a:t>
            </a:r>
            <a:r>
              <a:rPr lang="en-US" sz="1200" i="1" kern="1200" baseline="0" dirty="0">
                <a:solidFill>
                  <a:schemeClr val="tx1"/>
                </a:solidFill>
                <a:latin typeface="Arial" charset="0"/>
                <a:ea typeface="ＭＳ Ｐゴシック" pitchFamily="-107" charset="-128"/>
                <a:cs typeface="ＭＳ Ｐゴシック" pitchFamily="-107" charset="-128"/>
              </a:rPr>
              <a:t>q - 1</a:t>
            </a:r>
            <a:r>
              <a:rPr lang="en-US" sz="1200" kern="1200" baseline="0" dirty="0">
                <a:solidFill>
                  <a:schemeClr val="tx1"/>
                </a:solidFill>
                <a:latin typeface="Arial" charset="0"/>
                <a:ea typeface="ＭＳ Ｐゴシック" pitchFamily="-107" charset="-128"/>
                <a:cs typeface="ＭＳ Ｐゴシック" pitchFamily="-107" charset="-128"/>
              </a:rPr>
              <a:t>) can be </a:t>
            </a:r>
            <a:r>
              <a:rPr lang="en-US" sz="1200" kern="1200" baseline="0" dirty="0" err="1">
                <a:solidFill>
                  <a:schemeClr val="tx1"/>
                </a:solidFill>
                <a:latin typeface="Arial" charset="0"/>
                <a:ea typeface="ＭＳ Ｐゴシック" pitchFamily="-107" charset="-128"/>
                <a:cs typeface="ＭＳ Ｐゴシック" pitchFamily="-107" charset="-128"/>
              </a:rPr>
              <a:t>precalculated</a:t>
            </a:r>
            <a:r>
              <a:rPr lang="en-US" sz="1200" kern="1200" baseline="0" dirty="0">
                <a:solidFill>
                  <a:schemeClr val="tx1"/>
                </a:solidFill>
                <a:latin typeface="Arial" charset="0"/>
                <a:ea typeface="ＭＳ Ｐゴシック" pitchFamily="-107" charset="-128"/>
                <a:cs typeface="ＭＳ Ｐゴシック" pitchFamily="-107" charset="-128"/>
              </a:rPr>
              <a:t>. The end</a:t>
            </a:r>
          </a:p>
          <a:p>
            <a:r>
              <a:rPr lang="en-US" sz="1200" kern="1200" baseline="0" dirty="0">
                <a:solidFill>
                  <a:schemeClr val="tx1"/>
                </a:solidFill>
                <a:latin typeface="Arial" charset="0"/>
                <a:ea typeface="ＭＳ Ｐゴシック" pitchFamily="-107" charset="-128"/>
                <a:cs typeface="ＭＳ Ｐゴシック" pitchFamily="-107" charset="-128"/>
              </a:rPr>
              <a:t>result is that the calculation is approximately four times as fast as evaluating </a:t>
            </a:r>
            <a:r>
              <a:rPr lang="en-US" sz="1200" i="1" kern="1200" baseline="0" dirty="0">
                <a:solidFill>
                  <a:schemeClr val="tx1"/>
                </a:solidFill>
                <a:latin typeface="Arial" charset="0"/>
                <a:ea typeface="ＭＳ Ｐゴシック" pitchFamily="-107" charset="-128"/>
                <a:cs typeface="ＭＳ Ｐゴシック" pitchFamily="-107" charset="-128"/>
              </a:rPr>
              <a:t>M = C</a:t>
            </a:r>
            <a:r>
              <a:rPr lang="en-US" sz="2600" i="1" kern="1200" baseline="30000" dirty="0">
                <a:solidFill>
                  <a:schemeClr val="tx2"/>
                </a:solidFill>
                <a:latin typeface="+mn-lt"/>
                <a:ea typeface="ＭＳ Ｐゴシック" pitchFamily="-84" charset="-128"/>
                <a:cs typeface="+mn-cs"/>
              </a:rPr>
              <a:t>d</a:t>
            </a:r>
          </a:p>
          <a:p>
            <a:r>
              <a:rPr lang="en-US" sz="1200" kern="1200" baseline="0" dirty="0">
                <a:solidFill>
                  <a:schemeClr val="tx1"/>
                </a:solidFill>
                <a:latin typeface="Arial" charset="0"/>
                <a:ea typeface="ＭＳ Ｐゴシック" pitchFamily="-107" charset="-128"/>
                <a:cs typeface="ＭＳ Ｐゴシック" pitchFamily="-107" charset="-128"/>
              </a:rPr>
              <a:t> mod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directly [BONE02].</a:t>
            </a:r>
            <a:endParaRPr lang="en-AU" dirty="0">
              <a:latin typeface="Arial" pitchFamily="-84"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Before the application of the public-key cryptosystem, each</a:t>
            </a:r>
          </a:p>
          <a:p>
            <a:r>
              <a:rPr lang="en-US" sz="1200" kern="1200" baseline="0" dirty="0">
                <a:solidFill>
                  <a:schemeClr val="tx1"/>
                </a:solidFill>
                <a:latin typeface="Arial" charset="0"/>
                <a:ea typeface="ＭＳ Ｐゴシック" pitchFamily="-107" charset="-128"/>
                <a:cs typeface="ＭＳ Ｐゴシック" pitchFamily="-107" charset="-128"/>
              </a:rPr>
              <a:t>participant must generate a pair of keys. This involves the following tasks.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Determining two prime numbers,</a:t>
            </a:r>
            <a:r>
              <a:rPr lang="en-US" sz="1200" i="1" kern="1200" baseline="0" dirty="0">
                <a:solidFill>
                  <a:schemeClr val="tx1"/>
                </a:solidFill>
                <a:latin typeface="Arial" charset="0"/>
                <a:ea typeface="ＭＳ Ｐゴシック" pitchFamily="-107" charset="-128"/>
                <a:cs typeface="ＭＳ Ｐゴシック" pitchFamily="-107" charset="-128"/>
              </a:rPr>
              <a:t> p </a:t>
            </a:r>
            <a:r>
              <a:rPr lang="en-US" sz="1200" kern="1200" baseline="0" dirty="0">
                <a:solidFill>
                  <a:schemeClr val="tx1"/>
                </a:solidFill>
                <a:latin typeface="Arial" charset="0"/>
                <a:ea typeface="ＭＳ Ｐゴシック" pitchFamily="-107" charset="-128"/>
                <a:cs typeface="ＭＳ Ｐゴシック" pitchFamily="-107" charset="-128"/>
              </a:rPr>
              <a:t>and </a:t>
            </a:r>
            <a:r>
              <a:rPr lang="en-US" sz="1200" i="1" kern="1200" baseline="0" dirty="0">
                <a:solidFill>
                  <a:schemeClr val="tx1"/>
                </a:solidFill>
                <a:latin typeface="Arial" charset="0"/>
                <a:ea typeface="ＭＳ Ｐゴシック" pitchFamily="-107" charset="-128"/>
                <a:cs typeface="ＭＳ Ｐゴシック" pitchFamily="-107" charset="-128"/>
              </a:rPr>
              <a:t>q</a:t>
            </a:r>
            <a:r>
              <a:rPr lang="en-US" sz="1200" kern="1200" baseline="0" dirty="0">
                <a:solidFill>
                  <a:schemeClr val="tx1"/>
                </a:solidFill>
                <a:latin typeface="Arial" charset="0"/>
                <a:ea typeface="ＭＳ Ｐゴシック" pitchFamily="-107" charset="-128"/>
                <a:cs typeface="ＭＳ Ｐゴシック" pitchFamily="-107" charset="-128"/>
              </a:rPr>
              <a:t>.</a:t>
            </a:r>
          </a:p>
          <a:p>
            <a:r>
              <a:rPr lang="en-US" sz="1200" kern="1200" baseline="0" dirty="0">
                <a:solidFill>
                  <a:schemeClr val="tx1"/>
                </a:solidFill>
                <a:latin typeface="Arial" charset="0"/>
                <a:ea typeface="ＭＳ Ｐゴシック" pitchFamily="-107" charset="-128"/>
                <a:cs typeface="ＭＳ Ｐゴシック" pitchFamily="-107" charset="-128"/>
              </a:rPr>
              <a:t>• Selecting either </a:t>
            </a:r>
            <a:r>
              <a:rPr lang="en-US" sz="1200" i="1" kern="1200" baseline="0" dirty="0">
                <a:solidFill>
                  <a:schemeClr val="tx1"/>
                </a:solidFill>
                <a:latin typeface="Arial" charset="0"/>
                <a:ea typeface="ＭＳ Ｐゴシック" pitchFamily="-107" charset="-128"/>
                <a:cs typeface="ＭＳ Ｐゴシック" pitchFamily="-107" charset="-128"/>
              </a:rPr>
              <a:t>e</a:t>
            </a:r>
            <a:r>
              <a:rPr lang="en-US" sz="1200" kern="1200" baseline="0" dirty="0">
                <a:solidFill>
                  <a:schemeClr val="tx1"/>
                </a:solidFill>
                <a:latin typeface="Arial" charset="0"/>
                <a:ea typeface="ＭＳ Ｐゴシック" pitchFamily="-107" charset="-128"/>
                <a:cs typeface="ＭＳ Ｐゴシック" pitchFamily="-107" charset="-128"/>
              </a:rPr>
              <a:t> or </a:t>
            </a:r>
            <a:r>
              <a:rPr lang="en-US" sz="1200" i="1" kern="1200" baseline="0" dirty="0">
                <a:solidFill>
                  <a:schemeClr val="tx1"/>
                </a:solidFill>
                <a:latin typeface="Arial" charset="0"/>
                <a:ea typeface="ＭＳ Ｐゴシック" pitchFamily="-107" charset="-128"/>
                <a:cs typeface="ＭＳ Ｐゴシック" pitchFamily="-107" charset="-128"/>
              </a:rPr>
              <a:t>d</a:t>
            </a:r>
            <a:r>
              <a:rPr lang="en-US" sz="1200" kern="1200" baseline="0" dirty="0">
                <a:solidFill>
                  <a:schemeClr val="tx1"/>
                </a:solidFill>
                <a:latin typeface="Arial" charset="0"/>
                <a:ea typeface="ＭＳ Ｐゴシック" pitchFamily="-107" charset="-128"/>
                <a:cs typeface="ＭＳ Ｐゴシック" pitchFamily="-107" charset="-128"/>
              </a:rPr>
              <a:t> and calculating the other.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First, consider the selection of </a:t>
            </a:r>
            <a:r>
              <a:rPr lang="en-US" sz="1200" i="1" kern="1200" baseline="0" dirty="0">
                <a:solidFill>
                  <a:schemeClr val="tx1"/>
                </a:solidFill>
                <a:latin typeface="Arial" charset="0"/>
                <a:ea typeface="ＭＳ Ｐゴシック" pitchFamily="-107" charset="-128"/>
                <a:cs typeface="ＭＳ Ｐゴシック" pitchFamily="-107" charset="-128"/>
              </a:rPr>
              <a:t>p </a:t>
            </a:r>
            <a:r>
              <a:rPr lang="en-US" sz="1200" kern="1200" baseline="0" dirty="0">
                <a:solidFill>
                  <a:schemeClr val="tx1"/>
                </a:solidFill>
                <a:latin typeface="Arial" charset="0"/>
                <a:ea typeface="ＭＳ Ｐゴシック" pitchFamily="-107" charset="-128"/>
                <a:cs typeface="ＭＳ Ｐゴシック" pitchFamily="-107" charset="-128"/>
              </a:rPr>
              <a:t>and </a:t>
            </a:r>
            <a:r>
              <a:rPr lang="en-US" sz="1200" i="1" kern="1200" baseline="0" dirty="0">
                <a:solidFill>
                  <a:schemeClr val="tx1"/>
                </a:solidFill>
                <a:latin typeface="Arial" charset="0"/>
                <a:ea typeface="ＭＳ Ｐゴシック" pitchFamily="-107" charset="-128"/>
                <a:cs typeface="ＭＳ Ｐゴシック" pitchFamily="-107" charset="-128"/>
              </a:rPr>
              <a:t>q</a:t>
            </a:r>
            <a:r>
              <a:rPr lang="en-US" sz="1200" kern="1200" baseline="0" dirty="0">
                <a:solidFill>
                  <a:schemeClr val="tx1"/>
                </a:solidFill>
                <a:latin typeface="Arial" charset="0"/>
                <a:ea typeface="ＭＳ Ｐゴシック" pitchFamily="-107" charset="-128"/>
                <a:cs typeface="ＭＳ Ｐゴシック" pitchFamily="-107" charset="-128"/>
              </a:rPr>
              <a:t> . Because the value of </a:t>
            </a:r>
            <a:r>
              <a:rPr lang="en-US" sz="1200" i="1" kern="1200" baseline="0" dirty="0">
                <a:solidFill>
                  <a:schemeClr val="tx1"/>
                </a:solidFill>
                <a:latin typeface="Arial" charset="0"/>
                <a:ea typeface="ＭＳ Ｐゴシック" pitchFamily="-107" charset="-128"/>
                <a:cs typeface="ＭＳ Ｐゴシック" pitchFamily="-107" charset="-128"/>
              </a:rPr>
              <a:t>n = </a:t>
            </a:r>
            <a:r>
              <a:rPr lang="en-US" sz="1200" i="1" kern="1200" baseline="0" dirty="0" err="1">
                <a:solidFill>
                  <a:schemeClr val="tx1"/>
                </a:solidFill>
                <a:latin typeface="Arial" charset="0"/>
                <a:ea typeface="ＭＳ Ｐゴシック" pitchFamily="-107" charset="-128"/>
                <a:cs typeface="ＭＳ Ｐゴシック" pitchFamily="-107" charset="-128"/>
              </a:rPr>
              <a:t>pq</a:t>
            </a:r>
            <a:r>
              <a:rPr lang="en-US" sz="1200" i="1" kern="1200" baseline="0" dirty="0">
                <a:solidFill>
                  <a:schemeClr val="tx1"/>
                </a:solidFill>
                <a:latin typeface="Arial" charset="0"/>
                <a:ea typeface="ＭＳ Ｐゴシック" pitchFamily="-107" charset="-128"/>
                <a:cs typeface="ＭＳ Ｐゴシック" pitchFamily="-107" charset="-128"/>
              </a:rPr>
              <a:t> </a:t>
            </a:r>
            <a:r>
              <a:rPr lang="en-US" sz="1200" kern="1200" baseline="0" dirty="0">
                <a:solidFill>
                  <a:schemeClr val="tx1"/>
                </a:solidFill>
                <a:latin typeface="Arial" charset="0"/>
                <a:ea typeface="ＭＳ Ｐゴシック" pitchFamily="-107" charset="-128"/>
                <a:cs typeface="ＭＳ Ｐゴシック" pitchFamily="-107" charset="-128"/>
              </a:rPr>
              <a:t>will be</a:t>
            </a:r>
          </a:p>
          <a:p>
            <a:r>
              <a:rPr lang="en-US" sz="1200" kern="1200" baseline="0" dirty="0">
                <a:solidFill>
                  <a:schemeClr val="tx1"/>
                </a:solidFill>
                <a:latin typeface="Arial" charset="0"/>
                <a:ea typeface="ＭＳ Ｐゴシック" pitchFamily="-107" charset="-128"/>
                <a:cs typeface="ＭＳ Ｐゴシック" pitchFamily="-107" charset="-128"/>
              </a:rPr>
              <a:t>known to any potential adversary, in order to prevent the discovery of </a:t>
            </a:r>
            <a:r>
              <a:rPr lang="en-US" sz="1200" i="1" kern="1200" baseline="0" dirty="0">
                <a:solidFill>
                  <a:schemeClr val="tx1"/>
                </a:solidFill>
                <a:latin typeface="Arial" charset="0"/>
                <a:ea typeface="ＭＳ Ｐゴシック" pitchFamily="-107" charset="-128"/>
                <a:cs typeface="ＭＳ Ｐゴシック" pitchFamily="-107" charset="-128"/>
              </a:rPr>
              <a:t>p</a:t>
            </a:r>
            <a:r>
              <a:rPr lang="en-US" sz="1200" kern="1200" baseline="0" dirty="0">
                <a:solidFill>
                  <a:schemeClr val="tx1"/>
                </a:solidFill>
                <a:latin typeface="Arial" charset="0"/>
                <a:ea typeface="ＭＳ Ｐゴシック" pitchFamily="-107" charset="-128"/>
                <a:cs typeface="ＭＳ Ｐゴシック" pitchFamily="-107" charset="-128"/>
              </a:rPr>
              <a:t> and </a:t>
            </a:r>
            <a:r>
              <a:rPr lang="en-US" sz="1200" i="1" kern="1200" baseline="0" dirty="0">
                <a:solidFill>
                  <a:schemeClr val="tx1"/>
                </a:solidFill>
                <a:latin typeface="Arial" charset="0"/>
                <a:ea typeface="ＭＳ Ｐゴシック" pitchFamily="-107" charset="-128"/>
                <a:cs typeface="ＭＳ Ｐゴシック" pitchFamily="-107" charset="-128"/>
              </a:rPr>
              <a:t>q</a:t>
            </a:r>
            <a:r>
              <a:rPr lang="en-US" sz="1200" kern="1200" baseline="0" dirty="0">
                <a:solidFill>
                  <a:schemeClr val="tx1"/>
                </a:solidFill>
                <a:latin typeface="Arial" charset="0"/>
                <a:ea typeface="ＭＳ Ｐゴシック" pitchFamily="-107" charset="-128"/>
                <a:cs typeface="ＭＳ Ｐゴシック" pitchFamily="-107" charset="-128"/>
              </a:rPr>
              <a:t> by</a:t>
            </a:r>
          </a:p>
          <a:p>
            <a:r>
              <a:rPr lang="en-US" sz="1200" kern="1200" baseline="0" dirty="0">
                <a:solidFill>
                  <a:schemeClr val="tx1"/>
                </a:solidFill>
                <a:latin typeface="Arial" charset="0"/>
                <a:ea typeface="ＭＳ Ｐゴシック" pitchFamily="-107" charset="-128"/>
                <a:cs typeface="ＭＳ Ｐゴシック" pitchFamily="-107" charset="-128"/>
              </a:rPr>
              <a:t>exhaustive methods, these primes must be chosen from a sufficiently large set (i.e.,</a:t>
            </a:r>
          </a:p>
          <a:p>
            <a:r>
              <a:rPr lang="en-US" sz="1200" i="1" kern="1200" baseline="0" dirty="0">
                <a:solidFill>
                  <a:schemeClr val="tx1"/>
                </a:solidFill>
                <a:latin typeface="Arial" charset="0"/>
                <a:ea typeface="ＭＳ Ｐゴシック" pitchFamily="-107" charset="-128"/>
                <a:cs typeface="ＭＳ Ｐゴシック" pitchFamily="-107" charset="-128"/>
              </a:rPr>
              <a:t>p </a:t>
            </a:r>
            <a:r>
              <a:rPr lang="en-US" sz="1200" kern="1200" baseline="0" dirty="0">
                <a:solidFill>
                  <a:schemeClr val="tx1"/>
                </a:solidFill>
                <a:latin typeface="Arial" charset="0"/>
                <a:ea typeface="ＭＳ Ｐゴシック" pitchFamily="-107" charset="-128"/>
                <a:cs typeface="ＭＳ Ｐゴシック" pitchFamily="-107" charset="-128"/>
              </a:rPr>
              <a:t>and </a:t>
            </a:r>
            <a:r>
              <a:rPr lang="en-US" sz="1200" i="1" kern="1200" baseline="0" dirty="0">
                <a:solidFill>
                  <a:schemeClr val="tx1"/>
                </a:solidFill>
                <a:latin typeface="Arial" charset="0"/>
                <a:ea typeface="ＭＳ Ｐゴシック" pitchFamily="-107" charset="-128"/>
                <a:cs typeface="ＭＳ Ｐゴシック" pitchFamily="-107" charset="-128"/>
              </a:rPr>
              <a:t>q</a:t>
            </a:r>
            <a:r>
              <a:rPr lang="en-US" sz="1200" kern="1200" baseline="0" dirty="0">
                <a:solidFill>
                  <a:schemeClr val="tx1"/>
                </a:solidFill>
                <a:latin typeface="Arial" charset="0"/>
                <a:ea typeface="ＭＳ Ｐゴシック" pitchFamily="-107" charset="-128"/>
                <a:cs typeface="ＭＳ Ｐゴシック" pitchFamily="-107" charset="-128"/>
              </a:rPr>
              <a:t> must be large numbers). On the other hand, the method used for finding</a:t>
            </a:r>
          </a:p>
          <a:p>
            <a:r>
              <a:rPr lang="en-US" sz="1200" kern="1200" baseline="0" dirty="0">
                <a:solidFill>
                  <a:schemeClr val="tx1"/>
                </a:solidFill>
                <a:latin typeface="Arial" charset="0"/>
                <a:ea typeface="ＭＳ Ｐゴシック" pitchFamily="-107" charset="-128"/>
                <a:cs typeface="ＭＳ Ｐゴシック" pitchFamily="-107" charset="-128"/>
              </a:rPr>
              <a:t>large primes must be reasonably efficient.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At present, there are no useful techniques that yield arbitrarily large primes,</a:t>
            </a:r>
          </a:p>
          <a:p>
            <a:r>
              <a:rPr lang="en-US" sz="1200" kern="1200" baseline="0" dirty="0">
                <a:solidFill>
                  <a:schemeClr val="tx1"/>
                </a:solidFill>
                <a:latin typeface="Arial" charset="0"/>
                <a:ea typeface="ＭＳ Ｐゴシック" pitchFamily="-107" charset="-128"/>
                <a:cs typeface="ＭＳ Ｐゴシック" pitchFamily="-107" charset="-128"/>
              </a:rPr>
              <a:t>so some other means of tackling the problem is needed. The procedure that is generally</a:t>
            </a:r>
          </a:p>
          <a:p>
            <a:r>
              <a:rPr lang="en-US" sz="1200" kern="1200" baseline="0" dirty="0">
                <a:solidFill>
                  <a:schemeClr val="tx1"/>
                </a:solidFill>
                <a:latin typeface="Arial" charset="0"/>
                <a:ea typeface="ＭＳ Ｐゴシック" pitchFamily="-107" charset="-128"/>
                <a:cs typeface="ＭＳ Ｐゴシック" pitchFamily="-107" charset="-128"/>
              </a:rPr>
              <a:t>used is to pick at random an odd number of the desired order of magnitude</a:t>
            </a:r>
          </a:p>
          <a:p>
            <a:r>
              <a:rPr lang="en-US" sz="1200" kern="1200" baseline="0" dirty="0">
                <a:solidFill>
                  <a:schemeClr val="tx1"/>
                </a:solidFill>
                <a:latin typeface="Arial" charset="0"/>
                <a:ea typeface="ＭＳ Ｐゴシック" pitchFamily="-107" charset="-128"/>
                <a:cs typeface="ＭＳ Ｐゴシック" pitchFamily="-107" charset="-128"/>
              </a:rPr>
              <a:t>and test whether that number is prime. If not, pick successive random numbers until</a:t>
            </a:r>
          </a:p>
          <a:p>
            <a:r>
              <a:rPr lang="en-US" sz="1200" kern="1200" baseline="0" dirty="0">
                <a:solidFill>
                  <a:schemeClr val="tx1"/>
                </a:solidFill>
                <a:latin typeface="Arial" charset="0"/>
                <a:ea typeface="ＭＳ Ｐゴシック" pitchFamily="-107" charset="-128"/>
                <a:cs typeface="ＭＳ Ｐゴシック" pitchFamily="-107" charset="-128"/>
              </a:rPr>
              <a:t>one is found that tests prime.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variety of tests for </a:t>
            </a:r>
            <a:r>
              <a:rPr lang="en-US" sz="1200" kern="1200" baseline="0" dirty="0" err="1">
                <a:solidFill>
                  <a:schemeClr val="tx1"/>
                </a:solidFill>
                <a:latin typeface="Arial" charset="0"/>
                <a:ea typeface="ＭＳ Ｐゴシック" pitchFamily="-107" charset="-128"/>
                <a:cs typeface="ＭＳ Ｐゴシック" pitchFamily="-107" charset="-128"/>
              </a:rPr>
              <a:t>primality</a:t>
            </a:r>
            <a:r>
              <a:rPr lang="en-US" sz="1200" kern="1200" baseline="0" dirty="0">
                <a:solidFill>
                  <a:schemeClr val="tx1"/>
                </a:solidFill>
                <a:latin typeface="Arial" charset="0"/>
                <a:ea typeface="ＭＳ Ｐゴシック" pitchFamily="-107" charset="-128"/>
                <a:cs typeface="ＭＳ Ｐゴシック" pitchFamily="-107" charset="-128"/>
              </a:rPr>
              <a:t> have been developed (e.g., see [KNUT98] for</a:t>
            </a:r>
          </a:p>
          <a:p>
            <a:r>
              <a:rPr lang="en-US" sz="1200" kern="1200" baseline="0" dirty="0">
                <a:solidFill>
                  <a:schemeClr val="tx1"/>
                </a:solidFill>
                <a:latin typeface="Arial" charset="0"/>
                <a:ea typeface="ＭＳ Ｐゴシック" pitchFamily="-107" charset="-128"/>
                <a:cs typeface="ＭＳ Ｐゴシック" pitchFamily="-107" charset="-128"/>
              </a:rPr>
              <a:t>a description of a number of such tests). Almost invariably, the tests are probabilistic.</a:t>
            </a:r>
          </a:p>
          <a:p>
            <a:r>
              <a:rPr lang="en-US" sz="1200" kern="1200" baseline="0" dirty="0">
                <a:solidFill>
                  <a:schemeClr val="tx1"/>
                </a:solidFill>
                <a:latin typeface="Arial" charset="0"/>
                <a:ea typeface="ＭＳ Ｐゴシック" pitchFamily="-107" charset="-128"/>
                <a:cs typeface="ＭＳ Ｐゴシック" pitchFamily="-107" charset="-128"/>
              </a:rPr>
              <a:t>That is, the test will merely determine that a given integer is probably prime.</a:t>
            </a:r>
          </a:p>
          <a:p>
            <a:r>
              <a:rPr lang="en-US" sz="1200" kern="1200" baseline="0" dirty="0">
                <a:solidFill>
                  <a:schemeClr val="tx1"/>
                </a:solidFill>
                <a:latin typeface="Arial" charset="0"/>
                <a:ea typeface="ＭＳ Ｐゴシック" pitchFamily="-107" charset="-128"/>
                <a:cs typeface="ＭＳ Ｐゴシック" pitchFamily="-107" charset="-128"/>
              </a:rPr>
              <a:t>Despite this lack of certainty, these tests can be run in such a way as to make the</a:t>
            </a:r>
          </a:p>
          <a:p>
            <a:r>
              <a:rPr lang="en-US" sz="1200" kern="1200" baseline="0" dirty="0">
                <a:solidFill>
                  <a:schemeClr val="tx1"/>
                </a:solidFill>
                <a:latin typeface="Arial" charset="0"/>
                <a:ea typeface="ＭＳ Ｐゴシック" pitchFamily="-107" charset="-128"/>
                <a:cs typeface="ＭＳ Ｐゴシック" pitchFamily="-107" charset="-128"/>
              </a:rPr>
              <a:t>probability as close to 1.0 as desired. As an example, one of the more efficient</a:t>
            </a:r>
          </a:p>
          <a:p>
            <a:r>
              <a:rPr lang="en-US" sz="1200" kern="1200" baseline="0" dirty="0">
                <a:solidFill>
                  <a:schemeClr val="tx1"/>
                </a:solidFill>
                <a:latin typeface="Arial" charset="0"/>
                <a:ea typeface="ＭＳ Ｐゴシック" pitchFamily="-107" charset="-128"/>
                <a:cs typeface="ＭＳ Ｐゴシック" pitchFamily="-107" charset="-128"/>
              </a:rPr>
              <a:t>and popular algorithms, the Miller-Rabin algorithm, is described in Chapter 2.</a:t>
            </a:r>
          </a:p>
          <a:p>
            <a:r>
              <a:rPr lang="en-US" sz="1200" kern="1200" baseline="0" dirty="0">
                <a:solidFill>
                  <a:schemeClr val="tx1"/>
                </a:solidFill>
                <a:latin typeface="Arial" charset="0"/>
                <a:ea typeface="ＭＳ Ｐゴシック" pitchFamily="-107" charset="-128"/>
                <a:cs typeface="ＭＳ Ｐゴシック" pitchFamily="-107" charset="-128"/>
              </a:rPr>
              <a:t>With this algorithm and most such algorithms, the procedure for testing whether</a:t>
            </a:r>
          </a:p>
          <a:p>
            <a:r>
              <a:rPr lang="en-US" sz="1200" kern="1200" baseline="0" dirty="0">
                <a:solidFill>
                  <a:schemeClr val="tx1"/>
                </a:solidFill>
                <a:latin typeface="Arial" charset="0"/>
                <a:ea typeface="ＭＳ Ｐゴシック" pitchFamily="-107" charset="-128"/>
                <a:cs typeface="ＭＳ Ｐゴシック" pitchFamily="-107" charset="-128"/>
              </a:rPr>
              <a:t>a given integer</a:t>
            </a:r>
            <a:r>
              <a:rPr lang="en-US" sz="1200" i="1" kern="1200" baseline="0" dirty="0">
                <a:solidFill>
                  <a:schemeClr val="tx1"/>
                </a:solidFill>
                <a:latin typeface="Arial" charset="0"/>
                <a:ea typeface="ＭＳ Ｐゴシック" pitchFamily="-107" charset="-128"/>
                <a:cs typeface="ＭＳ Ｐゴシック" pitchFamily="-107" charset="-128"/>
              </a:rPr>
              <a:t> n </a:t>
            </a:r>
            <a:r>
              <a:rPr lang="en-US" sz="1200" kern="1200" baseline="0" dirty="0">
                <a:solidFill>
                  <a:schemeClr val="tx1"/>
                </a:solidFill>
                <a:latin typeface="Arial" charset="0"/>
                <a:ea typeface="ＭＳ Ｐゴシック" pitchFamily="-107" charset="-128"/>
                <a:cs typeface="ＭＳ Ｐゴシック" pitchFamily="-107" charset="-128"/>
              </a:rPr>
              <a:t>is prime is to perform some calculation that involves</a:t>
            </a:r>
            <a:r>
              <a:rPr lang="en-US" sz="1200" i="1" kern="1200" baseline="0" dirty="0">
                <a:solidFill>
                  <a:schemeClr val="tx1"/>
                </a:solidFill>
                <a:latin typeface="Arial" charset="0"/>
                <a:ea typeface="ＭＳ Ｐゴシック" pitchFamily="-107" charset="-128"/>
                <a:cs typeface="ＭＳ Ｐゴシック" pitchFamily="-107" charset="-128"/>
              </a:rPr>
              <a:t> n </a:t>
            </a:r>
            <a:r>
              <a:rPr lang="en-US" sz="1200" kern="1200" baseline="0" dirty="0">
                <a:solidFill>
                  <a:schemeClr val="tx1"/>
                </a:solidFill>
                <a:latin typeface="Arial" charset="0"/>
                <a:ea typeface="ＭＳ Ｐゴシック" pitchFamily="-107" charset="-128"/>
                <a:cs typeface="ＭＳ Ｐゴシック" pitchFamily="-107" charset="-128"/>
              </a:rPr>
              <a:t>and a</a:t>
            </a:r>
          </a:p>
          <a:p>
            <a:r>
              <a:rPr lang="en-US" sz="1200" kern="1200" baseline="0" dirty="0">
                <a:solidFill>
                  <a:schemeClr val="tx1"/>
                </a:solidFill>
                <a:latin typeface="Arial" charset="0"/>
                <a:ea typeface="ＭＳ Ｐゴシック" pitchFamily="-107" charset="-128"/>
                <a:cs typeface="ＭＳ Ｐゴシック" pitchFamily="-107" charset="-128"/>
              </a:rPr>
              <a:t>randomly chosen integer</a:t>
            </a:r>
            <a:r>
              <a:rPr lang="en-US" sz="1200" i="1" kern="1200" baseline="0" dirty="0">
                <a:solidFill>
                  <a:schemeClr val="tx1"/>
                </a:solidFill>
                <a:latin typeface="Arial" charset="0"/>
                <a:ea typeface="ＭＳ Ｐゴシック" pitchFamily="-107" charset="-128"/>
                <a:cs typeface="ＭＳ Ｐゴシック" pitchFamily="-107" charset="-128"/>
              </a:rPr>
              <a:t> a </a:t>
            </a:r>
            <a:r>
              <a:rPr lang="en-US" sz="1200" kern="1200" baseline="0" dirty="0">
                <a:solidFill>
                  <a:schemeClr val="tx1"/>
                </a:solidFill>
                <a:latin typeface="Arial" charset="0"/>
                <a:ea typeface="ＭＳ Ｐゴシック" pitchFamily="-107" charset="-128"/>
                <a:cs typeface="ＭＳ Ｐゴシック" pitchFamily="-107" charset="-128"/>
              </a:rPr>
              <a:t>. If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“fails” the test, then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is not prime. If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“passes”</a:t>
            </a:r>
          </a:p>
          <a:p>
            <a:r>
              <a:rPr lang="en-US" sz="1200" kern="1200" baseline="0" dirty="0">
                <a:solidFill>
                  <a:schemeClr val="tx1"/>
                </a:solidFill>
                <a:latin typeface="Arial" charset="0"/>
                <a:ea typeface="ＭＳ Ｐゴシック" pitchFamily="-107" charset="-128"/>
                <a:cs typeface="ＭＳ Ｐゴシック" pitchFamily="-107" charset="-128"/>
              </a:rPr>
              <a:t>the test, then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may be prime or nonprime. If</a:t>
            </a:r>
            <a:r>
              <a:rPr lang="en-US" sz="1200" i="1" kern="1200" baseline="0" dirty="0">
                <a:solidFill>
                  <a:schemeClr val="tx1"/>
                </a:solidFill>
                <a:latin typeface="Arial" charset="0"/>
                <a:ea typeface="ＭＳ Ｐゴシック" pitchFamily="-107" charset="-128"/>
                <a:cs typeface="ＭＳ Ｐゴシック" pitchFamily="-107" charset="-128"/>
              </a:rPr>
              <a:t> n </a:t>
            </a:r>
            <a:r>
              <a:rPr lang="en-US" sz="1200" kern="1200" baseline="0" dirty="0">
                <a:solidFill>
                  <a:schemeClr val="tx1"/>
                </a:solidFill>
                <a:latin typeface="Arial" charset="0"/>
                <a:ea typeface="ＭＳ Ｐゴシック" pitchFamily="-107" charset="-128"/>
                <a:cs typeface="ＭＳ Ｐゴシック" pitchFamily="-107" charset="-128"/>
              </a:rPr>
              <a:t>passes many such tests with many</a:t>
            </a:r>
          </a:p>
          <a:p>
            <a:r>
              <a:rPr lang="en-US" sz="1200" kern="1200" baseline="0" dirty="0">
                <a:solidFill>
                  <a:schemeClr val="tx1"/>
                </a:solidFill>
                <a:latin typeface="Arial" charset="0"/>
                <a:ea typeface="ＭＳ Ｐゴシック" pitchFamily="-107" charset="-128"/>
                <a:cs typeface="ＭＳ Ｐゴシック" pitchFamily="-107" charset="-128"/>
              </a:rPr>
              <a:t>different randomly chosen values for </a:t>
            </a:r>
            <a:r>
              <a:rPr lang="en-US" sz="1200" i="1" kern="1200" baseline="0" dirty="0">
                <a:solidFill>
                  <a:schemeClr val="tx1"/>
                </a:solidFill>
                <a:latin typeface="Arial" charset="0"/>
                <a:ea typeface="ＭＳ Ｐゴシック" pitchFamily="-107" charset="-128"/>
                <a:cs typeface="ＭＳ Ｐゴシック" pitchFamily="-107" charset="-128"/>
              </a:rPr>
              <a:t>a</a:t>
            </a:r>
            <a:r>
              <a:rPr lang="en-US" sz="1200" kern="1200" baseline="0" dirty="0">
                <a:solidFill>
                  <a:schemeClr val="tx1"/>
                </a:solidFill>
                <a:latin typeface="Arial" charset="0"/>
                <a:ea typeface="ＭＳ Ｐゴシック" pitchFamily="-107" charset="-128"/>
                <a:cs typeface="ＭＳ Ｐゴシック" pitchFamily="-107" charset="-128"/>
              </a:rPr>
              <a:t> , then we can have high confidence that </a:t>
            </a:r>
            <a:r>
              <a:rPr lang="en-US" sz="1200" i="1" kern="1200" baseline="0" dirty="0">
                <a:solidFill>
                  <a:schemeClr val="tx1"/>
                </a:solidFill>
                <a:latin typeface="Arial" charset="0"/>
                <a:ea typeface="ＭＳ Ｐゴシック" pitchFamily="-107" charset="-128"/>
                <a:cs typeface="ＭＳ Ｐゴシック" pitchFamily="-107" charset="-128"/>
              </a:rPr>
              <a:t>n</a:t>
            </a:r>
          </a:p>
          <a:p>
            <a:r>
              <a:rPr lang="en-US" sz="1200" kern="1200" baseline="0" dirty="0">
                <a:solidFill>
                  <a:schemeClr val="tx1"/>
                </a:solidFill>
                <a:latin typeface="Arial" charset="0"/>
                <a:ea typeface="ＭＳ Ｐゴシック" pitchFamily="-107" charset="-128"/>
                <a:cs typeface="ＭＳ Ｐゴシック" pitchFamily="-107" charset="-128"/>
              </a:rPr>
              <a:t> is, in fact, prime.</a:t>
            </a:r>
            <a:endParaRPr lang="en-AU" dirty="0">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Before proceeding, we should mention several common misconceptions concerning</a:t>
            </a:r>
          </a:p>
          <a:p>
            <a:r>
              <a:rPr lang="en-US" sz="1200" kern="1200" baseline="0" dirty="0">
                <a:solidFill>
                  <a:schemeClr val="tx1"/>
                </a:solidFill>
                <a:latin typeface="Arial" charset="0"/>
                <a:ea typeface="ＭＳ Ｐゴシック" pitchFamily="-107" charset="-128"/>
                <a:cs typeface="ＭＳ Ｐゴシック" pitchFamily="-107" charset="-128"/>
              </a:rPr>
              <a:t>public-key encryption. One such misconception is that public-key encryption</a:t>
            </a:r>
          </a:p>
          <a:p>
            <a:r>
              <a:rPr lang="en-US" sz="1200" kern="1200" baseline="0" dirty="0">
                <a:solidFill>
                  <a:schemeClr val="tx1"/>
                </a:solidFill>
                <a:latin typeface="Arial" charset="0"/>
                <a:ea typeface="ＭＳ Ｐゴシック" pitchFamily="-107" charset="-128"/>
                <a:cs typeface="ＭＳ Ｐゴシック" pitchFamily="-107" charset="-128"/>
              </a:rPr>
              <a:t>is more secure from cryptanalysis than is symmetric encryption. In fact, the</a:t>
            </a:r>
          </a:p>
          <a:p>
            <a:r>
              <a:rPr lang="en-US" sz="1200" kern="1200" baseline="0" dirty="0">
                <a:solidFill>
                  <a:schemeClr val="tx1"/>
                </a:solidFill>
                <a:latin typeface="Arial" charset="0"/>
                <a:ea typeface="ＭＳ Ｐゴシック" pitchFamily="-107" charset="-128"/>
                <a:cs typeface="ＭＳ Ｐゴシック" pitchFamily="-107" charset="-128"/>
              </a:rPr>
              <a:t>security of any encryption scheme depends on the length of the key and the computational</a:t>
            </a:r>
          </a:p>
          <a:p>
            <a:r>
              <a:rPr lang="en-US" sz="1200" kern="1200" baseline="0" dirty="0">
                <a:solidFill>
                  <a:schemeClr val="tx1"/>
                </a:solidFill>
                <a:latin typeface="Arial" charset="0"/>
                <a:ea typeface="ＭＳ Ｐゴシック" pitchFamily="-107" charset="-128"/>
                <a:cs typeface="ＭＳ Ｐゴシック" pitchFamily="-107" charset="-128"/>
              </a:rPr>
              <a:t>work involved in breaking a cipher. There is nothing in principle about</a:t>
            </a:r>
          </a:p>
          <a:p>
            <a:r>
              <a:rPr lang="en-US" sz="1200" kern="1200" baseline="0" dirty="0">
                <a:solidFill>
                  <a:schemeClr val="tx1"/>
                </a:solidFill>
                <a:latin typeface="Arial" charset="0"/>
                <a:ea typeface="ＭＳ Ｐゴシック" pitchFamily="-107" charset="-128"/>
                <a:cs typeface="ＭＳ Ｐゴシック" pitchFamily="-107" charset="-128"/>
              </a:rPr>
              <a:t> either symmetric or public-key encryption that makes one superior to another from</a:t>
            </a:r>
          </a:p>
          <a:p>
            <a:r>
              <a:rPr lang="en-US" sz="1200" kern="1200" baseline="0" dirty="0">
                <a:solidFill>
                  <a:schemeClr val="tx1"/>
                </a:solidFill>
                <a:latin typeface="Arial" charset="0"/>
                <a:ea typeface="ＭＳ Ｐゴシック" pitchFamily="-107" charset="-128"/>
                <a:cs typeface="ＭＳ Ｐゴシック" pitchFamily="-107" charset="-128"/>
              </a:rPr>
              <a:t>the point of view of resisting cryptanalysis.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second misconception is that public-key encryption is a general-purpose</a:t>
            </a:r>
          </a:p>
          <a:p>
            <a:r>
              <a:rPr lang="en-US" sz="1200" kern="1200" baseline="0" dirty="0">
                <a:solidFill>
                  <a:schemeClr val="tx1"/>
                </a:solidFill>
                <a:latin typeface="Arial" charset="0"/>
                <a:ea typeface="ＭＳ Ｐゴシック" pitchFamily="-107" charset="-128"/>
                <a:cs typeface="ＭＳ Ｐゴシック" pitchFamily="-107" charset="-128"/>
              </a:rPr>
              <a:t>technique that has made symmetric encryption obsolete. On the contrary, because</a:t>
            </a:r>
          </a:p>
          <a:p>
            <a:r>
              <a:rPr lang="en-US" sz="1200" kern="1200" baseline="0" dirty="0">
                <a:solidFill>
                  <a:schemeClr val="tx1"/>
                </a:solidFill>
                <a:latin typeface="Arial" charset="0"/>
                <a:ea typeface="ＭＳ Ｐゴシック" pitchFamily="-107" charset="-128"/>
                <a:cs typeface="ＭＳ Ｐゴシック" pitchFamily="-107" charset="-128"/>
              </a:rPr>
              <a:t>of the computational overhead of current public-key encryption schemes, there</a:t>
            </a:r>
          </a:p>
          <a:p>
            <a:r>
              <a:rPr lang="en-US" sz="1200" kern="1200" baseline="0" dirty="0">
                <a:solidFill>
                  <a:schemeClr val="tx1"/>
                </a:solidFill>
                <a:latin typeface="Arial" charset="0"/>
                <a:ea typeface="ＭＳ Ｐゴシック" pitchFamily="-107" charset="-128"/>
                <a:cs typeface="ＭＳ Ｐゴシック" pitchFamily="-107" charset="-128"/>
              </a:rPr>
              <a:t>seems no foreseeable likelihood that symmetric encryption will be abandoned. As</a:t>
            </a:r>
          </a:p>
          <a:p>
            <a:r>
              <a:rPr lang="en-US" sz="1200" kern="1200" baseline="0" dirty="0">
                <a:solidFill>
                  <a:schemeClr val="tx1"/>
                </a:solidFill>
                <a:latin typeface="Arial" charset="0"/>
                <a:ea typeface="ＭＳ Ｐゴシック" pitchFamily="-107" charset="-128"/>
                <a:cs typeface="ＭＳ Ｐゴシック" pitchFamily="-107" charset="-128"/>
              </a:rPr>
              <a:t>one of the inventors of public-key encryption has put it [DIFF88], “the restriction</a:t>
            </a:r>
          </a:p>
          <a:p>
            <a:r>
              <a:rPr lang="en-US" sz="1200" kern="1200" baseline="0" dirty="0">
                <a:solidFill>
                  <a:schemeClr val="tx1"/>
                </a:solidFill>
                <a:latin typeface="Arial" charset="0"/>
                <a:ea typeface="ＭＳ Ｐゴシック" pitchFamily="-107" charset="-128"/>
                <a:cs typeface="ＭＳ Ｐゴシック" pitchFamily="-107" charset="-128"/>
              </a:rPr>
              <a:t>of public-key cryptography to key management and signature applications is almost</a:t>
            </a:r>
          </a:p>
          <a:p>
            <a:r>
              <a:rPr lang="en-US" sz="1200" kern="1200" baseline="0" dirty="0">
                <a:solidFill>
                  <a:schemeClr val="tx1"/>
                </a:solidFill>
                <a:latin typeface="Arial" charset="0"/>
                <a:ea typeface="ＭＳ Ｐゴシック" pitchFamily="-107" charset="-128"/>
                <a:cs typeface="ＭＳ Ｐゴシック" pitchFamily="-107" charset="-128"/>
              </a:rPr>
              <a:t>universally accepted.”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Finally, there is a feeling that key distribution is trivial when using public-key</a:t>
            </a:r>
          </a:p>
          <a:p>
            <a:r>
              <a:rPr lang="en-US" sz="1200" kern="1200" baseline="0" dirty="0">
                <a:solidFill>
                  <a:schemeClr val="tx1"/>
                </a:solidFill>
                <a:latin typeface="Arial" charset="0"/>
                <a:ea typeface="ＭＳ Ｐゴシック" pitchFamily="-107" charset="-128"/>
                <a:cs typeface="ＭＳ Ｐゴシック" pitchFamily="-107" charset="-128"/>
              </a:rPr>
              <a:t>encryption, compared to the rather cumbersome handshaking involved with</a:t>
            </a:r>
          </a:p>
          <a:p>
            <a:r>
              <a:rPr lang="en-US" sz="1200" kern="1200" baseline="0" dirty="0">
                <a:solidFill>
                  <a:schemeClr val="tx1"/>
                </a:solidFill>
                <a:latin typeface="Arial" charset="0"/>
                <a:ea typeface="ＭＳ Ｐゴシック" pitchFamily="-107" charset="-128"/>
                <a:cs typeface="ＭＳ Ｐゴシック" pitchFamily="-107" charset="-128"/>
              </a:rPr>
              <a:t>key distribution centers for symmetric encryption. In fact, some form of protocol</a:t>
            </a:r>
          </a:p>
          <a:p>
            <a:r>
              <a:rPr lang="en-US" sz="1200" kern="1200" baseline="0" dirty="0">
                <a:solidFill>
                  <a:schemeClr val="tx1"/>
                </a:solidFill>
                <a:latin typeface="Arial" charset="0"/>
                <a:ea typeface="ＭＳ Ｐゴシック" pitchFamily="-107" charset="-128"/>
                <a:cs typeface="ＭＳ Ｐゴシック" pitchFamily="-107" charset="-128"/>
              </a:rPr>
              <a:t>is needed, generally involving a central agent, and the procedures involved are not</a:t>
            </a:r>
          </a:p>
          <a:p>
            <a:r>
              <a:rPr lang="en-US" sz="1200" kern="1200" baseline="0" dirty="0">
                <a:solidFill>
                  <a:schemeClr val="tx1"/>
                </a:solidFill>
                <a:latin typeface="Arial" charset="0"/>
                <a:ea typeface="ＭＳ Ｐゴシック" pitchFamily="-107" charset="-128"/>
                <a:cs typeface="ＭＳ Ｐゴシック" pitchFamily="-107" charset="-128"/>
              </a:rPr>
              <a:t>simpler nor any more efficient than those required for symmetric encryption (e.g.,</a:t>
            </a:r>
          </a:p>
          <a:p>
            <a:r>
              <a:rPr lang="en-US" sz="1200" kern="1200" baseline="0" dirty="0">
                <a:solidFill>
                  <a:schemeClr val="tx1"/>
                </a:solidFill>
                <a:latin typeface="Arial" charset="0"/>
                <a:ea typeface="ＭＳ Ｐゴシック" pitchFamily="-107" charset="-128"/>
                <a:cs typeface="ＭＳ Ｐゴシック" pitchFamily="-107" charset="-128"/>
              </a:rPr>
              <a:t>see analysis in [NEED78]).</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In summary, the procedure for picking a prime number is as follows.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Pick an odd integer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at random (e.g., using a pseudorandom number</a:t>
            </a:r>
          </a:p>
          <a:p>
            <a:r>
              <a:rPr lang="en-US" sz="1200" kern="1200" baseline="0" dirty="0">
                <a:solidFill>
                  <a:schemeClr val="tx1"/>
                </a:solidFill>
                <a:latin typeface="Arial" charset="0"/>
                <a:ea typeface="ＭＳ Ｐゴシック" pitchFamily="-107" charset="-128"/>
                <a:cs typeface="ＭＳ Ｐゴシック" pitchFamily="-107" charset="-128"/>
              </a:rPr>
              <a:t>generator).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Pick an integer </a:t>
            </a:r>
            <a:r>
              <a:rPr lang="en-US" sz="1200" i="1" kern="1200" baseline="0" dirty="0">
                <a:solidFill>
                  <a:schemeClr val="tx1"/>
                </a:solidFill>
                <a:latin typeface="Arial" charset="0"/>
                <a:ea typeface="ＭＳ Ｐゴシック" pitchFamily="-107" charset="-128"/>
                <a:cs typeface="ＭＳ Ｐゴシック" pitchFamily="-107" charset="-128"/>
              </a:rPr>
              <a:t>a &lt; n </a:t>
            </a:r>
            <a:r>
              <a:rPr lang="en-US" sz="1200" kern="1200" baseline="0" dirty="0">
                <a:solidFill>
                  <a:schemeClr val="tx1"/>
                </a:solidFill>
                <a:latin typeface="Arial" charset="0"/>
                <a:ea typeface="ＭＳ Ｐゴシック" pitchFamily="-107" charset="-128"/>
                <a:cs typeface="ＭＳ Ｐゴシック" pitchFamily="-107" charset="-128"/>
              </a:rPr>
              <a:t>at random.</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3. Perform the probabilistic </a:t>
            </a:r>
            <a:r>
              <a:rPr lang="en-US" sz="1200" kern="1200" baseline="0" dirty="0" err="1">
                <a:solidFill>
                  <a:schemeClr val="tx1"/>
                </a:solidFill>
                <a:latin typeface="Arial" charset="0"/>
                <a:ea typeface="ＭＳ Ｐゴシック" pitchFamily="-107" charset="-128"/>
                <a:cs typeface="ＭＳ Ｐゴシック" pitchFamily="-107" charset="-128"/>
              </a:rPr>
              <a:t>primality</a:t>
            </a:r>
            <a:r>
              <a:rPr lang="en-US" sz="1200" kern="1200" baseline="0" dirty="0">
                <a:solidFill>
                  <a:schemeClr val="tx1"/>
                </a:solidFill>
                <a:latin typeface="Arial" charset="0"/>
                <a:ea typeface="ＭＳ Ｐゴシック" pitchFamily="-107" charset="-128"/>
                <a:cs typeface="ＭＳ Ｐゴシック" pitchFamily="-107" charset="-128"/>
              </a:rPr>
              <a:t> test, such as Miller-Rabin, with </a:t>
            </a:r>
            <a:r>
              <a:rPr lang="en-US" sz="1200" i="1" kern="1200" baseline="0" dirty="0">
                <a:solidFill>
                  <a:schemeClr val="tx1"/>
                </a:solidFill>
                <a:latin typeface="Arial" charset="0"/>
                <a:ea typeface="ＭＳ Ｐゴシック" pitchFamily="-107" charset="-128"/>
                <a:cs typeface="ＭＳ Ｐゴシック" pitchFamily="-107" charset="-128"/>
              </a:rPr>
              <a:t>a</a:t>
            </a:r>
            <a:r>
              <a:rPr lang="en-US" sz="1200" kern="1200" baseline="0" dirty="0">
                <a:solidFill>
                  <a:schemeClr val="tx1"/>
                </a:solidFill>
                <a:latin typeface="Arial" charset="0"/>
                <a:ea typeface="ＭＳ Ｐゴシック" pitchFamily="-107" charset="-128"/>
                <a:cs typeface="ＭＳ Ｐゴシック" pitchFamily="-107" charset="-128"/>
              </a:rPr>
              <a:t> as a</a:t>
            </a:r>
          </a:p>
          <a:p>
            <a:r>
              <a:rPr lang="en-US" sz="1200" kern="1200" baseline="0" dirty="0">
                <a:solidFill>
                  <a:schemeClr val="tx1"/>
                </a:solidFill>
                <a:latin typeface="Arial" charset="0"/>
                <a:ea typeface="ＭＳ Ｐゴシック" pitchFamily="-107" charset="-128"/>
                <a:cs typeface="ＭＳ Ｐゴシック" pitchFamily="-107" charset="-128"/>
              </a:rPr>
              <a:t>parameter. If n fails the test, reject the value n and go to step 1.</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4. If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has passed a sufficient number of tests, accept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 otherwise, go to step 2.</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charset="0"/>
                <a:ea typeface="ＭＳ Ｐゴシック" pitchFamily="-107" charset="-128"/>
                <a:cs typeface="ＭＳ Ｐゴシック" pitchFamily="-107" charset="-128"/>
              </a:rPr>
              <a:t>Five possible approaches to attacking the RSA algorithm are</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Brute force</a:t>
            </a:r>
            <a:r>
              <a:rPr lang="en-US" sz="1200" b="0" kern="1200" baseline="0" dirty="0">
                <a:solidFill>
                  <a:schemeClr val="tx1"/>
                </a:solidFill>
                <a:latin typeface="Arial" charset="0"/>
                <a:ea typeface="ＭＳ Ｐゴシック" pitchFamily="-107" charset="-128"/>
                <a:cs typeface="ＭＳ Ｐゴシック" pitchFamily="-107" charset="-128"/>
              </a:rPr>
              <a:t>: This involves trying all possible private keys.</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Mathematical attacks: </a:t>
            </a:r>
            <a:r>
              <a:rPr lang="en-US" sz="1200" b="0" kern="1200" baseline="0" dirty="0">
                <a:solidFill>
                  <a:schemeClr val="tx1"/>
                </a:solidFill>
                <a:latin typeface="Arial" charset="0"/>
                <a:ea typeface="ＭＳ Ｐゴシック" pitchFamily="-107" charset="-128"/>
                <a:cs typeface="ＭＳ Ｐゴシック" pitchFamily="-107" charset="-128"/>
              </a:rPr>
              <a:t>There are several approaches, all equivalent in effort to</a:t>
            </a:r>
          </a:p>
          <a:p>
            <a:r>
              <a:rPr lang="en-US" sz="1200" b="0" kern="1200" baseline="0" dirty="0">
                <a:solidFill>
                  <a:schemeClr val="tx1"/>
                </a:solidFill>
                <a:latin typeface="Arial" charset="0"/>
                <a:ea typeface="ＭＳ Ｐゴシック" pitchFamily="-107" charset="-128"/>
                <a:cs typeface="ＭＳ Ｐゴシック" pitchFamily="-107" charset="-128"/>
              </a:rPr>
              <a:t>factoring the product of two primes.</a:t>
            </a:r>
          </a:p>
          <a:p>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Timing attacks: </a:t>
            </a:r>
            <a:r>
              <a:rPr lang="en-US" sz="1200" b="0" kern="1200" baseline="0" dirty="0">
                <a:solidFill>
                  <a:schemeClr val="tx1"/>
                </a:solidFill>
                <a:latin typeface="Arial" charset="0"/>
                <a:ea typeface="ＭＳ Ｐゴシック" pitchFamily="-107" charset="-128"/>
                <a:cs typeface="ＭＳ Ｐゴシック" pitchFamily="-107" charset="-128"/>
              </a:rPr>
              <a:t>These depend on the running time of the decryption algorithm.</a:t>
            </a:r>
          </a:p>
          <a:p>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Hardware fault-based attack: </a:t>
            </a:r>
            <a:r>
              <a:rPr lang="en-US" sz="1200" b="0" kern="1200" baseline="0" dirty="0">
                <a:solidFill>
                  <a:schemeClr val="tx1"/>
                </a:solidFill>
                <a:latin typeface="Arial" charset="0"/>
                <a:ea typeface="ＭＳ Ｐゴシック" pitchFamily="-107" charset="-128"/>
                <a:cs typeface="ＭＳ Ｐゴシック" pitchFamily="-107" charset="-128"/>
              </a:rPr>
              <a:t>This involves inducing hardware faults in the</a:t>
            </a:r>
          </a:p>
          <a:p>
            <a:r>
              <a:rPr lang="en-US" sz="1200" b="0" kern="1200" baseline="0" dirty="0">
                <a:solidFill>
                  <a:schemeClr val="tx1"/>
                </a:solidFill>
                <a:latin typeface="Arial" charset="0"/>
                <a:ea typeface="ＭＳ Ｐゴシック" pitchFamily="-107" charset="-128"/>
                <a:cs typeface="ＭＳ Ｐゴシック" pitchFamily="-107" charset="-128"/>
              </a:rPr>
              <a:t>processor that is generating digital signatures.</a:t>
            </a:r>
          </a:p>
          <a:p>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Chosen </a:t>
            </a:r>
            <a:r>
              <a:rPr lang="en-US" sz="1200" b="1" kern="1200" baseline="0" dirty="0" err="1">
                <a:solidFill>
                  <a:schemeClr val="tx1"/>
                </a:solidFill>
                <a:latin typeface="Arial" charset="0"/>
                <a:ea typeface="ＭＳ Ｐゴシック" pitchFamily="-107" charset="-128"/>
                <a:cs typeface="ＭＳ Ｐゴシック" pitchFamily="-107" charset="-128"/>
              </a:rPr>
              <a:t>ciphertext</a:t>
            </a:r>
            <a:r>
              <a:rPr lang="en-US" sz="1200" b="1" kern="1200" baseline="0" dirty="0">
                <a:solidFill>
                  <a:schemeClr val="tx1"/>
                </a:solidFill>
                <a:latin typeface="Arial" charset="0"/>
                <a:ea typeface="ＭＳ Ｐゴシック" pitchFamily="-107" charset="-128"/>
                <a:cs typeface="ＭＳ Ｐゴシック" pitchFamily="-107" charset="-128"/>
              </a:rPr>
              <a:t> attacks: </a:t>
            </a:r>
            <a:r>
              <a:rPr lang="en-US" sz="1200" b="0" kern="1200" baseline="0" dirty="0">
                <a:solidFill>
                  <a:schemeClr val="tx1"/>
                </a:solidFill>
                <a:latin typeface="Arial" charset="0"/>
                <a:ea typeface="ＭＳ Ｐゴシック" pitchFamily="-107" charset="-128"/>
                <a:cs typeface="ＭＳ Ｐゴシック" pitchFamily="-107" charset="-128"/>
              </a:rPr>
              <a:t>This type of attack exploits properties of the RSA</a:t>
            </a:r>
          </a:p>
          <a:p>
            <a:r>
              <a:rPr lang="en-US" sz="1200" b="0" kern="1200" baseline="0" dirty="0">
                <a:solidFill>
                  <a:schemeClr val="tx1"/>
                </a:solidFill>
                <a:latin typeface="Arial" charset="0"/>
                <a:ea typeface="ＭＳ Ｐゴシック" pitchFamily="-107" charset="-128"/>
                <a:cs typeface="ＭＳ Ｐゴシック" pitchFamily="-107" charset="-128"/>
              </a:rPr>
              <a:t>algorithm.</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b="0" dirty="0">
                <a:latin typeface="Arial" pitchFamily="-84" charset="0"/>
                <a:ea typeface="Arial" pitchFamily="-84" charset="0"/>
                <a:cs typeface="Arial" pitchFamily="-84" charset="0"/>
              </a:rPr>
              <a:t>The defense against the brute-force approach is the same for RSA as for other cryptosystems, namely, use a large key space. Thus the larger the number of bits in </a:t>
            </a:r>
            <a:r>
              <a:rPr lang="en-US" b="0" i="1" dirty="0">
                <a:latin typeface="Arial" pitchFamily="-84" charset="0"/>
                <a:ea typeface="Arial" pitchFamily="-84" charset="0"/>
                <a:cs typeface="Arial" pitchFamily="-84" charset="0"/>
              </a:rPr>
              <a:t>d</a:t>
            </a:r>
            <a:r>
              <a:rPr lang="en-US" b="0" dirty="0">
                <a:latin typeface="Arial" pitchFamily="-84" charset="0"/>
                <a:ea typeface="Arial" pitchFamily="-84" charset="0"/>
                <a:cs typeface="Arial" pitchFamily="-84" charset="0"/>
              </a:rPr>
              <a:t>, the better. However because the calculations involved both in key generation and in encryption/decryption are complex, the larger the size of the key, the slower the system will run.</a:t>
            </a:r>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identify three approaches to attacking RSA mathematically:</a:t>
            </a:r>
          </a:p>
          <a:p>
            <a:pPr lvl="1"/>
            <a:endParaRPr lang="en-US" dirty="0"/>
          </a:p>
          <a:p>
            <a:pPr lvl="1"/>
            <a:r>
              <a:rPr lang="en-US" dirty="0"/>
              <a:t>Factor </a:t>
            </a:r>
            <a:r>
              <a:rPr lang="en-AU" i="1" dirty="0"/>
              <a:t>n</a:t>
            </a:r>
            <a:r>
              <a:rPr lang="en-AU" dirty="0"/>
              <a:t> into its two prime factors. This enables calculation of ø(</a:t>
            </a:r>
            <a:r>
              <a:rPr lang="en-AU" i="1" dirty="0"/>
              <a:t>n</a:t>
            </a:r>
            <a:r>
              <a:rPr lang="en-AU" dirty="0"/>
              <a:t>) = (</a:t>
            </a:r>
            <a:r>
              <a:rPr lang="en-AU" i="1" dirty="0"/>
              <a:t>p – 1) x (q</a:t>
            </a:r>
            <a:r>
              <a:rPr lang="en-AU" dirty="0"/>
              <a:t> – 1), which in turn enables determination of </a:t>
            </a:r>
            <a:r>
              <a:rPr lang="en-AU" i="1" dirty="0"/>
              <a:t>d = e</a:t>
            </a:r>
            <a:r>
              <a:rPr lang="en-AU" i="1" baseline="30000" dirty="0"/>
              <a:t>-1</a:t>
            </a:r>
            <a:r>
              <a:rPr lang="en-AU" i="1" dirty="0"/>
              <a:t> (mod </a:t>
            </a:r>
            <a:r>
              <a:rPr lang="en-AU" dirty="0"/>
              <a:t>ø(n))</a:t>
            </a:r>
          </a:p>
          <a:p>
            <a:pPr lvl="1"/>
            <a:endParaRPr lang="en-US" dirty="0"/>
          </a:p>
          <a:p>
            <a:pPr lvl="1"/>
            <a:r>
              <a:rPr lang="en-US" dirty="0"/>
              <a:t>Determine </a:t>
            </a:r>
            <a:r>
              <a:rPr lang="en-AU" dirty="0"/>
              <a:t>ø(n)</a:t>
            </a:r>
            <a:r>
              <a:rPr lang="en-US" dirty="0"/>
              <a:t> directly without first determining </a:t>
            </a:r>
            <a:r>
              <a:rPr lang="en-US" i="1" dirty="0"/>
              <a:t>p </a:t>
            </a:r>
            <a:r>
              <a:rPr lang="en-US" dirty="0"/>
              <a:t>and </a:t>
            </a:r>
            <a:r>
              <a:rPr lang="en-US" i="1" dirty="0"/>
              <a:t>q. </a:t>
            </a:r>
            <a:r>
              <a:rPr lang="en-US" dirty="0"/>
              <a:t>Again this </a:t>
            </a:r>
            <a:r>
              <a:rPr lang="en-AU" dirty="0"/>
              <a:t>enables determination of </a:t>
            </a:r>
            <a:r>
              <a:rPr lang="en-AU" i="1" dirty="0"/>
              <a:t>d = e</a:t>
            </a:r>
            <a:r>
              <a:rPr lang="en-AU" i="1" baseline="30000" dirty="0"/>
              <a:t>-1</a:t>
            </a:r>
            <a:r>
              <a:rPr lang="en-AU" i="1" dirty="0"/>
              <a:t> (mod </a:t>
            </a:r>
            <a:r>
              <a:rPr lang="en-AU" dirty="0"/>
              <a:t>ø(n))</a:t>
            </a:r>
            <a:endParaRPr lang="en-US" dirty="0"/>
          </a:p>
          <a:p>
            <a:pPr lvl="1"/>
            <a:endParaRPr lang="en-US" dirty="0"/>
          </a:p>
          <a:p>
            <a:pPr lvl="1"/>
            <a:r>
              <a:rPr lang="en-US" dirty="0"/>
              <a:t>Determine </a:t>
            </a:r>
            <a:r>
              <a:rPr lang="en-US" i="1" dirty="0"/>
              <a:t>d</a:t>
            </a:r>
            <a:r>
              <a:rPr lang="en-US" dirty="0"/>
              <a:t> directly without first determining </a:t>
            </a:r>
            <a:r>
              <a:rPr lang="en-AU" dirty="0"/>
              <a:t>ø(n)</a:t>
            </a:r>
            <a:endParaRPr lang="en-US" dirty="0"/>
          </a:p>
          <a:p>
            <a:pPr eaLnBrk="1" hangingPunct="1">
              <a:buFontTx/>
              <a:buNone/>
            </a:pPr>
            <a:endParaRPr lang="en-US" dirty="0">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If one needed yet another lesson about how difficult it is to</a:t>
            </a:r>
          </a:p>
          <a:p>
            <a:r>
              <a:rPr lang="en-US" sz="1200" kern="1200" baseline="0" dirty="0">
                <a:solidFill>
                  <a:schemeClr val="tx1"/>
                </a:solidFill>
                <a:latin typeface="Arial" charset="0"/>
                <a:ea typeface="ＭＳ Ｐゴシック" pitchFamily="-107" charset="-128"/>
                <a:cs typeface="ＭＳ Ｐゴシック" pitchFamily="-107" charset="-128"/>
              </a:rPr>
              <a:t>assess the security of a cryptographic algorithm, the appearance of timing attacks</a:t>
            </a:r>
          </a:p>
          <a:p>
            <a:r>
              <a:rPr lang="en-US" sz="1200" kern="1200" baseline="0" dirty="0">
                <a:solidFill>
                  <a:schemeClr val="tx1"/>
                </a:solidFill>
                <a:latin typeface="Arial" charset="0"/>
                <a:ea typeface="ＭＳ Ｐゴシック" pitchFamily="-107" charset="-128"/>
                <a:cs typeface="ＭＳ Ｐゴシック" pitchFamily="-107" charset="-128"/>
              </a:rPr>
              <a:t>provides a stunning one. Paul Kocher, a cryptographic consultant, demonstrated</a:t>
            </a:r>
          </a:p>
          <a:p>
            <a:r>
              <a:rPr lang="en-US" sz="1200" kern="1200" baseline="0" dirty="0">
                <a:solidFill>
                  <a:schemeClr val="tx1"/>
                </a:solidFill>
                <a:latin typeface="Arial" charset="0"/>
                <a:ea typeface="ＭＳ Ｐゴシック" pitchFamily="-107" charset="-128"/>
                <a:cs typeface="ＭＳ Ｐゴシック" pitchFamily="-107" charset="-128"/>
              </a:rPr>
              <a:t>that a snooper can determine a private key by keeping track of how long a computer</a:t>
            </a:r>
          </a:p>
          <a:p>
            <a:r>
              <a:rPr lang="en-US" sz="1200" kern="1200" baseline="0" dirty="0">
                <a:solidFill>
                  <a:schemeClr val="tx1"/>
                </a:solidFill>
                <a:latin typeface="Arial" charset="0"/>
                <a:ea typeface="ＭＳ Ｐゴシック" pitchFamily="-107" charset="-128"/>
                <a:cs typeface="ＭＳ Ｐゴシック" pitchFamily="-107" charset="-128"/>
              </a:rPr>
              <a:t>takes to decipher messages [KOCH96, KALI96b]. Timing attacks are applicable</a:t>
            </a:r>
          </a:p>
          <a:p>
            <a:r>
              <a:rPr lang="en-US" sz="1200" kern="1200" baseline="0" dirty="0">
                <a:solidFill>
                  <a:schemeClr val="tx1"/>
                </a:solidFill>
                <a:latin typeface="Arial" charset="0"/>
                <a:ea typeface="ＭＳ Ｐゴシック" pitchFamily="-107" charset="-128"/>
                <a:cs typeface="ＭＳ Ｐゴシック" pitchFamily="-107" charset="-128"/>
              </a:rPr>
              <a:t>not just to RSA, but to other public-key cryptography systems. This attack is alarming</a:t>
            </a:r>
          </a:p>
          <a:p>
            <a:r>
              <a:rPr lang="en-US" sz="1200" kern="1200" baseline="0" dirty="0">
                <a:solidFill>
                  <a:schemeClr val="tx1"/>
                </a:solidFill>
                <a:latin typeface="Arial" charset="0"/>
                <a:ea typeface="ＭＳ Ｐゴシック" pitchFamily="-107" charset="-128"/>
                <a:cs typeface="ＭＳ Ｐゴシック" pitchFamily="-107" charset="-128"/>
              </a:rPr>
              <a:t>for two reasons: It comes from a completely unexpected direction, and it is a</a:t>
            </a:r>
          </a:p>
          <a:p>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-only attack.</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a:t>
            </a:r>
            <a:r>
              <a:rPr lang="en-US" sz="1200" b="1" kern="1200" baseline="0" dirty="0">
                <a:solidFill>
                  <a:schemeClr val="tx1"/>
                </a:solidFill>
                <a:latin typeface="Arial" charset="0"/>
                <a:ea typeface="ＭＳ Ｐゴシック" pitchFamily="-107" charset="-128"/>
                <a:cs typeface="ＭＳ Ｐゴシック" pitchFamily="-107" charset="-128"/>
              </a:rPr>
              <a:t>timing attack </a:t>
            </a:r>
            <a:r>
              <a:rPr lang="en-US" sz="1200" kern="1200" baseline="0" dirty="0">
                <a:solidFill>
                  <a:schemeClr val="tx1"/>
                </a:solidFill>
                <a:latin typeface="Arial" charset="0"/>
                <a:ea typeface="ＭＳ Ｐゴシック" pitchFamily="-107" charset="-128"/>
                <a:cs typeface="ＭＳ Ｐゴシック" pitchFamily="-107" charset="-128"/>
              </a:rPr>
              <a:t>is somewhat analogous to a burglar guessing the combination</a:t>
            </a:r>
          </a:p>
          <a:p>
            <a:r>
              <a:rPr lang="en-US" sz="1200" kern="1200" baseline="0" dirty="0">
                <a:solidFill>
                  <a:schemeClr val="tx1"/>
                </a:solidFill>
                <a:latin typeface="Arial" charset="0"/>
                <a:ea typeface="ＭＳ Ｐゴシック" pitchFamily="-107" charset="-128"/>
                <a:cs typeface="ＭＳ Ｐゴシック" pitchFamily="-107" charset="-128"/>
              </a:rPr>
              <a:t>of a safe by observing how long it takes for someone to turn the dial from number</a:t>
            </a:r>
          </a:p>
          <a:p>
            <a:r>
              <a:rPr lang="en-US" sz="1200" kern="1200" baseline="0" dirty="0">
                <a:solidFill>
                  <a:schemeClr val="tx1"/>
                </a:solidFill>
                <a:latin typeface="Arial" charset="0"/>
                <a:ea typeface="ＭＳ Ｐゴシック" pitchFamily="-107" charset="-128"/>
                <a:cs typeface="ＭＳ Ｐゴシック" pitchFamily="-107" charset="-128"/>
              </a:rPr>
              <a:t>to number. We can explain the attack using the modular exponentiation algorithm</a:t>
            </a:r>
          </a:p>
          <a:p>
            <a:r>
              <a:rPr lang="en-US" sz="1200" kern="1200" baseline="0" dirty="0">
                <a:solidFill>
                  <a:schemeClr val="tx1"/>
                </a:solidFill>
                <a:latin typeface="Arial" charset="0"/>
                <a:ea typeface="ＭＳ Ｐゴシック" pitchFamily="-107" charset="-128"/>
                <a:cs typeface="ＭＳ Ｐゴシック" pitchFamily="-107" charset="-128"/>
              </a:rPr>
              <a:t>of Figure 9.8, but the attack can be adapted to work with any implementation that</a:t>
            </a:r>
          </a:p>
          <a:p>
            <a:r>
              <a:rPr lang="en-US" sz="1200" kern="1200" baseline="0" dirty="0">
                <a:solidFill>
                  <a:schemeClr val="tx1"/>
                </a:solidFill>
                <a:latin typeface="Arial" charset="0"/>
                <a:ea typeface="ＭＳ Ｐゴシック" pitchFamily="-107" charset="-128"/>
                <a:cs typeface="ＭＳ Ｐゴシック" pitchFamily="-107" charset="-128"/>
              </a:rPr>
              <a:t>does not run in fixed time. In this algorithm, modular exponentiation is accomplished</a:t>
            </a:r>
          </a:p>
          <a:p>
            <a:r>
              <a:rPr lang="en-US" sz="1200" kern="1200" baseline="0" dirty="0">
                <a:solidFill>
                  <a:schemeClr val="tx1"/>
                </a:solidFill>
                <a:latin typeface="Arial" charset="0"/>
                <a:ea typeface="ＭＳ Ｐゴシック" pitchFamily="-107" charset="-128"/>
                <a:cs typeface="ＭＳ Ｐゴシック" pitchFamily="-107" charset="-128"/>
              </a:rPr>
              <a:t>bit by bit, with one modular multiplication performed at each iteration and</a:t>
            </a:r>
          </a:p>
          <a:p>
            <a:r>
              <a:rPr lang="en-US" sz="1200" kern="1200" baseline="0" dirty="0">
                <a:solidFill>
                  <a:schemeClr val="tx1"/>
                </a:solidFill>
                <a:latin typeface="Arial" charset="0"/>
                <a:ea typeface="ＭＳ Ｐゴシック" pitchFamily="-107" charset="-128"/>
                <a:cs typeface="ＭＳ Ｐゴシック" pitchFamily="-107" charset="-128"/>
              </a:rPr>
              <a:t>an additional modular multiplication performed for each 1 bit.</a:t>
            </a:r>
            <a:endParaRPr lang="en-US" dirty="0">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Although the timing attack is a serious threat, there are simple countermeasures</a:t>
            </a:r>
          </a:p>
          <a:p>
            <a:r>
              <a:rPr lang="en-US" sz="1200" kern="1200" baseline="0" dirty="0">
                <a:solidFill>
                  <a:schemeClr val="tx1"/>
                </a:solidFill>
                <a:latin typeface="Arial" charset="0"/>
                <a:ea typeface="ＭＳ Ｐゴシック" pitchFamily="-107" charset="-128"/>
                <a:cs typeface="ＭＳ Ｐゴシック" pitchFamily="-107" charset="-128"/>
              </a:rPr>
              <a:t>that can be used, including the following.</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Constant exponentiation time: </a:t>
            </a:r>
            <a:r>
              <a:rPr lang="en-US" sz="1200" kern="1200" baseline="0" dirty="0">
                <a:solidFill>
                  <a:schemeClr val="tx1"/>
                </a:solidFill>
                <a:latin typeface="Arial" charset="0"/>
                <a:ea typeface="ＭＳ Ｐゴシック" pitchFamily="-107" charset="-128"/>
                <a:cs typeface="ＭＳ Ｐゴシック" pitchFamily="-107" charset="-128"/>
              </a:rPr>
              <a:t>Ensure that all exponentiations take the same</a:t>
            </a:r>
          </a:p>
          <a:p>
            <a:r>
              <a:rPr lang="en-US" sz="1200" kern="1200" baseline="0" dirty="0">
                <a:solidFill>
                  <a:schemeClr val="tx1"/>
                </a:solidFill>
                <a:latin typeface="Arial" charset="0"/>
                <a:ea typeface="ＭＳ Ｐゴシック" pitchFamily="-107" charset="-128"/>
                <a:cs typeface="ＭＳ Ｐゴシック" pitchFamily="-107" charset="-128"/>
              </a:rPr>
              <a:t>amount of time before returning a result. This is a simple fix but does degrade</a:t>
            </a:r>
          </a:p>
          <a:p>
            <a:r>
              <a:rPr lang="en-US" sz="1200" kern="1200" baseline="0" dirty="0">
                <a:solidFill>
                  <a:schemeClr val="tx1"/>
                </a:solidFill>
                <a:latin typeface="Arial" charset="0"/>
                <a:ea typeface="ＭＳ Ｐゴシック" pitchFamily="-107" charset="-128"/>
                <a:cs typeface="ＭＳ Ｐゴシック" pitchFamily="-107" charset="-128"/>
              </a:rPr>
              <a:t>performance.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Random delay: </a:t>
            </a:r>
            <a:r>
              <a:rPr lang="en-US" sz="1200" kern="1200" baseline="0" dirty="0">
                <a:solidFill>
                  <a:schemeClr val="tx1"/>
                </a:solidFill>
                <a:latin typeface="Arial" charset="0"/>
                <a:ea typeface="ＭＳ Ｐゴシック" pitchFamily="-107" charset="-128"/>
                <a:cs typeface="ＭＳ Ｐゴシック" pitchFamily="-107" charset="-128"/>
              </a:rPr>
              <a:t>Better performance could be achieved by adding a random</a:t>
            </a:r>
          </a:p>
          <a:p>
            <a:r>
              <a:rPr lang="en-US" sz="1200" kern="1200" baseline="0" dirty="0">
                <a:solidFill>
                  <a:schemeClr val="tx1"/>
                </a:solidFill>
                <a:latin typeface="Arial" charset="0"/>
                <a:ea typeface="ＭＳ Ｐゴシック" pitchFamily="-107" charset="-128"/>
                <a:cs typeface="ＭＳ Ｐゴシック" pitchFamily="-107" charset="-128"/>
              </a:rPr>
              <a:t>delay to the exponentiation algorithm to confuse the timing attack. Kocher</a:t>
            </a:r>
          </a:p>
          <a:p>
            <a:r>
              <a:rPr lang="en-US" sz="1200" kern="1200" baseline="0" dirty="0">
                <a:solidFill>
                  <a:schemeClr val="tx1"/>
                </a:solidFill>
                <a:latin typeface="Arial" charset="0"/>
                <a:ea typeface="ＭＳ Ｐゴシック" pitchFamily="-107" charset="-128"/>
                <a:cs typeface="ＭＳ Ｐゴシック" pitchFamily="-107" charset="-128"/>
              </a:rPr>
              <a:t>points out that if defenders don’t add enough noise, attackers could still succeed</a:t>
            </a:r>
          </a:p>
          <a:p>
            <a:r>
              <a:rPr lang="en-US" sz="1200" kern="1200" baseline="0" dirty="0">
                <a:solidFill>
                  <a:schemeClr val="tx1"/>
                </a:solidFill>
                <a:latin typeface="Arial" charset="0"/>
                <a:ea typeface="ＭＳ Ｐゴシック" pitchFamily="-107" charset="-128"/>
                <a:cs typeface="ＭＳ Ｐゴシック" pitchFamily="-107" charset="-128"/>
              </a:rPr>
              <a:t>by collecting additional measurements to compensate for the random delays.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Blinding</a:t>
            </a:r>
            <a:r>
              <a:rPr lang="en-US" sz="1200" kern="1200" baseline="0" dirty="0">
                <a:solidFill>
                  <a:schemeClr val="tx1"/>
                </a:solidFill>
                <a:latin typeface="Arial" charset="0"/>
                <a:ea typeface="ＭＳ Ｐゴシック" pitchFamily="-107" charset="-128"/>
                <a:cs typeface="ＭＳ Ｐゴシック" pitchFamily="-107" charset="-128"/>
              </a:rPr>
              <a:t>: Multiply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by a random number before performing</a:t>
            </a:r>
          </a:p>
          <a:p>
            <a:r>
              <a:rPr lang="en-US" sz="1200" kern="1200" baseline="0" dirty="0">
                <a:solidFill>
                  <a:schemeClr val="tx1"/>
                </a:solidFill>
                <a:latin typeface="Arial" charset="0"/>
                <a:ea typeface="ＭＳ Ｐゴシック" pitchFamily="-107" charset="-128"/>
                <a:cs typeface="ＭＳ Ｐゴシック" pitchFamily="-107" charset="-128"/>
              </a:rPr>
              <a:t>exponentiation. This process prevents the attacker from knowing what </a:t>
            </a:r>
            <a:r>
              <a:rPr lang="en-US" sz="1200" kern="1200" baseline="0" dirty="0" err="1">
                <a:solidFill>
                  <a:schemeClr val="tx1"/>
                </a:solidFill>
                <a:latin typeface="Arial" charset="0"/>
                <a:ea typeface="ＭＳ Ｐゴシック" pitchFamily="-107" charset="-128"/>
                <a:cs typeface="ＭＳ Ｐゴシック" pitchFamily="-107" charset="-128"/>
              </a:rPr>
              <a:t>ciphertext</a:t>
            </a:r>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bits are being processed inside the computer and therefore prevents the</a:t>
            </a:r>
          </a:p>
          <a:p>
            <a:r>
              <a:rPr lang="en-US" sz="1200" kern="1200" baseline="0" dirty="0">
                <a:solidFill>
                  <a:schemeClr val="tx1"/>
                </a:solidFill>
                <a:latin typeface="Arial" charset="0"/>
                <a:ea typeface="ＭＳ Ｐゴシック" pitchFamily="-107" charset="-128"/>
                <a:cs typeface="ＭＳ Ｐゴシック" pitchFamily="-107" charset="-128"/>
              </a:rPr>
              <a:t>bit-by-bit analysis essential to the timing attack.</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Still another unorthodox approach to attacking RSA is reported</a:t>
            </a:r>
          </a:p>
          <a:p>
            <a:r>
              <a:rPr lang="en-US" sz="1200" kern="1200" baseline="0" dirty="0">
                <a:solidFill>
                  <a:schemeClr val="tx1"/>
                </a:solidFill>
                <a:latin typeface="Arial" charset="0"/>
                <a:ea typeface="ＭＳ Ｐゴシック" pitchFamily="-107" charset="-128"/>
                <a:cs typeface="ＭＳ Ｐゴシック" pitchFamily="-107" charset="-128"/>
              </a:rPr>
              <a:t>in [PELL10]. The approach is an attack on a processor that is generating</a:t>
            </a:r>
          </a:p>
          <a:p>
            <a:r>
              <a:rPr lang="en-US" sz="1200" kern="1200" baseline="0" dirty="0">
                <a:solidFill>
                  <a:schemeClr val="tx1"/>
                </a:solidFill>
                <a:latin typeface="Arial" charset="0"/>
                <a:ea typeface="ＭＳ Ｐゴシック" pitchFamily="-107" charset="-128"/>
                <a:cs typeface="ＭＳ Ｐゴシック" pitchFamily="-107" charset="-128"/>
              </a:rPr>
              <a:t>RSA digital signatures. The attack induces faults in the signature computation by</a:t>
            </a:r>
          </a:p>
          <a:p>
            <a:r>
              <a:rPr lang="en-US" sz="1200" kern="1200" baseline="0" dirty="0">
                <a:solidFill>
                  <a:schemeClr val="tx1"/>
                </a:solidFill>
                <a:latin typeface="Arial" charset="0"/>
                <a:ea typeface="ＭＳ Ｐゴシック" pitchFamily="-107" charset="-128"/>
                <a:cs typeface="ＭＳ Ｐゴシック" pitchFamily="-107" charset="-128"/>
              </a:rPr>
              <a:t>reducing the power to the processor. The faults cause the software to produce invalid</a:t>
            </a:r>
          </a:p>
          <a:p>
            <a:r>
              <a:rPr lang="en-US" sz="1200" kern="1200" baseline="0" dirty="0">
                <a:solidFill>
                  <a:schemeClr val="tx1"/>
                </a:solidFill>
                <a:latin typeface="Arial" charset="0"/>
                <a:ea typeface="ＭＳ Ｐゴシック" pitchFamily="-107" charset="-128"/>
                <a:cs typeface="ＭＳ Ｐゴシック" pitchFamily="-107" charset="-128"/>
              </a:rPr>
              <a:t>signatures, which can then be analyzed by the attacker to recover the private</a:t>
            </a:r>
          </a:p>
          <a:p>
            <a:r>
              <a:rPr lang="en-US" sz="1200" kern="1200" baseline="0" dirty="0">
                <a:solidFill>
                  <a:schemeClr val="tx1"/>
                </a:solidFill>
                <a:latin typeface="Arial" charset="0"/>
                <a:ea typeface="ＭＳ Ｐゴシック" pitchFamily="-107" charset="-128"/>
                <a:cs typeface="ＭＳ Ｐゴシック" pitchFamily="-107" charset="-128"/>
              </a:rPr>
              <a:t>key. The authors show how such an analysis can be done and then demonstrate it</a:t>
            </a:r>
          </a:p>
          <a:p>
            <a:r>
              <a:rPr lang="en-US" sz="1200" kern="1200" baseline="0" dirty="0">
                <a:solidFill>
                  <a:schemeClr val="tx1"/>
                </a:solidFill>
                <a:latin typeface="Arial" charset="0"/>
                <a:ea typeface="ＭＳ Ｐゴシック" pitchFamily="-107" charset="-128"/>
                <a:cs typeface="ＭＳ Ｐゴシック" pitchFamily="-107" charset="-128"/>
              </a:rPr>
              <a:t>by extracting a 1024-bit private RSA key in approximately 100 hours, using a commercially</a:t>
            </a:r>
          </a:p>
          <a:p>
            <a:r>
              <a:rPr lang="en-US" sz="1200" kern="1200" baseline="0" dirty="0">
                <a:solidFill>
                  <a:schemeClr val="tx1"/>
                </a:solidFill>
                <a:latin typeface="Arial" charset="0"/>
                <a:ea typeface="ＭＳ Ｐゴシック" pitchFamily="-107" charset="-128"/>
                <a:cs typeface="ＭＳ Ｐゴシック" pitchFamily="-107" charset="-128"/>
              </a:rPr>
              <a:t>available microprocessor.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attack algorithm involves inducing single-bit errors and observing the results.</a:t>
            </a:r>
          </a:p>
          <a:p>
            <a:r>
              <a:rPr lang="en-US" sz="1200" kern="1200" baseline="0" dirty="0">
                <a:solidFill>
                  <a:schemeClr val="tx1"/>
                </a:solidFill>
                <a:latin typeface="Arial" charset="0"/>
                <a:ea typeface="ＭＳ Ｐゴシック" pitchFamily="-107" charset="-128"/>
                <a:cs typeface="ＭＳ Ｐゴシック" pitchFamily="-107" charset="-128"/>
              </a:rPr>
              <a:t>The details are provided in [PELL10], which also references other proposed</a:t>
            </a:r>
          </a:p>
          <a:p>
            <a:r>
              <a:rPr lang="en-US" sz="1200" kern="1200" baseline="0" dirty="0">
                <a:solidFill>
                  <a:schemeClr val="tx1"/>
                </a:solidFill>
                <a:latin typeface="Arial" charset="0"/>
                <a:ea typeface="ＭＳ Ｐゴシック" pitchFamily="-107" charset="-128"/>
                <a:cs typeface="ＭＳ Ｐゴシック" pitchFamily="-107" charset="-128"/>
              </a:rPr>
              <a:t>hardware fault-based attacks against RSA.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This attack, while worthy of consideration, does not appear to be a serious</a:t>
            </a:r>
          </a:p>
          <a:p>
            <a:r>
              <a:rPr lang="en-US" sz="1200" kern="1200" baseline="0" dirty="0">
                <a:solidFill>
                  <a:schemeClr val="tx1"/>
                </a:solidFill>
                <a:latin typeface="Arial" charset="0"/>
                <a:ea typeface="ＭＳ Ｐゴシック" pitchFamily="-107" charset="-128"/>
                <a:cs typeface="ＭＳ Ｐゴシック" pitchFamily="-107" charset="-128"/>
              </a:rPr>
              <a:t>threat to RSA. It requires that the attacker have physical access to the target</a:t>
            </a:r>
          </a:p>
          <a:p>
            <a:r>
              <a:rPr lang="en-US" sz="1200" kern="1200" baseline="0" dirty="0">
                <a:solidFill>
                  <a:schemeClr val="tx1"/>
                </a:solidFill>
                <a:latin typeface="Arial" charset="0"/>
                <a:ea typeface="ＭＳ Ｐゴシック" pitchFamily="-107" charset="-128"/>
                <a:cs typeface="ＭＳ Ｐゴシック" pitchFamily="-107" charset="-128"/>
              </a:rPr>
              <a:t>machine and that the attacker is able to directly control the input power to the</a:t>
            </a:r>
          </a:p>
          <a:p>
            <a:r>
              <a:rPr lang="en-US" sz="1200" kern="1200" baseline="0" dirty="0">
                <a:solidFill>
                  <a:schemeClr val="tx1"/>
                </a:solidFill>
                <a:latin typeface="Arial" charset="0"/>
                <a:ea typeface="ＭＳ Ｐゴシック" pitchFamily="-107" charset="-128"/>
                <a:cs typeface="ＭＳ Ｐゴシック" pitchFamily="-107" charset="-128"/>
              </a:rPr>
              <a:t>processor. Controlling the input power would for most hardware require more than</a:t>
            </a:r>
          </a:p>
          <a:p>
            <a:r>
              <a:rPr lang="en-US" sz="1200" kern="1200" baseline="0" dirty="0">
                <a:solidFill>
                  <a:schemeClr val="tx1"/>
                </a:solidFill>
                <a:latin typeface="Arial" charset="0"/>
                <a:ea typeface="ＭＳ Ｐゴシック" pitchFamily="-107" charset="-128"/>
                <a:cs typeface="ＭＳ Ｐゴシック" pitchFamily="-107" charset="-128"/>
              </a:rPr>
              <a:t>simply controlling the AC power, but would also involve the power supply control</a:t>
            </a:r>
          </a:p>
          <a:p>
            <a:r>
              <a:rPr lang="en-US" sz="1200" kern="1200" baseline="0" dirty="0">
                <a:solidFill>
                  <a:schemeClr val="tx1"/>
                </a:solidFill>
                <a:latin typeface="Arial" charset="0"/>
                <a:ea typeface="ＭＳ Ｐゴシック" pitchFamily="-107" charset="-128"/>
                <a:cs typeface="ＭＳ Ｐゴシック" pitchFamily="-107" charset="-128"/>
              </a:rPr>
              <a:t>hardware on the chip.</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basic RSA algorithm is vulnerable to a </a:t>
            </a:r>
            <a:r>
              <a:rPr lang="en-US" sz="1200" b="1" kern="1200" baseline="0" dirty="0">
                <a:solidFill>
                  <a:schemeClr val="tx1"/>
                </a:solidFill>
                <a:latin typeface="Arial" charset="0"/>
                <a:ea typeface="ＭＳ Ｐゴシック" pitchFamily="-107" charset="-128"/>
                <a:cs typeface="ＭＳ Ｐゴシック" pitchFamily="-107" charset="-128"/>
              </a:rPr>
              <a:t>chosen </a:t>
            </a:r>
            <a:r>
              <a:rPr lang="en-US" sz="1200" b="1" kern="1200" baseline="0" dirty="0" err="1">
                <a:solidFill>
                  <a:schemeClr val="tx1"/>
                </a:solidFill>
                <a:latin typeface="Arial" charset="0"/>
                <a:ea typeface="ＭＳ Ｐゴシック" pitchFamily="-107" charset="-128"/>
                <a:cs typeface="ＭＳ Ｐゴシック" pitchFamily="-107" charset="-128"/>
              </a:rPr>
              <a:t>ciphertext</a:t>
            </a:r>
            <a:r>
              <a:rPr lang="en-US" sz="1200" b="1" kern="1200" baseline="0" dirty="0">
                <a:solidFill>
                  <a:schemeClr val="tx1"/>
                </a:solidFill>
                <a:latin typeface="Arial" charset="0"/>
                <a:ea typeface="ＭＳ Ｐゴシック" pitchFamily="-107" charset="-128"/>
                <a:cs typeface="ＭＳ Ｐゴシック" pitchFamily="-107" charset="-128"/>
              </a:rPr>
              <a:t> attack (CCA). </a:t>
            </a:r>
            <a:r>
              <a:rPr lang="en-US" sz="1200" kern="1200" baseline="0" dirty="0">
                <a:solidFill>
                  <a:schemeClr val="tx1"/>
                </a:solidFill>
                <a:latin typeface="Arial" charset="0"/>
                <a:ea typeface="ＭＳ Ｐゴシック" pitchFamily="-107" charset="-128"/>
                <a:cs typeface="ＭＳ Ｐゴシック" pitchFamily="-107" charset="-128"/>
              </a:rPr>
              <a:t>CCA is</a:t>
            </a:r>
          </a:p>
          <a:p>
            <a:r>
              <a:rPr lang="en-US" sz="1200" kern="1200" baseline="0" dirty="0">
                <a:solidFill>
                  <a:schemeClr val="tx1"/>
                </a:solidFill>
                <a:latin typeface="Arial" charset="0"/>
                <a:ea typeface="ＭＳ Ｐゴシック" pitchFamily="-107" charset="-128"/>
                <a:cs typeface="ＭＳ Ｐゴシック" pitchFamily="-107" charset="-128"/>
              </a:rPr>
              <a:t>defined as an attack in which the adversary chooses a number of </a:t>
            </a:r>
            <a:r>
              <a:rPr lang="en-US" sz="1200" kern="1200" baseline="0" dirty="0" err="1">
                <a:solidFill>
                  <a:schemeClr val="tx1"/>
                </a:solidFill>
                <a:latin typeface="Arial" charset="0"/>
                <a:ea typeface="ＭＳ Ｐゴシック" pitchFamily="-107" charset="-128"/>
                <a:cs typeface="ＭＳ Ｐゴシック" pitchFamily="-107" charset="-128"/>
              </a:rPr>
              <a:t>ciphertexts</a:t>
            </a:r>
            <a:r>
              <a:rPr lang="en-US" sz="1200" kern="1200" baseline="0" dirty="0">
                <a:solidFill>
                  <a:schemeClr val="tx1"/>
                </a:solidFill>
                <a:latin typeface="Arial" charset="0"/>
                <a:ea typeface="ＭＳ Ｐゴシック" pitchFamily="-107" charset="-128"/>
                <a:cs typeface="ＭＳ Ｐゴシック" pitchFamily="-107" charset="-128"/>
              </a:rPr>
              <a:t> and</a:t>
            </a:r>
          </a:p>
          <a:p>
            <a:r>
              <a:rPr lang="en-US" sz="1200" kern="1200" baseline="0" dirty="0">
                <a:solidFill>
                  <a:schemeClr val="tx1"/>
                </a:solidFill>
                <a:latin typeface="Arial" charset="0"/>
                <a:ea typeface="ＭＳ Ｐゴシック" pitchFamily="-107" charset="-128"/>
                <a:cs typeface="ＭＳ Ｐゴシック" pitchFamily="-107" charset="-128"/>
              </a:rPr>
              <a:t>is then given the corresponding plaintexts, decrypted with the target’s private key.</a:t>
            </a:r>
          </a:p>
          <a:p>
            <a:r>
              <a:rPr lang="en-US" sz="1200" kern="1200" baseline="0" dirty="0">
                <a:solidFill>
                  <a:schemeClr val="tx1"/>
                </a:solidFill>
                <a:latin typeface="Arial" charset="0"/>
                <a:ea typeface="ＭＳ Ｐゴシック" pitchFamily="-107" charset="-128"/>
                <a:cs typeface="ＭＳ Ｐゴシック" pitchFamily="-107" charset="-128"/>
              </a:rPr>
              <a:t>Thus, the adversary could select a plaintext, encrypt it with the target’s public key,</a:t>
            </a:r>
          </a:p>
          <a:p>
            <a:r>
              <a:rPr lang="en-US" sz="1200" kern="1200" baseline="0" dirty="0">
                <a:solidFill>
                  <a:schemeClr val="tx1"/>
                </a:solidFill>
                <a:latin typeface="Arial" charset="0"/>
                <a:ea typeface="ＭＳ Ｐゴシック" pitchFamily="-107" charset="-128"/>
                <a:cs typeface="ＭＳ Ｐゴシック" pitchFamily="-107" charset="-128"/>
              </a:rPr>
              <a:t>and then be able to get the plaintext back by having it decrypted with the private</a:t>
            </a:r>
          </a:p>
          <a:p>
            <a:r>
              <a:rPr lang="en-US" sz="1200" kern="1200" baseline="0" dirty="0">
                <a:solidFill>
                  <a:schemeClr val="tx1"/>
                </a:solidFill>
                <a:latin typeface="Arial" charset="0"/>
                <a:ea typeface="ＭＳ Ｐゴシック" pitchFamily="-107" charset="-128"/>
                <a:cs typeface="ＭＳ Ｐゴシック" pitchFamily="-107" charset="-128"/>
              </a:rPr>
              <a:t>key. Clearly, this provides the adversary with no new information. Instead, the adversary</a:t>
            </a:r>
          </a:p>
          <a:p>
            <a:r>
              <a:rPr lang="en-US" sz="1200" kern="1200" baseline="0" dirty="0">
                <a:solidFill>
                  <a:schemeClr val="tx1"/>
                </a:solidFill>
                <a:latin typeface="Arial" charset="0"/>
                <a:ea typeface="ＭＳ Ｐゴシック" pitchFamily="-107" charset="-128"/>
                <a:cs typeface="ＭＳ Ｐゴシック" pitchFamily="-107" charset="-128"/>
              </a:rPr>
              <a:t>exploits properties of RSA and selects blocks of data that, when processed</a:t>
            </a:r>
          </a:p>
          <a:p>
            <a:r>
              <a:rPr lang="en-US" sz="1200" kern="1200" baseline="0" dirty="0">
                <a:solidFill>
                  <a:schemeClr val="tx1"/>
                </a:solidFill>
                <a:latin typeface="Arial" charset="0"/>
                <a:ea typeface="ＭＳ Ｐゴシック" pitchFamily="-107" charset="-128"/>
                <a:cs typeface="ＭＳ Ｐゴシック" pitchFamily="-107" charset="-128"/>
              </a:rPr>
              <a:t>using the target’s private key, yield information needed for cryptanalysis.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To counter such attacks, RSA Security Inc., a leading RSA vendor and former holder</a:t>
            </a:r>
          </a:p>
          <a:p>
            <a:r>
              <a:rPr lang="en-US" sz="1200" kern="1200" baseline="0" dirty="0">
                <a:solidFill>
                  <a:schemeClr val="tx1"/>
                </a:solidFill>
                <a:latin typeface="Arial" charset="0"/>
                <a:ea typeface="ＭＳ Ｐゴシック" pitchFamily="-107" charset="-128"/>
                <a:cs typeface="ＭＳ Ｐゴシック" pitchFamily="-107" charset="-128"/>
              </a:rPr>
              <a:t>of the RSA patent, recommends modifying the plaintext using a procedure known</a:t>
            </a:r>
          </a:p>
          <a:p>
            <a:r>
              <a:rPr lang="en-US" sz="1200" kern="1200" baseline="0" dirty="0">
                <a:solidFill>
                  <a:schemeClr val="tx1"/>
                </a:solidFill>
                <a:latin typeface="Arial" charset="0"/>
                <a:ea typeface="ＭＳ Ｐゴシック" pitchFamily="-107" charset="-128"/>
                <a:cs typeface="ＭＳ Ｐゴシック" pitchFamily="-107" charset="-128"/>
              </a:rPr>
              <a:t>as </a:t>
            </a:r>
            <a:r>
              <a:rPr lang="en-US" sz="1200" b="1" kern="1200" baseline="0" dirty="0">
                <a:solidFill>
                  <a:schemeClr val="tx1"/>
                </a:solidFill>
                <a:latin typeface="Arial" charset="0"/>
                <a:ea typeface="ＭＳ Ｐゴシック" pitchFamily="-107" charset="-128"/>
                <a:cs typeface="ＭＳ Ｐゴシック" pitchFamily="-107" charset="-128"/>
              </a:rPr>
              <a:t>optimal asymmetric encryption padding (OAEP). </a:t>
            </a:r>
            <a:r>
              <a:rPr lang="en-US" sz="1200" kern="1200" baseline="0" dirty="0">
                <a:solidFill>
                  <a:schemeClr val="tx1"/>
                </a:solidFill>
                <a:latin typeface="Arial" charset="0"/>
                <a:ea typeface="ＭＳ Ｐゴシック" pitchFamily="-107" charset="-128"/>
                <a:cs typeface="ＭＳ Ｐゴシック" pitchFamily="-107" charset="-128"/>
              </a:rPr>
              <a:t>A full discussion of the threats</a:t>
            </a:r>
          </a:p>
          <a:p>
            <a:r>
              <a:rPr lang="en-US" sz="1200" kern="1200" baseline="0" dirty="0">
                <a:solidFill>
                  <a:schemeClr val="tx1"/>
                </a:solidFill>
                <a:latin typeface="Arial" charset="0"/>
                <a:ea typeface="ＭＳ Ｐゴシック" pitchFamily="-107" charset="-128"/>
                <a:cs typeface="ＭＳ Ｐゴシック" pitchFamily="-107" charset="-128"/>
              </a:rPr>
              <a:t>and OAEP are beyond our scope; see [POIN02] for an introduction and [BELL94a]</a:t>
            </a:r>
          </a:p>
          <a:p>
            <a:r>
              <a:rPr lang="en-US" sz="1200" kern="1200" baseline="0" dirty="0">
                <a:solidFill>
                  <a:schemeClr val="tx1"/>
                </a:solidFill>
                <a:latin typeface="Arial" charset="0"/>
                <a:ea typeface="ＭＳ Ｐゴシック" pitchFamily="-107" charset="-128"/>
                <a:cs typeface="ＭＳ Ｐゴシック" pitchFamily="-107" charset="-128"/>
              </a:rPr>
              <a:t>for a thorough analysis. Here, we simply summarize the OAEP procedure.</a:t>
            </a:r>
            <a:endParaRPr lang="en-US" dirty="0">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charset="0"/>
                <a:ea typeface="ＭＳ Ｐゴシック" pitchFamily="-107" charset="-128"/>
                <a:cs typeface="ＭＳ Ｐゴシック" pitchFamily="-107" charset="-128"/>
              </a:rPr>
              <a:t> Figure 9.9 depicts OAEP encryption. As a first step, the message M to be</a:t>
            </a:r>
          </a:p>
          <a:p>
            <a:r>
              <a:rPr lang="en-US" sz="1200" b="0" kern="1200" baseline="0" dirty="0">
                <a:solidFill>
                  <a:schemeClr val="tx1"/>
                </a:solidFill>
                <a:latin typeface="Arial" charset="0"/>
                <a:ea typeface="ＭＳ Ｐゴシック" pitchFamily="-107" charset="-128"/>
                <a:cs typeface="ＭＳ Ｐゴシック" pitchFamily="-107" charset="-128"/>
              </a:rPr>
              <a:t>encrypted is padded. A set of optional parameters, P , is passed through a hash</a:t>
            </a:r>
          </a:p>
          <a:p>
            <a:r>
              <a:rPr lang="en-US" sz="1200" b="0" kern="1200" baseline="0" dirty="0">
                <a:solidFill>
                  <a:schemeClr val="tx1"/>
                </a:solidFill>
                <a:latin typeface="Arial" charset="0"/>
                <a:ea typeface="ＭＳ Ｐゴシック" pitchFamily="-107" charset="-128"/>
                <a:cs typeface="ＭＳ Ｐゴシック" pitchFamily="-107" charset="-128"/>
              </a:rPr>
              <a:t>function, H. The output is then padded with zeros to get the desired length in the</a:t>
            </a:r>
          </a:p>
          <a:p>
            <a:r>
              <a:rPr lang="en-US" sz="1200" b="0" kern="1200" baseline="0" dirty="0">
                <a:solidFill>
                  <a:schemeClr val="tx1"/>
                </a:solidFill>
                <a:latin typeface="Arial" charset="0"/>
                <a:ea typeface="ＭＳ Ｐゴシック" pitchFamily="-107" charset="-128"/>
                <a:cs typeface="ＭＳ Ｐゴシック" pitchFamily="-107" charset="-128"/>
              </a:rPr>
              <a:t>overall data block (DB). Next, a random seed is generated and passed through</a:t>
            </a:r>
          </a:p>
          <a:p>
            <a:r>
              <a:rPr lang="en-US" sz="1200" b="0" kern="1200" baseline="0" dirty="0">
                <a:solidFill>
                  <a:schemeClr val="tx1"/>
                </a:solidFill>
                <a:latin typeface="Arial" charset="0"/>
                <a:ea typeface="ＭＳ Ｐゴシック" pitchFamily="-107" charset="-128"/>
                <a:cs typeface="ＭＳ Ｐゴシック" pitchFamily="-107" charset="-128"/>
              </a:rPr>
              <a:t>another hash function, called the mask generating function (MGF). The resulting</a:t>
            </a:r>
          </a:p>
          <a:p>
            <a:r>
              <a:rPr lang="en-US" sz="1200" b="0" kern="1200" baseline="0" dirty="0">
                <a:solidFill>
                  <a:schemeClr val="tx1"/>
                </a:solidFill>
                <a:latin typeface="Arial" charset="0"/>
                <a:ea typeface="ＭＳ Ｐゴシック" pitchFamily="-107" charset="-128"/>
                <a:cs typeface="ＭＳ Ｐゴシック" pitchFamily="-107" charset="-128"/>
              </a:rPr>
              <a:t>hash value is bit-by-bit </a:t>
            </a:r>
            <a:r>
              <a:rPr lang="en-US" sz="1200" b="0" kern="1200" baseline="0" dirty="0" err="1">
                <a:solidFill>
                  <a:schemeClr val="tx1"/>
                </a:solidFill>
                <a:latin typeface="Arial" charset="0"/>
                <a:ea typeface="ＭＳ Ｐゴシック" pitchFamily="-107" charset="-128"/>
                <a:cs typeface="ＭＳ Ｐゴシック" pitchFamily="-107" charset="-128"/>
              </a:rPr>
              <a:t>XORed</a:t>
            </a:r>
            <a:r>
              <a:rPr lang="en-US" sz="1200" b="0" kern="1200" baseline="0" dirty="0">
                <a:solidFill>
                  <a:schemeClr val="tx1"/>
                </a:solidFill>
                <a:latin typeface="Arial" charset="0"/>
                <a:ea typeface="ＭＳ Ｐゴシック" pitchFamily="-107" charset="-128"/>
                <a:cs typeface="ＭＳ Ｐゴシック" pitchFamily="-107" charset="-128"/>
              </a:rPr>
              <a:t> with DB to produce a </a:t>
            </a:r>
            <a:r>
              <a:rPr lang="en-US" sz="1200" b="0" kern="1200" baseline="0" dirty="0" err="1">
                <a:solidFill>
                  <a:schemeClr val="tx1"/>
                </a:solidFill>
                <a:latin typeface="Arial" charset="0"/>
                <a:ea typeface="ＭＳ Ｐゴシック" pitchFamily="-107" charset="-128"/>
                <a:cs typeface="ＭＳ Ｐゴシック" pitchFamily="-107" charset="-128"/>
              </a:rPr>
              <a:t>maskedDB</a:t>
            </a:r>
            <a:r>
              <a:rPr lang="en-US" sz="1200" b="0" kern="1200" baseline="0" dirty="0">
                <a:solidFill>
                  <a:schemeClr val="tx1"/>
                </a:solidFill>
                <a:latin typeface="Arial" charset="0"/>
                <a:ea typeface="ＭＳ Ｐゴシック" pitchFamily="-107" charset="-128"/>
                <a:cs typeface="ＭＳ Ｐゴシック" pitchFamily="-107" charset="-128"/>
              </a:rPr>
              <a:t>. The </a:t>
            </a:r>
            <a:r>
              <a:rPr lang="en-US" sz="1200" b="0" kern="1200" baseline="0" dirty="0" err="1">
                <a:solidFill>
                  <a:schemeClr val="tx1"/>
                </a:solidFill>
                <a:latin typeface="Arial" charset="0"/>
                <a:ea typeface="ＭＳ Ｐゴシック" pitchFamily="-107" charset="-128"/>
                <a:cs typeface="ＭＳ Ｐゴシック" pitchFamily="-107" charset="-128"/>
              </a:rPr>
              <a:t>maskedDB</a:t>
            </a:r>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is in turn passed through the MGF to form a hash that is </a:t>
            </a:r>
            <a:r>
              <a:rPr lang="en-US" sz="1200" b="0" kern="1200" baseline="0" dirty="0" err="1">
                <a:solidFill>
                  <a:schemeClr val="tx1"/>
                </a:solidFill>
                <a:latin typeface="Arial" charset="0"/>
                <a:ea typeface="ＭＳ Ｐゴシック" pitchFamily="-107" charset="-128"/>
                <a:cs typeface="ＭＳ Ｐゴシック" pitchFamily="-107" charset="-128"/>
              </a:rPr>
              <a:t>XORed</a:t>
            </a:r>
            <a:r>
              <a:rPr lang="en-US" sz="1200" b="0" kern="1200" baseline="0" dirty="0">
                <a:solidFill>
                  <a:schemeClr val="tx1"/>
                </a:solidFill>
                <a:latin typeface="Arial" charset="0"/>
                <a:ea typeface="ＭＳ Ｐゴシック" pitchFamily="-107" charset="-128"/>
                <a:cs typeface="ＭＳ Ｐゴシック" pitchFamily="-107" charset="-128"/>
              </a:rPr>
              <a:t> with the seed</a:t>
            </a:r>
          </a:p>
          <a:p>
            <a:r>
              <a:rPr lang="en-US" sz="1200" b="0" kern="1200" baseline="0" dirty="0">
                <a:solidFill>
                  <a:schemeClr val="tx1"/>
                </a:solidFill>
                <a:latin typeface="Arial" charset="0"/>
                <a:ea typeface="ＭＳ Ｐゴシック" pitchFamily="-107" charset="-128"/>
                <a:cs typeface="ＭＳ Ｐゴシック" pitchFamily="-107" charset="-128"/>
              </a:rPr>
              <a:t>to produce the masked seed. The concatenation of the masked-seed and the</a:t>
            </a:r>
          </a:p>
          <a:p>
            <a:r>
              <a:rPr lang="en-US" sz="1200" b="0" kern="1200" baseline="0" dirty="0" err="1">
                <a:solidFill>
                  <a:schemeClr val="tx1"/>
                </a:solidFill>
                <a:latin typeface="Arial" charset="0"/>
                <a:ea typeface="ＭＳ Ｐゴシック" pitchFamily="-107" charset="-128"/>
                <a:cs typeface="ＭＳ Ｐゴシック" pitchFamily="-107" charset="-128"/>
              </a:rPr>
              <a:t>maskedDB</a:t>
            </a:r>
            <a:r>
              <a:rPr lang="en-US" sz="1200" b="0" kern="1200" baseline="0" dirty="0">
                <a:solidFill>
                  <a:schemeClr val="tx1"/>
                </a:solidFill>
                <a:latin typeface="Arial" charset="0"/>
                <a:ea typeface="ＭＳ Ｐゴシック" pitchFamily="-107" charset="-128"/>
                <a:cs typeface="ＭＳ Ｐゴシック" pitchFamily="-107" charset="-128"/>
              </a:rPr>
              <a:t> forms the encoded message EM. Note that the EM includes the padded</a:t>
            </a:r>
          </a:p>
          <a:p>
            <a:r>
              <a:rPr lang="en-US" sz="1200" b="0" kern="1200" baseline="0" dirty="0">
                <a:solidFill>
                  <a:schemeClr val="tx1"/>
                </a:solidFill>
                <a:latin typeface="Arial" charset="0"/>
                <a:ea typeface="ＭＳ Ｐゴシック" pitchFamily="-107" charset="-128"/>
                <a:cs typeface="ＭＳ Ｐゴシック" pitchFamily="-107" charset="-128"/>
              </a:rPr>
              <a:t>message, masked by the seed, and the seed, masked by the </a:t>
            </a:r>
            <a:r>
              <a:rPr lang="en-US" sz="1200" b="0" kern="1200" baseline="0" dirty="0" err="1">
                <a:solidFill>
                  <a:schemeClr val="tx1"/>
                </a:solidFill>
                <a:latin typeface="Arial" charset="0"/>
                <a:ea typeface="ＭＳ Ｐゴシック" pitchFamily="-107" charset="-128"/>
                <a:cs typeface="ＭＳ Ｐゴシック" pitchFamily="-107" charset="-128"/>
              </a:rPr>
              <a:t>maskedDB</a:t>
            </a:r>
            <a:r>
              <a:rPr lang="en-US" sz="1200" b="0" kern="1200" baseline="0" dirty="0">
                <a:solidFill>
                  <a:schemeClr val="tx1"/>
                </a:solidFill>
                <a:latin typeface="Arial" charset="0"/>
                <a:ea typeface="ＭＳ Ｐゴシック" pitchFamily="-107" charset="-128"/>
                <a:cs typeface="ＭＳ Ｐゴシック" pitchFamily="-107" charset="-128"/>
              </a:rPr>
              <a:t>. The EM is</a:t>
            </a:r>
          </a:p>
          <a:p>
            <a:r>
              <a:rPr lang="en-US" sz="1200" b="0" kern="1200" baseline="0" dirty="0">
                <a:solidFill>
                  <a:schemeClr val="tx1"/>
                </a:solidFill>
                <a:latin typeface="Arial" charset="0"/>
                <a:ea typeface="ＭＳ Ｐゴシック" pitchFamily="-107" charset="-128"/>
                <a:cs typeface="ＭＳ Ｐゴシック" pitchFamily="-107" charset="-128"/>
              </a:rPr>
              <a:t>then encrypted using RSA.</a:t>
            </a:r>
            <a:endParaRPr lang="en-US" b="0" dirty="0">
              <a:latin typeface="Arial" pitchFamily="-84"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pitchFamily="-84" charset="0"/>
                <a:ea typeface="ＭＳ Ｐゴシック" pitchFamily="-84" charset="-128"/>
                <a:cs typeface="ＭＳ Ｐゴシック" pitchFamily="-84" charset="-128"/>
              </a:rPr>
              <a:t>Chapter 9 summary.</a:t>
            </a:r>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3426941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concept of </a:t>
            </a:r>
            <a:r>
              <a:rPr lang="en-US" sz="1200" b="1" kern="1200" baseline="0" dirty="0">
                <a:solidFill>
                  <a:schemeClr val="tx1"/>
                </a:solidFill>
                <a:latin typeface="Arial" charset="0"/>
                <a:ea typeface="ＭＳ Ｐゴシック" pitchFamily="-107" charset="-128"/>
                <a:cs typeface="ＭＳ Ｐゴシック" pitchFamily="-107" charset="-128"/>
              </a:rPr>
              <a:t>public-key cryptography </a:t>
            </a:r>
            <a:r>
              <a:rPr lang="en-US" sz="1200" kern="1200" baseline="0" dirty="0">
                <a:solidFill>
                  <a:schemeClr val="tx1"/>
                </a:solidFill>
                <a:latin typeface="Arial" charset="0"/>
                <a:ea typeface="ＭＳ Ｐゴシック" pitchFamily="-107" charset="-128"/>
                <a:cs typeface="ＭＳ Ｐゴシック" pitchFamily="-107" charset="-128"/>
              </a:rPr>
              <a:t>evolved from an attempt to attack two of</a:t>
            </a:r>
          </a:p>
          <a:p>
            <a:r>
              <a:rPr lang="en-US" sz="1200" kern="1200" baseline="0" dirty="0">
                <a:solidFill>
                  <a:schemeClr val="tx1"/>
                </a:solidFill>
                <a:latin typeface="Arial" charset="0"/>
                <a:ea typeface="ＭＳ Ｐゴシック" pitchFamily="-107" charset="-128"/>
                <a:cs typeface="ＭＳ Ｐゴシック" pitchFamily="-107" charset="-128"/>
              </a:rPr>
              <a:t>the most difficult problems associated with symmetric encryption. The first problem</a:t>
            </a:r>
          </a:p>
          <a:p>
            <a:r>
              <a:rPr lang="en-US" sz="1200" kern="1200" baseline="0" dirty="0">
                <a:solidFill>
                  <a:schemeClr val="tx1"/>
                </a:solidFill>
                <a:latin typeface="Arial" charset="0"/>
                <a:ea typeface="ＭＳ Ｐゴシック" pitchFamily="-107" charset="-128"/>
                <a:cs typeface="ＭＳ Ｐゴシック" pitchFamily="-107" charset="-128"/>
              </a:rPr>
              <a:t>is that of key distribution, which is examined in some detail in Chapter 14.</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As Chapter 14 discusses, key distribution under symmetric encryption requires</a:t>
            </a:r>
          </a:p>
          <a:p>
            <a:r>
              <a:rPr lang="en-US" sz="1200" kern="1200" baseline="0" dirty="0">
                <a:solidFill>
                  <a:schemeClr val="tx1"/>
                </a:solidFill>
                <a:latin typeface="Arial" charset="0"/>
                <a:ea typeface="ＭＳ Ｐゴシック" pitchFamily="-107" charset="-128"/>
                <a:cs typeface="ＭＳ Ｐゴシック" pitchFamily="-107" charset="-128"/>
              </a:rPr>
              <a:t>either (1) that two communicants already share a key, which somehow has been distributed</a:t>
            </a:r>
          </a:p>
          <a:p>
            <a:r>
              <a:rPr lang="en-US" sz="1200" kern="1200" baseline="0" dirty="0">
                <a:solidFill>
                  <a:schemeClr val="tx1"/>
                </a:solidFill>
                <a:latin typeface="Arial" charset="0"/>
                <a:ea typeface="ＭＳ Ｐゴシック" pitchFamily="-107" charset="-128"/>
                <a:cs typeface="ＭＳ Ｐゴシック" pitchFamily="-107" charset="-128"/>
              </a:rPr>
              <a:t>to them; or (2) the use of a key distribution center. Whitfield </a:t>
            </a:r>
            <a:r>
              <a:rPr lang="en-US" sz="1200" kern="1200" baseline="0" dirty="0" err="1">
                <a:solidFill>
                  <a:schemeClr val="tx1"/>
                </a:solidFill>
                <a:latin typeface="Arial" charset="0"/>
                <a:ea typeface="ＭＳ Ｐゴシック" pitchFamily="-107" charset="-128"/>
                <a:cs typeface="ＭＳ Ｐゴシック" pitchFamily="-107" charset="-128"/>
              </a:rPr>
              <a:t>Diffie</a:t>
            </a:r>
            <a:r>
              <a:rPr lang="en-US" sz="1200" kern="1200" baseline="0" dirty="0">
                <a:solidFill>
                  <a:schemeClr val="tx1"/>
                </a:solidFill>
                <a:latin typeface="Arial" charset="0"/>
                <a:ea typeface="ＭＳ Ｐゴシック" pitchFamily="-107" charset="-128"/>
                <a:cs typeface="ＭＳ Ｐゴシック" pitchFamily="-107" charset="-128"/>
              </a:rPr>
              <a:t>, one</a:t>
            </a:r>
          </a:p>
          <a:p>
            <a:r>
              <a:rPr lang="en-US" sz="1200" kern="1200" baseline="0" dirty="0">
                <a:solidFill>
                  <a:schemeClr val="tx1"/>
                </a:solidFill>
                <a:latin typeface="Arial" charset="0"/>
                <a:ea typeface="ＭＳ Ｐゴシック" pitchFamily="-107" charset="-128"/>
                <a:cs typeface="ＭＳ Ｐゴシック" pitchFamily="-107" charset="-128"/>
              </a:rPr>
              <a:t>of the discoverers of public-key encryption (along with Martin Hellman, both at</a:t>
            </a:r>
          </a:p>
          <a:p>
            <a:r>
              <a:rPr lang="en-US" sz="1200" kern="1200" baseline="0" dirty="0">
                <a:solidFill>
                  <a:schemeClr val="tx1"/>
                </a:solidFill>
                <a:latin typeface="Arial" charset="0"/>
                <a:ea typeface="ＭＳ Ｐゴシック" pitchFamily="-107" charset="-128"/>
                <a:cs typeface="ＭＳ Ｐゴシック" pitchFamily="-107" charset="-128"/>
              </a:rPr>
              <a:t>Stanford University at the time), reasoned that this second requirement negated</a:t>
            </a:r>
          </a:p>
          <a:p>
            <a:r>
              <a:rPr lang="en-US" sz="1200" kern="1200" baseline="0" dirty="0">
                <a:solidFill>
                  <a:schemeClr val="tx1"/>
                </a:solidFill>
                <a:latin typeface="Arial" charset="0"/>
                <a:ea typeface="ＭＳ Ｐゴシック" pitchFamily="-107" charset="-128"/>
                <a:cs typeface="ＭＳ Ｐゴシック" pitchFamily="-107" charset="-128"/>
              </a:rPr>
              <a:t>the very essence of cryptography: the ability to maintain total secrecy over your</a:t>
            </a:r>
          </a:p>
          <a:p>
            <a:r>
              <a:rPr lang="en-US" sz="1200" kern="1200" baseline="0" dirty="0">
                <a:solidFill>
                  <a:schemeClr val="tx1"/>
                </a:solidFill>
                <a:latin typeface="Arial" charset="0"/>
                <a:ea typeface="ＭＳ Ｐゴシック" pitchFamily="-107" charset="-128"/>
                <a:cs typeface="ＭＳ Ｐゴシック" pitchFamily="-107" charset="-128"/>
              </a:rPr>
              <a:t>own communication. As </a:t>
            </a:r>
            <a:r>
              <a:rPr lang="en-US" sz="1200" kern="1200" baseline="0" dirty="0" err="1">
                <a:solidFill>
                  <a:schemeClr val="tx1"/>
                </a:solidFill>
                <a:latin typeface="Arial" charset="0"/>
                <a:ea typeface="ＭＳ Ｐゴシック" pitchFamily="-107" charset="-128"/>
                <a:cs typeface="ＭＳ Ｐゴシック" pitchFamily="-107" charset="-128"/>
              </a:rPr>
              <a:t>Diffie</a:t>
            </a:r>
            <a:r>
              <a:rPr lang="en-US" sz="1200" kern="1200" baseline="0" dirty="0">
                <a:solidFill>
                  <a:schemeClr val="tx1"/>
                </a:solidFill>
                <a:latin typeface="Arial" charset="0"/>
                <a:ea typeface="ＭＳ Ｐゴシック" pitchFamily="-107" charset="-128"/>
                <a:cs typeface="ＭＳ Ｐゴシック" pitchFamily="-107" charset="-128"/>
              </a:rPr>
              <a:t> put it [DIFF88], “what good would it do after all to</a:t>
            </a:r>
          </a:p>
          <a:p>
            <a:r>
              <a:rPr lang="en-US" sz="1200" kern="1200" baseline="0" dirty="0">
                <a:solidFill>
                  <a:schemeClr val="tx1"/>
                </a:solidFill>
                <a:latin typeface="Arial" charset="0"/>
                <a:ea typeface="ＭＳ Ｐゴシック" pitchFamily="-107" charset="-128"/>
                <a:cs typeface="ＭＳ Ｐゴシック" pitchFamily="-107" charset="-128"/>
              </a:rPr>
              <a:t>develop impenetrable cryptosystems, if their users were forced to share their keys</a:t>
            </a:r>
          </a:p>
          <a:p>
            <a:r>
              <a:rPr lang="en-US" sz="1200" kern="1200" baseline="0" dirty="0">
                <a:solidFill>
                  <a:schemeClr val="tx1"/>
                </a:solidFill>
                <a:latin typeface="Arial" charset="0"/>
                <a:ea typeface="ＭＳ Ｐゴシック" pitchFamily="-107" charset="-128"/>
                <a:cs typeface="ＭＳ Ｐゴシック" pitchFamily="-107" charset="-128"/>
              </a:rPr>
              <a:t>with a KDC that could be compromised by either burglary or subpoena?”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second problem that </a:t>
            </a:r>
            <a:r>
              <a:rPr lang="en-US" sz="1200" kern="1200" baseline="0" dirty="0" err="1">
                <a:solidFill>
                  <a:schemeClr val="tx1"/>
                </a:solidFill>
                <a:latin typeface="Arial" charset="0"/>
                <a:ea typeface="ＭＳ Ｐゴシック" pitchFamily="-107" charset="-128"/>
                <a:cs typeface="ＭＳ Ｐゴシック" pitchFamily="-107" charset="-128"/>
              </a:rPr>
              <a:t>Diffie</a:t>
            </a:r>
            <a:r>
              <a:rPr lang="en-US" sz="1200" kern="1200" baseline="0" dirty="0">
                <a:solidFill>
                  <a:schemeClr val="tx1"/>
                </a:solidFill>
                <a:latin typeface="Arial" charset="0"/>
                <a:ea typeface="ＭＳ Ｐゴシック" pitchFamily="-107" charset="-128"/>
                <a:cs typeface="ＭＳ Ｐゴシック" pitchFamily="-107" charset="-128"/>
              </a:rPr>
              <a:t> pondered, and one that was apparently</a:t>
            </a:r>
          </a:p>
          <a:p>
            <a:r>
              <a:rPr lang="en-US" sz="1200" kern="1200" baseline="0" dirty="0">
                <a:solidFill>
                  <a:schemeClr val="tx1"/>
                </a:solidFill>
                <a:latin typeface="Arial" charset="0"/>
                <a:ea typeface="ＭＳ Ｐゴシック" pitchFamily="-107" charset="-128"/>
                <a:cs typeface="ＭＳ Ｐゴシック" pitchFamily="-107" charset="-128"/>
              </a:rPr>
              <a:t>unrelated to the first, was that of </a:t>
            </a:r>
            <a:r>
              <a:rPr lang="en-US" sz="1200" i="1" kern="1200" baseline="0" dirty="0">
                <a:solidFill>
                  <a:schemeClr val="tx1"/>
                </a:solidFill>
                <a:latin typeface="Arial" charset="0"/>
                <a:ea typeface="ＭＳ Ｐゴシック" pitchFamily="-107" charset="-128"/>
                <a:cs typeface="ＭＳ Ｐゴシック" pitchFamily="-107" charset="-128"/>
              </a:rPr>
              <a:t>digital signatures </a:t>
            </a:r>
            <a:r>
              <a:rPr lang="en-US" sz="1200" kern="1200" baseline="0" dirty="0">
                <a:solidFill>
                  <a:schemeClr val="tx1"/>
                </a:solidFill>
                <a:latin typeface="Arial" charset="0"/>
                <a:ea typeface="ＭＳ Ｐゴシック" pitchFamily="-107" charset="-128"/>
                <a:cs typeface="ＭＳ Ｐゴシック" pitchFamily="-107" charset="-128"/>
              </a:rPr>
              <a:t>. If the use of cryptography</a:t>
            </a:r>
          </a:p>
          <a:p>
            <a:r>
              <a:rPr lang="en-US" sz="1200" kern="1200" baseline="0" dirty="0">
                <a:solidFill>
                  <a:schemeClr val="tx1"/>
                </a:solidFill>
                <a:latin typeface="Arial" charset="0"/>
                <a:ea typeface="ＭＳ Ｐゴシック" pitchFamily="-107" charset="-128"/>
                <a:cs typeface="ＭＳ Ｐゴシック" pitchFamily="-107" charset="-128"/>
              </a:rPr>
              <a:t>was to become widespread, not just in military situations but for commercial and</a:t>
            </a:r>
          </a:p>
          <a:p>
            <a:r>
              <a:rPr lang="en-US" sz="1200" kern="1200" baseline="0" dirty="0">
                <a:solidFill>
                  <a:schemeClr val="tx1"/>
                </a:solidFill>
                <a:latin typeface="Arial" charset="0"/>
                <a:ea typeface="ＭＳ Ｐゴシック" pitchFamily="-107" charset="-128"/>
                <a:cs typeface="ＭＳ Ｐゴシック" pitchFamily="-107" charset="-128"/>
              </a:rPr>
              <a:t>private purposes, then electronic messages and documents would need the equivalent</a:t>
            </a:r>
          </a:p>
          <a:p>
            <a:r>
              <a:rPr lang="en-US" sz="1200" kern="1200" baseline="0" dirty="0">
                <a:solidFill>
                  <a:schemeClr val="tx1"/>
                </a:solidFill>
                <a:latin typeface="Arial" charset="0"/>
                <a:ea typeface="ＭＳ Ｐゴシック" pitchFamily="-107" charset="-128"/>
                <a:cs typeface="ＭＳ Ｐゴシック" pitchFamily="-107" charset="-128"/>
              </a:rPr>
              <a:t>of signatures used in paper documents. That is, could a method be devised</a:t>
            </a:r>
          </a:p>
          <a:p>
            <a:r>
              <a:rPr lang="en-US" sz="1200" kern="1200" baseline="0" dirty="0">
                <a:solidFill>
                  <a:schemeClr val="tx1"/>
                </a:solidFill>
                <a:latin typeface="Arial" charset="0"/>
                <a:ea typeface="ＭＳ Ｐゴシック" pitchFamily="-107" charset="-128"/>
                <a:cs typeface="ＭＳ Ｐゴシック" pitchFamily="-107" charset="-128"/>
              </a:rPr>
              <a:t>that would stipulate, to the satisfaction of all parties, that a digital message had</a:t>
            </a:r>
          </a:p>
          <a:p>
            <a:r>
              <a:rPr lang="en-US" sz="1200" kern="1200" baseline="0" dirty="0">
                <a:solidFill>
                  <a:schemeClr val="tx1"/>
                </a:solidFill>
                <a:latin typeface="Arial" charset="0"/>
                <a:ea typeface="ＭＳ Ｐゴシック" pitchFamily="-107" charset="-128"/>
                <a:cs typeface="ＭＳ Ｐゴシック" pitchFamily="-107" charset="-128"/>
              </a:rPr>
              <a:t>been sent by a particular person? This is a somewhat broader requirement than</a:t>
            </a:r>
          </a:p>
          <a:p>
            <a:r>
              <a:rPr lang="en-US" sz="1200" kern="1200" baseline="0" dirty="0">
                <a:solidFill>
                  <a:schemeClr val="tx1"/>
                </a:solidFill>
                <a:latin typeface="Arial" charset="0"/>
                <a:ea typeface="ＭＳ Ｐゴシック" pitchFamily="-107" charset="-128"/>
                <a:cs typeface="ＭＳ Ｐゴシック" pitchFamily="-107" charset="-128"/>
              </a:rPr>
              <a:t>that of authentication, and its characteristics and ramifications are explored in</a:t>
            </a:r>
          </a:p>
          <a:p>
            <a:r>
              <a:rPr lang="en-US" sz="1200" kern="1200" baseline="0" dirty="0">
                <a:solidFill>
                  <a:schemeClr val="tx1"/>
                </a:solidFill>
                <a:latin typeface="Arial" charset="0"/>
                <a:ea typeface="ＭＳ Ｐゴシック" pitchFamily="-107" charset="-128"/>
                <a:cs typeface="ＭＳ Ｐゴシック" pitchFamily="-107" charset="-128"/>
              </a:rPr>
              <a:t>Chapter 13.</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err="1">
                <a:solidFill>
                  <a:schemeClr val="tx1"/>
                </a:solidFill>
                <a:latin typeface="Arial" charset="0"/>
                <a:ea typeface="ＭＳ Ｐゴシック" pitchFamily="-107" charset="-128"/>
                <a:cs typeface="ＭＳ Ｐゴシック" pitchFamily="-107" charset="-128"/>
              </a:rPr>
              <a:t>Diffie</a:t>
            </a:r>
            <a:r>
              <a:rPr lang="en-US" sz="1200" kern="1200" baseline="0" dirty="0">
                <a:solidFill>
                  <a:schemeClr val="tx1"/>
                </a:solidFill>
                <a:latin typeface="Arial" charset="0"/>
                <a:ea typeface="ＭＳ Ｐゴシック" pitchFamily="-107" charset="-128"/>
                <a:cs typeface="ＭＳ Ｐゴシック" pitchFamily="-107" charset="-128"/>
              </a:rPr>
              <a:t> and Hellman achieved an astounding breakthrough in 1976</a:t>
            </a:r>
          </a:p>
          <a:p>
            <a:r>
              <a:rPr lang="en-US" sz="1200" kern="1200" baseline="0" dirty="0">
                <a:solidFill>
                  <a:schemeClr val="tx1"/>
                </a:solidFill>
                <a:latin typeface="Arial" charset="0"/>
                <a:ea typeface="ＭＳ Ｐゴシック" pitchFamily="-107" charset="-128"/>
                <a:cs typeface="ＭＳ Ｐゴシック" pitchFamily="-107" charset="-128"/>
              </a:rPr>
              <a:t>[DIFF76 a, b] by coming up with a method that addressed both problems and was</a:t>
            </a:r>
          </a:p>
          <a:p>
            <a:r>
              <a:rPr lang="en-US" sz="1200" kern="1200" baseline="0" dirty="0">
                <a:solidFill>
                  <a:schemeClr val="tx1"/>
                </a:solidFill>
                <a:latin typeface="Arial" charset="0"/>
                <a:ea typeface="ＭＳ Ｐゴシック" pitchFamily="-107" charset="-128"/>
                <a:cs typeface="ＭＳ Ｐゴシック" pitchFamily="-107" charset="-128"/>
              </a:rPr>
              <a:t>radically different from all previous approaches to cryptography, going back over</a:t>
            </a:r>
          </a:p>
          <a:p>
            <a:r>
              <a:rPr lang="en-US" sz="1200" kern="1200" baseline="0" dirty="0">
                <a:solidFill>
                  <a:schemeClr val="tx1"/>
                </a:solidFill>
                <a:latin typeface="Arial" charset="0"/>
                <a:ea typeface="ＭＳ Ｐゴシック" pitchFamily="-107" charset="-128"/>
                <a:cs typeface="ＭＳ Ｐゴシック" pitchFamily="-107" charset="-128"/>
              </a:rPr>
              <a:t>four millennia.</a:t>
            </a:r>
            <a:endParaRPr lang="en-AU" dirty="0">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Asymmetric algorithms rely on one key for encryption and a different but related</a:t>
            </a:r>
          </a:p>
          <a:p>
            <a:r>
              <a:rPr lang="en-US" sz="1200" kern="1200" baseline="0" dirty="0">
                <a:solidFill>
                  <a:schemeClr val="tx1"/>
                </a:solidFill>
                <a:latin typeface="Arial" charset="0"/>
                <a:ea typeface="ＭＳ Ｐゴシック" pitchFamily="-107" charset="-128"/>
                <a:cs typeface="ＭＳ Ｐゴシック" pitchFamily="-107" charset="-128"/>
              </a:rPr>
              <a:t>key for decryption. These algorithms have the following important characteristic.</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is computationally infeasible to determine the decryption key given only</a:t>
            </a:r>
          </a:p>
          <a:p>
            <a:r>
              <a:rPr lang="en-US" sz="1200" kern="1200" baseline="0" dirty="0">
                <a:solidFill>
                  <a:schemeClr val="tx1"/>
                </a:solidFill>
                <a:latin typeface="Arial" charset="0"/>
                <a:ea typeface="ＭＳ Ｐゴシック" pitchFamily="-107" charset="-128"/>
                <a:cs typeface="ＭＳ Ｐゴシック" pitchFamily="-107" charset="-128"/>
              </a:rPr>
              <a:t>knowledge of the cryptographic algorithm and the encryption key.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In addition, some algorithms, such as RSA, also exhibit the following characteristic.</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Either of the two related keys can be used for encryption, with the other used</a:t>
            </a:r>
          </a:p>
          <a:p>
            <a:r>
              <a:rPr lang="en-US" sz="1200" kern="1200" baseline="0" dirty="0">
                <a:solidFill>
                  <a:schemeClr val="tx1"/>
                </a:solidFill>
                <a:latin typeface="Arial" charset="0"/>
                <a:ea typeface="ＭＳ Ｐゴシック" pitchFamily="-107" charset="-128"/>
                <a:cs typeface="ＭＳ Ｐゴシック" pitchFamily="-107" charset="-128"/>
              </a:rPr>
              <a:t>for decryption.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a:t>
            </a:r>
            <a:r>
              <a:rPr lang="en-US" sz="1200" b="1" kern="1200" baseline="0" dirty="0">
                <a:solidFill>
                  <a:schemeClr val="tx1"/>
                </a:solidFill>
                <a:latin typeface="Arial" charset="0"/>
                <a:ea typeface="ＭＳ Ｐゴシック" pitchFamily="-107" charset="-128"/>
                <a:cs typeface="ＭＳ Ｐゴシック" pitchFamily="-107" charset="-128"/>
              </a:rPr>
              <a:t>public-key encryption </a:t>
            </a:r>
            <a:r>
              <a:rPr lang="en-US" sz="1200" kern="1200" baseline="0" dirty="0">
                <a:solidFill>
                  <a:schemeClr val="tx1"/>
                </a:solidFill>
                <a:latin typeface="Arial" charset="0"/>
                <a:ea typeface="ＭＳ Ｐゴシック" pitchFamily="-107" charset="-128"/>
                <a:cs typeface="ＭＳ Ｐゴシック" pitchFamily="-107" charset="-128"/>
              </a:rPr>
              <a:t>scheme has six ingredients (Figure 9.1a; compare</a:t>
            </a:r>
          </a:p>
          <a:p>
            <a:r>
              <a:rPr lang="en-US" sz="1200" kern="1200" baseline="0" dirty="0">
                <a:solidFill>
                  <a:schemeClr val="tx1"/>
                </a:solidFill>
                <a:latin typeface="Arial" charset="0"/>
                <a:ea typeface="ＭＳ Ｐゴシック" pitchFamily="-107" charset="-128"/>
                <a:cs typeface="ＭＳ Ｐゴシック" pitchFamily="-107" charset="-128"/>
              </a:rPr>
              <a:t>with Figure 3.1).</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Plaintext</a:t>
            </a:r>
            <a:r>
              <a:rPr lang="en-US" sz="1200" kern="1200" baseline="0" dirty="0">
                <a:solidFill>
                  <a:schemeClr val="tx1"/>
                </a:solidFill>
                <a:latin typeface="Arial" charset="0"/>
                <a:ea typeface="ＭＳ Ｐゴシック" pitchFamily="-107" charset="-128"/>
                <a:cs typeface="ＭＳ Ｐゴシック" pitchFamily="-107" charset="-128"/>
              </a:rPr>
              <a:t>: This is the readable message or data that is fed into the algorithm as</a:t>
            </a:r>
          </a:p>
          <a:p>
            <a:r>
              <a:rPr lang="en-US" sz="1200" kern="1200" baseline="0" dirty="0">
                <a:solidFill>
                  <a:schemeClr val="tx1"/>
                </a:solidFill>
                <a:latin typeface="Arial" charset="0"/>
                <a:ea typeface="ＭＳ Ｐゴシック" pitchFamily="-107" charset="-128"/>
                <a:cs typeface="ＭＳ Ｐゴシック" pitchFamily="-107" charset="-128"/>
              </a:rPr>
              <a:t>input.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Encryption algorithm</a:t>
            </a:r>
            <a:r>
              <a:rPr lang="en-US" sz="1200" kern="1200" baseline="0" dirty="0">
                <a:solidFill>
                  <a:schemeClr val="tx1"/>
                </a:solidFill>
                <a:latin typeface="Arial" charset="0"/>
                <a:ea typeface="ＭＳ Ｐゴシック" pitchFamily="-107" charset="-128"/>
                <a:cs typeface="ＭＳ Ｐゴシック" pitchFamily="-107" charset="-128"/>
              </a:rPr>
              <a:t>: The encryption algorithm performs various transformations</a:t>
            </a:r>
          </a:p>
          <a:p>
            <a:r>
              <a:rPr lang="en-US" sz="1200" kern="1200" baseline="0" dirty="0">
                <a:solidFill>
                  <a:schemeClr val="tx1"/>
                </a:solidFill>
                <a:latin typeface="Arial" charset="0"/>
                <a:ea typeface="ＭＳ Ｐゴシック" pitchFamily="-107" charset="-128"/>
                <a:cs typeface="ＭＳ Ｐゴシック" pitchFamily="-107" charset="-128"/>
              </a:rPr>
              <a:t>on the plaintext.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Public and private keys</a:t>
            </a:r>
            <a:r>
              <a:rPr lang="en-US" sz="1200" kern="1200" baseline="0" dirty="0">
                <a:solidFill>
                  <a:schemeClr val="tx1"/>
                </a:solidFill>
                <a:latin typeface="Arial" charset="0"/>
                <a:ea typeface="ＭＳ Ｐゴシック" pitchFamily="-107" charset="-128"/>
                <a:cs typeface="ＭＳ Ｐゴシック" pitchFamily="-107" charset="-128"/>
              </a:rPr>
              <a:t>: This is a pair of keys that have been selected so that</a:t>
            </a:r>
          </a:p>
          <a:p>
            <a:r>
              <a:rPr lang="en-US" sz="1200" kern="1200" baseline="0" dirty="0">
                <a:solidFill>
                  <a:schemeClr val="tx1"/>
                </a:solidFill>
                <a:latin typeface="Arial" charset="0"/>
                <a:ea typeface="ＭＳ Ｐゴシック" pitchFamily="-107" charset="-128"/>
                <a:cs typeface="ＭＳ Ｐゴシック" pitchFamily="-107" charset="-128"/>
              </a:rPr>
              <a:t>if one is used for encryption, the other is used for decryption. The exact transformations</a:t>
            </a:r>
          </a:p>
          <a:p>
            <a:r>
              <a:rPr lang="en-US" sz="1200" kern="1200" baseline="0" dirty="0">
                <a:solidFill>
                  <a:schemeClr val="tx1"/>
                </a:solidFill>
                <a:latin typeface="Arial" charset="0"/>
                <a:ea typeface="ＭＳ Ｐゴシック" pitchFamily="-107" charset="-128"/>
                <a:cs typeface="ＭＳ Ｐゴシック" pitchFamily="-107" charset="-128"/>
              </a:rPr>
              <a:t>performed by the algorithm depend on the public or private key</a:t>
            </a:r>
          </a:p>
          <a:p>
            <a:r>
              <a:rPr lang="en-US" sz="1200" kern="1200" baseline="0" dirty="0">
                <a:solidFill>
                  <a:schemeClr val="tx1"/>
                </a:solidFill>
                <a:latin typeface="Arial" charset="0"/>
                <a:ea typeface="ＭＳ Ｐゴシック" pitchFamily="-107" charset="-128"/>
                <a:cs typeface="ＭＳ Ｐゴシック" pitchFamily="-107" charset="-128"/>
              </a:rPr>
              <a:t>that is provided as input.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This is the scrambled message produced as output. It depends on</a:t>
            </a:r>
          </a:p>
          <a:p>
            <a:r>
              <a:rPr lang="en-US" sz="1200" kern="1200" baseline="0" dirty="0">
                <a:solidFill>
                  <a:schemeClr val="tx1"/>
                </a:solidFill>
                <a:latin typeface="Arial" charset="0"/>
                <a:ea typeface="ＭＳ Ｐゴシック" pitchFamily="-107" charset="-128"/>
                <a:cs typeface="ＭＳ Ｐゴシック" pitchFamily="-107" charset="-128"/>
              </a:rPr>
              <a:t>the plaintext and the key. For a given message, two different keys will produce</a:t>
            </a:r>
          </a:p>
          <a:p>
            <a:r>
              <a:rPr lang="en-US" sz="1200" kern="1200" baseline="0" dirty="0">
                <a:solidFill>
                  <a:schemeClr val="tx1"/>
                </a:solidFill>
                <a:latin typeface="Arial" charset="0"/>
                <a:ea typeface="ＭＳ Ｐゴシック" pitchFamily="-107" charset="-128"/>
                <a:cs typeface="ＭＳ Ｐゴシック" pitchFamily="-107" charset="-128"/>
              </a:rPr>
              <a:t>two different </a:t>
            </a:r>
            <a:r>
              <a:rPr lang="en-US" sz="1200" kern="1200" baseline="0" dirty="0" err="1">
                <a:solidFill>
                  <a:schemeClr val="tx1"/>
                </a:solidFill>
                <a:latin typeface="Arial" charset="0"/>
                <a:ea typeface="ＭＳ Ｐゴシック" pitchFamily="-107" charset="-128"/>
                <a:cs typeface="ＭＳ Ｐゴシック" pitchFamily="-107" charset="-128"/>
              </a:rPr>
              <a:t>ciphertexts</a:t>
            </a:r>
            <a:r>
              <a:rPr lang="en-US" sz="1200" kern="1200" baseline="0" dirty="0">
                <a:solidFill>
                  <a:schemeClr val="tx1"/>
                </a:solidFill>
                <a:latin typeface="Arial" charset="0"/>
                <a:ea typeface="ＭＳ Ｐゴシック" pitchFamily="-107" charset="-128"/>
                <a:cs typeface="ＭＳ Ｐゴシック" pitchFamily="-107" charset="-128"/>
              </a:rPr>
              <a: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Decryption algorithm: </a:t>
            </a:r>
            <a:r>
              <a:rPr lang="en-US" sz="1200" kern="1200" baseline="0" dirty="0">
                <a:solidFill>
                  <a:schemeClr val="tx1"/>
                </a:solidFill>
                <a:latin typeface="Arial" charset="0"/>
                <a:ea typeface="ＭＳ Ｐゴシック" pitchFamily="-107" charset="-128"/>
                <a:cs typeface="ＭＳ Ｐゴシック" pitchFamily="-107" charset="-128"/>
              </a:rPr>
              <a:t>This algorithm accepts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and the matching</a:t>
            </a:r>
          </a:p>
          <a:p>
            <a:r>
              <a:rPr lang="en-US" sz="1200" kern="1200" baseline="0" dirty="0">
                <a:solidFill>
                  <a:schemeClr val="tx1"/>
                </a:solidFill>
                <a:latin typeface="Arial" charset="0"/>
                <a:ea typeface="ＭＳ Ｐゴシック" pitchFamily="-107" charset="-128"/>
                <a:cs typeface="ＭＳ Ｐゴシック" pitchFamily="-107" charset="-128"/>
              </a:rPr>
              <a:t>key and produces the original plaintext.</a:t>
            </a:r>
            <a:endParaRPr lang="en-AU" dirty="0">
              <a:latin typeface="Arial" pitchFamily="-84"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essential steps are the following.</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Each user generates a pair of keys to be used for the encryption and decryption</a:t>
            </a:r>
          </a:p>
          <a:p>
            <a:r>
              <a:rPr lang="en-US" sz="1200" kern="1200" baseline="0" dirty="0">
                <a:solidFill>
                  <a:schemeClr val="tx1"/>
                </a:solidFill>
                <a:latin typeface="Arial" charset="0"/>
                <a:ea typeface="ＭＳ Ｐゴシック" pitchFamily="-107" charset="-128"/>
                <a:cs typeface="ＭＳ Ｐゴシック" pitchFamily="-107" charset="-128"/>
              </a:rPr>
              <a:t>of messages.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Each user places one of the two keys in a public register or other accessible</a:t>
            </a:r>
          </a:p>
          <a:p>
            <a:r>
              <a:rPr lang="en-US" sz="1200" kern="1200" baseline="0" dirty="0">
                <a:solidFill>
                  <a:schemeClr val="tx1"/>
                </a:solidFill>
                <a:latin typeface="Arial" charset="0"/>
                <a:ea typeface="ＭＳ Ｐゴシック" pitchFamily="-107" charset="-128"/>
                <a:cs typeface="ＭＳ Ｐゴシック" pitchFamily="-107" charset="-128"/>
              </a:rPr>
              <a:t>file. This is the public key. The companion key is kept private. As Figure 9.1a</a:t>
            </a:r>
          </a:p>
          <a:p>
            <a:r>
              <a:rPr lang="en-US" sz="1200" kern="1200" baseline="0" dirty="0">
                <a:solidFill>
                  <a:schemeClr val="tx1"/>
                </a:solidFill>
                <a:latin typeface="Arial" charset="0"/>
                <a:ea typeface="ＭＳ Ｐゴシック" pitchFamily="-107" charset="-128"/>
                <a:cs typeface="ＭＳ Ｐゴシック" pitchFamily="-107" charset="-128"/>
              </a:rPr>
              <a:t>suggests, each user maintains a collection of public keys obtained from others.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3. If Bob wishes to send a confidential message to Alice, Bob encrypts the message</a:t>
            </a:r>
          </a:p>
          <a:p>
            <a:r>
              <a:rPr lang="en-US" sz="1200" kern="1200" baseline="0" dirty="0">
                <a:solidFill>
                  <a:schemeClr val="tx1"/>
                </a:solidFill>
                <a:latin typeface="Arial" charset="0"/>
                <a:ea typeface="ＭＳ Ｐゴシック" pitchFamily="-107" charset="-128"/>
                <a:cs typeface="ＭＳ Ｐゴシック" pitchFamily="-107" charset="-128"/>
              </a:rPr>
              <a:t>using Alice’s public key.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4. When Alice receives the message, she decrypts it using her private key. No</a:t>
            </a:r>
          </a:p>
          <a:p>
            <a:r>
              <a:rPr lang="en-US" sz="1200" kern="1200" baseline="0" dirty="0">
                <a:solidFill>
                  <a:schemeClr val="tx1"/>
                </a:solidFill>
                <a:latin typeface="Arial" charset="0"/>
                <a:ea typeface="ＭＳ Ｐゴシック" pitchFamily="-107" charset="-128"/>
                <a:cs typeface="ＭＳ Ｐゴシック" pitchFamily="-107" charset="-128"/>
              </a:rPr>
              <a:t>other recipient can decrypt the message because only Alice knows Alice’s private</a:t>
            </a:r>
          </a:p>
          <a:p>
            <a:r>
              <a:rPr lang="en-US" sz="1200" kern="1200" baseline="0" dirty="0">
                <a:solidFill>
                  <a:schemeClr val="tx1"/>
                </a:solidFill>
                <a:latin typeface="Arial" charset="0"/>
                <a:ea typeface="ＭＳ Ｐゴシック" pitchFamily="-107" charset="-128"/>
                <a:cs typeface="ＭＳ Ｐゴシック" pitchFamily="-107" charset="-128"/>
              </a:rPr>
              <a:t>key.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With this approach, all participants have access to public keys, and private</a:t>
            </a:r>
          </a:p>
          <a:p>
            <a:r>
              <a:rPr lang="en-US" sz="1200" kern="1200" baseline="0" dirty="0">
                <a:solidFill>
                  <a:schemeClr val="tx1"/>
                </a:solidFill>
                <a:latin typeface="Arial" charset="0"/>
                <a:ea typeface="ＭＳ Ｐゴシック" pitchFamily="-107" charset="-128"/>
                <a:cs typeface="ＭＳ Ｐゴシック" pitchFamily="-107" charset="-128"/>
              </a:rPr>
              <a:t>keys are generated locally by each participant and therefore need never be</a:t>
            </a:r>
          </a:p>
          <a:p>
            <a:r>
              <a:rPr lang="en-US" sz="1200" kern="1200" baseline="0" dirty="0">
                <a:solidFill>
                  <a:schemeClr val="tx1"/>
                </a:solidFill>
                <a:latin typeface="Arial" charset="0"/>
                <a:ea typeface="ＭＳ Ｐゴシック" pitchFamily="-107" charset="-128"/>
                <a:cs typeface="ＭＳ Ｐゴシック" pitchFamily="-107" charset="-128"/>
              </a:rPr>
              <a:t>distributed. As long as a user’s private key remains protected and secret, incoming</a:t>
            </a:r>
          </a:p>
          <a:p>
            <a:r>
              <a:rPr lang="en-US" sz="1200" kern="1200" baseline="0" dirty="0">
                <a:solidFill>
                  <a:schemeClr val="tx1"/>
                </a:solidFill>
                <a:latin typeface="Arial" charset="0"/>
                <a:ea typeface="ＭＳ Ｐゴシック" pitchFamily="-107" charset="-128"/>
                <a:cs typeface="ＭＳ Ｐゴシック" pitchFamily="-107" charset="-128"/>
              </a:rPr>
              <a:t>communication is secure. At any time, a system can change its private key and</a:t>
            </a:r>
          </a:p>
          <a:p>
            <a:r>
              <a:rPr lang="en-US" sz="1200" kern="1200" baseline="0" dirty="0">
                <a:solidFill>
                  <a:schemeClr val="tx1"/>
                </a:solidFill>
                <a:latin typeface="Arial" charset="0"/>
                <a:ea typeface="ＭＳ Ｐゴシック" pitchFamily="-107" charset="-128"/>
                <a:cs typeface="ＭＳ Ｐゴシック" pitchFamily="-107" charset="-128"/>
              </a:rPr>
              <a:t>publish the companion public key to replace its old public key.</a:t>
            </a:r>
            <a:endParaRPr lang="en-AU" dirty="0">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essential steps are the following.</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Each user generates a pair of keys to be used for the encryption and decryption</a:t>
            </a:r>
          </a:p>
          <a:p>
            <a:r>
              <a:rPr lang="en-US" sz="1200" kern="1200" baseline="0" dirty="0">
                <a:solidFill>
                  <a:schemeClr val="tx1"/>
                </a:solidFill>
                <a:latin typeface="Arial" charset="0"/>
                <a:ea typeface="ＭＳ Ｐゴシック" pitchFamily="-107" charset="-128"/>
                <a:cs typeface="ＭＳ Ｐゴシック" pitchFamily="-107" charset="-128"/>
              </a:rPr>
              <a:t>of messages.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Each user places one of the two keys in a public register or other accessible</a:t>
            </a:r>
          </a:p>
          <a:p>
            <a:r>
              <a:rPr lang="en-US" sz="1200" kern="1200" baseline="0" dirty="0">
                <a:solidFill>
                  <a:schemeClr val="tx1"/>
                </a:solidFill>
                <a:latin typeface="Arial" charset="0"/>
                <a:ea typeface="ＭＳ Ｐゴシック" pitchFamily="-107" charset="-128"/>
                <a:cs typeface="ＭＳ Ｐゴシック" pitchFamily="-107" charset="-128"/>
              </a:rPr>
              <a:t>file. This is the public key. The companion key is kept private. As Figure 9.1a</a:t>
            </a:r>
          </a:p>
          <a:p>
            <a:r>
              <a:rPr lang="en-US" sz="1200" kern="1200" baseline="0" dirty="0">
                <a:solidFill>
                  <a:schemeClr val="tx1"/>
                </a:solidFill>
                <a:latin typeface="Arial" charset="0"/>
                <a:ea typeface="ＭＳ Ｐゴシック" pitchFamily="-107" charset="-128"/>
                <a:cs typeface="ＭＳ Ｐゴシック" pitchFamily="-107" charset="-128"/>
              </a:rPr>
              <a:t>suggests, each user maintains a collection of public keys obtained from others.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3. If Bob wishes to send a confidential message to Alice, Bob encrypts the message</a:t>
            </a:r>
          </a:p>
          <a:p>
            <a:r>
              <a:rPr lang="en-US" sz="1200" kern="1200" baseline="0" dirty="0">
                <a:solidFill>
                  <a:schemeClr val="tx1"/>
                </a:solidFill>
                <a:latin typeface="Arial" charset="0"/>
                <a:ea typeface="ＭＳ Ｐゴシック" pitchFamily="-107" charset="-128"/>
                <a:cs typeface="ＭＳ Ｐゴシック" pitchFamily="-107" charset="-128"/>
              </a:rPr>
              <a:t>using Alice’s public key.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4. When Alice receives the message, she decrypts it using her private key. No</a:t>
            </a:r>
          </a:p>
          <a:p>
            <a:r>
              <a:rPr lang="en-US" sz="1200" kern="1200" baseline="0" dirty="0">
                <a:solidFill>
                  <a:schemeClr val="tx1"/>
                </a:solidFill>
                <a:latin typeface="Arial" charset="0"/>
                <a:ea typeface="ＭＳ Ｐゴシック" pitchFamily="-107" charset="-128"/>
                <a:cs typeface="ＭＳ Ｐゴシック" pitchFamily="-107" charset="-128"/>
              </a:rPr>
              <a:t>other recipient can decrypt the message because only Alice knows Alice’s private</a:t>
            </a:r>
          </a:p>
          <a:p>
            <a:r>
              <a:rPr lang="en-US" sz="1200" kern="1200" baseline="0" dirty="0">
                <a:solidFill>
                  <a:schemeClr val="tx1"/>
                </a:solidFill>
                <a:latin typeface="Arial" charset="0"/>
                <a:ea typeface="ＭＳ Ｐゴシック" pitchFamily="-107" charset="-128"/>
                <a:cs typeface="ＭＳ Ｐゴシック" pitchFamily="-107" charset="-128"/>
              </a:rPr>
              <a:t>key.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With this approach, all participants have access to public keys, and private</a:t>
            </a:r>
          </a:p>
          <a:p>
            <a:r>
              <a:rPr lang="en-US" sz="1200" kern="1200" baseline="0" dirty="0">
                <a:solidFill>
                  <a:schemeClr val="tx1"/>
                </a:solidFill>
                <a:latin typeface="Arial" charset="0"/>
                <a:ea typeface="ＭＳ Ｐゴシック" pitchFamily="-107" charset="-128"/>
                <a:cs typeface="ＭＳ Ｐゴシック" pitchFamily="-107" charset="-128"/>
              </a:rPr>
              <a:t>keys are generated locally by each participant and therefore need never be</a:t>
            </a:r>
          </a:p>
          <a:p>
            <a:r>
              <a:rPr lang="en-US" sz="1200" kern="1200" baseline="0" dirty="0">
                <a:solidFill>
                  <a:schemeClr val="tx1"/>
                </a:solidFill>
                <a:latin typeface="Arial" charset="0"/>
                <a:ea typeface="ＭＳ Ｐゴシック" pitchFamily="-107" charset="-128"/>
                <a:cs typeface="ＭＳ Ｐゴシック" pitchFamily="-107" charset="-128"/>
              </a:rPr>
              <a:t>distributed. As long as a user’s private key remains protected and secret, incoming</a:t>
            </a:r>
          </a:p>
          <a:p>
            <a:r>
              <a:rPr lang="en-US" sz="1200" kern="1200" baseline="0" dirty="0">
                <a:solidFill>
                  <a:schemeClr val="tx1"/>
                </a:solidFill>
                <a:latin typeface="Arial" charset="0"/>
                <a:ea typeface="ＭＳ Ｐゴシック" pitchFamily="-107" charset="-128"/>
                <a:cs typeface="ＭＳ Ｐゴシック" pitchFamily="-107" charset="-128"/>
              </a:rPr>
              <a:t>communication is secure. At any time, a system can change its private key and</a:t>
            </a:r>
          </a:p>
          <a:p>
            <a:r>
              <a:rPr lang="en-US" sz="1200" kern="1200" baseline="0" dirty="0">
                <a:solidFill>
                  <a:schemeClr val="tx1"/>
                </a:solidFill>
                <a:latin typeface="Arial" charset="0"/>
                <a:ea typeface="ＭＳ Ｐゴシック" pitchFamily="-107" charset="-128"/>
                <a:cs typeface="ＭＳ Ｐゴシック" pitchFamily="-107" charset="-128"/>
              </a:rPr>
              <a:t>publish the companion public key to replace its old public key.</a:t>
            </a:r>
            <a:endParaRPr lang="en-AU" dirty="0">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Table 9.2 summarizes some of the important aspects of symmetric and public-key</a:t>
            </a:r>
          </a:p>
          <a:p>
            <a:r>
              <a:rPr lang="en-US" sz="1200" kern="1200" baseline="0" dirty="0">
                <a:solidFill>
                  <a:schemeClr val="tx1"/>
                </a:solidFill>
                <a:latin typeface="Arial" charset="0"/>
                <a:ea typeface="ＭＳ Ｐゴシック" pitchFamily="-107" charset="-128"/>
                <a:cs typeface="ＭＳ Ｐゴシック" pitchFamily="-107" charset="-128"/>
              </a:rPr>
              <a:t>encryption. To discriminate between the two, we refer to the key used in symmetric</a:t>
            </a:r>
          </a:p>
          <a:p>
            <a:r>
              <a:rPr lang="en-US" sz="1200" kern="1200" baseline="0" dirty="0">
                <a:solidFill>
                  <a:schemeClr val="tx1"/>
                </a:solidFill>
                <a:latin typeface="Arial" charset="0"/>
                <a:ea typeface="ＭＳ Ｐゴシック" pitchFamily="-107" charset="-128"/>
                <a:cs typeface="ＭＳ Ｐゴシック" pitchFamily="-107" charset="-128"/>
              </a:rPr>
              <a:t>encryption as a </a:t>
            </a:r>
            <a:r>
              <a:rPr lang="en-US" sz="1200" b="1" kern="1200" baseline="0" dirty="0">
                <a:solidFill>
                  <a:schemeClr val="tx1"/>
                </a:solidFill>
                <a:latin typeface="Arial" charset="0"/>
                <a:ea typeface="ＭＳ Ｐゴシック" pitchFamily="-107" charset="-128"/>
                <a:cs typeface="ＭＳ Ｐゴシック" pitchFamily="-107" charset="-128"/>
              </a:rPr>
              <a:t>secret key </a:t>
            </a:r>
            <a:r>
              <a:rPr lang="en-US" sz="1200" kern="1200" baseline="0" dirty="0">
                <a:solidFill>
                  <a:schemeClr val="tx1"/>
                </a:solidFill>
                <a:latin typeface="Arial" charset="0"/>
                <a:ea typeface="ＭＳ Ｐゴシック" pitchFamily="-107" charset="-128"/>
                <a:cs typeface="ＭＳ Ｐゴシック" pitchFamily="-107" charset="-128"/>
              </a:rPr>
              <a:t>. The two keys used for asymmetric encryption are</a:t>
            </a:r>
          </a:p>
          <a:p>
            <a:r>
              <a:rPr lang="en-US" sz="1200" kern="1200" baseline="0" dirty="0">
                <a:solidFill>
                  <a:schemeClr val="tx1"/>
                </a:solidFill>
                <a:latin typeface="Arial" charset="0"/>
                <a:ea typeface="ＭＳ Ｐゴシック" pitchFamily="-107" charset="-128"/>
                <a:cs typeface="ＭＳ Ｐゴシック" pitchFamily="-107" charset="-128"/>
              </a:rPr>
              <a:t>referred to as the </a:t>
            </a:r>
            <a:r>
              <a:rPr lang="en-US" sz="1200" b="1" kern="1200" baseline="0" dirty="0">
                <a:solidFill>
                  <a:schemeClr val="tx1"/>
                </a:solidFill>
                <a:latin typeface="Arial" charset="0"/>
                <a:ea typeface="ＭＳ Ｐゴシック" pitchFamily="-107" charset="-128"/>
                <a:cs typeface="ＭＳ Ｐゴシック" pitchFamily="-107" charset="-128"/>
              </a:rPr>
              <a:t>public key </a:t>
            </a:r>
            <a:r>
              <a:rPr lang="en-US" sz="1200" kern="1200" baseline="0" dirty="0">
                <a:solidFill>
                  <a:schemeClr val="tx1"/>
                </a:solidFill>
                <a:latin typeface="Arial" charset="0"/>
                <a:ea typeface="ＭＳ Ｐゴシック" pitchFamily="-107" charset="-128"/>
                <a:cs typeface="ＭＳ Ｐゴシック" pitchFamily="-107" charset="-128"/>
              </a:rPr>
              <a:t>and the </a:t>
            </a:r>
            <a:r>
              <a:rPr lang="en-US" sz="1200" b="1" kern="1200" baseline="0" dirty="0">
                <a:solidFill>
                  <a:schemeClr val="tx1"/>
                </a:solidFill>
                <a:latin typeface="Arial" charset="0"/>
                <a:ea typeface="ＭＳ Ｐゴシック" pitchFamily="-107" charset="-128"/>
                <a:cs typeface="ＭＳ Ｐゴシック" pitchFamily="-107" charset="-128"/>
              </a:rPr>
              <a:t>private key </a:t>
            </a:r>
            <a:r>
              <a:rPr lang="en-US" sz="1200" kern="1200" baseline="0" dirty="0">
                <a:solidFill>
                  <a:schemeClr val="tx1"/>
                </a:solidFill>
                <a:latin typeface="Arial" charset="0"/>
                <a:ea typeface="ＭＳ Ｐゴシック" pitchFamily="-107" charset="-128"/>
                <a:cs typeface="ＭＳ Ｐゴシック" pitchFamily="-107" charset="-128"/>
              </a:rPr>
              <a:t>. Invariably, the private key is kept</a:t>
            </a:r>
          </a:p>
          <a:p>
            <a:r>
              <a:rPr lang="en-US" sz="1200" kern="1200" baseline="0" dirty="0">
                <a:solidFill>
                  <a:schemeClr val="tx1"/>
                </a:solidFill>
                <a:latin typeface="Arial" charset="0"/>
                <a:ea typeface="ＭＳ Ｐゴシック" pitchFamily="-107" charset="-128"/>
                <a:cs typeface="ＭＳ Ｐゴシック" pitchFamily="-107" charset="-128"/>
              </a:rPr>
              <a:t>secret, but it is referred to as a private key rather than a secret key to avoid confusion</a:t>
            </a:r>
          </a:p>
          <a:p>
            <a:r>
              <a:rPr lang="en-US" sz="1200" kern="1200" baseline="0" dirty="0">
                <a:solidFill>
                  <a:schemeClr val="tx1"/>
                </a:solidFill>
                <a:latin typeface="Arial" charset="0"/>
                <a:ea typeface="ＭＳ Ｐゴシック" pitchFamily="-107" charset="-128"/>
                <a:cs typeface="ＭＳ Ｐゴシック" pitchFamily="-107" charset="-128"/>
              </a:rPr>
              <a:t>with symmetric encryption.</a:t>
            </a:r>
            <a:endParaRPr lang="en-AU" dirty="0">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Let us take a closer look at the essential elements of a public-key encryption</a:t>
            </a:r>
          </a:p>
          <a:p>
            <a:r>
              <a:rPr lang="en-US" sz="1200" kern="1200" baseline="0" dirty="0">
                <a:solidFill>
                  <a:schemeClr val="tx1"/>
                </a:solidFill>
                <a:latin typeface="Arial" charset="0"/>
                <a:ea typeface="ＭＳ Ｐゴシック" pitchFamily="-107" charset="-128"/>
                <a:cs typeface="ＭＳ Ｐゴシック" pitchFamily="-107" charset="-128"/>
              </a:rPr>
              <a:t>scheme, using Figure 9.2 (compare with Figure 3.2).</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scheme illustrated in Figure 9.2 provides confidentiality.</a:t>
            </a:r>
            <a:endParaRPr lang="en-AU" dirty="0">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14684218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2110703" y="6374626"/>
            <a:ext cx="6680872" cy="276999"/>
          </a:xfrm>
          <a:prstGeom prst="rect">
            <a:avLst/>
          </a:prstGeom>
          <a:noFill/>
        </p:spPr>
        <p:txBody>
          <a:bodyPr wrap="square" rtlCol="0">
            <a:spAutoFit/>
          </a:bodyPr>
          <a:lstStyle/>
          <a:p>
            <a:pPr algn="r"/>
            <a:r>
              <a:rPr lang="en-IN" sz="1200" dirty="0">
                <a:latin typeface="Verdana" panose="020B0604030504040204" pitchFamily="34" charset="0"/>
                <a:ea typeface="Verdana" panose="020B0604030504040204" pitchFamily="34" charset="0"/>
                <a:cs typeface="Verdana" panose="020B0604030504040204" pitchFamily="34" charset="0"/>
              </a:rPr>
              <a:t>Copyright © 2020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12/18/2019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12/18/2019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619250"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a:t>
            </a:r>
            <a:r>
              <a:rPr lang="en-IN" sz="1200" dirty="0">
                <a:latin typeface="Verdana" panose="020B0604030504040204" pitchFamily="34" charset="0"/>
                <a:ea typeface="Verdana" panose="020B0604030504040204" pitchFamily="34" charset="0"/>
                <a:cs typeface="Verdana" panose="020B0604030504040204" pitchFamily="34" charset="0"/>
              </a:rPr>
              <a:t>2020</a:t>
            </a:r>
            <a:r>
              <a:rPr 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lvl1pPr>
              <a:defRPr sz="3000" b="1"/>
            </a:lvl1pPr>
          </a:lstStyle>
          <a:p>
            <a:r>
              <a:rPr lang="en-US" dirty="0"/>
              <a:t>Click to edit Master title style</a:t>
            </a:r>
          </a:p>
        </p:txBody>
      </p:sp>
      <p:sp>
        <p:nvSpPr>
          <p:cNvPr id="3" name="Content Placeholder 2"/>
          <p:cNvSpPr>
            <a:spLocks noGrp="1"/>
          </p:cNvSpPr>
          <p:nvPr>
            <p:ph idx="1"/>
          </p:nvPr>
        </p:nvSpPr>
        <p:spPr>
          <a:xfrm>
            <a:off x="685800" y="1981200"/>
            <a:ext cx="2971800" cy="4114800"/>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457200" y="1447800"/>
            <a:ext cx="3200400" cy="381000"/>
          </a:xfrm>
        </p:spPr>
        <p:txBody>
          <a:bodyPr/>
          <a:lstStyle>
            <a:lvl1pPr algn="ctr">
              <a:buNone/>
              <a:defRPr sz="1500" b="0" i="1">
                <a:solidFill>
                  <a:srgbClr val="C00000"/>
                </a:solidFill>
              </a:defRPr>
            </a:lvl1pPr>
          </a:lstStyle>
          <a:p>
            <a:pPr lvl="0"/>
            <a:r>
              <a:rPr lang="en-US" dirty="0"/>
              <a:t>Click to edit Master text styles</a:t>
            </a:r>
          </a:p>
        </p:txBody>
      </p:sp>
      <p:sp>
        <p:nvSpPr>
          <p:cNvPr id="13" name="Content Placeholder 12"/>
          <p:cNvSpPr>
            <a:spLocks noGrp="1"/>
          </p:cNvSpPr>
          <p:nvPr>
            <p:ph sz="quarter" idx="14"/>
          </p:nvPr>
        </p:nvSpPr>
        <p:spPr>
          <a:xfrm>
            <a:off x="3810000" y="1524000"/>
            <a:ext cx="4343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5"/>
          </p:nvPr>
        </p:nvSpPr>
        <p:spPr>
          <a:xfrm>
            <a:off x="628650" y="6356352"/>
            <a:ext cx="2057400" cy="365125"/>
          </a:xfrm>
          <a:prstGeom prst="rect">
            <a:avLst/>
          </a:prstGeom>
        </p:spPr>
        <p:txBody>
          <a:bodyPr/>
          <a:lstStyle>
            <a:lvl1pPr>
              <a:defRPr smtClean="0"/>
            </a:lvl1pPr>
          </a:lstStyle>
          <a:p>
            <a:pPr>
              <a:defRPr/>
            </a:pPr>
            <a:endParaRPr lang="en-US" altLang="en-US"/>
          </a:p>
        </p:txBody>
      </p:sp>
      <p:sp>
        <p:nvSpPr>
          <p:cNvPr id="7" name="Slide Number Placeholder 5"/>
          <p:cNvSpPr>
            <a:spLocks noGrp="1"/>
          </p:cNvSpPr>
          <p:nvPr>
            <p:ph type="sldNum" sz="quarter" idx="16"/>
          </p:nvPr>
        </p:nvSpPr>
        <p:spPr>
          <a:xfrm>
            <a:off x="6457950" y="6356352"/>
            <a:ext cx="2057400" cy="365125"/>
          </a:xfrm>
          <a:prstGeom prst="rect">
            <a:avLst/>
          </a:prstGeom>
        </p:spPr>
        <p:txBody>
          <a:bodyPr/>
          <a:lstStyle>
            <a:lvl1pPr algn="l">
              <a:buSzTx/>
              <a:defRPr sz="1400" smtClean="0">
                <a:solidFill>
                  <a:srgbClr val="000000"/>
                </a:solidFill>
              </a:defRPr>
            </a:lvl1pPr>
          </a:lstStyle>
          <a:p>
            <a:pPr>
              <a:defRPr/>
            </a:pPr>
            <a:fld id="{3B9C43FB-8E13-4032-B5FB-47B8DE62B1F0}" type="slidenum">
              <a:rPr lang="en-US" altLang="en-US"/>
              <a:pPr>
                <a:defRPr/>
              </a:pPr>
              <a:t>‹#›</a:t>
            </a:fld>
            <a:endParaRPr lang="en-US" altLang="en-US"/>
          </a:p>
        </p:txBody>
      </p:sp>
    </p:spTree>
    <p:extLst>
      <p:ext uri="{BB962C8B-B14F-4D97-AF65-F5344CB8AC3E}">
        <p14:creationId xmlns:p14="http://schemas.microsoft.com/office/powerpoint/2010/main" val="2559877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93038" cy="1462088"/>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a:xfrm>
            <a:off x="628650" y="6356352"/>
            <a:ext cx="2057400" cy="365125"/>
          </a:xfrm>
          <a:prstGeom prst="rect">
            <a:avLst/>
          </a:prstGeom>
        </p:spPr>
        <p:txBody>
          <a:bodyPr/>
          <a:lstStyle>
            <a:lvl1pPr>
              <a:defRPr smtClean="0"/>
            </a:lvl1pPr>
          </a:lstStyle>
          <a:p>
            <a:pPr>
              <a:defRPr/>
            </a:pPr>
            <a:endParaRPr lang="en-US" altLang="en-US"/>
          </a:p>
        </p:txBody>
      </p:sp>
      <p:sp>
        <p:nvSpPr>
          <p:cNvPr id="6" name="Slide Number Placeholder 9"/>
          <p:cNvSpPr>
            <a:spLocks noGrp="1"/>
          </p:cNvSpPr>
          <p:nvPr>
            <p:ph type="sldNum" sz="quarter" idx="11"/>
          </p:nvPr>
        </p:nvSpPr>
        <p:spPr>
          <a:xfrm>
            <a:off x="6457950" y="6356352"/>
            <a:ext cx="2057400" cy="365125"/>
          </a:xfrm>
          <a:prstGeom prst="rect">
            <a:avLst/>
          </a:prstGeom>
        </p:spPr>
        <p:txBody>
          <a:bodyPr/>
          <a:lstStyle>
            <a:lvl1pPr algn="l">
              <a:buSzTx/>
              <a:defRPr sz="1400" smtClean="0">
                <a:solidFill>
                  <a:srgbClr val="000000"/>
                </a:solidFill>
              </a:defRPr>
            </a:lvl1pPr>
          </a:lstStyle>
          <a:p>
            <a:pPr>
              <a:defRPr/>
            </a:pPr>
            <a:fld id="{4BE79C1A-C35C-4D80-AA81-007920C47EB2}" type="slidenum">
              <a:rPr lang="en-US" altLang="en-US"/>
              <a:pPr>
                <a:defRPr/>
              </a:pPr>
              <a:t>‹#›</a:t>
            </a:fld>
            <a:endParaRPr lang="en-US" altLang="en-US"/>
          </a:p>
        </p:txBody>
      </p:sp>
    </p:spTree>
    <p:extLst>
      <p:ext uri="{BB962C8B-B14F-4D97-AF65-F5344CB8AC3E}">
        <p14:creationId xmlns:p14="http://schemas.microsoft.com/office/powerpoint/2010/main" val="2061674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cov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solidFill>
                <a:prstClr val="black"/>
              </a:solidFill>
            </a:endParaRP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12/18/2019</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Content Placeholder 16"/>
          <p:cNvSpPr>
            <a:spLocks noGrp="1"/>
          </p:cNvSpPr>
          <p:nvPr>
            <p:ph sz="quarter" idx="19" hasCustomPrompt="1"/>
          </p:nvPr>
        </p:nvSpPr>
        <p:spPr>
          <a:xfrm>
            <a:off x="2817757" y="6426000"/>
            <a:ext cx="5878568" cy="184666"/>
          </a:xfrm>
          <a:prstGeom prst="rect">
            <a:avLst/>
          </a:prstGeom>
        </p:spPr>
        <p:txBody>
          <a:bodyPr wrap="square" lIns="0" tIns="0" rIns="0" bIns="0">
            <a:spAutoFit/>
          </a:bodyPr>
          <a:lstStyle>
            <a:lvl1pPr marL="0" indent="0" eaLnBrk="1" fontAlgn="auto" hangingPunct="1">
              <a:spcBef>
                <a:spcPts val="0"/>
              </a:spcBef>
              <a:spcAft>
                <a:spcPts val="0"/>
              </a:spcAft>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buNone/>
              <a:defRPr sz="1200">
                <a:latin typeface="Verdana" panose="020B0604030504040204" pitchFamily="34" charset="0"/>
                <a:ea typeface="Verdana" panose="020B0604030504040204" pitchFamily="34" charset="0"/>
                <a:cs typeface="Verdana" panose="020B0604030504040204" pitchFamily="34" charset="0"/>
              </a:defRPr>
            </a:lvl2pPr>
            <a:lvl3pPr marL="914400" indent="0">
              <a:buNone/>
              <a:defRPr sz="1200">
                <a:latin typeface="Verdana" panose="020B0604030504040204" pitchFamily="34" charset="0"/>
                <a:ea typeface="Verdana" panose="020B0604030504040204" pitchFamily="34" charset="0"/>
                <a:cs typeface="Verdana" panose="020B0604030504040204" pitchFamily="34" charset="0"/>
              </a:defRPr>
            </a:lvl3pPr>
            <a:lvl4pPr marL="1371600" indent="0">
              <a:buNone/>
              <a:defRPr sz="1200">
                <a:latin typeface="Verdana" panose="020B0604030504040204" pitchFamily="34" charset="0"/>
                <a:ea typeface="Verdana" panose="020B0604030504040204" pitchFamily="34" charset="0"/>
                <a:cs typeface="Verdana" panose="020B0604030504040204" pitchFamily="34" charset="0"/>
              </a:defRPr>
            </a:lvl4pPr>
            <a:lvl5pPr marL="1828800" indent="0">
              <a:buNone/>
              <a:defRPr sz="1200">
                <a:latin typeface="Verdana" panose="020B0604030504040204" pitchFamily="34" charset="0"/>
                <a:ea typeface="Verdana" panose="020B0604030504040204" pitchFamily="34" charset="0"/>
                <a:cs typeface="Verdana" panose="020B0604030504040204" pitchFamily="34" charset="0"/>
              </a:defRPr>
            </a:lvl5pPr>
          </a:lstStyle>
          <a:p>
            <a:pPr eaLnBrk="1" hangingPunct="1"/>
            <a:r>
              <a:rPr lang="en-US" altLang="en-US" dirty="0">
                <a:latin typeface="Verdana" panose="020B0604030504040204" pitchFamily="34" charset="0"/>
                <a:cs typeface="Arial" panose="020B0604020202020204" pitchFamily="34" charset="0"/>
              </a:rPr>
              <a:t>Copyright © 2018, 2016, 2014 Pearson Education, Inc. All Rights Reserved.</a:t>
            </a:r>
          </a:p>
        </p:txBody>
      </p:sp>
      <p:sp>
        <p:nvSpPr>
          <p:cNvPr id="3" name="Picture Placeholder 2"/>
          <p:cNvSpPr>
            <a:spLocks noGrp="1"/>
          </p:cNvSpPr>
          <p:nvPr>
            <p:ph type="pic" sz="quarter" idx="20"/>
          </p:nvPr>
        </p:nvSpPr>
        <p:spPr>
          <a:xfrm>
            <a:off x="609600" y="2209800"/>
            <a:ext cx="2895600" cy="2667000"/>
          </a:xfrm>
        </p:spPr>
        <p:txBody>
          <a:bodyPr/>
          <a:lstStyle/>
          <a:p>
            <a:endParaRPr lang="en-IN"/>
          </a:p>
        </p:txBody>
      </p:sp>
    </p:spTree>
    <p:extLst>
      <p:ext uri="{BB962C8B-B14F-4D97-AF65-F5344CB8AC3E}">
        <p14:creationId xmlns:p14="http://schemas.microsoft.com/office/powerpoint/2010/main" val="2519737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12/18/2019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12/18/2019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12/18/2019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12/18/2019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619250" y="6374626"/>
            <a:ext cx="7162800" cy="276999"/>
          </a:xfrm>
          <a:prstGeom prst="rect">
            <a:avLst/>
          </a:prstGeom>
          <a:noFill/>
        </p:spPr>
        <p:txBody>
          <a:bodyPr wrap="square" rtlCol="0">
            <a:spAutoFit/>
          </a:bodyPr>
          <a:lstStyle/>
          <a:p>
            <a:pPr algn="r"/>
            <a:r>
              <a:rPr lang="en-IN" sz="1200" dirty="0">
                <a:latin typeface="Verdana" panose="020B0604030504040204" pitchFamily="34" charset="0"/>
                <a:ea typeface="Verdana" panose="020B0604030504040204" pitchFamily="34" charset="0"/>
                <a:cs typeface="Verdana" panose="020B0604030504040204" pitchFamily="34" charset="0"/>
              </a:rPr>
              <a:t>Copyright © 2020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76200"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457200" y="5181600"/>
            <a:ext cx="8229600" cy="762000"/>
          </a:xfrm>
        </p:spPr>
        <p:txBody>
          <a:bodyPr/>
          <a:lstStyle/>
          <a:p>
            <a:endParaRPr lang="en-US"/>
          </a:p>
        </p:txBody>
      </p:sp>
      <p:sp>
        <p:nvSpPr>
          <p:cNvPr id="10" name="Picture Placeholder 9"/>
          <p:cNvSpPr>
            <a:spLocks noGrp="1"/>
          </p:cNvSpPr>
          <p:nvPr>
            <p:ph type="pic" sz="quarter" idx="15"/>
          </p:nvPr>
        </p:nvSpPr>
        <p:spPr>
          <a:xfrm>
            <a:off x="914400" y="6019800"/>
            <a:ext cx="7010400" cy="304800"/>
          </a:xfrm>
        </p:spPr>
        <p:txBody>
          <a:bodyPr/>
          <a:lstStyle/>
          <a:p>
            <a:endParaRPr lang="en-US"/>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12/18/2019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3727450" y="6378267"/>
            <a:ext cx="5130800" cy="276999"/>
          </a:xfrm>
          <a:prstGeom prst="rect">
            <a:avLst/>
          </a:prstGeom>
          <a:noFill/>
        </p:spPr>
        <p:txBody>
          <a:bodyPr wrap="square" rtlCol="0">
            <a:spAutoFit/>
          </a:bodyPr>
          <a:lstStyle/>
          <a:p>
            <a:pPr eaLnBrk="1" hangingPunct="1"/>
            <a:r>
              <a:rPr lang="en-US" altLang="en-US" sz="1200" dirty="0">
                <a:latin typeface="Verdana" panose="020B0604030504040204" pitchFamily="34" charset="0"/>
                <a:cs typeface="Arial" panose="020B0604020202020204" pitchFamily="34" charset="0"/>
              </a:rPr>
              <a:t>Copyright © 2020 Pearson Education, Inc. All Rights Reserved.</a:t>
            </a:r>
          </a:p>
        </p:txBody>
      </p:sp>
      <p:pic>
        <p:nvPicPr>
          <p:cNvPr id="10" name="Picture 9" descr="Pearson Logo"/>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55" r:id="rId13"/>
    <p:sldLayoutId id="2147483667" r:id="rId14"/>
    <p:sldLayoutId id="2147483668" r:id="rId15"/>
    <p:sldLayoutId id="2147483669" r:id="rId16"/>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21.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388"/>
            <a:ext cx="8229600" cy="1103377"/>
          </a:xfrm>
        </p:spPr>
        <p:txBody>
          <a:bodyPr>
            <a:spAutoFit/>
          </a:bodyPr>
          <a:lstStyle/>
          <a:p>
            <a:r>
              <a:rPr lang="en-US" sz="3600" dirty="0">
                <a:latin typeface="+mj-lt"/>
              </a:rPr>
              <a:t>Cryptography and Network Security: Principles and Practice</a:t>
            </a:r>
            <a:endParaRPr lang="en-IN" sz="3600" dirty="0">
              <a:latin typeface="+mj-lt"/>
            </a:endParaRPr>
          </a:p>
        </p:txBody>
      </p:sp>
      <p:sp>
        <p:nvSpPr>
          <p:cNvPr id="3" name="Text Placeholder 2"/>
          <p:cNvSpPr>
            <a:spLocks noGrp="1"/>
          </p:cNvSpPr>
          <p:nvPr>
            <p:ph type="body" sz="quarter" idx="13"/>
          </p:nvPr>
        </p:nvSpPr>
        <p:spPr>
          <a:xfrm>
            <a:off x="457200" y="1370684"/>
            <a:ext cx="8229600" cy="297403"/>
          </a:xfrm>
        </p:spPr>
        <p:txBody>
          <a:bodyPr>
            <a:spAutoFit/>
          </a:bodyPr>
          <a:lstStyle/>
          <a:p>
            <a:r>
              <a:rPr lang="en-US" sz="1800" dirty="0"/>
              <a:t>Eighth Edition</a:t>
            </a:r>
            <a:endParaRPr lang="en-IN" sz="1800" dirty="0"/>
          </a:p>
        </p:txBody>
      </p:sp>
      <p:sp>
        <p:nvSpPr>
          <p:cNvPr id="10" name="Text Placeholder 1">
            <a:extLst>
              <a:ext uri="{FF2B5EF4-FFF2-40B4-BE49-F238E27FC236}">
                <a16:creationId xmlns="" xmlns:a16="http://schemas.microsoft.com/office/drawing/2014/main" id="{B90BF7CC-C13E-4975-9A72-17609AD86A49}"/>
              </a:ext>
            </a:extLst>
          </p:cNvPr>
          <p:cNvSpPr>
            <a:spLocks noGrp="1"/>
          </p:cNvSpPr>
          <p:nvPr>
            <p:ph type="body" sz="quarter" idx="14"/>
          </p:nvPr>
        </p:nvSpPr>
        <p:spPr>
          <a:xfrm>
            <a:off x="4572000" y="2850832"/>
            <a:ext cx="4106487" cy="492443"/>
          </a:xfrm>
        </p:spPr>
        <p:txBody>
          <a:bodyPr wrap="square">
            <a:spAutoFit/>
          </a:bodyPr>
          <a:lstStyle/>
          <a:p>
            <a:r>
              <a:rPr lang="en-US" sz="3200" dirty="0">
                <a:solidFill>
                  <a:schemeClr val="tx1"/>
                </a:solidFill>
              </a:rPr>
              <a:t>Chapter </a:t>
            </a:r>
            <a:r>
              <a:rPr lang="en-US" sz="3200" dirty="0" smtClean="0">
                <a:solidFill>
                  <a:schemeClr val="tx1"/>
                </a:solidFill>
              </a:rPr>
              <a:t>9</a:t>
            </a:r>
            <a:endParaRPr lang="en-US" sz="3200" dirty="0">
              <a:solidFill>
                <a:schemeClr val="tx1"/>
              </a:solidFill>
            </a:endParaRPr>
          </a:p>
        </p:txBody>
      </p:sp>
      <p:sp>
        <p:nvSpPr>
          <p:cNvPr id="4" name="Text Placeholder 3"/>
          <p:cNvSpPr>
            <a:spLocks noGrp="1"/>
          </p:cNvSpPr>
          <p:nvPr>
            <p:ph type="body" sz="quarter" idx="15"/>
          </p:nvPr>
        </p:nvSpPr>
        <p:spPr>
          <a:xfrm>
            <a:off x="4572000" y="3581400"/>
            <a:ext cx="4114800" cy="307777"/>
          </a:xfrm>
        </p:spPr>
        <p:txBody>
          <a:bodyPr vert="horz" wrap="square" lIns="0" tIns="0" rIns="0" bIns="0" rtlCol="0" anchor="b">
            <a:spAutoFit/>
          </a:bodyPr>
          <a:lstStyle/>
          <a:p>
            <a:r>
              <a:rPr lang="en-IN" sz="2000" dirty="0"/>
              <a:t>Public Key Cryptography and </a:t>
            </a:r>
            <a:r>
              <a:rPr lang="en-IN" sz="2000" spc="-300" dirty="0"/>
              <a:t>R S </a:t>
            </a:r>
            <a:r>
              <a:rPr lang="en-IN" sz="2000" dirty="0"/>
              <a:t>A</a:t>
            </a:r>
          </a:p>
        </p:txBody>
      </p:sp>
      <p:sp>
        <p:nvSpPr>
          <p:cNvPr id="5" name="Text Placeholder 4"/>
          <p:cNvSpPr>
            <a:spLocks noGrp="1"/>
          </p:cNvSpPr>
          <p:nvPr>
            <p:ph sz="quarter" idx="19"/>
          </p:nvPr>
        </p:nvSpPr>
        <p:spPr>
          <a:xfrm>
            <a:off x="3820017" y="6425851"/>
            <a:ext cx="4858321" cy="184666"/>
          </a:xfrm>
        </p:spPr>
        <p:txBody>
          <a:bodyPr vert="horz" wrap="square" lIns="0" tIns="0" rIns="0" bIns="0" rtlCol="0">
            <a:spAutoFit/>
          </a:bodyPr>
          <a:lstStyle/>
          <a:p>
            <a:r>
              <a:rPr lang="en-US" altLang="en-US" sz="1200" dirty="0">
                <a:latin typeface="Verdana" panose="020B0604030504040204" pitchFamily="34" charset="0"/>
                <a:cs typeface="Arial" panose="020B0604020202020204" pitchFamily="34" charset="0"/>
              </a:rPr>
              <a:t>Copyright © 2020 Pearson Education, Inc. All Rights Reserved.</a:t>
            </a:r>
          </a:p>
        </p:txBody>
      </p:sp>
      <p:pic>
        <p:nvPicPr>
          <p:cNvPr id="7" name="Picture Placeholder 6" descr="Front Cover: Cryptography and Network Security: Principles and Practice, Eighth Edition by Stallings"/>
          <p:cNvPicPr>
            <a:picLocks noGrp="1" noChangeAspect="1"/>
          </p:cNvPicPr>
          <p:nvPr>
            <p:ph type="pic" sz="quarter" idx="20"/>
          </p:nvPr>
        </p:nvPicPr>
        <p:blipFill>
          <a:blip r:embed="rId3">
            <a:extLst>
              <a:ext uri="{28A0092B-C50C-407E-A947-70E740481C1C}">
                <a14:useLocalDpi xmlns:a14="http://schemas.microsoft.com/office/drawing/2010/main" val="0"/>
              </a:ext>
            </a:extLst>
          </a:blip>
          <a:stretch>
            <a:fillRect/>
          </a:stretch>
        </p:blipFill>
        <p:spPr>
          <a:xfrm>
            <a:off x="457124" y="1865652"/>
            <a:ext cx="3395472" cy="4425696"/>
          </a:xfrm>
          <a:prstGeom prst="rect">
            <a:avLst/>
          </a:prstGeom>
          <a:noFill/>
          <a:ln>
            <a:noFill/>
          </a:ln>
        </p:spPr>
      </p:pic>
    </p:spTree>
    <p:extLst>
      <p:ext uri="{BB962C8B-B14F-4D97-AF65-F5344CB8AC3E}">
        <p14:creationId xmlns:p14="http://schemas.microsoft.com/office/powerpoint/2010/main" val="3875028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3200"/>
            <a:ext cx="8229600" cy="492443"/>
          </a:xfrm>
        </p:spPr>
        <p:txBody>
          <a:bodyPr wrap="square">
            <a:spAutoFit/>
          </a:bodyPr>
          <a:lstStyle/>
          <a:p>
            <a:r>
              <a:rPr lang="en-US" altLang="en-US" sz="3200" dirty="0">
                <a:latin typeface="+mj-lt"/>
                <a:ea typeface="ヒラギノ角ゴ Pro W3" charset="-128"/>
              </a:rPr>
              <a:t>Public-Key Cryptosystem: Authentication</a:t>
            </a:r>
          </a:p>
        </p:txBody>
      </p:sp>
      <p:sp>
        <p:nvSpPr>
          <p:cNvPr id="5" name="Content Placeholder 4"/>
          <p:cNvSpPr>
            <a:spLocks noGrp="1"/>
          </p:cNvSpPr>
          <p:nvPr>
            <p:ph idx="1"/>
          </p:nvPr>
        </p:nvSpPr>
        <p:spPr>
          <a:xfrm>
            <a:off x="457200" y="849868"/>
            <a:ext cx="8229600" cy="369332"/>
          </a:xfrm>
        </p:spPr>
        <p:txBody>
          <a:bodyPr>
            <a:spAutoFit/>
          </a:bodyPr>
          <a:lstStyle/>
          <a:p>
            <a:pPr marL="0" indent="0">
              <a:buNone/>
            </a:pPr>
            <a:r>
              <a:rPr lang="en-US" sz="2400" b="1" dirty="0"/>
              <a:t>Figure 9.3 </a:t>
            </a:r>
            <a:r>
              <a:rPr lang="en-US" sz="2400" dirty="0"/>
              <a:t>Public-Key Cryptosystem: Authentication</a:t>
            </a:r>
          </a:p>
        </p:txBody>
      </p:sp>
      <p:pic>
        <p:nvPicPr>
          <p:cNvPr id="7" name="Picture 2" descr="Within Source A, X is sent from message source to encryption algorithm, which receives input P R sub a from key pair source under source A. From the algorithm, Y=E[P R sub a, X) is sent to decryption algorithm within destination B, which receives input P U sub a from the same key pair source, and then X=D[P U sub a, Y] is sent to destination. Output from the encryption algorithm is also sent to cryptanalyst, which also receives input from the key pair source, producing output P hat R sub a."/>
          <p:cNvPicPr>
            <a:picLocks noGrp="1" noChangeAspect="1" noChangeArrowheads="1"/>
          </p:cNvPicPr>
          <p:nvPr>
            <p:ph type="pic" sz="quarter" idx="14"/>
          </p:nvPr>
        </p:nvPicPr>
        <p:blipFill rotWithShape="1">
          <a:blip r:embed="rId3">
            <a:extLst>
              <a:ext uri="{28A0092B-C50C-407E-A947-70E740481C1C}">
                <a14:useLocalDpi xmlns:a14="http://schemas.microsoft.com/office/drawing/2010/main" val="0"/>
              </a:ext>
            </a:extLst>
          </a:blip>
          <a:stretch/>
        </p:blipFill>
        <p:spPr bwMode="auto">
          <a:xfrm>
            <a:off x="486077" y="1598188"/>
            <a:ext cx="8154056" cy="4574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6246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5100"/>
            <a:ext cx="8229600" cy="1046440"/>
          </a:xfrm>
        </p:spPr>
        <p:txBody>
          <a:bodyPr wrap="square">
            <a:spAutoFit/>
          </a:bodyPr>
          <a:lstStyle/>
          <a:p>
            <a:r>
              <a:rPr lang="en-US" altLang="en-US" dirty="0">
                <a:latin typeface="+mj-lt"/>
                <a:ea typeface="ヒラギノ角ゴ Pro W3" charset="-128"/>
              </a:rPr>
              <a:t>Public-Key Cryptosystem: Authentication and Secrecy</a:t>
            </a:r>
          </a:p>
        </p:txBody>
      </p:sp>
      <p:sp>
        <p:nvSpPr>
          <p:cNvPr id="5" name="Content Placeholder 4"/>
          <p:cNvSpPr>
            <a:spLocks noGrp="1"/>
          </p:cNvSpPr>
          <p:nvPr>
            <p:ph idx="1"/>
          </p:nvPr>
        </p:nvSpPr>
        <p:spPr>
          <a:xfrm>
            <a:off x="457200" y="1600201"/>
            <a:ext cx="8229600" cy="762000"/>
          </a:xfrm>
        </p:spPr>
        <p:txBody>
          <a:bodyPr/>
          <a:lstStyle/>
          <a:p>
            <a:pPr marL="0" indent="0">
              <a:buNone/>
            </a:pPr>
            <a:r>
              <a:rPr lang="en-US" sz="2400" b="1" dirty="0"/>
              <a:t>Figure 9.4 </a:t>
            </a:r>
            <a:r>
              <a:rPr lang="en-US" sz="2400" dirty="0"/>
              <a:t>Public-Key Cryptosystem: Authentication and Secrecy</a:t>
            </a:r>
          </a:p>
        </p:txBody>
      </p:sp>
      <p:pic>
        <p:nvPicPr>
          <p:cNvPr id="7" name="Picture 2" descr="Within Source A, X is sent from message source to encryption algorithm, which receives input P R sub a from key pair source under source A, and then Y is sent to second encryption algorithm, receiving input P U sub b from key pair source under destination B. From this last algorithm, Y=Z is sent to decryption algorithm within destination B, which receives input P R sub b from the key pair source under destination B, and then Y is sent to a second decryption algorithm, receiving input P U sub a from key pair source under source A and producing output X to message destination."/>
          <p:cNvPicPr>
            <a:picLocks noGrp="1" noChangeAspect="1" noChangeArrowheads="1"/>
          </p:cNvPicPr>
          <p:nvPr>
            <p:ph type="pic" sz="quarter" idx="14"/>
          </p:nvPr>
        </p:nvPicPr>
        <p:blipFill rotWithShape="1">
          <a:blip r:embed="rId3">
            <a:extLst>
              <a:ext uri="{28A0092B-C50C-407E-A947-70E740481C1C}">
                <a14:useLocalDpi xmlns:a14="http://schemas.microsoft.com/office/drawing/2010/main" val="0"/>
              </a:ext>
            </a:extLst>
          </a:blip>
          <a:stretch/>
        </p:blipFill>
        <p:spPr bwMode="auto">
          <a:xfrm>
            <a:off x="1075403" y="2590264"/>
            <a:ext cx="6972259" cy="3685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4802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300"/>
            <a:ext cx="8229600" cy="1107996"/>
          </a:xfrm>
        </p:spPr>
        <p:txBody>
          <a:bodyPr wrap="square">
            <a:spAutoFit/>
          </a:bodyPr>
          <a:lstStyle/>
          <a:p>
            <a:r>
              <a:rPr lang="en-US" altLang="en-US" dirty="0">
                <a:ea typeface="ヒラギノ角ゴ Pro W3" charset="-128"/>
              </a:rPr>
              <a:t>Applications for Public-Key Cryptosystems</a:t>
            </a:r>
          </a:p>
        </p:txBody>
      </p:sp>
      <p:sp>
        <p:nvSpPr>
          <p:cNvPr id="5" name="Content Placeholder 4"/>
          <p:cNvSpPr>
            <a:spLocks noGrp="1"/>
          </p:cNvSpPr>
          <p:nvPr>
            <p:ph idx="1"/>
          </p:nvPr>
        </p:nvSpPr>
        <p:spPr>
          <a:xfrm>
            <a:off x="457200" y="1455824"/>
            <a:ext cx="8229600" cy="4716376"/>
          </a:xfrm>
        </p:spPr>
        <p:txBody>
          <a:bodyPr/>
          <a:lstStyle/>
          <a:p>
            <a:r>
              <a:rPr lang="en-US" sz="2200" dirty="0"/>
              <a:t>Public-key cryptosystems can be classified into three categories:</a:t>
            </a:r>
          </a:p>
          <a:p>
            <a:r>
              <a:rPr lang="en-US" sz="2200" dirty="0"/>
              <a:t>Encryption/decryption</a:t>
            </a:r>
          </a:p>
          <a:p>
            <a:pPr lvl="1"/>
            <a:r>
              <a:rPr lang="en-US" sz="2200" dirty="0"/>
              <a:t>The sender encrypts a message with the recipient’s public key</a:t>
            </a:r>
          </a:p>
          <a:p>
            <a:r>
              <a:rPr lang="en-US" sz="2200" dirty="0"/>
              <a:t>Digital signature</a:t>
            </a:r>
          </a:p>
          <a:p>
            <a:pPr lvl="1"/>
            <a:r>
              <a:rPr lang="en-US" sz="2200" dirty="0"/>
              <a:t>The sender “signs” a message with its private key</a:t>
            </a:r>
          </a:p>
          <a:p>
            <a:r>
              <a:rPr lang="en-US" sz="2200" dirty="0"/>
              <a:t>Key exchange</a:t>
            </a:r>
          </a:p>
          <a:p>
            <a:pPr lvl="1"/>
            <a:r>
              <a:rPr lang="en-US" sz="2200" dirty="0"/>
              <a:t>Two sides cooperate to exchange a session key</a:t>
            </a:r>
          </a:p>
          <a:p>
            <a:r>
              <a:rPr lang="en-US" sz="2200" dirty="0"/>
              <a:t>Some algorithms are suitable for all three applications, whereas others can be used only for one or two</a:t>
            </a:r>
          </a:p>
        </p:txBody>
      </p:sp>
    </p:spTree>
    <p:extLst>
      <p:ext uri="{BB962C8B-B14F-4D97-AF65-F5344CB8AC3E}">
        <p14:creationId xmlns:p14="http://schemas.microsoft.com/office/powerpoint/2010/main" val="1779240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300"/>
            <a:ext cx="8229600" cy="1107996"/>
          </a:xfrm>
        </p:spPr>
        <p:txBody>
          <a:bodyPr wrap="square">
            <a:spAutoFit/>
          </a:bodyPr>
          <a:lstStyle/>
          <a:p>
            <a:r>
              <a:rPr lang="en-US" altLang="en-US" dirty="0">
                <a:ea typeface="ヒラギノ角ゴ Pro W3" charset="-128"/>
              </a:rPr>
              <a:t>Table 9.3 Applications for Public-Key Cryptosystems</a:t>
            </a:r>
          </a:p>
        </p:txBody>
      </p:sp>
      <p:graphicFrame>
        <p:nvGraphicFramePr>
          <p:cNvPr id="3" name="Table 2"/>
          <p:cNvGraphicFramePr>
            <a:graphicFrameLocks noGrp="1"/>
          </p:cNvGraphicFramePr>
          <p:nvPr>
            <p:extLst>
              <p:ext uri="{D42A27DB-BD31-4B8C-83A1-F6EECF244321}">
                <p14:modId xmlns:p14="http://schemas.microsoft.com/office/powerpoint/2010/main" val="201406268"/>
              </p:ext>
            </p:extLst>
          </p:nvPr>
        </p:nvGraphicFramePr>
        <p:xfrm>
          <a:off x="533400" y="1676400"/>
          <a:ext cx="7924800" cy="3200400"/>
        </p:xfrm>
        <a:graphic>
          <a:graphicData uri="http://schemas.openxmlformats.org/drawingml/2006/table">
            <a:tbl>
              <a:tblPr firstRow="1" bandRow="1">
                <a:tableStyleId>{3B4B98B0-60AC-42C2-AFA5-B58CD77FA1E5}</a:tableStyleId>
              </a:tblPr>
              <a:tblGrid>
                <a:gridCol w="1828800">
                  <a:extLst>
                    <a:ext uri="{9D8B030D-6E8A-4147-A177-3AD203B41FA5}">
                      <a16:colId xmlns:a16="http://schemas.microsoft.com/office/drawing/2014/main" xmlns="" val="20000"/>
                    </a:ext>
                  </a:extLst>
                </a:gridCol>
                <a:gridCol w="2667000">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20002"/>
                    </a:ext>
                  </a:extLst>
                </a:gridCol>
                <a:gridCol w="1752600">
                  <a:extLst>
                    <a:ext uri="{9D8B030D-6E8A-4147-A177-3AD203B41FA5}">
                      <a16:colId xmlns:a16="http://schemas.microsoft.com/office/drawing/2014/main" xmlns="" val="20003"/>
                    </a:ext>
                  </a:extLst>
                </a:gridCol>
              </a:tblGrid>
              <a:tr h="598005">
                <a:tc>
                  <a:txBody>
                    <a:bodyPr/>
                    <a:lstStyle/>
                    <a:p>
                      <a:pPr algn="ctr"/>
                      <a:r>
                        <a:rPr lang="en-IN" sz="1800" b="1" i="0" u="none" strike="noStrike" kern="1200" baseline="0" dirty="0">
                          <a:solidFill>
                            <a:schemeClr val="bg1"/>
                          </a:solidFill>
                          <a:latin typeface="+mn-lt"/>
                          <a:ea typeface="+mn-ea"/>
                          <a:cs typeface="+mn-cs"/>
                        </a:rPr>
                        <a:t>Algorithm</a:t>
                      </a:r>
                      <a:endParaRPr lang="en-IN" sz="18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800" b="1" i="0" u="none" strike="noStrike" kern="1200" baseline="0" dirty="0">
                          <a:solidFill>
                            <a:schemeClr val="bg1"/>
                          </a:solidFill>
                          <a:latin typeface="+mn-lt"/>
                          <a:ea typeface="+mn-ea"/>
                          <a:cs typeface="+mn-cs"/>
                        </a:rPr>
                        <a:t>Encryption/Decryption</a:t>
                      </a:r>
                      <a:endParaRPr lang="en-IN" sz="18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800" b="1" i="0" u="none" strike="noStrike" kern="1200" baseline="0" dirty="0">
                          <a:solidFill>
                            <a:schemeClr val="bg1"/>
                          </a:solidFill>
                          <a:latin typeface="+mn-lt"/>
                          <a:ea typeface="+mn-ea"/>
                          <a:cs typeface="+mn-cs"/>
                        </a:rPr>
                        <a:t>Digital Signature</a:t>
                      </a:r>
                      <a:endParaRPr lang="en-IN" sz="18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800" b="1" i="0" u="none" strike="noStrike" kern="1200" baseline="0" dirty="0">
                          <a:solidFill>
                            <a:schemeClr val="bg1"/>
                          </a:solidFill>
                          <a:latin typeface="+mn-lt"/>
                          <a:ea typeface="+mn-ea"/>
                          <a:cs typeface="+mn-cs"/>
                        </a:rPr>
                        <a:t>Key Exchange</a:t>
                      </a:r>
                      <a:endParaRPr lang="en-IN" sz="18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xmlns="" val="10000"/>
                  </a:ext>
                </a:extLst>
              </a:tr>
              <a:tr h="512560">
                <a:tc>
                  <a:txBody>
                    <a:bodyPr/>
                    <a:lstStyle/>
                    <a:p>
                      <a:pPr algn="ctr"/>
                      <a:r>
                        <a:rPr lang="en-IN" sz="1800" b="0" i="0" u="none" strike="noStrike" kern="1200" baseline="0" dirty="0">
                          <a:solidFill>
                            <a:schemeClr val="tx1"/>
                          </a:solidFill>
                          <a:latin typeface="+mn-lt"/>
                          <a:ea typeface="+mn-ea"/>
                          <a:cs typeface="+mn-cs"/>
                        </a:rPr>
                        <a:t>RSA</a:t>
                      </a:r>
                      <a:endParaRPr lang="en-IN" sz="18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Yes</a:t>
                      </a:r>
                      <a:endParaRPr lang="en-IN" sz="18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tx1"/>
                          </a:solidFill>
                          <a:latin typeface="+mn-lt"/>
                          <a:ea typeface="+mn-ea"/>
                          <a:cs typeface="+mn-cs"/>
                        </a:rPr>
                        <a:t>Yes</a:t>
                      </a:r>
                      <a:endParaRPr lang="en-IN" sz="1800" dirty="0"/>
                    </a:p>
                    <a:p>
                      <a:pPr algn="ctr"/>
                      <a:endParaRPr lang="en-IN" sz="18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tx1"/>
                          </a:solidFill>
                          <a:latin typeface="+mn-lt"/>
                          <a:ea typeface="+mn-ea"/>
                          <a:cs typeface="+mn-cs"/>
                        </a:rPr>
                        <a:t>Yes</a:t>
                      </a:r>
                      <a:endParaRPr lang="en-IN" sz="1800" dirty="0"/>
                    </a:p>
                    <a:p>
                      <a:pPr algn="ctr"/>
                      <a:endParaRPr lang="en-IN" sz="1800" i="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xmlns="" val="10001"/>
                  </a:ext>
                </a:extLst>
              </a:tr>
              <a:tr h="154355">
                <a:tc>
                  <a:txBody>
                    <a:bodyPr/>
                    <a:lstStyle/>
                    <a:p>
                      <a:pPr algn="ctr"/>
                      <a:r>
                        <a:rPr lang="en-IN" sz="1800" b="0" i="0" u="none" strike="noStrike" kern="1200" baseline="0" dirty="0">
                          <a:solidFill>
                            <a:schemeClr val="tx1"/>
                          </a:solidFill>
                          <a:latin typeface="+mn-lt"/>
                          <a:ea typeface="+mn-ea"/>
                          <a:cs typeface="+mn-cs"/>
                        </a:rPr>
                        <a:t>Elliptic Curve</a:t>
                      </a:r>
                      <a:endParaRPr lang="en-IN" sz="18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tx1"/>
                          </a:solidFill>
                          <a:latin typeface="+mn-lt"/>
                          <a:ea typeface="+mn-ea"/>
                          <a:cs typeface="+mn-cs"/>
                        </a:rPr>
                        <a:t>Yes</a:t>
                      </a:r>
                      <a:endParaRPr lang="en-IN" sz="1800" dirty="0"/>
                    </a:p>
                    <a:p>
                      <a:pPr algn="ctr"/>
                      <a:endParaRPr lang="en-IN" sz="18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tx1"/>
                          </a:solidFill>
                          <a:latin typeface="+mn-lt"/>
                          <a:ea typeface="+mn-ea"/>
                          <a:cs typeface="+mn-cs"/>
                        </a:rPr>
                        <a:t>Yes</a:t>
                      </a:r>
                      <a:endParaRPr lang="en-IN" sz="1800" dirty="0"/>
                    </a:p>
                    <a:p>
                      <a:pPr algn="ctr"/>
                      <a:endParaRPr lang="en-IN" sz="18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tx1"/>
                          </a:solidFill>
                          <a:latin typeface="+mn-lt"/>
                          <a:ea typeface="+mn-ea"/>
                          <a:cs typeface="+mn-cs"/>
                        </a:rPr>
                        <a:t>Yes</a:t>
                      </a:r>
                      <a:endParaRPr lang="en-IN" sz="1800" dirty="0"/>
                    </a:p>
                    <a:p>
                      <a:pPr algn="ctr"/>
                      <a:endParaRPr lang="en-IN" sz="18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xmlns="" val="10002"/>
                  </a:ext>
                </a:extLst>
              </a:tr>
              <a:tr h="154355">
                <a:tc>
                  <a:txBody>
                    <a:bodyPr/>
                    <a:lstStyle/>
                    <a:p>
                      <a:pPr algn="ctr"/>
                      <a:r>
                        <a:rPr lang="en-IN" sz="1800" b="0" i="0" u="none" strike="noStrike" kern="1200" baseline="0" dirty="0">
                          <a:solidFill>
                            <a:schemeClr val="tx1"/>
                          </a:solidFill>
                          <a:latin typeface="+mn-lt"/>
                          <a:ea typeface="+mn-ea"/>
                          <a:cs typeface="+mn-cs"/>
                        </a:rPr>
                        <a:t>Diffie–Hellman</a:t>
                      </a:r>
                      <a:endParaRPr lang="en-IN" sz="18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800" dirty="0"/>
                        <a:t>No</a:t>
                      </a:r>
                      <a:endParaRPr lang="en-IN" sz="18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800" dirty="0"/>
                        <a:t>No</a:t>
                      </a:r>
                      <a:endParaRPr lang="en-IN" sz="18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tx1"/>
                          </a:solidFill>
                          <a:latin typeface="+mn-lt"/>
                          <a:ea typeface="+mn-ea"/>
                          <a:cs typeface="+mn-cs"/>
                        </a:rPr>
                        <a:t>Yes</a:t>
                      </a:r>
                      <a:endParaRPr lang="en-IN" sz="1800" dirty="0"/>
                    </a:p>
                    <a:p>
                      <a:pPr algn="ctr"/>
                      <a:endParaRPr lang="en-IN" sz="18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xmlns="" val="10003"/>
                  </a:ext>
                </a:extLst>
              </a:tr>
              <a:tr h="154355">
                <a:tc>
                  <a:txBody>
                    <a:bodyPr/>
                    <a:lstStyle/>
                    <a:p>
                      <a:pPr algn="ctr"/>
                      <a:r>
                        <a:rPr lang="en-IN" sz="1800" b="0" i="0" u="none" strike="noStrike" kern="1200" baseline="0" dirty="0">
                          <a:solidFill>
                            <a:schemeClr val="tx1"/>
                          </a:solidFill>
                          <a:latin typeface="+mn-lt"/>
                          <a:ea typeface="+mn-ea"/>
                          <a:cs typeface="+mn-cs"/>
                        </a:rPr>
                        <a:t>DSS</a:t>
                      </a:r>
                      <a:endParaRPr lang="en-IN" sz="18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800" dirty="0"/>
                        <a:t>No</a:t>
                      </a:r>
                      <a:endParaRPr lang="en-IN" sz="18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tx1"/>
                          </a:solidFill>
                          <a:latin typeface="+mn-lt"/>
                          <a:ea typeface="+mn-ea"/>
                          <a:cs typeface="+mn-cs"/>
                        </a:rPr>
                        <a:t>Yes</a:t>
                      </a:r>
                      <a:endParaRPr lang="en-IN" sz="1800" dirty="0"/>
                    </a:p>
                    <a:p>
                      <a:pPr algn="ctr"/>
                      <a:endParaRPr lang="en-IN" sz="18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800" dirty="0"/>
                        <a:t>No</a:t>
                      </a:r>
                      <a:endParaRPr lang="en-IN" sz="18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311435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408"/>
            <a:ext cx="8229600" cy="553998"/>
          </a:xfrm>
        </p:spPr>
        <p:txBody>
          <a:bodyPr wrap="square">
            <a:spAutoFit/>
          </a:bodyPr>
          <a:lstStyle/>
          <a:p>
            <a:r>
              <a:rPr lang="en-US" altLang="en-US" dirty="0">
                <a:ea typeface="ヒラギノ角ゴ Pro W3" charset="-128"/>
              </a:rPr>
              <a:t>Public-Key Requirements </a:t>
            </a:r>
            <a:r>
              <a:rPr lang="en-US" altLang="en-US" sz="2800" dirty="0">
                <a:ea typeface="ヒラギノ角ゴ Pro W3" charset="-128"/>
              </a:rPr>
              <a:t>(1 of 2)</a:t>
            </a:r>
            <a:endParaRPr lang="en-US" altLang="en-US" dirty="0">
              <a:ea typeface="ヒラギノ角ゴ Pro W3" charset="-128"/>
            </a:endParaRPr>
          </a:p>
        </p:txBody>
      </p:sp>
      <p:sp>
        <p:nvSpPr>
          <p:cNvPr id="5" name="Content Placeholder 4"/>
          <p:cNvSpPr>
            <a:spLocks noGrp="1"/>
          </p:cNvSpPr>
          <p:nvPr>
            <p:ph idx="1"/>
          </p:nvPr>
        </p:nvSpPr>
        <p:spPr>
          <a:xfrm>
            <a:off x="457200" y="914400"/>
            <a:ext cx="8229600" cy="5257800"/>
          </a:xfrm>
        </p:spPr>
        <p:txBody>
          <a:bodyPr/>
          <a:lstStyle/>
          <a:p>
            <a:r>
              <a:rPr lang="en-AU" sz="2200" dirty="0"/>
              <a:t>Conditions that these algorithms must </a:t>
            </a:r>
            <a:r>
              <a:rPr lang="en-AU" sz="2200" dirty="0" err="1"/>
              <a:t>fulfill</a:t>
            </a:r>
            <a:r>
              <a:rPr lang="en-AU" sz="2200" dirty="0"/>
              <a:t>:</a:t>
            </a:r>
          </a:p>
          <a:p>
            <a:pPr lvl="1"/>
            <a:r>
              <a:rPr lang="en-AU" sz="2200" dirty="0"/>
              <a:t>It is computationally easy for a party B to generate a pair (public-key </a:t>
            </a:r>
            <a:r>
              <a:rPr lang="en-AU" sz="2200" i="1" spc="-300" dirty="0"/>
              <a:t>P </a:t>
            </a:r>
            <a:r>
              <a:rPr lang="en-AU" sz="2200" i="1" dirty="0" err="1"/>
              <a:t>U</a:t>
            </a:r>
            <a:r>
              <a:rPr lang="en-AU" sz="2200" i="1" baseline="-25000" dirty="0" err="1"/>
              <a:t>b</a:t>
            </a:r>
            <a:r>
              <a:rPr lang="en-AU" sz="2200" i="1" dirty="0"/>
              <a:t>, </a:t>
            </a:r>
            <a:r>
              <a:rPr lang="en-AU" sz="2200" dirty="0"/>
              <a:t>private key </a:t>
            </a:r>
            <a:r>
              <a:rPr lang="en-AU" sz="2200" spc="-300" dirty="0"/>
              <a:t>P </a:t>
            </a:r>
            <a:r>
              <a:rPr lang="en-AU" sz="2200" dirty="0" err="1"/>
              <a:t>R</a:t>
            </a:r>
            <a:r>
              <a:rPr lang="en-AU" sz="2200" i="1" baseline="-25000" dirty="0" err="1"/>
              <a:t>b</a:t>
            </a:r>
            <a:r>
              <a:rPr lang="en-AU" sz="2200" dirty="0"/>
              <a:t>)</a:t>
            </a:r>
          </a:p>
          <a:p>
            <a:pPr lvl="1"/>
            <a:r>
              <a:rPr lang="en-AU" sz="2200" dirty="0"/>
              <a:t>It is computationally easy for a sender A, knowing the public key and the message to be encrypted, to generate the corresponding </a:t>
            </a:r>
            <a:r>
              <a:rPr lang="en-AU" sz="2200" dirty="0" err="1"/>
              <a:t>ciphertext</a:t>
            </a:r>
            <a:r>
              <a:rPr lang="en-AU" sz="2200" dirty="0"/>
              <a:t> </a:t>
            </a:r>
          </a:p>
          <a:p>
            <a:pPr lvl="1"/>
            <a:r>
              <a:rPr lang="en-AU" sz="2200" dirty="0"/>
              <a:t>It is computationally easy for the receiver B to decrypt the resulting </a:t>
            </a:r>
            <a:r>
              <a:rPr lang="en-AU" sz="2200" dirty="0" err="1"/>
              <a:t>ciphertext</a:t>
            </a:r>
            <a:r>
              <a:rPr lang="en-AU" sz="2200" dirty="0"/>
              <a:t> using the private key to recover the original message</a:t>
            </a:r>
          </a:p>
          <a:p>
            <a:pPr lvl="1"/>
            <a:r>
              <a:rPr lang="en-AU" sz="2200" dirty="0"/>
              <a:t>It is computationally infeasible for an adversary, knowing the public key, to determine the private key</a:t>
            </a:r>
          </a:p>
          <a:p>
            <a:pPr lvl="1"/>
            <a:r>
              <a:rPr lang="en-AU" sz="2200" dirty="0"/>
              <a:t>It is computationally infeasible for an adversary, knowing the public key and a </a:t>
            </a:r>
            <a:r>
              <a:rPr lang="en-AU" sz="2200" dirty="0" err="1"/>
              <a:t>ciphertext</a:t>
            </a:r>
            <a:r>
              <a:rPr lang="en-AU" sz="2200" dirty="0"/>
              <a:t>, to recover the original message</a:t>
            </a:r>
          </a:p>
          <a:p>
            <a:pPr lvl="1"/>
            <a:r>
              <a:rPr lang="en-AU" sz="2200" dirty="0"/>
              <a:t>The two keys can be applied in either order</a:t>
            </a:r>
          </a:p>
        </p:txBody>
      </p:sp>
    </p:spTree>
    <p:extLst>
      <p:ext uri="{BB962C8B-B14F-4D97-AF65-F5344CB8AC3E}">
        <p14:creationId xmlns:p14="http://schemas.microsoft.com/office/powerpoint/2010/main" val="3967863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408"/>
            <a:ext cx="8229600" cy="553998"/>
          </a:xfrm>
        </p:spPr>
        <p:txBody>
          <a:bodyPr wrap="square">
            <a:spAutoFit/>
          </a:bodyPr>
          <a:lstStyle/>
          <a:p>
            <a:r>
              <a:rPr lang="en-US" altLang="en-US" dirty="0">
                <a:ea typeface="ヒラギノ角ゴ Pro W3" charset="-128"/>
              </a:rPr>
              <a:t>Public-Key Requirements </a:t>
            </a:r>
            <a:r>
              <a:rPr lang="en-US" altLang="en-US" sz="2800" dirty="0">
                <a:ea typeface="ヒラギノ角ゴ Pro W3" charset="-128"/>
              </a:rPr>
              <a:t>(2 of 2)</a:t>
            </a:r>
            <a:endParaRPr lang="en-US" altLang="en-US" dirty="0">
              <a:ea typeface="ヒラギノ角ゴ Pro W3" charset="-128"/>
            </a:endParaRPr>
          </a:p>
        </p:txBody>
      </p:sp>
      <p:sp>
        <p:nvSpPr>
          <p:cNvPr id="5" name="Content Placeholder 4"/>
          <p:cNvSpPr>
            <a:spLocks noGrp="1"/>
          </p:cNvSpPr>
          <p:nvPr>
            <p:ph idx="1"/>
          </p:nvPr>
        </p:nvSpPr>
        <p:spPr>
          <a:xfrm>
            <a:off x="457200" y="1042279"/>
            <a:ext cx="8229600" cy="5181600"/>
          </a:xfrm>
        </p:spPr>
        <p:txBody>
          <a:bodyPr/>
          <a:lstStyle/>
          <a:p>
            <a:r>
              <a:rPr lang="en-US" sz="2000" dirty="0"/>
              <a:t>Need a trap-door one-way function</a:t>
            </a:r>
          </a:p>
          <a:p>
            <a:pPr lvl="1"/>
            <a:r>
              <a:rPr lang="en-US" sz="2000" dirty="0"/>
              <a:t>A one-way function is one that maps a domain into a range such that every function value has a unique inverse, with the condition that the calculation of the function is easy, whereas the calculation of the inverse is infeasible</a:t>
            </a:r>
          </a:p>
          <a:p>
            <a:pPr lvl="2"/>
            <a:r>
              <a:rPr lang="en-US" sz="2000" dirty="0"/>
              <a:t>Y = f(X) easy </a:t>
            </a:r>
          </a:p>
          <a:p>
            <a:pPr lvl="2"/>
            <a:r>
              <a:rPr lang="en-US" sz="2000" dirty="0"/>
              <a:t>X = f</a:t>
            </a:r>
            <a:r>
              <a:rPr lang="en-US" sz="2000" baseline="30000" dirty="0"/>
              <a:t>–1</a:t>
            </a:r>
            <a:r>
              <a:rPr lang="en-US" sz="2000" dirty="0"/>
              <a:t>(Y) infeasible</a:t>
            </a:r>
          </a:p>
          <a:p>
            <a:r>
              <a:rPr lang="en-US" sz="2000" dirty="0"/>
              <a:t>A trap-door one-way function is a family of invertible functions </a:t>
            </a:r>
            <a:r>
              <a:rPr lang="en-US" sz="2000" dirty="0" err="1"/>
              <a:t>f</a:t>
            </a:r>
            <a:r>
              <a:rPr lang="en-US" sz="2000" baseline="-25000" dirty="0" err="1"/>
              <a:t>k</a:t>
            </a:r>
            <a:r>
              <a:rPr lang="en-US" sz="2000" dirty="0"/>
              <a:t>, such that</a:t>
            </a:r>
          </a:p>
          <a:p>
            <a:pPr lvl="1"/>
            <a:r>
              <a:rPr lang="en-US" sz="2000" dirty="0"/>
              <a:t>Y = </a:t>
            </a:r>
            <a:r>
              <a:rPr lang="en-US" sz="2000" dirty="0" err="1"/>
              <a:t>f</a:t>
            </a:r>
            <a:r>
              <a:rPr lang="en-US" sz="2000" baseline="-25000" dirty="0" err="1">
                <a:cs typeface="ＭＳ Ｐゴシック" pitchFamily="-84" charset="-128"/>
              </a:rPr>
              <a:t>k</a:t>
            </a:r>
            <a:r>
              <a:rPr lang="en-US" sz="2000" dirty="0"/>
              <a:t>(X) easy, if k and X are known</a:t>
            </a:r>
          </a:p>
          <a:p>
            <a:pPr lvl="1"/>
            <a:r>
              <a:rPr lang="en-US" sz="2000" dirty="0"/>
              <a:t>X = </a:t>
            </a:r>
            <a:r>
              <a:rPr lang="en-US" sz="2000" dirty="0" err="1"/>
              <a:t>f</a:t>
            </a:r>
            <a:r>
              <a:rPr lang="en-US" sz="2000" baseline="-25000" dirty="0" err="1">
                <a:cs typeface="ＭＳ Ｐゴシック" pitchFamily="-84" charset="-128"/>
              </a:rPr>
              <a:t>k</a:t>
            </a:r>
            <a:r>
              <a:rPr lang="en-US" sz="2000" baseline="30000" dirty="0"/>
              <a:t>–1</a:t>
            </a:r>
            <a:r>
              <a:rPr lang="en-US" sz="2000" dirty="0"/>
              <a:t>(Y) easy, if k and Y are known</a:t>
            </a:r>
          </a:p>
          <a:p>
            <a:pPr lvl="1"/>
            <a:r>
              <a:rPr lang="en-US" sz="2000" dirty="0"/>
              <a:t>X = </a:t>
            </a:r>
            <a:r>
              <a:rPr lang="en-US" sz="2000" dirty="0" err="1"/>
              <a:t>f</a:t>
            </a:r>
            <a:r>
              <a:rPr lang="en-US" sz="2000" baseline="-25000" dirty="0" err="1">
                <a:cs typeface="ＭＳ Ｐゴシック" pitchFamily="-84" charset="-128"/>
              </a:rPr>
              <a:t>k</a:t>
            </a:r>
            <a:r>
              <a:rPr lang="en-US" sz="2000" baseline="30000" dirty="0"/>
              <a:t>–1</a:t>
            </a:r>
            <a:r>
              <a:rPr lang="en-US" sz="2000" dirty="0"/>
              <a:t>(Y) infeasible, if Y known but k not known</a:t>
            </a:r>
          </a:p>
          <a:p>
            <a:r>
              <a:rPr lang="en-US" sz="2000" dirty="0"/>
              <a:t>A practical public-key scheme depends on a suitable trap-door one-way function</a:t>
            </a:r>
          </a:p>
        </p:txBody>
      </p:sp>
    </p:spTree>
    <p:extLst>
      <p:ext uri="{BB962C8B-B14F-4D97-AF65-F5344CB8AC3E}">
        <p14:creationId xmlns:p14="http://schemas.microsoft.com/office/powerpoint/2010/main" val="4293175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408"/>
            <a:ext cx="8229600" cy="553998"/>
          </a:xfrm>
        </p:spPr>
        <p:txBody>
          <a:bodyPr wrap="square">
            <a:spAutoFit/>
          </a:bodyPr>
          <a:lstStyle/>
          <a:p>
            <a:r>
              <a:rPr lang="en-US" altLang="en-US" dirty="0">
                <a:ea typeface="ヒラギノ角ゴ Pro W3" charset="-128"/>
              </a:rPr>
              <a:t>Public-Key Cryptanalysis</a:t>
            </a:r>
          </a:p>
        </p:txBody>
      </p:sp>
      <p:sp>
        <p:nvSpPr>
          <p:cNvPr id="5" name="Content Placeholder 4"/>
          <p:cNvSpPr>
            <a:spLocks noGrp="1"/>
          </p:cNvSpPr>
          <p:nvPr>
            <p:ph idx="1"/>
          </p:nvPr>
        </p:nvSpPr>
        <p:spPr>
          <a:xfrm>
            <a:off x="457200" y="1066800"/>
            <a:ext cx="8229600" cy="5081336"/>
          </a:xfrm>
        </p:spPr>
        <p:txBody>
          <a:bodyPr/>
          <a:lstStyle/>
          <a:p>
            <a:pPr>
              <a:lnSpc>
                <a:spcPts val="2200"/>
              </a:lnSpc>
            </a:pPr>
            <a:r>
              <a:rPr lang="en-US" sz="2000" dirty="0"/>
              <a:t>A public-key encryption scheme is vulnerable to a brute-force attack</a:t>
            </a:r>
          </a:p>
          <a:p>
            <a:pPr lvl="1">
              <a:lnSpc>
                <a:spcPts val="2200"/>
              </a:lnSpc>
            </a:pPr>
            <a:r>
              <a:rPr lang="en-US" sz="2000" dirty="0"/>
              <a:t>Countermeasure: use large keys</a:t>
            </a:r>
          </a:p>
          <a:p>
            <a:pPr lvl="1">
              <a:lnSpc>
                <a:spcPts val="2200"/>
              </a:lnSpc>
            </a:pPr>
            <a:r>
              <a:rPr lang="en-US" sz="2000" dirty="0"/>
              <a:t>Key size must be small enough for practical encryption and decryption</a:t>
            </a:r>
          </a:p>
          <a:p>
            <a:pPr lvl="1">
              <a:lnSpc>
                <a:spcPts val="2200"/>
              </a:lnSpc>
            </a:pPr>
            <a:r>
              <a:rPr lang="en-US" sz="2000" dirty="0"/>
              <a:t>Key sizes that have been proposed result in encryption/decryption speeds that are too slow for general-purpose use</a:t>
            </a:r>
          </a:p>
          <a:p>
            <a:pPr lvl="1">
              <a:lnSpc>
                <a:spcPts val="2200"/>
              </a:lnSpc>
            </a:pPr>
            <a:r>
              <a:rPr lang="en-US" sz="2000" dirty="0"/>
              <a:t>Public-key encryption is currently confined to key management and signature applications</a:t>
            </a:r>
          </a:p>
          <a:p>
            <a:pPr>
              <a:lnSpc>
                <a:spcPts val="2200"/>
              </a:lnSpc>
            </a:pPr>
            <a:r>
              <a:rPr lang="en-US" sz="2000" dirty="0"/>
              <a:t>Another form of attack is to find some way to compute the private key given the public key</a:t>
            </a:r>
          </a:p>
          <a:p>
            <a:pPr lvl="1">
              <a:lnSpc>
                <a:spcPts val="2200"/>
              </a:lnSpc>
            </a:pPr>
            <a:r>
              <a:rPr lang="en-US" sz="2000" dirty="0"/>
              <a:t>To date it has not been mathematically proven that this form of attack is infeasible for a particular public-key algorithm</a:t>
            </a:r>
          </a:p>
          <a:p>
            <a:pPr>
              <a:lnSpc>
                <a:spcPts val="2200"/>
              </a:lnSpc>
            </a:pPr>
            <a:r>
              <a:rPr lang="en-US" sz="2000" dirty="0"/>
              <a:t>Finally, there is a probable-message attack</a:t>
            </a:r>
          </a:p>
          <a:p>
            <a:pPr lvl="1">
              <a:lnSpc>
                <a:spcPts val="2200"/>
              </a:lnSpc>
            </a:pPr>
            <a:r>
              <a:rPr lang="en-US" sz="2000" dirty="0"/>
              <a:t>This attack can be thwarted by appending some random bits to simple messages</a:t>
            </a:r>
          </a:p>
        </p:txBody>
      </p:sp>
    </p:spTree>
    <p:extLst>
      <p:ext uri="{BB962C8B-B14F-4D97-AF65-F5344CB8AC3E}">
        <p14:creationId xmlns:p14="http://schemas.microsoft.com/office/powerpoint/2010/main" val="1072933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5100"/>
            <a:ext cx="8229600" cy="1046440"/>
          </a:xfrm>
        </p:spPr>
        <p:txBody>
          <a:bodyPr wrap="square">
            <a:spAutoFit/>
          </a:bodyPr>
          <a:lstStyle/>
          <a:p>
            <a:r>
              <a:rPr lang="en-US" altLang="en-US" dirty="0" err="1">
                <a:latin typeface="+mj-lt"/>
                <a:ea typeface="ヒラギノ角ゴ Pro W3" charset="-128"/>
              </a:rPr>
              <a:t>Rivest</a:t>
            </a:r>
            <a:r>
              <a:rPr lang="en-US" altLang="en-US" dirty="0">
                <a:latin typeface="+mj-lt"/>
                <a:ea typeface="ヒラギノ角ゴ Pro W3" charset="-128"/>
              </a:rPr>
              <a:t>-Shamir-</a:t>
            </a:r>
            <a:r>
              <a:rPr lang="en-US" altLang="en-US" dirty="0" err="1">
                <a:latin typeface="+mj-lt"/>
                <a:ea typeface="ヒラギノ角ゴ Pro W3" charset="-128"/>
              </a:rPr>
              <a:t>Adleman</a:t>
            </a:r>
            <a:r>
              <a:rPr lang="en-US" altLang="en-US" dirty="0">
                <a:latin typeface="+mj-lt"/>
                <a:ea typeface="ヒラギノ角ゴ Pro W3" charset="-128"/>
              </a:rPr>
              <a:t> (</a:t>
            </a:r>
            <a:r>
              <a:rPr lang="en-US" altLang="en-US" spc="-450" dirty="0">
                <a:latin typeface="+mj-lt"/>
                <a:ea typeface="ヒラギノ角ゴ Pro W3" charset="-128"/>
              </a:rPr>
              <a:t>R S </a:t>
            </a:r>
            <a:r>
              <a:rPr lang="en-US" altLang="en-US" dirty="0">
                <a:latin typeface="+mj-lt"/>
                <a:ea typeface="ヒラギノ角ゴ Pro W3" charset="-128"/>
              </a:rPr>
              <a:t>A) Algorithm</a:t>
            </a:r>
          </a:p>
        </p:txBody>
      </p:sp>
      <p:sp>
        <p:nvSpPr>
          <p:cNvPr id="5" name="Content Placeholder 4"/>
          <p:cNvSpPr>
            <a:spLocks noGrp="1"/>
          </p:cNvSpPr>
          <p:nvPr>
            <p:ph idx="1"/>
          </p:nvPr>
        </p:nvSpPr>
        <p:spPr>
          <a:xfrm>
            <a:off x="457200" y="1600200"/>
            <a:ext cx="8229600" cy="3124200"/>
          </a:xfrm>
        </p:spPr>
        <p:txBody>
          <a:bodyPr/>
          <a:lstStyle/>
          <a:p>
            <a:r>
              <a:rPr lang="en-AU" sz="2400" dirty="0"/>
              <a:t>Developed in 1977 at </a:t>
            </a:r>
            <a:r>
              <a:rPr lang="en-AU" sz="2400" spc="-300" dirty="0"/>
              <a:t>M I </a:t>
            </a:r>
            <a:r>
              <a:rPr lang="en-AU" sz="2400" dirty="0"/>
              <a:t>T by Ron </a:t>
            </a:r>
            <a:r>
              <a:rPr lang="en-AU" sz="2400" dirty="0" err="1"/>
              <a:t>Rivest</a:t>
            </a:r>
            <a:r>
              <a:rPr lang="en-AU" sz="2400" dirty="0"/>
              <a:t>, </a:t>
            </a:r>
            <a:r>
              <a:rPr lang="en-AU" sz="2400" dirty="0" err="1"/>
              <a:t>Adi</a:t>
            </a:r>
            <a:r>
              <a:rPr lang="en-AU" sz="2400" dirty="0"/>
              <a:t> Shamir &amp; Len </a:t>
            </a:r>
            <a:r>
              <a:rPr lang="en-AU" sz="2400" dirty="0" err="1"/>
              <a:t>Adleman</a:t>
            </a:r>
            <a:endParaRPr lang="en-AU" sz="2400" dirty="0"/>
          </a:p>
          <a:p>
            <a:r>
              <a:rPr lang="en-AU" sz="2400" dirty="0"/>
              <a:t>Most widely used general-purpose approach to public-key encryption</a:t>
            </a:r>
          </a:p>
          <a:p>
            <a:r>
              <a:rPr lang="en-AU" sz="2400" dirty="0"/>
              <a:t>Is a cipher in which the plaintext and </a:t>
            </a:r>
            <a:r>
              <a:rPr lang="en-AU" sz="2400" dirty="0" err="1"/>
              <a:t>ciphertext</a:t>
            </a:r>
            <a:r>
              <a:rPr lang="en-AU" sz="2400" dirty="0"/>
              <a:t> are integers between 0 and </a:t>
            </a:r>
            <a:r>
              <a:rPr lang="en-AU" sz="2400" i="1" dirty="0"/>
              <a:t>n – </a:t>
            </a:r>
            <a:r>
              <a:rPr lang="en-AU" sz="2400" dirty="0"/>
              <a:t>1 for some </a:t>
            </a:r>
            <a:r>
              <a:rPr lang="en-AU" sz="2400" i="1" dirty="0"/>
              <a:t>n</a:t>
            </a:r>
          </a:p>
          <a:p>
            <a:pPr lvl="1"/>
            <a:r>
              <a:rPr lang="en-AU" sz="2400" dirty="0"/>
              <a:t>A typical size for </a:t>
            </a:r>
            <a:r>
              <a:rPr lang="en-AU" sz="2400" i="1" dirty="0"/>
              <a:t>n </a:t>
            </a:r>
            <a:r>
              <a:rPr lang="en-AU" sz="2400" dirty="0"/>
              <a:t>is 1024 bits, or 309 decimal digits</a:t>
            </a:r>
          </a:p>
        </p:txBody>
      </p:sp>
      <p:pic>
        <p:nvPicPr>
          <p:cNvPr id="29" name="Picture Placeholder 28">
            <a:extLst>
              <a:ext uri="{C183D7F6-B498-43B3-948B-1728B52AA6E4}">
                <adec:decorative xmlns:adec="http://schemas.microsoft.com/office/drawing/2017/decorative" xmlns="" val="1"/>
              </a:ext>
            </a:extLst>
          </p:cNvPr>
          <p:cNvPicPr>
            <a:picLocks noGrp="1" noChangeAspect="1"/>
          </p:cNvPicPr>
          <p:nvPr>
            <p:ph type="pic" sz="quarter" idx="15"/>
          </p:nvPr>
        </p:nvPicPr>
        <p:blipFill>
          <a:blip r:embed="rId3"/>
          <a:stretch>
            <a:fillRect/>
          </a:stretch>
        </p:blipFill>
        <p:spPr>
          <a:xfrm rot="7123388">
            <a:off x="7210545" y="5266289"/>
            <a:ext cx="1367998" cy="619321"/>
          </a:xfrm>
          <a:prstGeom prst="rect">
            <a:avLst/>
          </a:prstGeom>
          <a:noFill/>
          <a:ln>
            <a:noFill/>
          </a:ln>
        </p:spPr>
      </p:pic>
      <p:pic>
        <p:nvPicPr>
          <p:cNvPr id="26" name="Picture Placeholder 25">
            <a:extLst>
              <a:ext uri="{C183D7F6-B498-43B3-948B-1728B52AA6E4}">
                <adec:decorative xmlns:adec="http://schemas.microsoft.com/office/drawing/2017/decorative" xmlns="" val="1"/>
              </a:ext>
            </a:extLst>
          </p:cNvPr>
          <p:cNvPicPr>
            <a:picLocks noGrp="1" noChangeAspect="1"/>
          </p:cNvPicPr>
          <p:nvPr>
            <p:ph type="pic" sz="quarter" idx="14"/>
          </p:nvPr>
        </p:nvPicPr>
        <p:blipFill>
          <a:blip r:embed="rId4"/>
          <a:stretch>
            <a:fillRect/>
          </a:stretch>
        </p:blipFill>
        <p:spPr>
          <a:xfrm>
            <a:off x="7300360" y="5300358"/>
            <a:ext cx="877359" cy="634530"/>
          </a:xfrm>
          <a:prstGeom prst="rect">
            <a:avLst/>
          </a:prstGeom>
          <a:noFill/>
          <a:ln>
            <a:noFill/>
          </a:ln>
        </p:spPr>
      </p:pic>
    </p:spTree>
    <p:extLst>
      <p:ext uri="{BB962C8B-B14F-4D97-AF65-F5344CB8AC3E}">
        <p14:creationId xmlns:p14="http://schemas.microsoft.com/office/powerpoint/2010/main" val="139509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wrap="square">
            <a:spAutoFit/>
          </a:bodyPr>
          <a:lstStyle/>
          <a:p>
            <a:r>
              <a:rPr lang="en-US" altLang="en-US" sz="3600" spc="-450" dirty="0">
                <a:latin typeface="+mj-lt"/>
                <a:ea typeface="ヒラギノ角ゴ Pro W3" charset="-128"/>
              </a:rPr>
              <a:t>R S </a:t>
            </a:r>
            <a:r>
              <a:rPr lang="en-US" altLang="en-US" sz="3600" dirty="0">
                <a:latin typeface="+mj-lt"/>
                <a:ea typeface="ヒラギノ角ゴ Pro W3" charset="-128"/>
              </a:rPr>
              <a:t>A Algorithm</a:t>
            </a:r>
          </a:p>
        </p:txBody>
      </p:sp>
      <p:sp>
        <p:nvSpPr>
          <p:cNvPr id="5" name="Content Placeholder 4"/>
          <p:cNvSpPr>
            <a:spLocks noGrp="1"/>
          </p:cNvSpPr>
          <p:nvPr>
            <p:ph idx="1"/>
          </p:nvPr>
        </p:nvSpPr>
        <p:spPr>
          <a:xfrm>
            <a:off x="457200" y="1010656"/>
            <a:ext cx="8229600" cy="2113544"/>
          </a:xfrm>
        </p:spPr>
        <p:txBody>
          <a:bodyPr/>
          <a:lstStyle/>
          <a:p>
            <a:r>
              <a:rPr lang="en-AU" sz="2200" dirty="0"/>
              <a:t>RSA makes use of an expression with exponentials</a:t>
            </a:r>
          </a:p>
          <a:p>
            <a:r>
              <a:rPr lang="en-AU" sz="2200" dirty="0"/>
              <a:t>Plaintext is encrypted in blocks with each block having a binary value less than some number </a:t>
            </a:r>
            <a:r>
              <a:rPr lang="en-AU" sz="2200" i="1" dirty="0"/>
              <a:t>n </a:t>
            </a:r>
            <a:endParaRPr lang="en-AU" sz="2200" dirty="0"/>
          </a:p>
          <a:p>
            <a:r>
              <a:rPr lang="en-AU" sz="2200" dirty="0"/>
              <a:t>Encryption and decryption are of the following form, for some plaintext block </a:t>
            </a:r>
            <a:r>
              <a:rPr lang="en-AU" sz="2200" i="1" dirty="0"/>
              <a:t>M </a:t>
            </a:r>
            <a:r>
              <a:rPr lang="en-AU" sz="2200" dirty="0"/>
              <a:t>and </a:t>
            </a:r>
            <a:r>
              <a:rPr lang="en-AU" sz="2200" dirty="0" err="1"/>
              <a:t>ciphertext</a:t>
            </a:r>
            <a:r>
              <a:rPr lang="en-AU" sz="2200" i="1" dirty="0"/>
              <a:t> </a:t>
            </a:r>
            <a:r>
              <a:rPr lang="en-AU" sz="2200" dirty="0"/>
              <a:t>block C</a:t>
            </a:r>
          </a:p>
        </p:txBody>
      </p:sp>
      <p:sp>
        <p:nvSpPr>
          <p:cNvPr id="3" name="Content Placeholder 2"/>
          <p:cNvSpPr>
            <a:spLocks noGrp="1"/>
          </p:cNvSpPr>
          <p:nvPr>
            <p:ph idx="13"/>
          </p:nvPr>
        </p:nvSpPr>
        <p:spPr>
          <a:xfrm>
            <a:off x="457200" y="3291689"/>
            <a:ext cx="8229600" cy="3017822"/>
          </a:xfrm>
        </p:spPr>
        <p:txBody>
          <a:bodyPr/>
          <a:lstStyle/>
          <a:p>
            <a:pPr marL="255588" indent="-23813">
              <a:spcBef>
                <a:spcPts val="600"/>
              </a:spcBef>
              <a:buNone/>
            </a:pPr>
            <a:r>
              <a:rPr lang="en-AU" sz="2200" i="1" dirty="0"/>
              <a:t>C = M</a:t>
            </a:r>
            <a:r>
              <a:rPr lang="en-AU" sz="2200" baseline="30000" dirty="0"/>
              <a:t>e</a:t>
            </a:r>
            <a:r>
              <a:rPr lang="en-AU" sz="2200" i="1" dirty="0"/>
              <a:t> </a:t>
            </a:r>
            <a:r>
              <a:rPr lang="en-AU" sz="2200" dirty="0"/>
              <a:t>mod </a:t>
            </a:r>
            <a:r>
              <a:rPr lang="en-AU" sz="2200" i="1" dirty="0"/>
              <a:t>n</a:t>
            </a:r>
          </a:p>
          <a:p>
            <a:pPr>
              <a:spcBef>
                <a:spcPts val="600"/>
              </a:spcBef>
              <a:buNone/>
            </a:pPr>
            <a:r>
              <a:rPr lang="en-AU" sz="2200" i="1" dirty="0"/>
              <a:t>	M = C</a:t>
            </a:r>
            <a:r>
              <a:rPr lang="en-AU" sz="2200" i="1" baseline="30000" dirty="0"/>
              <a:t>d</a:t>
            </a:r>
            <a:r>
              <a:rPr lang="en-AU" sz="2200" i="1" dirty="0"/>
              <a:t> mod n = (M</a:t>
            </a:r>
            <a:r>
              <a:rPr lang="en-AU" sz="2200" i="1" baseline="30000" dirty="0"/>
              <a:t>e</a:t>
            </a:r>
            <a:r>
              <a:rPr lang="en-AU" sz="2200" i="1" dirty="0"/>
              <a:t>)</a:t>
            </a:r>
            <a:r>
              <a:rPr lang="en-AU" sz="2200" i="1" baseline="30000" dirty="0"/>
              <a:t>d</a:t>
            </a:r>
            <a:r>
              <a:rPr lang="en-AU" sz="2200" i="1" dirty="0"/>
              <a:t> mod n = M</a:t>
            </a:r>
            <a:r>
              <a:rPr lang="en-AU" sz="2200" i="1" baseline="30000" dirty="0"/>
              <a:t>ed</a:t>
            </a:r>
            <a:r>
              <a:rPr lang="en-AU" sz="2200" i="1" dirty="0"/>
              <a:t> mod n</a:t>
            </a:r>
            <a:endParaRPr lang="en-AU" sz="2200" dirty="0"/>
          </a:p>
          <a:p>
            <a:r>
              <a:rPr lang="en-AU" sz="2200" dirty="0"/>
              <a:t>Both sender and receiver must know the value of </a:t>
            </a:r>
            <a:r>
              <a:rPr lang="en-AU" sz="2200" i="1" dirty="0"/>
              <a:t>n</a:t>
            </a:r>
          </a:p>
          <a:p>
            <a:r>
              <a:rPr lang="en-AU" sz="2200" dirty="0"/>
              <a:t>The sender knows the value of </a:t>
            </a:r>
            <a:r>
              <a:rPr lang="en-AU" sz="2200" i="1" dirty="0"/>
              <a:t>e, </a:t>
            </a:r>
            <a:r>
              <a:rPr lang="en-AU" sz="2200" dirty="0"/>
              <a:t>and only the receiver knows the value of </a:t>
            </a:r>
            <a:r>
              <a:rPr lang="en-AU" sz="2200" i="1" dirty="0"/>
              <a:t>d</a:t>
            </a:r>
          </a:p>
          <a:p>
            <a:pPr>
              <a:defRPr/>
            </a:pPr>
            <a:r>
              <a:rPr lang="en-AU" sz="2200" dirty="0"/>
              <a:t>This is a public-key encryption algorithm with a public key of </a:t>
            </a:r>
            <a:r>
              <a:rPr lang="en-AU" sz="2200" i="1" dirty="0"/>
              <a:t>PU={</a:t>
            </a:r>
            <a:r>
              <a:rPr lang="en-AU" sz="2200" i="1" dirty="0" err="1"/>
              <a:t>e,n</a:t>
            </a:r>
            <a:r>
              <a:rPr lang="en-AU" sz="2200" i="1" dirty="0"/>
              <a:t>}</a:t>
            </a:r>
            <a:r>
              <a:rPr lang="en-AU" sz="2200" dirty="0"/>
              <a:t> and a private key of </a:t>
            </a:r>
            <a:r>
              <a:rPr lang="en-AU" sz="2200" i="1" dirty="0"/>
              <a:t>PR={</a:t>
            </a:r>
            <a:r>
              <a:rPr lang="en-AU" sz="2200" i="1" dirty="0" err="1"/>
              <a:t>d,n</a:t>
            </a:r>
            <a:r>
              <a:rPr lang="en-AU" sz="2200" i="1" dirty="0"/>
              <a:t>} </a:t>
            </a:r>
          </a:p>
        </p:txBody>
      </p:sp>
    </p:spTree>
    <p:extLst>
      <p:ext uri="{BB962C8B-B14F-4D97-AF65-F5344CB8AC3E}">
        <p14:creationId xmlns:p14="http://schemas.microsoft.com/office/powerpoint/2010/main" val="2579022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700"/>
            <a:ext cx="8229600" cy="553998"/>
          </a:xfrm>
        </p:spPr>
        <p:txBody>
          <a:bodyPr wrap="square">
            <a:spAutoFit/>
          </a:bodyPr>
          <a:lstStyle/>
          <a:p>
            <a:r>
              <a:rPr lang="en-US" altLang="en-US" sz="3600" dirty="0">
                <a:latin typeface="+mj-lt"/>
                <a:ea typeface="ヒラギノ角ゴ Pro W3" charset="-128"/>
              </a:rPr>
              <a:t>Algorithm Requirements</a:t>
            </a:r>
          </a:p>
        </p:txBody>
      </p:sp>
      <p:sp>
        <p:nvSpPr>
          <p:cNvPr id="5" name="Content Placeholder 4"/>
          <p:cNvSpPr>
            <a:spLocks noGrp="1"/>
          </p:cNvSpPr>
          <p:nvPr>
            <p:ph idx="1"/>
          </p:nvPr>
        </p:nvSpPr>
        <p:spPr>
          <a:xfrm>
            <a:off x="457200" y="977900"/>
            <a:ext cx="8229600" cy="2819400"/>
          </a:xfrm>
        </p:spPr>
        <p:txBody>
          <a:bodyPr/>
          <a:lstStyle/>
          <a:p>
            <a:r>
              <a:rPr lang="en-US" sz="2400" dirty="0"/>
              <a:t>For this algorithm to be satisfactory for public-key encryption, the following requirements must be met:</a:t>
            </a:r>
          </a:p>
          <a:p>
            <a:pPr marL="800100" lvl="1" indent="-457200">
              <a:buFont typeface="+mj-lt"/>
              <a:buAutoNum type="arabicPeriod"/>
            </a:pPr>
            <a:r>
              <a:rPr lang="en-US" sz="2400" dirty="0">
                <a:ea typeface="ＭＳ Ｐゴシック" pitchFamily="-107" charset="-128"/>
                <a:cs typeface="ＭＳ Ｐゴシック" pitchFamily="-107" charset="-128"/>
              </a:rPr>
              <a:t>It is possible to find values of </a:t>
            </a:r>
            <a:r>
              <a:rPr lang="en-US" sz="2400" i="1" dirty="0">
                <a:ea typeface="ＭＳ Ｐゴシック" pitchFamily="-107" charset="-128"/>
                <a:cs typeface="ＭＳ Ｐゴシック" pitchFamily="-107" charset="-128"/>
              </a:rPr>
              <a:t>e, d, n </a:t>
            </a:r>
            <a:r>
              <a:rPr lang="en-US" sz="2400" dirty="0">
                <a:ea typeface="ＭＳ Ｐゴシック" pitchFamily="-107" charset="-128"/>
                <a:cs typeface="ＭＳ Ｐゴシック" pitchFamily="-107" charset="-128"/>
              </a:rPr>
              <a:t>such that </a:t>
            </a:r>
            <a:r>
              <a:rPr lang="en-US" sz="2400" i="1" dirty="0">
                <a:ea typeface="ＭＳ Ｐゴシック" pitchFamily="-107" charset="-128"/>
                <a:cs typeface="ＭＳ Ｐゴシック" pitchFamily="-107" charset="-128"/>
              </a:rPr>
              <a:t>M</a:t>
            </a:r>
            <a:r>
              <a:rPr lang="en-US" sz="2400" i="1" baseline="30000" dirty="0">
                <a:ea typeface="ＭＳ Ｐゴシック" pitchFamily="-107" charset="-128"/>
                <a:cs typeface="ＭＳ Ｐゴシック" pitchFamily="-107" charset="-128"/>
              </a:rPr>
              <a:t>ed</a:t>
            </a:r>
            <a:r>
              <a:rPr lang="en-US" sz="2400" dirty="0">
                <a:ea typeface="ＭＳ Ｐゴシック" pitchFamily="-107" charset="-128"/>
                <a:cs typeface="ＭＳ Ｐゴシック" pitchFamily="-107" charset="-128"/>
              </a:rPr>
              <a:t> mod </a:t>
            </a:r>
            <a:r>
              <a:rPr lang="en-US" sz="2400" i="1" dirty="0">
                <a:ea typeface="ＭＳ Ｐゴシック" pitchFamily="-107" charset="-128"/>
                <a:cs typeface="ＭＳ Ｐゴシック" pitchFamily="-107" charset="-128"/>
              </a:rPr>
              <a:t>n</a:t>
            </a:r>
            <a:r>
              <a:rPr lang="en-US" sz="2400" dirty="0">
                <a:ea typeface="ＭＳ Ｐゴシック" pitchFamily="-107" charset="-128"/>
                <a:cs typeface="ＭＳ Ｐゴシック" pitchFamily="-107" charset="-128"/>
              </a:rPr>
              <a:t> = </a:t>
            </a:r>
            <a:r>
              <a:rPr lang="en-US" sz="2400" i="1" dirty="0">
                <a:ea typeface="ＭＳ Ｐゴシック" pitchFamily="-107" charset="-128"/>
                <a:cs typeface="ＭＳ Ｐゴシック" pitchFamily="-107" charset="-128"/>
              </a:rPr>
              <a:t>M</a:t>
            </a:r>
            <a:r>
              <a:rPr lang="en-US" sz="2400" dirty="0">
                <a:ea typeface="ＭＳ Ｐゴシック" pitchFamily="-107" charset="-128"/>
                <a:cs typeface="ＭＳ Ｐゴシック" pitchFamily="-107" charset="-128"/>
              </a:rPr>
              <a:t> for all </a:t>
            </a:r>
            <a:r>
              <a:rPr lang="en-US" sz="2400" i="1" dirty="0">
                <a:ea typeface="ＭＳ Ｐゴシック" pitchFamily="-107" charset="-128"/>
                <a:cs typeface="ＭＳ Ｐゴシック" pitchFamily="-107" charset="-128"/>
              </a:rPr>
              <a:t>M</a:t>
            </a:r>
            <a:r>
              <a:rPr lang="en-US" sz="2400" dirty="0">
                <a:ea typeface="ＭＳ Ｐゴシック" pitchFamily="-107" charset="-128"/>
                <a:cs typeface="ＭＳ Ｐゴシック" pitchFamily="-107" charset="-128"/>
              </a:rPr>
              <a:t> &lt; </a:t>
            </a:r>
            <a:r>
              <a:rPr lang="en-US" sz="2400" i="1" dirty="0">
                <a:ea typeface="ＭＳ Ｐゴシック" pitchFamily="-107" charset="-128"/>
                <a:cs typeface="ＭＳ Ｐゴシック" pitchFamily="-107" charset="-128"/>
              </a:rPr>
              <a:t>n</a:t>
            </a:r>
            <a:r>
              <a:rPr lang="en-US" sz="2400" dirty="0">
                <a:ea typeface="ＭＳ Ｐゴシック" pitchFamily="-107" charset="-128"/>
                <a:cs typeface="ＭＳ Ｐゴシック" pitchFamily="-107" charset="-128"/>
              </a:rPr>
              <a:t> </a:t>
            </a:r>
          </a:p>
          <a:p>
            <a:pPr marL="800100" lvl="1" indent="-457200">
              <a:buFont typeface="+mj-lt"/>
              <a:buAutoNum type="arabicPeriod"/>
            </a:pPr>
            <a:r>
              <a:rPr lang="en-US" sz="2400" dirty="0">
                <a:ea typeface="ＭＳ Ｐゴシック" pitchFamily="-107" charset="-128"/>
                <a:cs typeface="ＭＳ Ｐゴシック" pitchFamily="-107" charset="-128"/>
              </a:rPr>
              <a:t>It is relatively easy to calculate </a:t>
            </a:r>
            <a:r>
              <a:rPr lang="en-US" sz="2400" i="1" dirty="0">
                <a:ea typeface="ＭＳ Ｐゴシック" pitchFamily="-107" charset="-128"/>
                <a:cs typeface="ＭＳ Ｐゴシック" pitchFamily="-107" charset="-128"/>
              </a:rPr>
              <a:t>M</a:t>
            </a:r>
            <a:r>
              <a:rPr lang="en-US" sz="2400" i="1" baseline="30000" dirty="0">
                <a:ea typeface="ＭＳ Ｐゴシック" pitchFamily="-107" charset="-128"/>
                <a:cs typeface="ＭＳ Ｐゴシック" pitchFamily="-107" charset="-128"/>
              </a:rPr>
              <a:t>e</a:t>
            </a:r>
            <a:r>
              <a:rPr lang="en-US" sz="2400" baseline="30000" dirty="0">
                <a:ea typeface="ＭＳ Ｐゴシック" pitchFamily="-107" charset="-128"/>
                <a:cs typeface="ＭＳ Ｐゴシック" pitchFamily="-107" charset="-128"/>
              </a:rPr>
              <a:t> </a:t>
            </a:r>
            <a:r>
              <a:rPr lang="en-US" sz="2400" dirty="0">
                <a:ea typeface="ＭＳ Ｐゴシック" pitchFamily="-107" charset="-128"/>
                <a:cs typeface="ＭＳ Ｐゴシック" pitchFamily="-107" charset="-128"/>
              </a:rPr>
              <a:t>mod </a:t>
            </a:r>
            <a:r>
              <a:rPr lang="en-US" sz="2400" i="1" dirty="0">
                <a:ea typeface="ＭＳ Ｐゴシック" pitchFamily="-107" charset="-128"/>
                <a:cs typeface="ＭＳ Ｐゴシック" pitchFamily="-107" charset="-128"/>
              </a:rPr>
              <a:t>n</a:t>
            </a:r>
            <a:r>
              <a:rPr lang="en-US" sz="2400" dirty="0">
                <a:ea typeface="ＭＳ Ｐゴシック" pitchFamily="-107" charset="-128"/>
                <a:cs typeface="ＭＳ Ｐゴシック" pitchFamily="-107" charset="-128"/>
              </a:rPr>
              <a:t> and </a:t>
            </a:r>
            <a:r>
              <a:rPr lang="en-US" sz="2400" i="1" dirty="0">
                <a:ea typeface="ＭＳ Ｐゴシック" pitchFamily="-107" charset="-128"/>
                <a:cs typeface="ＭＳ Ｐゴシック" pitchFamily="-107" charset="-128"/>
              </a:rPr>
              <a:t>C</a:t>
            </a:r>
            <a:r>
              <a:rPr lang="en-US" sz="2400" i="1" baseline="30000" dirty="0">
                <a:ea typeface="ＭＳ Ｐゴシック" pitchFamily="-107" charset="-128"/>
                <a:cs typeface="ＭＳ Ｐゴシック" pitchFamily="-107" charset="-128"/>
              </a:rPr>
              <a:t>d</a:t>
            </a:r>
            <a:r>
              <a:rPr lang="en-US" sz="2400" dirty="0">
                <a:ea typeface="ＭＳ Ｐゴシック" pitchFamily="-107" charset="-128"/>
                <a:cs typeface="ＭＳ Ｐゴシック" pitchFamily="-107" charset="-128"/>
              </a:rPr>
              <a:t> mod </a:t>
            </a:r>
            <a:r>
              <a:rPr lang="en-US" sz="2400" i="1" dirty="0">
                <a:ea typeface="ＭＳ Ｐゴシック" pitchFamily="-107" charset="-128"/>
                <a:cs typeface="ＭＳ Ｐゴシック" pitchFamily="-107" charset="-128"/>
              </a:rPr>
              <a:t>n</a:t>
            </a:r>
            <a:r>
              <a:rPr lang="en-US" sz="2400" dirty="0">
                <a:ea typeface="ＭＳ Ｐゴシック" pitchFamily="-107" charset="-128"/>
                <a:cs typeface="ＭＳ Ｐゴシック" pitchFamily="-107" charset="-128"/>
              </a:rPr>
              <a:t> for all values of </a:t>
            </a:r>
            <a:r>
              <a:rPr lang="en-US" sz="2400" i="1" dirty="0">
                <a:ea typeface="ＭＳ Ｐゴシック" pitchFamily="-107" charset="-128"/>
                <a:cs typeface="ＭＳ Ｐゴシック" pitchFamily="-107" charset="-128"/>
              </a:rPr>
              <a:t>M &lt; n </a:t>
            </a:r>
          </a:p>
          <a:p>
            <a:pPr marL="800100" lvl="1" indent="-457200">
              <a:buFont typeface="+mj-lt"/>
              <a:buAutoNum type="arabicPeriod"/>
            </a:pPr>
            <a:r>
              <a:rPr lang="en-US" sz="2400" dirty="0">
                <a:ea typeface="ＭＳ Ｐゴシック" pitchFamily="-107" charset="-128"/>
                <a:cs typeface="ＭＳ Ｐゴシック" pitchFamily="-107" charset="-128"/>
              </a:rPr>
              <a:t>It is infeasible to determine </a:t>
            </a:r>
            <a:r>
              <a:rPr lang="en-US" sz="2400" i="1" dirty="0">
                <a:ea typeface="ＭＳ Ｐゴシック" pitchFamily="-107" charset="-128"/>
                <a:cs typeface="ＭＳ Ｐゴシック" pitchFamily="-107" charset="-128"/>
              </a:rPr>
              <a:t>d</a:t>
            </a:r>
            <a:r>
              <a:rPr lang="en-US" sz="2400" dirty="0">
                <a:ea typeface="ＭＳ Ｐゴシック" pitchFamily="-107" charset="-128"/>
                <a:cs typeface="ＭＳ Ｐゴシック" pitchFamily="-107" charset="-128"/>
              </a:rPr>
              <a:t> given </a:t>
            </a:r>
            <a:r>
              <a:rPr lang="en-US" sz="2400" i="1" dirty="0">
                <a:ea typeface="ＭＳ Ｐゴシック" pitchFamily="-107" charset="-128"/>
                <a:cs typeface="ＭＳ Ｐゴシック" pitchFamily="-107" charset="-128"/>
              </a:rPr>
              <a:t>e </a:t>
            </a:r>
            <a:r>
              <a:rPr lang="en-US" sz="2400" dirty="0">
                <a:ea typeface="ＭＳ Ｐゴシック" pitchFamily="-107" charset="-128"/>
                <a:cs typeface="ＭＳ Ｐゴシック" pitchFamily="-107" charset="-128"/>
              </a:rPr>
              <a:t>and </a:t>
            </a:r>
            <a:r>
              <a:rPr lang="en-US" sz="2400" i="1" dirty="0">
                <a:ea typeface="ＭＳ Ｐゴシック" pitchFamily="-107" charset="-128"/>
                <a:cs typeface="ＭＳ Ｐゴシック" pitchFamily="-107" charset="-128"/>
              </a:rPr>
              <a:t>n</a:t>
            </a:r>
            <a:endParaRPr lang="en-AU" sz="2400" i="1" dirty="0"/>
          </a:p>
        </p:txBody>
      </p:sp>
      <p:pic>
        <p:nvPicPr>
          <p:cNvPr id="8" name="Picture Placeholder 7">
            <a:extLst>
              <a:ext uri="{FF2B5EF4-FFF2-40B4-BE49-F238E27FC236}">
                <a16:creationId xmlns:a16="http://schemas.microsoft.com/office/drawing/2014/main" xmlns="" id="{FDFE4B50-3E88-480B-9B91-7568F02A3239}"/>
              </a:ext>
              <a:ext uri="{C183D7F6-B498-43B3-948B-1728B52AA6E4}">
                <adec:decorative xmlns:adec="http://schemas.microsoft.com/office/drawing/2017/decorative" xmlns="" val="1"/>
              </a:ext>
            </a:extLst>
          </p:cNvPr>
          <p:cNvPicPr>
            <a:picLocks noGrp="1" noChangeAspect="1"/>
          </p:cNvPicPr>
          <p:nvPr>
            <p:ph type="pic" sz="quarter" idx="15"/>
          </p:nvPr>
        </p:nvPicPr>
        <p:blipFill>
          <a:blip r:embed="rId3"/>
          <a:stretch>
            <a:fillRect/>
          </a:stretch>
        </p:blipFill>
        <p:spPr>
          <a:xfrm>
            <a:off x="6363885" y="4481745"/>
            <a:ext cx="2297515" cy="1830155"/>
          </a:xfrm>
          <a:prstGeom prst="rect">
            <a:avLst/>
          </a:prstGeom>
          <a:noFill/>
          <a:ln>
            <a:noFill/>
          </a:ln>
        </p:spPr>
      </p:pic>
    </p:spTree>
    <p:extLst>
      <p:ext uri="{BB962C8B-B14F-4D97-AF65-F5344CB8AC3E}">
        <p14:creationId xmlns:p14="http://schemas.microsoft.com/office/powerpoint/2010/main" val="65423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7650"/>
            <a:ext cx="8229600" cy="861774"/>
          </a:xfrm>
        </p:spPr>
        <p:txBody>
          <a:bodyPr wrap="square">
            <a:spAutoFit/>
          </a:bodyPr>
          <a:lstStyle/>
          <a:p>
            <a:r>
              <a:rPr lang="en-US" altLang="en-US" sz="2800" dirty="0">
                <a:latin typeface="+mj-lt"/>
                <a:ea typeface="ヒラギノ角ゴ Pro W3" charset="-128"/>
              </a:rPr>
              <a:t>Table 9.1 Terminology Related to Asymmetric Encryption</a:t>
            </a:r>
            <a:endParaRPr lang="en-US" sz="2000" dirty="0">
              <a:latin typeface="+mj-lt"/>
            </a:endParaRPr>
          </a:p>
        </p:txBody>
      </p:sp>
      <p:graphicFrame>
        <p:nvGraphicFramePr>
          <p:cNvPr id="4" name="Table 3" descr="The following information is given in the table:&#10;Asymmetric Keys: Two related keys, a public key and a private key, that are used to perform complementary operations, such as encryption and decryption or signature generation and signature verification.&#10;Public Key Certificate: A digital document issued and digitally signed by the private key of a Certification Authority that binds the name of a subscriber Io a public key. The certificate indicates that the subscriber identified in the certificate has sole control and access to the corresponding private key.&#10;Public Key (Asymmetric) Cryptographic Algorithm: A cryptographic algorithm that uses two related keys, a public key and a private key. The two keys have the property that deriving the private key from the public key is computationally infeasible.&#10;Public Key Infrastructure (PKI): A set of policies, processes. server platforms, software and workstations used for the purpose of administering certificates and public-private key pairs, including the ability to issue, maintain, and revoke public key certificates.&#10;"/>
          <p:cNvGraphicFramePr>
            <a:graphicFrameLocks noGrp="1"/>
          </p:cNvGraphicFramePr>
          <p:nvPr>
            <p:extLst>
              <p:ext uri="{D42A27DB-BD31-4B8C-83A1-F6EECF244321}">
                <p14:modId xmlns:p14="http://schemas.microsoft.com/office/powerpoint/2010/main" val="1445594534"/>
              </p:ext>
            </p:extLst>
          </p:nvPr>
        </p:nvGraphicFramePr>
        <p:xfrm>
          <a:off x="533400" y="1219200"/>
          <a:ext cx="8077200" cy="4794516"/>
        </p:xfrm>
        <a:graphic>
          <a:graphicData uri="http://schemas.openxmlformats.org/drawingml/2006/table">
            <a:tbl>
              <a:tblPr firstRow="1" bandRow="1">
                <a:tableStyleId>{3B4B98B0-60AC-42C2-AFA5-B58CD77FA1E5}</a:tableStyleId>
              </a:tblPr>
              <a:tblGrid>
                <a:gridCol w="8077200">
                  <a:extLst>
                    <a:ext uri="{9D8B030D-6E8A-4147-A177-3AD203B41FA5}">
                      <a16:colId xmlns:a16="http://schemas.microsoft.com/office/drawing/2014/main" xmlns="" val="20000"/>
                    </a:ext>
                  </a:extLst>
                </a:gridCol>
              </a:tblGrid>
              <a:tr h="761999">
                <a:tc>
                  <a:txBody>
                    <a:bodyPr/>
                    <a:lstStyle/>
                    <a:p>
                      <a:r>
                        <a:rPr lang="en-IN" sz="1600" b="1" i="0" u="none" strike="noStrike" kern="1200" baseline="0" dirty="0">
                          <a:solidFill>
                            <a:schemeClr val="tx1"/>
                          </a:solidFill>
                          <a:latin typeface="+mn-lt"/>
                          <a:ea typeface="+mn-ea"/>
                          <a:cs typeface="+mn-cs"/>
                        </a:rPr>
                        <a:t>Asymmetric Keys</a:t>
                      </a:r>
                    </a:p>
                    <a:p>
                      <a:r>
                        <a:rPr lang="en-IN" sz="1600" b="0" i="0" u="none" strike="noStrike" kern="1200" baseline="0" dirty="0">
                          <a:solidFill>
                            <a:schemeClr val="tx1"/>
                          </a:solidFill>
                          <a:latin typeface="+mn-lt"/>
                          <a:ea typeface="+mn-ea"/>
                          <a:cs typeface="+mn-cs"/>
                        </a:rPr>
                        <a:t>Two related keys, a public key and a private key, that are used to perform complementary operations, such as encryption and decryption or signature generation and signature verification.</a:t>
                      </a:r>
                      <a:endParaRPr lang="en-IN" sz="1600" dirty="0">
                        <a:solidFill>
                          <a:schemeClr val="bg2"/>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xmlns="" val="10000"/>
                  </a:ext>
                </a:extLst>
              </a:tr>
              <a:tr h="990600">
                <a:tc>
                  <a:txBody>
                    <a:bodyPr/>
                    <a:lstStyle/>
                    <a:p>
                      <a:r>
                        <a:rPr lang="en-IN" sz="1600" b="1" dirty="0"/>
                        <a:t>Public Key Certificate</a:t>
                      </a:r>
                    </a:p>
                    <a:p>
                      <a:r>
                        <a:rPr lang="en-IN" sz="1600" dirty="0"/>
                        <a:t>A digital document issued and digitally signed by the private key of a Certification Authority that binds the</a:t>
                      </a:r>
                      <a:r>
                        <a:rPr lang="en-IN" sz="1600" baseline="0" dirty="0"/>
                        <a:t> </a:t>
                      </a:r>
                      <a:r>
                        <a:rPr lang="en-IN" sz="1600" dirty="0"/>
                        <a:t>name of a subscriber to a public key. The certificate indicates that the subscriber identified in the certificate</a:t>
                      </a:r>
                      <a:r>
                        <a:rPr lang="en-IN" sz="1600" baseline="0" dirty="0"/>
                        <a:t> </a:t>
                      </a:r>
                      <a:r>
                        <a:rPr lang="en-IN" sz="1600" dirty="0"/>
                        <a:t>has sole control and access to the corresponding private key.</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xmlns="" val="10001"/>
                  </a:ext>
                </a:extLst>
              </a:tr>
              <a:tr h="889244">
                <a:tc>
                  <a:txBody>
                    <a:bodyPr/>
                    <a:lstStyle/>
                    <a:p>
                      <a:r>
                        <a:rPr lang="en-IN" sz="1600" b="1" dirty="0"/>
                        <a:t>Public Key (Asymmetric) Cryptographic Algorithm</a:t>
                      </a:r>
                    </a:p>
                    <a:p>
                      <a:r>
                        <a:rPr lang="en-IN" sz="1600" dirty="0"/>
                        <a:t>A cryptographic algorithm that uses two related keys, a public key and a private key. The two keys</a:t>
                      </a:r>
                      <a:r>
                        <a:rPr lang="en-IN" sz="1600" baseline="0" dirty="0"/>
                        <a:t> </a:t>
                      </a:r>
                      <a:r>
                        <a:rPr lang="en-IN" sz="1600" dirty="0"/>
                        <a:t>have the</a:t>
                      </a:r>
                      <a:r>
                        <a:rPr lang="en-IN" sz="1600" baseline="0" dirty="0"/>
                        <a:t> </a:t>
                      </a:r>
                      <a:r>
                        <a:rPr lang="en-IN" sz="1600" dirty="0"/>
                        <a:t>property that deriving the private key from the public key is computationally infeasible.</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xmlns="" val="10002"/>
                  </a:ext>
                </a:extLst>
              </a:tr>
              <a:tr h="1350276">
                <a:tc>
                  <a:txBody>
                    <a:bodyPr/>
                    <a:lstStyle/>
                    <a:p>
                      <a:r>
                        <a:rPr lang="en-IN" sz="1600" b="1" dirty="0"/>
                        <a:t>Public Key Infrastructure (PKI)</a:t>
                      </a:r>
                    </a:p>
                    <a:p>
                      <a:r>
                        <a:rPr lang="en-IN" sz="1600" dirty="0"/>
                        <a:t>A set of policies, processes, server platforms, software and workstations used for the purpose of administering</a:t>
                      </a:r>
                      <a:r>
                        <a:rPr lang="en-IN" sz="1600" baseline="0" dirty="0"/>
                        <a:t> </a:t>
                      </a:r>
                      <a:r>
                        <a:rPr lang="en-IN" sz="1600" dirty="0"/>
                        <a:t>certificates and public-private key pairs, including the ability to issue, maintain, and revoke public key</a:t>
                      </a:r>
                      <a:r>
                        <a:rPr lang="en-IN" sz="1600" baseline="0" dirty="0"/>
                        <a:t> </a:t>
                      </a:r>
                      <a:r>
                        <a:rPr lang="en-IN" sz="1600" dirty="0"/>
                        <a:t>certificates.</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xmlns="" val="10003"/>
                  </a:ext>
                </a:extLst>
              </a:tr>
            </a:tbl>
          </a:graphicData>
        </a:graphic>
      </p:graphicFrame>
      <p:sp>
        <p:nvSpPr>
          <p:cNvPr id="3" name="Content Placeholder 2"/>
          <p:cNvSpPr>
            <a:spLocks noGrp="1"/>
          </p:cNvSpPr>
          <p:nvPr>
            <p:ph idx="1"/>
          </p:nvPr>
        </p:nvSpPr>
        <p:spPr>
          <a:xfrm>
            <a:off x="457200" y="6068854"/>
            <a:ext cx="8229600" cy="246221"/>
          </a:xfrm>
        </p:spPr>
        <p:txBody>
          <a:bodyPr>
            <a:spAutoFit/>
          </a:bodyPr>
          <a:lstStyle/>
          <a:p>
            <a:pPr marL="0" indent="0">
              <a:buNone/>
            </a:pPr>
            <a:r>
              <a:rPr lang="en-US" b="1" dirty="0"/>
              <a:t>Source: </a:t>
            </a:r>
            <a:r>
              <a:rPr lang="en-US" i="1" dirty="0"/>
              <a:t>Glossary of Key Information Security Terms</a:t>
            </a:r>
            <a:r>
              <a:rPr lang="en-US" dirty="0"/>
              <a:t>, NISTIR 7298.</a:t>
            </a:r>
            <a:endParaRPr lang="en-US" i="1" dirty="0"/>
          </a:p>
        </p:txBody>
      </p:sp>
    </p:spTree>
    <p:extLst>
      <p:ext uri="{BB962C8B-B14F-4D97-AF65-F5344CB8AC3E}">
        <p14:creationId xmlns:p14="http://schemas.microsoft.com/office/powerpoint/2010/main" val="4077417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wrap="square">
            <a:spAutoFit/>
          </a:bodyPr>
          <a:lstStyle/>
          <a:p>
            <a:r>
              <a:rPr lang="en-US" altLang="en-US" sz="3600" dirty="0">
                <a:latin typeface="+mj-lt"/>
                <a:ea typeface="ヒラギノ角ゴ Pro W3" charset="-128"/>
              </a:rPr>
              <a:t>Figure 9.5 The </a:t>
            </a:r>
            <a:r>
              <a:rPr lang="en-US" altLang="en-US" sz="3600" spc="-450" dirty="0">
                <a:latin typeface="+mj-lt"/>
                <a:ea typeface="ヒラギノ角ゴ Pro W3" charset="-128"/>
              </a:rPr>
              <a:t>R S </a:t>
            </a:r>
            <a:r>
              <a:rPr lang="en-US" altLang="en-US" sz="3600" dirty="0">
                <a:latin typeface="+mj-lt"/>
                <a:ea typeface="ヒラギノ角ゴ Pro W3" charset="-128"/>
              </a:rPr>
              <a:t>A Algorithm</a:t>
            </a:r>
          </a:p>
        </p:txBody>
      </p:sp>
      <p:pic>
        <p:nvPicPr>
          <p:cNvPr id="8" name="Picture 2" descr="The algorithm is as follows:&#10;Key generation by Alice:&#10;• Select, small p, q; p and q both prime, where p is not equal to q.&#10;• Calculate small n equals p multiplied by q.&#10;• Calculate “phi” of small n equals the product of two values: the difference of p and 1, and q and 1.&#10;• Select integer small e; gcd open parens “phi” of small n, e close parens equals 1; 1 is less than small e less than “phi” of small n.&#10;• Calculate small d; small d is identical to small e inverse open parens mod “phi” of small n close parens.&#10;• Public key cap PU equals open braces small e, n close braces.&#10;• Private key cap PR equals open braces d, n close braces.&#10;Encryption by Bob with Alice’s public key:&#10;• Plaintext: cap M less than small n.&#10;• Ciphertext: cap C equals cap M to the power small e mod small n.&#10;Decryption by Alice with Alice’s private key:&#10;• Ciphertext: cap C.&#10;• Plaintext: cap M equals cap C to the power small d mod small n.&#10;"/>
          <p:cNvPicPr>
            <a:picLocks noGrp="1" noChangeAspect="1" noChangeArrowheads="1"/>
          </p:cNvPicPr>
          <p:nvPr>
            <p:ph type="pic" sz="quarter" idx="15"/>
          </p:nvPr>
        </p:nvPicPr>
        <p:blipFill>
          <a:blip r:embed="rId3">
            <a:extLst>
              <a:ext uri="{28A0092B-C50C-407E-A947-70E740481C1C}">
                <a14:useLocalDpi xmlns:a14="http://schemas.microsoft.com/office/drawing/2010/main" val="0"/>
              </a:ext>
            </a:extLst>
          </a:blip>
          <a:stretch>
            <a:fillRect/>
          </a:stretch>
        </p:blipFill>
        <p:spPr bwMode="auto">
          <a:xfrm>
            <a:off x="866258" y="959563"/>
            <a:ext cx="7395899" cy="5290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475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wrap="square">
            <a:normAutofit/>
          </a:bodyPr>
          <a:lstStyle/>
          <a:p>
            <a:r>
              <a:rPr lang="en-US" altLang="en-US" sz="3600" dirty="0">
                <a:latin typeface="+mj-lt"/>
                <a:ea typeface="ヒラギノ角ゴ Pro W3" charset="-128"/>
              </a:rPr>
              <a:t>Example of </a:t>
            </a:r>
            <a:r>
              <a:rPr lang="en-US" altLang="en-US" sz="3600" spc="-450" dirty="0">
                <a:latin typeface="+mj-lt"/>
                <a:ea typeface="ヒラギノ角ゴ Pro W3" charset="-128"/>
              </a:rPr>
              <a:t>R S </a:t>
            </a:r>
            <a:r>
              <a:rPr lang="en-US" altLang="en-US" sz="3600" dirty="0">
                <a:latin typeface="+mj-lt"/>
                <a:ea typeface="ヒラギノ角ゴ Pro W3" charset="-128"/>
              </a:rPr>
              <a:t>A Algorithm</a:t>
            </a:r>
          </a:p>
        </p:txBody>
      </p:sp>
      <p:sp>
        <p:nvSpPr>
          <p:cNvPr id="5" name="Content Placeholder 4"/>
          <p:cNvSpPr>
            <a:spLocks noGrp="1"/>
          </p:cNvSpPr>
          <p:nvPr>
            <p:ph idx="1"/>
          </p:nvPr>
        </p:nvSpPr>
        <p:spPr>
          <a:xfrm>
            <a:off x="457200" y="990600"/>
            <a:ext cx="8229600" cy="457199"/>
          </a:xfrm>
        </p:spPr>
        <p:txBody>
          <a:bodyPr/>
          <a:lstStyle/>
          <a:p>
            <a:pPr marL="0" indent="0">
              <a:buNone/>
            </a:pPr>
            <a:r>
              <a:rPr lang="en-US" sz="2400" b="1" dirty="0"/>
              <a:t>Figure 9.6 </a:t>
            </a:r>
            <a:r>
              <a:rPr lang="en-US" sz="2400" dirty="0"/>
              <a:t>Example of </a:t>
            </a:r>
            <a:r>
              <a:rPr lang="en-US" sz="2400" spc="-300" dirty="0"/>
              <a:t>R S </a:t>
            </a:r>
            <a:r>
              <a:rPr lang="en-US" sz="2400" dirty="0"/>
              <a:t>A Algorithm</a:t>
            </a:r>
            <a:endParaRPr lang="en-AU" sz="2400" i="1" dirty="0"/>
          </a:p>
        </p:txBody>
      </p:sp>
      <p:pic>
        <p:nvPicPr>
          <p:cNvPr id="8" name="Picture 2" descr="Plaintext 88 is sent to encryption, where 88 to the seventh mod 187 = 11, illustrating P U = 7, 187. Output Cipher text 11 is then sent to Decryption, where 11 to the 23 mod 187 = 88, illustrating P R = 23, 187, producing output plaintext 88."/>
          <p:cNvPicPr>
            <a:picLocks noGrp="1" noChangeAspect="1" noChangeArrowheads="1"/>
          </p:cNvPicPr>
          <p:nvPr>
            <p:ph type="pic" sz="quarter" idx="15"/>
          </p:nvPr>
        </p:nvPicPr>
        <p:blipFill>
          <a:blip r:embed="rId3">
            <a:extLst>
              <a:ext uri="{28A0092B-C50C-407E-A947-70E740481C1C}">
                <a14:useLocalDpi xmlns:a14="http://schemas.microsoft.com/office/drawing/2010/main" val="0"/>
              </a:ext>
            </a:extLst>
          </a:blip>
          <a:stretch>
            <a:fillRect/>
          </a:stretch>
        </p:blipFill>
        <p:spPr bwMode="auto">
          <a:xfrm>
            <a:off x="465108" y="1689100"/>
            <a:ext cx="8177607" cy="2560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7754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wrap="square">
            <a:spAutoFit/>
          </a:bodyPr>
          <a:lstStyle/>
          <a:p>
            <a:r>
              <a:rPr lang="en-US" altLang="en-US" sz="3600" dirty="0">
                <a:latin typeface="+mj-lt"/>
                <a:ea typeface="ヒラギノ角ゴ Pro W3" charset="-128"/>
              </a:rPr>
              <a:t>Figure 9.7 </a:t>
            </a:r>
            <a:r>
              <a:rPr lang="en-US" altLang="en-US" sz="3600" spc="-450" dirty="0">
                <a:latin typeface="+mj-lt"/>
                <a:ea typeface="ヒラギノ角ゴ Pro W3" charset="-128"/>
              </a:rPr>
              <a:t>R S </a:t>
            </a:r>
            <a:r>
              <a:rPr lang="en-US" altLang="en-US" sz="3600" dirty="0">
                <a:latin typeface="+mj-lt"/>
                <a:ea typeface="ヒラギノ角ゴ Pro W3" charset="-128"/>
              </a:rPr>
              <a:t>A Processing of Multiple Blocks </a:t>
            </a:r>
            <a:r>
              <a:rPr lang="en-US" altLang="en-US" sz="2800" dirty="0">
                <a:latin typeface="+mj-lt"/>
                <a:ea typeface="ヒラギノ角ゴ Pro W3" charset="-128"/>
              </a:rPr>
              <a:t>(1 of 2)</a:t>
            </a:r>
            <a:endParaRPr lang="en-US" altLang="en-US" sz="3600" dirty="0">
              <a:latin typeface="+mj-lt"/>
              <a:ea typeface="ヒラギノ角ゴ Pro W3" charset="-128"/>
            </a:endParaRPr>
          </a:p>
        </p:txBody>
      </p:sp>
      <p:pic>
        <p:nvPicPr>
          <p:cNvPr id="8" name="Picture 2" descr="A general approach and example each illustrate steps 1 through 7.&#10;1. General approach:&#10;1. From e, p, q, which receives input from random number generator, n = q p is sent to public key e, n (step 2) and d = (e to the negative 1) mod phi (n), phi (n) = (p minus 1)(q minus 1), n = p q is sent to private key d, n (step 6)&#10;2. Output from public key e, n is sent to cipher text C (step 5)&#10;3. Output plaintext P from sender becomes decimal string.&#10;4. The decimal string becomes blocks of numbers P sub 1, P sub 2, and so on.&#10;5. The block of numbers becomes cipher text C, with C sub 1 = (P sub 1 to the e) mod n, C sub 2 = (P sub 2 to the e) mod n,.., which is then transmitted to recovered decimal text (step 7)&#10;6. Private key d, n is sent to recovered decimal text&#10;7. Recovered decimal text P sub 1 = (C sub 1 to the d) mod n, P sub 2 = (C sub 2 to the d) mod n,â€¦ are sent to the receiver, which produces output to the random number generator.&#10;"/>
          <p:cNvPicPr>
            <a:picLocks noGrp="1" noChangeAspect="1" noChangeArrowheads="1"/>
          </p:cNvPicPr>
          <p:nvPr>
            <p:ph type="pic" sz="quarter" idx="15"/>
          </p:nvPr>
        </p:nvPicPr>
        <p:blipFill>
          <a:blip r:embed="rId3">
            <a:extLst>
              <a:ext uri="{28A0092B-C50C-407E-A947-70E740481C1C}">
                <a14:useLocalDpi xmlns:a14="http://schemas.microsoft.com/office/drawing/2010/main" val="0"/>
              </a:ext>
            </a:extLst>
          </a:blip>
          <a:stretch>
            <a:fillRect/>
          </a:stretch>
        </p:blipFill>
        <p:spPr bwMode="auto">
          <a:xfrm>
            <a:off x="3341279" y="1449155"/>
            <a:ext cx="2327363" cy="4857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8129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872"/>
            <a:ext cx="8229600" cy="1097280"/>
          </a:xfrm>
        </p:spPr>
        <p:txBody>
          <a:bodyPr wrap="square">
            <a:spAutoFit/>
          </a:bodyPr>
          <a:lstStyle/>
          <a:p>
            <a:r>
              <a:rPr lang="en-US" altLang="en-US" sz="3600" dirty="0">
                <a:latin typeface="+mj-lt"/>
                <a:ea typeface="ヒラギノ角ゴ Pro W3" charset="-128"/>
              </a:rPr>
              <a:t>Figure 9.7 </a:t>
            </a:r>
            <a:r>
              <a:rPr lang="en-US" altLang="en-US" sz="3600" spc="-450" dirty="0">
                <a:latin typeface="+mj-lt"/>
                <a:ea typeface="ヒラギノ角ゴ Pro W3" charset="-128"/>
              </a:rPr>
              <a:t>R S </a:t>
            </a:r>
            <a:r>
              <a:rPr lang="en-US" altLang="en-US" sz="3600" dirty="0">
                <a:latin typeface="+mj-lt"/>
                <a:ea typeface="ヒラギノ角ゴ Pro W3" charset="-128"/>
              </a:rPr>
              <a:t>A Processing of Multiple Blocks </a:t>
            </a:r>
            <a:r>
              <a:rPr lang="en-US" altLang="en-US" sz="2800" dirty="0">
                <a:latin typeface="+mj-lt"/>
                <a:ea typeface="ヒラギノ角ゴ Pro W3" charset="-128"/>
              </a:rPr>
              <a:t>(2 of 2)</a:t>
            </a:r>
            <a:endParaRPr lang="en-US" altLang="en-US" sz="3600" dirty="0">
              <a:latin typeface="+mj-lt"/>
              <a:ea typeface="ヒラギノ角ゴ Pro W3" charset="-128"/>
            </a:endParaRPr>
          </a:p>
        </p:txBody>
      </p:sp>
      <p:pic>
        <p:nvPicPr>
          <p:cNvPr id="10" name="Picture 2" descr="2. Example:&#10;1. Two outputs are sent from e = 11, p = 73, q = 151: 11023 = 73 times 151 to e = 11 n = 11023 (step 2) and 5891 = (11 to the negative 1) mod 10800, 10800 = (73 minus 1)(151 minus 1), 11023 = 73 times 51 to d = 5891, n = 11023 (step 6)&#10;2. Output from e = 11, n = 11023 is sent to cipher text (step 5)&#10;3. Plain text output â€œHow are you?â€ from sender becomes decimal string 33 14 22 62 00 17 04 62 24 14 20 66&#10;4. The decimal string becomes six blocks of numbers: P sub 1 = 3314, P sub 2 = 2262, P sub 3 = 0017, P sub 4 = 0462, P sub 5 = 2414, P sub 6 = 2066.&#10;5. The block of numbers becomes cipher text: C sub 1 = (3314 to the 11) mod 11023 = 10260, C sub 2 = (2262 to the 11) mod 11023 = 9489, C sub 3 = (17 to the 11) mod 11023 = 1782, C sub 4 = (462 to the 11) mod 11023 = 727, C sub 5 = (2414 sub 11) mod 11023 = 10032, C sub 6 = (2066 to the 11) mod 11023 = 2253. This is transmitted to recovered decimal text (step 7)&#10;6. Private key d = 5, n = 11023 is sent to recovered decimal text.&#10;7. Recovered decimal text: P sub 1 = (10260 to the 5891) mod 11023 = 3314, P sub 2 = (9489 to the 5891) mod 11023 = 2262, P sub 3 = (1782 to the 5891) mod 11023 = 0017, P sub 4 = (727 to the 5891) mod 11023 = 0462, P sub 5 = (10032 to the 5891) mod 11023 = 2414, P sub 6 = (2253 to 5891) mod 11023 = 2066.&#10;"/>
          <p:cNvPicPr>
            <a:picLocks noGrp="1" noChangeAspect="1" noChangeArrowheads="1"/>
          </p:cNvPicPr>
          <p:nvPr>
            <p:ph type="pic" sz="quarter" idx="15"/>
          </p:nvPr>
        </p:nvPicPr>
        <p:blipFill>
          <a:blip r:embed="rId3">
            <a:extLst>
              <a:ext uri="{28A0092B-C50C-407E-A947-70E740481C1C}">
                <a14:useLocalDpi xmlns:a14="http://schemas.microsoft.com/office/drawing/2010/main" val="0"/>
              </a:ext>
            </a:extLst>
          </a:blip>
          <a:stretch>
            <a:fillRect/>
          </a:stretch>
        </p:blipFill>
        <p:spPr bwMode="auto">
          <a:xfrm>
            <a:off x="3159281" y="1516981"/>
            <a:ext cx="2796270" cy="4795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413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wrap="square">
            <a:spAutoFit/>
          </a:bodyPr>
          <a:lstStyle/>
          <a:p>
            <a:r>
              <a:rPr lang="en-US" altLang="en-US" sz="3600" dirty="0">
                <a:latin typeface="+mj-lt"/>
                <a:ea typeface="ヒラギノ角ゴ Pro W3" charset="-128"/>
              </a:rPr>
              <a:t>Exponentiation in Modular Arithmetic</a:t>
            </a:r>
          </a:p>
        </p:txBody>
      </p:sp>
      <p:sp>
        <p:nvSpPr>
          <p:cNvPr id="5" name="Content Placeholder 4"/>
          <p:cNvSpPr>
            <a:spLocks noGrp="1"/>
          </p:cNvSpPr>
          <p:nvPr>
            <p:ph idx="1"/>
          </p:nvPr>
        </p:nvSpPr>
        <p:spPr>
          <a:xfrm>
            <a:off x="457200" y="990601"/>
            <a:ext cx="8229600" cy="1308099"/>
          </a:xfrm>
        </p:spPr>
        <p:txBody>
          <a:bodyPr/>
          <a:lstStyle/>
          <a:p>
            <a:r>
              <a:rPr lang="en-AU" sz="2400" dirty="0"/>
              <a:t>Both encryption and decryption in RSA involve raising an integer to an integer power, mod </a:t>
            </a:r>
            <a:r>
              <a:rPr lang="en-AU" sz="2400" i="1" dirty="0"/>
              <a:t>n</a:t>
            </a:r>
          </a:p>
          <a:p>
            <a:r>
              <a:rPr lang="en-AU" sz="2400" dirty="0"/>
              <a:t>Can make use of a property of modular arithmetic:</a:t>
            </a:r>
          </a:p>
        </p:txBody>
      </p:sp>
      <p:sp>
        <p:nvSpPr>
          <p:cNvPr id="3" name="Content Placeholder 2"/>
          <p:cNvSpPr>
            <a:spLocks noGrp="1"/>
          </p:cNvSpPr>
          <p:nvPr>
            <p:ph idx="13"/>
          </p:nvPr>
        </p:nvSpPr>
        <p:spPr>
          <a:xfrm>
            <a:off x="457200" y="2514600"/>
            <a:ext cx="8229600" cy="1371600"/>
          </a:xfrm>
        </p:spPr>
        <p:txBody>
          <a:bodyPr/>
          <a:lstStyle/>
          <a:p>
            <a:pPr marL="0" indent="228600">
              <a:buNone/>
            </a:pPr>
            <a:r>
              <a:rPr lang="en-AU" sz="2400" dirty="0"/>
              <a:t>[(</a:t>
            </a:r>
            <a:r>
              <a:rPr lang="en-AU" sz="2400" i="1" dirty="0"/>
              <a:t>a </a:t>
            </a:r>
            <a:r>
              <a:rPr lang="en-AU" sz="2400" dirty="0"/>
              <a:t>mod </a:t>
            </a:r>
            <a:r>
              <a:rPr lang="en-AU" sz="2400" i="1" dirty="0"/>
              <a:t>n) x (b </a:t>
            </a:r>
            <a:r>
              <a:rPr lang="en-AU" sz="2400" dirty="0"/>
              <a:t>mod </a:t>
            </a:r>
            <a:r>
              <a:rPr lang="en-AU" sz="2400" i="1" dirty="0"/>
              <a:t>n)] </a:t>
            </a:r>
            <a:r>
              <a:rPr lang="en-AU" sz="2400" dirty="0"/>
              <a:t>mod </a:t>
            </a:r>
            <a:r>
              <a:rPr lang="en-AU" sz="2400" i="1" dirty="0"/>
              <a:t>n </a:t>
            </a:r>
            <a:r>
              <a:rPr lang="en-AU" sz="2400" dirty="0"/>
              <a:t>=(</a:t>
            </a:r>
            <a:r>
              <a:rPr lang="en-AU" sz="2400" i="1" dirty="0"/>
              <a:t>a x b) </a:t>
            </a:r>
            <a:r>
              <a:rPr lang="en-AU" sz="2400" dirty="0"/>
              <a:t>mod </a:t>
            </a:r>
            <a:r>
              <a:rPr lang="en-AU" sz="2400" i="1" dirty="0"/>
              <a:t>n</a:t>
            </a:r>
          </a:p>
          <a:p>
            <a:r>
              <a:rPr lang="en-AU" sz="2400" dirty="0"/>
              <a:t>With RSA you are dealing with potentially large exponents so efficiency of exponentiation is a consideration</a:t>
            </a:r>
          </a:p>
        </p:txBody>
      </p:sp>
    </p:spTree>
    <p:extLst>
      <p:ext uri="{BB962C8B-B14F-4D97-AF65-F5344CB8AC3E}">
        <p14:creationId xmlns:p14="http://schemas.microsoft.com/office/powerpoint/2010/main" val="1482787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25"/>
            <a:ext cx="8229600" cy="1097280"/>
          </a:xfrm>
        </p:spPr>
        <p:txBody>
          <a:bodyPr wrap="square">
            <a:spAutoFit/>
          </a:bodyPr>
          <a:lstStyle/>
          <a:p>
            <a:r>
              <a:rPr lang="en-US" sz="3600" dirty="0">
                <a:latin typeface="+mj-lt"/>
              </a:rPr>
              <a:t>Figure 9.8 Algorithm for Computing </a:t>
            </a:r>
            <a:r>
              <a:rPr lang="en-US" sz="3600" i="1" dirty="0" err="1">
                <a:latin typeface="+mj-lt"/>
              </a:rPr>
              <a:t>a</a:t>
            </a:r>
            <a:r>
              <a:rPr lang="en-US" sz="3600" i="1" baseline="30000" dirty="0" err="1">
                <a:latin typeface="+mj-lt"/>
              </a:rPr>
              <a:t>b</a:t>
            </a:r>
            <a:r>
              <a:rPr lang="en-US" sz="3600" i="1" dirty="0">
                <a:latin typeface="+mj-lt"/>
              </a:rPr>
              <a:t> </a:t>
            </a:r>
            <a:r>
              <a:rPr lang="en-US" sz="3600" dirty="0">
                <a:latin typeface="+mj-lt"/>
              </a:rPr>
              <a:t>mod </a:t>
            </a:r>
            <a:r>
              <a:rPr lang="en-US" sz="3600" i="1" dirty="0">
                <a:latin typeface="+mj-lt"/>
              </a:rPr>
              <a:t>n</a:t>
            </a:r>
            <a:endParaRPr lang="en-US" sz="3600" dirty="0">
              <a:latin typeface="+mj-lt"/>
            </a:endParaRPr>
          </a:p>
        </p:txBody>
      </p:sp>
      <p:sp>
        <p:nvSpPr>
          <p:cNvPr id="3" name="Content Placeholder 2"/>
          <p:cNvSpPr>
            <a:spLocks noGrp="1"/>
          </p:cNvSpPr>
          <p:nvPr>
            <p:ph idx="1"/>
          </p:nvPr>
        </p:nvSpPr>
        <p:spPr>
          <a:xfrm>
            <a:off x="457200" y="1600200"/>
            <a:ext cx="8229600" cy="246221"/>
          </a:xfrm>
        </p:spPr>
        <p:txBody>
          <a:bodyPr>
            <a:spAutoFit/>
          </a:bodyPr>
          <a:lstStyle/>
          <a:p>
            <a:pPr marL="0" indent="0">
              <a:buNone/>
            </a:pPr>
            <a:r>
              <a:rPr lang="en-US" i="1" dirty="0"/>
              <a:t>Note: </a:t>
            </a:r>
            <a:r>
              <a:rPr lang="en-US" dirty="0"/>
              <a:t>The integer b is expressed as a binary number </a:t>
            </a:r>
            <a:r>
              <a:rPr lang="en-US" i="1" dirty="0" err="1"/>
              <a:t>b</a:t>
            </a:r>
            <a:r>
              <a:rPr lang="en-US" i="1" baseline="-25000" dirty="0" err="1"/>
              <a:t>k</a:t>
            </a:r>
            <a:r>
              <a:rPr lang="en-US" i="1" dirty="0" err="1"/>
              <a:t>b</a:t>
            </a:r>
            <a:r>
              <a:rPr lang="en-US" i="1" baseline="-25000" dirty="0" err="1"/>
              <a:t>k</a:t>
            </a:r>
            <a:r>
              <a:rPr lang="en-US" i="1" baseline="-25000" dirty="0"/>
              <a:t> </a:t>
            </a:r>
            <a:r>
              <a:rPr lang="en-US" baseline="-25000" dirty="0"/>
              <a:t>− 1</a:t>
            </a:r>
            <a:r>
              <a:rPr lang="en-US" dirty="0"/>
              <a:t>...</a:t>
            </a:r>
            <a:r>
              <a:rPr lang="en-US" i="1" dirty="0"/>
              <a:t>b</a:t>
            </a:r>
            <a:r>
              <a:rPr lang="en-US" baseline="-25000" dirty="0"/>
              <a:t>0</a:t>
            </a:r>
            <a:endParaRPr lang="en-US" i="1" dirty="0"/>
          </a:p>
        </p:txBody>
      </p:sp>
      <p:pic>
        <p:nvPicPr>
          <p:cNvPr id="8" name="Picture 2" descr="The 'a' subscript b mod n algorithm reads, c gets 0; f gets 1 for i gets k downto 0 do c gets 2 times c f gets (f times f) mod n if b subscript i equals 1 then c gets c plus 1 f gets (f times a) mod n return f"/>
          <p:cNvPicPr>
            <a:picLocks noGrp="1" noChangeAspect="1" noChangeArrowheads="1"/>
          </p:cNvPicPr>
          <p:nvPr>
            <p:ph type="pic" sz="quarter" idx="15"/>
          </p:nvPr>
        </p:nvPicPr>
        <p:blipFill>
          <a:blip r:embed="rId3">
            <a:extLst>
              <a:ext uri="{28A0092B-C50C-407E-A947-70E740481C1C}">
                <a14:useLocalDpi xmlns:a14="http://schemas.microsoft.com/office/drawing/2010/main" val="0"/>
              </a:ext>
            </a:extLst>
          </a:blip>
          <a:stretch>
            <a:fillRect/>
          </a:stretch>
        </p:blipFill>
        <p:spPr bwMode="auto">
          <a:xfrm>
            <a:off x="1869640" y="1990043"/>
            <a:ext cx="5404720" cy="4325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81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00"/>
            <a:ext cx="8229600" cy="1292662"/>
          </a:xfrm>
        </p:spPr>
        <p:txBody>
          <a:bodyPr wrap="square">
            <a:spAutoFit/>
          </a:bodyPr>
          <a:lstStyle/>
          <a:p>
            <a:r>
              <a:rPr lang="en-US" sz="2800" dirty="0">
                <a:latin typeface="+mj-lt"/>
              </a:rPr>
              <a:t>Table 9.4 Result of the Fast Modular Exponentiation Algorithm for </a:t>
            </a:r>
            <a:r>
              <a:rPr lang="en-US" sz="2800" i="1" dirty="0" err="1">
                <a:latin typeface="+mj-lt"/>
              </a:rPr>
              <a:t>a</a:t>
            </a:r>
            <a:r>
              <a:rPr lang="en-US" sz="2800" i="1" baseline="30000" dirty="0" err="1">
                <a:latin typeface="+mj-lt"/>
              </a:rPr>
              <a:t>b</a:t>
            </a:r>
            <a:r>
              <a:rPr lang="en-US" sz="2800" i="1" dirty="0">
                <a:latin typeface="+mj-lt"/>
              </a:rPr>
              <a:t> </a:t>
            </a:r>
            <a:r>
              <a:rPr lang="en-US" sz="2800" dirty="0">
                <a:latin typeface="+mj-lt"/>
              </a:rPr>
              <a:t>mod </a:t>
            </a:r>
            <a:r>
              <a:rPr lang="en-US" sz="2800" i="1" dirty="0">
                <a:latin typeface="+mj-lt"/>
              </a:rPr>
              <a:t>n</a:t>
            </a:r>
            <a:r>
              <a:rPr lang="en-US" sz="2800" dirty="0">
                <a:latin typeface="+mj-lt"/>
              </a:rPr>
              <a:t>, where </a:t>
            </a:r>
            <a:r>
              <a:rPr lang="en-US" sz="2800" i="1" dirty="0">
                <a:latin typeface="+mj-lt"/>
              </a:rPr>
              <a:t>a </a:t>
            </a:r>
            <a:r>
              <a:rPr lang="en-US" sz="2800" dirty="0">
                <a:latin typeface="+mj-lt"/>
              </a:rPr>
              <a:t>= 7, </a:t>
            </a:r>
            <a:r>
              <a:rPr lang="en-US" sz="2800" i="1" dirty="0">
                <a:latin typeface="+mj-lt"/>
              </a:rPr>
              <a:t>b </a:t>
            </a:r>
            <a:r>
              <a:rPr lang="en-US" sz="2800" dirty="0">
                <a:latin typeface="+mj-lt"/>
              </a:rPr>
              <a:t>= 560 = 1000110000, and </a:t>
            </a:r>
            <a:r>
              <a:rPr lang="en-US" sz="2800" i="1" dirty="0">
                <a:latin typeface="+mj-lt"/>
              </a:rPr>
              <a:t>n </a:t>
            </a:r>
            <a:r>
              <a:rPr lang="en-US" sz="2800" dirty="0">
                <a:latin typeface="+mj-lt"/>
              </a:rPr>
              <a:t>= 561</a:t>
            </a:r>
          </a:p>
        </p:txBody>
      </p:sp>
      <p:graphicFrame>
        <p:nvGraphicFramePr>
          <p:cNvPr id="3" name="Table 2"/>
          <p:cNvGraphicFramePr>
            <a:graphicFrameLocks noGrp="1"/>
          </p:cNvGraphicFramePr>
          <p:nvPr>
            <p:extLst>
              <p:ext uri="{D42A27DB-BD31-4B8C-83A1-F6EECF244321}">
                <p14:modId xmlns:p14="http://schemas.microsoft.com/office/powerpoint/2010/main" val="2557771172"/>
              </p:ext>
            </p:extLst>
          </p:nvPr>
        </p:nvGraphicFramePr>
        <p:xfrm>
          <a:off x="533400" y="2057400"/>
          <a:ext cx="8001003" cy="1918505"/>
        </p:xfrm>
        <a:graphic>
          <a:graphicData uri="http://schemas.openxmlformats.org/drawingml/2006/table">
            <a:tbl>
              <a:tblPr firstRow="1" bandRow="1">
                <a:tableStyleId>{3B4B98B0-60AC-42C2-AFA5-B58CD77FA1E5}</a:tableStyleId>
              </a:tblPr>
              <a:tblGrid>
                <a:gridCol w="956643">
                  <a:extLst>
                    <a:ext uri="{9D8B030D-6E8A-4147-A177-3AD203B41FA5}">
                      <a16:colId xmlns:a16="http://schemas.microsoft.com/office/drawing/2014/main" xmlns="" val="20000"/>
                    </a:ext>
                  </a:extLst>
                </a:gridCol>
                <a:gridCol w="782709">
                  <a:extLst>
                    <a:ext uri="{9D8B030D-6E8A-4147-A177-3AD203B41FA5}">
                      <a16:colId xmlns:a16="http://schemas.microsoft.com/office/drawing/2014/main" xmlns="" val="20001"/>
                    </a:ext>
                  </a:extLst>
                </a:gridCol>
                <a:gridCol w="695739">
                  <a:extLst>
                    <a:ext uri="{9D8B030D-6E8A-4147-A177-3AD203B41FA5}">
                      <a16:colId xmlns:a16="http://schemas.microsoft.com/office/drawing/2014/main" xmlns="" val="20002"/>
                    </a:ext>
                  </a:extLst>
                </a:gridCol>
                <a:gridCol w="695739">
                  <a:extLst>
                    <a:ext uri="{9D8B030D-6E8A-4147-A177-3AD203B41FA5}">
                      <a16:colId xmlns:a16="http://schemas.microsoft.com/office/drawing/2014/main" xmlns="" val="20003"/>
                    </a:ext>
                  </a:extLst>
                </a:gridCol>
                <a:gridCol w="695739">
                  <a:extLst>
                    <a:ext uri="{9D8B030D-6E8A-4147-A177-3AD203B41FA5}">
                      <a16:colId xmlns:a16="http://schemas.microsoft.com/office/drawing/2014/main" xmlns="" val="20004"/>
                    </a:ext>
                  </a:extLst>
                </a:gridCol>
                <a:gridCol w="695739">
                  <a:extLst>
                    <a:ext uri="{9D8B030D-6E8A-4147-A177-3AD203B41FA5}">
                      <a16:colId xmlns:a16="http://schemas.microsoft.com/office/drawing/2014/main" xmlns="" val="20005"/>
                    </a:ext>
                  </a:extLst>
                </a:gridCol>
                <a:gridCol w="695739">
                  <a:extLst>
                    <a:ext uri="{9D8B030D-6E8A-4147-A177-3AD203B41FA5}">
                      <a16:colId xmlns:a16="http://schemas.microsoft.com/office/drawing/2014/main" xmlns="" val="20006"/>
                    </a:ext>
                  </a:extLst>
                </a:gridCol>
                <a:gridCol w="695739">
                  <a:extLst>
                    <a:ext uri="{9D8B030D-6E8A-4147-A177-3AD203B41FA5}">
                      <a16:colId xmlns:a16="http://schemas.microsoft.com/office/drawing/2014/main" xmlns="" val="20007"/>
                    </a:ext>
                  </a:extLst>
                </a:gridCol>
                <a:gridCol w="695739">
                  <a:extLst>
                    <a:ext uri="{9D8B030D-6E8A-4147-A177-3AD203B41FA5}">
                      <a16:colId xmlns:a16="http://schemas.microsoft.com/office/drawing/2014/main" xmlns="" val="20008"/>
                    </a:ext>
                  </a:extLst>
                </a:gridCol>
                <a:gridCol w="695739">
                  <a:extLst>
                    <a:ext uri="{9D8B030D-6E8A-4147-A177-3AD203B41FA5}">
                      <a16:colId xmlns:a16="http://schemas.microsoft.com/office/drawing/2014/main" xmlns="" val="20009"/>
                    </a:ext>
                  </a:extLst>
                </a:gridCol>
                <a:gridCol w="695739">
                  <a:extLst>
                    <a:ext uri="{9D8B030D-6E8A-4147-A177-3AD203B41FA5}">
                      <a16:colId xmlns:a16="http://schemas.microsoft.com/office/drawing/2014/main" xmlns="" val="20010"/>
                    </a:ext>
                  </a:extLst>
                </a:gridCol>
              </a:tblGrid>
              <a:tr h="622742">
                <a:tc>
                  <a:txBody>
                    <a:bodyPr/>
                    <a:lstStyle/>
                    <a:p>
                      <a:pPr algn="ctr"/>
                      <a:r>
                        <a:rPr lang="en-IN" sz="1800" b="1" i="1" u="none" strike="noStrike" kern="1200" baseline="0" dirty="0">
                          <a:solidFill>
                            <a:schemeClr val="bg1"/>
                          </a:solidFill>
                          <a:latin typeface="+mn-lt"/>
                          <a:ea typeface="+mn-ea"/>
                          <a:cs typeface="+mn-cs"/>
                        </a:rPr>
                        <a:t>I</a:t>
                      </a:r>
                      <a:endParaRPr lang="en-IN" sz="1800"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dirty="0">
                          <a:solidFill>
                            <a:schemeClr val="bg1"/>
                          </a:solidFill>
                        </a:rPr>
                        <a:t>9</a:t>
                      </a:r>
                      <a:endParaRPr lang="en-IN" sz="18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dirty="0">
                          <a:solidFill>
                            <a:schemeClr val="bg1"/>
                          </a:solidFill>
                        </a:rPr>
                        <a:t>8</a:t>
                      </a:r>
                      <a:endParaRPr lang="en-IN" sz="18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dirty="0">
                          <a:solidFill>
                            <a:schemeClr val="bg1"/>
                          </a:solidFill>
                        </a:rPr>
                        <a:t>7</a:t>
                      </a:r>
                      <a:endParaRPr lang="en-IN" sz="18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dirty="0">
                          <a:solidFill>
                            <a:schemeClr val="bg1"/>
                          </a:solidFill>
                        </a:rPr>
                        <a:t>6</a:t>
                      </a:r>
                      <a:endParaRPr lang="en-IN" sz="18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dirty="0">
                          <a:solidFill>
                            <a:schemeClr val="bg1"/>
                          </a:solidFill>
                        </a:rPr>
                        <a:t>5</a:t>
                      </a:r>
                      <a:endParaRPr lang="en-IN" sz="18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dirty="0">
                          <a:solidFill>
                            <a:schemeClr val="bg1"/>
                          </a:solidFill>
                        </a:rPr>
                        <a:t>4</a:t>
                      </a:r>
                      <a:endParaRPr lang="en-IN" sz="18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dirty="0">
                          <a:solidFill>
                            <a:schemeClr val="bg1"/>
                          </a:solidFill>
                        </a:rPr>
                        <a:t>3</a:t>
                      </a:r>
                      <a:endParaRPr lang="en-IN" sz="18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dirty="0">
                          <a:solidFill>
                            <a:schemeClr val="bg1"/>
                          </a:solidFill>
                        </a:rPr>
                        <a:t>2</a:t>
                      </a:r>
                      <a:endParaRPr lang="en-IN" sz="18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dirty="0">
                          <a:solidFill>
                            <a:schemeClr val="bg1"/>
                          </a:solidFill>
                        </a:rPr>
                        <a:t>1</a:t>
                      </a:r>
                      <a:endParaRPr lang="en-IN" sz="18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dirty="0">
                          <a:solidFill>
                            <a:schemeClr val="bg1"/>
                          </a:solidFill>
                        </a:rPr>
                        <a:t>0</a:t>
                      </a:r>
                      <a:endParaRPr lang="en-IN" sz="18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xmlns="" val="10000"/>
                  </a:ext>
                </a:extLst>
              </a:tr>
              <a:tr h="533763">
                <a:tc>
                  <a:txBody>
                    <a:bodyPr/>
                    <a:lstStyle/>
                    <a:p>
                      <a:pPr algn="ctr"/>
                      <a:r>
                        <a:rPr lang="en-IN" sz="1800" b="0" i="1" u="none" strike="noStrike" kern="1200" baseline="0" dirty="0">
                          <a:solidFill>
                            <a:schemeClr val="tx1"/>
                          </a:solidFill>
                          <a:latin typeface="+mn-lt"/>
                          <a:ea typeface="+mn-ea"/>
                          <a:cs typeface="+mn-cs"/>
                        </a:rPr>
                        <a:t>B</a:t>
                      </a:r>
                      <a:r>
                        <a:rPr lang="en-IN" sz="1800" b="0" i="1" u="none" strike="noStrike" kern="1200" baseline="-25000" dirty="0">
                          <a:solidFill>
                            <a:schemeClr val="tx1"/>
                          </a:solidFill>
                          <a:latin typeface="+mn-lt"/>
                          <a:ea typeface="+mn-ea"/>
                          <a:cs typeface="+mn-cs"/>
                        </a:rPr>
                        <a:t>i</a:t>
                      </a:r>
                      <a:endParaRPr lang="en-IN" sz="1800" baseline="-25000" dirty="0">
                        <a:solidFill>
                          <a:schemeClr val="tx1"/>
                        </a:solidFill>
                      </a:endParaRP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dirty="0"/>
                        <a:t>1</a:t>
                      </a:r>
                      <a:endParaRPr lang="en-IN" sz="1900" b="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dirty="0"/>
                        <a:t>0</a:t>
                      </a:r>
                      <a:endParaRPr lang="en-IN" sz="1900" b="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dirty="0"/>
                        <a:t>0</a:t>
                      </a:r>
                      <a:endParaRPr lang="en-IN" sz="1900" b="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dirty="0"/>
                        <a:t>0</a:t>
                      </a:r>
                      <a:endParaRPr lang="en-IN" sz="1900" b="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dirty="0"/>
                        <a:t>1</a:t>
                      </a:r>
                      <a:endParaRPr lang="en-IN" sz="1900" b="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dirty="0"/>
                        <a:t>1</a:t>
                      </a:r>
                      <a:endParaRPr lang="en-IN" sz="1900" b="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dirty="0"/>
                        <a:t>0</a:t>
                      </a:r>
                      <a:endParaRPr lang="en-IN" sz="1900" b="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dirty="0"/>
                        <a:t>0</a:t>
                      </a:r>
                      <a:endParaRPr lang="en-IN" sz="1900" b="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dirty="0"/>
                        <a:t>0</a:t>
                      </a:r>
                      <a:endParaRPr lang="en-IN" sz="1900" b="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dirty="0"/>
                        <a:t>0</a:t>
                      </a:r>
                      <a:endParaRPr lang="en-IN" sz="1900" b="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xmlns="" val="10001"/>
                  </a:ext>
                </a:extLst>
              </a:tr>
              <a:tr h="380890">
                <a:tc>
                  <a:txBody>
                    <a:bodyPr/>
                    <a:lstStyle/>
                    <a:p>
                      <a:pPr algn="ctr"/>
                      <a:r>
                        <a:rPr lang="en-IN" sz="1800" b="0" i="1" u="none" strike="noStrike" kern="1200" baseline="0" dirty="0">
                          <a:solidFill>
                            <a:schemeClr val="tx1"/>
                          </a:solidFill>
                          <a:latin typeface="+mn-lt"/>
                          <a:ea typeface="+mn-ea"/>
                          <a:cs typeface="+mn-cs"/>
                        </a:rPr>
                        <a:t>C</a:t>
                      </a:r>
                      <a:endParaRPr lang="en-IN" sz="1800" dirty="0">
                        <a:solidFill>
                          <a:schemeClr val="tx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dirty="0"/>
                        <a:t>1</a:t>
                      </a:r>
                      <a:endParaRPr lang="en-IN" sz="1900"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dirty="0"/>
                        <a:t>2</a:t>
                      </a:r>
                      <a:endParaRPr lang="en-IN" sz="1900"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dirty="0"/>
                        <a:t>4</a:t>
                      </a:r>
                      <a:endParaRPr lang="en-IN" sz="1900"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dirty="0"/>
                        <a:t>8</a:t>
                      </a:r>
                      <a:endParaRPr lang="en-IN" sz="1900"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dirty="0"/>
                        <a:t>17</a:t>
                      </a:r>
                      <a:endParaRPr lang="en-IN" sz="1900"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dirty="0"/>
                        <a:t>35</a:t>
                      </a:r>
                      <a:endParaRPr lang="en-IN" sz="1900"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dirty="0"/>
                        <a:t>70</a:t>
                      </a:r>
                      <a:endParaRPr lang="en-IN" sz="1900"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dirty="0"/>
                        <a:t>140</a:t>
                      </a:r>
                      <a:endParaRPr lang="en-IN" sz="1900"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dirty="0"/>
                        <a:t>280</a:t>
                      </a:r>
                      <a:endParaRPr lang="en-IN" sz="1900"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dirty="0"/>
                        <a:t>560</a:t>
                      </a:r>
                      <a:endParaRPr lang="en-IN" sz="1900" b="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xmlns="" val="10002"/>
                  </a:ext>
                </a:extLst>
              </a:tr>
              <a:tr h="380890">
                <a:tc>
                  <a:txBody>
                    <a:bodyPr/>
                    <a:lstStyle/>
                    <a:p>
                      <a:pPr algn="ctr"/>
                      <a:r>
                        <a:rPr lang="en-IN" sz="1800" b="0" i="1" u="none" strike="noStrike" kern="1200" baseline="0" dirty="0">
                          <a:solidFill>
                            <a:schemeClr val="tx1"/>
                          </a:solidFill>
                          <a:latin typeface="+mn-lt"/>
                          <a:ea typeface="+mn-ea"/>
                          <a:cs typeface="+mn-cs"/>
                        </a:rPr>
                        <a:t>F</a:t>
                      </a:r>
                      <a:endParaRPr lang="en-IN" sz="1800" dirty="0">
                        <a:solidFill>
                          <a:schemeClr val="tx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dirty="0"/>
                        <a:t>7</a:t>
                      </a:r>
                      <a:endParaRPr lang="en-IN" sz="1900"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dirty="0"/>
                        <a:t>49</a:t>
                      </a:r>
                      <a:endParaRPr lang="en-IN" sz="1900"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dirty="0"/>
                        <a:t>157</a:t>
                      </a:r>
                      <a:endParaRPr lang="en-IN" sz="1900"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dirty="0"/>
                        <a:t>526</a:t>
                      </a:r>
                      <a:endParaRPr lang="en-IN" sz="1900"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dirty="0"/>
                        <a:t>160</a:t>
                      </a:r>
                      <a:endParaRPr lang="en-IN" sz="1900"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dirty="0"/>
                        <a:t>241</a:t>
                      </a:r>
                      <a:endParaRPr lang="en-IN" sz="1900"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dirty="0"/>
                        <a:t>298</a:t>
                      </a:r>
                      <a:endParaRPr lang="en-IN" sz="1900"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dirty="0"/>
                        <a:t>166</a:t>
                      </a:r>
                      <a:endParaRPr lang="en-IN" sz="1900"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dirty="0"/>
                        <a:t>67</a:t>
                      </a:r>
                      <a:endParaRPr lang="en-IN" sz="1900"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dirty="0"/>
                        <a:t>1</a:t>
                      </a:r>
                      <a:endParaRPr lang="en-IN" sz="1900" b="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493491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502"/>
            <a:ext cx="8229600" cy="1107996"/>
          </a:xfrm>
        </p:spPr>
        <p:txBody>
          <a:bodyPr wrap="square">
            <a:spAutoFit/>
          </a:bodyPr>
          <a:lstStyle/>
          <a:p>
            <a:r>
              <a:rPr lang="en-US" altLang="en-US" sz="3600" dirty="0">
                <a:latin typeface="+mj-lt"/>
                <a:ea typeface="ヒラギノ角ゴ Pro W3" charset="-128"/>
              </a:rPr>
              <a:t>Efficient Operation Using the Public Key</a:t>
            </a:r>
          </a:p>
        </p:txBody>
      </p:sp>
      <p:sp>
        <p:nvSpPr>
          <p:cNvPr id="5" name="Content Placeholder 4"/>
          <p:cNvSpPr>
            <a:spLocks noGrp="1"/>
          </p:cNvSpPr>
          <p:nvPr>
            <p:ph idx="1"/>
          </p:nvPr>
        </p:nvSpPr>
        <p:spPr>
          <a:xfrm>
            <a:off x="457200" y="1600201"/>
            <a:ext cx="8229600" cy="3797299"/>
          </a:xfrm>
        </p:spPr>
        <p:txBody>
          <a:bodyPr/>
          <a:lstStyle/>
          <a:p>
            <a:r>
              <a:rPr lang="en-US" sz="2400" dirty="0"/>
              <a:t>To speed up the operation of the </a:t>
            </a:r>
            <a:r>
              <a:rPr lang="en-US" sz="2400" spc="-300" dirty="0"/>
              <a:t>R S </a:t>
            </a:r>
            <a:r>
              <a:rPr lang="en-US" sz="2400" dirty="0"/>
              <a:t>A algorithm using the public key, a specific choice of </a:t>
            </a:r>
            <a:r>
              <a:rPr lang="en-US" sz="2400" i="1" dirty="0"/>
              <a:t>e </a:t>
            </a:r>
            <a:r>
              <a:rPr lang="en-US" sz="2400" dirty="0"/>
              <a:t>is usually made</a:t>
            </a:r>
          </a:p>
          <a:p>
            <a:r>
              <a:rPr lang="en-US" sz="2400" dirty="0"/>
              <a:t>The most common choice is 65537 (2</a:t>
            </a:r>
            <a:r>
              <a:rPr lang="en-US" sz="2400" baseline="30000" dirty="0"/>
              <a:t>16</a:t>
            </a:r>
            <a:r>
              <a:rPr lang="en-US" sz="2400" dirty="0"/>
              <a:t> + 1)</a:t>
            </a:r>
          </a:p>
          <a:p>
            <a:pPr lvl="1"/>
            <a:r>
              <a:rPr lang="en-US" sz="2400" dirty="0"/>
              <a:t>Two other popular choices are </a:t>
            </a:r>
            <a:r>
              <a:rPr lang="en-US" sz="2400" i="1" dirty="0"/>
              <a:t>e</a:t>
            </a:r>
            <a:r>
              <a:rPr lang="en-US" sz="2400" dirty="0"/>
              <a:t>=3 and </a:t>
            </a:r>
            <a:r>
              <a:rPr lang="en-US" sz="2400" i="1" dirty="0"/>
              <a:t>e</a:t>
            </a:r>
            <a:r>
              <a:rPr lang="en-US" sz="2400" dirty="0"/>
              <a:t>=17</a:t>
            </a:r>
          </a:p>
          <a:p>
            <a:pPr lvl="1"/>
            <a:r>
              <a:rPr lang="en-US" sz="2400" dirty="0"/>
              <a:t>Each of these choices has only two 1 bits, so the number of multiplications required to perform exponentiation is minimized</a:t>
            </a:r>
          </a:p>
          <a:p>
            <a:pPr lvl="1"/>
            <a:r>
              <a:rPr lang="en-US" sz="2400" dirty="0"/>
              <a:t>With a very small public key, such as </a:t>
            </a:r>
            <a:r>
              <a:rPr lang="en-US" sz="2400" i="1" dirty="0"/>
              <a:t>e </a:t>
            </a:r>
            <a:r>
              <a:rPr lang="en-US" sz="2400" dirty="0"/>
              <a:t>= 3, </a:t>
            </a:r>
            <a:r>
              <a:rPr lang="en-US" sz="2400" spc="-300" dirty="0"/>
              <a:t>R S </a:t>
            </a:r>
            <a:r>
              <a:rPr lang="en-US" sz="2400" dirty="0"/>
              <a:t>A becomes vulnerable to a simple attack</a:t>
            </a:r>
          </a:p>
        </p:txBody>
      </p:sp>
    </p:spTree>
    <p:extLst>
      <p:ext uri="{BB962C8B-B14F-4D97-AF65-F5344CB8AC3E}">
        <p14:creationId xmlns:p14="http://schemas.microsoft.com/office/powerpoint/2010/main" val="185707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502"/>
            <a:ext cx="8229600" cy="1107996"/>
          </a:xfrm>
        </p:spPr>
        <p:txBody>
          <a:bodyPr wrap="square">
            <a:spAutoFit/>
          </a:bodyPr>
          <a:lstStyle/>
          <a:p>
            <a:r>
              <a:rPr lang="en-US" altLang="en-US" sz="3600" dirty="0">
                <a:latin typeface="+mj-lt"/>
                <a:ea typeface="ヒラギノ角ゴ Pro W3" charset="-128"/>
              </a:rPr>
              <a:t>Efficient Operation Using the Private Key</a:t>
            </a:r>
          </a:p>
        </p:txBody>
      </p:sp>
      <p:sp>
        <p:nvSpPr>
          <p:cNvPr id="5" name="Content Placeholder 4"/>
          <p:cNvSpPr>
            <a:spLocks noGrp="1"/>
          </p:cNvSpPr>
          <p:nvPr>
            <p:ph idx="1"/>
          </p:nvPr>
        </p:nvSpPr>
        <p:spPr>
          <a:xfrm>
            <a:off x="457200" y="1600201"/>
            <a:ext cx="8229600" cy="3797299"/>
          </a:xfrm>
        </p:spPr>
        <p:txBody>
          <a:bodyPr/>
          <a:lstStyle/>
          <a:p>
            <a:r>
              <a:rPr lang="en-US" sz="2400" dirty="0"/>
              <a:t>Decryption uses exponentiation to power </a:t>
            </a:r>
            <a:r>
              <a:rPr lang="en-US" sz="2400" i="1" dirty="0"/>
              <a:t>d</a:t>
            </a:r>
          </a:p>
          <a:p>
            <a:pPr lvl="1"/>
            <a:r>
              <a:rPr lang="en-US" sz="2400" dirty="0"/>
              <a:t>A small value of </a:t>
            </a:r>
            <a:r>
              <a:rPr lang="en-US" sz="2400" i="1" dirty="0"/>
              <a:t>d </a:t>
            </a:r>
            <a:r>
              <a:rPr lang="en-US" sz="2400" dirty="0"/>
              <a:t>is vulnerable to a brute-force attack and to other forms of cryptanalysis</a:t>
            </a:r>
          </a:p>
          <a:p>
            <a:r>
              <a:rPr lang="en-US" sz="2400" dirty="0"/>
              <a:t>Can use the Chinese Remainder Theorem (</a:t>
            </a:r>
            <a:r>
              <a:rPr lang="en-US" sz="2400" spc="-300" dirty="0"/>
              <a:t>C R </a:t>
            </a:r>
            <a:r>
              <a:rPr lang="en-US" sz="2400" dirty="0"/>
              <a:t>T) to speed up computation</a:t>
            </a:r>
          </a:p>
          <a:p>
            <a:pPr lvl="1"/>
            <a:r>
              <a:rPr lang="en-US" sz="2400" dirty="0"/>
              <a:t>The quantities </a:t>
            </a:r>
            <a:r>
              <a:rPr lang="en-US" sz="2400" i="1" dirty="0"/>
              <a:t>d </a:t>
            </a:r>
            <a:r>
              <a:rPr lang="en-US" sz="2400" dirty="0"/>
              <a:t>mod (</a:t>
            </a:r>
            <a:r>
              <a:rPr lang="en-US" sz="2400" i="1" dirty="0"/>
              <a:t>p – 1) </a:t>
            </a:r>
            <a:r>
              <a:rPr lang="en-US" sz="2400" dirty="0"/>
              <a:t>and</a:t>
            </a:r>
            <a:r>
              <a:rPr lang="en-US" sz="2400" i="1" dirty="0"/>
              <a:t> d</a:t>
            </a:r>
            <a:r>
              <a:rPr lang="en-US" sz="2400" dirty="0"/>
              <a:t> mod (</a:t>
            </a:r>
            <a:r>
              <a:rPr lang="en-US" sz="2400" i="1" dirty="0"/>
              <a:t>q – 1) </a:t>
            </a:r>
            <a:r>
              <a:rPr lang="en-US" sz="2400" dirty="0"/>
              <a:t>can be </a:t>
            </a:r>
            <a:r>
              <a:rPr lang="en-US" sz="2400" dirty="0" err="1"/>
              <a:t>precalculated</a:t>
            </a:r>
            <a:endParaRPr lang="en-US" sz="2400" dirty="0"/>
          </a:p>
          <a:p>
            <a:pPr lvl="1"/>
            <a:r>
              <a:rPr lang="en-US" sz="2400" dirty="0"/>
              <a:t> End result is that the calculation is approximately four times as fast as evaluating </a:t>
            </a:r>
            <a:r>
              <a:rPr lang="en-US" sz="2400" i="1" dirty="0"/>
              <a:t>M = C</a:t>
            </a:r>
            <a:r>
              <a:rPr lang="en-US" sz="2400" i="1" baseline="30000" dirty="0"/>
              <a:t>d</a:t>
            </a:r>
            <a:r>
              <a:rPr lang="en-US" sz="2400" i="1" dirty="0"/>
              <a:t> </a:t>
            </a:r>
            <a:r>
              <a:rPr lang="en-US" sz="2400" dirty="0"/>
              <a:t>mod </a:t>
            </a:r>
            <a:r>
              <a:rPr lang="en-US" sz="2400" i="1" dirty="0"/>
              <a:t>n </a:t>
            </a:r>
            <a:r>
              <a:rPr lang="en-US" sz="2400" dirty="0"/>
              <a:t>directly</a:t>
            </a:r>
          </a:p>
        </p:txBody>
      </p:sp>
    </p:spTree>
    <p:extLst>
      <p:ext uri="{BB962C8B-B14F-4D97-AF65-F5344CB8AC3E}">
        <p14:creationId xmlns:p14="http://schemas.microsoft.com/office/powerpoint/2010/main" val="3517183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wrap="square">
            <a:spAutoFit/>
          </a:bodyPr>
          <a:lstStyle/>
          <a:p>
            <a:r>
              <a:rPr lang="en-US" altLang="en-US" sz="3600" dirty="0">
                <a:latin typeface="+mj-lt"/>
                <a:ea typeface="ヒラギノ角ゴ Pro W3" charset="-128"/>
              </a:rPr>
              <a:t>Key Generation</a:t>
            </a:r>
          </a:p>
        </p:txBody>
      </p:sp>
      <p:sp>
        <p:nvSpPr>
          <p:cNvPr id="5" name="Content Placeholder 4"/>
          <p:cNvSpPr>
            <a:spLocks noGrp="1"/>
          </p:cNvSpPr>
          <p:nvPr>
            <p:ph idx="1"/>
          </p:nvPr>
        </p:nvSpPr>
        <p:spPr>
          <a:xfrm>
            <a:off x="457200" y="990600"/>
            <a:ext cx="8229600" cy="3810000"/>
          </a:xfrm>
        </p:spPr>
        <p:txBody>
          <a:bodyPr/>
          <a:lstStyle/>
          <a:p>
            <a:r>
              <a:rPr lang="en-US" sz="2400" dirty="0"/>
              <a:t>Before the application of the public-key cryptosystem each participant must generate a pair of keys:</a:t>
            </a:r>
          </a:p>
          <a:p>
            <a:pPr lvl="1"/>
            <a:r>
              <a:rPr lang="en-US" sz="2400" dirty="0"/>
              <a:t>Determine two prime numbers </a:t>
            </a:r>
            <a:r>
              <a:rPr lang="en-AU" sz="2400" i="1" dirty="0"/>
              <a:t>p</a:t>
            </a:r>
            <a:r>
              <a:rPr lang="en-AU" sz="2400" dirty="0"/>
              <a:t> and </a:t>
            </a:r>
            <a:r>
              <a:rPr lang="en-AU" sz="2400" i="1" dirty="0"/>
              <a:t>q</a:t>
            </a:r>
            <a:r>
              <a:rPr lang="en-AU" sz="2400" dirty="0"/>
              <a:t> </a:t>
            </a:r>
          </a:p>
          <a:p>
            <a:pPr lvl="1"/>
            <a:r>
              <a:rPr lang="en-US" sz="2400" dirty="0"/>
              <a:t>Select either </a:t>
            </a:r>
            <a:r>
              <a:rPr lang="en-US" sz="2400" i="1" dirty="0"/>
              <a:t>e</a:t>
            </a:r>
            <a:r>
              <a:rPr lang="en-US" sz="2400" dirty="0"/>
              <a:t> or </a:t>
            </a:r>
            <a:r>
              <a:rPr lang="en-US" sz="2400" i="1" dirty="0"/>
              <a:t>d</a:t>
            </a:r>
            <a:r>
              <a:rPr lang="en-US" sz="2400" dirty="0"/>
              <a:t> and calculate the other</a:t>
            </a:r>
          </a:p>
          <a:p>
            <a:r>
              <a:rPr lang="en-AU" sz="2400" dirty="0"/>
              <a:t>Because the value of </a:t>
            </a:r>
            <a:r>
              <a:rPr lang="en-AU" sz="2400" i="1" dirty="0"/>
              <a:t>n = </a:t>
            </a:r>
            <a:r>
              <a:rPr lang="en-AU" sz="2400" i="1" dirty="0" err="1"/>
              <a:t>pq</a:t>
            </a:r>
            <a:r>
              <a:rPr lang="en-AU" sz="2400" i="1" dirty="0"/>
              <a:t> </a:t>
            </a:r>
            <a:r>
              <a:rPr lang="en-AU" sz="2400" dirty="0"/>
              <a:t>will be known to any potential adversary, primes must be chosen from a sufficiently large set</a:t>
            </a:r>
          </a:p>
          <a:p>
            <a:pPr lvl="1"/>
            <a:r>
              <a:rPr lang="en-AU" sz="2400" dirty="0"/>
              <a:t>The method used for finding large primes must be reasonably efficient</a:t>
            </a:r>
          </a:p>
        </p:txBody>
      </p:sp>
      <p:pic>
        <p:nvPicPr>
          <p:cNvPr id="14" name="Picture Placeholder 13">
            <a:extLst>
              <a:ext uri="{C183D7F6-B498-43B3-948B-1728B52AA6E4}">
                <adec:decorative xmlns:adec="http://schemas.microsoft.com/office/drawing/2017/decorative" xmlns="" val="1"/>
              </a:ext>
            </a:extLst>
          </p:cNvPr>
          <p:cNvPicPr>
            <a:picLocks noGrp="1" noChangeAspect="1"/>
          </p:cNvPicPr>
          <p:nvPr>
            <p:ph type="pic" sz="quarter" idx="15"/>
          </p:nvPr>
        </p:nvPicPr>
        <p:blipFill>
          <a:blip r:embed="rId3"/>
          <a:stretch>
            <a:fillRect/>
          </a:stretch>
        </p:blipFill>
        <p:spPr>
          <a:xfrm rot="2137904">
            <a:off x="6898345" y="5253572"/>
            <a:ext cx="1367999" cy="619322"/>
          </a:xfrm>
          <a:prstGeom prst="rect">
            <a:avLst/>
          </a:prstGeom>
          <a:noFill/>
          <a:ln>
            <a:noFill/>
          </a:ln>
        </p:spPr>
      </p:pic>
      <p:pic>
        <p:nvPicPr>
          <p:cNvPr id="15" name="Picture Placeholder 14">
            <a:extLst>
              <a:ext uri="{C183D7F6-B498-43B3-948B-1728B52AA6E4}">
                <adec:decorative xmlns:adec="http://schemas.microsoft.com/office/drawing/2017/decorative" xmlns="" val="1"/>
              </a:ext>
            </a:extLst>
          </p:cNvPr>
          <p:cNvPicPr>
            <a:picLocks noGrp="1" noChangeAspect="1"/>
          </p:cNvPicPr>
          <p:nvPr>
            <p:ph type="pic" sz="quarter" idx="14"/>
          </p:nvPr>
        </p:nvPicPr>
        <p:blipFill>
          <a:blip r:embed="rId3"/>
          <a:stretch>
            <a:fillRect/>
          </a:stretch>
        </p:blipFill>
        <p:spPr>
          <a:xfrm rot="19199566">
            <a:off x="6742735" y="5295950"/>
            <a:ext cx="1367999" cy="619322"/>
          </a:xfrm>
          <a:prstGeom prst="rect">
            <a:avLst/>
          </a:prstGeom>
          <a:noFill/>
          <a:ln>
            <a:noFill/>
          </a:ln>
        </p:spPr>
      </p:pic>
    </p:spTree>
    <p:extLst>
      <p:ext uri="{BB962C8B-B14F-4D97-AF65-F5344CB8AC3E}">
        <p14:creationId xmlns:p14="http://schemas.microsoft.com/office/powerpoint/2010/main" val="1749184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779"/>
            <a:ext cx="8229600" cy="1107996"/>
          </a:xfrm>
        </p:spPr>
        <p:txBody>
          <a:bodyPr wrap="square">
            <a:spAutoFit/>
          </a:bodyPr>
          <a:lstStyle/>
          <a:p>
            <a:r>
              <a:rPr lang="en-US" altLang="en-US" sz="3600" dirty="0">
                <a:latin typeface="+mj-lt"/>
                <a:ea typeface="ヒラギノ角ゴ Pro W3" charset="-128"/>
              </a:rPr>
              <a:t>Misconceptions Concerning Public-Key Encryption</a:t>
            </a:r>
            <a:endParaRPr lang="en-US" sz="2800" dirty="0">
              <a:latin typeface="+mj-lt"/>
            </a:endParaRPr>
          </a:p>
        </p:txBody>
      </p:sp>
      <p:sp>
        <p:nvSpPr>
          <p:cNvPr id="3" name="Content Placeholder 2"/>
          <p:cNvSpPr>
            <a:spLocks noGrp="1"/>
          </p:cNvSpPr>
          <p:nvPr>
            <p:ph idx="1"/>
          </p:nvPr>
        </p:nvSpPr>
        <p:spPr>
          <a:xfrm>
            <a:off x="457200" y="1600200"/>
            <a:ext cx="8229600" cy="3339376"/>
          </a:xfrm>
        </p:spPr>
        <p:txBody>
          <a:bodyPr>
            <a:spAutoFit/>
          </a:bodyPr>
          <a:lstStyle/>
          <a:p>
            <a:r>
              <a:rPr lang="en-US" sz="2400" dirty="0"/>
              <a:t>Public-key encryption is more secure from cryptanalysis than symmetric encryption</a:t>
            </a:r>
          </a:p>
          <a:p>
            <a:r>
              <a:rPr lang="en-US" sz="2400" dirty="0"/>
              <a:t>Public-key encryption is a general-purpose technique that has made symmetric encryption obsolete</a:t>
            </a:r>
          </a:p>
          <a:p>
            <a:r>
              <a:rPr lang="en-US" sz="2400" dirty="0"/>
              <a:t>There is a feeling that key distribution is trivial when using public-key encryption, compared to the cumbersome handshaking involved with key distribution centers for symmetric encryption</a:t>
            </a:r>
          </a:p>
        </p:txBody>
      </p:sp>
      <p:pic>
        <p:nvPicPr>
          <p:cNvPr id="4" name="Picture 3">
            <a:extLst>
              <a:ext uri="{FF2B5EF4-FFF2-40B4-BE49-F238E27FC236}">
                <a16:creationId xmlns:a16="http://schemas.microsoft.com/office/drawing/2014/main" xmlns="" id="{C346028E-88D6-452D-9BA6-DA85109AFB95}"/>
              </a:ext>
              <a:ext uri="{C183D7F6-B498-43B3-948B-1728B52AA6E4}">
                <adec:decorative xmlns:adec="http://schemas.microsoft.com/office/drawing/2017/decorative" xmlns="" val="1"/>
              </a:ext>
            </a:extLst>
          </p:cNvPr>
          <p:cNvPicPr>
            <a:picLocks noChangeAspect="1"/>
          </p:cNvPicPr>
          <p:nvPr/>
        </p:nvPicPr>
        <p:blipFill>
          <a:blip r:embed="rId3"/>
          <a:stretch>
            <a:fillRect/>
          </a:stretch>
        </p:blipFill>
        <p:spPr>
          <a:xfrm rot="3562930">
            <a:off x="7140528" y="5417472"/>
            <a:ext cx="1162275" cy="526186"/>
          </a:xfrm>
          <a:prstGeom prst="rect">
            <a:avLst/>
          </a:prstGeom>
        </p:spPr>
      </p:pic>
    </p:spTree>
    <p:extLst>
      <p:ext uri="{BB962C8B-B14F-4D97-AF65-F5344CB8AC3E}">
        <p14:creationId xmlns:p14="http://schemas.microsoft.com/office/powerpoint/2010/main" val="3807053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872"/>
            <a:ext cx="8229600" cy="1097280"/>
          </a:xfrm>
        </p:spPr>
        <p:txBody>
          <a:bodyPr wrap="square">
            <a:spAutoFit/>
          </a:bodyPr>
          <a:lstStyle/>
          <a:p>
            <a:r>
              <a:rPr lang="en-US" altLang="en-US" sz="3600" dirty="0">
                <a:latin typeface="+mj-lt"/>
                <a:ea typeface="ヒラギノ角ゴ Pro W3" charset="-128"/>
              </a:rPr>
              <a:t>Procedure for Picking a Prime Number</a:t>
            </a:r>
          </a:p>
        </p:txBody>
      </p:sp>
      <p:sp>
        <p:nvSpPr>
          <p:cNvPr id="5" name="Content Placeholder 4"/>
          <p:cNvSpPr>
            <a:spLocks noGrp="1"/>
          </p:cNvSpPr>
          <p:nvPr>
            <p:ph idx="1"/>
          </p:nvPr>
        </p:nvSpPr>
        <p:spPr>
          <a:xfrm>
            <a:off x="457200" y="1600200"/>
            <a:ext cx="8229600" cy="3187700"/>
          </a:xfrm>
        </p:spPr>
        <p:txBody>
          <a:bodyPr/>
          <a:lstStyle/>
          <a:p>
            <a:r>
              <a:rPr lang="en-US" sz="2400" dirty="0"/>
              <a:t>Pick an odd integer </a:t>
            </a:r>
            <a:r>
              <a:rPr lang="en-US" sz="2400" i="1" dirty="0"/>
              <a:t>n</a:t>
            </a:r>
            <a:r>
              <a:rPr lang="en-US" sz="2400" dirty="0"/>
              <a:t> at random</a:t>
            </a:r>
          </a:p>
          <a:p>
            <a:r>
              <a:rPr lang="en-US" sz="2400" dirty="0"/>
              <a:t>Pick an integer </a:t>
            </a:r>
            <a:r>
              <a:rPr lang="en-US" sz="2400" i="1" dirty="0"/>
              <a:t>a &lt; n </a:t>
            </a:r>
            <a:r>
              <a:rPr lang="en-US" sz="2400" dirty="0"/>
              <a:t>at random</a:t>
            </a:r>
          </a:p>
          <a:p>
            <a:r>
              <a:rPr lang="en-US" sz="2400" dirty="0"/>
              <a:t>Perform the probabilistic </a:t>
            </a:r>
            <a:r>
              <a:rPr lang="en-US" sz="2400" dirty="0" err="1"/>
              <a:t>primality</a:t>
            </a:r>
            <a:r>
              <a:rPr lang="en-US" sz="2400" dirty="0"/>
              <a:t> test with </a:t>
            </a:r>
            <a:r>
              <a:rPr lang="en-US" sz="2400" i="1" dirty="0"/>
              <a:t>a </a:t>
            </a:r>
            <a:r>
              <a:rPr lang="en-US" sz="2400" dirty="0"/>
              <a:t>as a parameter. If </a:t>
            </a:r>
            <a:r>
              <a:rPr lang="en-US" sz="2400" i="1" dirty="0"/>
              <a:t>n </a:t>
            </a:r>
            <a:r>
              <a:rPr lang="en-US" sz="2400" dirty="0"/>
              <a:t>fails the test, reject the value </a:t>
            </a:r>
            <a:r>
              <a:rPr lang="en-US" sz="2400" i="1" dirty="0"/>
              <a:t>n </a:t>
            </a:r>
            <a:r>
              <a:rPr lang="en-US" sz="2400" dirty="0"/>
              <a:t>and go to step 1</a:t>
            </a:r>
          </a:p>
          <a:p>
            <a:r>
              <a:rPr lang="en-US" sz="2400" dirty="0"/>
              <a:t>If </a:t>
            </a:r>
            <a:r>
              <a:rPr lang="en-US" sz="2400" i="1" dirty="0"/>
              <a:t>n </a:t>
            </a:r>
            <a:r>
              <a:rPr lang="en-US" sz="2400" dirty="0"/>
              <a:t>has passed a sufficient number of tests, accept </a:t>
            </a:r>
            <a:r>
              <a:rPr lang="en-US" sz="2400" i="1" dirty="0"/>
              <a:t>n; </a:t>
            </a:r>
            <a:r>
              <a:rPr lang="en-US" sz="2400" dirty="0"/>
              <a:t>otherwise, go to step 2</a:t>
            </a:r>
          </a:p>
        </p:txBody>
      </p:sp>
      <p:pic>
        <p:nvPicPr>
          <p:cNvPr id="8" name="Picture Placeholder 7">
            <a:extLst>
              <a:ext uri="{FF2B5EF4-FFF2-40B4-BE49-F238E27FC236}">
                <a16:creationId xmlns:a16="http://schemas.microsoft.com/office/drawing/2014/main" xmlns="" id="{78A00ED2-9490-47F1-8EB5-E8F17A51500A}"/>
              </a:ext>
              <a:ext uri="{C183D7F6-B498-43B3-948B-1728B52AA6E4}">
                <adec:decorative xmlns:adec="http://schemas.microsoft.com/office/drawing/2017/decorative" xmlns="" val="1"/>
              </a:ext>
            </a:extLst>
          </p:cNvPr>
          <p:cNvPicPr>
            <a:picLocks noGrp="1" noChangeAspect="1"/>
          </p:cNvPicPr>
          <p:nvPr>
            <p:ph type="pic" sz="quarter" idx="15"/>
          </p:nvPr>
        </p:nvPicPr>
        <p:blipFill>
          <a:blip r:embed="rId3"/>
          <a:stretch>
            <a:fillRect/>
          </a:stretch>
        </p:blipFill>
        <p:spPr>
          <a:xfrm>
            <a:off x="7199798" y="4959025"/>
            <a:ext cx="1470526" cy="1348455"/>
          </a:xfrm>
          <a:prstGeom prst="rect">
            <a:avLst/>
          </a:prstGeom>
          <a:noFill/>
          <a:ln>
            <a:noFill/>
          </a:ln>
        </p:spPr>
      </p:pic>
    </p:spTree>
    <p:extLst>
      <p:ext uri="{BB962C8B-B14F-4D97-AF65-F5344CB8AC3E}">
        <p14:creationId xmlns:p14="http://schemas.microsoft.com/office/powerpoint/2010/main" val="1160328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wrap="square">
            <a:spAutoFit/>
          </a:bodyPr>
          <a:lstStyle/>
          <a:p>
            <a:r>
              <a:rPr lang="en-US" altLang="en-US" sz="3600" dirty="0">
                <a:latin typeface="+mj-lt"/>
                <a:ea typeface="ヒラギノ角ゴ Pro W3" charset="-128"/>
              </a:rPr>
              <a:t>The Security of </a:t>
            </a:r>
            <a:r>
              <a:rPr lang="en-US" altLang="en-US" sz="3600" spc="-450" dirty="0">
                <a:latin typeface="+mj-lt"/>
                <a:ea typeface="ヒラギノ角ゴ Pro W3" charset="-128"/>
              </a:rPr>
              <a:t>R S </a:t>
            </a:r>
            <a:r>
              <a:rPr lang="en-US" altLang="en-US" sz="3600" dirty="0">
                <a:latin typeface="+mj-lt"/>
                <a:ea typeface="ヒラギノ角ゴ Pro W3" charset="-128"/>
              </a:rPr>
              <a:t>A</a:t>
            </a:r>
          </a:p>
        </p:txBody>
      </p:sp>
      <p:sp>
        <p:nvSpPr>
          <p:cNvPr id="5" name="Content Placeholder 4"/>
          <p:cNvSpPr>
            <a:spLocks noGrp="1"/>
          </p:cNvSpPr>
          <p:nvPr>
            <p:ph idx="1"/>
          </p:nvPr>
        </p:nvSpPr>
        <p:spPr>
          <a:xfrm>
            <a:off x="457200" y="914400"/>
            <a:ext cx="8229600" cy="5334000"/>
          </a:xfrm>
        </p:spPr>
        <p:txBody>
          <a:bodyPr/>
          <a:lstStyle/>
          <a:p>
            <a:pPr>
              <a:lnSpc>
                <a:spcPts val="2400"/>
              </a:lnSpc>
            </a:pPr>
            <a:r>
              <a:rPr lang="en-US" sz="2200" dirty="0"/>
              <a:t>Five possible approaches to attacking RSA are:</a:t>
            </a:r>
          </a:p>
          <a:p>
            <a:pPr lvl="1">
              <a:lnSpc>
                <a:spcPts val="2400"/>
              </a:lnSpc>
            </a:pPr>
            <a:r>
              <a:rPr lang="en-US" sz="2200" dirty="0"/>
              <a:t> Brute force</a:t>
            </a:r>
          </a:p>
          <a:p>
            <a:pPr lvl="2">
              <a:lnSpc>
                <a:spcPts val="2400"/>
              </a:lnSpc>
            </a:pPr>
            <a:r>
              <a:rPr lang="en-US" sz="2200" dirty="0"/>
              <a:t>Involves trying all possible private keys</a:t>
            </a:r>
            <a:endParaRPr lang="en-AU" sz="2200" dirty="0"/>
          </a:p>
          <a:p>
            <a:pPr lvl="1">
              <a:lnSpc>
                <a:spcPts val="2400"/>
              </a:lnSpc>
            </a:pPr>
            <a:r>
              <a:rPr lang="en-US" sz="2200" dirty="0"/>
              <a:t> Mathematical attacks </a:t>
            </a:r>
          </a:p>
          <a:p>
            <a:pPr lvl="2">
              <a:lnSpc>
                <a:spcPts val="2400"/>
              </a:lnSpc>
            </a:pPr>
            <a:r>
              <a:rPr lang="en-US" sz="2200" dirty="0"/>
              <a:t>There are several approaches, all equivalent in effort to factoring the product of two primes</a:t>
            </a:r>
          </a:p>
          <a:p>
            <a:pPr lvl="1">
              <a:lnSpc>
                <a:spcPts val="2400"/>
              </a:lnSpc>
            </a:pPr>
            <a:r>
              <a:rPr lang="en-US" sz="2200" dirty="0"/>
              <a:t>Timing attacks</a:t>
            </a:r>
          </a:p>
          <a:p>
            <a:pPr lvl="2">
              <a:lnSpc>
                <a:spcPts val="2400"/>
              </a:lnSpc>
            </a:pPr>
            <a:r>
              <a:rPr lang="en-US" sz="2200" dirty="0"/>
              <a:t>These depend on the running time of the decryption algorithm</a:t>
            </a:r>
          </a:p>
          <a:p>
            <a:pPr lvl="1">
              <a:lnSpc>
                <a:spcPts val="2400"/>
              </a:lnSpc>
            </a:pPr>
            <a:r>
              <a:rPr lang="en-US" sz="2200" dirty="0"/>
              <a:t> Hardware fault-based attack</a:t>
            </a:r>
          </a:p>
          <a:p>
            <a:pPr lvl="2">
              <a:lnSpc>
                <a:spcPts val="2400"/>
              </a:lnSpc>
            </a:pPr>
            <a:r>
              <a:rPr lang="en-US" sz="2200" dirty="0"/>
              <a:t>This involves inducing hardware faults in the processor that is generating digital signatures</a:t>
            </a:r>
          </a:p>
          <a:p>
            <a:pPr lvl="1">
              <a:lnSpc>
                <a:spcPts val="2400"/>
              </a:lnSpc>
            </a:pPr>
            <a:r>
              <a:rPr lang="en-US" sz="2200" dirty="0"/>
              <a:t> Chosen </a:t>
            </a:r>
            <a:r>
              <a:rPr lang="en-US" sz="2200" dirty="0" err="1"/>
              <a:t>ciphertext</a:t>
            </a:r>
            <a:r>
              <a:rPr lang="en-US" sz="2200" dirty="0"/>
              <a:t> attacks</a:t>
            </a:r>
          </a:p>
          <a:p>
            <a:pPr lvl="2">
              <a:lnSpc>
                <a:spcPts val="2400"/>
              </a:lnSpc>
            </a:pPr>
            <a:r>
              <a:rPr lang="en-US" sz="2200" dirty="0"/>
              <a:t>This type of attack exploits properties of the RSA algorithm</a:t>
            </a:r>
            <a:endParaRPr lang="en-AU" sz="2200" dirty="0"/>
          </a:p>
        </p:txBody>
      </p:sp>
    </p:spTree>
    <p:extLst>
      <p:ext uri="{BB962C8B-B14F-4D97-AF65-F5344CB8AC3E}">
        <p14:creationId xmlns:p14="http://schemas.microsoft.com/office/powerpoint/2010/main" val="3846442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wrap="square">
            <a:spAutoFit/>
          </a:bodyPr>
          <a:lstStyle/>
          <a:p>
            <a:r>
              <a:rPr lang="en-US" altLang="en-US" sz="3600" dirty="0">
                <a:latin typeface="+mj-lt"/>
                <a:ea typeface="ヒラギノ角ゴ Pro W3" charset="-128"/>
              </a:rPr>
              <a:t>Factoring Problem</a:t>
            </a:r>
          </a:p>
        </p:txBody>
      </p:sp>
      <p:sp>
        <p:nvSpPr>
          <p:cNvPr id="5" name="Content Placeholder 4"/>
          <p:cNvSpPr>
            <a:spLocks noGrp="1"/>
          </p:cNvSpPr>
          <p:nvPr>
            <p:ph idx="1"/>
          </p:nvPr>
        </p:nvSpPr>
        <p:spPr>
          <a:xfrm>
            <a:off x="457200" y="990600"/>
            <a:ext cx="8229600" cy="3581400"/>
          </a:xfrm>
        </p:spPr>
        <p:txBody>
          <a:bodyPr/>
          <a:lstStyle/>
          <a:p>
            <a:r>
              <a:rPr lang="en-US" sz="2400" dirty="0"/>
              <a:t>We can identify three approaches to attacking RSA mathematically:</a:t>
            </a:r>
          </a:p>
          <a:p>
            <a:pPr lvl="1"/>
            <a:r>
              <a:rPr lang="en-US" sz="2400" dirty="0"/>
              <a:t>Factor </a:t>
            </a:r>
            <a:r>
              <a:rPr lang="en-AU" sz="2400" i="1" dirty="0"/>
              <a:t>n</a:t>
            </a:r>
            <a:r>
              <a:rPr lang="en-AU" sz="2400" dirty="0"/>
              <a:t> into its two prime factors. This enables calculation of ø(</a:t>
            </a:r>
            <a:r>
              <a:rPr lang="en-AU" sz="2400" i="1" dirty="0"/>
              <a:t>n</a:t>
            </a:r>
            <a:r>
              <a:rPr lang="en-AU" sz="2400" dirty="0"/>
              <a:t>) = (</a:t>
            </a:r>
            <a:r>
              <a:rPr lang="en-AU" sz="2400" i="1" dirty="0"/>
              <a:t>p – 1) x (q</a:t>
            </a:r>
            <a:r>
              <a:rPr lang="en-AU" sz="2400" dirty="0"/>
              <a:t> – 1), which in turn enables determination of </a:t>
            </a:r>
            <a:r>
              <a:rPr lang="en-AU" sz="2400" i="1" dirty="0"/>
              <a:t>d = e</a:t>
            </a:r>
            <a:r>
              <a:rPr lang="en-AU" sz="2400" i="1" baseline="30000" dirty="0"/>
              <a:t>-1</a:t>
            </a:r>
            <a:r>
              <a:rPr lang="en-AU" sz="2400" i="1" dirty="0"/>
              <a:t> (mod </a:t>
            </a:r>
            <a:r>
              <a:rPr lang="en-AU" sz="2400" dirty="0"/>
              <a:t>ø(n))</a:t>
            </a:r>
          </a:p>
          <a:p>
            <a:pPr lvl="1"/>
            <a:r>
              <a:rPr lang="en-US" sz="2400" dirty="0"/>
              <a:t>Determine </a:t>
            </a:r>
            <a:r>
              <a:rPr lang="en-AU" sz="2400" dirty="0"/>
              <a:t>ø(n)</a:t>
            </a:r>
            <a:r>
              <a:rPr lang="en-US" sz="2400" dirty="0"/>
              <a:t> directly without first determining </a:t>
            </a:r>
            <a:r>
              <a:rPr lang="en-US" sz="2400" i="1" dirty="0"/>
              <a:t>p </a:t>
            </a:r>
            <a:r>
              <a:rPr lang="en-US" sz="2400" dirty="0"/>
              <a:t>and </a:t>
            </a:r>
            <a:r>
              <a:rPr lang="en-US" sz="2400" i="1" dirty="0"/>
              <a:t>q. </a:t>
            </a:r>
            <a:r>
              <a:rPr lang="en-US" sz="2400" dirty="0"/>
              <a:t>Again this </a:t>
            </a:r>
            <a:r>
              <a:rPr lang="en-AU" sz="2400" dirty="0"/>
              <a:t>enables determination of </a:t>
            </a:r>
            <a:r>
              <a:rPr lang="en-AU" sz="2400" i="1" dirty="0"/>
              <a:t>d = e</a:t>
            </a:r>
            <a:r>
              <a:rPr lang="en-AU" sz="2400" i="1" baseline="30000" dirty="0"/>
              <a:t>-1</a:t>
            </a:r>
            <a:r>
              <a:rPr lang="en-AU" sz="2400" i="1" dirty="0"/>
              <a:t> (mod </a:t>
            </a:r>
            <a:r>
              <a:rPr lang="en-AU" sz="2400" dirty="0"/>
              <a:t>ø(n))</a:t>
            </a:r>
            <a:endParaRPr lang="en-US" sz="2400" dirty="0"/>
          </a:p>
          <a:p>
            <a:pPr lvl="1"/>
            <a:r>
              <a:rPr lang="en-US" sz="2400" dirty="0"/>
              <a:t>Determine </a:t>
            </a:r>
            <a:r>
              <a:rPr lang="en-US" sz="2400" i="1" dirty="0"/>
              <a:t>d</a:t>
            </a:r>
            <a:r>
              <a:rPr lang="en-US" sz="2400" dirty="0"/>
              <a:t> directly without first determining </a:t>
            </a:r>
            <a:r>
              <a:rPr lang="en-AU" sz="2400" dirty="0"/>
              <a:t>ø(n)</a:t>
            </a:r>
            <a:endParaRPr lang="en-US" sz="2400" dirty="0"/>
          </a:p>
        </p:txBody>
      </p:sp>
    </p:spTree>
    <p:extLst>
      <p:ext uri="{BB962C8B-B14F-4D97-AF65-F5344CB8AC3E}">
        <p14:creationId xmlns:p14="http://schemas.microsoft.com/office/powerpoint/2010/main" val="1355572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502"/>
            <a:ext cx="8229600" cy="553998"/>
          </a:xfrm>
        </p:spPr>
        <p:txBody>
          <a:bodyPr wrap="square">
            <a:noAutofit/>
          </a:bodyPr>
          <a:lstStyle/>
          <a:p>
            <a:r>
              <a:rPr lang="en-US" altLang="en-US" sz="3600" dirty="0">
                <a:latin typeface="+mj-lt"/>
                <a:ea typeface="ヒラギノ角ゴ Pro W3" charset="-128"/>
              </a:rPr>
              <a:t>Timing Attacks</a:t>
            </a:r>
          </a:p>
        </p:txBody>
      </p:sp>
      <p:sp>
        <p:nvSpPr>
          <p:cNvPr id="5" name="Content Placeholder 4"/>
          <p:cNvSpPr>
            <a:spLocks noGrp="1"/>
          </p:cNvSpPr>
          <p:nvPr>
            <p:ph idx="1"/>
          </p:nvPr>
        </p:nvSpPr>
        <p:spPr>
          <a:xfrm>
            <a:off x="457200" y="990600"/>
            <a:ext cx="8229600" cy="3581400"/>
          </a:xfrm>
        </p:spPr>
        <p:txBody>
          <a:bodyPr/>
          <a:lstStyle/>
          <a:p>
            <a:r>
              <a:rPr lang="en-US" sz="2400" dirty="0"/>
              <a:t>Paul Kocher, a cryptographic consultant, demonstrated that a snooper can determine a private key by keeping track of how long a computer takes to decipher messages</a:t>
            </a:r>
          </a:p>
          <a:p>
            <a:r>
              <a:rPr lang="en-US" sz="2400" dirty="0"/>
              <a:t>Are applicable not just to RSA but to other public-key cryptography systems</a:t>
            </a:r>
          </a:p>
          <a:p>
            <a:r>
              <a:rPr lang="en-US" sz="2400" dirty="0"/>
              <a:t>Are alarming for two reasons:</a:t>
            </a:r>
          </a:p>
          <a:p>
            <a:pPr lvl="1"/>
            <a:r>
              <a:rPr lang="en-US" sz="2400" dirty="0"/>
              <a:t>It comes from a completely unexpected direction</a:t>
            </a:r>
          </a:p>
          <a:p>
            <a:pPr lvl="1"/>
            <a:r>
              <a:rPr lang="en-US" sz="2400" dirty="0"/>
              <a:t>It is a </a:t>
            </a:r>
            <a:r>
              <a:rPr lang="en-US" sz="2400" dirty="0" err="1"/>
              <a:t>ciphertext</a:t>
            </a:r>
            <a:r>
              <a:rPr lang="en-US" sz="2400" dirty="0"/>
              <a:t>-only attack</a:t>
            </a:r>
            <a:endParaRPr lang="en-AU" sz="2400" dirty="0"/>
          </a:p>
        </p:txBody>
      </p:sp>
      <p:pic>
        <p:nvPicPr>
          <p:cNvPr id="8" name="Picture Placeholder 7">
            <a:extLst>
              <a:ext uri="{FF2B5EF4-FFF2-40B4-BE49-F238E27FC236}">
                <a16:creationId xmlns:a16="http://schemas.microsoft.com/office/drawing/2014/main" xmlns="" id="{F8BFC834-D6CC-45B3-AA83-2195E616447E}"/>
              </a:ext>
              <a:ext uri="{C183D7F6-B498-43B3-948B-1728B52AA6E4}">
                <adec:decorative xmlns:adec="http://schemas.microsoft.com/office/drawing/2017/decorative" xmlns="" val="1"/>
              </a:ext>
            </a:extLst>
          </p:cNvPr>
          <p:cNvPicPr>
            <a:picLocks noGrp="1" noChangeAspect="1"/>
          </p:cNvPicPr>
          <p:nvPr>
            <p:ph type="pic" sz="quarter" idx="15"/>
          </p:nvPr>
        </p:nvPicPr>
        <p:blipFill>
          <a:blip r:embed="rId3"/>
          <a:stretch>
            <a:fillRect/>
          </a:stretch>
        </p:blipFill>
        <p:spPr>
          <a:xfrm>
            <a:off x="6960161" y="4686532"/>
            <a:ext cx="1713600" cy="1625368"/>
          </a:xfrm>
          <a:prstGeom prst="rect">
            <a:avLst/>
          </a:prstGeom>
          <a:noFill/>
          <a:ln>
            <a:noFill/>
          </a:ln>
        </p:spPr>
      </p:pic>
    </p:spTree>
    <p:extLst>
      <p:ext uri="{BB962C8B-B14F-4D97-AF65-F5344CB8AC3E}">
        <p14:creationId xmlns:p14="http://schemas.microsoft.com/office/powerpoint/2010/main" val="1692994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wrap="square">
            <a:spAutoFit/>
          </a:bodyPr>
          <a:lstStyle/>
          <a:p>
            <a:r>
              <a:rPr lang="en-US" altLang="en-US" sz="3600" dirty="0">
                <a:latin typeface="+mj-lt"/>
                <a:ea typeface="ヒラギノ角ゴ Pro W3" charset="-128"/>
              </a:rPr>
              <a:t>Countermeasures</a:t>
            </a:r>
          </a:p>
        </p:txBody>
      </p:sp>
      <p:sp>
        <p:nvSpPr>
          <p:cNvPr id="5" name="Content Placeholder 4"/>
          <p:cNvSpPr>
            <a:spLocks noGrp="1"/>
          </p:cNvSpPr>
          <p:nvPr>
            <p:ph idx="1"/>
          </p:nvPr>
        </p:nvSpPr>
        <p:spPr>
          <a:xfrm>
            <a:off x="457200" y="1017006"/>
            <a:ext cx="8229600" cy="5281188"/>
          </a:xfrm>
        </p:spPr>
        <p:txBody>
          <a:bodyPr/>
          <a:lstStyle/>
          <a:p>
            <a:pPr>
              <a:lnSpc>
                <a:spcPts val="2600"/>
              </a:lnSpc>
            </a:pPr>
            <a:r>
              <a:rPr lang="en-US" sz="2400" b="1" dirty="0"/>
              <a:t>Constant exponentiation time</a:t>
            </a:r>
          </a:p>
          <a:p>
            <a:pPr lvl="1">
              <a:lnSpc>
                <a:spcPts val="2600"/>
              </a:lnSpc>
            </a:pPr>
            <a:r>
              <a:rPr lang="en-US" sz="2400" dirty="0"/>
              <a:t>Ensure that all exponentiations take the same amount of time before returning a result; this is a simple fix but does degrade performance</a:t>
            </a:r>
          </a:p>
          <a:p>
            <a:pPr>
              <a:lnSpc>
                <a:spcPts val="2600"/>
              </a:lnSpc>
            </a:pPr>
            <a:r>
              <a:rPr lang="en-US" sz="2400" b="1" dirty="0"/>
              <a:t>Random delay</a:t>
            </a:r>
          </a:p>
          <a:p>
            <a:pPr lvl="1">
              <a:lnSpc>
                <a:spcPts val="2600"/>
              </a:lnSpc>
            </a:pPr>
            <a:r>
              <a:rPr lang="en-US" sz="2400" dirty="0"/>
              <a:t>Better performance could be achieved by adding a random delay to the exponentiation algorithm to confuse the timing attack</a:t>
            </a:r>
          </a:p>
          <a:p>
            <a:pPr>
              <a:lnSpc>
                <a:spcPts val="2600"/>
              </a:lnSpc>
            </a:pPr>
            <a:r>
              <a:rPr lang="en-US" sz="2400" b="1" dirty="0"/>
              <a:t>Blinding</a:t>
            </a:r>
          </a:p>
          <a:p>
            <a:pPr lvl="1">
              <a:lnSpc>
                <a:spcPts val="2600"/>
              </a:lnSpc>
            </a:pPr>
            <a:r>
              <a:rPr lang="en-US" sz="2400" dirty="0"/>
              <a:t>Multiply the </a:t>
            </a:r>
            <a:r>
              <a:rPr lang="en-US" sz="2400" dirty="0" err="1"/>
              <a:t>ciphertext</a:t>
            </a:r>
            <a:r>
              <a:rPr lang="en-US" sz="2400" dirty="0"/>
              <a:t> by a random number before performing exponentiation; this process prevents the attacker from knowing what </a:t>
            </a:r>
            <a:r>
              <a:rPr lang="en-US" sz="2400" dirty="0" err="1"/>
              <a:t>ciphertext</a:t>
            </a:r>
            <a:r>
              <a:rPr lang="en-US" sz="2400" dirty="0"/>
              <a:t> bits are being processed inside the computer and therefore prevents the bit-by-bit analysis essential to the timing attack</a:t>
            </a:r>
          </a:p>
        </p:txBody>
      </p:sp>
    </p:spTree>
    <p:extLst>
      <p:ext uri="{BB962C8B-B14F-4D97-AF65-F5344CB8AC3E}">
        <p14:creationId xmlns:p14="http://schemas.microsoft.com/office/powerpoint/2010/main" val="919683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wrap="square">
            <a:spAutoFit/>
          </a:bodyPr>
          <a:lstStyle/>
          <a:p>
            <a:r>
              <a:rPr lang="en-US" altLang="en-US" sz="3600" dirty="0">
                <a:latin typeface="+mj-lt"/>
                <a:ea typeface="ヒラギノ角ゴ Pro W3" charset="-128"/>
              </a:rPr>
              <a:t>Fault-Based Attack</a:t>
            </a:r>
          </a:p>
        </p:txBody>
      </p:sp>
      <p:sp>
        <p:nvSpPr>
          <p:cNvPr id="5" name="Content Placeholder 4"/>
          <p:cNvSpPr>
            <a:spLocks noGrp="1"/>
          </p:cNvSpPr>
          <p:nvPr>
            <p:ph idx="1"/>
          </p:nvPr>
        </p:nvSpPr>
        <p:spPr>
          <a:xfrm>
            <a:off x="457200" y="1017006"/>
            <a:ext cx="8229600" cy="5281188"/>
          </a:xfrm>
        </p:spPr>
        <p:txBody>
          <a:bodyPr/>
          <a:lstStyle/>
          <a:p>
            <a:r>
              <a:rPr lang="en-US" sz="2200" dirty="0"/>
              <a:t>An attack on a processor that is generating </a:t>
            </a:r>
            <a:r>
              <a:rPr lang="en-US" sz="2200" spc="-300" dirty="0"/>
              <a:t>R S </a:t>
            </a:r>
            <a:r>
              <a:rPr lang="en-US" sz="2200" dirty="0"/>
              <a:t>A digital signatures</a:t>
            </a:r>
          </a:p>
          <a:p>
            <a:pPr lvl="1"/>
            <a:r>
              <a:rPr lang="en-US" sz="2200" dirty="0"/>
              <a:t>Induces faults in the signature computation by reducing the power to the processor</a:t>
            </a:r>
          </a:p>
          <a:p>
            <a:pPr lvl="1"/>
            <a:r>
              <a:rPr lang="en-US" sz="2200" dirty="0"/>
              <a:t>The faults cause the software to produce invalid signatures which can then be analyzed by the attacker to recover the private key</a:t>
            </a:r>
          </a:p>
          <a:p>
            <a:r>
              <a:rPr lang="en-US" sz="2200" dirty="0"/>
              <a:t>The attack algorithm involves inducing single-bit errors and observing the results</a:t>
            </a:r>
          </a:p>
          <a:p>
            <a:r>
              <a:rPr lang="en-US" sz="2200" dirty="0"/>
              <a:t>While worthy of consideration, this attack does not appear to be a serious threat to </a:t>
            </a:r>
            <a:r>
              <a:rPr lang="en-US" sz="2200" spc="-300" dirty="0"/>
              <a:t>R S </a:t>
            </a:r>
            <a:r>
              <a:rPr lang="en-US" sz="2200" dirty="0"/>
              <a:t>A</a:t>
            </a:r>
          </a:p>
          <a:p>
            <a:pPr lvl="1"/>
            <a:r>
              <a:rPr lang="en-US" sz="2200" dirty="0"/>
              <a:t>It requires that the attacker have physical access to the target machine and is able to directly control the input power to the processor</a:t>
            </a:r>
          </a:p>
        </p:txBody>
      </p:sp>
    </p:spTree>
    <p:extLst>
      <p:ext uri="{BB962C8B-B14F-4D97-AF65-F5344CB8AC3E}">
        <p14:creationId xmlns:p14="http://schemas.microsoft.com/office/powerpoint/2010/main" val="2307288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wrap="square">
            <a:spAutoFit/>
          </a:bodyPr>
          <a:lstStyle/>
          <a:p>
            <a:r>
              <a:rPr lang="en-US" altLang="en-US" sz="3600" dirty="0">
                <a:latin typeface="+mj-lt"/>
                <a:ea typeface="ヒラギノ角ゴ Pro W3" charset="-128"/>
              </a:rPr>
              <a:t>Chosen </a:t>
            </a:r>
            <a:r>
              <a:rPr lang="en-US" altLang="en-US" sz="3600" dirty="0" err="1">
                <a:latin typeface="+mj-lt"/>
                <a:ea typeface="ヒラギノ角ゴ Pro W3" charset="-128"/>
              </a:rPr>
              <a:t>Ciphertext</a:t>
            </a:r>
            <a:r>
              <a:rPr lang="en-US" altLang="en-US" sz="3600" dirty="0">
                <a:latin typeface="+mj-lt"/>
                <a:ea typeface="ヒラギノ角ゴ Pro W3" charset="-128"/>
              </a:rPr>
              <a:t> Attack (</a:t>
            </a:r>
            <a:r>
              <a:rPr lang="en-US" altLang="en-US" sz="3600" spc="-450" dirty="0">
                <a:latin typeface="+mj-lt"/>
                <a:ea typeface="ヒラギノ角ゴ Pro W3" charset="-128"/>
              </a:rPr>
              <a:t>C </a:t>
            </a:r>
            <a:r>
              <a:rPr lang="en-US" altLang="en-US" sz="3600" spc="-450" dirty="0" err="1">
                <a:latin typeface="+mj-lt"/>
                <a:ea typeface="ヒラギノ角ゴ Pro W3" charset="-128"/>
              </a:rPr>
              <a:t>C</a:t>
            </a:r>
            <a:r>
              <a:rPr lang="en-US" altLang="en-US" sz="3600" spc="-450" dirty="0">
                <a:latin typeface="+mj-lt"/>
                <a:ea typeface="ヒラギノ角ゴ Pro W3" charset="-128"/>
              </a:rPr>
              <a:t> </a:t>
            </a:r>
            <a:r>
              <a:rPr lang="en-US" altLang="en-US" sz="3600" dirty="0">
                <a:latin typeface="+mj-lt"/>
                <a:ea typeface="ヒラギノ角ゴ Pro W3" charset="-128"/>
              </a:rPr>
              <a:t>A)</a:t>
            </a:r>
          </a:p>
        </p:txBody>
      </p:sp>
      <p:sp>
        <p:nvSpPr>
          <p:cNvPr id="5" name="Content Placeholder 4"/>
          <p:cNvSpPr>
            <a:spLocks noGrp="1"/>
          </p:cNvSpPr>
          <p:nvPr>
            <p:ph idx="1"/>
          </p:nvPr>
        </p:nvSpPr>
        <p:spPr>
          <a:xfrm>
            <a:off x="457200" y="990600"/>
            <a:ext cx="8229600" cy="5281188"/>
          </a:xfrm>
        </p:spPr>
        <p:txBody>
          <a:bodyPr/>
          <a:lstStyle/>
          <a:p>
            <a:r>
              <a:rPr lang="en-US" sz="2400" dirty="0"/>
              <a:t>The adversary chooses a number of </a:t>
            </a:r>
            <a:r>
              <a:rPr lang="en-US" sz="2400" dirty="0" err="1"/>
              <a:t>ciphertexts</a:t>
            </a:r>
            <a:r>
              <a:rPr lang="en-US" sz="2400" dirty="0"/>
              <a:t> and is then given the corresponding plaintexts, decrypted with the target’s private key</a:t>
            </a:r>
          </a:p>
          <a:p>
            <a:pPr lvl="1"/>
            <a:r>
              <a:rPr lang="en-US" sz="2400" dirty="0"/>
              <a:t>Thus the adversary could select a plaintext, encrypt it with the target’s public key, and then be able to get the plaintext back by having it decrypted with the private key</a:t>
            </a:r>
          </a:p>
          <a:p>
            <a:pPr lvl="1"/>
            <a:r>
              <a:rPr lang="en-US" sz="2400" dirty="0"/>
              <a:t>The adversary exploits properties of </a:t>
            </a:r>
            <a:r>
              <a:rPr lang="en-US" sz="2400" spc="-350" dirty="0"/>
              <a:t>R S </a:t>
            </a:r>
            <a:r>
              <a:rPr lang="en-US" sz="2400" dirty="0"/>
              <a:t>A and selects blocks of data that, when processed using the target’s private key, yield information needed for cryptanalysis</a:t>
            </a:r>
          </a:p>
          <a:p>
            <a:pPr>
              <a:spcBef>
                <a:spcPts val="2400"/>
              </a:spcBef>
              <a:buClr>
                <a:schemeClr val="bg2"/>
              </a:buClr>
            </a:pPr>
            <a:r>
              <a:rPr lang="en-US" sz="2400" dirty="0">
                <a:cs typeface="ＭＳ Ｐゴシック" pitchFamily="-84" charset="-128"/>
              </a:rPr>
              <a:t>To counter such attacks, </a:t>
            </a:r>
            <a:r>
              <a:rPr lang="en-US" sz="2400" spc="-350" dirty="0">
                <a:cs typeface="ＭＳ Ｐゴシック" pitchFamily="-84" charset="-128"/>
              </a:rPr>
              <a:t>R S </a:t>
            </a:r>
            <a:r>
              <a:rPr lang="en-US" sz="2400" dirty="0">
                <a:cs typeface="ＭＳ Ｐゴシック" pitchFamily="-84" charset="-128"/>
              </a:rPr>
              <a:t>A Security Inc. recommends modifying the plaintext using a procedure known as </a:t>
            </a:r>
            <a:r>
              <a:rPr lang="en-US" sz="2400" i="1" dirty="0">
                <a:cs typeface="ＭＳ Ｐゴシック" pitchFamily="-84" charset="-128"/>
              </a:rPr>
              <a:t>optimal asymmetric encryption padding</a:t>
            </a:r>
            <a:r>
              <a:rPr lang="en-US" sz="2400" dirty="0">
                <a:cs typeface="ＭＳ Ｐゴシック" pitchFamily="-84" charset="-128"/>
              </a:rPr>
              <a:t> (</a:t>
            </a:r>
            <a:r>
              <a:rPr lang="en-US" sz="2400" spc="-350" dirty="0">
                <a:cs typeface="ＭＳ Ｐゴシック" pitchFamily="-84" charset="-128"/>
              </a:rPr>
              <a:t>O A E </a:t>
            </a:r>
            <a:r>
              <a:rPr lang="en-US" sz="2400" dirty="0">
                <a:cs typeface="ＭＳ Ｐゴシック" pitchFamily="-84" charset="-128"/>
              </a:rPr>
              <a:t>P)</a:t>
            </a:r>
          </a:p>
        </p:txBody>
      </p:sp>
    </p:spTree>
    <p:extLst>
      <p:ext uri="{BB962C8B-B14F-4D97-AF65-F5344CB8AC3E}">
        <p14:creationId xmlns:p14="http://schemas.microsoft.com/office/powerpoint/2010/main" val="13669344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407"/>
            <a:ext cx="8229600" cy="1661993"/>
          </a:xfrm>
        </p:spPr>
        <p:txBody>
          <a:bodyPr wrap="square">
            <a:spAutoFit/>
          </a:bodyPr>
          <a:lstStyle/>
          <a:p>
            <a:r>
              <a:rPr lang="en-US" altLang="en-US" sz="3600" dirty="0">
                <a:latin typeface="+mj-lt"/>
                <a:ea typeface="ヒラギノ角ゴ Pro W3" charset="-128"/>
              </a:rPr>
              <a:t>Figure 9.9 Encryption Using Optimal Asymmetric Encryption Padding                (</a:t>
            </a:r>
            <a:r>
              <a:rPr lang="en-US" altLang="en-US" sz="3600" spc="-450" dirty="0">
                <a:latin typeface="+mj-lt"/>
                <a:ea typeface="ヒラギノ角ゴ Pro W3" charset="-128"/>
              </a:rPr>
              <a:t>O A E </a:t>
            </a:r>
            <a:r>
              <a:rPr lang="en-US" altLang="en-US" sz="3600" dirty="0">
                <a:latin typeface="+mj-lt"/>
                <a:ea typeface="ヒラギノ角ゴ Pro W3" charset="-128"/>
              </a:rPr>
              <a:t>P)</a:t>
            </a:r>
          </a:p>
        </p:txBody>
      </p:sp>
      <p:pic>
        <p:nvPicPr>
          <p:cNvPr id="8" name="Picture 2" descr="A process has encoding parameters, P, as input for hash function, H(P). H(P), padding, and message to be encoded, M, compose data block, D B. D B and mask generating function, M G F, from seed, are inputs to an X O R operation. The output of X O R is Masked D B. Output from Masked D B enters M G F, which is an input for an X O R operation with seed as second input. The output of the X O R is Masked seed. The Masked seed and Masked D B compose the encoded message, E M."/>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2769076" y="1883440"/>
            <a:ext cx="3605848" cy="4433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33687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514"/>
            <a:ext cx="8229600" cy="553998"/>
          </a:xfrm>
        </p:spPr>
        <p:txBody>
          <a:bodyPr wrap="square">
            <a:spAutoFit/>
          </a:bodyPr>
          <a:lstStyle/>
          <a:p>
            <a:r>
              <a:rPr lang="en-US" altLang="en-US" sz="3600" dirty="0">
                <a:latin typeface="+mj-lt"/>
                <a:ea typeface="ヒラギノ角ゴ Pro W3" charset="-128"/>
              </a:rPr>
              <a:t>Summary</a:t>
            </a:r>
          </a:p>
        </p:txBody>
      </p:sp>
      <p:sp>
        <p:nvSpPr>
          <p:cNvPr id="5" name="Content Placeholder 4"/>
          <p:cNvSpPr>
            <a:spLocks noGrp="1"/>
          </p:cNvSpPr>
          <p:nvPr>
            <p:ph idx="1"/>
          </p:nvPr>
        </p:nvSpPr>
        <p:spPr>
          <a:xfrm>
            <a:off x="457200" y="1005114"/>
            <a:ext cx="8229600" cy="3670236"/>
          </a:xfrm>
        </p:spPr>
        <p:txBody>
          <a:bodyPr>
            <a:spAutoFit/>
          </a:bodyPr>
          <a:lstStyle/>
          <a:p>
            <a:pPr>
              <a:buClr>
                <a:schemeClr val="bg2"/>
              </a:buClr>
            </a:pPr>
            <a:r>
              <a:rPr lang="en-US" sz="2200" dirty="0"/>
              <a:t>Present an overview of the basic principles of public-key cryptosystems</a:t>
            </a:r>
          </a:p>
          <a:p>
            <a:pPr>
              <a:buClr>
                <a:schemeClr val="bg2"/>
              </a:buClr>
            </a:pPr>
            <a:r>
              <a:rPr lang="en-US" sz="2200" dirty="0"/>
              <a:t>Explain the two distinct uses of public-key cryptosystems</a:t>
            </a:r>
          </a:p>
          <a:p>
            <a:pPr>
              <a:buClr>
                <a:schemeClr val="bg2"/>
              </a:buClr>
            </a:pPr>
            <a:r>
              <a:rPr lang="en-US" sz="2200" dirty="0"/>
              <a:t>List and explain the requirements for a public-key cryptosystem</a:t>
            </a:r>
          </a:p>
          <a:p>
            <a:pPr>
              <a:buClr>
                <a:schemeClr val="bg2"/>
              </a:buClr>
              <a:defRPr/>
            </a:pPr>
            <a:r>
              <a:rPr lang="en-US" sz="2200" dirty="0"/>
              <a:t>Present an overview of the </a:t>
            </a:r>
            <a:r>
              <a:rPr lang="en-US" sz="2200" spc="-300" dirty="0"/>
              <a:t>R S </a:t>
            </a:r>
            <a:r>
              <a:rPr lang="en-US" sz="2200" dirty="0"/>
              <a:t>A algorithm</a:t>
            </a:r>
          </a:p>
          <a:p>
            <a:pPr>
              <a:buClr>
                <a:schemeClr val="bg2"/>
              </a:buClr>
              <a:defRPr/>
            </a:pPr>
            <a:r>
              <a:rPr lang="en-US" sz="2200" dirty="0"/>
              <a:t>Understand the timing attack</a:t>
            </a:r>
          </a:p>
          <a:p>
            <a:pPr>
              <a:buClr>
                <a:schemeClr val="bg2"/>
              </a:buClr>
              <a:defRPr/>
            </a:pPr>
            <a:r>
              <a:rPr lang="en-US" sz="2200" dirty="0"/>
              <a:t>Summarize the relevant issues related to the complexity of algorithms</a:t>
            </a:r>
          </a:p>
        </p:txBody>
      </p:sp>
      <p:pic>
        <p:nvPicPr>
          <p:cNvPr id="1026" name="Picture 2"/>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3158442" y="4853227"/>
            <a:ext cx="2827115" cy="1458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80566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160377"/>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xmlns="" id="{C06FB2D2-3F36-42C9-A5A6-B6234DC54C9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370009" y="2317359"/>
            <a:ext cx="1277815" cy="1434026"/>
          </a:xfrm>
          <a:prstGeom prst="rect">
            <a:avLst/>
          </a:prstGeom>
        </p:spPr>
      </p:pic>
      <p:sp>
        <p:nvSpPr>
          <p:cNvPr id="8" name="Text Placeholder 1">
            <a:extLst>
              <a:ext uri="{FF2B5EF4-FFF2-40B4-BE49-F238E27FC236}">
                <a16:creationId xmlns:a16="http://schemas.microsoft.com/office/drawing/2014/main" xmlns="" id="{AD5FAE7B-F718-4307-B112-AD6256157E8F}"/>
              </a:ext>
            </a:extLst>
          </p:cNvPr>
          <p:cNvSpPr txBox="1">
            <a:spLocks/>
          </p:cNvSpPr>
          <p:nvPr/>
        </p:nvSpPr>
        <p:spPr>
          <a:xfrm>
            <a:off x="17144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2288893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523220"/>
          </a:xfrm>
        </p:spPr>
        <p:txBody>
          <a:bodyPr wrap="square">
            <a:spAutoFit/>
          </a:bodyPr>
          <a:lstStyle/>
          <a:p>
            <a:r>
              <a:rPr lang="en-US" altLang="en-US" dirty="0">
                <a:latin typeface="+mj-lt"/>
                <a:ea typeface="ヒラギノ角ゴ Pro W3" charset="-128"/>
              </a:rPr>
              <a:t>Principles of Public-Key Cryptosystems</a:t>
            </a:r>
            <a:endParaRPr lang="en-US" dirty="0">
              <a:latin typeface="+mj-lt"/>
            </a:endParaRPr>
          </a:p>
        </p:txBody>
      </p:sp>
      <p:sp>
        <p:nvSpPr>
          <p:cNvPr id="3" name="Content Placeholder 2"/>
          <p:cNvSpPr>
            <a:spLocks noGrp="1"/>
          </p:cNvSpPr>
          <p:nvPr>
            <p:ph idx="1"/>
          </p:nvPr>
        </p:nvSpPr>
        <p:spPr>
          <a:xfrm>
            <a:off x="457200" y="1014664"/>
            <a:ext cx="8229600" cy="5132174"/>
          </a:xfrm>
        </p:spPr>
        <p:txBody>
          <a:bodyPr>
            <a:spAutoFit/>
          </a:bodyPr>
          <a:lstStyle/>
          <a:p>
            <a:r>
              <a:rPr lang="en-US" sz="2200" dirty="0"/>
              <a:t>The concept of public-key cryptography evolved from an attempt to attack two of the most difficult problems associated with symmetric encryption:</a:t>
            </a:r>
          </a:p>
          <a:p>
            <a:r>
              <a:rPr lang="en-US" sz="2200" dirty="0"/>
              <a:t>Key distribution</a:t>
            </a:r>
          </a:p>
          <a:p>
            <a:pPr lvl="1"/>
            <a:r>
              <a:rPr lang="en-US" sz="2200" dirty="0"/>
              <a:t>How to have secure communications in general without having to trust a </a:t>
            </a:r>
            <a:r>
              <a:rPr lang="en-US" sz="2200" spc="-300" dirty="0"/>
              <a:t>K D </a:t>
            </a:r>
            <a:r>
              <a:rPr lang="en-US" sz="2200" dirty="0"/>
              <a:t>C with your key</a:t>
            </a:r>
          </a:p>
          <a:p>
            <a:r>
              <a:rPr lang="en-US" sz="2200" dirty="0"/>
              <a:t>Digital signatures</a:t>
            </a:r>
          </a:p>
          <a:p>
            <a:pPr lvl="1"/>
            <a:r>
              <a:rPr lang="en-US" sz="2200" dirty="0"/>
              <a:t>How to verify that a message comes intact from the claimed sender</a:t>
            </a:r>
          </a:p>
          <a:p>
            <a:r>
              <a:rPr lang="en-US" sz="2200" dirty="0"/>
              <a:t>Whitfield </a:t>
            </a:r>
            <a:r>
              <a:rPr lang="en-US" sz="2200" dirty="0" err="1"/>
              <a:t>Diffie</a:t>
            </a:r>
            <a:r>
              <a:rPr lang="en-US" sz="2200" dirty="0"/>
              <a:t> and Martin Hellman from Stanford University achieved a breakthrough in 1976 by coming up with a method that addressed both problems and was radically different from all previous approaches to cryptography</a:t>
            </a:r>
          </a:p>
        </p:txBody>
      </p:sp>
    </p:spTree>
    <p:extLst>
      <p:ext uri="{BB962C8B-B14F-4D97-AF65-F5344CB8AC3E}">
        <p14:creationId xmlns:p14="http://schemas.microsoft.com/office/powerpoint/2010/main" val="495367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04"/>
            <a:ext cx="8229600" cy="553998"/>
          </a:xfrm>
        </p:spPr>
        <p:txBody>
          <a:bodyPr wrap="square">
            <a:spAutoFit/>
          </a:bodyPr>
          <a:lstStyle/>
          <a:p>
            <a:r>
              <a:rPr lang="en-US" altLang="en-US" sz="3600" dirty="0">
                <a:latin typeface="+mj-lt"/>
                <a:ea typeface="ヒラギノ角ゴ Pro W3" charset="-128"/>
              </a:rPr>
              <a:t>Public-Key Cryptosystems</a:t>
            </a:r>
            <a:endParaRPr lang="en-US" sz="3600" dirty="0">
              <a:latin typeface="+mj-lt"/>
            </a:endParaRPr>
          </a:p>
        </p:txBody>
      </p:sp>
      <p:sp>
        <p:nvSpPr>
          <p:cNvPr id="3" name="Content Placeholder 2"/>
          <p:cNvSpPr>
            <a:spLocks noGrp="1"/>
          </p:cNvSpPr>
          <p:nvPr>
            <p:ph idx="1"/>
          </p:nvPr>
        </p:nvSpPr>
        <p:spPr>
          <a:xfrm>
            <a:off x="457200" y="1117245"/>
            <a:ext cx="8229600" cy="5079019"/>
          </a:xfrm>
        </p:spPr>
        <p:txBody>
          <a:bodyPr>
            <a:spAutoFit/>
          </a:bodyPr>
          <a:lstStyle/>
          <a:p>
            <a:pPr>
              <a:lnSpc>
                <a:spcPts val="1800"/>
              </a:lnSpc>
            </a:pPr>
            <a:r>
              <a:rPr lang="en-US" sz="2000" kern="0" dirty="0"/>
              <a:t>A public-key encryption scheme has six ingredients:</a:t>
            </a:r>
          </a:p>
          <a:p>
            <a:pPr lvl="0">
              <a:lnSpc>
                <a:spcPts val="1800"/>
              </a:lnSpc>
            </a:pPr>
            <a:r>
              <a:rPr lang="en-AU" sz="2000" dirty="0"/>
              <a:t>Plaintext</a:t>
            </a:r>
            <a:endParaRPr lang="en-US" sz="2000" dirty="0"/>
          </a:p>
          <a:p>
            <a:pPr lvl="1">
              <a:lnSpc>
                <a:spcPts val="1800"/>
              </a:lnSpc>
            </a:pPr>
            <a:r>
              <a:rPr lang="en-AU" sz="2000" b="1" dirty="0"/>
              <a:t>The readable message or data that is fed into the algorithm as input</a:t>
            </a:r>
          </a:p>
          <a:p>
            <a:pPr lvl="0">
              <a:lnSpc>
                <a:spcPts val="1800"/>
              </a:lnSpc>
            </a:pPr>
            <a:r>
              <a:rPr lang="en-AU" sz="2000" dirty="0"/>
              <a:t>Encryption algorithm</a:t>
            </a:r>
          </a:p>
          <a:p>
            <a:pPr lvl="1">
              <a:lnSpc>
                <a:spcPts val="1800"/>
              </a:lnSpc>
            </a:pPr>
            <a:r>
              <a:rPr lang="en-AU" sz="2000" b="1" dirty="0"/>
              <a:t>Performs various </a:t>
            </a:r>
            <a:r>
              <a:rPr lang="en-AU" sz="2000" b="1" dirty="0" err="1"/>
              <a:t>transforma-tions</a:t>
            </a:r>
            <a:r>
              <a:rPr lang="en-AU" sz="2000" b="1" dirty="0"/>
              <a:t> on the plaintext</a:t>
            </a:r>
          </a:p>
          <a:p>
            <a:pPr lvl="0">
              <a:lnSpc>
                <a:spcPts val="1800"/>
              </a:lnSpc>
            </a:pPr>
            <a:r>
              <a:rPr lang="en-AU" sz="2000" dirty="0"/>
              <a:t>Public key</a:t>
            </a:r>
          </a:p>
          <a:p>
            <a:pPr lvl="1">
              <a:lnSpc>
                <a:spcPts val="1800"/>
              </a:lnSpc>
            </a:pPr>
            <a:r>
              <a:rPr lang="en-AU" sz="2000" b="1" dirty="0"/>
              <a:t>Used for encryption or decryption</a:t>
            </a:r>
          </a:p>
          <a:p>
            <a:pPr lvl="0">
              <a:lnSpc>
                <a:spcPts val="1800"/>
              </a:lnSpc>
            </a:pPr>
            <a:r>
              <a:rPr lang="en-AU" sz="2000" dirty="0"/>
              <a:t>Private key</a:t>
            </a:r>
          </a:p>
          <a:p>
            <a:pPr lvl="1">
              <a:lnSpc>
                <a:spcPts val="1800"/>
              </a:lnSpc>
            </a:pPr>
            <a:r>
              <a:rPr lang="en-AU" sz="2000" b="1" dirty="0"/>
              <a:t>Used for encryption or decryption</a:t>
            </a:r>
          </a:p>
          <a:p>
            <a:pPr lvl="0">
              <a:lnSpc>
                <a:spcPts val="1800"/>
              </a:lnSpc>
            </a:pPr>
            <a:r>
              <a:rPr lang="en-AU" sz="2000" dirty="0" err="1"/>
              <a:t>Ciphertext</a:t>
            </a:r>
            <a:endParaRPr lang="en-AU" sz="2000" dirty="0"/>
          </a:p>
          <a:p>
            <a:pPr lvl="1">
              <a:lnSpc>
                <a:spcPts val="1800"/>
              </a:lnSpc>
            </a:pPr>
            <a:r>
              <a:rPr lang="en-AU" sz="2000" b="1" dirty="0"/>
              <a:t>The scrambled message produced as output</a:t>
            </a:r>
          </a:p>
          <a:p>
            <a:pPr lvl="0">
              <a:lnSpc>
                <a:spcPts val="1800"/>
              </a:lnSpc>
            </a:pPr>
            <a:r>
              <a:rPr lang="en-AU" sz="2000" dirty="0"/>
              <a:t>Decryption algorithm</a:t>
            </a:r>
          </a:p>
          <a:p>
            <a:pPr lvl="1">
              <a:lnSpc>
                <a:spcPts val="1800"/>
              </a:lnSpc>
            </a:pPr>
            <a:r>
              <a:rPr lang="en-AU" sz="2000" b="1" dirty="0"/>
              <a:t>Accepts the </a:t>
            </a:r>
            <a:r>
              <a:rPr lang="en-AU" sz="2000" b="1" dirty="0" err="1"/>
              <a:t>ciphertext</a:t>
            </a:r>
            <a:r>
              <a:rPr lang="en-AU" sz="2000" b="1" dirty="0"/>
              <a:t> and the matching key and produces the original plaintext</a:t>
            </a:r>
          </a:p>
        </p:txBody>
      </p:sp>
    </p:spTree>
    <p:extLst>
      <p:ext uri="{BB962C8B-B14F-4D97-AF65-F5344CB8AC3E}">
        <p14:creationId xmlns:p14="http://schemas.microsoft.com/office/powerpoint/2010/main" val="1238419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
            <a:ext cx="8229600" cy="1097280"/>
          </a:xfrm>
        </p:spPr>
        <p:txBody>
          <a:bodyPr wrap="square">
            <a:spAutoFit/>
          </a:bodyPr>
          <a:lstStyle/>
          <a:p>
            <a:r>
              <a:rPr lang="en-US" altLang="en-US" sz="3600" dirty="0">
                <a:latin typeface="+mj-lt"/>
                <a:ea typeface="ヒラギノ角ゴ Pro W3" charset="-128"/>
              </a:rPr>
              <a:t>Figure 9.1 Public-Key Cryptography  </a:t>
            </a:r>
            <a:r>
              <a:rPr lang="en-US" altLang="en-US" sz="2800" dirty="0">
                <a:latin typeface="+mj-lt"/>
                <a:ea typeface="ヒラギノ角ゴ Pro W3" charset="-128"/>
              </a:rPr>
              <a:t>(1 of 2)</a:t>
            </a:r>
            <a:endParaRPr lang="en-US" sz="3600" dirty="0">
              <a:latin typeface="+mj-lt"/>
            </a:endParaRPr>
          </a:p>
        </p:txBody>
      </p:sp>
      <p:pic>
        <p:nvPicPr>
          <p:cNvPr id="9" name="Picture 2" descr="1. Encryption with public key: At Bob’s end, plaintext input is sent as X to an encryption algorithm (e.g., R S A), which receives input from Alice’s public key, P U sub a. Alice’s key is on Bob’s public-key ring, which also includes keys for Joy, Mike, and Ted. From the encryption algorithm, the transmitted cipher text, Y=E[P U sub a, X] leads to Alice’s decryption algorithm, which receives input from Alice’s private key, P R sub a. From the algorithm, X=D[P R sub a, Y] produces plaintext output."/>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544541" y="1371600"/>
            <a:ext cx="8032692" cy="4672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6415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3200"/>
            <a:ext cx="8229600" cy="492443"/>
          </a:xfrm>
        </p:spPr>
        <p:txBody>
          <a:bodyPr wrap="square">
            <a:spAutoFit/>
          </a:bodyPr>
          <a:lstStyle/>
          <a:p>
            <a:r>
              <a:rPr lang="en-US" altLang="en-US" sz="3200" dirty="0">
                <a:latin typeface="+mj-lt"/>
                <a:ea typeface="ヒラギノ角ゴ Pro W3" charset="-128"/>
              </a:rPr>
              <a:t>Figure 9.1 Public-Key Cryptography </a:t>
            </a:r>
            <a:r>
              <a:rPr lang="en-US" altLang="en-US" sz="2400" dirty="0">
                <a:latin typeface="+mj-lt"/>
                <a:ea typeface="ヒラギノ角ゴ Pro W3" charset="-128"/>
              </a:rPr>
              <a:t>(2 of 2)</a:t>
            </a:r>
            <a:endParaRPr lang="en-US" sz="2400" dirty="0">
              <a:latin typeface="+mj-lt"/>
            </a:endParaRPr>
          </a:p>
        </p:txBody>
      </p:sp>
      <p:pic>
        <p:nvPicPr>
          <p:cNvPr id="7" name="Picture 2" descr="2. Encryption with private key: At Bob’s end, plaintext input is sent as X to an encryption algorithm (e.g., R S A), which receives input from Bob’s private key, P R sub b. From the encryption algorithm, the transmitted cipher text, Y=E[P R sub b, X] leads to Alice’s decryption algorithm, which receives input from Bob’s public key, P U sub b. Bob’s key is on Alice’s public key ring, which also includes keys for Joy, Mike, and Ted. From the algorithm, X=D[P U sub b, Y] produces plaintext output."/>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506289" y="1002181"/>
            <a:ext cx="8112372" cy="5195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2131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779"/>
            <a:ext cx="8229600" cy="1107996"/>
          </a:xfrm>
        </p:spPr>
        <p:txBody>
          <a:bodyPr wrap="square">
            <a:noAutofit/>
          </a:bodyPr>
          <a:lstStyle/>
          <a:p>
            <a:r>
              <a:rPr lang="en-US" altLang="en-US" sz="3600" dirty="0">
                <a:latin typeface="+mj-lt"/>
                <a:ea typeface="ヒラギノ角ゴ Pro W3" charset="-128"/>
              </a:rPr>
              <a:t>Table 9.2 Conventional and Public-key Encryption </a:t>
            </a:r>
          </a:p>
        </p:txBody>
      </p:sp>
      <p:graphicFrame>
        <p:nvGraphicFramePr>
          <p:cNvPr id="4" name="Table 3"/>
          <p:cNvGraphicFramePr>
            <a:graphicFrameLocks noGrp="1"/>
          </p:cNvGraphicFramePr>
          <p:nvPr>
            <p:extLst>
              <p:ext uri="{D42A27DB-BD31-4B8C-83A1-F6EECF244321}">
                <p14:modId xmlns:p14="http://schemas.microsoft.com/office/powerpoint/2010/main" val="2491701126"/>
              </p:ext>
            </p:extLst>
          </p:nvPr>
        </p:nvGraphicFramePr>
        <p:xfrm>
          <a:off x="609600" y="1672755"/>
          <a:ext cx="7924800" cy="4194645"/>
        </p:xfrm>
        <a:graphic>
          <a:graphicData uri="http://schemas.openxmlformats.org/drawingml/2006/table">
            <a:tbl>
              <a:tblPr firstRow="1" bandRow="1">
                <a:tableStyleId>{3B4B98B0-60AC-42C2-AFA5-B58CD77FA1E5}</a:tableStyleId>
              </a:tblPr>
              <a:tblGrid>
                <a:gridCol w="3962400">
                  <a:extLst>
                    <a:ext uri="{9D8B030D-6E8A-4147-A177-3AD203B41FA5}">
                      <a16:colId xmlns:a16="http://schemas.microsoft.com/office/drawing/2014/main" xmlns="" val="20000"/>
                    </a:ext>
                  </a:extLst>
                </a:gridCol>
                <a:gridCol w="3962400">
                  <a:extLst>
                    <a:ext uri="{9D8B030D-6E8A-4147-A177-3AD203B41FA5}">
                      <a16:colId xmlns:a16="http://schemas.microsoft.com/office/drawing/2014/main" xmlns="" val="20001"/>
                    </a:ext>
                  </a:extLst>
                </a:gridCol>
              </a:tblGrid>
              <a:tr h="598005">
                <a:tc>
                  <a:txBody>
                    <a:bodyPr/>
                    <a:lstStyle/>
                    <a:p>
                      <a:pPr algn="ctr"/>
                      <a:r>
                        <a:rPr lang="en-IN" sz="1400" b="1" i="0" u="none" strike="noStrike" kern="1200" baseline="0" dirty="0">
                          <a:solidFill>
                            <a:schemeClr val="bg1"/>
                          </a:solidFill>
                          <a:latin typeface="+mn-lt"/>
                          <a:ea typeface="+mn-ea"/>
                          <a:cs typeface="+mn-cs"/>
                        </a:rPr>
                        <a:t>Conventional Encryption</a:t>
                      </a:r>
                      <a:endParaRPr lang="en-IN" sz="14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400" dirty="0">
                          <a:solidFill>
                            <a:schemeClr val="bg1"/>
                          </a:solidFill>
                        </a:rPr>
                        <a:t>Public-Key Encryption</a:t>
                      </a: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xmlns="" val="10000"/>
                  </a:ext>
                </a:extLst>
              </a:tr>
              <a:tr h="1305040">
                <a:tc>
                  <a:txBody>
                    <a:bodyPr/>
                    <a:lstStyle/>
                    <a:p>
                      <a:r>
                        <a:rPr lang="en-IN" sz="1400" b="0" i="1" u="none" strike="noStrike" kern="1200" baseline="0" dirty="0">
                          <a:solidFill>
                            <a:schemeClr val="tx1"/>
                          </a:solidFill>
                          <a:latin typeface="+mn-lt"/>
                          <a:ea typeface="+mn-ea"/>
                          <a:cs typeface="+mn-cs"/>
                        </a:rPr>
                        <a:t>Needed to Work:</a:t>
                      </a:r>
                    </a:p>
                    <a:p>
                      <a:pPr marL="161925" indent="-161925"/>
                      <a:r>
                        <a:rPr lang="en-IN" sz="1400" dirty="0"/>
                        <a:t>1. The same algorithm with the same key is used for encryption and decryption.</a:t>
                      </a:r>
                    </a:p>
                    <a:p>
                      <a:pPr marL="161925" indent="-161925"/>
                      <a:r>
                        <a:rPr lang="en-IN" sz="1400" dirty="0"/>
                        <a:t>2. The sender and receiver must share the algorithm and the key.</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IN" sz="1400" i="1" dirty="0"/>
                        <a:t>Needed to Work:</a:t>
                      </a:r>
                    </a:p>
                    <a:p>
                      <a:pPr marL="171450" indent="-171450"/>
                      <a:r>
                        <a:rPr lang="en-IN" sz="1400" i="0" dirty="0"/>
                        <a:t>1. One algorithm is used for encryption and a related algorithm for decryption with a pair of keys, one for encryption and one for decryption.</a:t>
                      </a:r>
                    </a:p>
                    <a:p>
                      <a:pPr marL="161925" indent="-161925"/>
                      <a:r>
                        <a:rPr lang="en-IN" sz="1400" i="0" dirty="0"/>
                        <a:t>2. The sender and receiver must each have one of the matched pair of keys (not the same one).</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xmlns="" val="10001"/>
                  </a:ext>
                </a:extLst>
              </a:tr>
              <a:tr h="1427116">
                <a:tc>
                  <a:txBody>
                    <a:bodyPr/>
                    <a:lstStyle/>
                    <a:p>
                      <a:r>
                        <a:rPr lang="en-IN" sz="1400" i="1" dirty="0"/>
                        <a:t>Needed for Security:</a:t>
                      </a:r>
                    </a:p>
                    <a:p>
                      <a:r>
                        <a:rPr lang="en-IN" sz="1400" dirty="0"/>
                        <a:t>1. The key must be kept secret.</a:t>
                      </a:r>
                    </a:p>
                    <a:p>
                      <a:pPr marL="161925" indent="-161925"/>
                      <a:r>
                        <a:rPr lang="en-IN" sz="1400" dirty="0"/>
                        <a:t>2</a:t>
                      </a:r>
                      <a:r>
                        <a:rPr lang="en-IN" sz="1400" kern="1200" dirty="0">
                          <a:solidFill>
                            <a:schemeClr val="tx1"/>
                          </a:solidFill>
                          <a:latin typeface="+mn-lt"/>
                          <a:ea typeface="+mn-ea"/>
                          <a:cs typeface="+mn-cs"/>
                        </a:rPr>
                        <a:t>. It must be impossible or at least impractical to decipher a message if the key is kept secret</a:t>
                      </a:r>
                      <a:r>
                        <a:rPr lang="en-IN" sz="1400" dirty="0"/>
                        <a:t>.</a:t>
                      </a:r>
                    </a:p>
                    <a:p>
                      <a:pPr marL="171450" indent="-171450"/>
                      <a:r>
                        <a:rPr lang="en-IN" sz="1400" dirty="0"/>
                        <a:t>3. Knowledge of the algorithm plus samples of </a:t>
                      </a:r>
                      <a:r>
                        <a:rPr lang="en-IN" sz="1400" dirty="0" err="1"/>
                        <a:t>ciphertext</a:t>
                      </a:r>
                      <a:r>
                        <a:rPr lang="en-IN" sz="1400" dirty="0"/>
                        <a:t> must be insufficient to determine</a:t>
                      </a:r>
                      <a:r>
                        <a:rPr lang="en-IN" sz="1400" baseline="0" dirty="0"/>
                        <a:t> </a:t>
                      </a:r>
                      <a:r>
                        <a:rPr lang="en-IN" sz="1400" dirty="0"/>
                        <a:t>the key.</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IN" sz="1400" i="1" dirty="0"/>
                        <a:t>Needed for Security:</a:t>
                      </a:r>
                    </a:p>
                    <a:p>
                      <a:r>
                        <a:rPr lang="en-IN" sz="1400" dirty="0"/>
                        <a:t>1. One of the two keys must be kept secret.</a:t>
                      </a:r>
                    </a:p>
                    <a:p>
                      <a:pPr marL="161925" indent="-161925"/>
                      <a:r>
                        <a:rPr lang="en-IN" sz="1400" dirty="0"/>
                        <a:t>2. It must be impossible or at least impractical to decipher a message if one of the keys is kept secret.</a:t>
                      </a:r>
                    </a:p>
                    <a:p>
                      <a:pPr marL="161925" indent="-161925"/>
                      <a:r>
                        <a:rPr lang="en-IN" sz="1400" dirty="0"/>
                        <a:t>3. Knowledge of the algorithm plus one of the keys plus samples of </a:t>
                      </a:r>
                      <a:r>
                        <a:rPr lang="en-IN" sz="1400" dirty="0" err="1"/>
                        <a:t>ciphertext</a:t>
                      </a:r>
                      <a:r>
                        <a:rPr lang="en-IN" sz="1400" dirty="0"/>
                        <a:t> must be insufficient to determine the other key.</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535409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3200"/>
            <a:ext cx="8229600" cy="492443"/>
          </a:xfrm>
        </p:spPr>
        <p:txBody>
          <a:bodyPr wrap="square">
            <a:spAutoFit/>
          </a:bodyPr>
          <a:lstStyle/>
          <a:p>
            <a:r>
              <a:rPr lang="en-US" altLang="en-US" sz="3200" dirty="0">
                <a:latin typeface="+mj-lt"/>
                <a:ea typeface="ヒラギノ角ゴ Pro W3" charset="-128"/>
              </a:rPr>
              <a:t>Public-Key Cryptosystem: Confidentiality</a:t>
            </a:r>
          </a:p>
        </p:txBody>
      </p:sp>
      <p:sp>
        <p:nvSpPr>
          <p:cNvPr id="5" name="Content Placeholder 4"/>
          <p:cNvSpPr>
            <a:spLocks noGrp="1"/>
          </p:cNvSpPr>
          <p:nvPr>
            <p:ph idx="1"/>
          </p:nvPr>
        </p:nvSpPr>
        <p:spPr>
          <a:xfrm>
            <a:off x="457200" y="838200"/>
            <a:ext cx="8229600" cy="369332"/>
          </a:xfrm>
        </p:spPr>
        <p:txBody>
          <a:bodyPr>
            <a:spAutoFit/>
          </a:bodyPr>
          <a:lstStyle/>
          <a:p>
            <a:pPr marL="0" indent="0">
              <a:buNone/>
            </a:pPr>
            <a:r>
              <a:rPr lang="en-US" sz="2400" b="1" dirty="0"/>
              <a:t>Figure 9.2 </a:t>
            </a:r>
            <a:r>
              <a:rPr lang="en-US" sz="2400" dirty="0"/>
              <a:t>Public-Key Cryptosystem: Confidentiality</a:t>
            </a:r>
          </a:p>
        </p:txBody>
      </p:sp>
      <p:pic>
        <p:nvPicPr>
          <p:cNvPr id="7" name="Picture 2" descr="Within Source A, X is sent from message source to encryption algorithm, which receives input P U sub b from key pair source under destination B. From the algorithm, Y=E[P U sub b, X) is sent to decryption algorithm within destination B, which receives input P R sub b from the same key pair source, and then X=D[P R sub b, Y] is sent to destination. Output from the encryption algorithm is also sent to cryptanalyst, which also receives input from the key pair source, producing outputs X hat and P hat R sub b."/>
          <p:cNvPicPr>
            <a:picLocks noGrp="1" noChangeAspect="1" noChangeArrowheads="1"/>
          </p:cNvPicPr>
          <p:nvPr>
            <p:ph type="pic" sz="quarter" idx="14"/>
          </p:nvPr>
        </p:nvPicPr>
        <p:blipFill rotWithShape="1">
          <a:blip r:embed="rId3">
            <a:extLst>
              <a:ext uri="{28A0092B-C50C-407E-A947-70E740481C1C}">
                <a14:useLocalDpi xmlns:a14="http://schemas.microsoft.com/office/drawing/2010/main" val="0"/>
              </a:ext>
            </a:extLst>
          </a:blip>
          <a:stretch/>
        </p:blipFill>
        <p:spPr bwMode="auto">
          <a:xfrm>
            <a:off x="537978" y="1658658"/>
            <a:ext cx="8075601" cy="4502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2072038"/>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8081</Words>
  <Application>Microsoft Office PowerPoint</Application>
  <PresentationFormat>On-screen Show (4:3)</PresentationFormat>
  <Paragraphs>820</Paragraphs>
  <Slides>39</Slides>
  <Notes>39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508 Lecture</vt:lpstr>
      <vt:lpstr>Cryptography and Network Security: Principles and Practice</vt:lpstr>
      <vt:lpstr>Table 9.1 Terminology Related to Asymmetric Encryption</vt:lpstr>
      <vt:lpstr>Misconceptions Concerning Public-Key Encryption</vt:lpstr>
      <vt:lpstr>Principles of Public-Key Cryptosystems</vt:lpstr>
      <vt:lpstr>Public-Key Cryptosystems</vt:lpstr>
      <vt:lpstr>Figure 9.1 Public-Key Cryptography  (1 of 2)</vt:lpstr>
      <vt:lpstr>Figure 9.1 Public-Key Cryptography (2 of 2)</vt:lpstr>
      <vt:lpstr>Table 9.2 Conventional and Public-key Encryption </vt:lpstr>
      <vt:lpstr>Public-Key Cryptosystem: Confidentiality</vt:lpstr>
      <vt:lpstr>Public-Key Cryptosystem: Authentication</vt:lpstr>
      <vt:lpstr>Public-Key Cryptosystem: Authentication and Secrecy</vt:lpstr>
      <vt:lpstr>Applications for Public-Key Cryptosystems</vt:lpstr>
      <vt:lpstr>Table 9.3 Applications for Public-Key Cryptosystems</vt:lpstr>
      <vt:lpstr>Public-Key Requirements (1 of 2)</vt:lpstr>
      <vt:lpstr>Public-Key Requirements (2 of 2)</vt:lpstr>
      <vt:lpstr>Public-Key Cryptanalysis</vt:lpstr>
      <vt:lpstr>Rivest-Shamir-Adleman (R S A) Algorithm</vt:lpstr>
      <vt:lpstr>R S A Algorithm</vt:lpstr>
      <vt:lpstr>Algorithm Requirements</vt:lpstr>
      <vt:lpstr>Figure 9.5 The R S A Algorithm</vt:lpstr>
      <vt:lpstr>Example of R S A Algorithm</vt:lpstr>
      <vt:lpstr>Figure 9.7 R S A Processing of Multiple Blocks (1 of 2)</vt:lpstr>
      <vt:lpstr>Figure 9.7 R S A Processing of Multiple Blocks (2 of 2)</vt:lpstr>
      <vt:lpstr>Exponentiation in Modular Arithmetic</vt:lpstr>
      <vt:lpstr>Figure 9.8 Algorithm for Computing ab mod n</vt:lpstr>
      <vt:lpstr>Table 9.4 Result of the Fast Modular Exponentiation Algorithm for ab mod n, where a = 7, b = 560 = 1000110000, and n = 561</vt:lpstr>
      <vt:lpstr>Efficient Operation Using the Public Key</vt:lpstr>
      <vt:lpstr>Efficient Operation Using the Private Key</vt:lpstr>
      <vt:lpstr>Key Generation</vt:lpstr>
      <vt:lpstr>Procedure for Picking a Prime Number</vt:lpstr>
      <vt:lpstr>The Security of R S A</vt:lpstr>
      <vt:lpstr>Factoring Problem</vt:lpstr>
      <vt:lpstr>Timing Attacks</vt:lpstr>
      <vt:lpstr>Countermeasures</vt:lpstr>
      <vt:lpstr>Fault-Based Attack</vt:lpstr>
      <vt:lpstr>Chosen Ciphertext Attack (C C A)</vt:lpstr>
      <vt:lpstr>Figure 9.9 Encryption Using Optimal Asymmetric Encryption Padding                (O A E P)</vt:lpstr>
      <vt:lpstr>Summary</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Principles and Practice, Eighth Edition, Chapter 9, Public Key Cryptography and RSA</dc:title>
  <dc:subject>Computer Science</dc:subject>
  <dc:creator>William Stallings</dc:creator>
  <cp:keywords/>
  <cp:lastModifiedBy>Manimegalai Manibalan</cp:lastModifiedBy>
  <cp:revision>5046</cp:revision>
  <dcterms:created xsi:type="dcterms:W3CDTF">2014-07-14T20:04:21Z</dcterms:created>
  <dcterms:modified xsi:type="dcterms:W3CDTF">2019-12-18T12:28:30Z</dcterms:modified>
</cp:coreProperties>
</file>