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1419" r:id="rId2"/>
    <p:sldId id="1400" r:id="rId3"/>
    <p:sldId id="1420" r:id="rId4"/>
    <p:sldId id="1401" r:id="rId5"/>
    <p:sldId id="1402" r:id="rId6"/>
    <p:sldId id="1405" r:id="rId7"/>
    <p:sldId id="1417" r:id="rId8"/>
    <p:sldId id="1407" r:id="rId9"/>
    <p:sldId id="1414" r:id="rId10"/>
    <p:sldId id="1421" r:id="rId11"/>
    <p:sldId id="1415" r:id="rId12"/>
    <p:sldId id="1416" r:id="rId13"/>
    <p:sldId id="141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296">
          <p15:clr>
            <a:srgbClr val="A4A3A4"/>
          </p15:clr>
        </p15:guide>
        <p15:guide id="4" orient="horz" pos="816">
          <p15:clr>
            <a:srgbClr val="A4A3A4"/>
          </p15:clr>
        </p15:guide>
        <p15:guide id="5" orient="horz" pos="3984">
          <p15:clr>
            <a:srgbClr val="A4A3A4"/>
          </p15:clr>
        </p15:guide>
        <p15:guide id="6" orient="horz" pos="384">
          <p15:clr>
            <a:srgbClr val="A4A3A4"/>
          </p15:clr>
        </p15:guide>
        <p15:guide id="7" orient="horz" pos="144">
          <p15:clr>
            <a:srgbClr val="A4A3A4"/>
          </p15:clr>
        </p15:guide>
        <p15:guide id="8" orient="horz" pos="1056">
          <p15:clr>
            <a:srgbClr val="A4A3A4"/>
          </p15:clr>
        </p15:guide>
        <p15:guide id="9" pos="288">
          <p15:clr>
            <a:srgbClr val="A4A3A4"/>
          </p15:clr>
        </p15:guide>
        <p15:guide id="10" pos="5472">
          <p15:clr>
            <a:srgbClr val="A4A3A4"/>
          </p15:clr>
        </p15:guide>
        <p15:guide id="11" orient="horz" pos="2112">
          <p15:clr>
            <a:srgbClr val="A4A3A4"/>
          </p15:clr>
        </p15:guide>
        <p15:guide id="12" orient="horz" pos="403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cmAuthor id="2" name="Thamizharasan Dhanaseelan" initials="TD"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D4EAE4"/>
    <a:srgbClr val="99008C"/>
    <a:srgbClr val="001581"/>
    <a:srgbClr val="82007C"/>
    <a:srgbClr val="96008F"/>
    <a:srgbClr val="595375"/>
    <a:srgbClr val="6B638B"/>
    <a:srgbClr val="000000"/>
    <a:srgbClr val="FDB9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93" autoAdjust="0"/>
    <p:restoredTop sz="73017" autoAdjust="0"/>
  </p:normalViewPr>
  <p:slideViewPr>
    <p:cSldViewPr>
      <p:cViewPr varScale="1">
        <p:scale>
          <a:sx n="122" d="100"/>
          <a:sy n="122" d="100"/>
        </p:scale>
        <p:origin x="2192" y="184"/>
      </p:cViewPr>
      <p:guideLst>
        <p:guide orient="horz" pos="2160"/>
        <p:guide pos="2880"/>
        <p:guide orient="horz" pos="1296"/>
        <p:guide orient="horz" pos="816"/>
        <p:guide orient="horz" pos="3984"/>
        <p:guide orient="horz" pos="384"/>
        <p:guide orient="horz" pos="144"/>
        <p:guide orient="horz" pos="1056"/>
        <p:guide pos="288"/>
        <p:guide pos="5472"/>
        <p:guide orient="horz" pos="2112"/>
        <p:guide orient="horz" pos="4032"/>
      </p:guideLst>
    </p:cSldViewPr>
  </p:slideViewPr>
  <p:outlineViewPr>
    <p:cViewPr>
      <p:scale>
        <a:sx n="20" d="100"/>
        <a:sy n="20" d="100"/>
      </p:scale>
      <p:origin x="0" y="11784"/>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12/22/21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12/22/21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New Roman" pitchFamily="-84" charset="0"/>
                <a:ea typeface="ＭＳ Ｐゴシック" pitchFamily="-84" charset="-128"/>
                <a:cs typeface="ＭＳ Ｐゴシック" pitchFamily="-84" charset="-128"/>
              </a:rPr>
              <a:t>Lecture slides prepared for “Cryptography and Network Security”, 8/e, by William Stallings</a:t>
            </a:r>
            <a:r>
              <a:rPr lang="en-US" dirty="0">
                <a:latin typeface="Arial" pitchFamily="-84" charset="0"/>
                <a:ea typeface="ＭＳ Ｐゴシック" pitchFamily="-84" charset="-128"/>
                <a:cs typeface="ＭＳ Ｐゴシック" pitchFamily="-84" charset="-128"/>
              </a:rPr>
              <a:t>, Chapter 10 – “</a:t>
            </a:r>
            <a:r>
              <a:rPr lang="en-AU" dirty="0">
                <a:latin typeface="Arial" pitchFamily="-84" charset="0"/>
                <a:ea typeface="ＭＳ Ｐゴシック" pitchFamily="-84" charset="-128"/>
                <a:cs typeface="ＭＳ Ｐゴシック" pitchFamily="-84" charset="-128"/>
              </a:rPr>
              <a:t>Other Public-Key Cryptosystems</a:t>
            </a:r>
            <a:r>
              <a:rPr lang="en-US" dirty="0">
                <a:latin typeface="Arial" pitchFamily="-84" charset="0"/>
                <a:ea typeface="ＭＳ Ｐゴシック" pitchFamily="-84" charset="-128"/>
                <a:cs typeface="ＭＳ Ｐゴシック" pitchFamily="-84" charset="-128"/>
              </a:rPr>
              <a:t>”.</a:t>
            </a:r>
            <a:endParaRPr lang="en-AU" dirty="0">
              <a:latin typeface="Arial" pitchFamily="-84" charset="0"/>
              <a:ea typeface="ＭＳ Ｐゴシック" pitchFamily="-84" charset="-128"/>
              <a:cs typeface="ＭＳ Ｐゴシック" pitchFamily="-84" charset="-128"/>
            </a:endParaRPr>
          </a:p>
          <a:p>
            <a:pPr eaLnBrk="1" hangingPunct="1"/>
            <a:endParaRPr lang="en-AU" dirty="0">
              <a:latin typeface="Times New Roman" pitchFamily="-84" charset="0"/>
              <a:ea typeface="ＭＳ Ｐゴシック" pitchFamily="-84" charset="-128"/>
              <a:cs typeface="ＭＳ Ｐゴシック" pitchFamily="-8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latin typeface="Arial" charset="0"/>
                <a:ea typeface="ＭＳ Ｐゴシック" charset="-128"/>
                <a:cs typeface="ＭＳ Ｐゴシック" charset="-128"/>
              </a:rPr>
              <a:t> This chapter begins with a description of one of the earliest and simplest PKCS: </a:t>
            </a:r>
            <a:r>
              <a:rPr lang="en-US" sz="1200" kern="1200" baseline="0" dirty="0" err="1">
                <a:solidFill>
                  <a:schemeClr val="tx1"/>
                </a:solidFill>
                <a:latin typeface="Arial" charset="0"/>
                <a:ea typeface="ＭＳ Ｐゴシック" charset="-128"/>
                <a:cs typeface="ＭＳ Ｐゴシック" charset="-128"/>
              </a:rPr>
              <a:t>Diffie</a:t>
            </a:r>
            <a:r>
              <a:rPr lang="en-US" sz="1200" kern="1200" baseline="0" dirty="0">
                <a:solidFill>
                  <a:schemeClr val="tx1"/>
                </a:solidFill>
                <a:latin typeface="Arial" charset="0"/>
                <a:ea typeface="ＭＳ Ｐゴシック" charset="-128"/>
                <a:cs typeface="ＭＳ Ｐゴシック" charset="-128"/>
              </a:rPr>
              <a:t>-Hellman key exchange. The chapter then looks at another important scheme, the </a:t>
            </a:r>
            <a:r>
              <a:rPr lang="en-US" sz="1200" kern="1200" baseline="0" dirty="0" err="1">
                <a:solidFill>
                  <a:schemeClr val="tx1"/>
                </a:solidFill>
                <a:latin typeface="Arial" charset="0"/>
                <a:ea typeface="ＭＳ Ｐゴシック" charset="-128"/>
                <a:cs typeface="ＭＳ Ｐゴシック" charset="-128"/>
              </a:rPr>
              <a:t>Elgamal</a:t>
            </a:r>
            <a:r>
              <a:rPr lang="en-US" sz="1200" kern="1200" baseline="0" dirty="0">
                <a:solidFill>
                  <a:schemeClr val="tx1"/>
                </a:solidFill>
                <a:latin typeface="Arial" charset="0"/>
                <a:ea typeface="ＭＳ Ｐゴシック" charset="-128"/>
                <a:cs typeface="ＭＳ Ｐゴシック" charset="-128"/>
              </a:rPr>
              <a:t> PKCS. </a:t>
            </a:r>
            <a:r>
              <a:rPr lang="en-US" sz="1200" kern="1200" baseline="0">
                <a:solidFill>
                  <a:schemeClr val="tx1"/>
                </a:solidFill>
                <a:latin typeface="Arial" charset="0"/>
                <a:ea typeface="ＭＳ Ｐゴシック" charset="-128"/>
                <a:cs typeface="ＭＳ Ｐゴシック" charset="-128"/>
              </a:rPr>
              <a:t>Next, we look at the increasingly important PKCS known as elliptic curve cryptography. </a:t>
            </a:r>
            <a:endParaRPr lang="en-US">
              <a:latin typeface="Arial" pitchFamily="-84"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10</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addition operation in ECC is the counterpart of modular multiplication in RSA, and multiple addition is the counterpart of modular exponentiation. To form a cryptographic system using elliptic curves, we need to find a “hard problem” corresponding</a:t>
            </a:r>
          </a:p>
          <a:p>
            <a:r>
              <a:rPr lang="en-US" sz="1200" kern="1200" baseline="0" dirty="0">
                <a:solidFill>
                  <a:schemeClr val="tx1"/>
                </a:solidFill>
                <a:latin typeface="Arial" charset="0"/>
                <a:ea typeface="ＭＳ Ｐゴシック" charset="-128"/>
                <a:cs typeface="ＭＳ Ｐゴシック" charset="-128"/>
              </a:rPr>
              <a:t>to factoring the product of two primes or taking the discrete logarithm.</a:t>
            </a:r>
          </a:p>
          <a:p>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extLst>
      <p:ext uri="{BB962C8B-B14F-4D97-AF65-F5344CB8AC3E}">
        <p14:creationId xmlns:p14="http://schemas.microsoft.com/office/powerpoint/2010/main" val="1727730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Figure 10.7 ECC Diffie-Hellman Key Exchange.</a:t>
            </a:r>
          </a:p>
          <a:p>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A key exchange between users A and B can be accomplished as follows (Figure 10.7).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11</a:t>
            </a:fld>
            <a:endParaRPr lang="en-AU"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81E0DCAE-B7BD-6042-8BF4-344E03253E32}" type="slidenum">
              <a:rPr lang="en-AU">
                <a:latin typeface="Arial" pitchFamily="-84" charset="0"/>
              </a:rPr>
              <a:pPr/>
              <a:t>12</a:t>
            </a:fld>
            <a:endParaRPr lang="en-AU" dirty="0">
              <a:latin typeface="Arial" pitchFamily="-8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 The security of ECC depends on how difficult it is to determine </a:t>
            </a:r>
            <a:r>
              <a:rPr lang="en-US" sz="1200" i="1" kern="1200" baseline="0" dirty="0">
                <a:solidFill>
                  <a:schemeClr val="tx1"/>
                </a:solidFill>
                <a:latin typeface="Arial" charset="0"/>
                <a:ea typeface="ＭＳ Ｐゴシック" charset="-128"/>
                <a:cs typeface="ＭＳ Ｐゴシック" charset="-128"/>
              </a:rPr>
              <a:t>k</a:t>
            </a:r>
            <a:r>
              <a:rPr lang="en-US" sz="1200" kern="1200" baseline="0" dirty="0">
                <a:solidFill>
                  <a:schemeClr val="tx1"/>
                </a:solidFill>
                <a:latin typeface="Arial" charset="0"/>
                <a:ea typeface="ＭＳ Ｐゴシック" charset="-128"/>
                <a:cs typeface="ＭＳ Ｐゴシック" charset="-128"/>
              </a:rPr>
              <a:t> given </a:t>
            </a:r>
            <a:r>
              <a:rPr lang="en-US" sz="1200" i="1" kern="1200" baseline="0" dirty="0">
                <a:solidFill>
                  <a:schemeClr val="tx1"/>
                </a:solidFill>
                <a:latin typeface="Arial" charset="0"/>
                <a:ea typeface="ＭＳ Ｐゴシック" charset="-128"/>
                <a:cs typeface="ＭＳ Ｐゴシック" charset="-128"/>
              </a:rPr>
              <a:t>kP</a:t>
            </a:r>
            <a:r>
              <a:rPr lang="en-US" sz="1200" kern="1200" baseline="0" dirty="0">
                <a:solidFill>
                  <a:schemeClr val="tx1"/>
                </a:solidFill>
                <a:latin typeface="Arial" charset="0"/>
                <a:ea typeface="ＭＳ Ｐゴシック" charset="-128"/>
                <a:cs typeface="ＭＳ Ｐゴシック" charset="-128"/>
              </a:rPr>
              <a:t>  and </a:t>
            </a:r>
            <a:r>
              <a:rPr lang="en-US" sz="1200" i="1" kern="1200" baseline="0" dirty="0">
                <a:solidFill>
                  <a:schemeClr val="tx1"/>
                </a:solidFill>
                <a:latin typeface="Arial" charset="0"/>
                <a:ea typeface="ＭＳ Ｐゴシック" charset="-128"/>
                <a:cs typeface="ＭＳ Ｐゴシック" charset="-128"/>
              </a:rPr>
              <a:t>P</a:t>
            </a:r>
            <a:r>
              <a:rPr lang="en-US" sz="1200" kern="1200" baseline="0" dirty="0">
                <a:solidFill>
                  <a:schemeClr val="tx1"/>
                </a:solidFill>
                <a:latin typeface="Arial" charset="0"/>
                <a:ea typeface="ＭＳ Ｐゴシック" charset="-128"/>
                <a:cs typeface="ＭＳ Ｐゴシック" charset="-128"/>
              </a:rPr>
              <a:t> . This is referred to as the elliptic curve logarithm problem. The fastest known technique for taking the elliptic curve logarithm is known as the Pollard rho method.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1031"/>
          <p:cNvSpPr>
            <a:spLocks noGrp="1" noChangeArrowheads="1"/>
          </p:cNvSpPr>
          <p:nvPr>
            <p:ph type="sldNum" sz="quarter" idx="5"/>
          </p:nvPr>
        </p:nvSpPr>
        <p:spPr>
          <a:noFill/>
        </p:spPr>
        <p:txBody>
          <a:bodyPr/>
          <a:lstStyle/>
          <a:p>
            <a:fld id="{645F3BD3-6F3C-694C-8E1B-CF3CF7A9ECD3}" type="slidenum">
              <a:rPr lang="en-AU">
                <a:latin typeface="Arial" pitchFamily="-84" charset="0"/>
              </a:rPr>
              <a:pPr/>
              <a:t>13</a:t>
            </a:fld>
            <a:endParaRPr lang="en-AU" dirty="0">
              <a:latin typeface="Arial" pitchFamily="-84"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r>
              <a:rPr lang="en-US" dirty="0">
                <a:latin typeface="Arial" pitchFamily="-84" charset="0"/>
                <a:ea typeface="ＭＳ Ｐゴシック" pitchFamily="-84" charset="-128"/>
                <a:cs typeface="ＭＳ Ｐゴシック" pitchFamily="-84" charset="-128"/>
              </a:rPr>
              <a:t>Chapter 10 summary.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The first published public-key algorithm appeared in the seminal paper by </a:t>
            </a:r>
            <a:r>
              <a:rPr lang="en-US" sz="1200" kern="1200" baseline="0" dirty="0" err="1">
                <a:solidFill>
                  <a:schemeClr val="tx1"/>
                </a:solidFill>
                <a:latin typeface="Arial" charset="0"/>
                <a:ea typeface="ＭＳ Ｐゴシック" charset="-128"/>
                <a:cs typeface="ＭＳ Ｐゴシック" charset="-128"/>
              </a:rPr>
              <a:t>Diffie</a:t>
            </a:r>
            <a:r>
              <a:rPr lang="en-US" sz="1200" kern="1200" baseline="0" dirty="0">
                <a:solidFill>
                  <a:schemeClr val="tx1"/>
                </a:solidFill>
                <a:latin typeface="Arial" charset="0"/>
                <a:ea typeface="ＭＳ Ｐゴシック" charset="-128"/>
                <a:cs typeface="ＭＳ Ｐゴシック" charset="-128"/>
              </a:rPr>
              <a:t> and Hellman that defined public-key cryptography [DIFF76b] and is generally referred to as </a:t>
            </a:r>
            <a:r>
              <a:rPr lang="en-US" sz="1200" b="1" kern="1200" baseline="0" dirty="0" err="1">
                <a:solidFill>
                  <a:schemeClr val="tx1"/>
                </a:solidFill>
                <a:latin typeface="Arial" charset="0"/>
                <a:ea typeface="ＭＳ Ｐゴシック" charset="-128"/>
                <a:cs typeface="ＭＳ Ｐゴシック" charset="-128"/>
              </a:rPr>
              <a:t>Diffie</a:t>
            </a:r>
            <a:r>
              <a:rPr lang="en-US" sz="1200" b="1" kern="1200" baseline="0" dirty="0">
                <a:solidFill>
                  <a:schemeClr val="tx1"/>
                </a:solidFill>
                <a:latin typeface="Arial" charset="0"/>
                <a:ea typeface="ＭＳ Ｐゴシック" charset="-128"/>
                <a:cs typeface="ＭＳ Ｐゴシック" charset="-128"/>
              </a:rPr>
              <a:t>-Hellman key exchange</a:t>
            </a:r>
            <a:r>
              <a:rPr lang="en-US" sz="1200" kern="1200" baseline="0" dirty="0">
                <a:solidFill>
                  <a:schemeClr val="tx1"/>
                </a:solidFill>
                <a:latin typeface="Arial" charset="0"/>
                <a:ea typeface="ＭＳ Ｐゴシック" charset="-128"/>
                <a:cs typeface="ＭＳ Ｐゴシック" charset="-128"/>
              </a:rPr>
              <a:t>.  A number of commercial products employ this key exchange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purpose of the algorithm is to enable two users to securely exchange a key that can then be used for subsequent symmetric encryption of messages. The algorithm itself is limited to the exchange of secret values.</a:t>
            </a:r>
          </a:p>
          <a:p>
            <a:endParaRPr lang="en-US" sz="120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
            </a:r>
            <a:r>
              <a:rPr lang="en-US" sz="1200" b="0" kern="1200" baseline="0" dirty="0" err="1">
                <a:solidFill>
                  <a:schemeClr val="tx1"/>
                </a:solidFill>
                <a:latin typeface="Arial" charset="0"/>
                <a:ea typeface="ＭＳ Ｐゴシック" charset="-128"/>
                <a:cs typeface="ＭＳ Ｐゴシック" charset="-128"/>
              </a:rPr>
              <a:t>Diffie</a:t>
            </a:r>
            <a:r>
              <a:rPr lang="en-US" sz="1200" b="0" kern="1200" baseline="0" dirty="0">
                <a:solidFill>
                  <a:schemeClr val="tx1"/>
                </a:solidFill>
                <a:latin typeface="Arial" charset="0"/>
                <a:ea typeface="ＭＳ Ｐゴシック" charset="-128"/>
                <a:cs typeface="ＭＳ Ｐゴシック" charset="-128"/>
              </a:rPr>
              <a:t>-Hellman algorithm depends for its effectiveness on the difficulty of computing discrete logarithms. Briefly, we can define the discrete logarithm in the following way. Recall from Chapter 2 that a </a:t>
            </a:r>
            <a:r>
              <a:rPr lang="en-US" sz="1200" b="1" kern="1200" baseline="0" dirty="0">
                <a:solidFill>
                  <a:schemeClr val="tx1"/>
                </a:solidFill>
                <a:latin typeface="Arial" charset="0"/>
                <a:ea typeface="ＭＳ Ｐゴシック" charset="-128"/>
                <a:cs typeface="ＭＳ Ｐゴシック" charset="-128"/>
              </a:rPr>
              <a:t>primitive root </a:t>
            </a:r>
            <a:r>
              <a:rPr lang="en-US" sz="1200" b="0" kern="1200" baseline="0" dirty="0">
                <a:solidFill>
                  <a:schemeClr val="tx1"/>
                </a:solidFill>
                <a:latin typeface="Arial" charset="0"/>
                <a:ea typeface="ＭＳ Ｐゴシック" charset="-128"/>
                <a:cs typeface="ＭＳ Ｐゴシック" charset="-128"/>
              </a:rPr>
              <a:t>of a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is one whose powers modulo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generate all the integers from 1 to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- 1. That is, if </a:t>
            </a:r>
            <a:r>
              <a:rPr lang="en-US" sz="1200" b="0" i="1" kern="1200" baseline="0" dirty="0">
                <a:solidFill>
                  <a:schemeClr val="tx1"/>
                </a:solidFill>
                <a:latin typeface="Arial" charset="0"/>
                <a:ea typeface="ＭＳ Ｐゴシック" charset="-128"/>
                <a:cs typeface="ＭＳ Ｐゴシック" charset="-128"/>
              </a:rPr>
              <a:t>a</a:t>
            </a:r>
          </a:p>
          <a:p>
            <a:r>
              <a:rPr lang="en-US" sz="1200" b="0" kern="1200" baseline="0" dirty="0">
                <a:solidFill>
                  <a:schemeClr val="tx1"/>
                </a:solidFill>
                <a:latin typeface="Arial" charset="0"/>
                <a:ea typeface="ＭＳ Ｐゴシック" charset="-128"/>
                <a:cs typeface="ＭＳ Ｐゴシック" charset="-128"/>
              </a:rPr>
              <a:t> is a primitive root of the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then the numbers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mod </a:t>
            </a:r>
            <a:r>
              <a:rPr lang="en-US" sz="1200" b="0" i="1" kern="1200" baseline="0" dirty="0">
                <a:solidFill>
                  <a:schemeClr val="tx1"/>
                </a:solidFill>
                <a:latin typeface="Arial" charset="0"/>
                <a:ea typeface="ＭＳ Ｐゴシック" charset="-128"/>
                <a:cs typeface="ＭＳ Ｐゴシック" charset="-128"/>
              </a:rPr>
              <a:t>p , a</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 . . , </a:t>
            </a:r>
            <a:r>
              <a:rPr lang="en-US" sz="1200" b="0" i="1" kern="1200" baseline="0" dirty="0">
                <a:solidFill>
                  <a:schemeClr val="tx1"/>
                </a:solidFill>
                <a:latin typeface="Arial" charset="0"/>
                <a:ea typeface="ＭＳ Ｐゴシック" charset="-128"/>
                <a:cs typeface="ＭＳ Ｐゴシック" charset="-128"/>
              </a:rPr>
              <a:t>a</a:t>
            </a:r>
            <a:r>
              <a:rPr lang="en-US" sz="1200" b="0" i="1" kern="1200" baseline="30000" dirty="0">
                <a:solidFill>
                  <a:schemeClr val="tx1"/>
                </a:solidFill>
                <a:latin typeface="Arial" charset="0"/>
                <a:ea typeface="ＭＳ Ｐゴシック" charset="-128"/>
                <a:cs typeface="ＭＳ Ｐゴシック" charset="-128"/>
              </a:rPr>
              <a:t>p-1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a:solidFill>
                  <a:schemeClr val="tx1"/>
                </a:solidFill>
                <a:latin typeface="Arial" charset="0"/>
                <a:ea typeface="ＭＳ Ｐゴシック" charset="-128"/>
                <a:cs typeface="ＭＳ Ｐゴシック" charset="-128"/>
              </a:rPr>
              <a:t>p - 1 </a:t>
            </a:r>
            <a:r>
              <a:rPr lang="en-US" sz="1200" b="0" kern="1200" baseline="0" dirty="0">
                <a:solidFill>
                  <a:schemeClr val="tx1"/>
                </a:solidFill>
                <a:latin typeface="Arial" charset="0"/>
                <a:ea typeface="ＭＳ Ｐゴシック" charset="-128"/>
                <a:cs typeface="ＭＳ Ｐゴシック" charset="-128"/>
              </a:rPr>
              <a:t>in some permutation.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any integer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and a primitive root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of prime number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we can find a unique exponent</a:t>
            </a:r>
            <a:r>
              <a:rPr lang="en-US" sz="1200" b="0" i="1" kern="1200" baseline="0" dirty="0">
                <a:solidFill>
                  <a:schemeClr val="tx1"/>
                </a:solidFill>
                <a:latin typeface="Arial" charset="0"/>
                <a:ea typeface="ＭＳ Ｐゴシック" charset="-128"/>
                <a:cs typeface="ＭＳ Ｐゴシック" charset="-128"/>
              </a:rPr>
              <a:t> </a:t>
            </a:r>
            <a:r>
              <a:rPr lang="en-US" sz="1200" b="0" i="1" kern="1200" baseline="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such that</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b = </a:t>
            </a:r>
            <a:r>
              <a:rPr lang="en-US" sz="1200" b="0" i="1" kern="1200" baseline="0" dirty="0" err="1">
                <a:solidFill>
                  <a:schemeClr val="tx1"/>
                </a:solidFill>
                <a:latin typeface="Arial" charset="0"/>
                <a:ea typeface="ＭＳ Ｐゴシック" charset="-128"/>
                <a:cs typeface="ＭＳ Ｐゴシック" charset="-128"/>
              </a:rPr>
              <a:t>a</a:t>
            </a:r>
            <a:r>
              <a:rPr lang="en-US" sz="1200" b="0" i="1" kern="1200" baseline="3000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where </a:t>
            </a:r>
            <a:r>
              <a:rPr lang="en-US" sz="1200" b="0" i="1" kern="1200" baseline="0" dirty="0">
                <a:solidFill>
                  <a:schemeClr val="tx1"/>
                </a:solidFill>
                <a:latin typeface="Arial" charset="0"/>
                <a:ea typeface="ＭＳ Ｐゴシック" charset="-128"/>
                <a:cs typeface="ＭＳ Ｐゴシック" charset="-128"/>
              </a:rPr>
              <a:t>0 ≤  </a:t>
            </a:r>
            <a:r>
              <a:rPr lang="en-US" sz="1200" b="0" i="1" kern="1200" baseline="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 (p -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exponent </a:t>
            </a:r>
            <a:r>
              <a:rPr lang="en-US" sz="1200" b="0" i="1" kern="1200" baseline="0" dirty="0" err="1">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is referred to as the </a:t>
            </a:r>
            <a:r>
              <a:rPr lang="en-US" sz="1200" b="1" kern="1200" baseline="0" dirty="0">
                <a:solidFill>
                  <a:schemeClr val="tx1"/>
                </a:solidFill>
                <a:latin typeface="Arial" charset="0"/>
                <a:ea typeface="ＭＳ Ｐゴシック" charset="-128"/>
                <a:cs typeface="ＭＳ Ｐゴシック" charset="-128"/>
              </a:rPr>
              <a:t>discrete logarithm </a:t>
            </a:r>
            <a:r>
              <a:rPr lang="en-US" sz="1200" b="0" kern="1200" baseline="0" dirty="0">
                <a:solidFill>
                  <a:schemeClr val="tx1"/>
                </a:solidFill>
                <a:latin typeface="Arial" charset="0"/>
                <a:ea typeface="ＭＳ Ｐゴシック" charset="-128"/>
                <a:cs typeface="ＭＳ Ｐゴシック" charset="-128"/>
              </a:rPr>
              <a:t>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for the base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 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We express this value as </a:t>
            </a:r>
            <a:r>
              <a:rPr lang="en-US" sz="1200" b="0" kern="1200" baseline="0" dirty="0" err="1">
                <a:solidFill>
                  <a:schemeClr val="tx1"/>
                </a:solidFill>
                <a:latin typeface="Arial" charset="0"/>
                <a:ea typeface="ＭＳ Ｐゴシック" charset="-128"/>
                <a:cs typeface="ＭＳ Ｐゴシック" charset="-128"/>
              </a:rPr>
              <a:t>dlog</a:t>
            </a:r>
            <a:r>
              <a:rPr lang="en-US" sz="1200" b="0" kern="1200" baseline="-25000" dirty="0" err="1">
                <a:solidFill>
                  <a:schemeClr val="tx1"/>
                </a:solidFill>
                <a:latin typeface="Arial" charset="0"/>
                <a:ea typeface="ＭＳ Ｐゴシック" charset="-128"/>
                <a:cs typeface="ＭＳ Ｐゴシック" charset="-128"/>
              </a:rPr>
              <a:t>a,p</a:t>
            </a:r>
            <a:r>
              <a:rPr lang="en-US" sz="1200" b="0" kern="1200" baseline="-25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See Chapter 2 for an extended discussion of discrete logarithms.</a:t>
            </a:r>
            <a:endParaRPr lang="en-AU" b="0"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1468421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charset="0"/>
                <a:ea typeface="ＭＳ Ｐゴシック" charset="-128"/>
                <a:cs typeface="ＭＳ Ｐゴシック" charset="-128"/>
              </a:rPr>
              <a:t>The first published public-key algorithm appeared in the seminal paper by </a:t>
            </a:r>
            <a:r>
              <a:rPr lang="en-US" sz="1200" kern="1200" baseline="0" dirty="0" err="1">
                <a:solidFill>
                  <a:schemeClr val="tx1"/>
                </a:solidFill>
                <a:latin typeface="Arial" charset="0"/>
                <a:ea typeface="ＭＳ Ｐゴシック" charset="-128"/>
                <a:cs typeface="ＭＳ Ｐゴシック" charset="-128"/>
              </a:rPr>
              <a:t>Diffie</a:t>
            </a:r>
            <a:r>
              <a:rPr lang="en-US" sz="1200" kern="1200" baseline="0" dirty="0">
                <a:solidFill>
                  <a:schemeClr val="tx1"/>
                </a:solidFill>
                <a:latin typeface="Arial" charset="0"/>
                <a:ea typeface="ＭＳ Ｐゴシック" charset="-128"/>
                <a:cs typeface="ＭＳ Ｐゴシック" charset="-128"/>
              </a:rPr>
              <a:t> and Hellman that defined public-key cryptography [DIFF76b] and is generally referred to as </a:t>
            </a:r>
            <a:r>
              <a:rPr lang="en-US" sz="1200" b="1" kern="1200" baseline="0" dirty="0" err="1">
                <a:solidFill>
                  <a:schemeClr val="tx1"/>
                </a:solidFill>
                <a:latin typeface="Arial" charset="0"/>
                <a:ea typeface="ＭＳ Ｐゴシック" charset="-128"/>
                <a:cs typeface="ＭＳ Ｐゴシック" charset="-128"/>
              </a:rPr>
              <a:t>Diffie</a:t>
            </a:r>
            <a:r>
              <a:rPr lang="en-US" sz="1200" b="1" kern="1200" baseline="0" dirty="0">
                <a:solidFill>
                  <a:schemeClr val="tx1"/>
                </a:solidFill>
                <a:latin typeface="Arial" charset="0"/>
                <a:ea typeface="ＭＳ Ｐゴシック" charset="-128"/>
                <a:cs typeface="ＭＳ Ｐゴシック" charset="-128"/>
              </a:rPr>
              <a:t>-Hellman key exchange</a:t>
            </a:r>
            <a:r>
              <a:rPr lang="en-US" sz="1200" kern="1200" baseline="0" dirty="0">
                <a:solidFill>
                  <a:schemeClr val="tx1"/>
                </a:solidFill>
                <a:latin typeface="Arial" charset="0"/>
                <a:ea typeface="ＭＳ Ｐゴシック" charset="-128"/>
                <a:cs typeface="ＭＳ Ｐゴシック" charset="-128"/>
              </a:rPr>
              <a:t>.  A number of commercial products employ this key exchange technique.</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purpose of the algorithm is to enable two users to securely exchange a key that can then be used for subsequent symmetric encryption of messages. The algorithm itself is limited to the exchange of secret values.</a:t>
            </a:r>
          </a:p>
          <a:p>
            <a:endParaRPr lang="en-US" sz="120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a:t>
            </a:r>
            <a:r>
              <a:rPr lang="en-US" sz="1200" b="0" kern="1200" baseline="0" dirty="0" err="1">
                <a:solidFill>
                  <a:schemeClr val="tx1"/>
                </a:solidFill>
                <a:latin typeface="Arial" charset="0"/>
                <a:ea typeface="ＭＳ Ｐゴシック" charset="-128"/>
                <a:cs typeface="ＭＳ Ｐゴシック" charset="-128"/>
              </a:rPr>
              <a:t>Diffie</a:t>
            </a:r>
            <a:r>
              <a:rPr lang="en-US" sz="1200" b="0" kern="1200" baseline="0" dirty="0">
                <a:solidFill>
                  <a:schemeClr val="tx1"/>
                </a:solidFill>
                <a:latin typeface="Arial" charset="0"/>
                <a:ea typeface="ＭＳ Ｐゴシック" charset="-128"/>
                <a:cs typeface="ＭＳ Ｐゴシック" charset="-128"/>
              </a:rPr>
              <a:t>-Hellman algorithm depends for its effectiveness on the difficulty of computing discrete logarithms. Briefly, we can define the discrete logarithm in the following way. Recall from Chapter 2 that a </a:t>
            </a:r>
            <a:r>
              <a:rPr lang="en-US" sz="1200" b="1" kern="1200" baseline="0" dirty="0">
                <a:solidFill>
                  <a:schemeClr val="tx1"/>
                </a:solidFill>
                <a:latin typeface="Arial" charset="0"/>
                <a:ea typeface="ＭＳ Ｐゴシック" charset="-128"/>
                <a:cs typeface="ＭＳ Ｐゴシック" charset="-128"/>
              </a:rPr>
              <a:t>primitive root </a:t>
            </a:r>
            <a:r>
              <a:rPr lang="en-US" sz="1200" b="0" kern="1200" baseline="0" dirty="0">
                <a:solidFill>
                  <a:schemeClr val="tx1"/>
                </a:solidFill>
                <a:latin typeface="Arial" charset="0"/>
                <a:ea typeface="ＭＳ Ｐゴシック" charset="-128"/>
                <a:cs typeface="ＭＳ Ｐゴシック" charset="-128"/>
              </a:rPr>
              <a:t>of a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is one whose powers modulo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generate all the integers from 1 to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- 1. That is, if </a:t>
            </a:r>
            <a:r>
              <a:rPr lang="en-US" sz="1200" b="0" i="1" kern="1200" baseline="0" dirty="0">
                <a:solidFill>
                  <a:schemeClr val="tx1"/>
                </a:solidFill>
                <a:latin typeface="Arial" charset="0"/>
                <a:ea typeface="ＭＳ Ｐゴシック" charset="-128"/>
                <a:cs typeface="ＭＳ Ｐゴシック" charset="-128"/>
              </a:rPr>
              <a:t>a</a:t>
            </a:r>
          </a:p>
          <a:p>
            <a:r>
              <a:rPr lang="en-US" sz="1200" b="0" kern="1200" baseline="0" dirty="0">
                <a:solidFill>
                  <a:schemeClr val="tx1"/>
                </a:solidFill>
                <a:latin typeface="Arial" charset="0"/>
                <a:ea typeface="ＭＳ Ｐゴシック" charset="-128"/>
                <a:cs typeface="ＭＳ Ｐゴシック" charset="-128"/>
              </a:rPr>
              <a:t> is a primitive root of the prime number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then the numbers</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mod </a:t>
            </a:r>
            <a:r>
              <a:rPr lang="en-US" sz="1200" b="0" i="1" kern="1200" baseline="0" dirty="0">
                <a:solidFill>
                  <a:schemeClr val="tx1"/>
                </a:solidFill>
                <a:latin typeface="Arial" charset="0"/>
                <a:ea typeface="ＭＳ Ｐゴシック" charset="-128"/>
                <a:cs typeface="ＭＳ Ｐゴシック" charset="-128"/>
              </a:rPr>
              <a:t>p , a</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 . . , </a:t>
            </a:r>
            <a:r>
              <a:rPr lang="en-US" sz="1200" b="0" i="1" kern="1200" baseline="0" dirty="0">
                <a:solidFill>
                  <a:schemeClr val="tx1"/>
                </a:solidFill>
                <a:latin typeface="Arial" charset="0"/>
                <a:ea typeface="ＭＳ Ｐゴシック" charset="-128"/>
                <a:cs typeface="ＭＳ Ｐゴシック" charset="-128"/>
              </a:rPr>
              <a:t>a</a:t>
            </a:r>
            <a:r>
              <a:rPr lang="en-US" sz="1200" b="0" i="1" kern="1200" baseline="30000" dirty="0">
                <a:solidFill>
                  <a:schemeClr val="tx1"/>
                </a:solidFill>
                <a:latin typeface="Arial" charset="0"/>
                <a:ea typeface="ＭＳ Ｐゴシック" charset="-128"/>
                <a:cs typeface="ＭＳ Ｐゴシック" charset="-128"/>
              </a:rPr>
              <a:t>p-1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are distinct and consist of the integers from 1 through </a:t>
            </a:r>
            <a:r>
              <a:rPr lang="en-US" sz="1200" b="0" i="1" kern="1200" baseline="0" dirty="0">
                <a:solidFill>
                  <a:schemeClr val="tx1"/>
                </a:solidFill>
                <a:latin typeface="Arial" charset="0"/>
                <a:ea typeface="ＭＳ Ｐゴシック" charset="-128"/>
                <a:cs typeface="ＭＳ Ｐゴシック" charset="-128"/>
              </a:rPr>
              <a:t>p - 1 </a:t>
            </a:r>
            <a:r>
              <a:rPr lang="en-US" sz="1200" b="0" kern="1200" baseline="0" dirty="0">
                <a:solidFill>
                  <a:schemeClr val="tx1"/>
                </a:solidFill>
                <a:latin typeface="Arial" charset="0"/>
                <a:ea typeface="ＭＳ Ｐゴシック" charset="-128"/>
                <a:cs typeface="ＭＳ Ｐゴシック" charset="-128"/>
              </a:rPr>
              <a:t>in some permutation.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any integer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and a primitive root </a:t>
            </a:r>
            <a:r>
              <a:rPr lang="en-US" sz="1200" b="0" i="1" kern="1200" baseline="0" dirty="0">
                <a:solidFill>
                  <a:schemeClr val="tx1"/>
                </a:solidFill>
                <a:latin typeface="Arial" charset="0"/>
                <a:ea typeface="ＭＳ Ｐゴシック" charset="-128"/>
                <a:cs typeface="ＭＳ Ｐゴシック" charset="-128"/>
              </a:rPr>
              <a:t>a </a:t>
            </a:r>
            <a:r>
              <a:rPr lang="en-US" sz="1200" b="0" kern="1200" baseline="0" dirty="0">
                <a:solidFill>
                  <a:schemeClr val="tx1"/>
                </a:solidFill>
                <a:latin typeface="Arial" charset="0"/>
                <a:ea typeface="ＭＳ Ｐゴシック" charset="-128"/>
                <a:cs typeface="ＭＳ Ｐゴシック" charset="-128"/>
              </a:rPr>
              <a:t>of prime number </a:t>
            </a:r>
            <a:r>
              <a:rPr lang="en-US" sz="1200" b="0" i="1" kern="1200" baseline="0" dirty="0">
                <a:solidFill>
                  <a:schemeClr val="tx1"/>
                </a:solidFill>
                <a:latin typeface="Arial" charset="0"/>
                <a:ea typeface="ＭＳ Ｐゴシック" charset="-128"/>
                <a:cs typeface="ＭＳ Ｐゴシック" charset="-128"/>
              </a:rPr>
              <a:t>p </a:t>
            </a:r>
            <a:r>
              <a:rPr lang="en-US" sz="1200" b="0" kern="1200" baseline="0" dirty="0">
                <a:solidFill>
                  <a:schemeClr val="tx1"/>
                </a:solidFill>
                <a:latin typeface="Arial" charset="0"/>
                <a:ea typeface="ＭＳ Ｐゴシック" charset="-128"/>
                <a:cs typeface="ＭＳ Ｐゴシック" charset="-128"/>
              </a:rPr>
              <a:t>, we can find a unique exponent</a:t>
            </a:r>
            <a:r>
              <a:rPr lang="en-US" sz="1200" b="0" i="1" kern="1200" baseline="0" dirty="0">
                <a:solidFill>
                  <a:schemeClr val="tx1"/>
                </a:solidFill>
                <a:latin typeface="Arial" charset="0"/>
                <a:ea typeface="ＭＳ Ｐゴシック" charset="-128"/>
                <a:cs typeface="ＭＳ Ｐゴシック" charset="-128"/>
              </a:rPr>
              <a:t> </a:t>
            </a:r>
            <a:r>
              <a:rPr lang="en-US" sz="1200" b="0" i="1" kern="1200" baseline="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such that</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b = </a:t>
            </a:r>
            <a:r>
              <a:rPr lang="en-US" sz="1200" b="0" i="1" kern="1200" baseline="0" dirty="0" err="1">
                <a:solidFill>
                  <a:schemeClr val="tx1"/>
                </a:solidFill>
                <a:latin typeface="Arial" charset="0"/>
                <a:ea typeface="ＭＳ Ｐゴシック" charset="-128"/>
                <a:cs typeface="ＭＳ Ｐゴシック" charset="-128"/>
              </a:rPr>
              <a:t>a</a:t>
            </a:r>
            <a:r>
              <a:rPr lang="en-US" sz="1200" b="0" i="1" kern="1200" baseline="3000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where </a:t>
            </a:r>
            <a:r>
              <a:rPr lang="en-US" sz="1200" b="0" i="1" kern="1200" baseline="0" dirty="0">
                <a:solidFill>
                  <a:schemeClr val="tx1"/>
                </a:solidFill>
                <a:latin typeface="Arial" charset="0"/>
                <a:ea typeface="ＭＳ Ｐゴシック" charset="-128"/>
                <a:cs typeface="ＭＳ Ｐゴシック" charset="-128"/>
              </a:rPr>
              <a:t>0 ≤  </a:t>
            </a:r>
            <a:r>
              <a:rPr lang="en-US" sz="1200" b="0" i="1" kern="1200" baseline="0" dirty="0" err="1">
                <a:solidFill>
                  <a:schemeClr val="tx1"/>
                </a:solidFill>
                <a:latin typeface="Arial" charset="0"/>
                <a:ea typeface="ＭＳ Ｐゴシック" charset="-128"/>
                <a:cs typeface="ＭＳ Ｐゴシック" charset="-128"/>
              </a:rPr>
              <a:t>i</a:t>
            </a:r>
            <a:r>
              <a:rPr lang="en-US" sz="1200" b="0" i="1" kern="1200" baseline="0" dirty="0">
                <a:solidFill>
                  <a:schemeClr val="tx1"/>
                </a:solidFill>
                <a:latin typeface="Arial" charset="0"/>
                <a:ea typeface="ＭＳ Ｐゴシック" charset="-128"/>
                <a:cs typeface="ＭＳ Ｐゴシック" charset="-128"/>
              </a:rPr>
              <a:t> ≤ (p -  1)</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The exponent </a:t>
            </a:r>
            <a:r>
              <a:rPr lang="en-US" sz="1200" b="0" i="1" kern="1200" baseline="0" dirty="0" err="1">
                <a:solidFill>
                  <a:schemeClr val="tx1"/>
                </a:solidFill>
                <a:latin typeface="Arial" charset="0"/>
                <a:ea typeface="ＭＳ Ｐゴシック" charset="-128"/>
                <a:cs typeface="ＭＳ Ｐゴシック" charset="-128"/>
              </a:rPr>
              <a:t>i</a:t>
            </a:r>
            <a:r>
              <a:rPr lang="en-US" sz="1200" b="0" kern="1200" baseline="0" dirty="0">
                <a:solidFill>
                  <a:schemeClr val="tx1"/>
                </a:solidFill>
                <a:latin typeface="Arial" charset="0"/>
                <a:ea typeface="ＭＳ Ｐゴシック" charset="-128"/>
                <a:cs typeface="ＭＳ Ｐゴシック" charset="-128"/>
              </a:rPr>
              <a:t>  is referred to as the </a:t>
            </a:r>
            <a:r>
              <a:rPr lang="en-US" sz="1200" b="1" kern="1200" baseline="0" dirty="0">
                <a:solidFill>
                  <a:schemeClr val="tx1"/>
                </a:solidFill>
                <a:latin typeface="Arial" charset="0"/>
                <a:ea typeface="ＭＳ Ｐゴシック" charset="-128"/>
                <a:cs typeface="ＭＳ Ｐゴシック" charset="-128"/>
              </a:rPr>
              <a:t>discrete logarithm </a:t>
            </a:r>
            <a:r>
              <a:rPr lang="en-US" sz="1200" b="0" kern="1200" baseline="0" dirty="0">
                <a:solidFill>
                  <a:schemeClr val="tx1"/>
                </a:solidFill>
                <a:latin typeface="Arial" charset="0"/>
                <a:ea typeface="ＭＳ Ｐゴシック" charset="-128"/>
                <a:cs typeface="ＭＳ Ｐゴシック" charset="-128"/>
              </a:rPr>
              <a:t>of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for the base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 mod </a:t>
            </a:r>
            <a:r>
              <a:rPr lang="en-US" sz="1200" b="0" i="1" kern="1200" baseline="0" dirty="0">
                <a:solidFill>
                  <a:schemeClr val="tx1"/>
                </a:solidFill>
                <a:latin typeface="Arial" charset="0"/>
                <a:ea typeface="ＭＳ Ｐゴシック" charset="-128"/>
                <a:cs typeface="ＭＳ Ｐゴシック" charset="-128"/>
              </a:rPr>
              <a:t>p</a:t>
            </a:r>
            <a:r>
              <a:rPr lang="en-US" sz="1200" b="0" kern="1200" baseline="0" dirty="0">
                <a:solidFill>
                  <a:schemeClr val="tx1"/>
                </a:solidFill>
                <a:latin typeface="Arial" charset="0"/>
                <a:ea typeface="ＭＳ Ｐゴシック" charset="-128"/>
                <a:cs typeface="ＭＳ Ｐゴシック" charset="-128"/>
              </a:rPr>
              <a:t> . We express this value as </a:t>
            </a:r>
            <a:r>
              <a:rPr lang="en-US" sz="1200" b="0" kern="1200" baseline="0" dirty="0" err="1">
                <a:solidFill>
                  <a:schemeClr val="tx1"/>
                </a:solidFill>
                <a:latin typeface="Arial" charset="0"/>
                <a:ea typeface="ＭＳ Ｐゴシック" charset="-128"/>
                <a:cs typeface="ＭＳ Ｐゴシック" charset="-128"/>
              </a:rPr>
              <a:t>dlog</a:t>
            </a:r>
            <a:r>
              <a:rPr lang="en-US" sz="1200" b="0" kern="1200" baseline="-25000" dirty="0" err="1">
                <a:solidFill>
                  <a:schemeClr val="tx1"/>
                </a:solidFill>
                <a:latin typeface="Arial" charset="0"/>
                <a:ea typeface="ＭＳ Ｐゴシック" charset="-128"/>
                <a:cs typeface="ＭＳ Ｐゴシック" charset="-128"/>
              </a:rPr>
              <a:t>a,p</a:t>
            </a:r>
            <a:r>
              <a:rPr lang="en-US" sz="1200" b="0" kern="1200" baseline="-2500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 See Chapter 2 for an extended discussion of discrete logarithms.</a:t>
            </a:r>
            <a:endParaRPr lang="en-AU" b="0" dirty="0">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7762867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 Figure 10.1 summarizes the Diffie-Hellman key exchange algorithm. For this scheme, there are two publicly known numbers: a prime number </a:t>
            </a:r>
            <a:r>
              <a:rPr lang="en-US" sz="1200" i="1" kern="1200" baseline="0" dirty="0">
                <a:solidFill>
                  <a:schemeClr val="tx1"/>
                </a:solidFill>
                <a:latin typeface="Arial" charset="0"/>
                <a:ea typeface="ＭＳ Ｐゴシック" charset="-128"/>
                <a:cs typeface="ＭＳ Ｐゴシック" charset="-128"/>
              </a:rPr>
              <a:t>q </a:t>
            </a:r>
            <a:r>
              <a:rPr lang="en-US" sz="1200" kern="1200" baseline="0" dirty="0">
                <a:solidFill>
                  <a:schemeClr val="tx1"/>
                </a:solidFill>
                <a:latin typeface="Arial" charset="0"/>
                <a:ea typeface="ＭＳ Ｐゴシック" charset="-128"/>
                <a:cs typeface="ＭＳ Ｐゴシック" charset="-128"/>
              </a:rPr>
              <a:t> and an integer </a:t>
            </a:r>
            <a:r>
              <a:rPr lang="en-US" sz="1200" i="1" kern="1200" baseline="0" dirty="0">
                <a:solidFill>
                  <a:schemeClr val="tx1"/>
                </a:solidFill>
                <a:latin typeface="Arial" charset="0"/>
                <a:ea typeface="ＭＳ Ｐゴシック" charset="-128"/>
                <a:cs typeface="ＭＳ Ｐゴシック" charset="-128"/>
              </a:rPr>
              <a:t>a </a:t>
            </a:r>
            <a:r>
              <a:rPr lang="en-US" sz="1200" kern="1200" baseline="0" dirty="0">
                <a:solidFill>
                  <a:schemeClr val="tx1"/>
                </a:solidFill>
                <a:latin typeface="Arial" charset="0"/>
                <a:ea typeface="ＭＳ Ｐゴシック" charset="-128"/>
                <a:cs typeface="ＭＳ Ｐゴシック" charset="-128"/>
              </a:rPr>
              <a:t>that is a primitive root of </a:t>
            </a:r>
            <a:r>
              <a:rPr lang="en-US" sz="1200" i="1" kern="1200" baseline="0" dirty="0">
                <a:solidFill>
                  <a:schemeClr val="tx1"/>
                </a:solidFill>
                <a:latin typeface="Arial" charset="0"/>
                <a:ea typeface="ＭＳ Ｐゴシック" charset="-128"/>
                <a:cs typeface="ＭＳ Ｐゴシック" charset="-128"/>
              </a:rPr>
              <a:t>q</a:t>
            </a:r>
            <a:r>
              <a:rPr lang="en-US" sz="1200" kern="1200" baseline="0" dirty="0">
                <a:solidFill>
                  <a:schemeClr val="tx1"/>
                </a:solidFill>
                <a:latin typeface="Arial" charset="0"/>
                <a:ea typeface="ＭＳ Ｐゴシック" charset="-128"/>
                <a:cs typeface="ＭＳ Ｐゴシック" charset="-128"/>
              </a:rPr>
              <a:t> . </a:t>
            </a:r>
          </a:p>
          <a:p>
            <a:endParaRPr lang="en-US" sz="1200" kern="1200" baseline="0" dirty="0">
              <a:solidFill>
                <a:schemeClr val="tx1"/>
              </a:solidFill>
              <a:latin typeface="Arial" charset="0"/>
              <a:ea typeface="ＭＳ Ｐゴシック"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Arial" charset="0"/>
                <a:ea typeface="ＭＳ Ｐゴシック" charset="-128"/>
                <a:cs typeface="ＭＳ Ｐゴシック" charset="-128"/>
              </a:rPr>
              <a:t>Figure 10.1 shows a simple protocol that makes use of the Diffie–Hellman calculation. Suppose that user A wishes to set up a connection with user B and use a secret key to encrypt messages on that connection. User A can generate a one-time private key </a:t>
            </a:r>
            <a:r>
              <a:rPr lang="en-US" sz="1200" i="1" kern="1200" dirty="0">
                <a:solidFill>
                  <a:schemeClr val="tx1"/>
                </a:solidFill>
                <a:effectLst/>
                <a:latin typeface="Arial" charset="0"/>
                <a:ea typeface="ＭＳ Ｐゴシック" charset="-128"/>
                <a:cs typeface="ＭＳ Ｐゴシック" charset="-128"/>
              </a:rPr>
              <a:t>X</a:t>
            </a:r>
            <a:r>
              <a:rPr lang="en-US" sz="1200" i="1" kern="1200" baseline="-25000" dirty="0">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calculate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A</a:t>
            </a:r>
            <a:r>
              <a:rPr lang="en-US" sz="1200" kern="1200" dirty="0">
                <a:solidFill>
                  <a:schemeClr val="tx1"/>
                </a:solidFill>
                <a:effectLst/>
                <a:latin typeface="Arial" charset="0"/>
                <a:ea typeface="ＭＳ Ｐゴシック" charset="-128"/>
                <a:cs typeface="ＭＳ Ｐゴシック" charset="-128"/>
              </a:rPr>
              <a:t>, and send that to user B. User B responds by generating a private value </a:t>
            </a:r>
            <a:r>
              <a:rPr lang="en-US" sz="1200" i="1" kern="1200" dirty="0">
                <a:solidFill>
                  <a:schemeClr val="tx1"/>
                </a:solidFill>
                <a:effectLst/>
                <a:latin typeface="Arial" charset="0"/>
                <a:ea typeface="ＭＳ Ｐゴシック" charset="-128"/>
                <a:cs typeface="ＭＳ Ｐゴシック" charset="-128"/>
              </a:rPr>
              <a:t>X</a:t>
            </a:r>
            <a:r>
              <a:rPr lang="en-US" sz="1200" i="1" kern="1200" baseline="-250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calculating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B</a:t>
            </a:r>
            <a:r>
              <a:rPr lang="en-US" sz="1200" kern="1200" dirty="0">
                <a:solidFill>
                  <a:schemeClr val="tx1"/>
                </a:solidFill>
                <a:effectLst/>
                <a:latin typeface="Arial" charset="0"/>
                <a:ea typeface="ＭＳ Ｐゴシック" charset="-128"/>
                <a:cs typeface="ＭＳ Ｐゴシック" charset="-128"/>
              </a:rPr>
              <a:t>, and sending </a:t>
            </a:r>
            <a:r>
              <a:rPr lang="en-US" sz="1200" i="1" kern="1200" dirty="0">
                <a:solidFill>
                  <a:schemeClr val="tx1"/>
                </a:solidFill>
                <a:effectLst/>
                <a:latin typeface="Arial" charset="0"/>
                <a:ea typeface="ＭＳ Ｐゴシック" charset="-128"/>
                <a:cs typeface="ＭＳ Ｐゴシック" charset="-128"/>
              </a:rPr>
              <a:t>Y</a:t>
            </a:r>
            <a:r>
              <a:rPr lang="en-US" sz="1200" i="1" kern="1200" baseline="-25000" dirty="0">
                <a:solidFill>
                  <a:schemeClr val="tx1"/>
                </a:solidFill>
                <a:effectLst/>
                <a:latin typeface="Arial" charset="0"/>
                <a:ea typeface="ＭＳ Ｐゴシック" charset="-128"/>
                <a:cs typeface="ＭＳ Ｐゴシック" charset="-128"/>
              </a:rPr>
              <a:t>B</a:t>
            </a:r>
            <a:r>
              <a:rPr lang="en-US" sz="1200" i="1" kern="1200" dirty="0">
                <a:solidFill>
                  <a:schemeClr val="tx1"/>
                </a:solidFill>
                <a:effectLst/>
                <a:latin typeface="Arial" charset="0"/>
                <a:ea typeface="ＭＳ Ｐゴシック" charset="-128"/>
                <a:cs typeface="ＭＳ Ｐゴシック" charset="-128"/>
              </a:rPr>
              <a:t> </a:t>
            </a:r>
            <a:r>
              <a:rPr lang="en-US" sz="1200" kern="1200" dirty="0">
                <a:solidFill>
                  <a:schemeClr val="tx1"/>
                </a:solidFill>
                <a:effectLst/>
                <a:latin typeface="Arial" charset="0"/>
                <a:ea typeface="ＭＳ Ｐゴシック" charset="-128"/>
                <a:cs typeface="ＭＳ Ｐゴシック" charset="-128"/>
              </a:rPr>
              <a:t>to user A. Both users can now calculate the key. The necessary public values </a:t>
            </a:r>
            <a:r>
              <a:rPr lang="en-US" sz="1200" i="1" kern="1200" dirty="0">
                <a:solidFill>
                  <a:schemeClr val="tx1"/>
                </a:solidFill>
                <a:effectLst/>
                <a:latin typeface="Arial" charset="0"/>
                <a:ea typeface="ＭＳ Ｐゴシック" charset="-128"/>
                <a:cs typeface="ＭＳ Ｐゴシック" charset="-128"/>
              </a:rPr>
              <a:t>q </a:t>
            </a:r>
            <a:r>
              <a:rPr lang="en-US" sz="1200" kern="1200" dirty="0">
                <a:solidFill>
                  <a:schemeClr val="tx1"/>
                </a:solidFill>
                <a:effectLst/>
                <a:latin typeface="Arial" charset="0"/>
                <a:ea typeface="ＭＳ Ｐゴシック" charset="-128"/>
                <a:cs typeface="ＭＳ Ｐゴシック" charset="-128"/>
              </a:rPr>
              <a:t>and a would need to be known ahead of time. Alternatively, user A could pick values for </a:t>
            </a:r>
            <a:r>
              <a:rPr lang="en-US" sz="1200" i="1" kern="1200" dirty="0">
                <a:solidFill>
                  <a:schemeClr val="tx1"/>
                </a:solidFill>
                <a:effectLst/>
                <a:latin typeface="Arial" charset="0"/>
                <a:ea typeface="ＭＳ Ｐゴシック" charset="-128"/>
                <a:cs typeface="ＭＳ Ｐゴシック" charset="-128"/>
              </a:rPr>
              <a:t>q </a:t>
            </a:r>
            <a:r>
              <a:rPr lang="en-US" sz="1200" kern="1200" dirty="0">
                <a:solidFill>
                  <a:schemeClr val="tx1"/>
                </a:solidFill>
                <a:effectLst/>
                <a:latin typeface="Arial" charset="0"/>
                <a:ea typeface="ＭＳ Ｐゴシック" charset="-128"/>
                <a:cs typeface="ＭＳ Ｐゴシック" charset="-128"/>
              </a:rPr>
              <a:t>and a and include those in the first message. </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4</a:t>
            </a:fld>
            <a:endParaRPr lang="en-AU"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p:cNvSpPr>
          <p:nvPr>
            <p:ph type="sldImg"/>
          </p:nvPr>
        </p:nvSpPr>
        <p:spPr>
          <a:ln/>
        </p:spPr>
      </p:sp>
      <p:sp>
        <p:nvSpPr>
          <p:cNvPr id="31747" name="Notes Placeholder 2"/>
          <p:cNvSpPr>
            <a:spLocks noGrp="1"/>
          </p:cNvSpPr>
          <p:nvPr>
            <p:ph type="body" idx="1"/>
          </p:nvPr>
        </p:nvSpPr>
        <p:spPr>
          <a:xfrm>
            <a:off x="685800" y="4343400"/>
            <a:ext cx="5486400" cy="4341813"/>
          </a:xfrm>
          <a:noFill/>
          <a:ln/>
        </p:spPr>
        <p:txBody>
          <a:bodyPr/>
          <a:lstStyle/>
          <a:p>
            <a:r>
              <a:rPr lang="en-US" sz="1200" kern="1200" baseline="0" dirty="0">
                <a:solidFill>
                  <a:schemeClr val="tx1"/>
                </a:solidFill>
                <a:latin typeface="Arial" charset="0"/>
                <a:ea typeface="ＭＳ Ｐゴシック" charset="-128"/>
                <a:cs typeface="ＭＳ Ｐゴシック" charset="-128"/>
              </a:rPr>
              <a:t>The protocol depicted in Figure 10.1 is insecure against a </a:t>
            </a:r>
            <a:r>
              <a:rPr lang="en-US" sz="1200" b="1" kern="1200" baseline="0" dirty="0">
                <a:solidFill>
                  <a:schemeClr val="tx1"/>
                </a:solidFill>
                <a:latin typeface="Arial" charset="0"/>
                <a:ea typeface="ＭＳ Ｐゴシック" charset="-128"/>
                <a:cs typeface="ＭＳ Ｐゴシック" charset="-128"/>
              </a:rPr>
              <a:t>man-in-the-middle attack</a:t>
            </a:r>
            <a:r>
              <a:rPr lang="en-US" sz="1200" kern="1200" baseline="0" dirty="0">
                <a:solidFill>
                  <a:schemeClr val="tx1"/>
                </a:solidFill>
                <a:latin typeface="Arial" charset="0"/>
                <a:ea typeface="ＭＳ Ｐゴシック" charset="-128"/>
                <a:cs typeface="ＭＳ Ｐゴシック" charset="-128"/>
              </a:rPr>
              <a:t>. Suppose Alice and Bob wish to exchange keys, and Darth is the adversary. The attack proceeds as follows (Figure 10.2).</a:t>
            </a:r>
          </a:p>
          <a:p>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prepares for the attack by generating two random private keys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X</a:t>
            </a:r>
            <a:r>
              <a:rPr lang="en-US" sz="1100" baseline="-25000" dirty="0">
                <a:latin typeface="Arial" pitchFamily="-84" charset="0"/>
                <a:ea typeface="ＭＳ Ｐゴシック" pitchFamily="-84" charset="-128"/>
                <a:cs typeface="ＭＳ Ｐゴシック" pitchFamily="-84" charset="-128"/>
              </a:rPr>
              <a:t>D2</a:t>
            </a:r>
            <a:r>
              <a:rPr lang="en-US" sz="1100" dirty="0">
                <a:latin typeface="Arial" pitchFamily="-84" charset="0"/>
                <a:ea typeface="ＭＳ Ｐゴシック" pitchFamily="-84" charset="-128"/>
                <a:cs typeface="ＭＳ Ｐゴシック" pitchFamily="-84" charset="-128"/>
              </a:rPr>
              <a:t> and then computing the corresponding public keys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and Y</a:t>
            </a:r>
            <a:r>
              <a:rPr lang="en-US" sz="1100" baseline="-25000" dirty="0">
                <a:latin typeface="Arial" pitchFamily="-84" charset="0"/>
                <a:ea typeface="ＭＳ Ｐゴシック" pitchFamily="-84" charset="-128"/>
                <a:cs typeface="ＭＳ Ｐゴシック" pitchFamily="-84" charset="-128"/>
              </a:rPr>
              <a:t>D2</a:t>
            </a:r>
          </a:p>
          <a:p>
            <a:pPr eaLnBrk="1" hangingPunct="1">
              <a:lnSpc>
                <a:spcPct val="90000"/>
              </a:lnSpc>
              <a:buFontTx/>
              <a:buAutoNum type="arabicPeriod"/>
            </a:pPr>
            <a:endParaRPr lang="en-US" sz="1100" baseline="-250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Alice transmits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 Darth intercepts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and transmits Y</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to Bob. Darth also calculates K2 = (Y</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mod q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receives 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and calculates K1=(Y</a:t>
            </a:r>
            <a:r>
              <a:rPr lang="en-US" sz="1100" baseline="-25000" dirty="0">
                <a:latin typeface="Arial" pitchFamily="-84" charset="0"/>
                <a:ea typeface="ＭＳ Ｐゴシック" pitchFamily="-84" charset="-128"/>
                <a:cs typeface="ＭＳ Ｐゴシック" pitchFamily="-84" charset="-128"/>
              </a:rPr>
              <a:t>D1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Bob transmits 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to Alice.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Y</a:t>
            </a:r>
            <a:r>
              <a:rPr lang="en-US" sz="1100" baseline="-25000" dirty="0">
                <a:latin typeface="Arial" pitchFamily="-84" charset="0"/>
                <a:ea typeface="ＭＳ Ｐゴシック" pitchFamily="-84" charset="-128"/>
                <a:cs typeface="ＭＳ Ｐゴシック" pitchFamily="-84" charset="-128"/>
              </a:rPr>
              <a:t>B </a:t>
            </a:r>
            <a:r>
              <a:rPr lang="en-US" sz="1100" dirty="0">
                <a:latin typeface="Arial" pitchFamily="-84" charset="0"/>
                <a:ea typeface="ＭＳ Ｐゴシック" pitchFamily="-84" charset="-128"/>
                <a:cs typeface="ＭＳ Ｐゴシック" pitchFamily="-84" charset="-128"/>
              </a:rPr>
              <a:t>and transmits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to Alice. Darth calculates K1=(Y</a:t>
            </a:r>
            <a:r>
              <a:rPr lang="en-US" sz="1100" baseline="-25000" dirty="0">
                <a:latin typeface="Arial" pitchFamily="-84" charset="0"/>
                <a:ea typeface="ＭＳ Ｐゴシック" pitchFamily="-84" charset="-128"/>
                <a:cs typeface="ＭＳ Ｐゴシック" pitchFamily="-84" charset="-128"/>
              </a:rPr>
              <a:t>B</a:t>
            </a:r>
            <a:r>
              <a:rPr lang="en-US" sz="1100" dirty="0">
                <a:latin typeface="Arial" pitchFamily="-84" charset="0"/>
                <a:ea typeface="ＭＳ Ｐゴシック" pitchFamily="-84" charset="-128"/>
                <a:cs typeface="ＭＳ Ｐゴシック" pitchFamily="-84" charset="-128"/>
              </a:rPr>
              <a:t> )^ X</a:t>
            </a:r>
            <a:r>
              <a:rPr lang="en-US" sz="1100" baseline="-25000" dirty="0">
                <a:latin typeface="Arial" pitchFamily="-84" charset="0"/>
                <a:ea typeface="ＭＳ Ｐゴシック" pitchFamily="-84" charset="-128"/>
                <a:cs typeface="ＭＳ Ｐゴシック" pitchFamily="-84" charset="-128"/>
              </a:rPr>
              <a:t>D1</a:t>
            </a:r>
            <a:r>
              <a:rPr lang="en-US" sz="1100" dirty="0">
                <a:latin typeface="Arial" pitchFamily="-84" charset="0"/>
                <a:ea typeface="ＭＳ Ｐゴシック" pitchFamily="-84" charset="-128"/>
                <a:cs typeface="ＭＳ Ｐゴシック" pitchFamily="-84" charset="-128"/>
              </a:rPr>
              <a:t>  mod q</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receives 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and calculates K2=(Y</a:t>
            </a:r>
            <a:r>
              <a:rPr lang="en-US" sz="1100" baseline="-25000" dirty="0">
                <a:latin typeface="Arial" pitchFamily="-84" charset="0"/>
                <a:ea typeface="ＭＳ Ｐゴシック" pitchFamily="-84" charset="-128"/>
                <a:cs typeface="ＭＳ Ｐゴシック" pitchFamily="-84" charset="-128"/>
              </a:rPr>
              <a:t>D2 </a:t>
            </a:r>
            <a:r>
              <a:rPr lang="en-US" sz="1100" dirty="0">
                <a:latin typeface="Arial" pitchFamily="-84" charset="0"/>
                <a:ea typeface="ＭＳ Ｐゴシック" pitchFamily="-84" charset="-128"/>
                <a:cs typeface="ＭＳ Ｐゴシック" pitchFamily="-84" charset="-128"/>
              </a:rPr>
              <a:t>)^ X</a:t>
            </a:r>
            <a:r>
              <a:rPr lang="en-US" sz="1100" baseline="-25000" dirty="0">
                <a:latin typeface="Arial" pitchFamily="-84" charset="0"/>
                <a:ea typeface="ＭＳ Ｐゴシック" pitchFamily="-84" charset="-128"/>
                <a:cs typeface="ＭＳ Ｐゴシック" pitchFamily="-84" charset="-128"/>
              </a:rPr>
              <a:t>A</a:t>
            </a:r>
            <a:r>
              <a:rPr lang="en-US" sz="1100" dirty="0">
                <a:latin typeface="Arial" pitchFamily="-84" charset="0"/>
                <a:ea typeface="ＭＳ Ｐゴシック" pitchFamily="-84" charset="-128"/>
                <a:cs typeface="ＭＳ Ｐゴシック" pitchFamily="-84" charset="-128"/>
              </a:rPr>
              <a:t> mod q .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pPr>
            <a:r>
              <a:rPr lang="en-US" sz="1100" dirty="0">
                <a:latin typeface="Arial" pitchFamily="-84" charset="0"/>
                <a:ea typeface="ＭＳ Ｐゴシック" pitchFamily="-84" charset="-128"/>
                <a:cs typeface="ＭＳ Ｐゴシック" pitchFamily="-84" charset="-128"/>
              </a:rPr>
              <a:t>At this point, Bob and Alice think that they share a secret key, but instead Bob and Darth share secret key K1 and Alice and Darth share secret key K2. All future communication between Bob and Alice is compromised in the following way:   </a:t>
            </a:r>
          </a:p>
          <a:p>
            <a:pPr eaLnBrk="1" hangingPunct="1">
              <a:lnSpc>
                <a:spcPct val="90000"/>
              </a:lnSpc>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Alice sends an encrypted message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E(</a:t>
            </a:r>
            <a:r>
              <a:rPr lang="en-US" sz="1100" i="1" dirty="0">
                <a:latin typeface="Arial" pitchFamily="-84" charset="0"/>
                <a:ea typeface="ＭＳ Ｐゴシック" pitchFamily="-84" charset="-128"/>
                <a:cs typeface="ＭＳ Ｐゴシック" pitchFamily="-84" charset="-128"/>
              </a:rPr>
              <a:t>K2, M</a:t>
            </a:r>
            <a:r>
              <a:rPr lang="en-US" sz="1100" dirty="0">
                <a:latin typeface="Arial" pitchFamily="-84" charset="0"/>
                <a:ea typeface="ＭＳ Ｐゴシック" pitchFamily="-84" charset="-128"/>
                <a:cs typeface="ＭＳ Ｐゴシック" pitchFamily="-84" charset="-128"/>
              </a:rPr>
              <a:t>).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intercepts the encrypted message and decrypts it, to recover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AutoNum type="arabicPeriod"/>
            </a:pPr>
            <a:r>
              <a:rPr lang="en-US" sz="1100" dirty="0">
                <a:latin typeface="Arial" pitchFamily="-84" charset="0"/>
                <a:ea typeface="ＭＳ Ｐゴシック" pitchFamily="-84" charset="-128"/>
                <a:cs typeface="ＭＳ Ｐゴシック" pitchFamily="-84" charset="-128"/>
              </a:rPr>
              <a:t>Darth sends Bob </a:t>
            </a:r>
            <a:r>
              <a:rPr lang="en-US" sz="1100" i="1" dirty="0">
                <a:latin typeface="Arial" pitchFamily="-84" charset="0"/>
                <a:ea typeface="ＭＳ Ｐゴシック" pitchFamily="-84" charset="-128"/>
                <a:cs typeface="ＭＳ Ｐゴシック" pitchFamily="-84" charset="-128"/>
              </a:rPr>
              <a:t>E</a:t>
            </a:r>
            <a:r>
              <a:rPr lang="en-US" sz="1100" dirty="0">
                <a:latin typeface="Arial" pitchFamily="-84" charset="0"/>
                <a:ea typeface="ＭＳ Ｐゴシック" pitchFamily="-84" charset="-128"/>
                <a:cs typeface="ＭＳ Ｐゴシック" pitchFamily="-84" charset="-128"/>
              </a:rPr>
              <a:t>(</a:t>
            </a:r>
            <a:r>
              <a:rPr lang="en-US" sz="1100" i="1" dirty="0">
                <a:latin typeface="Arial" pitchFamily="-84" charset="0"/>
                <a:ea typeface="ＭＳ Ｐゴシック" pitchFamily="-84" charset="-128"/>
                <a:cs typeface="ＭＳ Ｐゴシック" pitchFamily="-84" charset="-128"/>
              </a:rPr>
              <a:t>K1</a:t>
            </a:r>
            <a:r>
              <a:rPr lang="en-US" sz="1100" dirty="0">
                <a:latin typeface="Arial" pitchFamily="-84" charset="0"/>
                <a:ea typeface="ＭＳ Ｐゴシック" pitchFamily="-84" charset="-128"/>
                <a:cs typeface="ＭＳ Ｐゴシック" pitchFamily="-84" charset="-128"/>
              </a:rPr>
              <a:t>,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or E(</a:t>
            </a:r>
            <a:r>
              <a:rPr lang="en-US" sz="1100" i="1" dirty="0">
                <a:latin typeface="Arial" pitchFamily="-84" charset="0"/>
                <a:ea typeface="ＭＳ Ｐゴシック" pitchFamily="-84" charset="-128"/>
                <a:cs typeface="ＭＳ Ｐゴシック" pitchFamily="-84" charset="-128"/>
              </a:rPr>
              <a:t>K1</a:t>
            </a:r>
            <a:r>
              <a:rPr lang="en-US" sz="1100" dirty="0">
                <a:latin typeface="Arial" pitchFamily="-84" charset="0"/>
                <a:ea typeface="ＭＳ Ｐゴシック" pitchFamily="-84" charset="-128"/>
                <a:cs typeface="ＭＳ Ｐゴシック" pitchFamily="-84" charset="-128"/>
              </a:rPr>
              <a:t>,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where </a:t>
            </a:r>
            <a:r>
              <a:rPr lang="en-US" sz="1100" i="1" dirty="0">
                <a:latin typeface="Arial" pitchFamily="-84" charset="0"/>
                <a:ea typeface="ＭＳ Ｐゴシック" pitchFamily="-84" charset="-128"/>
                <a:cs typeface="ＭＳ Ｐゴシック" pitchFamily="-84" charset="-128"/>
              </a:rPr>
              <a:t>M</a:t>
            </a:r>
            <a:r>
              <a:rPr lang="en-US" sz="1100" dirty="0">
                <a:latin typeface="Arial" pitchFamily="-84" charset="0"/>
                <a:ea typeface="ＭＳ Ｐゴシック" pitchFamily="-84" charset="-128"/>
                <a:cs typeface="ＭＳ Ｐゴシック" pitchFamily="-84" charset="-128"/>
              </a:rPr>
              <a:t>' is any message. In the first case, Darth simply wants to eavesdrop on the communication without altering it. In the second case, Darth wants to modify the message going to Bob.   </a:t>
            </a:r>
          </a:p>
          <a:p>
            <a:pPr eaLnBrk="1" hangingPunct="1">
              <a:lnSpc>
                <a:spcPct val="90000"/>
              </a:lnSpc>
              <a:buFontTx/>
              <a:buAutoNum type="arabicPeriod"/>
            </a:pPr>
            <a:endParaRPr lang="en-US" sz="1100" dirty="0">
              <a:latin typeface="Arial" pitchFamily="-84" charset="0"/>
              <a:ea typeface="ＭＳ Ｐゴシック" pitchFamily="-84" charset="-128"/>
              <a:cs typeface="ＭＳ Ｐゴシック" pitchFamily="-84" charset="-128"/>
            </a:endParaRPr>
          </a:p>
          <a:p>
            <a:pPr eaLnBrk="1" hangingPunct="1">
              <a:lnSpc>
                <a:spcPct val="90000"/>
              </a:lnSpc>
              <a:buFontTx/>
              <a:buNone/>
            </a:pPr>
            <a:r>
              <a:rPr lang="en-US" sz="1100" dirty="0">
                <a:latin typeface="Arial" pitchFamily="-84" charset="0"/>
                <a:ea typeface="ＭＳ Ｐゴシック" pitchFamily="-84" charset="-128"/>
                <a:cs typeface="ＭＳ Ｐゴシック" pitchFamily="-84" charset="-128"/>
              </a:rPr>
              <a:t>The key exchange protocol is vulnerable to such an attack because it does not authenticate the participants. This vulnerability can be overcome with the use of digital signatures and public-key certificates.</a:t>
            </a:r>
          </a:p>
        </p:txBody>
      </p:sp>
      <p:sp>
        <p:nvSpPr>
          <p:cNvPr id="31748" name="Slide Number Placeholder 3"/>
          <p:cNvSpPr>
            <a:spLocks noGrp="1"/>
          </p:cNvSpPr>
          <p:nvPr>
            <p:ph type="sldNum" sz="quarter" idx="5"/>
          </p:nvPr>
        </p:nvSpPr>
        <p:spPr>
          <a:noFill/>
        </p:spPr>
        <p:txBody>
          <a:bodyPr/>
          <a:lstStyle/>
          <a:p>
            <a:fld id="{1497ACC7-F361-EE47-BD9E-A66D06FA39DE}" type="slidenum">
              <a:rPr lang="en-AU" smtClean="0">
                <a:latin typeface="Arial" pitchFamily="-84" charset="0"/>
              </a:rPr>
              <a:pPr/>
              <a:t>5</a:t>
            </a:fld>
            <a:endParaRPr lang="en-AU" dirty="0">
              <a:latin typeface="Arial" pitchFamily="-8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6EAA5D-0480-654D-BDAE-36E2E1D468D4}" type="slidenum">
              <a:rPr lang="en-AU">
                <a:latin typeface="Arial" pitchFamily="-84" charset="0"/>
              </a:rPr>
              <a:pPr/>
              <a:t>6</a:t>
            </a:fld>
            <a:endParaRPr lang="en-AU" dirty="0">
              <a:latin typeface="Arial" pitchFamily="-8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Most of the products and standards that use public-key cryptography for encryption and digital signatures use RSA. As we have seen, the key length for secure RSA use has increased over recent years, and this has put a heavier processing load on applications using RSA. This burden has ramifications, especially for electronic commerce</a:t>
            </a:r>
          </a:p>
          <a:p>
            <a:r>
              <a:rPr lang="en-US" sz="1200" kern="1200" baseline="0" dirty="0">
                <a:solidFill>
                  <a:schemeClr val="tx1"/>
                </a:solidFill>
                <a:latin typeface="Arial" charset="0"/>
                <a:ea typeface="ＭＳ Ｐゴシック" charset="-128"/>
                <a:cs typeface="ＭＳ Ｐゴシック" charset="-128"/>
              </a:rPr>
              <a:t>sites that conduct large numbers of secure transactions. A competing system challenges RSA: elliptic curve cryptography (ECC). ECC is showing up in standardization efforts, including the IEEE P1363 Standard for Public-Key Cryptography.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The principal attraction of ECC, compared to RSA, is that it appears to offer equal security for a far smaller key size, thereby reducing processing overhead.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ECC is fundamentally more difficult to explain than either RSA or Diffie-Hellman, and a full mathematical description is beyond the scope of this book. This section and the next give some background on elliptic curves and ECC. We begin with a brief review of the concept of abelian group. Next, we examine the concept of elliptic curves defined over the real numbers. This is followed by a look</a:t>
            </a:r>
          </a:p>
          <a:p>
            <a:r>
              <a:rPr lang="en-US" sz="1200" kern="1200" baseline="0" dirty="0">
                <a:solidFill>
                  <a:schemeClr val="tx1"/>
                </a:solidFill>
                <a:latin typeface="Arial" charset="0"/>
                <a:ea typeface="ＭＳ Ｐゴシック" charset="-128"/>
                <a:cs typeface="ＭＳ Ｐゴシック" charset="-128"/>
              </a:rPr>
              <a:t>at elliptic curves defined over finite fields. Finally, we are able to examine elliptic curve ciphers.</a:t>
            </a:r>
            <a:endParaRPr lang="en-US" dirty="0">
              <a:latin typeface="Arial" pitchFamily="-84" charset="0"/>
              <a:ea typeface="Arial" pitchFamily="-84" charset="0"/>
              <a:cs typeface="Arial" pitchFamily="-8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charset="-128"/>
                <a:cs typeface="ＭＳ Ｐゴシック" charset="-128"/>
              </a:rPr>
              <a:t>Table 10.3, from NIST SP800-57 (</a:t>
            </a:r>
            <a:r>
              <a:rPr lang="en-US" sz="1200" i="1" kern="1200" baseline="0" dirty="0">
                <a:solidFill>
                  <a:schemeClr val="tx1"/>
                </a:solidFill>
                <a:latin typeface="Arial" charset="0"/>
                <a:ea typeface="ＭＳ Ｐゴシック" charset="-128"/>
                <a:cs typeface="ＭＳ Ｐゴシック" charset="-128"/>
              </a:rPr>
              <a:t>Recommendation for Key Management—Part 1: General,</a:t>
            </a:r>
            <a:r>
              <a:rPr lang="en-US" sz="1200" kern="1200" baseline="0" dirty="0">
                <a:solidFill>
                  <a:schemeClr val="tx1"/>
                </a:solidFill>
                <a:latin typeface="Arial" charset="0"/>
                <a:ea typeface="ＭＳ Ｐゴシック" charset="-128"/>
                <a:cs typeface="ＭＳ Ｐゴシック" charset="-128"/>
              </a:rPr>
              <a:t> September 2015), compares various algorithms by showing comparable key sizes in terms of computational effort for cryptanalysis. As can be seen, a considerably</a:t>
            </a:r>
          </a:p>
          <a:p>
            <a:r>
              <a:rPr lang="en-US" sz="1200" kern="1200" baseline="0" dirty="0">
                <a:solidFill>
                  <a:schemeClr val="tx1"/>
                </a:solidFill>
                <a:latin typeface="Arial" charset="0"/>
                <a:ea typeface="ＭＳ Ｐゴシック" charset="-128"/>
                <a:cs typeface="ＭＳ Ｐゴシック" charset="-128"/>
              </a:rPr>
              <a:t>smaller key size can be used for ECC compared to RSA. </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Based on this analysis, SP 800-57 recommends that at least through 2030, acceptable key lengths are from 3072 to 14,360 bits for RSA and 256 to 512 bits for ECC. Similarly, the European Union Agency for Network and Information Security (ENISA) recommends in their 2014 report (</a:t>
            </a:r>
            <a:r>
              <a:rPr lang="en-US" sz="1200" i="1" kern="1200" baseline="0" dirty="0">
                <a:solidFill>
                  <a:schemeClr val="tx1"/>
                </a:solidFill>
                <a:latin typeface="Arial" charset="0"/>
                <a:ea typeface="ＭＳ Ｐゴシック" charset="-128"/>
                <a:cs typeface="ＭＳ Ｐゴシック" charset="-128"/>
              </a:rPr>
              <a:t>Algorithms, Key Size and Parameters report—2014 , </a:t>
            </a:r>
            <a:r>
              <a:rPr lang="en-US" sz="1200" kern="1200" baseline="0" dirty="0">
                <a:solidFill>
                  <a:schemeClr val="tx1"/>
                </a:solidFill>
                <a:latin typeface="Arial" charset="0"/>
                <a:ea typeface="ＭＳ Ｐゴシック" charset="-128"/>
                <a:cs typeface="ＭＳ Ｐゴシック" charset="-128"/>
              </a:rPr>
              <a:t>November 2014) minimum key lengths for future system of 3072 bits</a:t>
            </a:r>
          </a:p>
          <a:p>
            <a:r>
              <a:rPr lang="en-US" sz="1200" kern="1200" baseline="0" dirty="0">
                <a:solidFill>
                  <a:schemeClr val="tx1"/>
                </a:solidFill>
                <a:latin typeface="Arial" charset="0"/>
                <a:ea typeface="ＭＳ Ｐゴシック" charset="-128"/>
                <a:cs typeface="ＭＳ Ｐゴシック" charset="-128"/>
              </a:rPr>
              <a:t>and 256 bits for RSA and ECC, respectively.</a:t>
            </a:r>
          </a:p>
          <a:p>
            <a:endParaRPr lang="en-US" sz="1200" kern="1200" baseline="0" dirty="0">
              <a:solidFill>
                <a:schemeClr val="tx1"/>
              </a:solidFill>
              <a:latin typeface="Arial" charset="0"/>
              <a:ea typeface="ＭＳ Ｐゴシック" charset="-128"/>
              <a:cs typeface="ＭＳ Ｐゴシック" charset="-128"/>
            </a:endParaRPr>
          </a:p>
          <a:p>
            <a:r>
              <a:rPr lang="en-US" sz="1200" kern="1200" baseline="0" dirty="0">
                <a:solidFill>
                  <a:schemeClr val="tx1"/>
                </a:solidFill>
                <a:latin typeface="Arial" charset="0"/>
                <a:ea typeface="ＭＳ Ｐゴシック" charset="-128"/>
                <a:cs typeface="ＭＳ Ｐゴシック" charset="-128"/>
              </a:rPr>
              <a:t> Analysis indicates that for equal key lengths, the computational effort required for ECC and RSA is comparable [JURI97]. Thus, there is a computational advantage to using ECC with a shorter key length than a comparably secure RSA.</a:t>
            </a:r>
          </a:p>
        </p:txBody>
      </p:sp>
      <p:sp>
        <p:nvSpPr>
          <p:cNvPr id="4" name="Slide Number Placeholder 3"/>
          <p:cNvSpPr>
            <a:spLocks noGrp="1"/>
          </p:cNvSpPr>
          <p:nvPr>
            <p:ph type="sldNum" sz="quarter" idx="10"/>
          </p:nvPr>
        </p:nvSpPr>
        <p:spPr/>
        <p:txBody>
          <a:bodyPr/>
          <a:lstStyle/>
          <a:p>
            <a:pPr>
              <a:defRPr/>
            </a:pPr>
            <a:fld id="{6C914AB1-A579-2F42-995D-A924F462C005}" type="slidenum">
              <a:rPr lang="en-AU" smtClean="0"/>
              <a:pPr>
                <a:defRPr/>
              </a:pPr>
              <a:t>7</a:t>
            </a:fld>
            <a:endParaRPr lang="en-AU"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8322C68-9874-644A-8088-FCCBDC624BBF}" type="slidenum">
              <a:rPr lang="en-AU">
                <a:latin typeface="Arial" pitchFamily="-84" charset="0"/>
              </a:rPr>
              <a:pPr/>
              <a:t>8</a:t>
            </a:fld>
            <a:endParaRPr lang="en-AU" dirty="0">
              <a:latin typeface="Arial" pitchFamily="-84"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r>
              <a:rPr lang="en-US" sz="1200" b="0" kern="1200" baseline="0" dirty="0">
                <a:solidFill>
                  <a:schemeClr val="tx1"/>
                </a:solidFill>
                <a:latin typeface="Arial" charset="0"/>
                <a:ea typeface="ＭＳ Ｐゴシック" charset="-128"/>
                <a:cs typeface="ＭＳ Ｐゴシック" charset="-128"/>
              </a:rPr>
              <a:t>Elliptic curves are not ellipses. They are so named because they are described by </a:t>
            </a:r>
            <a:r>
              <a:rPr lang="en-US" sz="1200" b="1" kern="1200" baseline="0" dirty="0">
                <a:solidFill>
                  <a:schemeClr val="tx1"/>
                </a:solidFill>
                <a:latin typeface="Arial" charset="0"/>
                <a:ea typeface="ＭＳ Ｐゴシック" charset="-128"/>
                <a:cs typeface="ＭＳ Ｐゴシック" charset="-128"/>
              </a:rPr>
              <a:t>cubic equations, </a:t>
            </a:r>
            <a:r>
              <a:rPr lang="en-US" sz="1200" b="0" kern="1200" baseline="0" dirty="0">
                <a:solidFill>
                  <a:schemeClr val="tx1"/>
                </a:solidFill>
                <a:latin typeface="Arial" charset="0"/>
                <a:ea typeface="ＭＳ Ｐゴシック" charset="-128"/>
                <a:cs typeface="ＭＳ Ｐゴシック" charset="-128"/>
              </a:rPr>
              <a:t>similar to those used for calculating the  circumference of an ellipse. In general, cubic equations for elliptic curves take the following form, known as a </a:t>
            </a:r>
            <a:r>
              <a:rPr lang="en-US" sz="1200" b="1" kern="1200" baseline="0" dirty="0" err="1">
                <a:solidFill>
                  <a:schemeClr val="tx1"/>
                </a:solidFill>
                <a:latin typeface="Arial" charset="0"/>
                <a:ea typeface="ＭＳ Ｐゴシック" charset="-128"/>
                <a:cs typeface="ＭＳ Ｐゴシック" charset="-128"/>
              </a:rPr>
              <a:t>Weierstrass</a:t>
            </a:r>
            <a:r>
              <a:rPr lang="en-US" sz="1200" b="1" kern="1200" baseline="0" dirty="0">
                <a:solidFill>
                  <a:schemeClr val="tx1"/>
                </a:solidFill>
                <a:latin typeface="Arial" charset="0"/>
                <a:ea typeface="ＭＳ Ｐゴシック" charset="-128"/>
                <a:cs typeface="ＭＳ Ｐゴシック" charset="-128"/>
              </a:rPr>
              <a:t> equation:</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axy + by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cx</a:t>
            </a:r>
            <a:r>
              <a:rPr lang="en-US" sz="1200" b="0" i="1" kern="1200" baseline="30000" dirty="0">
                <a:solidFill>
                  <a:schemeClr val="tx1"/>
                </a:solidFill>
                <a:latin typeface="Arial" charset="0"/>
                <a:ea typeface="ＭＳ Ｐゴシック" charset="-128"/>
                <a:cs typeface="ＭＳ Ｐゴシック" charset="-128"/>
              </a:rPr>
              <a:t>2</a:t>
            </a:r>
            <a:r>
              <a:rPr lang="en-US" sz="1200" b="0" i="1" kern="1200" baseline="0" dirty="0">
                <a:solidFill>
                  <a:schemeClr val="tx1"/>
                </a:solidFill>
                <a:latin typeface="Arial" charset="0"/>
                <a:ea typeface="ＭＳ Ｐゴシック" charset="-128"/>
                <a:cs typeface="ＭＳ Ｐゴシック" charset="-128"/>
              </a:rPr>
              <a:t> + dx + e</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 where </a:t>
            </a:r>
            <a:r>
              <a:rPr lang="en-US" sz="1200" b="0" i="1" kern="1200" baseline="0" dirty="0">
                <a:solidFill>
                  <a:schemeClr val="tx1"/>
                </a:solidFill>
                <a:latin typeface="Arial" charset="0"/>
                <a:ea typeface="ＭＳ Ｐゴシック" charset="-128"/>
                <a:cs typeface="ＭＳ Ｐゴシック" charset="-128"/>
              </a:rPr>
              <a:t>a , b , c , d , e  </a:t>
            </a:r>
            <a:r>
              <a:rPr lang="en-US" sz="1200" b="0" kern="1200" baseline="0" dirty="0">
                <a:solidFill>
                  <a:schemeClr val="tx1"/>
                </a:solidFill>
                <a:latin typeface="Arial" charset="0"/>
                <a:ea typeface="ＭＳ Ｐゴシック" charset="-128"/>
                <a:cs typeface="ＭＳ Ｐゴシック" charset="-128"/>
              </a:rPr>
              <a:t>are real numbers and </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take on values in the real numbers.</a:t>
            </a:r>
          </a:p>
          <a:p>
            <a:r>
              <a:rPr lang="en-US" sz="1200" b="0" kern="1200" baseline="0" dirty="0">
                <a:solidFill>
                  <a:schemeClr val="tx1"/>
                </a:solidFill>
                <a:latin typeface="Arial" charset="0"/>
                <a:ea typeface="ＭＳ Ｐゴシック" charset="-128"/>
                <a:cs typeface="ＭＳ Ｐゴシック" charset="-128"/>
              </a:rPr>
              <a:t> For our purpose, it is sufficient to limit ourselves to equations of the form</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y</a:t>
            </a:r>
            <a:r>
              <a:rPr lang="en-US" sz="1200" b="0" i="1" kern="1200" baseline="30000" dirty="0">
                <a:solidFill>
                  <a:schemeClr val="tx1"/>
                </a:solidFill>
                <a:latin typeface="Arial" charset="0"/>
                <a:ea typeface="ＭＳ Ｐゴシック" charset="-128"/>
                <a:cs typeface="ＭＳ Ｐゴシック" charset="-128"/>
              </a:rPr>
              <a:t>2</a:t>
            </a:r>
            <a:r>
              <a:rPr lang="en-US" sz="1200" b="0" kern="1200" baseline="0" dirty="0">
                <a:solidFill>
                  <a:schemeClr val="tx1"/>
                </a:solidFill>
                <a:latin typeface="Arial" charset="0"/>
                <a:ea typeface="ＭＳ Ｐゴシック" charset="-128"/>
                <a:cs typeface="ＭＳ Ｐゴシック" charset="-128"/>
              </a:rPr>
              <a:t> = x</a:t>
            </a:r>
            <a:r>
              <a:rPr lang="en-US" sz="1200" b="0" i="1" kern="1200" baseline="30000" dirty="0">
                <a:solidFill>
                  <a:schemeClr val="tx1"/>
                </a:solidFill>
                <a:latin typeface="Arial" charset="0"/>
                <a:ea typeface="ＭＳ Ｐゴシック" charset="-128"/>
                <a:cs typeface="ＭＳ Ｐゴシック" charset="-128"/>
              </a:rPr>
              <a:t>3</a:t>
            </a:r>
            <a:r>
              <a:rPr lang="en-US" sz="1200" b="0" kern="1200" baseline="0" dirty="0">
                <a:solidFill>
                  <a:schemeClr val="tx1"/>
                </a:solidFill>
                <a:latin typeface="Arial" charset="0"/>
                <a:ea typeface="ＭＳ Ｐゴシック" charset="-128"/>
                <a:cs typeface="ＭＳ Ｐゴシック" charset="-128"/>
              </a:rPr>
              <a:t> + ax + b </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Such equations are said to be cubic, or of degree 3, because the highest exponent they contain is a 3. Also included in the definition of an elliptic curve is a single element denoted </a:t>
            </a:r>
            <a:r>
              <a:rPr lang="en-US" sz="1200" b="0" i="1" kern="1200" baseline="0" dirty="0">
                <a:solidFill>
                  <a:schemeClr val="tx1"/>
                </a:solidFill>
                <a:latin typeface="Arial" charset="0"/>
                <a:ea typeface="ＭＳ Ｐゴシック" charset="-128"/>
                <a:cs typeface="ＭＳ Ｐゴシック" charset="-128"/>
              </a:rPr>
              <a:t>O</a:t>
            </a:r>
            <a:r>
              <a:rPr lang="en-US" sz="1200" b="0" kern="1200" baseline="0" dirty="0">
                <a:solidFill>
                  <a:schemeClr val="tx1"/>
                </a:solidFill>
                <a:latin typeface="Arial" charset="0"/>
                <a:ea typeface="ＭＳ Ｐゴシック" charset="-128"/>
                <a:cs typeface="ＭＳ Ｐゴシック" charset="-128"/>
              </a:rPr>
              <a:t>  and called the </a:t>
            </a:r>
            <a:r>
              <a:rPr lang="en-US" sz="1200" b="0" i="1" kern="1200" baseline="0" dirty="0">
                <a:solidFill>
                  <a:schemeClr val="tx1"/>
                </a:solidFill>
                <a:latin typeface="Arial" charset="0"/>
                <a:ea typeface="ＭＳ Ｐゴシック" charset="-128"/>
                <a:cs typeface="ＭＳ Ｐゴシック" charset="-128"/>
              </a:rPr>
              <a:t>point at infinity</a:t>
            </a:r>
            <a:r>
              <a:rPr lang="en-US" sz="1200" b="0" kern="1200" baseline="0" dirty="0">
                <a:solidFill>
                  <a:schemeClr val="tx1"/>
                </a:solidFill>
                <a:latin typeface="Arial" charset="0"/>
                <a:ea typeface="ＭＳ Ｐゴシック" charset="-128"/>
                <a:cs typeface="ＭＳ Ｐゴシック" charset="-128"/>
              </a:rPr>
              <a:t> or the </a:t>
            </a:r>
            <a:r>
              <a:rPr lang="en-US" sz="1200" b="1" kern="1200" baseline="0" dirty="0">
                <a:solidFill>
                  <a:schemeClr val="tx1"/>
                </a:solidFill>
                <a:latin typeface="Arial" charset="0"/>
                <a:ea typeface="ＭＳ Ｐゴシック" charset="-128"/>
                <a:cs typeface="ＭＳ Ｐゴシック" charset="-128"/>
              </a:rPr>
              <a:t>zero point</a:t>
            </a:r>
            <a:r>
              <a:rPr lang="en-US" sz="1200" b="0" kern="1200" baseline="0" dirty="0">
                <a:solidFill>
                  <a:schemeClr val="tx1"/>
                </a:solidFill>
                <a:latin typeface="Arial" charset="0"/>
                <a:ea typeface="ＭＳ Ｐゴシック" charset="-128"/>
                <a:cs typeface="ＭＳ Ｐゴシック" charset="-128"/>
              </a:rPr>
              <a:t>, which we discuss subsequently. To plot such a curve, we need to compute</a:t>
            </a:r>
          </a:p>
          <a:p>
            <a:endParaRPr lang="en-US" sz="1200" b="0" kern="1200" baseline="0" dirty="0">
              <a:solidFill>
                <a:schemeClr val="tx1"/>
              </a:solidFill>
              <a:latin typeface="Arial" charset="0"/>
              <a:ea typeface="ＭＳ Ｐゴシック" charset="-128"/>
              <a:cs typeface="ＭＳ Ｐゴシック" charset="-128"/>
            </a:endParaRPr>
          </a:p>
          <a:p>
            <a:r>
              <a:rPr lang="en-US" sz="1200" b="0" i="1" kern="1200" baseline="0" dirty="0">
                <a:solidFill>
                  <a:schemeClr val="tx1"/>
                </a:solidFill>
                <a:latin typeface="Arial" charset="0"/>
                <a:ea typeface="ＭＳ Ｐゴシック" charset="-128"/>
                <a:cs typeface="ＭＳ Ｐゴシック" charset="-128"/>
              </a:rPr>
              <a:t>y = √x</a:t>
            </a:r>
            <a:r>
              <a:rPr lang="en-US" sz="1200" b="0" i="1" kern="1200" baseline="30000" dirty="0">
                <a:solidFill>
                  <a:schemeClr val="tx1"/>
                </a:solidFill>
                <a:latin typeface="Arial" charset="0"/>
                <a:ea typeface="ＭＳ Ｐゴシック" charset="-128"/>
                <a:cs typeface="ＭＳ Ｐゴシック" charset="-128"/>
              </a:rPr>
              <a:t>3</a:t>
            </a:r>
            <a:r>
              <a:rPr lang="en-US" sz="1200" b="0" i="1" kern="1200" baseline="0" dirty="0">
                <a:solidFill>
                  <a:schemeClr val="tx1"/>
                </a:solidFill>
                <a:latin typeface="Arial" charset="0"/>
                <a:ea typeface="ＭＳ Ｐゴシック" charset="-128"/>
                <a:cs typeface="ＭＳ Ｐゴシック" charset="-128"/>
              </a:rPr>
              <a:t> + ax + b</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For given values of </a:t>
            </a:r>
            <a:r>
              <a:rPr lang="en-US" sz="1200" b="0" i="1" kern="1200" baseline="0" dirty="0">
                <a:solidFill>
                  <a:schemeClr val="tx1"/>
                </a:solidFill>
                <a:latin typeface="Arial" charset="0"/>
                <a:ea typeface="ＭＳ Ｐゴシック" charset="-128"/>
                <a:cs typeface="ＭＳ Ｐゴシック" charset="-128"/>
              </a:rPr>
              <a:t>a</a:t>
            </a:r>
            <a:r>
              <a:rPr lang="en-US" sz="1200" b="0" kern="1200" baseline="0" dirty="0">
                <a:solidFill>
                  <a:schemeClr val="tx1"/>
                </a:solidFill>
                <a:latin typeface="Arial" charset="0"/>
                <a:ea typeface="ＭＳ Ｐゴシック" charset="-128"/>
                <a:cs typeface="ＭＳ Ｐゴシック" charset="-128"/>
              </a:rPr>
              <a:t>  and </a:t>
            </a:r>
            <a:r>
              <a:rPr lang="en-US" sz="1200" b="0" i="1" kern="1200" baseline="0" dirty="0">
                <a:solidFill>
                  <a:schemeClr val="tx1"/>
                </a:solidFill>
                <a:latin typeface="Arial" charset="0"/>
                <a:ea typeface="ＭＳ Ｐゴシック" charset="-128"/>
                <a:cs typeface="ＭＳ Ｐゴシック" charset="-128"/>
              </a:rPr>
              <a:t>b</a:t>
            </a:r>
            <a:r>
              <a:rPr lang="en-US" sz="1200" b="0" kern="1200" baseline="0" dirty="0">
                <a:solidFill>
                  <a:schemeClr val="tx1"/>
                </a:solidFill>
                <a:latin typeface="Arial" charset="0"/>
                <a:ea typeface="ＭＳ Ｐゴシック" charset="-128"/>
                <a:cs typeface="ＭＳ Ｐゴシック" charset="-128"/>
              </a:rPr>
              <a:t>, the plot consists of positive and negative values of </a:t>
            </a:r>
            <a:r>
              <a:rPr lang="en-US" sz="1200" b="0" i="1" kern="1200" baseline="0" dirty="0">
                <a:solidFill>
                  <a:schemeClr val="tx1"/>
                </a:solidFill>
                <a:latin typeface="Arial" charset="0"/>
                <a:ea typeface="ＭＳ Ｐゴシック" charset="-128"/>
                <a:cs typeface="ＭＳ Ｐゴシック" charset="-128"/>
              </a:rPr>
              <a:t>y</a:t>
            </a:r>
            <a:r>
              <a:rPr lang="en-US" sz="1200" b="0" kern="1200" baseline="0" dirty="0">
                <a:solidFill>
                  <a:schemeClr val="tx1"/>
                </a:solidFill>
                <a:latin typeface="Arial" charset="0"/>
                <a:ea typeface="ＭＳ Ｐゴシック" charset="-128"/>
                <a:cs typeface="ＭＳ Ｐゴシック" charset="-128"/>
              </a:rPr>
              <a:t> for each value of </a:t>
            </a:r>
            <a:r>
              <a:rPr lang="en-US" sz="1200" b="0" i="1" kern="1200" baseline="0" dirty="0">
                <a:solidFill>
                  <a:schemeClr val="tx1"/>
                </a:solidFill>
                <a:latin typeface="Arial" charset="0"/>
                <a:ea typeface="ＭＳ Ｐゴシック" charset="-128"/>
                <a:cs typeface="ＭＳ Ｐゴシック" charset="-128"/>
              </a:rPr>
              <a:t>x</a:t>
            </a:r>
            <a:r>
              <a:rPr lang="en-US" sz="1200" b="0" kern="1200" baseline="0" dirty="0">
                <a:solidFill>
                  <a:schemeClr val="tx1"/>
                </a:solidFill>
                <a:latin typeface="Arial" charset="0"/>
                <a:ea typeface="ＭＳ Ｐゴシック" charset="-128"/>
                <a:cs typeface="ＭＳ Ｐゴシック" charset="-128"/>
              </a:rPr>
              <a:t>. Thus, each curve is symmetric about </a:t>
            </a:r>
            <a:r>
              <a:rPr lang="en-US" sz="1200" b="0" i="1" kern="1200" baseline="0" dirty="0">
                <a:solidFill>
                  <a:schemeClr val="tx1"/>
                </a:solidFill>
                <a:latin typeface="Arial" charset="0"/>
                <a:ea typeface="ＭＳ Ｐゴシック" charset="-128"/>
                <a:cs typeface="ＭＳ Ｐゴシック" charset="-128"/>
              </a:rPr>
              <a:t>y =  0</a:t>
            </a:r>
            <a:r>
              <a:rPr lang="en-US" sz="1200" b="0" kern="1200" baseline="0" dirty="0">
                <a:solidFill>
                  <a:schemeClr val="tx1"/>
                </a:solidFill>
                <a:latin typeface="Arial" charset="0"/>
                <a:ea typeface="ＭＳ Ｐゴシック" charset="-128"/>
                <a:cs typeface="ＭＳ Ｐゴシック" charset="-128"/>
              </a:rPr>
              <a:t>. Figure 10.4 shows two examples of elliptic curves. As you can see, the formula sometimes produces weird looking curves.</a:t>
            </a:r>
          </a:p>
          <a:p>
            <a:endParaRPr lang="en-US" sz="1200" b="0" kern="1200" baseline="0" dirty="0">
              <a:solidFill>
                <a:schemeClr val="tx1"/>
              </a:solidFill>
              <a:latin typeface="Arial" charset="0"/>
              <a:ea typeface="ＭＳ Ｐゴシック" charset="-128"/>
              <a:cs typeface="ＭＳ Ｐゴシック" charset="-128"/>
            </a:endParaRPr>
          </a:p>
          <a:p>
            <a:r>
              <a:rPr lang="en-US" sz="1200" b="0" kern="1200" baseline="0" dirty="0">
                <a:solidFill>
                  <a:schemeClr val="tx1"/>
                </a:solidFill>
                <a:latin typeface="Arial" charset="0"/>
                <a:ea typeface="ＭＳ Ｐゴシック" charset="-128"/>
                <a:cs typeface="ＭＳ Ｐゴシック" charset="-128"/>
              </a:rPr>
              <a:t>Now, consider the set of points E(</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consisting of all of the points (</a:t>
            </a:r>
            <a:r>
              <a:rPr lang="en-US" sz="1200" b="0" i="1" kern="1200" baseline="0" dirty="0" err="1">
                <a:solidFill>
                  <a:schemeClr val="tx1"/>
                </a:solidFill>
                <a:latin typeface="Arial" charset="0"/>
                <a:ea typeface="ＭＳ Ｐゴシック" charset="-128"/>
                <a:cs typeface="ＭＳ Ｐゴシック" charset="-128"/>
              </a:rPr>
              <a:t>x,y</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that satisfy Equation (10.1) together with the element </a:t>
            </a:r>
            <a:r>
              <a:rPr lang="en-US" sz="1200" b="0" i="1" kern="1200" baseline="0" dirty="0">
                <a:solidFill>
                  <a:schemeClr val="tx1"/>
                </a:solidFill>
                <a:latin typeface="Arial" charset="0"/>
                <a:ea typeface="ＭＳ Ｐゴシック" charset="-128"/>
                <a:cs typeface="ＭＳ Ｐゴシック" charset="-128"/>
              </a:rPr>
              <a:t>O</a:t>
            </a:r>
            <a:r>
              <a:rPr lang="en-US" sz="1200" b="0" kern="1200" baseline="0" dirty="0">
                <a:solidFill>
                  <a:schemeClr val="tx1"/>
                </a:solidFill>
                <a:latin typeface="Arial" charset="0"/>
                <a:ea typeface="ＭＳ Ｐゴシック" charset="-128"/>
                <a:cs typeface="ＭＳ Ｐゴシック" charset="-128"/>
              </a:rPr>
              <a:t>. Using a different value of the pair (</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results in a different set E(</a:t>
            </a:r>
            <a:r>
              <a:rPr lang="en-US" sz="1200" b="0" i="1" kern="1200" baseline="0" dirty="0" err="1">
                <a:solidFill>
                  <a:schemeClr val="tx1"/>
                </a:solidFill>
                <a:latin typeface="Arial" charset="0"/>
                <a:ea typeface="ＭＳ Ｐゴシック" charset="-128"/>
                <a:cs typeface="ＭＳ Ｐゴシック" charset="-128"/>
              </a:rPr>
              <a:t>a,b</a:t>
            </a:r>
            <a:r>
              <a:rPr lang="en-US" sz="1200" b="0" i="1" kern="1200" baseline="0" dirty="0">
                <a:solidFill>
                  <a:schemeClr val="tx1"/>
                </a:solidFill>
                <a:latin typeface="Arial" charset="0"/>
                <a:ea typeface="ＭＳ Ｐゴシック" charset="-128"/>
                <a:cs typeface="ＭＳ Ｐゴシック" charset="-128"/>
              </a:rPr>
              <a:t> </a:t>
            </a:r>
            <a:r>
              <a:rPr lang="en-US" sz="1200" b="0" kern="1200" baseline="0" dirty="0">
                <a:solidFill>
                  <a:schemeClr val="tx1"/>
                </a:solidFill>
                <a:latin typeface="Arial" charset="0"/>
                <a:ea typeface="ＭＳ Ｐゴシック" charset="-128"/>
                <a:cs typeface="ＭＳ Ｐゴシック" charset="-128"/>
              </a:rPr>
              <a:t>). Using this terminology, the two curves in Figure 10.4 depict the sets E(- 1, 0) and E(1,1), respectively.</a:t>
            </a:r>
            <a:endParaRPr lang="en-US" b="0" dirty="0">
              <a:latin typeface="Arial" pitchFamily="-84" charset="0"/>
              <a:ea typeface="ＭＳ Ｐゴシック" pitchFamily="-84" charset="-128"/>
              <a:cs typeface="ＭＳ Ｐゴシック" pitchFamily="-8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4D8BBB31-E723-244F-9D12-A43C3B0D6F43}" type="slidenum">
              <a:rPr lang="en-AU">
                <a:latin typeface="Arial" pitchFamily="-84" charset="0"/>
              </a:rPr>
              <a:pPr/>
              <a:t>9</a:t>
            </a:fld>
            <a:endParaRPr lang="en-AU" dirty="0">
              <a:latin typeface="Arial" pitchFamily="-84" charset="0"/>
            </a:endParaRPr>
          </a:p>
        </p:txBody>
      </p:sp>
      <p:sp>
        <p:nvSpPr>
          <p:cNvPr id="48131" name="Rectangle 1026"/>
          <p:cNvSpPr>
            <a:spLocks noGrp="1" noRot="1" noChangeAspect="1" noChangeArrowheads="1" noTextEdit="1"/>
          </p:cNvSpPr>
          <p:nvPr>
            <p:ph type="sldImg"/>
          </p:nvPr>
        </p:nvSpPr>
        <p:spPr>
          <a:ln/>
        </p:spPr>
      </p:sp>
      <p:sp>
        <p:nvSpPr>
          <p:cNvPr id="48132"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charset="-128"/>
                <a:cs typeface="ＭＳ Ｐゴシック" charset="-128"/>
              </a:rPr>
              <a:t>The addition operation in ECC is the counterpart of modular multiplication in RSA, and multiple addition is the counterpart of modular exponentiation. To form a cryptographic system using elliptic curves, we need to find a “hard problem” corresponding</a:t>
            </a:r>
          </a:p>
          <a:p>
            <a:r>
              <a:rPr lang="en-US" sz="1200" kern="1200" baseline="0" dirty="0">
                <a:solidFill>
                  <a:schemeClr val="tx1"/>
                </a:solidFill>
                <a:latin typeface="Arial" charset="0"/>
                <a:ea typeface="ＭＳ Ｐゴシック" charset="-128"/>
                <a:cs typeface="ＭＳ Ｐゴシック" charset="-128"/>
              </a:rPr>
              <a:t>to factoring the product of two primes or taking the discrete logarithm.</a:t>
            </a:r>
          </a:p>
          <a:p>
            <a:endParaRPr lang="en-US" dirty="0">
              <a:latin typeface="Arial" pitchFamily="-84" charset="0"/>
              <a:ea typeface="ＭＳ Ｐゴシック" pitchFamily="-84" charset="-128"/>
              <a:cs typeface="ＭＳ Ｐゴシック" pitchFamily="-84" charset="-128"/>
            </a:endParaRPr>
          </a:p>
          <a:p>
            <a:pPr eaLnBrk="1" hangingPunct="1"/>
            <a:r>
              <a:rPr lang="en-US" dirty="0">
                <a:latin typeface="Arial" pitchFamily="-84" charset="0"/>
                <a:ea typeface="ＭＳ Ｐゴシック" pitchFamily="-84" charset="-128"/>
                <a:cs typeface="ＭＳ Ｐゴシック" pitchFamily="-84" charset="-128"/>
              </a:rPr>
              <a:t>We give an example taken from the Certicom Web site (www.certicom.com). Consider the group E</a:t>
            </a:r>
            <a:r>
              <a:rPr lang="en-US" baseline="-25000" dirty="0">
                <a:latin typeface="Arial" pitchFamily="-84" charset="0"/>
                <a:ea typeface="ＭＳ Ｐゴシック" pitchFamily="-84" charset="-128"/>
                <a:cs typeface="ＭＳ Ｐゴシック" pitchFamily="-84" charset="-128"/>
              </a:rPr>
              <a:t>23</a:t>
            </a:r>
            <a:r>
              <a:rPr lang="en-US" dirty="0">
                <a:latin typeface="Arial" pitchFamily="-84" charset="0"/>
                <a:ea typeface="ＭＳ Ｐゴシック" pitchFamily="-84" charset="-128"/>
                <a:cs typeface="ＭＳ Ｐゴシック" pitchFamily="-84" charset="-128"/>
              </a:rPr>
              <a:t>(9, 17). This is the group defined by the equation </a:t>
            </a:r>
            <a:r>
              <a:rPr lang="en-US" i="1" dirty="0">
                <a:latin typeface="Arial" pitchFamily="-84" charset="0"/>
                <a:ea typeface="ＭＳ Ｐゴシック" pitchFamily="-84" charset="-128"/>
                <a:cs typeface="ＭＳ Ｐゴシック" pitchFamily="-84" charset="-128"/>
              </a:rPr>
              <a:t>y</a:t>
            </a:r>
            <a:r>
              <a:rPr lang="en-US" i="1" baseline="30000" dirty="0">
                <a:latin typeface="Arial" pitchFamily="-84" charset="0"/>
                <a:ea typeface="ＭＳ Ｐゴシック" pitchFamily="-84" charset="-128"/>
                <a:cs typeface="ＭＳ Ｐゴシック" pitchFamily="-84" charset="-128"/>
              </a:rPr>
              <a:t>2</a:t>
            </a:r>
            <a:r>
              <a:rPr lang="en-US" i="1" dirty="0">
                <a:latin typeface="Arial" pitchFamily="-84" charset="0"/>
                <a:ea typeface="ＭＳ Ｐゴシック" pitchFamily="-84" charset="-128"/>
                <a:cs typeface="ＭＳ Ｐゴシック" pitchFamily="-84" charset="-128"/>
              </a:rPr>
              <a:t>  mod 23 = (x</a:t>
            </a:r>
            <a:r>
              <a:rPr lang="en-US" i="1" baseline="30000" dirty="0">
                <a:latin typeface="Arial" pitchFamily="-84" charset="0"/>
                <a:ea typeface="ＭＳ Ｐゴシック" pitchFamily="-84" charset="-128"/>
                <a:cs typeface="ＭＳ Ｐゴシック" pitchFamily="-84" charset="-128"/>
              </a:rPr>
              <a:t>3</a:t>
            </a:r>
            <a:r>
              <a:rPr lang="en-US" i="1" dirty="0">
                <a:latin typeface="Arial" pitchFamily="-84" charset="0"/>
                <a:ea typeface="ＭＳ Ｐゴシック" pitchFamily="-84" charset="-128"/>
                <a:cs typeface="ＭＳ Ｐゴシック" pitchFamily="-84" charset="-128"/>
              </a:rPr>
              <a:t> + 9x + 17) </a:t>
            </a:r>
            <a:r>
              <a:rPr lang="en-US" dirty="0">
                <a:latin typeface="Arial" pitchFamily="-84" charset="0"/>
                <a:ea typeface="ＭＳ Ｐゴシック" pitchFamily="-84" charset="-128"/>
                <a:cs typeface="ＭＳ Ｐゴシック" pitchFamily="-84" charset="-128"/>
              </a:rPr>
              <a:t>mod 23. What is the discrete logarithm k of Q = (4, 5) to the base P = (16, 5)? The brute-force method is to compute multiples of P until Q is found. Thus </a:t>
            </a:r>
            <a:r>
              <a:rPr lang="en-US"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dirty="0">
                <a:latin typeface="Arial" pitchFamily="-84" charset="0"/>
                <a:ea typeface="ＭＳ Ｐゴシック" pitchFamily="-84" charset="-128"/>
                <a:cs typeface="ＭＳ Ｐゴシック" pitchFamily="-84" charset="-128"/>
              </a:rPr>
              <a:t>Because 9P = (4, 5) = Q, the discrete logarithm Q = (4, 5) to the base P = (16, 5) is k = 9. In a real application, k would be so large as to make the brute-force approach infeasible. </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TextBox 8"/>
          <p:cNvSpPr txBox="1"/>
          <p:nvPr userDrawn="1"/>
        </p:nvSpPr>
        <p:spPr>
          <a:xfrm>
            <a:off x="2110703" y="6374626"/>
            <a:ext cx="6680872"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609600" y="41148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83790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
        <p:nvSpPr>
          <p:cNvPr id="4" name="Picture Placeholder 3"/>
          <p:cNvSpPr>
            <a:spLocks noGrp="1"/>
          </p:cNvSpPr>
          <p:nvPr>
            <p:ph type="pic" sz="quarter" idx="13"/>
          </p:nvPr>
        </p:nvSpPr>
        <p:spPr>
          <a:xfrm>
            <a:off x="609600" y="2514600"/>
            <a:ext cx="7924800" cy="914400"/>
          </a:xfrm>
        </p:spPr>
        <p:txBody>
          <a:bodyPr/>
          <a:lstStyle/>
          <a:p>
            <a:endParaRPr lang="en-US"/>
          </a:p>
        </p:txBody>
      </p:sp>
    </p:spTree>
    <p:extLst>
      <p:ext uri="{BB962C8B-B14F-4D97-AF65-F5344CB8AC3E}">
        <p14:creationId xmlns:p14="http://schemas.microsoft.com/office/powerpoint/2010/main" val="1855126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7" name="TextBox 6"/>
          <p:cNvSpPr txBox="1"/>
          <p:nvPr userDrawn="1"/>
        </p:nvSpPr>
        <p:spPr>
          <a:xfrm>
            <a:off x="1619250" y="6374626"/>
            <a:ext cx="7162800" cy="276999"/>
          </a:xfrm>
          <a:prstGeom prst="rect">
            <a:avLst/>
          </a:prstGeom>
          <a:noFill/>
        </p:spPr>
        <p:txBody>
          <a:bodyPr wrap="square" rtlCol="0">
            <a:spAutoFit/>
          </a:bodyPr>
          <a:lstStyle/>
          <a:p>
            <a:pPr algn="r">
              <a:buClrTx/>
              <a:defRPr/>
            </a:pPr>
            <a:r>
              <a:rPr lang="en-US" sz="1200" dirty="0">
                <a:latin typeface="Verdana" panose="020B0604030504040204" pitchFamily="34" charset="0"/>
                <a:ea typeface="Verdana" panose="020B0604030504040204" pitchFamily="34" charset="0"/>
                <a:cs typeface="Verdana" panose="020B0604030504040204" pitchFamily="34" charset="0"/>
              </a:rPr>
              <a:t>Copyright © </a:t>
            </a:r>
            <a:r>
              <a:rPr lang="en-IN" sz="1200" dirty="0">
                <a:latin typeface="Verdana" panose="020B0604030504040204" pitchFamily="34" charset="0"/>
                <a:ea typeface="Verdana" panose="020B0604030504040204" pitchFamily="34" charset="0"/>
                <a:cs typeface="Verdana" panose="020B0604030504040204" pitchFamily="34" charset="0"/>
              </a:rPr>
              <a:t>2020</a:t>
            </a:r>
            <a:r>
              <a:rPr lang="en-US" sz="1200" dirty="0">
                <a:latin typeface="Verdana" panose="020B0604030504040204" pitchFamily="34" charset="0"/>
                <a:ea typeface="Verdana" panose="020B0604030504040204" pitchFamily="34" charset="0"/>
                <a:cs typeface="Verdana" panose="020B0604030504040204" pitchFamily="34" charset="0"/>
              </a:rPr>
              <a:t>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pic>
        <p:nvPicPr>
          <p:cNvPr id="11" name="Picture 10"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04800"/>
            <a:ext cx="7793038" cy="1462088"/>
          </a:xfrm>
        </p:spPr>
        <p:txBody>
          <a:bodyPr/>
          <a:lstStyle/>
          <a:p>
            <a:r>
              <a:rPr lang="en-US"/>
              <a:t>Click to edit Master title style</a:t>
            </a:r>
          </a:p>
        </p:txBody>
      </p:sp>
      <p:sp>
        <p:nvSpPr>
          <p:cNvPr id="3" name="Text Placeholder 2"/>
          <p:cNvSpPr>
            <a:spLocks noGrp="1"/>
          </p:cNvSpPr>
          <p:nvPr>
            <p:ph type="body" sz="half" idx="1"/>
          </p:nvPr>
        </p:nvSpPr>
        <p:spPr>
          <a:xfrm>
            <a:off x="11826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a:xfrm>
            <a:off x="628650" y="6356352"/>
            <a:ext cx="2057400" cy="365125"/>
          </a:xfrm>
          <a:prstGeom prst="rect">
            <a:avLst/>
          </a:prstGeom>
        </p:spPr>
        <p:txBody>
          <a:bodyPr/>
          <a:lstStyle>
            <a:lvl1pPr>
              <a:defRPr smtClean="0"/>
            </a:lvl1pPr>
          </a:lstStyle>
          <a:p>
            <a:pPr>
              <a:defRPr/>
            </a:pPr>
            <a:endParaRPr lang="en-US" altLang="en-US"/>
          </a:p>
        </p:txBody>
      </p:sp>
      <p:sp>
        <p:nvSpPr>
          <p:cNvPr id="6" name="Slide Number Placeholder 9"/>
          <p:cNvSpPr>
            <a:spLocks noGrp="1"/>
          </p:cNvSpPr>
          <p:nvPr>
            <p:ph type="sldNum" sz="quarter" idx="11"/>
          </p:nvPr>
        </p:nvSpPr>
        <p:spPr>
          <a:xfrm>
            <a:off x="6457950" y="6356352"/>
            <a:ext cx="2057400" cy="365125"/>
          </a:xfrm>
          <a:prstGeom prst="rect">
            <a:avLst/>
          </a:prstGeom>
        </p:spPr>
        <p:txBody>
          <a:bodyPr/>
          <a:lstStyle>
            <a:lvl1pPr algn="l">
              <a:buSzTx/>
              <a:defRPr sz="1400" smtClean="0">
                <a:solidFill>
                  <a:srgbClr val="000000"/>
                </a:solidFill>
              </a:defRPr>
            </a:lvl1pPr>
          </a:lstStyle>
          <a:p>
            <a:pPr>
              <a:defRPr/>
            </a:pPr>
            <a:fld id="{4BE79C1A-C35C-4D80-AA81-007920C47EB2}" type="slidenum">
              <a:rPr lang="en-US" altLang="en-US"/>
              <a:pPr>
                <a:defRPr/>
              </a:pPr>
              <a:t>‹#›</a:t>
            </a:fld>
            <a:endParaRPr lang="en-US" altLang="en-US"/>
          </a:p>
        </p:txBody>
      </p:sp>
    </p:spTree>
    <p:extLst>
      <p:ext uri="{BB962C8B-B14F-4D97-AF65-F5344CB8AC3E}">
        <p14:creationId xmlns:p14="http://schemas.microsoft.com/office/powerpoint/2010/main" val="206167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r>
              <a:rPr lang="en-US" dirty="0"/>
              <a:t>© 2020 Pearson Education, Inc., Hoboken, NJ. All rights reserved.  </a:t>
            </a:r>
          </a:p>
        </p:txBody>
      </p:sp>
      <p:sp>
        <p:nvSpPr>
          <p:cNvPr id="10" name="Slide Number Placeholder 6"/>
          <p:cNvSpPr>
            <a:spLocks noGrp="1"/>
          </p:cNvSpPr>
          <p:nvPr>
            <p:ph type="sldNum" sz="quarter" idx="12"/>
          </p:nvPr>
        </p:nvSpPr>
        <p:spPr/>
        <p:txBody>
          <a:bodyPr/>
          <a:lstStyle>
            <a:lvl1pPr algn="ctr">
              <a:defRPr smtClean="0">
                <a:solidFill>
                  <a:schemeClr val="tx2">
                    <a:lumMod val="40000"/>
                    <a:lumOff val="60000"/>
                  </a:schemeClr>
                </a:solidFill>
              </a:defRPr>
            </a:lvl1pPr>
          </a:lstStyle>
          <a:p>
            <a:pPr>
              <a:defRPr/>
            </a:pPr>
            <a:fld id="{F471B74E-94C9-3A46-BDDD-4A5C29C0C525}" type="slidenum">
              <a:rPr lang="en-US"/>
              <a:pPr>
                <a:defRPr/>
              </a:pPr>
              <a:t>‹#›</a:t>
            </a:fld>
            <a:endParaRPr lang="en-US" dirty="0"/>
          </a:p>
        </p:txBody>
      </p:sp>
    </p:spTree>
    <p:extLst>
      <p:ext uri="{BB962C8B-B14F-4D97-AF65-F5344CB8AC3E}">
        <p14:creationId xmlns:p14="http://schemas.microsoft.com/office/powerpoint/2010/main" val="4037294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4"/>
          <p:cNvSpPr>
            <a:spLocks noGrp="1"/>
          </p:cNvSpPr>
          <p:nvPr>
            <p:ph type="dt" sz="half" idx="10"/>
          </p:nvPr>
        </p:nvSpPr>
        <p:spPr/>
        <p:txBody>
          <a:bodyPr/>
          <a:lstStyle>
            <a:lvl1pPr>
              <a:defRPr/>
            </a:lvl1pPr>
          </a:lstStyle>
          <a:p>
            <a:pPr>
              <a:defRPr/>
            </a:pPr>
            <a:endParaRPr lang="en-US" dirty="0"/>
          </a:p>
        </p:txBody>
      </p:sp>
      <p:sp>
        <p:nvSpPr>
          <p:cNvPr id="9" name="Footer Placeholder 5"/>
          <p:cNvSpPr>
            <a:spLocks noGrp="1"/>
          </p:cNvSpPr>
          <p:nvPr>
            <p:ph type="ftr" sz="quarter" idx="11"/>
          </p:nvPr>
        </p:nvSpPr>
        <p:spPr/>
        <p:txBody>
          <a:bodyPr/>
          <a:lstStyle>
            <a:lvl1pPr>
              <a:defRPr/>
            </a:lvl1pPr>
          </a:lstStyle>
          <a:p>
            <a:pPr>
              <a:defRPr/>
            </a:pPr>
            <a:r>
              <a:rPr lang="en-US"/>
              <a:t>© 2020 Pearson Education, Inc., Hoboken, NJ. All rights reserved.  </a:t>
            </a:r>
            <a:endParaRPr lang="en-US" dirty="0"/>
          </a:p>
        </p:txBody>
      </p:sp>
      <p:sp>
        <p:nvSpPr>
          <p:cNvPr id="10" name="Slide Number Placeholder 6"/>
          <p:cNvSpPr>
            <a:spLocks noGrp="1"/>
          </p:cNvSpPr>
          <p:nvPr>
            <p:ph type="sldNum" sz="quarter" idx="12"/>
          </p:nvPr>
        </p:nvSpPr>
        <p:spPr/>
        <p:txBody>
          <a:bodyPr/>
          <a:lstStyle>
            <a:lvl1pPr>
              <a:defRPr/>
            </a:lvl1pPr>
          </a:lstStyle>
          <a:p>
            <a:pPr>
              <a:defRPr/>
            </a:pPr>
            <a:fld id="{FBEC1D24-2EC1-FF44-89DA-12B55CC0C8DE}" type="slidenum">
              <a:rPr lang="en-US"/>
              <a:pPr>
                <a:defRPr/>
              </a:pPr>
              <a:t>‹#›</a:t>
            </a:fld>
            <a:endParaRPr lang="en-US" dirty="0"/>
          </a:p>
        </p:txBody>
      </p:sp>
    </p:spTree>
    <p:extLst>
      <p:ext uri="{BB962C8B-B14F-4D97-AF65-F5344CB8AC3E}">
        <p14:creationId xmlns:p14="http://schemas.microsoft.com/office/powerpoint/2010/main" val="32556785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solidFill>
                <a:prstClr val="black"/>
              </a:solidFill>
            </a:endParaRPr>
          </a:p>
        </p:txBody>
      </p:sp>
      <p:sp>
        <p:nvSpPr>
          <p:cNvPr id="4" name="Date Placeholder 3"/>
          <p:cNvSpPr>
            <a:spLocks noGrp="1"/>
          </p:cNvSpPr>
          <p:nvPr>
            <p:ph type="dt" sz="half" idx="11"/>
          </p:nvPr>
        </p:nvSpPr>
        <p:spPr/>
        <p:txBody>
          <a:bodyPr/>
          <a:lstStyle/>
          <a:p>
            <a:fld id="{A9DF6EFB-3F44-496C-A842-1E0B3D3B975A}" type="datetimeFigureOut">
              <a:rPr lang="en-US" smtClean="0">
                <a:solidFill>
                  <a:prstClr val="white"/>
                </a:solidFill>
              </a:rPr>
              <a:pPr/>
              <a:t>12/22/21</a:t>
            </a:fld>
            <a:endParaRPr lang="en-US" dirty="0">
              <a:solidFill>
                <a:prstClr val="white"/>
              </a:solidFill>
            </a:endParaRPr>
          </a:p>
        </p:txBody>
      </p:sp>
      <p:sp>
        <p:nvSpPr>
          <p:cNvPr id="5" name="Slide Number Placeholder 4"/>
          <p:cNvSpPr>
            <a:spLocks noGrp="1"/>
          </p:cNvSpPr>
          <p:nvPr>
            <p:ph type="sldNum" sz="quarter" idx="12"/>
          </p:nvPr>
        </p:nvSpPr>
        <p:spPr/>
        <p:txBody>
          <a:bodyPr/>
          <a:lstStyle/>
          <a:p>
            <a:fld id="{200B2350-5261-4F5C-9DF5-EF0D264FC8D2}" type="slidenum">
              <a:rPr lang="en-US" smtClean="0">
                <a:solidFill>
                  <a:prstClr val="white"/>
                </a:solidFill>
              </a:rPr>
              <a:pPr/>
              <a:t>‹#›</a:t>
            </a:fld>
            <a:endParaRPr lang="en-US" dirty="0">
              <a:solidFill>
                <a:prstClr val="white"/>
              </a:solidFill>
            </a:endParaRPr>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
        <p:nvSpPr>
          <p:cNvPr id="14" name="Content Placeholder 16"/>
          <p:cNvSpPr>
            <a:spLocks noGrp="1"/>
          </p:cNvSpPr>
          <p:nvPr>
            <p:ph sz="quarter" idx="19" hasCustomPrompt="1"/>
          </p:nvPr>
        </p:nvSpPr>
        <p:spPr>
          <a:xfrm>
            <a:off x="2817757" y="6426000"/>
            <a:ext cx="5878568" cy="184666"/>
          </a:xfrm>
          <a:prstGeom prst="rect">
            <a:avLst/>
          </a:prstGeom>
        </p:spPr>
        <p:txBody>
          <a:bodyPr wrap="square" lIns="0" tIns="0" rIns="0" bIns="0">
            <a:spAutoFit/>
          </a:bodyPr>
          <a:lstStyle>
            <a:lvl1pPr marL="0" indent="0" eaLnBrk="1" fontAlgn="auto" hangingPunct="1">
              <a:spcBef>
                <a:spcPts val="0"/>
              </a:spcBef>
              <a:spcAft>
                <a:spcPts val="0"/>
              </a:spcAft>
              <a:buNone/>
              <a:defRPr sz="1200">
                <a:latin typeface="Verdana" panose="020B0604030504040204" pitchFamily="34" charset="0"/>
                <a:ea typeface="Verdana" panose="020B0604030504040204" pitchFamily="34" charset="0"/>
                <a:cs typeface="Verdana" panose="020B0604030504040204" pitchFamily="34" charset="0"/>
              </a:defRPr>
            </a:lvl1pPr>
            <a:lvl2pPr marL="457200" indent="0">
              <a:buNone/>
              <a:defRPr sz="1200">
                <a:latin typeface="Verdana" panose="020B0604030504040204" pitchFamily="34" charset="0"/>
                <a:ea typeface="Verdana" panose="020B0604030504040204" pitchFamily="34" charset="0"/>
                <a:cs typeface="Verdana" panose="020B0604030504040204" pitchFamily="34" charset="0"/>
              </a:defRPr>
            </a:lvl2pPr>
            <a:lvl3pPr marL="914400" indent="0">
              <a:buNone/>
              <a:defRPr sz="1200">
                <a:latin typeface="Verdana" panose="020B0604030504040204" pitchFamily="34" charset="0"/>
                <a:ea typeface="Verdana" panose="020B0604030504040204" pitchFamily="34" charset="0"/>
                <a:cs typeface="Verdana" panose="020B0604030504040204" pitchFamily="34" charset="0"/>
              </a:defRPr>
            </a:lvl3pPr>
            <a:lvl4pPr marL="1371600" indent="0">
              <a:buNone/>
              <a:defRPr sz="1200">
                <a:latin typeface="Verdana" panose="020B0604030504040204" pitchFamily="34" charset="0"/>
                <a:ea typeface="Verdana" panose="020B0604030504040204" pitchFamily="34" charset="0"/>
                <a:cs typeface="Verdana" panose="020B0604030504040204" pitchFamily="34" charset="0"/>
              </a:defRPr>
            </a:lvl4pPr>
            <a:lvl5pPr marL="1828800" indent="0">
              <a:buNone/>
              <a:defRPr sz="1200">
                <a:latin typeface="Verdana" panose="020B0604030504040204" pitchFamily="34" charset="0"/>
                <a:ea typeface="Verdana" panose="020B0604030504040204" pitchFamily="34" charset="0"/>
                <a:cs typeface="Verdana" panose="020B0604030504040204" pitchFamily="34" charset="0"/>
              </a:defRPr>
            </a:lvl5pPr>
          </a:lstStyle>
          <a:p>
            <a:pPr eaLnBrk="1" hangingPunct="1"/>
            <a:r>
              <a:rPr lang="en-US" altLang="en-US" dirty="0">
                <a:latin typeface="Verdana" panose="020B0604030504040204" pitchFamily="34" charset="0"/>
                <a:cs typeface="Arial" panose="020B0604020202020204" pitchFamily="34" charset="0"/>
              </a:rPr>
              <a:t>Copyright © 2018, 2016, 2014 Pearson Education, Inc. All Rights Reserved.</a:t>
            </a:r>
          </a:p>
        </p:txBody>
      </p:sp>
      <p:sp>
        <p:nvSpPr>
          <p:cNvPr id="3" name="Picture Placeholder 2"/>
          <p:cNvSpPr>
            <a:spLocks noGrp="1"/>
          </p:cNvSpPr>
          <p:nvPr>
            <p:ph type="pic" sz="quarter" idx="20"/>
          </p:nvPr>
        </p:nvSpPr>
        <p:spPr>
          <a:xfrm>
            <a:off x="609600" y="2209800"/>
            <a:ext cx="2895600" cy="2667000"/>
          </a:xfrm>
        </p:spPr>
        <p:txBody>
          <a:bodyPr/>
          <a:lstStyle/>
          <a:p>
            <a:endParaRPr lang="en-IN"/>
          </a:p>
        </p:txBody>
      </p:sp>
    </p:spTree>
    <p:extLst>
      <p:ext uri="{BB962C8B-B14F-4D97-AF65-F5344CB8AC3E}">
        <p14:creationId xmlns:p14="http://schemas.microsoft.com/office/powerpoint/2010/main" val="599841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12/22/21</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lvl1pPr>
              <a:defRPr sz="36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12/22/21</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12/22/21</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Box 11"/>
          <p:cNvSpPr txBox="1"/>
          <p:nvPr userDrawn="1"/>
        </p:nvSpPr>
        <p:spPr>
          <a:xfrm>
            <a:off x="1619250" y="6374626"/>
            <a:ext cx="7162800" cy="276999"/>
          </a:xfrm>
          <a:prstGeom prst="rect">
            <a:avLst/>
          </a:prstGeom>
          <a:noFill/>
        </p:spPr>
        <p:txBody>
          <a:bodyPr wrap="square" rtlCol="0">
            <a:spAutoFit/>
          </a:bodyPr>
          <a:lstStyle/>
          <a:p>
            <a:pPr algn="r"/>
            <a:r>
              <a:rPr lang="en-IN" sz="1200" dirty="0">
                <a:latin typeface="Verdana" panose="020B0604030504040204" pitchFamily="34" charset="0"/>
                <a:ea typeface="Verdana" panose="020B0604030504040204" pitchFamily="34" charset="0"/>
                <a:cs typeface="Verdana" panose="020B0604030504040204" pitchFamily="34" charset="0"/>
              </a:rPr>
              <a:t>Copyright © 2020 Pearson Education, Inc. All Rights Reserved</a:t>
            </a:r>
          </a:p>
        </p:txBody>
      </p:sp>
      <p:pic>
        <p:nvPicPr>
          <p:cNvPr id="13" name="Picture 12"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6096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362201"/>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57200" y="3048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5"/>
          </p:nvPr>
        </p:nvSpPr>
        <p:spPr>
          <a:xfrm>
            <a:off x="457200" y="3810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6"/>
          </p:nvPr>
        </p:nvSpPr>
        <p:spPr>
          <a:xfrm>
            <a:off x="457200" y="4648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p:cNvSpPr>
            <a:spLocks noGrp="1"/>
          </p:cNvSpPr>
          <p:nvPr>
            <p:ph idx="17"/>
          </p:nvPr>
        </p:nvSpPr>
        <p:spPr>
          <a:xfrm>
            <a:off x="609600" y="4800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8"/>
          </p:nvPr>
        </p:nvSpPr>
        <p:spPr>
          <a:xfrm>
            <a:off x="762000" y="4953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9"/>
          </p:nvPr>
        </p:nvSpPr>
        <p:spPr>
          <a:xfrm>
            <a:off x="914400" y="51054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20"/>
          </p:nvPr>
        </p:nvSpPr>
        <p:spPr>
          <a:xfrm>
            <a:off x="1066800" y="52578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p:cNvSpPr>
            <a:spLocks noGrp="1"/>
          </p:cNvSpPr>
          <p:nvPr>
            <p:ph idx="21"/>
          </p:nvPr>
        </p:nvSpPr>
        <p:spPr>
          <a:xfrm>
            <a:off x="1219200" y="54102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2"/>
          <p:cNvSpPr>
            <a:spLocks noGrp="1"/>
          </p:cNvSpPr>
          <p:nvPr>
            <p:ph idx="22"/>
          </p:nvPr>
        </p:nvSpPr>
        <p:spPr>
          <a:xfrm>
            <a:off x="1371600" y="55626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23"/>
          </p:nvPr>
        </p:nvSpPr>
        <p:spPr>
          <a:xfrm>
            <a:off x="1524000" y="5715000"/>
            <a:ext cx="8229600" cy="5334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2596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76200"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12/22/21</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533400" y="4800600"/>
            <a:ext cx="8001000" cy="1066800"/>
          </a:xfrm>
        </p:spPr>
        <p:txBody>
          <a:bodyPr/>
          <a:lstStyle/>
          <a:p>
            <a:endParaRPr lang="en-US"/>
          </a:p>
        </p:txBody>
      </p:sp>
      <p:sp>
        <p:nvSpPr>
          <p:cNvPr id="9" name="Picture Placeholder 8"/>
          <p:cNvSpPr>
            <a:spLocks noGrp="1"/>
          </p:cNvSpPr>
          <p:nvPr>
            <p:ph type="pic" sz="quarter" idx="15"/>
          </p:nvPr>
        </p:nvSpPr>
        <p:spPr>
          <a:xfrm>
            <a:off x="914400" y="3886200"/>
            <a:ext cx="5791200" cy="838200"/>
          </a:xfrm>
        </p:spPr>
        <p:txBody>
          <a:bodyPr/>
          <a:lstStyle/>
          <a:p>
            <a:endParaRPr lang="en-US"/>
          </a:p>
        </p:txBody>
      </p:sp>
    </p:spTree>
    <p:extLst>
      <p:ext uri="{BB962C8B-B14F-4D97-AF65-F5344CB8AC3E}">
        <p14:creationId xmlns:p14="http://schemas.microsoft.com/office/powerpoint/2010/main" val="230213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12/22/21</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sp>
        <p:nvSpPr>
          <p:cNvPr id="9" name="TextBox 8"/>
          <p:cNvSpPr txBox="1"/>
          <p:nvPr userDrawn="1"/>
        </p:nvSpPr>
        <p:spPr>
          <a:xfrm>
            <a:off x="3727450" y="6378267"/>
            <a:ext cx="5130800" cy="276999"/>
          </a:xfrm>
          <a:prstGeom prst="rect">
            <a:avLst/>
          </a:prstGeom>
          <a:noFill/>
        </p:spPr>
        <p:txBody>
          <a:bodyPr wrap="square" rtlCol="0">
            <a:spAutoFit/>
          </a:bodyPr>
          <a:lstStyle/>
          <a:p>
            <a:pPr eaLnBrk="1" hangingPunct="1"/>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10" name="Picture 9" descr="Pearson Logo"/>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2" r:id="rId8"/>
    <p:sldLayoutId id="2147483661" r:id="rId9"/>
    <p:sldLayoutId id="2147483663" r:id="rId10"/>
    <p:sldLayoutId id="2147483651" r:id="rId11"/>
    <p:sldLayoutId id="2147483654" r:id="rId12"/>
    <p:sldLayoutId id="2147483655" r:id="rId13"/>
    <p:sldLayoutId id="2147483668" r:id="rId14"/>
    <p:sldLayoutId id="2147483670" r:id="rId15"/>
    <p:sldLayoutId id="2147483671" r:id="rId16"/>
    <p:sldLayoutId id="2147483672" r:id="rId17"/>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7388"/>
            <a:ext cx="8229600" cy="1103377"/>
          </a:xfrm>
        </p:spPr>
        <p:txBody>
          <a:bodyPr>
            <a:spAutoFit/>
          </a:bodyPr>
          <a:lstStyle/>
          <a:p>
            <a:r>
              <a:rPr lang="en-US" sz="3600" dirty="0">
                <a:latin typeface="+mj-lt"/>
              </a:rPr>
              <a:t>Cryptography and Network Security: Principles and Practice</a:t>
            </a:r>
            <a:endParaRPr lang="en-IN" sz="3600" dirty="0">
              <a:latin typeface="+mj-lt"/>
            </a:endParaRPr>
          </a:p>
        </p:txBody>
      </p:sp>
      <p:sp>
        <p:nvSpPr>
          <p:cNvPr id="3" name="Text Placeholder 2"/>
          <p:cNvSpPr>
            <a:spLocks noGrp="1"/>
          </p:cNvSpPr>
          <p:nvPr>
            <p:ph type="body" sz="quarter" idx="13"/>
          </p:nvPr>
        </p:nvSpPr>
        <p:spPr>
          <a:xfrm>
            <a:off x="457200" y="1370684"/>
            <a:ext cx="8229600" cy="297403"/>
          </a:xfrm>
        </p:spPr>
        <p:txBody>
          <a:bodyPr>
            <a:spAutoFit/>
          </a:bodyPr>
          <a:lstStyle/>
          <a:p>
            <a:r>
              <a:rPr lang="en-US" sz="1800" dirty="0"/>
              <a:t>Eighth Edition</a:t>
            </a:r>
            <a:endParaRPr lang="en-IN" sz="1800" dirty="0"/>
          </a:p>
        </p:txBody>
      </p:sp>
      <p:sp>
        <p:nvSpPr>
          <p:cNvPr id="10" name="Text Placeholder 1">
            <a:extLst>
              <a:ext uri="{FF2B5EF4-FFF2-40B4-BE49-F238E27FC236}">
                <a16:creationId xmlns:a16="http://schemas.microsoft.com/office/drawing/2014/main" id="{B90BF7CC-C13E-4975-9A72-17609AD86A49}"/>
              </a:ext>
            </a:extLst>
          </p:cNvPr>
          <p:cNvSpPr>
            <a:spLocks noGrp="1"/>
          </p:cNvSpPr>
          <p:nvPr>
            <p:ph type="body" sz="quarter" idx="14"/>
          </p:nvPr>
        </p:nvSpPr>
        <p:spPr>
          <a:xfrm>
            <a:off x="4572000" y="2850832"/>
            <a:ext cx="4106487" cy="492443"/>
          </a:xfrm>
        </p:spPr>
        <p:txBody>
          <a:bodyPr wrap="square">
            <a:spAutoFit/>
          </a:bodyPr>
          <a:lstStyle/>
          <a:p>
            <a:r>
              <a:rPr lang="en-US" sz="3200" dirty="0">
                <a:solidFill>
                  <a:schemeClr val="tx1"/>
                </a:solidFill>
              </a:rPr>
              <a:t>Chapter 10</a:t>
            </a:r>
          </a:p>
        </p:txBody>
      </p:sp>
      <p:sp>
        <p:nvSpPr>
          <p:cNvPr id="4" name="Text Placeholder 3"/>
          <p:cNvSpPr>
            <a:spLocks noGrp="1"/>
          </p:cNvSpPr>
          <p:nvPr>
            <p:ph type="body" sz="quarter" idx="15"/>
          </p:nvPr>
        </p:nvSpPr>
        <p:spPr>
          <a:xfrm>
            <a:off x="4572000" y="3581400"/>
            <a:ext cx="4114800" cy="307777"/>
          </a:xfrm>
        </p:spPr>
        <p:txBody>
          <a:bodyPr vert="horz" wrap="square" lIns="0" tIns="0" rIns="0" bIns="0" rtlCol="0" anchor="b">
            <a:spAutoFit/>
          </a:bodyPr>
          <a:lstStyle/>
          <a:p>
            <a:r>
              <a:rPr lang="en-US" sz="2000" dirty="0"/>
              <a:t>Other Public-Key Cryptosystems</a:t>
            </a:r>
          </a:p>
        </p:txBody>
      </p:sp>
      <p:sp>
        <p:nvSpPr>
          <p:cNvPr id="5" name="Text Placeholder 4"/>
          <p:cNvSpPr>
            <a:spLocks noGrp="1"/>
          </p:cNvSpPr>
          <p:nvPr>
            <p:ph sz="quarter" idx="19"/>
          </p:nvPr>
        </p:nvSpPr>
        <p:spPr>
          <a:xfrm>
            <a:off x="3820242" y="6426076"/>
            <a:ext cx="4858321" cy="184666"/>
          </a:xfrm>
        </p:spPr>
        <p:txBody>
          <a:bodyPr vert="horz" wrap="square" lIns="0" tIns="0" rIns="0" bIns="0" rtlCol="0">
            <a:spAutoFit/>
          </a:bodyPr>
          <a:lstStyle/>
          <a:p>
            <a:r>
              <a:rPr lang="en-US" altLang="en-US" sz="1200" dirty="0">
                <a:latin typeface="Verdana" panose="020B0604030504040204" pitchFamily="34" charset="0"/>
                <a:cs typeface="Arial" panose="020B0604020202020204" pitchFamily="34" charset="0"/>
              </a:rPr>
              <a:t>Copyright © 2020 Pearson Education, Inc. All Rights Reserved.</a:t>
            </a:r>
          </a:p>
        </p:txBody>
      </p:sp>
      <p:pic>
        <p:nvPicPr>
          <p:cNvPr id="7" name="Picture Placeholder 6" descr="Front Cover: Cryptography and Network Security: Principles and Practice, Eighth Edition by Stallings"/>
          <p:cNvPicPr>
            <a:picLocks noGrp="1" noChangeAspect="1"/>
          </p:cNvPicPr>
          <p:nvPr>
            <p:ph type="pic" sz="quarter" idx="20"/>
          </p:nvPr>
        </p:nvPicPr>
        <p:blipFill>
          <a:blip r:embed="rId3">
            <a:extLst>
              <a:ext uri="{28A0092B-C50C-407E-A947-70E740481C1C}">
                <a14:useLocalDpi xmlns:a14="http://schemas.microsoft.com/office/drawing/2010/main" val="0"/>
              </a:ext>
            </a:extLst>
          </a:blip>
          <a:stretch>
            <a:fillRect/>
          </a:stretch>
        </p:blipFill>
        <p:spPr>
          <a:xfrm>
            <a:off x="457124" y="1865652"/>
            <a:ext cx="3395472" cy="4425696"/>
          </a:xfrm>
          <a:prstGeom prst="rect">
            <a:avLst/>
          </a:prstGeom>
          <a:noFill/>
          <a:ln>
            <a:noFill/>
          </a:ln>
        </p:spPr>
      </p:pic>
    </p:spTree>
    <p:extLst>
      <p:ext uri="{BB962C8B-B14F-4D97-AF65-F5344CB8AC3E}">
        <p14:creationId xmlns:p14="http://schemas.microsoft.com/office/powerpoint/2010/main" val="31355264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256"/>
            <a:ext cx="8229600" cy="563078"/>
          </a:xfrm>
        </p:spPr>
        <p:txBody>
          <a:bodyPr/>
          <a:lstStyle/>
          <a:p>
            <a:r>
              <a:rPr lang="en-US" dirty="0"/>
              <a:t>Elliptic Curve Cryptography (ECC)</a:t>
            </a:r>
            <a:endParaRPr lang="en-IN" dirty="0"/>
          </a:p>
        </p:txBody>
      </p:sp>
      <p:sp>
        <p:nvSpPr>
          <p:cNvPr id="3" name="Content Placeholder 2"/>
          <p:cNvSpPr>
            <a:spLocks noGrp="1"/>
          </p:cNvSpPr>
          <p:nvPr>
            <p:ph idx="1"/>
          </p:nvPr>
        </p:nvSpPr>
        <p:spPr>
          <a:xfrm>
            <a:off x="457200" y="986970"/>
            <a:ext cx="8229600" cy="4728030"/>
          </a:xfrm>
        </p:spPr>
        <p:txBody>
          <a:bodyPr/>
          <a:lstStyle/>
          <a:p>
            <a:pPr lvl="0"/>
            <a:r>
              <a:rPr lang="en-US" sz="2400" dirty="0"/>
              <a:t>To form a cryptographic system using elliptic curves, we need to find a “hard problem” corresponding to factoring the product of two primes or taking the discrete logarithm</a:t>
            </a:r>
          </a:p>
          <a:p>
            <a:pPr lvl="1"/>
            <a:r>
              <a:rPr lang="en-US" sz="2400" i="1" dirty="0"/>
              <a:t>Q=</a:t>
            </a:r>
            <a:r>
              <a:rPr lang="en-US" sz="2400" i="1" dirty="0" err="1"/>
              <a:t>kP</a:t>
            </a:r>
            <a:r>
              <a:rPr lang="en-US" sz="2400" i="1" dirty="0"/>
              <a:t>, </a:t>
            </a:r>
            <a:r>
              <a:rPr lang="en-US" sz="2400" dirty="0"/>
              <a:t>where </a:t>
            </a:r>
            <a:r>
              <a:rPr lang="en-US" sz="2400" i="1" dirty="0"/>
              <a:t>Q, P</a:t>
            </a:r>
            <a:r>
              <a:rPr lang="en-US" sz="2400" dirty="0"/>
              <a:t> belong to a prime curve</a:t>
            </a:r>
          </a:p>
          <a:p>
            <a:pPr lvl="1"/>
            <a:r>
              <a:rPr lang="en-US" sz="2400" dirty="0"/>
              <a:t>Is “easy” to compute </a:t>
            </a:r>
            <a:r>
              <a:rPr lang="en-US" sz="2400" i="1" dirty="0"/>
              <a:t>Q </a:t>
            </a:r>
            <a:r>
              <a:rPr lang="en-US" sz="2400" dirty="0"/>
              <a:t>given </a:t>
            </a:r>
            <a:r>
              <a:rPr lang="en-US" sz="2400" i="1" dirty="0"/>
              <a:t>k </a:t>
            </a:r>
            <a:r>
              <a:rPr lang="en-US" sz="2400" dirty="0"/>
              <a:t>and </a:t>
            </a:r>
            <a:r>
              <a:rPr lang="en-US" sz="2400" i="1" dirty="0"/>
              <a:t>P</a:t>
            </a:r>
          </a:p>
          <a:p>
            <a:pPr lvl="1"/>
            <a:r>
              <a:rPr lang="en-US" sz="2400" dirty="0"/>
              <a:t>But “hard” to find </a:t>
            </a:r>
            <a:r>
              <a:rPr lang="en-US" sz="2400" i="1" dirty="0"/>
              <a:t>k</a:t>
            </a:r>
            <a:r>
              <a:rPr lang="en-US" sz="2400" dirty="0"/>
              <a:t> given </a:t>
            </a:r>
            <a:r>
              <a:rPr lang="en-US" sz="2400" i="1" dirty="0"/>
              <a:t>Q, </a:t>
            </a:r>
            <a:r>
              <a:rPr lang="en-US" sz="2400" dirty="0"/>
              <a:t>and </a:t>
            </a:r>
            <a:r>
              <a:rPr lang="en-US" sz="2400" i="1" dirty="0"/>
              <a:t>P</a:t>
            </a:r>
          </a:p>
          <a:p>
            <a:pPr lvl="1"/>
            <a:r>
              <a:rPr lang="en-US" sz="2400" dirty="0"/>
              <a:t>Known as the </a:t>
            </a:r>
            <a:r>
              <a:rPr lang="en-US" sz="2400" dirty="0">
                <a:solidFill>
                  <a:srgbClr val="C00000"/>
                </a:solidFill>
              </a:rPr>
              <a:t>elliptic curve logarithm problem</a:t>
            </a:r>
          </a:p>
        </p:txBody>
      </p:sp>
    </p:spTree>
    <p:extLst>
      <p:ext uri="{BB962C8B-B14F-4D97-AF65-F5344CB8AC3E}">
        <p14:creationId xmlns:p14="http://schemas.microsoft.com/office/powerpoint/2010/main" val="1589332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1676400" cy="1097280"/>
          </a:xfrm>
        </p:spPr>
        <p:txBody>
          <a:bodyPr/>
          <a:lstStyle/>
          <a:p>
            <a:r>
              <a:rPr lang="en-US" sz="2000" dirty="0">
                <a:latin typeface="+mj-lt"/>
              </a:rPr>
              <a:t>Figure 10.7 ECC </a:t>
            </a:r>
            <a:r>
              <a:rPr lang="en-US" sz="2000" dirty="0" err="1">
                <a:latin typeface="+mj-lt"/>
              </a:rPr>
              <a:t>Diffie</a:t>
            </a:r>
            <a:r>
              <a:rPr lang="en-US" sz="2000" dirty="0">
                <a:latin typeface="+mj-lt"/>
              </a:rPr>
              <a:t>–Hellman Key Exchange</a:t>
            </a:r>
            <a:endParaRPr lang="en-IN" sz="2000" dirty="0">
              <a:latin typeface="+mj-lt"/>
            </a:endParaRPr>
          </a:p>
        </p:txBody>
      </p:sp>
      <p:pic>
        <p:nvPicPr>
          <p:cNvPr id="8" name="图片 7">
            <a:extLst>
              <a:ext uri="{FF2B5EF4-FFF2-40B4-BE49-F238E27FC236}">
                <a16:creationId xmlns:a16="http://schemas.microsoft.com/office/drawing/2014/main" id="{BBF56F7C-A242-FE4B-B5CE-DD9FB8840F70}"/>
              </a:ext>
            </a:extLst>
          </p:cNvPr>
          <p:cNvPicPr>
            <a:picLocks noChangeAspect="1"/>
          </p:cNvPicPr>
          <p:nvPr/>
        </p:nvPicPr>
        <p:blipFill>
          <a:blip r:embed="rId3"/>
          <a:stretch>
            <a:fillRect/>
          </a:stretch>
        </p:blipFill>
        <p:spPr>
          <a:xfrm>
            <a:off x="2438400" y="0"/>
            <a:ext cx="5363799" cy="6858000"/>
          </a:xfrm>
          <a:prstGeom prst="rect">
            <a:avLst/>
          </a:prstGeom>
        </p:spPr>
      </p:pic>
    </p:spTree>
    <p:extLst>
      <p:ext uri="{BB962C8B-B14F-4D97-AF65-F5344CB8AC3E}">
        <p14:creationId xmlns:p14="http://schemas.microsoft.com/office/powerpoint/2010/main" val="2793367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8770"/>
            <a:ext cx="8229600" cy="1097280"/>
          </a:xfrm>
        </p:spPr>
        <p:txBody>
          <a:bodyPr/>
          <a:lstStyle/>
          <a:p>
            <a:r>
              <a:rPr lang="en-US" dirty="0"/>
              <a:t>Security of Elliptic Curve Cryptography</a:t>
            </a:r>
            <a:endParaRPr lang="en-IN" dirty="0"/>
          </a:p>
        </p:txBody>
      </p:sp>
      <p:sp>
        <p:nvSpPr>
          <p:cNvPr id="3" name="Content Placeholder 2"/>
          <p:cNvSpPr>
            <a:spLocks noGrp="1"/>
          </p:cNvSpPr>
          <p:nvPr>
            <p:ph idx="1"/>
          </p:nvPr>
        </p:nvSpPr>
        <p:spPr>
          <a:xfrm>
            <a:off x="457200" y="1600201"/>
            <a:ext cx="8229600" cy="4191000"/>
          </a:xfrm>
        </p:spPr>
        <p:txBody>
          <a:bodyPr/>
          <a:lstStyle/>
          <a:p>
            <a:r>
              <a:rPr lang="en-US" sz="2400" dirty="0"/>
              <a:t>Depends on the difficulty of the elliptic curve logarithm problem</a:t>
            </a:r>
          </a:p>
          <a:p>
            <a:r>
              <a:rPr lang="en-US" sz="2400" dirty="0"/>
              <a:t>Fastest known technique is “Pollard rho method”</a:t>
            </a:r>
          </a:p>
          <a:p>
            <a:r>
              <a:rPr lang="en-US" sz="2400" dirty="0"/>
              <a:t>Compared to factoring, can use much smaller key sizes than with RSA</a:t>
            </a:r>
          </a:p>
          <a:p>
            <a:r>
              <a:rPr lang="en-US" sz="2400" dirty="0"/>
              <a:t>For equivalent key lengths computations are roughly equivalent</a:t>
            </a:r>
          </a:p>
          <a:p>
            <a:r>
              <a:rPr lang="en-US" sz="2400" dirty="0"/>
              <a:t>Hence, for similar security ECC offers significant computational advantages</a:t>
            </a:r>
            <a:endParaRPr lang="en-AU" sz="2400" dirty="0"/>
          </a:p>
        </p:txBody>
      </p:sp>
    </p:spTree>
    <p:extLst>
      <p:ext uri="{BB962C8B-B14F-4D97-AF65-F5344CB8AC3E}">
        <p14:creationId xmlns:p14="http://schemas.microsoft.com/office/powerpoint/2010/main" val="117210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a:spAutoFit/>
          </a:bodyPr>
          <a:lstStyle/>
          <a:p>
            <a:r>
              <a:rPr lang="en-US" sz="3600" dirty="0">
                <a:latin typeface="+mj-lt"/>
              </a:rPr>
              <a:t>Summary</a:t>
            </a:r>
            <a:endParaRPr lang="en-IN" sz="3600" dirty="0">
              <a:latin typeface="+mj-lt"/>
            </a:endParaRPr>
          </a:p>
        </p:txBody>
      </p:sp>
      <p:sp>
        <p:nvSpPr>
          <p:cNvPr id="3" name="Content Placeholder 2"/>
          <p:cNvSpPr>
            <a:spLocks noGrp="1"/>
          </p:cNvSpPr>
          <p:nvPr>
            <p:ph idx="1"/>
          </p:nvPr>
        </p:nvSpPr>
        <p:spPr>
          <a:xfrm>
            <a:off x="457200" y="992743"/>
            <a:ext cx="8229600" cy="1492716"/>
          </a:xfrm>
        </p:spPr>
        <p:txBody>
          <a:bodyPr>
            <a:spAutoFit/>
          </a:bodyPr>
          <a:lstStyle/>
          <a:p>
            <a:r>
              <a:rPr lang="en-US" sz="2400" dirty="0"/>
              <a:t>Define </a:t>
            </a:r>
            <a:r>
              <a:rPr lang="en-US" sz="2400" dirty="0" err="1"/>
              <a:t>Diffie</a:t>
            </a:r>
            <a:r>
              <a:rPr lang="en-US" sz="2400" dirty="0"/>
              <a:t>-Hellman Key Exchange</a:t>
            </a:r>
          </a:p>
          <a:p>
            <a:r>
              <a:rPr lang="en-US" sz="2400" dirty="0"/>
              <a:t>Understand the Man-in-the-middle attack</a:t>
            </a:r>
          </a:p>
          <a:p>
            <a:pPr>
              <a:buFont typeface="Candara" pitchFamily="34" charset="0"/>
              <a:buChar char="•"/>
              <a:defRPr/>
            </a:pPr>
            <a:r>
              <a:rPr lang="en-US" sz="2400" dirty="0"/>
              <a:t>Present an overview of elliptic curve cryptography</a:t>
            </a:r>
          </a:p>
        </p:txBody>
      </p:sp>
      <p:pic>
        <p:nvPicPr>
          <p:cNvPr id="1026" name="Picture 2"/>
          <p:cNvPicPr>
            <a:picLocks noGrp="1" noChangeAspect="1" noChangeArrowheads="1"/>
          </p:cNvPicPr>
          <p:nvPr>
            <p:ph type="pic" sz="quarter" idx="15"/>
          </p:nvPr>
        </p:nvPicPr>
        <p:blipFill>
          <a:blip r:embed="rId3">
            <a:extLst>
              <a:ext uri="{28A0092B-C50C-407E-A947-70E740481C1C}">
                <a14:useLocalDpi xmlns:a14="http://schemas.microsoft.com/office/drawing/2010/main" val="0"/>
              </a:ext>
            </a:extLst>
          </a:blip>
          <a:stretch>
            <a:fillRect/>
          </a:stretch>
        </p:blipFill>
        <p:spPr bwMode="auto">
          <a:xfrm>
            <a:off x="3261118" y="4648200"/>
            <a:ext cx="2621764" cy="13527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68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56"/>
            <a:ext cx="8229600" cy="553998"/>
          </a:xfrm>
        </p:spPr>
        <p:txBody>
          <a:bodyPr wrap="square">
            <a:spAutoFit/>
          </a:bodyPr>
          <a:lstStyle/>
          <a:p>
            <a:r>
              <a:rPr lang="en-IN" altLang="en-US" sz="3600" dirty="0" err="1">
                <a:latin typeface="+mj-lt"/>
                <a:ea typeface="ヒラギノ角ゴ Pro W3" charset="-128"/>
              </a:rPr>
              <a:t>Diffie</a:t>
            </a:r>
            <a:r>
              <a:rPr lang="en-IN" altLang="en-US" sz="3600" dirty="0">
                <a:latin typeface="+mj-lt"/>
                <a:ea typeface="ヒラギノ角ゴ Pro W3" charset="-128"/>
              </a:rPr>
              <a:t>-Hellman Key Exchange</a:t>
            </a:r>
            <a:endParaRPr lang="en-US" sz="2800" dirty="0">
              <a:latin typeface="+mj-lt"/>
            </a:endParaRPr>
          </a:p>
        </p:txBody>
      </p:sp>
      <p:sp>
        <p:nvSpPr>
          <p:cNvPr id="3" name="Content Placeholder 2"/>
          <p:cNvSpPr>
            <a:spLocks noGrp="1"/>
          </p:cNvSpPr>
          <p:nvPr>
            <p:ph idx="1"/>
          </p:nvPr>
        </p:nvSpPr>
        <p:spPr>
          <a:xfrm>
            <a:off x="457200" y="985837"/>
            <a:ext cx="8229600" cy="3531736"/>
          </a:xfrm>
        </p:spPr>
        <p:txBody>
          <a:bodyPr>
            <a:spAutoFit/>
          </a:bodyPr>
          <a:lstStyle/>
          <a:p>
            <a:r>
              <a:rPr lang="en-AU" sz="2400" dirty="0"/>
              <a:t>First published public-key algorithm</a:t>
            </a:r>
          </a:p>
          <a:p>
            <a:r>
              <a:rPr lang="en-AU" sz="2400" dirty="0"/>
              <a:t>A number of commercial products employ this key exchange technique (e.g. SSL/TLS protocol)</a:t>
            </a:r>
          </a:p>
          <a:p>
            <a:r>
              <a:rPr lang="en-AU" sz="2400" dirty="0"/>
              <a:t>Purpose is to enable two users to securely exchange a key that can then be used for subsequent symmetric encryption of messages</a:t>
            </a:r>
          </a:p>
          <a:p>
            <a:r>
              <a:rPr lang="en-AU" sz="2400" dirty="0"/>
              <a:t>Its effectiveness depends on the difficulty of computing discrete logarithms</a:t>
            </a:r>
          </a:p>
        </p:txBody>
      </p:sp>
    </p:spTree>
    <p:extLst>
      <p:ext uri="{BB962C8B-B14F-4D97-AF65-F5344CB8AC3E}">
        <p14:creationId xmlns:p14="http://schemas.microsoft.com/office/powerpoint/2010/main" val="4077417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656"/>
            <a:ext cx="8229600" cy="553998"/>
          </a:xfrm>
        </p:spPr>
        <p:txBody>
          <a:bodyPr wrap="square">
            <a:spAutoFit/>
          </a:bodyPr>
          <a:lstStyle/>
          <a:p>
            <a:r>
              <a:rPr lang="en-IN" altLang="en-US" sz="3600" dirty="0">
                <a:latin typeface="+mj-lt"/>
                <a:ea typeface="ヒラギノ角ゴ Pro W3" charset="-128"/>
              </a:rPr>
              <a:t>Discrete Logarithm Problem</a:t>
            </a:r>
            <a:endParaRPr lang="en-US" sz="2800" dirty="0">
              <a:latin typeface="+mj-lt"/>
            </a:endParaRPr>
          </a:p>
        </p:txBody>
      </p:sp>
      <p:sp>
        <p:nvSpPr>
          <p:cNvPr id="3" name="Content Placeholder 2"/>
          <p:cNvSpPr>
            <a:spLocks noGrp="1"/>
          </p:cNvSpPr>
          <p:nvPr>
            <p:ph idx="1"/>
          </p:nvPr>
        </p:nvSpPr>
        <p:spPr>
          <a:xfrm>
            <a:off x="457200" y="985837"/>
            <a:ext cx="8229600" cy="5009064"/>
          </a:xfrm>
        </p:spPr>
        <p:txBody>
          <a:bodyPr>
            <a:spAutoFit/>
          </a:bodyPr>
          <a:lstStyle/>
          <a:p>
            <a:r>
              <a:rPr lang="en-US" altLang="zh-CN" sz="2400" dirty="0">
                <a:latin typeface="Arial" charset="0"/>
                <a:ea typeface="ＭＳ Ｐゴシック" charset="-128"/>
                <a:cs typeface="ＭＳ Ｐゴシック" charset="-128"/>
              </a:rPr>
              <a:t>A </a:t>
            </a:r>
            <a:r>
              <a:rPr lang="en-US" altLang="zh-CN" sz="2400" b="1" dirty="0">
                <a:latin typeface="Arial" charset="0"/>
                <a:ea typeface="ＭＳ Ｐゴシック" charset="-128"/>
                <a:cs typeface="ＭＳ Ｐゴシック" charset="-128"/>
              </a:rPr>
              <a:t>primitive root </a:t>
            </a:r>
            <a:r>
              <a:rPr lang="en-US" altLang="zh-CN" sz="2400" dirty="0">
                <a:latin typeface="Arial" charset="0"/>
                <a:ea typeface="ＭＳ Ｐゴシック" charset="-128"/>
                <a:cs typeface="ＭＳ Ｐゴシック" charset="-128"/>
              </a:rPr>
              <a:t>of a prime number </a:t>
            </a:r>
            <a:r>
              <a:rPr lang="en-US" altLang="zh-CN" sz="2400" i="1" dirty="0">
                <a:latin typeface="Arial" charset="0"/>
                <a:ea typeface="ＭＳ Ｐゴシック" charset="-128"/>
                <a:cs typeface="ＭＳ Ｐゴシック" charset="-128"/>
              </a:rPr>
              <a:t>p</a:t>
            </a:r>
            <a:r>
              <a:rPr lang="en-US" altLang="zh-CN" sz="2400" dirty="0">
                <a:latin typeface="Arial" charset="0"/>
                <a:ea typeface="ＭＳ Ｐゴシック" charset="-128"/>
                <a:cs typeface="ＭＳ Ｐゴシック" charset="-128"/>
              </a:rPr>
              <a:t> is one whose powers modulo </a:t>
            </a:r>
            <a:r>
              <a:rPr lang="en-US" altLang="zh-CN" sz="2400" i="1" dirty="0">
                <a:latin typeface="Arial" charset="0"/>
                <a:ea typeface="ＭＳ Ｐゴシック" charset="-128"/>
                <a:cs typeface="ＭＳ Ｐゴシック" charset="-128"/>
              </a:rPr>
              <a:t>p </a:t>
            </a:r>
            <a:r>
              <a:rPr lang="en-US" altLang="zh-CN" sz="2400" dirty="0">
                <a:latin typeface="Arial" charset="0"/>
                <a:ea typeface="ＭＳ Ｐゴシック" charset="-128"/>
                <a:cs typeface="ＭＳ Ｐゴシック" charset="-128"/>
              </a:rPr>
              <a:t>generate all the integers from 1 to </a:t>
            </a:r>
            <a:r>
              <a:rPr lang="en-US" altLang="zh-CN" sz="2400" i="1" dirty="0">
                <a:latin typeface="Arial" charset="0"/>
                <a:ea typeface="ＭＳ Ｐゴシック" charset="-128"/>
                <a:cs typeface="ＭＳ Ｐゴシック" charset="-128"/>
              </a:rPr>
              <a:t>p </a:t>
            </a:r>
            <a:r>
              <a:rPr lang="en-US" altLang="zh-CN" sz="2400" dirty="0">
                <a:latin typeface="Arial" charset="0"/>
                <a:ea typeface="ＭＳ Ｐゴシック" charset="-128"/>
                <a:cs typeface="ＭＳ Ｐゴシック" charset="-128"/>
              </a:rPr>
              <a:t>– 1</a:t>
            </a:r>
          </a:p>
          <a:p>
            <a:r>
              <a:rPr lang="en-US" altLang="zh-CN" sz="2400" dirty="0">
                <a:latin typeface="Arial" charset="0"/>
                <a:ea typeface="ＭＳ Ｐゴシック" charset="-128"/>
                <a:cs typeface="ＭＳ Ｐゴシック" charset="-128"/>
              </a:rPr>
              <a:t>if </a:t>
            </a:r>
            <a:r>
              <a:rPr lang="en-US" altLang="zh-CN" sz="2400" i="1" dirty="0">
                <a:latin typeface="Arial" charset="0"/>
                <a:ea typeface="ＭＳ Ｐゴシック" charset="-128"/>
                <a:cs typeface="ＭＳ Ｐゴシック" charset="-128"/>
              </a:rPr>
              <a:t>a </a:t>
            </a:r>
            <a:r>
              <a:rPr lang="en-US" altLang="zh-CN" sz="2400" dirty="0">
                <a:latin typeface="Arial" charset="0"/>
                <a:ea typeface="ＭＳ Ｐゴシック" charset="-128"/>
                <a:cs typeface="ＭＳ Ｐゴシック" charset="-128"/>
              </a:rPr>
              <a:t>is a primitive root of the prime number </a:t>
            </a:r>
            <a:r>
              <a:rPr lang="en-US" altLang="zh-CN" sz="2400" i="1" dirty="0">
                <a:latin typeface="Arial" charset="0"/>
                <a:ea typeface="ＭＳ Ｐゴシック" charset="-128"/>
                <a:cs typeface="ＭＳ Ｐゴシック" charset="-128"/>
              </a:rPr>
              <a:t>p</a:t>
            </a:r>
            <a:r>
              <a:rPr lang="en-US" altLang="zh-CN" sz="2400" dirty="0">
                <a:latin typeface="Arial" charset="0"/>
                <a:ea typeface="ＭＳ Ｐゴシック" charset="-128"/>
                <a:cs typeface="ＭＳ Ｐゴシック" charset="-128"/>
              </a:rPr>
              <a:t>, then the numbers </a:t>
            </a:r>
            <a:r>
              <a:rPr lang="en-US" altLang="zh-CN" sz="2400" i="1" dirty="0">
                <a:latin typeface="Arial" charset="0"/>
                <a:ea typeface="ＭＳ Ｐゴシック" charset="-128"/>
                <a:cs typeface="ＭＳ Ｐゴシック" charset="-128"/>
              </a:rPr>
              <a:t>a</a:t>
            </a:r>
            <a:r>
              <a:rPr lang="en-US" altLang="zh-CN" sz="2400" dirty="0">
                <a:latin typeface="Arial" charset="0"/>
                <a:ea typeface="ＭＳ Ｐゴシック" charset="-128"/>
                <a:cs typeface="ＭＳ Ｐゴシック" charset="-128"/>
              </a:rPr>
              <a:t> mod </a:t>
            </a:r>
            <a:r>
              <a:rPr lang="en-US" altLang="zh-CN" sz="2400" i="1" dirty="0">
                <a:latin typeface="Arial" charset="0"/>
                <a:ea typeface="ＭＳ Ｐゴシック" charset="-128"/>
                <a:cs typeface="ＭＳ Ｐゴシック" charset="-128"/>
              </a:rPr>
              <a:t>p , a</a:t>
            </a:r>
            <a:r>
              <a:rPr lang="en-US" altLang="zh-CN" sz="2400" i="1" baseline="30000" dirty="0">
                <a:latin typeface="Arial" charset="0"/>
                <a:ea typeface="ＭＳ Ｐゴシック" charset="-128"/>
                <a:cs typeface="ＭＳ Ｐゴシック" charset="-128"/>
              </a:rPr>
              <a:t>2</a:t>
            </a:r>
            <a:r>
              <a:rPr lang="en-US" altLang="zh-CN" sz="2400" i="1" dirty="0">
                <a:latin typeface="Arial" charset="0"/>
                <a:ea typeface="ＭＳ Ｐゴシック" charset="-128"/>
                <a:cs typeface="ＭＳ Ｐゴシック" charset="-128"/>
              </a:rPr>
              <a:t> </a:t>
            </a:r>
            <a:r>
              <a:rPr lang="en-US" altLang="zh-CN" sz="2400" dirty="0">
                <a:latin typeface="Arial" charset="0"/>
                <a:ea typeface="ＭＳ Ｐゴシック" charset="-128"/>
                <a:cs typeface="ＭＳ Ｐゴシック" charset="-128"/>
              </a:rPr>
              <a:t>mod </a:t>
            </a:r>
            <a:r>
              <a:rPr lang="en-US" altLang="zh-CN" sz="2400" i="1" dirty="0">
                <a:latin typeface="Arial" charset="0"/>
                <a:ea typeface="ＭＳ Ｐゴシック" charset="-128"/>
                <a:cs typeface="ＭＳ Ｐゴシック" charset="-128"/>
              </a:rPr>
              <a:t>p</a:t>
            </a:r>
            <a:r>
              <a:rPr lang="en-US" altLang="zh-CN" sz="2400" dirty="0">
                <a:latin typeface="Arial" charset="0"/>
                <a:ea typeface="ＭＳ Ｐゴシック" charset="-128"/>
                <a:cs typeface="ＭＳ Ｐゴシック" charset="-128"/>
              </a:rPr>
              <a:t> , . . . , </a:t>
            </a:r>
            <a:r>
              <a:rPr lang="en-US" altLang="zh-CN" sz="2400" i="1" dirty="0">
                <a:latin typeface="Arial" charset="0"/>
                <a:ea typeface="ＭＳ Ｐゴシック" charset="-128"/>
                <a:cs typeface="ＭＳ Ｐゴシック" charset="-128"/>
              </a:rPr>
              <a:t>a</a:t>
            </a:r>
            <a:r>
              <a:rPr lang="en-US" altLang="zh-CN" sz="2400" i="1" baseline="30000" dirty="0">
                <a:latin typeface="Arial" charset="0"/>
                <a:ea typeface="ＭＳ Ｐゴシック" charset="-128"/>
                <a:cs typeface="ＭＳ Ｐゴシック" charset="-128"/>
              </a:rPr>
              <a:t>p-1 </a:t>
            </a:r>
            <a:r>
              <a:rPr lang="en-US" altLang="zh-CN" sz="2400" dirty="0">
                <a:latin typeface="Arial" charset="0"/>
                <a:ea typeface="ＭＳ Ｐゴシック" charset="-128"/>
                <a:cs typeface="ＭＳ Ｐゴシック" charset="-128"/>
              </a:rPr>
              <a:t>mod </a:t>
            </a:r>
            <a:r>
              <a:rPr lang="en-US" altLang="zh-CN" sz="2400" i="1" dirty="0">
                <a:latin typeface="Arial" charset="0"/>
                <a:ea typeface="ＭＳ Ｐゴシック" charset="-128"/>
                <a:cs typeface="ＭＳ Ｐゴシック" charset="-128"/>
              </a:rPr>
              <a:t>p </a:t>
            </a:r>
            <a:r>
              <a:rPr lang="en-US" altLang="zh-CN" sz="2400" dirty="0">
                <a:latin typeface="Arial" charset="0"/>
                <a:ea typeface="ＭＳ Ｐゴシック" charset="-128"/>
                <a:cs typeface="ＭＳ Ｐゴシック" charset="-128"/>
              </a:rPr>
              <a:t>are distinct and consist of the integers from 1 through </a:t>
            </a:r>
            <a:r>
              <a:rPr lang="en-US" altLang="zh-CN" sz="2400" i="1" dirty="0">
                <a:latin typeface="Arial" charset="0"/>
                <a:ea typeface="ＭＳ Ｐゴシック" charset="-128"/>
                <a:cs typeface="ＭＳ Ｐゴシック" charset="-128"/>
              </a:rPr>
              <a:t>p - 1 </a:t>
            </a:r>
            <a:r>
              <a:rPr lang="en-US" altLang="zh-CN" sz="2400" dirty="0">
                <a:latin typeface="Arial" charset="0"/>
                <a:ea typeface="ＭＳ Ｐゴシック" charset="-128"/>
                <a:cs typeface="ＭＳ Ｐゴシック" charset="-128"/>
              </a:rPr>
              <a:t>in some permutation.</a:t>
            </a:r>
          </a:p>
          <a:p>
            <a:r>
              <a:rPr lang="en-US" altLang="zh-CN" sz="2400" dirty="0">
                <a:latin typeface="Arial" charset="0"/>
                <a:ea typeface="ＭＳ Ｐゴシック" charset="-128"/>
                <a:cs typeface="ＭＳ Ｐゴシック" charset="-128"/>
              </a:rPr>
              <a:t>For any integer </a:t>
            </a:r>
            <a:r>
              <a:rPr lang="en-US" altLang="zh-CN" sz="2400" i="1" dirty="0">
                <a:latin typeface="Arial" charset="0"/>
                <a:ea typeface="ＭＳ Ｐゴシック" charset="-128"/>
                <a:cs typeface="ＭＳ Ｐゴシック" charset="-128"/>
              </a:rPr>
              <a:t>b</a:t>
            </a:r>
            <a:r>
              <a:rPr lang="en-US" altLang="zh-CN" sz="2400" dirty="0">
                <a:latin typeface="Arial" charset="0"/>
                <a:ea typeface="ＭＳ Ｐゴシック" charset="-128"/>
                <a:cs typeface="ＭＳ Ｐゴシック" charset="-128"/>
              </a:rPr>
              <a:t>  and a primitive root </a:t>
            </a:r>
            <a:r>
              <a:rPr lang="en-US" altLang="zh-CN" sz="2400" i="1" dirty="0">
                <a:latin typeface="Arial" charset="0"/>
                <a:ea typeface="ＭＳ Ｐゴシック" charset="-128"/>
                <a:cs typeface="ＭＳ Ｐゴシック" charset="-128"/>
              </a:rPr>
              <a:t>a </a:t>
            </a:r>
            <a:r>
              <a:rPr lang="en-US" altLang="zh-CN" sz="2400" dirty="0">
                <a:latin typeface="Arial" charset="0"/>
                <a:ea typeface="ＭＳ Ｐゴシック" charset="-128"/>
                <a:cs typeface="ＭＳ Ｐゴシック" charset="-128"/>
              </a:rPr>
              <a:t>of prime number </a:t>
            </a:r>
            <a:r>
              <a:rPr lang="en-US" altLang="zh-CN" sz="2400" i="1" dirty="0">
                <a:latin typeface="Arial" charset="0"/>
                <a:ea typeface="ＭＳ Ｐゴシック" charset="-128"/>
                <a:cs typeface="ＭＳ Ｐゴシック" charset="-128"/>
              </a:rPr>
              <a:t>p </a:t>
            </a:r>
            <a:r>
              <a:rPr lang="en-US" altLang="zh-CN" sz="2400" dirty="0">
                <a:latin typeface="Arial" charset="0"/>
                <a:ea typeface="ＭＳ Ｐゴシック" charset="-128"/>
                <a:cs typeface="ＭＳ Ｐゴシック" charset="-128"/>
              </a:rPr>
              <a:t>, we can find a unique exponent</a:t>
            </a:r>
            <a:r>
              <a:rPr lang="en-US" altLang="zh-CN" sz="2400" i="1" dirty="0">
                <a:latin typeface="Arial" charset="0"/>
                <a:ea typeface="ＭＳ Ｐゴシック" charset="-128"/>
                <a:cs typeface="ＭＳ Ｐゴシック" charset="-128"/>
              </a:rPr>
              <a:t> </a:t>
            </a:r>
            <a:r>
              <a:rPr lang="en-US" altLang="zh-CN" sz="2400" i="1" dirty="0" err="1">
                <a:latin typeface="Arial" charset="0"/>
                <a:ea typeface="ＭＳ Ｐゴシック" charset="-128"/>
                <a:cs typeface="ＭＳ Ｐゴシック" charset="-128"/>
              </a:rPr>
              <a:t>i</a:t>
            </a:r>
            <a:r>
              <a:rPr lang="en-US" altLang="zh-CN" sz="2400" i="1" dirty="0">
                <a:latin typeface="Arial" charset="0"/>
                <a:ea typeface="ＭＳ Ｐゴシック" charset="-128"/>
                <a:cs typeface="ＭＳ Ｐゴシック" charset="-128"/>
              </a:rPr>
              <a:t> </a:t>
            </a:r>
            <a:r>
              <a:rPr lang="en-US" altLang="zh-CN" sz="2400" dirty="0">
                <a:latin typeface="Arial" charset="0"/>
                <a:ea typeface="ＭＳ Ｐゴシック" charset="-128"/>
                <a:cs typeface="ＭＳ Ｐゴシック" charset="-128"/>
              </a:rPr>
              <a:t>such that </a:t>
            </a:r>
            <a:r>
              <a:rPr lang="en-US" altLang="zh-CN" sz="2400" i="1" dirty="0">
                <a:latin typeface="Arial" charset="0"/>
                <a:ea typeface="ＭＳ Ｐゴシック" charset="-128"/>
                <a:cs typeface="ＭＳ Ｐゴシック" charset="-128"/>
              </a:rPr>
              <a:t>b = a</a:t>
            </a:r>
            <a:r>
              <a:rPr lang="en-US" altLang="zh-CN" sz="2400" i="1" baseline="30000" dirty="0">
                <a:latin typeface="Arial" charset="0"/>
                <a:ea typeface="ＭＳ Ｐゴシック" charset="-128"/>
                <a:cs typeface="ＭＳ Ｐゴシック" charset="-128"/>
              </a:rPr>
              <a:t>i</a:t>
            </a:r>
            <a:r>
              <a:rPr lang="en-US" altLang="zh-CN" sz="2400" i="1" dirty="0">
                <a:latin typeface="Arial" charset="0"/>
                <a:ea typeface="ＭＳ Ｐゴシック" charset="-128"/>
                <a:cs typeface="ＭＳ Ｐゴシック" charset="-128"/>
              </a:rPr>
              <a:t>  </a:t>
            </a:r>
            <a:r>
              <a:rPr lang="en-US" altLang="zh-CN" sz="2400" dirty="0">
                <a:latin typeface="Arial" charset="0"/>
                <a:ea typeface="ＭＳ Ｐゴシック" charset="-128"/>
                <a:cs typeface="ＭＳ Ｐゴシック" charset="-128"/>
              </a:rPr>
              <a:t>(mod </a:t>
            </a:r>
            <a:r>
              <a:rPr lang="en-US" altLang="zh-CN" sz="2400" i="1" dirty="0">
                <a:latin typeface="Arial" charset="0"/>
                <a:ea typeface="ＭＳ Ｐゴシック" charset="-128"/>
                <a:cs typeface="ＭＳ Ｐゴシック" charset="-128"/>
              </a:rPr>
              <a:t>p</a:t>
            </a:r>
            <a:r>
              <a:rPr lang="en-US" altLang="zh-CN" sz="2400" dirty="0">
                <a:latin typeface="Arial" charset="0"/>
                <a:ea typeface="ＭＳ Ｐゴシック" charset="-128"/>
                <a:cs typeface="ＭＳ Ｐゴシック" charset="-128"/>
              </a:rPr>
              <a:t> ) where </a:t>
            </a:r>
            <a:r>
              <a:rPr lang="en-US" altLang="zh-CN" sz="2400" i="1" dirty="0">
                <a:latin typeface="Arial" charset="0"/>
                <a:ea typeface="ＭＳ Ｐゴシック" charset="-128"/>
                <a:cs typeface="ＭＳ Ｐゴシック" charset="-128"/>
              </a:rPr>
              <a:t>0 ≤  </a:t>
            </a:r>
            <a:r>
              <a:rPr lang="en-US" altLang="zh-CN" sz="2400" i="1" dirty="0" err="1">
                <a:latin typeface="Arial" charset="0"/>
                <a:ea typeface="ＭＳ Ｐゴシック" charset="-128"/>
                <a:cs typeface="ＭＳ Ｐゴシック" charset="-128"/>
              </a:rPr>
              <a:t>i</a:t>
            </a:r>
            <a:r>
              <a:rPr lang="en-US" altLang="zh-CN" sz="2400" i="1" dirty="0">
                <a:latin typeface="Arial" charset="0"/>
                <a:ea typeface="ＭＳ Ｐゴシック" charset="-128"/>
                <a:cs typeface="ＭＳ Ｐゴシック" charset="-128"/>
              </a:rPr>
              <a:t> ≤ (p -  1) </a:t>
            </a:r>
            <a:endParaRPr lang="en-US" altLang="zh-CN" sz="2400" dirty="0">
              <a:latin typeface="Arial" charset="0"/>
              <a:ea typeface="ＭＳ Ｐゴシック" charset="-128"/>
              <a:cs typeface="ＭＳ Ｐゴシック" charset="-128"/>
            </a:endParaRPr>
          </a:p>
          <a:p>
            <a:r>
              <a:rPr lang="en-US" altLang="zh-CN" sz="2400" dirty="0">
                <a:latin typeface="Arial" charset="0"/>
                <a:ea typeface="ＭＳ Ｐゴシック" charset="-128"/>
                <a:cs typeface="ＭＳ Ｐゴシック" charset="-128"/>
              </a:rPr>
              <a:t>The exponent </a:t>
            </a:r>
            <a:r>
              <a:rPr lang="en-US" altLang="zh-CN" sz="2400" i="1" dirty="0" err="1">
                <a:latin typeface="Arial" charset="0"/>
                <a:ea typeface="ＭＳ Ｐゴシック" charset="-128"/>
                <a:cs typeface="ＭＳ Ｐゴシック" charset="-128"/>
              </a:rPr>
              <a:t>i</a:t>
            </a:r>
            <a:r>
              <a:rPr lang="en-US" altLang="zh-CN" sz="2400" dirty="0">
                <a:latin typeface="Arial" charset="0"/>
                <a:ea typeface="ＭＳ Ｐゴシック" charset="-128"/>
                <a:cs typeface="ＭＳ Ｐゴシック" charset="-128"/>
              </a:rPr>
              <a:t>  is referred to as the </a:t>
            </a:r>
            <a:r>
              <a:rPr lang="en-US" altLang="zh-CN" sz="2400" b="1" dirty="0">
                <a:latin typeface="Arial" charset="0"/>
                <a:ea typeface="ＭＳ Ｐゴシック" charset="-128"/>
                <a:cs typeface="ＭＳ Ｐゴシック" charset="-128"/>
              </a:rPr>
              <a:t>discrete logarithm </a:t>
            </a:r>
            <a:r>
              <a:rPr lang="en-US" altLang="zh-CN" sz="2400" dirty="0">
                <a:latin typeface="Arial" charset="0"/>
                <a:ea typeface="ＭＳ Ｐゴシック" charset="-128"/>
                <a:cs typeface="ＭＳ Ｐゴシック" charset="-128"/>
              </a:rPr>
              <a:t>of </a:t>
            </a:r>
            <a:r>
              <a:rPr lang="en-US" altLang="zh-CN" sz="2400" i="1" dirty="0">
                <a:latin typeface="Arial" charset="0"/>
                <a:ea typeface="ＭＳ Ｐゴシック" charset="-128"/>
                <a:cs typeface="ＭＳ Ｐゴシック" charset="-128"/>
              </a:rPr>
              <a:t>b</a:t>
            </a:r>
            <a:r>
              <a:rPr lang="en-US" altLang="zh-CN" sz="2400" dirty="0">
                <a:latin typeface="Arial" charset="0"/>
                <a:ea typeface="ＭＳ Ｐゴシック" charset="-128"/>
                <a:cs typeface="ＭＳ Ｐゴシック" charset="-128"/>
              </a:rPr>
              <a:t> for the base </a:t>
            </a:r>
            <a:r>
              <a:rPr lang="en-US" altLang="zh-CN" sz="2400" i="1" dirty="0">
                <a:latin typeface="Arial" charset="0"/>
                <a:ea typeface="ＭＳ Ｐゴシック" charset="-128"/>
                <a:cs typeface="ＭＳ Ｐゴシック" charset="-128"/>
              </a:rPr>
              <a:t>a</a:t>
            </a:r>
            <a:r>
              <a:rPr lang="en-US" altLang="zh-CN" sz="2400" dirty="0">
                <a:latin typeface="Arial" charset="0"/>
                <a:ea typeface="ＭＳ Ｐゴシック" charset="-128"/>
                <a:cs typeface="ＭＳ Ｐゴシック" charset="-128"/>
              </a:rPr>
              <a:t> , mod </a:t>
            </a:r>
            <a:r>
              <a:rPr lang="en-US" altLang="zh-CN" sz="2400" i="1" dirty="0">
                <a:latin typeface="Arial" charset="0"/>
                <a:ea typeface="ＭＳ Ｐゴシック" charset="-128"/>
                <a:cs typeface="ＭＳ Ｐゴシック" charset="-128"/>
              </a:rPr>
              <a:t>p</a:t>
            </a:r>
            <a:r>
              <a:rPr lang="en-US" altLang="zh-CN" sz="2400" dirty="0">
                <a:latin typeface="Arial" charset="0"/>
                <a:ea typeface="ＭＳ Ｐゴシック" charset="-128"/>
                <a:cs typeface="ＭＳ Ｐゴシック" charset="-128"/>
              </a:rPr>
              <a:t> . We express this value as </a:t>
            </a:r>
            <a:r>
              <a:rPr lang="en-US" altLang="zh-CN" sz="2400" dirty="0" err="1">
                <a:latin typeface="Arial" charset="0"/>
                <a:ea typeface="ＭＳ Ｐゴシック" charset="-128"/>
                <a:cs typeface="ＭＳ Ｐゴシック" charset="-128"/>
              </a:rPr>
              <a:t>dlog</a:t>
            </a:r>
            <a:r>
              <a:rPr lang="en-US" altLang="zh-CN" sz="2400" baseline="-25000" dirty="0" err="1">
                <a:latin typeface="Arial" charset="0"/>
                <a:ea typeface="ＭＳ Ｐゴシック" charset="-128"/>
                <a:cs typeface="ＭＳ Ｐゴシック" charset="-128"/>
              </a:rPr>
              <a:t>a,p</a:t>
            </a:r>
            <a:r>
              <a:rPr lang="en-US" altLang="zh-CN" sz="2400" baseline="-25000" dirty="0">
                <a:latin typeface="Arial" charset="0"/>
                <a:ea typeface="ＭＳ Ｐゴシック" charset="-128"/>
                <a:cs typeface="ＭＳ Ｐゴシック" charset="-128"/>
              </a:rPr>
              <a:t> </a:t>
            </a:r>
            <a:r>
              <a:rPr lang="en-US" altLang="zh-CN" sz="2400" dirty="0">
                <a:latin typeface="Arial" charset="0"/>
                <a:ea typeface="ＭＳ Ｐゴシック" charset="-128"/>
                <a:cs typeface="ＭＳ Ｐゴシック" charset="-128"/>
              </a:rPr>
              <a:t>(</a:t>
            </a:r>
            <a:r>
              <a:rPr lang="en-US" altLang="zh-CN" sz="2400" i="1" dirty="0">
                <a:latin typeface="Arial" charset="0"/>
                <a:ea typeface="ＭＳ Ｐゴシック" charset="-128"/>
                <a:cs typeface="ＭＳ Ｐゴシック" charset="-128"/>
              </a:rPr>
              <a:t>b</a:t>
            </a:r>
            <a:r>
              <a:rPr lang="en-US" altLang="zh-CN" sz="2400" dirty="0">
                <a:latin typeface="Arial" charset="0"/>
                <a:ea typeface="ＭＳ Ｐゴシック" charset="-128"/>
                <a:cs typeface="ＭＳ Ｐゴシック" charset="-128"/>
              </a:rPr>
              <a:t> ). </a:t>
            </a:r>
            <a:endParaRPr lang="en-AU" altLang="zh-CN" sz="2400" dirty="0"/>
          </a:p>
        </p:txBody>
      </p:sp>
    </p:spTree>
    <p:extLst>
      <p:ext uri="{BB962C8B-B14F-4D97-AF65-F5344CB8AC3E}">
        <p14:creationId xmlns:p14="http://schemas.microsoft.com/office/powerpoint/2010/main" val="90622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1828800" cy="1524000"/>
          </a:xfrm>
        </p:spPr>
        <p:txBody>
          <a:bodyPr/>
          <a:lstStyle/>
          <a:p>
            <a:r>
              <a:rPr lang="en-US" sz="2000" dirty="0">
                <a:latin typeface="+mj-lt"/>
              </a:rPr>
              <a:t>Figure 10.1 The </a:t>
            </a:r>
            <a:r>
              <a:rPr lang="en-US" sz="2000" dirty="0" err="1">
                <a:latin typeface="+mj-lt"/>
              </a:rPr>
              <a:t>Diffie</a:t>
            </a:r>
            <a:r>
              <a:rPr lang="en-US" sz="2000" dirty="0">
                <a:latin typeface="+mj-lt"/>
              </a:rPr>
              <a:t>–Hellman Key Exchange</a:t>
            </a:r>
            <a:endParaRPr lang="en-IN" sz="2000" dirty="0">
              <a:latin typeface="+mj-lt"/>
            </a:endParaRPr>
          </a:p>
        </p:txBody>
      </p:sp>
      <p:pic>
        <p:nvPicPr>
          <p:cNvPr id="7" name="图片 6">
            <a:extLst>
              <a:ext uri="{FF2B5EF4-FFF2-40B4-BE49-F238E27FC236}">
                <a16:creationId xmlns:a16="http://schemas.microsoft.com/office/drawing/2014/main" id="{D88DD33C-C4C5-0F4C-B501-3C34BA4D447D}"/>
              </a:ext>
            </a:extLst>
          </p:cNvPr>
          <p:cNvPicPr>
            <a:picLocks noChangeAspect="1"/>
          </p:cNvPicPr>
          <p:nvPr/>
        </p:nvPicPr>
        <p:blipFill>
          <a:blip r:embed="rId3"/>
          <a:stretch>
            <a:fillRect/>
          </a:stretch>
        </p:blipFill>
        <p:spPr>
          <a:xfrm>
            <a:off x="2209800" y="0"/>
            <a:ext cx="6135713" cy="6858000"/>
          </a:xfrm>
          <a:prstGeom prst="rect">
            <a:avLst/>
          </a:prstGeom>
        </p:spPr>
      </p:pic>
    </p:spTree>
    <p:extLst>
      <p:ext uri="{BB962C8B-B14F-4D97-AF65-F5344CB8AC3E}">
        <p14:creationId xmlns:p14="http://schemas.microsoft.com/office/powerpoint/2010/main" val="29287771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2286000" cy="470823"/>
          </a:xfrm>
        </p:spPr>
        <p:txBody>
          <a:bodyPr/>
          <a:lstStyle/>
          <a:p>
            <a:r>
              <a:rPr lang="en-IN" sz="2000" dirty="0">
                <a:latin typeface="+mj-lt"/>
              </a:rPr>
              <a:t>Figure 10.2 Man-in-the-Middle Attack</a:t>
            </a:r>
          </a:p>
        </p:txBody>
      </p:sp>
      <p:pic>
        <p:nvPicPr>
          <p:cNvPr id="5" name="图片 4">
            <a:extLst>
              <a:ext uri="{FF2B5EF4-FFF2-40B4-BE49-F238E27FC236}">
                <a16:creationId xmlns:a16="http://schemas.microsoft.com/office/drawing/2014/main" id="{6005B18E-BD47-CD4B-A1E3-4D6128578426}"/>
              </a:ext>
            </a:extLst>
          </p:cNvPr>
          <p:cNvPicPr>
            <a:picLocks noChangeAspect="1"/>
          </p:cNvPicPr>
          <p:nvPr/>
        </p:nvPicPr>
        <p:blipFill>
          <a:blip r:embed="rId3"/>
          <a:stretch>
            <a:fillRect/>
          </a:stretch>
        </p:blipFill>
        <p:spPr>
          <a:xfrm>
            <a:off x="2743200" y="0"/>
            <a:ext cx="5454127" cy="6858000"/>
          </a:xfrm>
          <a:prstGeom prst="rect">
            <a:avLst/>
          </a:prstGeom>
        </p:spPr>
      </p:pic>
    </p:spTree>
    <p:extLst>
      <p:ext uri="{BB962C8B-B14F-4D97-AF65-F5344CB8AC3E}">
        <p14:creationId xmlns:p14="http://schemas.microsoft.com/office/powerpoint/2010/main" val="3940948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425"/>
            <a:ext cx="8229600" cy="511889"/>
          </a:xfrm>
        </p:spPr>
        <p:txBody>
          <a:bodyPr/>
          <a:lstStyle/>
          <a:p>
            <a:r>
              <a:rPr lang="en-US" dirty="0"/>
              <a:t>Elliptic Curve Arithmetic</a:t>
            </a:r>
            <a:endParaRPr lang="en-IN" dirty="0"/>
          </a:p>
        </p:txBody>
      </p:sp>
      <p:sp>
        <p:nvSpPr>
          <p:cNvPr id="3" name="Content Placeholder 2"/>
          <p:cNvSpPr>
            <a:spLocks noGrp="1"/>
          </p:cNvSpPr>
          <p:nvPr>
            <p:ph idx="1"/>
          </p:nvPr>
        </p:nvSpPr>
        <p:spPr>
          <a:xfrm>
            <a:off x="457200" y="986970"/>
            <a:ext cx="8229600" cy="4191000"/>
          </a:xfrm>
        </p:spPr>
        <p:txBody>
          <a:bodyPr/>
          <a:lstStyle/>
          <a:p>
            <a:r>
              <a:rPr lang="en-AU" sz="2400" dirty="0"/>
              <a:t>Most of the products and standards that use public-key cryptography for encryption and digital signatures use RSA</a:t>
            </a:r>
          </a:p>
          <a:p>
            <a:pPr lvl="1"/>
            <a:r>
              <a:rPr lang="en-AU" sz="2400" dirty="0"/>
              <a:t>The key length for secure RSA use has increased over recent years and this has put a heavier processing load on applications using RSA</a:t>
            </a:r>
          </a:p>
          <a:p>
            <a:pPr lvl="1"/>
            <a:r>
              <a:rPr lang="en-AU" sz="2400" dirty="0">
                <a:solidFill>
                  <a:srgbClr val="C00000"/>
                </a:solidFill>
              </a:rPr>
              <a:t>https://</a:t>
            </a:r>
            <a:r>
              <a:rPr lang="en-AU" sz="2400" dirty="0" err="1">
                <a:solidFill>
                  <a:srgbClr val="C00000"/>
                </a:solidFill>
              </a:rPr>
              <a:t>en.wikipedia.org</a:t>
            </a:r>
            <a:r>
              <a:rPr lang="en-AU" sz="2400" dirty="0">
                <a:solidFill>
                  <a:srgbClr val="C00000"/>
                </a:solidFill>
              </a:rPr>
              <a:t>/wiki/</a:t>
            </a:r>
            <a:r>
              <a:rPr lang="en-AU" sz="2400" dirty="0" err="1">
                <a:solidFill>
                  <a:srgbClr val="C00000"/>
                </a:solidFill>
              </a:rPr>
              <a:t>RSA_Factoring_Challenge</a:t>
            </a:r>
            <a:endParaRPr lang="en-AU" sz="2400" dirty="0">
              <a:solidFill>
                <a:srgbClr val="C00000"/>
              </a:solidFill>
            </a:endParaRPr>
          </a:p>
          <a:p>
            <a:r>
              <a:rPr lang="en-AU" sz="2400" dirty="0"/>
              <a:t>Elliptic curve cryptography (ECC) is showing up in standardization efforts including the IEEE P1363 Standard for Public-Key Cryptography</a:t>
            </a:r>
          </a:p>
          <a:p>
            <a:r>
              <a:rPr lang="en-AU" sz="2400" dirty="0"/>
              <a:t>Principal attraction of ECC is that it appears to offer equal security for a far smaller key size</a:t>
            </a:r>
          </a:p>
        </p:txBody>
      </p:sp>
    </p:spTree>
    <p:extLst>
      <p:ext uri="{BB962C8B-B14F-4D97-AF65-F5344CB8AC3E}">
        <p14:creationId xmlns:p14="http://schemas.microsoft.com/office/powerpoint/2010/main" val="268735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189614"/>
            <a:ext cx="8229600" cy="1606528"/>
          </a:xfrm>
        </p:spPr>
        <p:txBody>
          <a:bodyPr/>
          <a:lstStyle/>
          <a:p>
            <a:r>
              <a:rPr lang="en-US" sz="3600" dirty="0">
                <a:latin typeface="+mj-lt"/>
              </a:rPr>
              <a:t>Table 10.3 Comparable Key Sizes in Terms of Computational </a:t>
            </a:r>
            <a:r>
              <a:rPr lang="en-IN" sz="3600" dirty="0">
                <a:latin typeface="+mj-lt"/>
              </a:rPr>
              <a:t>Effort for Cryptanalysis (NIST SP-800-57)</a:t>
            </a:r>
          </a:p>
        </p:txBody>
      </p:sp>
      <p:graphicFrame>
        <p:nvGraphicFramePr>
          <p:cNvPr id="8" name="Table 7"/>
          <p:cNvGraphicFramePr>
            <a:graphicFrameLocks noGrp="1"/>
          </p:cNvGraphicFramePr>
          <p:nvPr>
            <p:extLst>
              <p:ext uri="{D42A27DB-BD31-4B8C-83A1-F6EECF244321}">
                <p14:modId xmlns:p14="http://schemas.microsoft.com/office/powerpoint/2010/main" val="4082199360"/>
              </p:ext>
            </p:extLst>
          </p:nvPr>
        </p:nvGraphicFramePr>
        <p:xfrm>
          <a:off x="609600" y="2158639"/>
          <a:ext cx="7924801" cy="3466191"/>
        </p:xfrm>
        <a:graphic>
          <a:graphicData uri="http://schemas.openxmlformats.org/drawingml/2006/table">
            <a:tbl>
              <a:tblPr firstRow="1" bandRow="1">
                <a:tableStyleId>{3B4B98B0-60AC-42C2-AFA5-B58CD77FA1E5}</a:tableStyleId>
              </a:tblPr>
              <a:tblGrid>
                <a:gridCol w="1643810">
                  <a:extLst>
                    <a:ext uri="{9D8B030D-6E8A-4147-A177-3AD203B41FA5}">
                      <a16:colId xmlns:a16="http://schemas.microsoft.com/office/drawing/2014/main" val="20000"/>
                    </a:ext>
                  </a:extLst>
                </a:gridCol>
                <a:gridCol w="2309741">
                  <a:extLst>
                    <a:ext uri="{9D8B030D-6E8A-4147-A177-3AD203B41FA5}">
                      <a16:colId xmlns:a16="http://schemas.microsoft.com/office/drawing/2014/main" val="20001"/>
                    </a:ext>
                  </a:extLst>
                </a:gridCol>
                <a:gridCol w="1858412">
                  <a:extLst>
                    <a:ext uri="{9D8B030D-6E8A-4147-A177-3AD203B41FA5}">
                      <a16:colId xmlns:a16="http://schemas.microsoft.com/office/drawing/2014/main" val="20002"/>
                    </a:ext>
                  </a:extLst>
                </a:gridCol>
                <a:gridCol w="2112838">
                  <a:extLst>
                    <a:ext uri="{9D8B030D-6E8A-4147-A177-3AD203B41FA5}">
                      <a16:colId xmlns:a16="http://schemas.microsoft.com/office/drawing/2014/main" val="20003"/>
                    </a:ext>
                  </a:extLst>
                </a:gridCol>
              </a:tblGrid>
              <a:tr h="688701">
                <a:tc>
                  <a:txBody>
                    <a:bodyPr/>
                    <a:lstStyle/>
                    <a:p>
                      <a:pPr marL="66040" marR="60960" algn="ctr">
                        <a:lnSpc>
                          <a:spcPct val="115000"/>
                        </a:lnSpc>
                        <a:spcBef>
                          <a:spcPts val="300"/>
                        </a:spcBef>
                        <a:spcAft>
                          <a:spcPts val="0"/>
                        </a:spcAft>
                      </a:pPr>
                      <a:r>
                        <a:rPr lang="en-IN" sz="1600" b="1" spc="-20" dirty="0">
                          <a:solidFill>
                            <a:schemeClr val="bg1"/>
                          </a:solidFill>
                          <a:effectLst/>
                        </a:rPr>
                        <a:t>S</a:t>
                      </a:r>
                      <a:r>
                        <a:rPr lang="en-IN" sz="1600" b="1" dirty="0">
                          <a:solidFill>
                            <a:schemeClr val="bg1"/>
                          </a:solidFill>
                          <a:effectLst/>
                        </a:rPr>
                        <a:t>ymmetric </a:t>
                      </a:r>
                      <a:r>
                        <a:rPr lang="en-IN" sz="1600" b="1" spc="-50" dirty="0">
                          <a:solidFill>
                            <a:schemeClr val="bg1"/>
                          </a:solidFill>
                          <a:effectLst/>
                        </a:rPr>
                        <a:t>K</a:t>
                      </a:r>
                      <a:r>
                        <a:rPr lang="en-IN" sz="1600" b="1" spc="-10" dirty="0">
                          <a:solidFill>
                            <a:schemeClr val="bg1"/>
                          </a:solidFill>
                          <a:effectLst/>
                        </a:rPr>
                        <a:t>e</a:t>
                      </a:r>
                      <a:r>
                        <a:rPr lang="en-IN" sz="1600" b="1" dirty="0">
                          <a:solidFill>
                            <a:schemeClr val="bg1"/>
                          </a:solidFill>
                          <a:effectLst/>
                        </a:rPr>
                        <a:t>y</a:t>
                      </a:r>
                    </a:p>
                    <a:p>
                      <a:pPr marL="162560" marR="156845" algn="ctr">
                        <a:lnSpc>
                          <a:spcPct val="115000"/>
                        </a:lnSpc>
                        <a:spcBef>
                          <a:spcPts val="65"/>
                        </a:spcBef>
                        <a:spcAft>
                          <a:spcPts val="0"/>
                        </a:spcAft>
                      </a:pPr>
                      <a:r>
                        <a:rPr lang="en-IN" sz="1600" b="1" dirty="0">
                          <a:solidFill>
                            <a:schemeClr val="bg1"/>
                          </a:solidFill>
                          <a:effectLst/>
                        </a:rPr>
                        <a:t>Algorithms</a:t>
                      </a:r>
                      <a:endParaRPr lang="en-IN" sz="1600" b="1" dirty="0">
                        <a:solidFill>
                          <a:schemeClr val="bg1"/>
                        </a:solidFill>
                        <a:effectLst/>
                        <a:latin typeface="Calibri"/>
                        <a:ea typeface="Calibri"/>
                        <a:cs typeface="Times New Roman"/>
                      </a:endParaRPr>
                    </a:p>
                  </a:txBody>
                  <a:tcPr marL="0" marR="0" marT="0" marB="0">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50800" marR="37465" algn="ctr">
                        <a:lnSpc>
                          <a:spcPct val="115000"/>
                        </a:lnSpc>
                        <a:spcBef>
                          <a:spcPts val="300"/>
                        </a:spcBef>
                        <a:spcAft>
                          <a:spcPts val="0"/>
                        </a:spcAft>
                      </a:pPr>
                      <a:r>
                        <a:rPr lang="en-IN" sz="1600" b="1">
                          <a:solidFill>
                            <a:schemeClr val="bg1"/>
                          </a:solidFill>
                          <a:effectLst/>
                        </a:rPr>
                        <a:t>Diffie–Hellman,</a:t>
                      </a:r>
                      <a:r>
                        <a:rPr lang="en-IN" sz="1600" b="1" spc="185">
                          <a:solidFill>
                            <a:schemeClr val="bg1"/>
                          </a:solidFill>
                          <a:effectLst/>
                        </a:rPr>
                        <a:t> </a:t>
                      </a:r>
                      <a:r>
                        <a:rPr lang="en-IN" sz="1600" b="1">
                          <a:solidFill>
                            <a:schemeClr val="bg1"/>
                          </a:solidFill>
                          <a:effectLst/>
                        </a:rPr>
                        <a:t>Digital</a:t>
                      </a:r>
                    </a:p>
                    <a:p>
                      <a:pPr marL="128270" marR="115570" algn="ctr">
                        <a:lnSpc>
                          <a:spcPct val="115000"/>
                        </a:lnSpc>
                        <a:spcBef>
                          <a:spcPts val="65"/>
                        </a:spcBef>
                        <a:spcAft>
                          <a:spcPts val="0"/>
                        </a:spcAft>
                      </a:pPr>
                      <a:r>
                        <a:rPr lang="en-IN" sz="1600" b="1">
                          <a:solidFill>
                            <a:schemeClr val="bg1"/>
                          </a:solidFill>
                          <a:effectLst/>
                        </a:rPr>
                        <a:t>Signatu</a:t>
                      </a:r>
                      <a:r>
                        <a:rPr lang="en-IN" sz="1600" b="1" spc="-10">
                          <a:solidFill>
                            <a:schemeClr val="bg1"/>
                          </a:solidFill>
                          <a:effectLst/>
                        </a:rPr>
                        <a:t>r</a:t>
                      </a:r>
                      <a:r>
                        <a:rPr lang="en-IN" sz="1600" b="1">
                          <a:solidFill>
                            <a:schemeClr val="bg1"/>
                          </a:solidFill>
                          <a:effectLst/>
                        </a:rPr>
                        <a:t>e</a:t>
                      </a:r>
                      <a:r>
                        <a:rPr lang="en-IN" sz="1600" b="1" spc="-55">
                          <a:solidFill>
                            <a:schemeClr val="bg1"/>
                          </a:solidFill>
                          <a:effectLst/>
                        </a:rPr>
                        <a:t> </a:t>
                      </a:r>
                      <a:r>
                        <a:rPr lang="en-IN" sz="1600" b="1">
                          <a:solidFill>
                            <a:schemeClr val="bg1"/>
                          </a:solidFill>
                          <a:effectLst/>
                        </a:rPr>
                        <a:t>Algorithm</a:t>
                      </a:r>
                      <a:endParaRPr lang="en-IN" sz="1600" b="1">
                        <a:solidFill>
                          <a:schemeClr val="bg1"/>
                        </a:solidFill>
                        <a:effectLst/>
                        <a:latin typeface="Calibri"/>
                        <a:ea typeface="Calibri"/>
                        <a:cs typeface="Times New Roman"/>
                      </a:endParaRPr>
                    </a:p>
                  </a:txBody>
                  <a:tcPr marL="0" marR="0" marT="0" marB="0">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386080" marR="373380" algn="ctr">
                        <a:lnSpc>
                          <a:spcPct val="115000"/>
                        </a:lnSpc>
                        <a:spcBef>
                          <a:spcPts val="300"/>
                        </a:spcBef>
                        <a:spcAft>
                          <a:spcPts val="0"/>
                        </a:spcAft>
                      </a:pPr>
                      <a:r>
                        <a:rPr lang="en-IN" sz="1600" b="1">
                          <a:solidFill>
                            <a:schemeClr val="bg1"/>
                          </a:solidFill>
                          <a:effectLst/>
                        </a:rPr>
                        <a:t>R</a:t>
                      </a:r>
                      <a:r>
                        <a:rPr lang="en-IN" sz="1600" b="1" spc="-15">
                          <a:solidFill>
                            <a:schemeClr val="bg1"/>
                          </a:solidFill>
                          <a:effectLst/>
                        </a:rPr>
                        <a:t>S</a:t>
                      </a:r>
                      <a:r>
                        <a:rPr lang="en-IN" sz="1600" b="1">
                          <a:solidFill>
                            <a:schemeClr val="bg1"/>
                          </a:solidFill>
                          <a:effectLst/>
                        </a:rPr>
                        <a:t>A</a:t>
                      </a:r>
                    </a:p>
                    <a:p>
                      <a:pPr marL="95885" marR="83185" algn="ctr">
                        <a:lnSpc>
                          <a:spcPct val="115000"/>
                        </a:lnSpc>
                        <a:spcBef>
                          <a:spcPts val="65"/>
                        </a:spcBef>
                        <a:spcAft>
                          <a:spcPts val="0"/>
                        </a:spcAft>
                      </a:pPr>
                      <a:r>
                        <a:rPr lang="en-IN" sz="1600" b="1">
                          <a:solidFill>
                            <a:schemeClr val="bg1"/>
                          </a:solidFill>
                          <a:effectLst/>
                        </a:rPr>
                        <a:t>(size</a:t>
                      </a:r>
                      <a:r>
                        <a:rPr lang="en-IN" sz="1600" b="1" spc="85">
                          <a:solidFill>
                            <a:schemeClr val="bg1"/>
                          </a:solidFill>
                          <a:effectLst/>
                        </a:rPr>
                        <a:t> </a:t>
                      </a:r>
                      <a:r>
                        <a:rPr lang="en-IN" sz="1600" b="1">
                          <a:solidFill>
                            <a:schemeClr val="bg1"/>
                          </a:solidFill>
                          <a:effectLst/>
                        </a:rPr>
                        <a:t>of</a:t>
                      </a:r>
                      <a:r>
                        <a:rPr lang="en-IN" sz="1600" b="1" spc="45">
                          <a:solidFill>
                            <a:schemeClr val="bg1"/>
                          </a:solidFill>
                          <a:effectLst/>
                        </a:rPr>
                        <a:t> </a:t>
                      </a:r>
                      <a:r>
                        <a:rPr lang="en-IN" sz="1600" b="1">
                          <a:solidFill>
                            <a:schemeClr val="bg1"/>
                          </a:solidFill>
                          <a:effectLst/>
                        </a:rPr>
                        <a:t>n in bits)</a:t>
                      </a:r>
                      <a:endParaRPr lang="en-IN" sz="1600" b="1">
                        <a:solidFill>
                          <a:schemeClr val="bg1"/>
                        </a:solidFill>
                        <a:effectLst/>
                        <a:latin typeface="Calibri"/>
                        <a:ea typeface="Calibri"/>
                        <a:cs typeface="Times New Roman"/>
                      </a:endParaRPr>
                    </a:p>
                  </a:txBody>
                  <a:tcPr marL="0" marR="0" marT="0" marB="0">
                    <a:lnL>
                      <a:noFill/>
                    </a:lnL>
                    <a:lnR>
                      <a:noFill/>
                    </a:lnR>
                    <a:lnT w="12700" cmpd="sng">
                      <a:noFill/>
                    </a:lnT>
                    <a:lnB>
                      <a:noFill/>
                    </a:lnB>
                    <a:lnTlToBr w="12700" cmpd="sng">
                      <a:noFill/>
                      <a:prstDash val="solid"/>
                    </a:lnTlToBr>
                    <a:lnBlToTr w="12700" cmpd="sng">
                      <a:noFill/>
                      <a:prstDash val="solid"/>
                    </a:lnBlToTr>
                    <a:solidFill>
                      <a:srgbClr val="007FA3"/>
                    </a:solidFill>
                  </a:tcPr>
                </a:tc>
                <a:tc>
                  <a:txBody>
                    <a:bodyPr/>
                    <a:lstStyle/>
                    <a:p>
                      <a:pPr marL="73025" marR="38735" indent="14288" algn="ctr">
                        <a:lnSpc>
                          <a:spcPct val="106000"/>
                        </a:lnSpc>
                        <a:spcBef>
                          <a:spcPts val="300"/>
                        </a:spcBef>
                        <a:spcAft>
                          <a:spcPts val="0"/>
                        </a:spcAft>
                      </a:pPr>
                      <a:r>
                        <a:rPr lang="en-IN" sz="1600" b="1" dirty="0">
                          <a:solidFill>
                            <a:schemeClr val="bg1"/>
                          </a:solidFill>
                          <a:effectLst/>
                        </a:rPr>
                        <a:t>ECC</a:t>
                      </a:r>
                      <a:r>
                        <a:rPr lang="en-IN" sz="1600" b="1" spc="40" dirty="0">
                          <a:solidFill>
                            <a:schemeClr val="bg1"/>
                          </a:solidFill>
                          <a:effectLst/>
                        </a:rPr>
                        <a:t> </a:t>
                      </a:r>
                      <a:r>
                        <a:rPr lang="en-IN" sz="1600" b="1" dirty="0">
                          <a:solidFill>
                            <a:schemeClr val="bg1"/>
                          </a:solidFill>
                          <a:effectLst/>
                        </a:rPr>
                        <a:t>(modulus</a:t>
                      </a:r>
                      <a:r>
                        <a:rPr lang="en-IN" sz="1600" b="1" spc="70" dirty="0">
                          <a:solidFill>
                            <a:schemeClr val="bg1"/>
                          </a:solidFill>
                          <a:effectLst/>
                        </a:rPr>
                        <a:t> </a:t>
                      </a:r>
                      <a:r>
                        <a:rPr lang="en-IN" sz="1600" b="1" dirty="0">
                          <a:solidFill>
                            <a:schemeClr val="bg1"/>
                          </a:solidFill>
                          <a:effectLst/>
                        </a:rPr>
                        <a:t>size</a:t>
                      </a:r>
                      <a:r>
                        <a:rPr lang="en-IN" sz="1600" b="1" spc="40" dirty="0">
                          <a:solidFill>
                            <a:schemeClr val="bg1"/>
                          </a:solidFill>
                          <a:effectLst/>
                        </a:rPr>
                        <a:t> </a:t>
                      </a:r>
                      <a:r>
                        <a:rPr lang="en-IN" sz="1600" b="1" dirty="0">
                          <a:solidFill>
                            <a:schemeClr val="bg1"/>
                          </a:solidFill>
                          <a:effectLst/>
                        </a:rPr>
                        <a:t>in bits)</a:t>
                      </a:r>
                      <a:endParaRPr lang="en-IN" sz="1600" b="1" dirty="0">
                        <a:solidFill>
                          <a:schemeClr val="bg1"/>
                        </a:solidFill>
                        <a:effectLst/>
                        <a:latin typeface="Calibri"/>
                        <a:ea typeface="Calibri"/>
                        <a:cs typeface="Times New Roman"/>
                      </a:endParaRPr>
                    </a:p>
                  </a:txBody>
                  <a:tcPr marL="0" marR="0" marT="0" marB="0">
                    <a:lnL>
                      <a:noFill/>
                    </a:lnL>
                    <a:lnR>
                      <a:noFill/>
                    </a:lnR>
                    <a:lnT w="12700" cmpd="sng">
                      <a:noFill/>
                    </a:lnT>
                    <a:lnB>
                      <a:noFill/>
                    </a:lnB>
                    <a:lnTlToBr w="12700" cmpd="sng">
                      <a:noFill/>
                      <a:prstDash val="solid"/>
                    </a:lnTlToBr>
                    <a:lnBlToTr w="12700" cmpd="sng">
                      <a:noFill/>
                      <a:prstDash val="solid"/>
                    </a:lnBlToTr>
                    <a:solidFill>
                      <a:srgbClr val="007FA3"/>
                    </a:solidFill>
                  </a:tcPr>
                </a:tc>
                <a:extLst>
                  <a:ext uri="{0D108BD9-81ED-4DB2-BD59-A6C34878D82A}">
                    <a16:rowId xmlns:a16="http://schemas.microsoft.com/office/drawing/2014/main" val="10000"/>
                  </a:ext>
                </a:extLst>
              </a:tr>
              <a:tr h="487100">
                <a:tc>
                  <a:txBody>
                    <a:bodyPr/>
                    <a:lstStyle/>
                    <a:p>
                      <a:pPr>
                        <a:lnSpc>
                          <a:spcPts val="600"/>
                        </a:lnSpc>
                        <a:spcBef>
                          <a:spcPts val="5"/>
                        </a:spcBef>
                        <a:spcAft>
                          <a:spcPts val="0"/>
                        </a:spcAft>
                      </a:pPr>
                      <a:r>
                        <a:rPr lang="en-IN" sz="1600" dirty="0">
                          <a:effectLst/>
                        </a:rPr>
                        <a:t> </a:t>
                      </a:r>
                    </a:p>
                    <a:p>
                      <a:pPr marL="421640" marR="363855" algn="ctr">
                        <a:lnSpc>
                          <a:spcPct val="115000"/>
                        </a:lnSpc>
                        <a:spcAft>
                          <a:spcPts val="0"/>
                        </a:spcAft>
                      </a:pPr>
                      <a:r>
                        <a:rPr lang="en-IN" sz="1600" dirty="0">
                          <a:effectLst/>
                        </a:rPr>
                        <a:t>80</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436245">
                        <a:lnSpc>
                          <a:spcPct val="115000"/>
                        </a:lnSpc>
                        <a:spcBef>
                          <a:spcPts val="105"/>
                        </a:spcBef>
                        <a:spcAft>
                          <a:spcPts val="0"/>
                        </a:spcAft>
                      </a:pPr>
                      <a:r>
                        <a:rPr lang="en-IN" sz="1600" i="1" dirty="0">
                          <a:effectLst/>
                        </a:rPr>
                        <a:t>L</a:t>
                      </a:r>
                      <a:r>
                        <a:rPr lang="en-IN" sz="1600" spc="100" dirty="0">
                          <a:effectLst/>
                        </a:rPr>
                        <a:t> </a:t>
                      </a:r>
                      <a:r>
                        <a:rPr lang="en-IN" sz="1600" dirty="0">
                          <a:effectLst/>
                        </a:rPr>
                        <a:t>=</a:t>
                      </a:r>
                      <a:r>
                        <a:rPr lang="en-IN" sz="1600" spc="205" dirty="0">
                          <a:effectLst/>
                        </a:rPr>
                        <a:t> </a:t>
                      </a:r>
                      <a:r>
                        <a:rPr lang="en-IN" sz="1600" spc="5" dirty="0">
                          <a:effectLst/>
                        </a:rPr>
                        <a:t>102</a:t>
                      </a:r>
                      <a:r>
                        <a:rPr lang="en-IN" sz="1600" dirty="0">
                          <a:effectLst/>
                        </a:rPr>
                        <a:t>4</a:t>
                      </a:r>
                    </a:p>
                    <a:p>
                      <a:pPr marL="429895">
                        <a:lnSpc>
                          <a:spcPct val="115000"/>
                        </a:lnSpc>
                        <a:spcBef>
                          <a:spcPts val="75"/>
                        </a:spcBef>
                        <a:spcAft>
                          <a:spcPts val="0"/>
                        </a:spcAft>
                      </a:pPr>
                      <a:r>
                        <a:rPr lang="en-IN" sz="1600" i="1" dirty="0">
                          <a:effectLst/>
                        </a:rPr>
                        <a:t>N</a:t>
                      </a:r>
                      <a:r>
                        <a:rPr lang="en-IN" sz="1600" dirty="0">
                          <a:effectLst/>
                        </a:rPr>
                        <a:t> </a:t>
                      </a:r>
                      <a:r>
                        <a:rPr lang="en-IN" sz="1600" spc="45" dirty="0">
                          <a:effectLst/>
                        </a:rPr>
                        <a:t> </a:t>
                      </a:r>
                      <a:r>
                        <a:rPr lang="en-IN" sz="1600" dirty="0">
                          <a:effectLst/>
                        </a:rPr>
                        <a:t>=</a:t>
                      </a:r>
                      <a:r>
                        <a:rPr lang="en-IN" sz="1600" spc="205" dirty="0">
                          <a:effectLst/>
                        </a:rPr>
                        <a:t> </a:t>
                      </a:r>
                      <a:r>
                        <a:rPr lang="en-IN" sz="1600" spc="5" dirty="0">
                          <a:effectLst/>
                        </a:rPr>
                        <a:t>16</a:t>
                      </a:r>
                      <a:r>
                        <a:rPr lang="en-IN" sz="1600" dirty="0">
                          <a:effectLst/>
                        </a:rPr>
                        <a:t>0</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421005" marR="382905" algn="ctr">
                        <a:lnSpc>
                          <a:spcPct val="115000"/>
                        </a:lnSpc>
                        <a:spcAft>
                          <a:spcPts val="0"/>
                        </a:spcAft>
                      </a:pPr>
                      <a:r>
                        <a:rPr lang="en-IN" sz="1600">
                          <a:effectLst/>
                        </a:rPr>
                        <a:t>1024</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399415" marR="386715" algn="ctr">
                        <a:lnSpc>
                          <a:spcPct val="115000"/>
                        </a:lnSpc>
                        <a:spcAft>
                          <a:spcPts val="0"/>
                        </a:spcAft>
                      </a:pPr>
                      <a:r>
                        <a:rPr lang="en-IN" sz="1600" spc="-25">
                          <a:effectLst/>
                        </a:rPr>
                        <a:t>1</a:t>
                      </a:r>
                      <a:r>
                        <a:rPr lang="en-IN" sz="1600">
                          <a:effectLst/>
                        </a:rPr>
                        <a:t>60–223</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487100">
                <a:tc>
                  <a:txBody>
                    <a:bodyPr/>
                    <a:lstStyle/>
                    <a:p>
                      <a:pPr>
                        <a:lnSpc>
                          <a:spcPts val="600"/>
                        </a:lnSpc>
                        <a:spcBef>
                          <a:spcPts val="5"/>
                        </a:spcBef>
                        <a:spcAft>
                          <a:spcPts val="0"/>
                        </a:spcAft>
                      </a:pPr>
                      <a:r>
                        <a:rPr lang="en-IN" sz="1600" dirty="0">
                          <a:effectLst/>
                        </a:rPr>
                        <a:t> </a:t>
                      </a:r>
                    </a:p>
                    <a:p>
                      <a:pPr marL="370840" marR="363855" algn="ctr">
                        <a:lnSpc>
                          <a:spcPct val="115000"/>
                        </a:lnSpc>
                        <a:spcAft>
                          <a:spcPts val="0"/>
                        </a:spcAft>
                      </a:pPr>
                      <a:r>
                        <a:rPr lang="en-IN" sz="1600" dirty="0">
                          <a:effectLst/>
                        </a:rPr>
                        <a:t>112</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436245">
                        <a:lnSpc>
                          <a:spcPct val="115000"/>
                        </a:lnSpc>
                        <a:spcBef>
                          <a:spcPts val="100"/>
                        </a:spcBef>
                        <a:spcAft>
                          <a:spcPts val="0"/>
                        </a:spcAft>
                      </a:pPr>
                      <a:r>
                        <a:rPr lang="en-IN" sz="1600" i="1" dirty="0">
                          <a:effectLst/>
                        </a:rPr>
                        <a:t>L</a:t>
                      </a:r>
                      <a:r>
                        <a:rPr lang="en-IN" sz="1600" spc="100" dirty="0">
                          <a:effectLst/>
                        </a:rPr>
                        <a:t> </a:t>
                      </a:r>
                      <a:r>
                        <a:rPr lang="en-IN" sz="1600" dirty="0">
                          <a:effectLst/>
                        </a:rPr>
                        <a:t>=</a:t>
                      </a:r>
                      <a:r>
                        <a:rPr lang="en-IN" sz="1600" spc="205" dirty="0">
                          <a:effectLst/>
                        </a:rPr>
                        <a:t> </a:t>
                      </a:r>
                      <a:r>
                        <a:rPr lang="en-IN" sz="1600" spc="5" dirty="0">
                          <a:effectLst/>
                        </a:rPr>
                        <a:t>204</a:t>
                      </a:r>
                      <a:r>
                        <a:rPr lang="en-IN" sz="1600" dirty="0">
                          <a:effectLst/>
                        </a:rPr>
                        <a:t>8</a:t>
                      </a:r>
                    </a:p>
                    <a:p>
                      <a:pPr marL="429895">
                        <a:lnSpc>
                          <a:spcPct val="115000"/>
                        </a:lnSpc>
                        <a:spcBef>
                          <a:spcPts val="75"/>
                        </a:spcBef>
                        <a:spcAft>
                          <a:spcPts val="0"/>
                        </a:spcAft>
                      </a:pPr>
                      <a:r>
                        <a:rPr lang="en-IN" sz="1600" i="1" dirty="0">
                          <a:effectLst/>
                        </a:rPr>
                        <a:t>N</a:t>
                      </a:r>
                      <a:r>
                        <a:rPr lang="en-IN" sz="1600" dirty="0">
                          <a:effectLst/>
                        </a:rPr>
                        <a:t> </a:t>
                      </a:r>
                      <a:r>
                        <a:rPr lang="en-IN" sz="1600" spc="45" dirty="0">
                          <a:effectLst/>
                        </a:rPr>
                        <a:t> </a:t>
                      </a:r>
                      <a:r>
                        <a:rPr lang="en-IN" sz="1600" dirty="0">
                          <a:effectLst/>
                        </a:rPr>
                        <a:t>=</a:t>
                      </a:r>
                      <a:r>
                        <a:rPr lang="en-IN" sz="1600" spc="205" dirty="0">
                          <a:effectLst/>
                        </a:rPr>
                        <a:t> </a:t>
                      </a:r>
                      <a:r>
                        <a:rPr lang="en-IN" sz="1600" spc="5" dirty="0">
                          <a:effectLst/>
                        </a:rPr>
                        <a:t>22</a:t>
                      </a:r>
                      <a:r>
                        <a:rPr lang="en-IN" sz="1600" dirty="0">
                          <a:effectLst/>
                        </a:rPr>
                        <a:t>4</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421005" marR="382905" algn="ctr">
                        <a:lnSpc>
                          <a:spcPct val="115000"/>
                        </a:lnSpc>
                        <a:spcAft>
                          <a:spcPts val="0"/>
                        </a:spcAft>
                      </a:pPr>
                      <a:r>
                        <a:rPr lang="en-IN" sz="1600">
                          <a:effectLst/>
                        </a:rPr>
                        <a:t>2048</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396875" marR="386715" algn="ctr">
                        <a:lnSpc>
                          <a:spcPct val="115000"/>
                        </a:lnSpc>
                        <a:spcAft>
                          <a:spcPts val="0"/>
                        </a:spcAft>
                      </a:pPr>
                      <a:r>
                        <a:rPr lang="en-IN" sz="1600">
                          <a:effectLst/>
                        </a:rPr>
                        <a:t>224–255</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487100">
                <a:tc>
                  <a:txBody>
                    <a:bodyPr/>
                    <a:lstStyle/>
                    <a:p>
                      <a:pPr>
                        <a:lnSpc>
                          <a:spcPts val="600"/>
                        </a:lnSpc>
                        <a:spcBef>
                          <a:spcPts val="5"/>
                        </a:spcBef>
                        <a:spcAft>
                          <a:spcPts val="0"/>
                        </a:spcAft>
                      </a:pPr>
                      <a:r>
                        <a:rPr lang="en-IN" sz="1600">
                          <a:effectLst/>
                        </a:rPr>
                        <a:t> </a:t>
                      </a:r>
                    </a:p>
                    <a:p>
                      <a:pPr marL="370840" marR="363855" algn="ctr">
                        <a:lnSpc>
                          <a:spcPct val="115000"/>
                        </a:lnSpc>
                        <a:spcAft>
                          <a:spcPts val="0"/>
                        </a:spcAft>
                      </a:pPr>
                      <a:r>
                        <a:rPr lang="en-IN" sz="1600">
                          <a:effectLst/>
                        </a:rPr>
                        <a:t>128</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436245">
                        <a:lnSpc>
                          <a:spcPct val="115000"/>
                        </a:lnSpc>
                        <a:spcBef>
                          <a:spcPts val="100"/>
                        </a:spcBef>
                        <a:spcAft>
                          <a:spcPts val="0"/>
                        </a:spcAft>
                      </a:pPr>
                      <a:r>
                        <a:rPr lang="en-IN" sz="1600" i="1" dirty="0">
                          <a:effectLst/>
                        </a:rPr>
                        <a:t>L</a:t>
                      </a:r>
                      <a:r>
                        <a:rPr lang="en-IN" sz="1600" spc="100" dirty="0">
                          <a:effectLst/>
                        </a:rPr>
                        <a:t> </a:t>
                      </a:r>
                      <a:r>
                        <a:rPr lang="en-IN" sz="1600" dirty="0">
                          <a:effectLst/>
                        </a:rPr>
                        <a:t>=</a:t>
                      </a:r>
                      <a:r>
                        <a:rPr lang="en-IN" sz="1600" spc="205" dirty="0">
                          <a:effectLst/>
                        </a:rPr>
                        <a:t> </a:t>
                      </a:r>
                      <a:r>
                        <a:rPr lang="en-IN" sz="1600" spc="5" dirty="0">
                          <a:effectLst/>
                        </a:rPr>
                        <a:t>307</a:t>
                      </a:r>
                      <a:r>
                        <a:rPr lang="en-IN" sz="1600" dirty="0">
                          <a:effectLst/>
                        </a:rPr>
                        <a:t>2</a:t>
                      </a:r>
                    </a:p>
                    <a:p>
                      <a:pPr marL="429895">
                        <a:lnSpc>
                          <a:spcPct val="115000"/>
                        </a:lnSpc>
                        <a:spcBef>
                          <a:spcPts val="75"/>
                        </a:spcBef>
                        <a:spcAft>
                          <a:spcPts val="0"/>
                        </a:spcAft>
                      </a:pPr>
                      <a:r>
                        <a:rPr lang="en-IN" sz="1600" i="1" dirty="0">
                          <a:effectLst/>
                        </a:rPr>
                        <a:t>N</a:t>
                      </a:r>
                      <a:r>
                        <a:rPr lang="en-IN" sz="1600" dirty="0">
                          <a:effectLst/>
                        </a:rPr>
                        <a:t> </a:t>
                      </a:r>
                      <a:r>
                        <a:rPr lang="en-IN" sz="1600" spc="45" dirty="0">
                          <a:effectLst/>
                        </a:rPr>
                        <a:t> </a:t>
                      </a:r>
                      <a:r>
                        <a:rPr lang="en-IN" sz="1600" dirty="0">
                          <a:effectLst/>
                        </a:rPr>
                        <a:t>=</a:t>
                      </a:r>
                      <a:r>
                        <a:rPr lang="en-IN" sz="1600" spc="205" dirty="0">
                          <a:effectLst/>
                        </a:rPr>
                        <a:t> </a:t>
                      </a:r>
                      <a:r>
                        <a:rPr lang="en-IN" sz="1600" spc="5" dirty="0">
                          <a:effectLst/>
                        </a:rPr>
                        <a:t>25</a:t>
                      </a:r>
                      <a:r>
                        <a:rPr lang="en-IN" sz="1600" dirty="0">
                          <a:effectLst/>
                        </a:rPr>
                        <a:t>6</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421005" marR="382905" algn="ctr">
                        <a:lnSpc>
                          <a:spcPct val="115000"/>
                        </a:lnSpc>
                        <a:spcAft>
                          <a:spcPts val="0"/>
                        </a:spcAft>
                      </a:pPr>
                      <a:r>
                        <a:rPr lang="en-IN" sz="1600">
                          <a:effectLst/>
                        </a:rPr>
                        <a:t>3072</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396875" marR="386715" algn="ctr">
                        <a:lnSpc>
                          <a:spcPct val="115000"/>
                        </a:lnSpc>
                        <a:spcAft>
                          <a:spcPts val="0"/>
                        </a:spcAft>
                      </a:pPr>
                      <a:r>
                        <a:rPr lang="en-IN" sz="1600">
                          <a:effectLst/>
                        </a:rPr>
                        <a:t>256–383</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487100">
                <a:tc>
                  <a:txBody>
                    <a:bodyPr/>
                    <a:lstStyle/>
                    <a:p>
                      <a:pPr>
                        <a:lnSpc>
                          <a:spcPts val="600"/>
                        </a:lnSpc>
                        <a:spcBef>
                          <a:spcPts val="5"/>
                        </a:spcBef>
                        <a:spcAft>
                          <a:spcPts val="0"/>
                        </a:spcAft>
                      </a:pPr>
                      <a:r>
                        <a:rPr lang="en-IN" sz="1600">
                          <a:effectLst/>
                        </a:rPr>
                        <a:t> </a:t>
                      </a:r>
                    </a:p>
                    <a:p>
                      <a:pPr marL="374015" marR="363855" algn="ctr">
                        <a:lnSpc>
                          <a:spcPct val="115000"/>
                        </a:lnSpc>
                        <a:spcAft>
                          <a:spcPts val="0"/>
                        </a:spcAft>
                      </a:pPr>
                      <a:r>
                        <a:rPr lang="en-IN" sz="1600" spc="-25">
                          <a:effectLst/>
                        </a:rPr>
                        <a:t>1</a:t>
                      </a:r>
                      <a:r>
                        <a:rPr lang="en-IN" sz="1600">
                          <a:effectLst/>
                        </a:rPr>
                        <a:t>92</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436245">
                        <a:lnSpc>
                          <a:spcPct val="115000"/>
                        </a:lnSpc>
                        <a:spcBef>
                          <a:spcPts val="105"/>
                        </a:spcBef>
                        <a:spcAft>
                          <a:spcPts val="0"/>
                        </a:spcAft>
                      </a:pPr>
                      <a:r>
                        <a:rPr lang="en-IN" sz="1600" i="1" dirty="0">
                          <a:effectLst/>
                        </a:rPr>
                        <a:t>L</a:t>
                      </a:r>
                      <a:r>
                        <a:rPr lang="en-IN" sz="1600" spc="100" dirty="0">
                          <a:effectLst/>
                        </a:rPr>
                        <a:t> </a:t>
                      </a:r>
                      <a:r>
                        <a:rPr lang="en-IN" sz="1600" dirty="0">
                          <a:effectLst/>
                        </a:rPr>
                        <a:t>=</a:t>
                      </a:r>
                      <a:r>
                        <a:rPr lang="en-IN" sz="1600" spc="205" dirty="0">
                          <a:effectLst/>
                        </a:rPr>
                        <a:t> </a:t>
                      </a:r>
                      <a:r>
                        <a:rPr lang="en-IN" sz="1600" spc="5" dirty="0">
                          <a:effectLst/>
                        </a:rPr>
                        <a:t>768</a:t>
                      </a:r>
                      <a:r>
                        <a:rPr lang="en-IN" sz="1600" dirty="0">
                          <a:effectLst/>
                        </a:rPr>
                        <a:t>0</a:t>
                      </a:r>
                    </a:p>
                    <a:p>
                      <a:pPr marL="429895">
                        <a:lnSpc>
                          <a:spcPct val="115000"/>
                        </a:lnSpc>
                        <a:spcBef>
                          <a:spcPts val="75"/>
                        </a:spcBef>
                        <a:spcAft>
                          <a:spcPts val="0"/>
                        </a:spcAft>
                      </a:pPr>
                      <a:r>
                        <a:rPr lang="en-IN" sz="1600" i="1" dirty="0">
                          <a:effectLst/>
                        </a:rPr>
                        <a:t>N</a:t>
                      </a:r>
                      <a:r>
                        <a:rPr lang="en-IN" sz="1600" dirty="0">
                          <a:effectLst/>
                        </a:rPr>
                        <a:t> </a:t>
                      </a:r>
                      <a:r>
                        <a:rPr lang="en-IN" sz="1600" spc="45" dirty="0">
                          <a:effectLst/>
                        </a:rPr>
                        <a:t> </a:t>
                      </a:r>
                      <a:r>
                        <a:rPr lang="en-IN" sz="1600" dirty="0">
                          <a:effectLst/>
                        </a:rPr>
                        <a:t>=</a:t>
                      </a:r>
                      <a:r>
                        <a:rPr lang="en-IN" sz="1600" spc="205" dirty="0">
                          <a:effectLst/>
                        </a:rPr>
                        <a:t> </a:t>
                      </a:r>
                      <a:r>
                        <a:rPr lang="en-IN" sz="1600" spc="5" dirty="0">
                          <a:effectLst/>
                        </a:rPr>
                        <a:t>38</a:t>
                      </a:r>
                      <a:r>
                        <a:rPr lang="en-IN" sz="1600" dirty="0">
                          <a:effectLst/>
                        </a:rPr>
                        <a:t>4</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dirty="0">
                          <a:effectLst/>
                        </a:rPr>
                        <a:t> </a:t>
                      </a:r>
                    </a:p>
                    <a:p>
                      <a:pPr marL="421005" marR="382905" algn="ctr">
                        <a:lnSpc>
                          <a:spcPct val="115000"/>
                        </a:lnSpc>
                        <a:spcAft>
                          <a:spcPts val="0"/>
                        </a:spcAft>
                      </a:pPr>
                      <a:r>
                        <a:rPr lang="en-IN" sz="1600" dirty="0">
                          <a:effectLst/>
                        </a:rPr>
                        <a:t>7680</a:t>
                      </a:r>
                      <a:endParaRPr lang="en-IN" sz="1600" dirty="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a:effectLst/>
                        </a:rPr>
                        <a:t> </a:t>
                      </a:r>
                    </a:p>
                    <a:p>
                      <a:pPr marL="396240" marR="386715" algn="ctr">
                        <a:lnSpc>
                          <a:spcPct val="115000"/>
                        </a:lnSpc>
                        <a:spcAft>
                          <a:spcPts val="0"/>
                        </a:spcAft>
                      </a:pPr>
                      <a:r>
                        <a:rPr lang="en-IN" sz="1600">
                          <a:effectLst/>
                        </a:rPr>
                        <a:t>384–511</a:t>
                      </a:r>
                      <a:endParaRPr lang="en-IN" sz="1600">
                        <a:effectLst/>
                        <a:latin typeface="Calibri"/>
                        <a:ea typeface="Calibri"/>
                        <a:cs typeface="Times New Roman"/>
                      </a:endParaRPr>
                    </a:p>
                  </a:txBody>
                  <a:tcPr marL="0" marR="0" marT="0" marB="0">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87100">
                <a:tc>
                  <a:txBody>
                    <a:bodyPr/>
                    <a:lstStyle/>
                    <a:p>
                      <a:pPr>
                        <a:lnSpc>
                          <a:spcPts val="600"/>
                        </a:lnSpc>
                        <a:spcBef>
                          <a:spcPts val="5"/>
                        </a:spcBef>
                        <a:spcAft>
                          <a:spcPts val="0"/>
                        </a:spcAft>
                      </a:pPr>
                      <a:r>
                        <a:rPr lang="en-IN" sz="1600">
                          <a:effectLst/>
                        </a:rPr>
                        <a:t> </a:t>
                      </a:r>
                    </a:p>
                    <a:p>
                      <a:pPr marL="370840" marR="363855" algn="ctr">
                        <a:lnSpc>
                          <a:spcPct val="115000"/>
                        </a:lnSpc>
                        <a:spcAft>
                          <a:spcPts val="0"/>
                        </a:spcAft>
                      </a:pPr>
                      <a:r>
                        <a:rPr lang="en-IN" sz="1600">
                          <a:effectLst/>
                        </a:rPr>
                        <a:t>256</a:t>
                      </a:r>
                      <a:endParaRPr lang="en-IN" sz="1600">
                        <a:effectLst/>
                        <a:latin typeface="Calibri"/>
                        <a:ea typeface="Calibri"/>
                        <a:cs typeface="Times New Roman"/>
                      </a:endParaRPr>
                    </a:p>
                  </a:txBody>
                  <a:tcPr marL="0" marR="0" marT="0" marB="0">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marL="436245">
                        <a:lnSpc>
                          <a:spcPct val="115000"/>
                        </a:lnSpc>
                        <a:spcBef>
                          <a:spcPts val="110"/>
                        </a:spcBef>
                        <a:spcAft>
                          <a:spcPts val="0"/>
                        </a:spcAft>
                      </a:pPr>
                      <a:r>
                        <a:rPr lang="en-IN" sz="1600" i="1" dirty="0">
                          <a:effectLst/>
                        </a:rPr>
                        <a:t>L</a:t>
                      </a:r>
                      <a:r>
                        <a:rPr lang="en-IN" sz="1600" spc="100" dirty="0">
                          <a:effectLst/>
                        </a:rPr>
                        <a:t> </a:t>
                      </a:r>
                      <a:r>
                        <a:rPr lang="en-IN" sz="1600" dirty="0">
                          <a:effectLst/>
                        </a:rPr>
                        <a:t>=</a:t>
                      </a:r>
                      <a:r>
                        <a:rPr lang="en-IN" sz="1600" spc="205" dirty="0">
                          <a:effectLst/>
                        </a:rPr>
                        <a:t> </a:t>
                      </a:r>
                      <a:r>
                        <a:rPr lang="en-IN" sz="1600" spc="5" dirty="0">
                          <a:effectLst/>
                        </a:rPr>
                        <a:t>15</a:t>
                      </a:r>
                      <a:r>
                        <a:rPr lang="en-IN" sz="1600" dirty="0">
                          <a:effectLst/>
                        </a:rPr>
                        <a:t>,</a:t>
                      </a:r>
                      <a:r>
                        <a:rPr lang="en-IN" sz="1600" spc="5" dirty="0">
                          <a:effectLst/>
                        </a:rPr>
                        <a:t>36</a:t>
                      </a:r>
                      <a:r>
                        <a:rPr lang="en-IN" sz="1600" dirty="0">
                          <a:effectLst/>
                        </a:rPr>
                        <a:t>0</a:t>
                      </a:r>
                    </a:p>
                    <a:p>
                      <a:pPr marL="429895">
                        <a:lnSpc>
                          <a:spcPct val="115000"/>
                        </a:lnSpc>
                        <a:spcBef>
                          <a:spcPts val="75"/>
                        </a:spcBef>
                        <a:spcAft>
                          <a:spcPts val="0"/>
                        </a:spcAft>
                      </a:pPr>
                      <a:r>
                        <a:rPr lang="en-IN" sz="1600" i="1" dirty="0">
                          <a:effectLst/>
                        </a:rPr>
                        <a:t>N</a:t>
                      </a:r>
                      <a:r>
                        <a:rPr lang="en-IN" sz="1600" dirty="0">
                          <a:effectLst/>
                        </a:rPr>
                        <a:t> </a:t>
                      </a:r>
                      <a:r>
                        <a:rPr lang="en-IN" sz="1600" spc="45" dirty="0">
                          <a:effectLst/>
                        </a:rPr>
                        <a:t> </a:t>
                      </a:r>
                      <a:r>
                        <a:rPr lang="en-IN" sz="1600" dirty="0">
                          <a:effectLst/>
                        </a:rPr>
                        <a:t>=</a:t>
                      </a:r>
                      <a:r>
                        <a:rPr lang="en-IN" sz="1600" spc="205" dirty="0">
                          <a:effectLst/>
                        </a:rPr>
                        <a:t> </a:t>
                      </a:r>
                      <a:r>
                        <a:rPr lang="en-IN" sz="1600" spc="5" dirty="0">
                          <a:effectLst/>
                        </a:rPr>
                        <a:t>51</a:t>
                      </a:r>
                      <a:r>
                        <a:rPr lang="en-IN" sz="1600" dirty="0">
                          <a:effectLst/>
                        </a:rPr>
                        <a:t>2</a:t>
                      </a:r>
                      <a:endParaRPr lang="en-IN" sz="1600" dirty="0">
                        <a:effectLst/>
                        <a:latin typeface="Calibri"/>
                        <a:ea typeface="Calibri"/>
                        <a:cs typeface="Times New Roman"/>
                      </a:endParaRPr>
                    </a:p>
                  </a:txBody>
                  <a:tcPr marL="0" marR="0" marT="0" marB="0">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nSpc>
                          <a:spcPts val="600"/>
                        </a:lnSpc>
                        <a:spcBef>
                          <a:spcPts val="5"/>
                        </a:spcBef>
                        <a:spcAft>
                          <a:spcPts val="0"/>
                        </a:spcAft>
                      </a:pPr>
                      <a:r>
                        <a:rPr lang="en-IN" sz="1600" dirty="0">
                          <a:effectLst/>
                        </a:rPr>
                        <a:t> </a:t>
                      </a:r>
                    </a:p>
                    <a:p>
                      <a:pPr marL="347980" marR="382905" algn="ctr">
                        <a:lnSpc>
                          <a:spcPct val="115000"/>
                        </a:lnSpc>
                        <a:spcAft>
                          <a:spcPts val="0"/>
                        </a:spcAft>
                      </a:pPr>
                      <a:r>
                        <a:rPr lang="en-IN" sz="1600" spc="-25" dirty="0">
                          <a:effectLst/>
                        </a:rPr>
                        <a:t>1</a:t>
                      </a:r>
                      <a:r>
                        <a:rPr lang="en-IN" sz="1600" dirty="0">
                          <a:effectLst/>
                        </a:rPr>
                        <a:t>5,360</a:t>
                      </a:r>
                      <a:endParaRPr lang="en-IN" sz="1600" dirty="0">
                        <a:effectLst/>
                        <a:latin typeface="Calibri"/>
                        <a:ea typeface="Calibri"/>
                        <a:cs typeface="Times New Roman"/>
                      </a:endParaRPr>
                    </a:p>
                  </a:txBody>
                  <a:tcPr marL="0" marR="0" marT="0" marB="0">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pPr>
                        <a:lnSpc>
                          <a:spcPts val="600"/>
                        </a:lnSpc>
                        <a:spcBef>
                          <a:spcPts val="10"/>
                        </a:spcBef>
                        <a:spcAft>
                          <a:spcPts val="0"/>
                        </a:spcAft>
                      </a:pPr>
                      <a:r>
                        <a:rPr lang="en-IN" sz="1600" dirty="0">
                          <a:effectLst/>
                        </a:rPr>
                        <a:t> </a:t>
                      </a:r>
                    </a:p>
                    <a:p>
                      <a:pPr marL="516890" marR="398780" algn="ctr">
                        <a:lnSpc>
                          <a:spcPct val="115000"/>
                        </a:lnSpc>
                        <a:spcAft>
                          <a:spcPts val="0"/>
                        </a:spcAft>
                      </a:pPr>
                      <a:r>
                        <a:rPr lang="en-IN" sz="1600" spc="5" dirty="0">
                          <a:effectLst/>
                        </a:rPr>
                        <a:t>51</a:t>
                      </a:r>
                      <a:r>
                        <a:rPr lang="en-IN" sz="1600" dirty="0">
                          <a:effectLst/>
                        </a:rPr>
                        <a:t>2</a:t>
                      </a:r>
                      <a:r>
                        <a:rPr lang="en-IN" sz="1600" spc="-115" dirty="0">
                          <a:effectLst/>
                        </a:rPr>
                        <a:t> </a:t>
                      </a:r>
                      <a:r>
                        <a:rPr lang="en-IN" sz="1600" dirty="0">
                          <a:effectLst/>
                        </a:rPr>
                        <a:t>+</a:t>
                      </a:r>
                      <a:endParaRPr lang="en-IN" sz="1600" dirty="0">
                        <a:effectLst/>
                        <a:latin typeface="Calibri"/>
                        <a:ea typeface="Calibri"/>
                        <a:cs typeface="Times New Roman"/>
                      </a:endParaRPr>
                    </a:p>
                  </a:txBody>
                  <a:tcPr marL="0" marR="0" marT="0" marB="0">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bl>
          </a:graphicData>
        </a:graphic>
      </p:graphicFrame>
      <p:sp>
        <p:nvSpPr>
          <p:cNvPr id="7" name="Content Placeholder 6"/>
          <p:cNvSpPr>
            <a:spLocks noGrp="1"/>
          </p:cNvSpPr>
          <p:nvPr>
            <p:ph idx="13"/>
          </p:nvPr>
        </p:nvSpPr>
        <p:spPr>
          <a:xfrm>
            <a:off x="457200" y="6029255"/>
            <a:ext cx="8229600" cy="280831"/>
          </a:xfrm>
        </p:spPr>
        <p:txBody>
          <a:bodyPr/>
          <a:lstStyle/>
          <a:p>
            <a:pPr marL="0" indent="0">
              <a:buNone/>
            </a:pPr>
            <a:r>
              <a:rPr lang="en-US" i="1" dirty="0"/>
              <a:t>Note: L </a:t>
            </a:r>
            <a:r>
              <a:rPr lang="en-US" dirty="0"/>
              <a:t>= size of public key, </a:t>
            </a:r>
            <a:r>
              <a:rPr lang="en-US" i="1" dirty="0"/>
              <a:t>N </a:t>
            </a:r>
            <a:r>
              <a:rPr lang="en-US" dirty="0"/>
              <a:t>= size of private key.</a:t>
            </a:r>
            <a:endParaRPr lang="en-IN" dirty="0"/>
          </a:p>
        </p:txBody>
      </p:sp>
    </p:spTree>
    <p:extLst>
      <p:ext uri="{BB962C8B-B14F-4D97-AF65-F5344CB8AC3E}">
        <p14:creationId xmlns:p14="http://schemas.microsoft.com/office/powerpoint/2010/main" val="2255169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6629400" cy="304800"/>
          </a:xfrm>
        </p:spPr>
        <p:txBody>
          <a:bodyPr/>
          <a:lstStyle/>
          <a:p>
            <a:r>
              <a:rPr lang="en-US" sz="2400" dirty="0">
                <a:latin typeface="+mj-lt"/>
              </a:rPr>
              <a:t>Figure 10.4 </a:t>
            </a:r>
            <a:r>
              <a:rPr lang="en-US" altLang="zh-CN" sz="2400" dirty="0">
                <a:solidFill>
                  <a:srgbClr val="C00000"/>
                </a:solidFill>
              </a:rPr>
              <a:t>Addition operation </a:t>
            </a:r>
            <a:r>
              <a:rPr lang="en-US" altLang="zh-CN" sz="2400" dirty="0"/>
              <a:t>in ECC </a:t>
            </a:r>
            <a:endParaRPr lang="en-IN" sz="2400" dirty="0">
              <a:latin typeface="+mj-lt"/>
            </a:endParaRPr>
          </a:p>
        </p:txBody>
      </p:sp>
      <p:pic>
        <p:nvPicPr>
          <p:cNvPr id="5" name="图片 4">
            <a:extLst>
              <a:ext uri="{FF2B5EF4-FFF2-40B4-BE49-F238E27FC236}">
                <a16:creationId xmlns:a16="http://schemas.microsoft.com/office/drawing/2014/main" id="{55D3D92A-64B2-CE48-ACE9-2189D8E827AD}"/>
              </a:ext>
            </a:extLst>
          </p:cNvPr>
          <p:cNvPicPr>
            <a:picLocks noChangeAspect="1"/>
          </p:cNvPicPr>
          <p:nvPr/>
        </p:nvPicPr>
        <p:blipFill>
          <a:blip r:embed="rId3"/>
          <a:stretch>
            <a:fillRect/>
          </a:stretch>
        </p:blipFill>
        <p:spPr>
          <a:xfrm>
            <a:off x="901700" y="850900"/>
            <a:ext cx="7340600" cy="5156200"/>
          </a:xfrm>
          <a:prstGeom prst="rect">
            <a:avLst/>
          </a:prstGeom>
        </p:spPr>
      </p:pic>
    </p:spTree>
    <p:extLst>
      <p:ext uri="{BB962C8B-B14F-4D97-AF65-F5344CB8AC3E}">
        <p14:creationId xmlns:p14="http://schemas.microsoft.com/office/powerpoint/2010/main" val="329547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256"/>
            <a:ext cx="8229600" cy="563078"/>
          </a:xfrm>
        </p:spPr>
        <p:txBody>
          <a:bodyPr/>
          <a:lstStyle/>
          <a:p>
            <a:r>
              <a:rPr lang="en-US" dirty="0"/>
              <a:t>Elliptic Curve Cryptography (ECC)</a:t>
            </a:r>
            <a:endParaRPr lang="en-IN" dirty="0"/>
          </a:p>
        </p:txBody>
      </p:sp>
      <p:sp>
        <p:nvSpPr>
          <p:cNvPr id="3" name="Content Placeholder 2"/>
          <p:cNvSpPr>
            <a:spLocks noGrp="1"/>
          </p:cNvSpPr>
          <p:nvPr>
            <p:ph idx="1"/>
          </p:nvPr>
        </p:nvSpPr>
        <p:spPr>
          <a:xfrm>
            <a:off x="457200" y="986970"/>
            <a:ext cx="8229600" cy="5736774"/>
          </a:xfrm>
        </p:spPr>
        <p:txBody>
          <a:bodyPr/>
          <a:lstStyle/>
          <a:p>
            <a:r>
              <a:rPr lang="en-US" sz="2400" dirty="0">
                <a:solidFill>
                  <a:srgbClr val="C00000"/>
                </a:solidFill>
              </a:rPr>
              <a:t>Addition operation </a:t>
            </a:r>
            <a:r>
              <a:rPr lang="en-US" sz="2400" dirty="0"/>
              <a:t>in ECC is the counterpart of </a:t>
            </a:r>
            <a:r>
              <a:rPr lang="en-US" sz="2400" dirty="0">
                <a:solidFill>
                  <a:srgbClr val="C00000"/>
                </a:solidFill>
              </a:rPr>
              <a:t>modular multiplication </a:t>
            </a:r>
            <a:r>
              <a:rPr lang="en-US" sz="2400" dirty="0"/>
              <a:t>in RSA. Multiple addition is the counterpart of modular exponentiation.</a:t>
            </a:r>
          </a:p>
          <a:p>
            <a:pPr lvl="0"/>
            <a:r>
              <a:rPr lang="en-US" altLang="zh-CN" sz="2400" dirty="0">
                <a:latin typeface="Arial" pitchFamily="-84" charset="0"/>
                <a:ea typeface="ＭＳ Ｐゴシック" pitchFamily="-84" charset="-128"/>
                <a:cs typeface="ＭＳ Ｐゴシック" pitchFamily="-84" charset="-128"/>
              </a:rPr>
              <a:t>Consider the group E</a:t>
            </a:r>
            <a:r>
              <a:rPr lang="en-US" altLang="zh-CN" sz="2400" baseline="-25000" dirty="0">
                <a:latin typeface="Arial" pitchFamily="-84" charset="0"/>
                <a:ea typeface="ＭＳ Ｐゴシック" pitchFamily="-84" charset="-128"/>
                <a:cs typeface="ＭＳ Ｐゴシック" pitchFamily="-84" charset="-128"/>
              </a:rPr>
              <a:t>23</a:t>
            </a:r>
            <a:r>
              <a:rPr lang="en-US" altLang="zh-CN" sz="2400" dirty="0">
                <a:latin typeface="Arial" pitchFamily="-84" charset="0"/>
                <a:ea typeface="ＭＳ Ｐゴシック" pitchFamily="-84" charset="-128"/>
                <a:cs typeface="ＭＳ Ｐゴシック" pitchFamily="-84" charset="-128"/>
              </a:rPr>
              <a:t>(9, 17) defined by the equation </a:t>
            </a:r>
            <a:r>
              <a:rPr lang="en-US" altLang="zh-CN" sz="2400" i="1" dirty="0">
                <a:latin typeface="Arial" pitchFamily="-84" charset="0"/>
                <a:ea typeface="ＭＳ Ｐゴシック" pitchFamily="-84" charset="-128"/>
                <a:cs typeface="ＭＳ Ｐゴシック" pitchFamily="-84" charset="-128"/>
              </a:rPr>
              <a:t>y</a:t>
            </a:r>
            <a:r>
              <a:rPr lang="en-US" altLang="zh-CN" sz="2400" i="1" baseline="30000" dirty="0">
                <a:latin typeface="Arial" pitchFamily="-84" charset="0"/>
                <a:ea typeface="ＭＳ Ｐゴシック" pitchFamily="-84" charset="-128"/>
                <a:cs typeface="ＭＳ Ｐゴシック" pitchFamily="-84" charset="-128"/>
              </a:rPr>
              <a:t>2</a:t>
            </a:r>
            <a:r>
              <a:rPr lang="en-US" altLang="zh-CN" sz="2400" i="1" dirty="0">
                <a:latin typeface="Arial" pitchFamily="-84" charset="0"/>
                <a:ea typeface="ＭＳ Ｐゴシック" pitchFamily="-84" charset="-128"/>
                <a:cs typeface="ＭＳ Ｐゴシック" pitchFamily="-84" charset="-128"/>
              </a:rPr>
              <a:t>  mod 23 = (x</a:t>
            </a:r>
            <a:r>
              <a:rPr lang="en-US" altLang="zh-CN" sz="2400" i="1" baseline="30000" dirty="0">
                <a:latin typeface="Arial" pitchFamily="-84" charset="0"/>
                <a:ea typeface="ＭＳ Ｐゴシック" pitchFamily="-84" charset="-128"/>
                <a:cs typeface="ＭＳ Ｐゴシック" pitchFamily="-84" charset="-128"/>
              </a:rPr>
              <a:t>3</a:t>
            </a:r>
            <a:r>
              <a:rPr lang="en-US" altLang="zh-CN" sz="2400" i="1" dirty="0">
                <a:latin typeface="Arial" pitchFamily="-84" charset="0"/>
                <a:ea typeface="ＭＳ Ｐゴシック" pitchFamily="-84" charset="-128"/>
                <a:cs typeface="ＭＳ Ｐゴシック" pitchFamily="-84" charset="-128"/>
              </a:rPr>
              <a:t> + 9x + 17) </a:t>
            </a:r>
            <a:r>
              <a:rPr lang="en-US" altLang="zh-CN" sz="2400" dirty="0">
                <a:latin typeface="Arial" pitchFamily="-84" charset="0"/>
                <a:ea typeface="ＭＳ Ｐゴシック" pitchFamily="-84" charset="-128"/>
                <a:cs typeface="ＭＳ Ｐゴシック" pitchFamily="-84" charset="-128"/>
              </a:rPr>
              <a:t>mod 23. </a:t>
            </a:r>
          </a:p>
          <a:p>
            <a:pPr lvl="0"/>
            <a:r>
              <a:rPr lang="en-US" altLang="zh-CN" sz="2400" dirty="0">
                <a:latin typeface="Arial" pitchFamily="-84" charset="0"/>
                <a:ea typeface="ＭＳ Ｐゴシック" pitchFamily="-84" charset="-128"/>
                <a:cs typeface="ＭＳ Ｐゴシック" pitchFamily="-84" charset="-128"/>
              </a:rPr>
              <a:t>What is the discrete logarithm k of Q = (4, 5) to the base P = (16, 5)? </a:t>
            </a:r>
          </a:p>
          <a:p>
            <a:pPr lvl="0"/>
            <a:r>
              <a:rPr lang="en-US" altLang="zh-CN" sz="2400" dirty="0">
                <a:latin typeface="Arial" pitchFamily="-84" charset="0"/>
                <a:ea typeface="ＭＳ Ｐゴシック" pitchFamily="-84" charset="-128"/>
                <a:cs typeface="ＭＳ Ｐゴシック" pitchFamily="-84" charset="-128"/>
              </a:rPr>
              <a:t>The brute-force method is to compute multiples of P until Q is found. Thus </a:t>
            </a:r>
            <a:r>
              <a:rPr lang="en-US" altLang="zh-CN" sz="2400" i="1" dirty="0">
                <a:latin typeface="Arial" pitchFamily="-84" charset="0"/>
                <a:ea typeface="ＭＳ Ｐゴシック" pitchFamily="-84" charset="-128"/>
                <a:cs typeface="ＭＳ Ｐゴシック" pitchFamily="-84" charset="-128"/>
              </a:rPr>
              <a:t>P = (16, 5); 2P = (20, 20); 3P = (14, 14); 4P = (19, 20); 5P = (13, 10); 6P = (7, 3); 7P = (8, 7); 8P = (12, 17) ; 9P = (4, 5).   </a:t>
            </a:r>
            <a:r>
              <a:rPr lang="en-US" altLang="zh-CN" sz="2400" dirty="0">
                <a:latin typeface="Arial" pitchFamily="-84" charset="0"/>
                <a:ea typeface="ＭＳ Ｐゴシック" pitchFamily="-84" charset="-128"/>
                <a:cs typeface="ＭＳ Ｐゴシック" pitchFamily="-84" charset="-128"/>
              </a:rPr>
              <a:t>Because 9P = (4, 5) = Q, the discrete logarithm Q = (4, 5) to the base P = (16, 5) is k = 9. </a:t>
            </a:r>
            <a:endParaRPr lang="en-US" sz="2400" dirty="0"/>
          </a:p>
        </p:txBody>
      </p:sp>
    </p:spTree>
    <p:extLst>
      <p:ext uri="{BB962C8B-B14F-4D97-AF65-F5344CB8AC3E}">
        <p14:creationId xmlns:p14="http://schemas.microsoft.com/office/powerpoint/2010/main" val="419208949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TotalTime>
  <Words>3230</Words>
  <Application>Microsoft Macintosh PowerPoint</Application>
  <PresentationFormat>全屏显示(4:3)</PresentationFormat>
  <Paragraphs>214</Paragraphs>
  <Slides>13</Slides>
  <Notes>13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13</vt:i4>
      </vt:variant>
    </vt:vector>
  </HeadingPairs>
  <TitlesOfParts>
    <vt:vector size="20" baseType="lpstr">
      <vt:lpstr>Arial</vt:lpstr>
      <vt:lpstr>Calibri</vt:lpstr>
      <vt:lpstr>Candara</vt:lpstr>
      <vt:lpstr>Times New Roman</vt:lpstr>
      <vt:lpstr>Verdana</vt:lpstr>
      <vt:lpstr>Wingdings</vt:lpstr>
      <vt:lpstr>508 Lecture</vt:lpstr>
      <vt:lpstr>Cryptography and Network Security: Principles and Practice</vt:lpstr>
      <vt:lpstr>Diffie-Hellman Key Exchange</vt:lpstr>
      <vt:lpstr>Discrete Logarithm Problem</vt:lpstr>
      <vt:lpstr>Figure 10.1 The Diffie–Hellman Key Exchange</vt:lpstr>
      <vt:lpstr>Figure 10.2 Man-in-the-Middle Attack</vt:lpstr>
      <vt:lpstr>Elliptic Curve Arithmetic</vt:lpstr>
      <vt:lpstr>Table 10.3 Comparable Key Sizes in Terms of Computational Effort for Cryptanalysis (NIST SP-800-57)</vt:lpstr>
      <vt:lpstr>Figure 10.4 Addition operation in ECC </vt:lpstr>
      <vt:lpstr>Elliptic Curve Cryptography (ECC)</vt:lpstr>
      <vt:lpstr>Elliptic Curve Cryptography (ECC)</vt:lpstr>
      <vt:lpstr>Figure 10.7 ECC Diffie–Hellman Key Exchange</vt:lpstr>
      <vt:lpstr>Security of Elliptic Curve Cryptography</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and Network Security: Principles and Practice, Eighth Edition, Chapter 10, Cryptographic Hash Functions</dc:title>
  <dc:subject>Computer Science</dc:subject>
  <dc:creator>William Stallings</dc:creator>
  <cp:keywords/>
  <cp:lastModifiedBy>Liu Jing</cp:lastModifiedBy>
  <cp:revision>5087</cp:revision>
  <dcterms:created xsi:type="dcterms:W3CDTF">2014-07-14T20:04:21Z</dcterms:created>
  <dcterms:modified xsi:type="dcterms:W3CDTF">2021-12-22T01:48:05Z</dcterms:modified>
</cp:coreProperties>
</file>