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1444" r:id="rId2"/>
    <p:sldId id="1400" r:id="rId3"/>
    <p:sldId id="1401" r:id="rId4"/>
    <p:sldId id="1402" r:id="rId5"/>
    <p:sldId id="1445" r:id="rId6"/>
    <p:sldId id="1403" r:id="rId7"/>
    <p:sldId id="1446" r:id="rId8"/>
    <p:sldId id="1404" r:id="rId9"/>
    <p:sldId id="1447" r:id="rId10"/>
    <p:sldId id="1405" r:id="rId11"/>
    <p:sldId id="1406" r:id="rId12"/>
    <p:sldId id="1407" r:id="rId13"/>
    <p:sldId id="1439" r:id="rId14"/>
    <p:sldId id="1411" r:id="rId15"/>
    <p:sldId id="1412" r:id="rId16"/>
    <p:sldId id="1413" r:id="rId17"/>
    <p:sldId id="1440" r:id="rId18"/>
    <p:sldId id="1415" r:id="rId19"/>
    <p:sldId id="1417" r:id="rId20"/>
    <p:sldId id="1418" r:id="rId21"/>
    <p:sldId id="1419" r:id="rId22"/>
    <p:sldId id="1426" r:id="rId23"/>
    <p:sldId id="143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guide id="12" orient="horz" pos="40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0" autoAdjust="0"/>
    <p:restoredTop sz="79095" autoAdjust="0"/>
  </p:normalViewPr>
  <p:slideViewPr>
    <p:cSldViewPr>
      <p:cViewPr varScale="1">
        <p:scale>
          <a:sx n="102" d="100"/>
          <a:sy n="102" d="100"/>
        </p:scale>
        <p:origin x="2392" y="184"/>
      </p:cViewPr>
      <p:guideLst>
        <p:guide orient="horz" pos="2160"/>
        <p:guide pos="2880"/>
        <p:guide orient="horz" pos="1296"/>
        <p:guide orient="horz" pos="816"/>
        <p:guide orient="horz" pos="3984"/>
        <p:guide orient="horz" pos="384"/>
        <p:guide orient="horz" pos="144"/>
        <p:guide orient="horz" pos="1056"/>
        <p:guide pos="288"/>
        <p:guide pos="5472"/>
        <p:guide orient="horz" pos="2112"/>
        <p:guide orient="horz" pos="4032"/>
      </p:guideLst>
    </p:cSldViewPr>
  </p:slideViewPr>
  <p:outlineViewPr>
    <p:cViewPr>
      <p:scale>
        <a:sx n="20" d="100"/>
        <a:sy n="20" d="100"/>
      </p:scale>
      <p:origin x="0" y="117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12/22/21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12/22/21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 charset="0"/>
                <a:ea typeface="ＭＳ Ｐゴシック" pitchFamily="-1" charset="-128"/>
                <a:cs typeface="ＭＳ Ｐゴシック" pitchFamily="-1" charset="-128"/>
              </a:rPr>
              <a:t>Lecture slides prepared for “Cryptography and Network Security”, 8/e, by William Stallings. Chapter 11, “</a:t>
            </a:r>
            <a:r>
              <a:rPr lang="en-IN" sz="1200" dirty="0"/>
              <a:t>Cryptographic Hash Functions</a:t>
            </a:r>
            <a:r>
              <a:rPr lang="en-US" dirty="0">
                <a:latin typeface="Times New Roman" pitchFamily="-1" charset="0"/>
                <a:ea typeface="ＭＳ Ｐゴシック" pitchFamily="-1" charset="-128"/>
                <a:cs typeface="ＭＳ Ｐゴシック" pitchFamily="-1" charset="-128"/>
              </a:rPr>
              <a:t>”.</a:t>
            </a:r>
            <a:r>
              <a:rPr lang="en-US" dirty="0">
                <a:latin typeface="Arial" pitchFamily="-1" charset="0"/>
                <a:ea typeface="ＭＳ Ｐゴシック" pitchFamily="-1" charset="-128"/>
                <a:cs typeface="ＭＳ Ｐゴシック" pitchFamily="-1" charset="-128"/>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This chapter begins with a discussion of the wide variety of applications for</a:t>
            </a:r>
          </a:p>
          <a:p>
            <a:r>
              <a:rPr lang="en-US" sz="1200" kern="1200" baseline="0" dirty="0">
                <a:solidFill>
                  <a:schemeClr val="tx1"/>
                </a:solidFill>
                <a:latin typeface="Arial" charset="0"/>
                <a:ea typeface="ＭＳ Ｐゴシック" charset="-128"/>
                <a:cs typeface="ＭＳ Ｐゴシック" charset="-128"/>
              </a:rPr>
              <a:t>cryptographic hash functions. Next, we look at the security requirements for such</a:t>
            </a:r>
          </a:p>
          <a:p>
            <a:r>
              <a:rPr lang="en-US" sz="1200" kern="1200" baseline="0" dirty="0">
                <a:solidFill>
                  <a:schemeClr val="tx1"/>
                </a:solidFill>
                <a:latin typeface="Arial" charset="0"/>
                <a:ea typeface="ＭＳ Ｐゴシック" charset="-128"/>
                <a:cs typeface="ＭＳ Ｐゴシック" charset="-128"/>
              </a:rPr>
              <a:t>functions. Then we look at the use of cipher block chaining to implement a cryptographic hash function. The remainder of the chapter is devoted to the most important and widely used family of cryptographic hash functions, the Secure Hash Algorithm (SHA) family.</a:t>
            </a:r>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charset="-128"/>
                <a:cs typeface="ＭＳ Ｐゴシック" charset="-128"/>
              </a:rPr>
              <a:t>Another important application, which is similar to the message authentication</a:t>
            </a:r>
          </a:p>
          <a:p>
            <a:r>
              <a:rPr lang="en-US" sz="1200" b="0" kern="1200" baseline="0" dirty="0">
                <a:solidFill>
                  <a:schemeClr val="tx1"/>
                </a:solidFill>
                <a:latin typeface="Arial" charset="0"/>
                <a:ea typeface="ＭＳ Ｐゴシック" charset="-128"/>
                <a:cs typeface="ＭＳ Ｐゴシック" charset="-128"/>
              </a:rPr>
              <a:t>application, is the </a:t>
            </a:r>
            <a:r>
              <a:rPr lang="en-US" sz="1200" b="1" kern="1200" baseline="0" dirty="0">
                <a:solidFill>
                  <a:schemeClr val="tx1"/>
                </a:solidFill>
                <a:latin typeface="Arial" charset="0"/>
                <a:ea typeface="ＭＳ Ｐゴシック" charset="-128"/>
                <a:cs typeface="ＭＳ Ｐゴシック" charset="-128"/>
              </a:rPr>
              <a:t>digital signature </a:t>
            </a:r>
            <a:r>
              <a:rPr lang="en-US" sz="1200" b="0" kern="1200" baseline="0" dirty="0">
                <a:solidFill>
                  <a:schemeClr val="tx1"/>
                </a:solidFill>
                <a:latin typeface="Arial" charset="0"/>
                <a:ea typeface="ＭＳ Ｐゴシック" charset="-128"/>
                <a:cs typeface="ＭＳ Ｐゴシック" charset="-128"/>
              </a:rPr>
              <a:t>. The operation of the digital signature is similar</a:t>
            </a:r>
          </a:p>
          <a:p>
            <a:r>
              <a:rPr lang="en-US" sz="1200" b="0" kern="1200" baseline="0" dirty="0">
                <a:solidFill>
                  <a:schemeClr val="tx1"/>
                </a:solidFill>
                <a:latin typeface="Arial" charset="0"/>
                <a:ea typeface="ＭＳ Ｐゴシック" charset="-128"/>
                <a:cs typeface="ＭＳ Ｐゴシック" charset="-128"/>
              </a:rPr>
              <a:t>to that of the MAC. In the case of the digital signature, the hash value of a message</a:t>
            </a:r>
          </a:p>
          <a:p>
            <a:r>
              <a:rPr lang="en-US" sz="1200" b="0" kern="1200" baseline="0" dirty="0">
                <a:solidFill>
                  <a:schemeClr val="tx1"/>
                </a:solidFill>
                <a:latin typeface="Arial" charset="0"/>
                <a:ea typeface="ＭＳ Ｐゴシック" charset="-128"/>
                <a:cs typeface="ＭＳ Ｐゴシック" charset="-128"/>
              </a:rPr>
              <a:t>is encrypted with a user’s private key. Anyone who knows the user’s public key</a:t>
            </a:r>
          </a:p>
          <a:p>
            <a:r>
              <a:rPr lang="en-US" sz="1200" b="0" kern="1200" baseline="0" dirty="0">
                <a:solidFill>
                  <a:schemeClr val="tx1"/>
                </a:solidFill>
                <a:latin typeface="Arial" charset="0"/>
                <a:ea typeface="ＭＳ Ｐゴシック" charset="-128"/>
                <a:cs typeface="ＭＳ Ｐゴシック" charset="-128"/>
              </a:rPr>
              <a:t>can verify the integrity of the message that is associated with the digital signature.</a:t>
            </a:r>
          </a:p>
          <a:p>
            <a:r>
              <a:rPr lang="en-US" sz="1200" b="0" kern="1200" baseline="0" dirty="0">
                <a:solidFill>
                  <a:schemeClr val="tx1"/>
                </a:solidFill>
                <a:latin typeface="Arial" charset="0"/>
                <a:ea typeface="ＭＳ Ｐゴシック" charset="-128"/>
                <a:cs typeface="ＭＳ Ｐゴシック" charset="-128"/>
              </a:rPr>
              <a:t>In this case, an attacker who wishes to alter the message would need to know the</a:t>
            </a:r>
          </a:p>
          <a:p>
            <a:r>
              <a:rPr lang="en-US" sz="1200" b="0" kern="1200" baseline="0" dirty="0">
                <a:solidFill>
                  <a:schemeClr val="tx1"/>
                </a:solidFill>
                <a:latin typeface="Arial" charset="0"/>
                <a:ea typeface="ＭＳ Ｐゴシック" charset="-128"/>
                <a:cs typeface="ＭＳ Ｐゴシック" charset="-128"/>
              </a:rPr>
              <a:t>user’s private key. As we shall see in Chapter 14, the implications of digital signatures go beyond just message authentication.</a:t>
            </a:r>
            <a:endParaRPr lang="en-US" b="0"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Figure 11.4 illustrates, in a simplified fashion, how a hash code is used to provide</a:t>
            </a:r>
          </a:p>
          <a:p>
            <a:r>
              <a:rPr lang="en-US" sz="1200" kern="1200" baseline="0" dirty="0">
                <a:solidFill>
                  <a:schemeClr val="tx1"/>
                </a:solidFill>
                <a:latin typeface="Arial" charset="0"/>
                <a:ea typeface="ＭＳ Ｐゴシック" charset="-128"/>
                <a:cs typeface="ＭＳ Ｐゴシック" charset="-128"/>
              </a:rPr>
              <a:t>a digital signature.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 The hash code is encrypted, using public-key encryption with the sender’s private key. As with Figure 11.3b, this provides authentication. It also provides a</a:t>
            </a:r>
          </a:p>
          <a:p>
            <a:r>
              <a:rPr lang="en-US" sz="1200" kern="1200" baseline="0" dirty="0">
                <a:solidFill>
                  <a:schemeClr val="tx1"/>
                </a:solidFill>
                <a:latin typeface="Arial" charset="0"/>
                <a:ea typeface="ＭＳ Ｐゴシック" charset="-128"/>
                <a:cs typeface="ＭＳ Ｐゴシック" charset="-128"/>
              </a:rPr>
              <a:t>digital signature, because only the sender could have produced the encrypted</a:t>
            </a:r>
          </a:p>
          <a:p>
            <a:r>
              <a:rPr lang="en-US" sz="1200" kern="1200" baseline="0" dirty="0">
                <a:solidFill>
                  <a:schemeClr val="tx1"/>
                </a:solidFill>
                <a:latin typeface="Arial" charset="0"/>
                <a:ea typeface="ＭＳ Ｐゴシック" charset="-128"/>
                <a:cs typeface="ＭＳ Ｐゴシック" charset="-128"/>
              </a:rPr>
              <a:t>hash code. In fact, this is the essence of the digital signature technique.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b. If confidentiality as well as a digital signature is desired, then the message</a:t>
            </a:r>
          </a:p>
          <a:p>
            <a:r>
              <a:rPr lang="en-US" sz="1200" kern="1200" baseline="0" dirty="0">
                <a:solidFill>
                  <a:schemeClr val="tx1"/>
                </a:solidFill>
                <a:latin typeface="Arial" charset="0"/>
                <a:ea typeface="ＭＳ Ｐゴシック" charset="-128"/>
                <a:cs typeface="ＭＳ Ｐゴシック" charset="-128"/>
              </a:rPr>
              <a:t>plus the private-key-encrypted hash code can be encrypted using a symmetric</a:t>
            </a:r>
          </a:p>
          <a:p>
            <a:r>
              <a:rPr lang="en-US" sz="1200" kern="1200" baseline="0" dirty="0">
                <a:solidFill>
                  <a:schemeClr val="tx1"/>
                </a:solidFill>
                <a:latin typeface="Arial" charset="0"/>
                <a:ea typeface="ＭＳ Ｐゴシック" charset="-128"/>
                <a:cs typeface="ＭＳ Ｐゴシック" charset="-128"/>
              </a:rPr>
              <a:t>secret key. This is a common technique.</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noFill/>
          <a:ln/>
        </p:spPr>
        <p:txBody>
          <a:bodyPr/>
          <a:lstStyle/>
          <a:p>
            <a:r>
              <a:rPr lang="en-US" sz="1200" kern="1200" dirty="0">
                <a:solidFill>
                  <a:schemeClr val="tx1"/>
                </a:solidFill>
                <a:effectLst/>
                <a:latin typeface="Arial" charset="0"/>
                <a:ea typeface="ＭＳ Ｐゴシック" charset="-128"/>
                <a:cs typeface="ＭＳ Ｐゴシック" charset="-128"/>
              </a:rPr>
              <a:t>Hash functions are commonly used to create a </a:t>
            </a:r>
            <a:r>
              <a:rPr lang="en-US" sz="1200" b="1" kern="1200" dirty="0">
                <a:solidFill>
                  <a:schemeClr val="tx1"/>
                </a:solidFill>
                <a:effectLst/>
                <a:latin typeface="Arial" charset="0"/>
                <a:ea typeface="ＭＳ Ｐゴシック" charset="-128"/>
                <a:cs typeface="ＭＳ Ｐゴシック" charset="-128"/>
              </a:rPr>
              <a:t>one-way password file</a:t>
            </a:r>
            <a:r>
              <a:rPr lang="en-US" sz="1200" kern="1200" dirty="0">
                <a:solidFill>
                  <a:schemeClr val="tx1"/>
                </a:solidFill>
                <a:effectLst/>
                <a:latin typeface="Arial" charset="0"/>
                <a:ea typeface="ＭＳ Ｐゴシック" charset="-128"/>
                <a:cs typeface="ＭＳ Ｐゴシック" charset="-128"/>
              </a:rPr>
              <a:t>. Chapter 24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Hash functions can be used for </a:t>
            </a:r>
            <a:r>
              <a:rPr lang="en-US" sz="1200" b="1" kern="1200" dirty="0">
                <a:solidFill>
                  <a:schemeClr val="tx1"/>
                </a:solidFill>
                <a:effectLst/>
                <a:latin typeface="Arial" charset="0"/>
                <a:ea typeface="ＭＳ Ｐゴシック" charset="-128"/>
                <a:cs typeface="ＭＳ Ｐゴシック" charset="-128"/>
              </a:rPr>
              <a:t>intrusion detection </a:t>
            </a:r>
            <a:r>
              <a:rPr lang="en-US" sz="1200" kern="1200" dirty="0">
                <a:solidFill>
                  <a:schemeClr val="tx1"/>
                </a:solidFill>
                <a:effectLst/>
                <a:latin typeface="Arial" charset="0"/>
                <a:ea typeface="ＭＳ Ｐゴシック" charset="-128"/>
                <a:cs typeface="ＭＳ Ｐゴシック" charset="-128"/>
              </a:rPr>
              <a:t>and </a:t>
            </a:r>
            <a:r>
              <a:rPr lang="en-US" sz="1200" b="1" kern="1200" dirty="0">
                <a:solidFill>
                  <a:schemeClr val="tx1"/>
                </a:solidFill>
                <a:effectLst/>
                <a:latin typeface="Arial" charset="0"/>
                <a:ea typeface="ＭＳ Ｐゴシック" charset="-128"/>
                <a:cs typeface="ＭＳ Ｐゴシック" charset="-128"/>
              </a:rPr>
              <a:t>virus detection</a:t>
            </a:r>
            <a:r>
              <a:rPr lang="en-US" sz="1200" kern="1200" dirty="0">
                <a:solidFill>
                  <a:schemeClr val="tx1"/>
                </a:solidFill>
                <a:effectLst/>
                <a:latin typeface="Arial" charset="0"/>
                <a:ea typeface="ＭＳ Ｐゴシック" charset="-128"/>
                <a:cs typeface="ＭＳ Ｐゴシック" charset="-128"/>
              </a:rPr>
              <a:t>. Store H(F) for each file on a system and secure the hash values (e.g., on a CD-R that is kept secure). One can later determine if a file has been modified by recomputing H(F). An intruder would need to change F without changing H(F).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 cryptographic hash function can be used to construct a </a:t>
            </a:r>
            <a:r>
              <a:rPr lang="en-US" sz="1200" b="1" kern="1200" dirty="0">
                <a:solidFill>
                  <a:schemeClr val="tx1"/>
                </a:solidFill>
                <a:effectLst/>
                <a:latin typeface="Arial" charset="0"/>
                <a:ea typeface="ＭＳ Ｐゴシック" charset="-128"/>
                <a:cs typeface="ＭＳ Ｐゴシック" charset="-128"/>
              </a:rPr>
              <a:t>pseudorandom function (PRF) </a:t>
            </a:r>
            <a:r>
              <a:rPr lang="en-US" sz="1200" kern="1200" dirty="0">
                <a:solidFill>
                  <a:schemeClr val="tx1"/>
                </a:solidFill>
                <a:effectLst/>
                <a:latin typeface="Arial" charset="0"/>
                <a:ea typeface="ＭＳ Ｐゴシック" charset="-128"/>
                <a:cs typeface="ＭＳ Ｐゴシック" charset="-128"/>
              </a:rPr>
              <a:t>or a </a:t>
            </a:r>
            <a:r>
              <a:rPr lang="en-US" sz="1200" b="1" kern="1200" dirty="0">
                <a:solidFill>
                  <a:schemeClr val="tx1"/>
                </a:solidFill>
                <a:effectLst/>
                <a:latin typeface="Arial" charset="0"/>
                <a:ea typeface="ＭＳ Ｐゴシック" charset="-128"/>
                <a:cs typeface="ＭＳ Ｐゴシック" charset="-128"/>
              </a:rPr>
              <a:t>pseudorandom number generator (PRNG)</a:t>
            </a:r>
            <a:r>
              <a:rPr lang="en-US" sz="1200" kern="1200" dirty="0">
                <a:solidFill>
                  <a:schemeClr val="tx1"/>
                </a:solidFill>
                <a:effectLst/>
                <a:latin typeface="Arial" charset="0"/>
                <a:ea typeface="ＭＳ Ｐゴシック" charset="-128"/>
                <a:cs typeface="ＭＳ Ｐゴシック" charset="-128"/>
              </a:rPr>
              <a:t>. A common application for a hash-based PRF is for the generation of symmetric keys. We discuss this application in Chapter 12. </a:t>
            </a:r>
            <a:endParaRPr lang="en-US" dirty="0"/>
          </a:p>
        </p:txBody>
      </p:sp>
      <p:sp>
        <p:nvSpPr>
          <p:cNvPr id="27652" name="Slide Number Placeholder 3"/>
          <p:cNvSpPr>
            <a:spLocks noGrp="1"/>
          </p:cNvSpPr>
          <p:nvPr>
            <p:ph type="sldNum" sz="quarter" idx="5"/>
          </p:nvPr>
        </p:nvSpPr>
        <p:spPr>
          <a:noFill/>
        </p:spPr>
        <p:txBody>
          <a:bodyPr/>
          <a:lstStyle/>
          <a:p>
            <a:fld id="{FE1005E5-5BE9-0143-A839-41D2A42A8678}" type="slidenum">
              <a:rPr lang="en-AU" smtClean="0">
                <a:latin typeface="Arial" pitchFamily="-84" charset="0"/>
              </a:rPr>
              <a:pPr/>
              <a:t>12</a:t>
            </a:fld>
            <a:endParaRPr lang="en-AU" dirty="0">
              <a:latin typeface="Arial" pitchFamily="-8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Arial" charset="0"/>
                <a:ea typeface="ＭＳ Ｐゴシック" charset="-128"/>
                <a:cs typeface="ＭＳ Ｐゴシック" charset="-128"/>
              </a:rPr>
              <a:t>Before proceeding, we need to define two terms. For a hash value </a:t>
            </a:r>
            <a:r>
              <a:rPr lang="en-US" sz="1200" i="1" kern="1200" dirty="0">
                <a:solidFill>
                  <a:schemeClr val="tx1"/>
                </a:solidFill>
                <a:effectLst/>
                <a:latin typeface="Arial" charset="0"/>
                <a:ea typeface="ＭＳ Ｐゴシック" charset="-128"/>
                <a:cs typeface="ＭＳ Ｐゴシック" charset="-128"/>
              </a:rPr>
              <a:t>h </a:t>
            </a:r>
            <a:r>
              <a:rPr lang="en-US" sz="1200" kern="1200" dirty="0">
                <a:solidFill>
                  <a:schemeClr val="tx1"/>
                </a:solidFill>
                <a:effectLst/>
                <a:latin typeface="Arial" charset="0"/>
                <a:ea typeface="ＭＳ Ｐゴシック" charset="-128"/>
                <a:cs typeface="ＭＳ Ｐゴシック" charset="-128"/>
              </a:rPr>
              <a:t>= H(</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we say that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is the </a:t>
            </a:r>
            <a:r>
              <a:rPr lang="en-US" sz="1200" b="1" kern="1200" dirty="0" err="1">
                <a:solidFill>
                  <a:schemeClr val="tx1"/>
                </a:solidFill>
                <a:effectLst/>
                <a:latin typeface="Arial" charset="0"/>
                <a:ea typeface="ＭＳ Ｐゴシック" charset="-128"/>
                <a:cs typeface="ＭＳ Ｐゴシック" charset="-128"/>
              </a:rPr>
              <a:t>preimage</a:t>
            </a:r>
            <a:r>
              <a:rPr lang="en-US" sz="1200" b="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of </a:t>
            </a:r>
            <a:r>
              <a:rPr lang="en-US" sz="1200" i="1" kern="1200" dirty="0">
                <a:solidFill>
                  <a:schemeClr val="tx1"/>
                </a:solidFill>
                <a:effectLst/>
                <a:latin typeface="Arial" charset="0"/>
                <a:ea typeface="ＭＳ Ｐゴシック" charset="-128"/>
                <a:cs typeface="ＭＳ Ｐゴシック" charset="-128"/>
              </a:rPr>
              <a:t>h</a:t>
            </a:r>
            <a:r>
              <a:rPr lang="en-US" sz="1200" kern="1200" dirty="0">
                <a:solidFill>
                  <a:schemeClr val="tx1"/>
                </a:solidFill>
                <a:effectLst/>
                <a:latin typeface="Arial" charset="0"/>
                <a:ea typeface="ＭＳ Ｐゴシック" charset="-128"/>
                <a:cs typeface="ＭＳ Ｐゴシック" charset="-128"/>
              </a:rPr>
              <a:t>. That is,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is a data block whose hash value, using the function H, is </a:t>
            </a:r>
            <a:r>
              <a:rPr lang="en-US" sz="1200" i="1" kern="1200" dirty="0">
                <a:solidFill>
                  <a:schemeClr val="tx1"/>
                </a:solidFill>
                <a:effectLst/>
                <a:latin typeface="Arial" charset="0"/>
                <a:ea typeface="ＭＳ Ｐゴシック" charset="-128"/>
                <a:cs typeface="ＭＳ Ｐゴシック" charset="-128"/>
              </a:rPr>
              <a:t>h</a:t>
            </a:r>
            <a:r>
              <a:rPr lang="en-US" sz="1200" kern="1200" dirty="0">
                <a:solidFill>
                  <a:schemeClr val="tx1"/>
                </a:solidFill>
                <a:effectLst/>
                <a:latin typeface="Arial" charset="0"/>
                <a:ea typeface="ＭＳ Ｐゴシック" charset="-128"/>
                <a:cs typeface="ＭＳ Ｐゴシック" charset="-128"/>
              </a:rPr>
              <a:t>. Because H is a many-to-one mapping, for any given hash value </a:t>
            </a:r>
            <a:r>
              <a:rPr lang="en-US" sz="1200" i="1" kern="1200" dirty="0">
                <a:solidFill>
                  <a:schemeClr val="tx1"/>
                </a:solidFill>
                <a:effectLst/>
                <a:latin typeface="Arial" charset="0"/>
                <a:ea typeface="ＭＳ Ｐゴシック" charset="-128"/>
                <a:cs typeface="ＭＳ Ｐゴシック" charset="-128"/>
              </a:rPr>
              <a:t>h</a:t>
            </a:r>
            <a:r>
              <a:rPr lang="en-US" sz="1200" kern="1200" dirty="0">
                <a:solidFill>
                  <a:schemeClr val="tx1"/>
                </a:solidFill>
                <a:effectLst/>
                <a:latin typeface="Arial" charset="0"/>
                <a:ea typeface="ＭＳ Ｐゴシック" charset="-128"/>
                <a:cs typeface="ＭＳ Ｐゴシック" charset="-128"/>
              </a:rPr>
              <a:t>, there will in general be multiple </a:t>
            </a:r>
            <a:r>
              <a:rPr lang="en-US" sz="1200" kern="1200" dirty="0" err="1">
                <a:solidFill>
                  <a:schemeClr val="tx1"/>
                </a:solidFill>
                <a:effectLst/>
                <a:latin typeface="Arial" charset="0"/>
                <a:ea typeface="ＭＳ Ｐゴシック" charset="-128"/>
                <a:cs typeface="ＭＳ Ｐゴシック" charset="-128"/>
              </a:rPr>
              <a:t>preimages</a:t>
            </a:r>
            <a:r>
              <a:rPr lang="en-US" sz="1200" kern="1200" dirty="0">
                <a:solidFill>
                  <a:schemeClr val="tx1"/>
                </a:solidFill>
                <a:effectLst/>
                <a:latin typeface="Arial" charset="0"/>
                <a:ea typeface="ＭＳ Ｐゴシック" charset="-128"/>
                <a:cs typeface="ＭＳ Ｐゴシック" charset="-128"/>
              </a:rPr>
              <a:t>. A </a:t>
            </a:r>
            <a:r>
              <a:rPr lang="en-US" sz="1200" b="1" kern="1200" dirty="0">
                <a:solidFill>
                  <a:schemeClr val="tx1"/>
                </a:solidFill>
                <a:effectLst/>
                <a:latin typeface="Arial" charset="0"/>
                <a:ea typeface="ＭＳ Ｐゴシック" charset="-128"/>
                <a:cs typeface="ＭＳ Ｐゴシック" charset="-128"/>
              </a:rPr>
              <a:t>collision </a:t>
            </a:r>
            <a:r>
              <a:rPr lang="en-US" sz="1200" kern="1200" dirty="0">
                <a:solidFill>
                  <a:schemeClr val="tx1"/>
                </a:solidFill>
                <a:effectLst/>
                <a:latin typeface="Arial" charset="0"/>
                <a:ea typeface="ＭＳ Ｐゴシック" charset="-128"/>
                <a:cs typeface="ＭＳ Ｐゴシック" charset="-128"/>
              </a:rPr>
              <a:t>occurs if we have </a:t>
            </a:r>
            <a:r>
              <a:rPr lang="en-US" sz="1200" i="1" kern="1200" dirty="0">
                <a:solidFill>
                  <a:schemeClr val="tx1"/>
                </a:solidFill>
                <a:effectLst/>
                <a:latin typeface="Arial" charset="0"/>
                <a:ea typeface="ＭＳ Ｐゴシック" charset="-128"/>
                <a:cs typeface="ＭＳ Ｐゴシック" charset="-128"/>
              </a:rPr>
              <a:t>x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y </a:t>
            </a:r>
            <a:r>
              <a:rPr lang="en-US" sz="1200" kern="1200" dirty="0">
                <a:solidFill>
                  <a:schemeClr val="tx1"/>
                </a:solidFill>
                <a:effectLst/>
                <a:latin typeface="Arial" charset="0"/>
                <a:ea typeface="ＭＳ Ｐゴシック" charset="-128"/>
                <a:cs typeface="ＭＳ Ｐゴシック" charset="-128"/>
              </a:rPr>
              <a:t>and H(</a:t>
            </a:r>
            <a:r>
              <a:rPr lang="en-US" sz="1200" i="1" kern="1200" dirty="0">
                <a:solidFill>
                  <a:schemeClr val="tx1"/>
                </a:solidFill>
                <a:effectLst/>
                <a:latin typeface="Arial" charset="0"/>
                <a:ea typeface="ＭＳ Ｐゴシック" charset="-128"/>
                <a:cs typeface="ＭＳ Ｐゴシック" charset="-128"/>
              </a:rPr>
              <a:t>x</a:t>
            </a:r>
            <a:r>
              <a:rPr lang="en-US" sz="1200" kern="1200" dirty="0">
                <a:solidFill>
                  <a:schemeClr val="tx1"/>
                </a:solidFill>
                <a:effectLst/>
                <a:latin typeface="Arial" charset="0"/>
                <a:ea typeface="ＭＳ Ｐゴシック" charset="-128"/>
                <a:cs typeface="ＭＳ Ｐゴシック" charset="-128"/>
              </a:rPr>
              <a:t>) = H(</a:t>
            </a:r>
            <a:r>
              <a:rPr lang="en-US" sz="1200" i="1" kern="1200" dirty="0">
                <a:solidFill>
                  <a:schemeClr val="tx1"/>
                </a:solidFill>
                <a:effectLst/>
                <a:latin typeface="Arial" charset="0"/>
                <a:ea typeface="ＭＳ Ｐゴシック" charset="-128"/>
                <a:cs typeface="ＭＳ Ｐゴシック" charset="-128"/>
              </a:rPr>
              <a:t>y</a:t>
            </a:r>
            <a:r>
              <a:rPr lang="en-US" sz="1200" kern="1200" dirty="0">
                <a:solidFill>
                  <a:schemeClr val="tx1"/>
                </a:solidFill>
                <a:effectLst/>
                <a:latin typeface="Arial" charset="0"/>
                <a:ea typeface="ＭＳ Ｐゴシック" charset="-128"/>
                <a:cs typeface="ＭＳ Ｐゴシック" charset="-128"/>
              </a:rPr>
              <a:t>). Because we are using hash functions for data integrity, collisions are clearly undesirable. </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AE94C4-E471-334B-B256-BE789E82723D}" type="slidenum">
              <a:rPr lang="en-AU">
                <a:latin typeface="Arial" pitchFamily="-84" charset="0"/>
              </a:rPr>
              <a:pPr/>
              <a:t>14</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Table 11.1 lists the generally accepted requirements for a cryptographic hash function. The first three properties are requirements for the practical application of a hash function.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fourth property, </a:t>
            </a:r>
            <a:r>
              <a:rPr lang="en-US" sz="1200" b="1" kern="1200" dirty="0">
                <a:solidFill>
                  <a:schemeClr val="tx1"/>
                </a:solidFill>
                <a:effectLst/>
                <a:latin typeface="Arial" charset="0"/>
                <a:ea typeface="ＭＳ Ｐゴシック" charset="-128"/>
                <a:cs typeface="ＭＳ Ｐゴシック" charset="-128"/>
              </a:rPr>
              <a:t>preimage resistant</a:t>
            </a:r>
            <a:r>
              <a:rPr lang="en-US" sz="1200" kern="1200" dirty="0">
                <a:solidFill>
                  <a:schemeClr val="tx1"/>
                </a:solidFill>
                <a:effectLst/>
                <a:latin typeface="Arial" charset="0"/>
                <a:ea typeface="ＭＳ Ｐゴシック" charset="-128"/>
                <a:cs typeface="ＭＳ Ｐゴシック" charset="-128"/>
              </a:rPr>
              <a:t>, is the one-way property: it is easy to generate a code given a message, but virtually impossible to generate a message given a code. This property is important if the authentication technique involves the use of a secret value (Figure 11.3c). The secret value itself is not sent. However, if the hash function is not one way, an attacker can easily discover the secret value: If the attacker can observe or intercept a transmission, the attacker obtains the message </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and the hash code </a:t>
            </a:r>
            <a:r>
              <a:rPr lang="en-US" sz="1200" i="1" kern="1200" dirty="0">
                <a:solidFill>
                  <a:schemeClr val="tx1"/>
                </a:solidFill>
                <a:effectLst/>
                <a:latin typeface="Arial" charset="0"/>
                <a:ea typeface="ＭＳ Ｐゴシック" charset="-128"/>
                <a:cs typeface="ＭＳ Ｐゴシック" charset="-128"/>
              </a:rPr>
              <a:t>h </a:t>
            </a:r>
            <a:r>
              <a:rPr lang="en-US" sz="1200" kern="1200" dirty="0">
                <a:solidFill>
                  <a:schemeClr val="tx1"/>
                </a:solidFill>
                <a:effectLst/>
                <a:latin typeface="Arial" charset="0"/>
                <a:ea typeface="ＭＳ Ｐゴシック" charset="-128"/>
                <a:cs typeface="ＭＳ Ｐゴシック" charset="-128"/>
              </a:rPr>
              <a:t>= H(</a:t>
            </a:r>
            <a:r>
              <a:rPr lang="en-US" sz="1200" i="1" kern="1200" dirty="0">
                <a:solidFill>
                  <a:schemeClr val="tx1"/>
                </a:solidFill>
                <a:effectLst/>
                <a:latin typeface="Arial" charset="0"/>
                <a:ea typeface="ＭＳ Ｐゴシック" charset="-128"/>
                <a:cs typeface="ＭＳ Ｐゴシック" charset="-128"/>
              </a:rPr>
              <a:t>S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The attacker then inverts the hash function to obtain </a:t>
            </a:r>
            <a:r>
              <a:rPr lang="en-US" sz="1200" i="1" kern="1200" dirty="0">
                <a:solidFill>
                  <a:schemeClr val="tx1"/>
                </a:solidFill>
                <a:effectLst/>
                <a:latin typeface="Arial" charset="0"/>
                <a:ea typeface="ＭＳ Ｐゴシック" charset="-128"/>
                <a:cs typeface="ＭＳ Ｐゴシック" charset="-128"/>
              </a:rPr>
              <a:t>S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 H-1(MD</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Because the attacker now has both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S </a:t>
            </a:r>
            <a:r>
              <a:rPr lang="en-US" sz="1200" kern="1200" dirty="0">
                <a:solidFill>
                  <a:schemeClr val="tx1"/>
                </a:solidFill>
                <a:effectLst/>
                <a:latin typeface="Arial" charset="0"/>
                <a:ea typeface="ＭＳ Ｐゴシック" charset="-128"/>
                <a:cs typeface="ＭＳ Ｐゴシック" charset="-128"/>
              </a:rPr>
              <a:t>} </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it is a trivial matter to recover </a:t>
            </a:r>
            <a:r>
              <a:rPr lang="en-US" sz="1200" i="1" kern="1200" dirty="0">
                <a:solidFill>
                  <a:schemeClr val="tx1"/>
                </a:solidFill>
                <a:effectLst/>
                <a:latin typeface="Arial" charset="0"/>
                <a:ea typeface="ＭＳ Ｐゴシック" charset="-128"/>
                <a:cs typeface="ＭＳ Ｐゴシック" charset="-128"/>
              </a:rPr>
              <a:t>S</a:t>
            </a:r>
            <a:r>
              <a:rPr lang="en-US" sz="1200" kern="1200" dirty="0">
                <a:solidFill>
                  <a:schemeClr val="tx1"/>
                </a:solidFill>
                <a:effectLst/>
                <a:latin typeface="Arial" charset="0"/>
                <a:ea typeface="ＭＳ Ｐゴシック" charset="-128"/>
                <a:cs typeface="ＭＳ Ｐゴシック" charset="-128"/>
              </a:rPr>
              <a:t>.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The fifth property, </a:t>
            </a:r>
            <a:r>
              <a:rPr lang="en-US" sz="1200" b="1" kern="1200" dirty="0">
                <a:solidFill>
                  <a:schemeClr val="tx1"/>
                </a:solidFill>
                <a:effectLst/>
                <a:latin typeface="Arial" charset="0"/>
                <a:ea typeface="ＭＳ Ｐゴシック" charset="-128"/>
                <a:cs typeface="ＭＳ Ｐゴシック" charset="-128"/>
              </a:rPr>
              <a:t>second preimage resistant</a:t>
            </a:r>
            <a:r>
              <a:rPr lang="en-US" sz="1200" kern="1200" dirty="0">
                <a:solidFill>
                  <a:schemeClr val="tx1"/>
                </a:solidFill>
                <a:effectLst/>
                <a:latin typeface="Arial" charset="0"/>
                <a:ea typeface="ＭＳ Ｐゴシック" charset="-128"/>
                <a:cs typeface="ＭＳ Ｐゴシック" charset="-128"/>
              </a:rPr>
              <a:t>, guarantees that it is infeasible to find an alternative message with the same hash value as a given message. This prevents forgery when an encrypted hash code is used (Figures 11.3b and 11.4a). If this property were not true, an attacker would be capable of the following sequence: First, observe or intercept a message plus its encrypted hash code; second, generate an unencrypted hash code from the message; third, generate an alternate message with the same hash code.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 hash function that satisfies the first five properties in Table 11.1 is referred to as a weak hash function. If the sixth property, </a:t>
            </a:r>
            <a:r>
              <a:rPr lang="en-US" sz="1200" b="1" kern="1200" dirty="0">
                <a:solidFill>
                  <a:schemeClr val="tx1"/>
                </a:solidFill>
                <a:effectLst/>
                <a:latin typeface="Arial" charset="0"/>
                <a:ea typeface="ＭＳ Ｐゴシック" charset="-128"/>
                <a:cs typeface="ＭＳ Ｐゴシック" charset="-128"/>
              </a:rPr>
              <a:t>collision resistant</a:t>
            </a:r>
            <a:r>
              <a:rPr lang="en-US" sz="1200" kern="1200" dirty="0">
                <a:solidFill>
                  <a:schemeClr val="tx1"/>
                </a:solidFill>
                <a:effectLst/>
                <a:latin typeface="Arial" charset="0"/>
                <a:ea typeface="ＭＳ Ｐゴシック" charset="-128"/>
                <a:cs typeface="ＭＳ Ｐゴシック" charset="-128"/>
              </a:rPr>
              <a:t>, is also satisfied, then it is referred to as a strong hash function. A strong hash function protects against an attack in which one party generates a message for another party to sign. For example, suppose Bob writes an IOU message, sends it to Alice, and she signs it. Bob finds two messages with the same hash, one of which requires Alice to pay a small amount and one that requires a large payment. Alice signs the first message, and Bob is then able to claim that the second message is authentic.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The final requirement in Table 11.1, </a:t>
            </a:r>
            <a:r>
              <a:rPr lang="en-US" sz="1200" b="1" kern="1200" dirty="0" err="1">
                <a:solidFill>
                  <a:schemeClr val="tx1"/>
                </a:solidFill>
                <a:effectLst/>
                <a:latin typeface="Arial" charset="0"/>
                <a:ea typeface="ＭＳ Ｐゴシック" charset="-128"/>
                <a:cs typeface="ＭＳ Ｐゴシック" charset="-128"/>
              </a:rPr>
              <a:t>pseudorandomness</a:t>
            </a:r>
            <a:r>
              <a:rPr lang="en-US" sz="1200" kern="1200" dirty="0">
                <a:solidFill>
                  <a:schemeClr val="tx1"/>
                </a:solidFill>
                <a:effectLst/>
                <a:latin typeface="Arial" charset="0"/>
                <a:ea typeface="ＭＳ Ｐゴシック" charset="-128"/>
                <a:cs typeface="ＭＳ Ｐゴシック" charset="-128"/>
              </a:rPr>
              <a:t>, has not tradition- ally been listed as a requirement of cryptographic hash functions but is more or less implied. [JOHN05] points out that cryptographic hash functions are commonly used for key derivation and pseudorandom number generation, and that in message integrity applications, the three resistant properties depend on the output of the hash function appearing to be random. Thus, it makes sense to verify that in fact a given hash function produces pseudorandom output.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11.6 shows the relationships among the three resistant properties.</a:t>
            </a:r>
          </a:p>
          <a:p>
            <a:r>
              <a:rPr lang="en-US" sz="1200" kern="1200" baseline="0" dirty="0">
                <a:solidFill>
                  <a:schemeClr val="tx1"/>
                </a:solidFill>
                <a:latin typeface="Arial" charset="0"/>
                <a:ea typeface="ＭＳ Ｐゴシック" charset="-128"/>
                <a:cs typeface="ＭＳ Ｐゴシック" charset="-128"/>
              </a:rPr>
              <a:t>A function that is collision resistant is also second preimage resistant, but the</a:t>
            </a:r>
          </a:p>
          <a:p>
            <a:r>
              <a:rPr lang="en-US" sz="1200" kern="1200" baseline="0" dirty="0">
                <a:solidFill>
                  <a:schemeClr val="tx1"/>
                </a:solidFill>
                <a:latin typeface="Arial" charset="0"/>
                <a:ea typeface="ＭＳ Ｐゴシック" charset="-128"/>
                <a:cs typeface="ＭＳ Ｐゴシック" charset="-128"/>
              </a:rPr>
              <a:t>reverse is not necessarily true. A function can be collision resistant but not preimage</a:t>
            </a:r>
          </a:p>
          <a:p>
            <a:r>
              <a:rPr lang="en-US" sz="1200" kern="1200" baseline="0" dirty="0">
                <a:solidFill>
                  <a:schemeClr val="tx1"/>
                </a:solidFill>
                <a:latin typeface="Arial" charset="0"/>
                <a:ea typeface="ＭＳ Ｐゴシック" charset="-128"/>
                <a:cs typeface="ＭＳ Ｐゴシック" charset="-128"/>
              </a:rPr>
              <a:t>resistant and vice versa. A function can be preimage resistant but not second</a:t>
            </a:r>
          </a:p>
          <a:p>
            <a:r>
              <a:rPr lang="en-US" sz="1200" kern="1200" baseline="0" dirty="0">
                <a:solidFill>
                  <a:schemeClr val="tx1"/>
                </a:solidFill>
                <a:latin typeface="Arial" charset="0"/>
                <a:ea typeface="ＭＳ Ｐゴシック" charset="-128"/>
                <a:cs typeface="ＭＳ Ｐゴシック" charset="-128"/>
              </a:rPr>
              <a:t>preimage resistant and vice versa. See [MENE97] for a discussion.</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15</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Table 11.2 shows the resistant properties required for various hash function</a:t>
            </a:r>
          </a:p>
          <a:p>
            <a:r>
              <a:rPr lang="en-US" sz="1200" kern="1200" baseline="0" dirty="0">
                <a:solidFill>
                  <a:schemeClr val="tx1"/>
                </a:solidFill>
                <a:latin typeface="Arial" charset="0"/>
                <a:ea typeface="ＭＳ Ｐゴシック" charset="-128"/>
                <a:cs typeface="ＭＳ Ｐゴシック" charset="-128"/>
              </a:rPr>
              <a:t>applications.</a:t>
            </a:r>
            <a:endParaRPr lang="en-US" dirty="0"/>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As with encryption algorithms, there are two categories of attacks on hash</a:t>
            </a:r>
          </a:p>
          <a:p>
            <a:r>
              <a:rPr lang="en-US" sz="1200" kern="1200" baseline="0" dirty="0">
                <a:solidFill>
                  <a:schemeClr val="tx1"/>
                </a:solidFill>
                <a:latin typeface="Arial" charset="0"/>
                <a:ea typeface="ＭＳ Ｐゴシック" charset="-128"/>
                <a:cs typeface="ＭＳ Ｐゴシック" charset="-128"/>
              </a:rPr>
              <a:t>functions: brute-force attacks and cryptanalysis. A brute-force attack does not depend on the specific algorithm but depends only on bit length. In the case of a hash function, a brute-force attack depends only on the bit length of the hash value. A cryptanalysis, in contrast, is an attack based on weaknesses in a particular cryptographic algorithm. </a:t>
            </a:r>
          </a:p>
          <a:p>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a:p>
            <a:endParaRPr lang="en-US" dirty="0">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17</a:t>
            </a:fld>
            <a:endParaRPr lang="en-AU"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27248A7-0C3D-BE42-AD30-26B10311FFD1}" type="slidenum">
              <a:rPr lang="en-AU">
                <a:latin typeface="Arial" pitchFamily="-84" charset="0"/>
              </a:rPr>
              <a:pPr/>
              <a:t>18</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For a collision resistant attack, an adversary wishes</a:t>
            </a:r>
          </a:p>
          <a:p>
            <a:r>
              <a:rPr lang="en-US" sz="1200" kern="1200" baseline="0" dirty="0">
                <a:solidFill>
                  <a:schemeClr val="tx1"/>
                </a:solidFill>
                <a:latin typeface="Arial" charset="0"/>
                <a:ea typeface="ＭＳ Ｐゴシック" charset="-128"/>
                <a:cs typeface="ＭＳ Ｐゴシック" charset="-128"/>
              </a:rPr>
              <a:t>to find two messages or data blocks,</a:t>
            </a:r>
            <a:r>
              <a:rPr lang="en-US" sz="1200" i="1" kern="1200" baseline="0" dirty="0">
                <a:solidFill>
                  <a:schemeClr val="tx1"/>
                </a:solidFill>
                <a:latin typeface="Arial" charset="0"/>
                <a:ea typeface="ＭＳ Ｐゴシック" charset="-128"/>
                <a:cs typeface="ＭＳ Ｐゴシック" charset="-128"/>
              </a:rPr>
              <a:t> x </a:t>
            </a:r>
            <a:r>
              <a:rPr lang="en-US" sz="1200" kern="1200" baseline="0" dirty="0">
                <a:solidFill>
                  <a:schemeClr val="tx1"/>
                </a:solidFill>
                <a:latin typeface="Arial" charset="0"/>
                <a:ea typeface="ＭＳ Ｐゴシック" charset="-128"/>
                <a:cs typeface="ＭＳ Ｐゴシック" charset="-128"/>
              </a:rPr>
              <a:t>and </a:t>
            </a:r>
            <a:r>
              <a:rPr lang="en-US" sz="1200" i="1" kern="1200" baseline="0" dirty="0">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 that yield the same hash function:</a:t>
            </a:r>
          </a:p>
          <a:p>
            <a:r>
              <a:rPr lang="en-US" sz="1200" kern="1200" baseline="0" dirty="0">
                <a:solidFill>
                  <a:schemeClr val="tx1"/>
                </a:solidFill>
                <a:latin typeface="Arial" charset="0"/>
                <a:ea typeface="ＭＳ Ｐゴシック" charset="-128"/>
                <a:cs typeface="ＭＳ Ｐゴシック" charset="-128"/>
              </a:rPr>
              <a:t>H(</a:t>
            </a:r>
            <a:r>
              <a:rPr lang="en-US" sz="1200" i="1" kern="1200" baseline="0" dirty="0">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 H(</a:t>
            </a:r>
            <a:r>
              <a:rPr lang="en-US" sz="1200" i="1" kern="1200" baseline="0" dirty="0">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This turns out to require considerably less effort than a preimage or</a:t>
            </a:r>
          </a:p>
          <a:p>
            <a:r>
              <a:rPr lang="en-US" sz="1200" kern="1200" baseline="0" dirty="0">
                <a:solidFill>
                  <a:schemeClr val="tx1"/>
                </a:solidFill>
                <a:latin typeface="Arial" charset="0"/>
                <a:ea typeface="ＭＳ Ｐゴシック" charset="-128"/>
                <a:cs typeface="ＭＳ Ｐゴシック" charset="-128"/>
              </a:rPr>
              <a:t>second preimage attack. The effort required is explained by a mathematical result</a:t>
            </a:r>
          </a:p>
          <a:p>
            <a:r>
              <a:rPr lang="en-US" sz="1200" kern="1200" baseline="0" dirty="0">
                <a:solidFill>
                  <a:schemeClr val="tx1"/>
                </a:solidFill>
                <a:latin typeface="Arial" charset="0"/>
                <a:ea typeface="ＭＳ Ｐゴシック" charset="-128"/>
                <a:cs typeface="ＭＳ Ｐゴシック" charset="-128"/>
              </a:rPr>
              <a:t>referred to as the </a:t>
            </a:r>
            <a:r>
              <a:rPr lang="en-US" sz="1200" b="1" kern="1200" baseline="0" dirty="0">
                <a:solidFill>
                  <a:schemeClr val="tx1"/>
                </a:solidFill>
                <a:latin typeface="Arial" charset="0"/>
                <a:ea typeface="ＭＳ Ｐゴシック" charset="-128"/>
                <a:cs typeface="ＭＳ Ｐゴシック" charset="-128"/>
              </a:rPr>
              <a:t>birthday paradox</a:t>
            </a:r>
            <a:r>
              <a:rPr lang="en-US" sz="1200" kern="1200" baseline="0" dirty="0">
                <a:solidFill>
                  <a:schemeClr val="tx1"/>
                </a:solidFill>
                <a:latin typeface="Arial" charset="0"/>
                <a:ea typeface="ＭＳ Ｐゴシック" charset="-128"/>
                <a:cs typeface="ＭＳ Ｐゴシック" charset="-128"/>
              </a:rPr>
              <a:t>. In essence, if we choose random variables from a uniform distribution in the range 0 through N - 1, then the probability that a</a:t>
            </a:r>
          </a:p>
          <a:p>
            <a:r>
              <a:rPr lang="en-US" sz="1200" kern="1200" baseline="0" dirty="0">
                <a:solidFill>
                  <a:schemeClr val="tx1"/>
                </a:solidFill>
                <a:latin typeface="Arial" charset="0"/>
                <a:ea typeface="ＭＳ Ｐゴシック" charset="-128"/>
                <a:cs typeface="ＭＳ Ｐゴシック" charset="-128"/>
              </a:rPr>
              <a:t>repeated element is encountered exceeds 0.5 after √</a:t>
            </a:r>
            <a:r>
              <a:rPr lang="en-US" sz="1200" b="0" kern="1200" baseline="0" dirty="0">
                <a:solidFill>
                  <a:schemeClr val="tx1"/>
                </a:solidFill>
                <a:latin typeface="Arial" charset="0"/>
                <a:ea typeface="ＭＳ Ｐゴシック" charset="-128"/>
                <a:cs typeface="ＭＳ Ｐゴシック" charset="-128"/>
              </a:rPr>
              <a:t>N choices have been made.</a:t>
            </a:r>
          </a:p>
          <a:p>
            <a:r>
              <a:rPr lang="en-US" sz="1200" kern="1200" baseline="0" dirty="0">
                <a:solidFill>
                  <a:schemeClr val="tx1"/>
                </a:solidFill>
                <a:latin typeface="Arial" charset="0"/>
                <a:ea typeface="ＭＳ Ｐゴシック" charset="-128"/>
                <a:cs typeface="ＭＳ Ｐゴシック" charset="-128"/>
              </a:rPr>
              <a:t>Thus, for an </a:t>
            </a:r>
            <a:r>
              <a:rPr lang="en-US" sz="1200" i="1" kern="1200" baseline="0" dirty="0">
                <a:solidFill>
                  <a:schemeClr val="tx1"/>
                </a:solidFill>
                <a:latin typeface="Arial" charset="0"/>
                <a:ea typeface="ＭＳ Ｐゴシック" charset="-128"/>
                <a:cs typeface="ＭＳ Ｐゴシック" charset="-128"/>
              </a:rPr>
              <a:t>m</a:t>
            </a:r>
            <a:r>
              <a:rPr lang="en-US" sz="1200" kern="1200" baseline="0" dirty="0">
                <a:solidFill>
                  <a:schemeClr val="tx1"/>
                </a:solidFill>
                <a:latin typeface="Arial" charset="0"/>
                <a:ea typeface="ＭＳ Ｐゴシック" charset="-128"/>
                <a:cs typeface="ＭＳ Ｐゴシック" charset="-128"/>
              </a:rPr>
              <a:t>-bit hash value, if we pick data blocks at random, we can expect to</a:t>
            </a:r>
          </a:p>
          <a:p>
            <a:r>
              <a:rPr lang="en-US" sz="1200" kern="1200" baseline="0" dirty="0">
                <a:solidFill>
                  <a:schemeClr val="tx1"/>
                </a:solidFill>
                <a:latin typeface="Arial" charset="0"/>
                <a:ea typeface="ＭＳ Ｐゴシック" charset="-128"/>
                <a:cs typeface="ＭＳ Ｐゴシック" charset="-128"/>
              </a:rPr>
              <a:t>find two data blocks with the same hash value within √</a:t>
            </a:r>
            <a:r>
              <a:rPr lang="en-US" sz="1200" b="0" kern="1200" baseline="0" dirty="0">
                <a:solidFill>
                  <a:schemeClr val="tx1"/>
                </a:solidFill>
                <a:latin typeface="Arial" charset="0"/>
                <a:ea typeface="ＭＳ Ｐゴシック" charset="-128"/>
                <a:cs typeface="ＭＳ Ｐゴシック" charset="-128"/>
              </a:rPr>
              <a:t>2</a:t>
            </a:r>
            <a:r>
              <a:rPr lang="en-US" sz="1200" b="0" kern="1200" baseline="30000" dirty="0">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 2</a:t>
            </a:r>
            <a:r>
              <a:rPr lang="en-US" sz="1200" b="0" kern="1200" baseline="30000" dirty="0">
                <a:solidFill>
                  <a:schemeClr val="tx1"/>
                </a:solidFill>
                <a:latin typeface="Arial" charset="0"/>
                <a:ea typeface="ＭＳ Ｐゴシック" charset="-128"/>
                <a:cs typeface="ＭＳ Ｐゴシック" charset="-128"/>
              </a:rPr>
              <a:t>m/2 </a:t>
            </a:r>
            <a:r>
              <a:rPr lang="en-US" sz="1200" b="0" kern="1200" baseline="0" dirty="0">
                <a:solidFill>
                  <a:schemeClr val="tx1"/>
                </a:solidFill>
                <a:latin typeface="Arial" charset="0"/>
                <a:ea typeface="ＭＳ Ｐゴシック" charset="-128"/>
                <a:cs typeface="ＭＳ Ｐゴシック" charset="-128"/>
              </a:rPr>
              <a:t>attempts. The</a:t>
            </a:r>
          </a:p>
          <a:p>
            <a:r>
              <a:rPr lang="en-US" sz="1200" kern="1200" baseline="0" dirty="0">
                <a:solidFill>
                  <a:schemeClr val="tx1"/>
                </a:solidFill>
                <a:latin typeface="Arial" charset="0"/>
                <a:ea typeface="ＭＳ Ｐゴシック" charset="-128"/>
                <a:cs typeface="ＭＳ Ｐゴシック" charset="-128"/>
              </a:rPr>
              <a:t>mathematical derivation of this result is found in Appendix 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Yuval proposed the following strategy to exploit the birthday paradox in a</a:t>
            </a:r>
          </a:p>
          <a:p>
            <a:r>
              <a:rPr lang="en-US" sz="1200" kern="1200" baseline="0" dirty="0">
                <a:solidFill>
                  <a:schemeClr val="tx1"/>
                </a:solidFill>
                <a:latin typeface="Arial" charset="0"/>
                <a:ea typeface="ＭＳ Ｐゴシック" charset="-128"/>
                <a:cs typeface="ＭＳ Ｐゴシック" charset="-128"/>
              </a:rPr>
              <a:t>Collision resistant attack [YUVA79].</a:t>
            </a:r>
          </a:p>
          <a:p>
            <a:endParaRPr lang="en-US" sz="1200" kern="1200" baseline="0" dirty="0">
              <a:solidFill>
                <a:schemeClr val="tx1"/>
              </a:solidFill>
              <a:latin typeface="Arial" charset="0"/>
              <a:ea typeface="ＭＳ Ｐゴシック" charset="-128"/>
              <a:cs typeface="ＭＳ Ｐゴシック" charset="-128"/>
            </a:endParaRPr>
          </a:p>
          <a:p>
            <a:pPr marL="228600" indent="-228600">
              <a:buAutoNum type="arabicPeriod"/>
            </a:pPr>
            <a:r>
              <a:rPr lang="en-US" sz="1200" kern="1200" baseline="0" dirty="0">
                <a:solidFill>
                  <a:schemeClr val="tx1"/>
                </a:solidFill>
                <a:latin typeface="Arial" charset="0"/>
                <a:ea typeface="ＭＳ Ｐゴシック" charset="-128"/>
                <a:cs typeface="ＭＳ Ｐゴシック" charset="-128"/>
              </a:rPr>
              <a:t>The source, A, is prepared to sign a legitimate message </a:t>
            </a:r>
            <a:r>
              <a:rPr lang="en-US" sz="1200" i="1" kern="1200" baseline="0" dirty="0" err="1">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by appending the appropriate </a:t>
            </a:r>
            <a:r>
              <a:rPr lang="en-US" sz="1200" i="1" kern="1200" baseline="0" dirty="0" err="1">
                <a:solidFill>
                  <a:schemeClr val="tx1"/>
                </a:solidFill>
                <a:latin typeface="Arial" charset="0"/>
                <a:ea typeface="ＭＳ Ｐゴシック" charset="-128"/>
                <a:cs typeface="ＭＳ Ｐゴシック" charset="-128"/>
              </a:rPr>
              <a:t>m</a:t>
            </a:r>
            <a:r>
              <a:rPr lang="en-US" sz="1200" kern="1200" baseline="0" dirty="0">
                <a:solidFill>
                  <a:schemeClr val="tx1"/>
                </a:solidFill>
                <a:latin typeface="Arial" charset="0"/>
                <a:ea typeface="ＭＳ Ｐゴシック" charset="-128"/>
                <a:cs typeface="ＭＳ Ｐゴシック" charset="-128"/>
              </a:rPr>
              <a:t>-bit hash code and encrypting that hash code with A’s private key (Figure 11.4a).</a:t>
            </a:r>
          </a:p>
          <a:p>
            <a:pPr marL="228600" indent="-228600">
              <a:buAutoNum type="arabicPeriod"/>
            </a:pPr>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2. The opponent generates 2</a:t>
            </a:r>
            <a:r>
              <a:rPr lang="en-US" sz="1200" kern="1200" baseline="30000" dirty="0">
                <a:solidFill>
                  <a:schemeClr val="tx1"/>
                </a:solidFill>
                <a:latin typeface="Arial" charset="0"/>
                <a:ea typeface="ＭＳ Ｐゴシック" charset="-128"/>
                <a:cs typeface="ＭＳ Ｐゴシック" charset="-128"/>
              </a:rPr>
              <a:t>m/2 </a:t>
            </a:r>
            <a:r>
              <a:rPr lang="en-US" sz="1200" kern="1200" baseline="0" dirty="0">
                <a:solidFill>
                  <a:schemeClr val="tx1"/>
                </a:solidFill>
                <a:latin typeface="Arial" charset="0"/>
                <a:ea typeface="ＭＳ Ｐゴシック" charset="-128"/>
                <a:cs typeface="ＭＳ Ｐゴシック" charset="-128"/>
              </a:rPr>
              <a:t>variations </a:t>
            </a:r>
            <a:r>
              <a:rPr lang="en-US" sz="1200" i="1" kern="1200" baseline="0" dirty="0">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of </a:t>
            </a:r>
            <a:r>
              <a:rPr lang="en-US" sz="1200" i="1" kern="1200" baseline="0" dirty="0">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all of which convey essentially</a:t>
            </a:r>
          </a:p>
          <a:p>
            <a:r>
              <a:rPr lang="en-US" sz="1200" kern="1200" baseline="0" dirty="0">
                <a:solidFill>
                  <a:schemeClr val="tx1"/>
                </a:solidFill>
                <a:latin typeface="Arial" charset="0"/>
                <a:ea typeface="ＭＳ Ｐゴシック" charset="-128"/>
                <a:cs typeface="ＭＳ Ｐゴシック" charset="-128"/>
              </a:rPr>
              <a:t>the same meaning, and stores the messages and their hash values.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3. The opponent prepares a fraudulent message y for which A’s signature is</a:t>
            </a:r>
          </a:p>
          <a:p>
            <a:r>
              <a:rPr lang="en-US" sz="1200" kern="1200" baseline="0" dirty="0">
                <a:solidFill>
                  <a:schemeClr val="tx1"/>
                </a:solidFill>
                <a:latin typeface="Arial" charset="0"/>
                <a:ea typeface="ＭＳ Ｐゴシック" charset="-128"/>
                <a:cs typeface="ＭＳ Ｐゴシック" charset="-128"/>
              </a:rPr>
              <a:t>desired.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4. The opponent generates minor variations y’ of y, all of which convey essentially</a:t>
            </a:r>
          </a:p>
          <a:p>
            <a:r>
              <a:rPr lang="en-US" sz="1200" kern="1200" baseline="0" dirty="0">
                <a:solidFill>
                  <a:schemeClr val="tx1"/>
                </a:solidFill>
                <a:latin typeface="Arial" charset="0"/>
                <a:ea typeface="ＭＳ Ｐゴシック" charset="-128"/>
                <a:cs typeface="ＭＳ Ｐゴシック" charset="-128"/>
              </a:rPr>
              <a:t>the same meaning. For each </a:t>
            </a:r>
            <a:r>
              <a:rPr lang="en-US" sz="1200" kern="1200" baseline="0" dirty="0" err="1">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the opponent computes </a:t>
            </a:r>
            <a:r>
              <a:rPr lang="en-US" sz="1200" kern="1200" baseline="0" dirty="0" err="1">
                <a:solidFill>
                  <a:schemeClr val="tx1"/>
                </a:solidFill>
                <a:latin typeface="Arial" charset="0"/>
                <a:ea typeface="ＭＳ Ｐゴシック" charset="-128"/>
                <a:cs typeface="ＭＳ Ｐゴシック" charset="-128"/>
              </a:rPr>
              <a:t>H(y</a:t>
            </a:r>
            <a:r>
              <a:rPr lang="en-US" sz="1200" kern="1200" baseline="0" dirty="0">
                <a:solidFill>
                  <a:schemeClr val="tx1"/>
                </a:solidFill>
                <a:latin typeface="Arial" charset="0"/>
                <a:ea typeface="ＭＳ Ｐゴシック" charset="-128"/>
                <a:cs typeface="ＭＳ Ｐゴシック" charset="-128"/>
              </a:rPr>
              <a:t>’), checks</a:t>
            </a:r>
          </a:p>
          <a:p>
            <a:r>
              <a:rPr lang="en-US" sz="1200" kern="1200" baseline="0" dirty="0">
                <a:solidFill>
                  <a:schemeClr val="tx1"/>
                </a:solidFill>
                <a:latin typeface="Arial" charset="0"/>
                <a:ea typeface="ＭＳ Ｐゴシック" charset="-128"/>
                <a:cs typeface="ＭＳ Ｐゴシック" charset="-128"/>
              </a:rPr>
              <a:t>for matches with any of the </a:t>
            </a:r>
            <a:r>
              <a:rPr lang="en-US" sz="1200" kern="1200" baseline="0" dirty="0" err="1">
                <a:solidFill>
                  <a:schemeClr val="tx1"/>
                </a:solidFill>
                <a:latin typeface="Arial" charset="0"/>
                <a:ea typeface="ＭＳ Ｐゴシック" charset="-128"/>
                <a:cs typeface="ＭＳ Ｐゴシック" charset="-128"/>
              </a:rPr>
              <a:t>H(x</a:t>
            </a:r>
            <a:r>
              <a:rPr lang="en-US" sz="1200" kern="1200" baseline="0" dirty="0">
                <a:solidFill>
                  <a:schemeClr val="tx1"/>
                </a:solidFill>
                <a:latin typeface="Arial" charset="0"/>
                <a:ea typeface="ＭＳ Ｐゴシック" charset="-128"/>
                <a:cs typeface="ＭＳ Ｐゴシック" charset="-128"/>
              </a:rPr>
              <a:t>’) values, and continues until a match is found.</a:t>
            </a:r>
          </a:p>
          <a:p>
            <a:r>
              <a:rPr lang="en-US" sz="1200" kern="1200" baseline="0" dirty="0">
                <a:solidFill>
                  <a:schemeClr val="tx1"/>
                </a:solidFill>
                <a:latin typeface="Arial" charset="0"/>
                <a:ea typeface="ＭＳ Ｐゴシック" charset="-128"/>
                <a:cs typeface="ＭＳ Ｐゴシック" charset="-128"/>
              </a:rPr>
              <a:t>That is, the process continues until a </a:t>
            </a:r>
            <a:r>
              <a:rPr lang="en-US" sz="1200" kern="1200" baseline="0" dirty="0" err="1">
                <a:solidFill>
                  <a:schemeClr val="tx1"/>
                </a:solidFill>
                <a:latin typeface="Arial" charset="0"/>
                <a:ea typeface="ＭＳ Ｐゴシック" charset="-128"/>
                <a:cs typeface="ＭＳ Ｐゴシック" charset="-128"/>
              </a:rPr>
              <a:t>y</a:t>
            </a:r>
            <a:r>
              <a:rPr lang="en-US" sz="1200" kern="1200" baseline="0" dirty="0">
                <a:solidFill>
                  <a:schemeClr val="tx1"/>
                </a:solidFill>
                <a:latin typeface="Arial" charset="0"/>
                <a:ea typeface="ＭＳ Ｐゴシック" charset="-128"/>
                <a:cs typeface="ＭＳ Ｐゴシック" charset="-128"/>
              </a:rPr>
              <a:t>’ is generated with a hash value equal to</a:t>
            </a:r>
          </a:p>
          <a:p>
            <a:r>
              <a:rPr lang="en-US" sz="1200" kern="1200" baseline="0" dirty="0">
                <a:solidFill>
                  <a:schemeClr val="tx1"/>
                </a:solidFill>
                <a:latin typeface="Arial" charset="0"/>
                <a:ea typeface="ＭＳ Ｐゴシック" charset="-128"/>
                <a:cs typeface="ＭＳ Ｐゴシック" charset="-128"/>
              </a:rPr>
              <a:t>the hash value of one of the </a:t>
            </a:r>
            <a:r>
              <a:rPr lang="en-US" sz="1200" kern="1200" baseline="0" dirty="0" err="1">
                <a:solidFill>
                  <a:schemeClr val="tx1"/>
                </a:solidFill>
                <a:latin typeface="Arial" charset="0"/>
                <a:ea typeface="ＭＳ Ｐゴシック" charset="-128"/>
                <a:cs typeface="ＭＳ Ｐゴシック" charset="-128"/>
              </a:rPr>
              <a:t>x</a:t>
            </a:r>
            <a:r>
              <a:rPr lang="en-US" sz="1200" kern="1200" baseline="0" dirty="0">
                <a:solidFill>
                  <a:schemeClr val="tx1"/>
                </a:solidFill>
                <a:latin typeface="Arial" charset="0"/>
                <a:ea typeface="ＭＳ Ｐゴシック" charset="-128"/>
                <a:cs typeface="ＭＳ Ｐゴシック" charset="-128"/>
              </a:rPr>
              <a:t>’ values.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5. The opponent offers the valid variation to A for signature. This signature can</a:t>
            </a:r>
          </a:p>
          <a:p>
            <a:r>
              <a:rPr lang="en-US" sz="1200" kern="1200" baseline="0" dirty="0">
                <a:solidFill>
                  <a:schemeClr val="tx1"/>
                </a:solidFill>
                <a:latin typeface="Arial" charset="0"/>
                <a:ea typeface="ＭＳ Ｐゴシック" charset="-128"/>
                <a:cs typeface="ＭＳ Ｐゴシック" charset="-128"/>
              </a:rPr>
              <a:t>then be attached to the fraudulent variation for transmission to the intended</a:t>
            </a:r>
          </a:p>
          <a:p>
            <a:r>
              <a:rPr lang="en-US" sz="1200" kern="1200" baseline="0" dirty="0">
                <a:solidFill>
                  <a:schemeClr val="tx1"/>
                </a:solidFill>
                <a:latin typeface="Arial" charset="0"/>
                <a:ea typeface="ＭＳ Ｐゴシック" charset="-128"/>
                <a:cs typeface="ＭＳ Ｐゴシック" charset="-128"/>
              </a:rPr>
              <a:t>recipient. Because the two variations have the same hash code, they will produce</a:t>
            </a:r>
          </a:p>
          <a:p>
            <a:r>
              <a:rPr lang="en-US" sz="1200" kern="1200" baseline="0" dirty="0">
                <a:solidFill>
                  <a:schemeClr val="tx1"/>
                </a:solidFill>
                <a:latin typeface="Arial" charset="0"/>
                <a:ea typeface="ＭＳ Ｐゴシック" charset="-128"/>
                <a:cs typeface="ＭＳ Ｐゴシック" charset="-128"/>
              </a:rPr>
              <a:t>the same signature; the opponent is assured of success even though the</a:t>
            </a:r>
          </a:p>
          <a:p>
            <a:r>
              <a:rPr lang="en-US" sz="1200" kern="1200" baseline="0" dirty="0">
                <a:solidFill>
                  <a:schemeClr val="tx1"/>
                </a:solidFill>
                <a:latin typeface="Arial" charset="0"/>
                <a:ea typeface="ＭＳ Ｐゴシック" charset="-128"/>
                <a:cs typeface="ＭＳ Ｐゴシック" charset="-128"/>
              </a:rPr>
              <a:t>encryption key is not known.</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Thus, if a 64-bit hash code is used, the level of effort required is only on the</a:t>
            </a:r>
          </a:p>
          <a:p>
            <a:r>
              <a:rPr lang="en-US" sz="1200" kern="1200" baseline="0" dirty="0">
                <a:solidFill>
                  <a:schemeClr val="tx1"/>
                </a:solidFill>
                <a:latin typeface="Arial" charset="0"/>
                <a:ea typeface="ＭＳ Ｐゴシック" charset="-128"/>
                <a:cs typeface="ＭＳ Ｐゴシック" charset="-128"/>
              </a:rPr>
              <a:t>order of 2</a:t>
            </a:r>
            <a:r>
              <a:rPr lang="en-US" sz="1200" kern="1200" baseline="30000" dirty="0">
                <a:solidFill>
                  <a:schemeClr val="tx1"/>
                </a:solidFill>
                <a:latin typeface="Arial" charset="0"/>
                <a:ea typeface="ＭＳ Ｐゴシック" charset="-128"/>
                <a:cs typeface="ＭＳ Ｐゴシック" charset="-128"/>
              </a:rPr>
              <a:t>32</a:t>
            </a:r>
            <a:r>
              <a:rPr lang="en-US" sz="1200" kern="1200" baseline="0" dirty="0">
                <a:solidFill>
                  <a:schemeClr val="tx1"/>
                </a:solidFill>
                <a:latin typeface="Arial" charset="0"/>
                <a:ea typeface="ＭＳ Ｐゴシック" charset="-128"/>
                <a:cs typeface="ＭＳ Ｐゴシック" charset="-128"/>
              </a:rPr>
              <a:t> [see Appendix E, Equation (E.7)].</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generation of many variations that convey the same meaning is not difficult.</a:t>
            </a:r>
          </a:p>
          <a:p>
            <a:r>
              <a:rPr lang="en-US" sz="1200" kern="1200" baseline="0" dirty="0">
                <a:solidFill>
                  <a:schemeClr val="tx1"/>
                </a:solidFill>
                <a:latin typeface="Arial" charset="0"/>
                <a:ea typeface="ＭＳ Ｐゴシック" charset="-128"/>
                <a:cs typeface="ＭＳ Ｐゴシック" charset="-128"/>
              </a:rPr>
              <a:t>For example, the opponent could insert a number of “space-space-backspace”</a:t>
            </a:r>
          </a:p>
          <a:p>
            <a:r>
              <a:rPr lang="en-US" sz="1200" kern="1200" baseline="0" dirty="0">
                <a:solidFill>
                  <a:schemeClr val="tx1"/>
                </a:solidFill>
                <a:latin typeface="Arial" charset="0"/>
                <a:ea typeface="ＭＳ Ｐゴシック" charset="-128"/>
                <a:cs typeface="ＭＳ Ｐゴシック" charset="-128"/>
              </a:rPr>
              <a:t>character pairs between words throughout the document. Variations could then</a:t>
            </a:r>
          </a:p>
          <a:p>
            <a:r>
              <a:rPr lang="en-US" sz="1200" kern="1200" baseline="0" dirty="0">
                <a:solidFill>
                  <a:schemeClr val="tx1"/>
                </a:solidFill>
                <a:latin typeface="Arial" charset="0"/>
                <a:ea typeface="ＭＳ Ｐゴシック" charset="-128"/>
                <a:cs typeface="ＭＳ Ｐゴシック" charset="-128"/>
              </a:rPr>
              <a:t>be generated by substituting “space-backspace-space” in selected instances.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Alternatively, the opponent could simply reword the message but retain the</a:t>
            </a:r>
          </a:p>
          <a:p>
            <a:r>
              <a:rPr lang="en-US" sz="1200" kern="1200" baseline="0" dirty="0">
                <a:solidFill>
                  <a:schemeClr val="tx1"/>
                </a:solidFill>
                <a:latin typeface="Arial" charset="0"/>
                <a:ea typeface="ＭＳ Ｐゴシック" charset="-128"/>
                <a:cs typeface="ＭＳ Ｐゴシック" charset="-128"/>
              </a:rPr>
              <a:t>Meaning. Figure 11.7 provides an example.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To summarize, for a hash code of length </a:t>
            </a:r>
            <a:r>
              <a:rPr lang="en-US" sz="1200" b="0" i="1" kern="1200" baseline="0" dirty="0" err="1">
                <a:solidFill>
                  <a:schemeClr val="tx1"/>
                </a:solidFill>
                <a:latin typeface="Arial" charset="0"/>
                <a:ea typeface="ＭＳ Ｐゴシック" charset="-128"/>
                <a:cs typeface="ＭＳ Ｐゴシック" charset="-128"/>
              </a:rPr>
              <a:t>m</a:t>
            </a:r>
            <a:r>
              <a:rPr lang="en-US" sz="1200" b="0" kern="1200" baseline="0" dirty="0">
                <a:solidFill>
                  <a:schemeClr val="tx1"/>
                </a:solidFill>
                <a:latin typeface="Arial" charset="0"/>
                <a:ea typeface="ＭＳ Ｐゴシック" charset="-128"/>
                <a:cs typeface="ＭＳ Ｐゴシック" charset="-128"/>
              </a:rPr>
              <a:t>, the level of effort required, as we</a:t>
            </a:r>
          </a:p>
          <a:p>
            <a:r>
              <a:rPr lang="en-US" sz="1200" b="0" kern="1200" baseline="0" dirty="0">
                <a:solidFill>
                  <a:schemeClr val="tx1"/>
                </a:solidFill>
                <a:latin typeface="Arial" charset="0"/>
                <a:ea typeface="ＭＳ Ｐゴシック" charset="-128"/>
                <a:cs typeface="ＭＳ Ｐゴシック" charset="-128"/>
              </a:rPr>
              <a:t>have seen, is proportional to the following.</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err="1">
                <a:solidFill>
                  <a:schemeClr val="tx1"/>
                </a:solidFill>
                <a:latin typeface="Arial" charset="0"/>
                <a:ea typeface="ＭＳ Ｐゴシック" charset="-128"/>
                <a:cs typeface="ＭＳ Ｐゴシック" charset="-128"/>
              </a:rPr>
              <a:t>Preimage</a:t>
            </a:r>
            <a:r>
              <a:rPr lang="en-US" sz="1200" b="0" kern="1200" baseline="0" dirty="0">
                <a:solidFill>
                  <a:schemeClr val="tx1"/>
                </a:solidFill>
                <a:latin typeface="Arial" charset="0"/>
                <a:ea typeface="ＭＳ Ｐゴシック" charset="-128"/>
                <a:cs typeface="ＭＳ Ｐゴシック" charset="-128"/>
              </a:rPr>
              <a:t> resistant 		2</a:t>
            </a:r>
            <a:r>
              <a:rPr lang="en-US" sz="1600" kern="1200" baseline="30000" dirty="0">
                <a:solidFill>
                  <a:schemeClr val="tx2"/>
                </a:solidFill>
                <a:latin typeface="+mn-lt"/>
                <a:ea typeface="ＭＳ Ｐゴシック" pitchFamily="-84" charset="-128"/>
                <a:cs typeface="+mn-cs"/>
              </a:rPr>
              <a:t>m</a:t>
            </a:r>
          </a:p>
          <a:p>
            <a:r>
              <a:rPr lang="en-US" sz="1200" b="0" kern="1200" baseline="0" dirty="0">
                <a:solidFill>
                  <a:schemeClr val="tx1"/>
                </a:solidFill>
                <a:latin typeface="Arial" charset="0"/>
                <a:ea typeface="ＭＳ Ｐゴシック" charset="-128"/>
                <a:cs typeface="ＭＳ Ｐゴシック" charset="-128"/>
              </a:rPr>
              <a:t>Second </a:t>
            </a:r>
            <a:r>
              <a:rPr lang="en-US" sz="1200" b="0" kern="1200" baseline="0" dirty="0" err="1">
                <a:solidFill>
                  <a:schemeClr val="tx1"/>
                </a:solidFill>
                <a:latin typeface="Arial" charset="0"/>
                <a:ea typeface="ＭＳ Ｐゴシック" charset="-128"/>
                <a:cs typeface="ＭＳ Ｐゴシック" charset="-128"/>
              </a:rPr>
              <a:t>preimage</a:t>
            </a:r>
            <a:r>
              <a:rPr lang="en-US" sz="1200" b="0" kern="1200" baseline="0" dirty="0">
                <a:solidFill>
                  <a:schemeClr val="tx1"/>
                </a:solidFill>
                <a:latin typeface="Arial" charset="0"/>
                <a:ea typeface="ＭＳ Ｐゴシック" charset="-128"/>
                <a:cs typeface="ＭＳ Ｐゴシック" charset="-128"/>
              </a:rPr>
              <a:t> resistant		2</a:t>
            </a:r>
            <a:r>
              <a:rPr lang="en-US" sz="1600" kern="1200" baseline="30000" dirty="0">
                <a:solidFill>
                  <a:schemeClr val="tx2"/>
                </a:solidFill>
                <a:latin typeface="+mn-lt"/>
                <a:ea typeface="ＭＳ Ｐゴシック" pitchFamily="-84" charset="-128"/>
                <a:cs typeface="+mn-cs"/>
              </a:rPr>
              <a:t>m</a:t>
            </a:r>
          </a:p>
          <a:p>
            <a:r>
              <a:rPr lang="en-US" sz="1200" b="0" kern="1200" baseline="0" dirty="0">
                <a:solidFill>
                  <a:schemeClr val="tx1"/>
                </a:solidFill>
                <a:latin typeface="Arial" charset="0"/>
                <a:ea typeface="ＭＳ Ｐゴシック" charset="-128"/>
                <a:cs typeface="ＭＳ Ｐゴシック" charset="-128"/>
              </a:rPr>
              <a:t>Collision resistant 		2</a:t>
            </a:r>
            <a:r>
              <a:rPr lang="en-US" sz="1600" kern="1200" baseline="30000" dirty="0">
                <a:solidFill>
                  <a:schemeClr val="tx2"/>
                </a:solidFill>
                <a:latin typeface="+mn-lt"/>
                <a:ea typeface="ＭＳ Ｐゴシック" pitchFamily="-84" charset="-128"/>
                <a:cs typeface="+mn-cs"/>
              </a:rPr>
              <a:t>m/2</a:t>
            </a:r>
            <a:endParaRPr lang="en-AU" sz="1600" kern="1200" baseline="30000" dirty="0">
              <a:solidFill>
                <a:schemeClr val="tx2"/>
              </a:solidFill>
              <a:latin typeface="+mn-lt"/>
              <a:ea typeface="ＭＳ Ｐゴシック" pitchFamily="-84" charset="-128"/>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xfrm>
            <a:off x="457200" y="4343400"/>
            <a:ext cx="6019800" cy="4114800"/>
          </a:xfrm>
          <a:noFill/>
          <a:ln/>
        </p:spPr>
        <p:txBody>
          <a:bodyPr/>
          <a:lstStyle/>
          <a:p>
            <a:r>
              <a:rPr lang="en-US" sz="1200" b="0" kern="1200" baseline="0" dirty="0">
                <a:solidFill>
                  <a:schemeClr val="tx1"/>
                </a:solidFill>
                <a:latin typeface="Arial" charset="0"/>
                <a:ea typeface="ＭＳ Ｐゴシック" charset="-128"/>
                <a:cs typeface="ＭＳ Ｐゴシック" charset="-128"/>
              </a:rPr>
              <a:t> In recent years, there has been considerable effort, and some successes,</a:t>
            </a:r>
          </a:p>
          <a:p>
            <a:r>
              <a:rPr lang="en-US" sz="1200" b="0" kern="1200" baseline="0" dirty="0">
                <a:solidFill>
                  <a:schemeClr val="tx1"/>
                </a:solidFill>
                <a:latin typeface="Arial" charset="0"/>
                <a:ea typeface="ＭＳ Ｐゴシック" charset="-128"/>
                <a:cs typeface="ＭＳ Ｐゴシック" charset="-128"/>
              </a:rPr>
              <a:t>in developing cryptanalytic attacks on hash functions. To understand these, we</a:t>
            </a:r>
          </a:p>
          <a:p>
            <a:r>
              <a:rPr lang="en-US" sz="1200" b="0" kern="1200" baseline="0" dirty="0">
                <a:solidFill>
                  <a:schemeClr val="tx1"/>
                </a:solidFill>
                <a:latin typeface="Arial" charset="0"/>
                <a:ea typeface="ＭＳ Ｐゴシック" charset="-128"/>
                <a:cs typeface="ＭＳ Ｐゴシック" charset="-128"/>
              </a:rPr>
              <a:t>need to look at the overall structure of a typical secure hash function, indicated in</a:t>
            </a:r>
          </a:p>
          <a:p>
            <a:r>
              <a:rPr lang="en-US" sz="1200" b="0" kern="1200" baseline="0" dirty="0">
                <a:solidFill>
                  <a:schemeClr val="tx1"/>
                </a:solidFill>
                <a:latin typeface="Arial" charset="0"/>
                <a:ea typeface="ＭＳ Ｐゴシック" charset="-128"/>
                <a:cs typeface="ＭＳ Ｐゴシック" charset="-128"/>
              </a:rPr>
              <a:t>Figure 11.8. This structure, referred to as an iterated hash function, was proposed</a:t>
            </a:r>
          </a:p>
          <a:p>
            <a:r>
              <a:rPr lang="en-US" sz="1200" b="0" kern="1200" baseline="0" dirty="0">
                <a:solidFill>
                  <a:schemeClr val="tx1"/>
                </a:solidFill>
                <a:latin typeface="Arial" charset="0"/>
                <a:ea typeface="ＭＳ Ｐゴシック" charset="-128"/>
                <a:cs typeface="ＭＳ Ｐゴシック" charset="-128"/>
              </a:rPr>
              <a:t>by Merkle [MERK79, MERK89] and is the structure of most hash functions in use</a:t>
            </a:r>
          </a:p>
          <a:p>
            <a:r>
              <a:rPr lang="en-US" sz="1200" b="0" kern="1200" baseline="0" dirty="0">
                <a:solidFill>
                  <a:schemeClr val="tx1"/>
                </a:solidFill>
                <a:latin typeface="Arial" charset="0"/>
                <a:ea typeface="ＭＳ Ｐゴシック" charset="-128"/>
                <a:cs typeface="ＭＳ Ｐゴシック" charset="-128"/>
              </a:rPr>
              <a:t>today, including SHA, which is discussed later in this chapter. The hash function</a:t>
            </a:r>
          </a:p>
          <a:p>
            <a:r>
              <a:rPr lang="en-US" sz="1200" b="0" kern="1200" baseline="0" dirty="0">
                <a:solidFill>
                  <a:schemeClr val="tx1"/>
                </a:solidFill>
                <a:latin typeface="Arial" charset="0"/>
                <a:ea typeface="ＭＳ Ｐゴシック" charset="-128"/>
                <a:cs typeface="ＭＳ Ｐゴシック" charset="-128"/>
              </a:rPr>
              <a:t>takes an input message and partitions it into </a:t>
            </a:r>
            <a:r>
              <a:rPr lang="en-US" sz="1200" b="0" i="1" kern="1200" baseline="0" dirty="0">
                <a:solidFill>
                  <a:schemeClr val="tx1"/>
                </a:solidFill>
                <a:latin typeface="Arial" charset="0"/>
                <a:ea typeface="ＭＳ Ｐゴシック" charset="-128"/>
                <a:cs typeface="ＭＳ Ｐゴシック" charset="-128"/>
              </a:rPr>
              <a:t>L</a:t>
            </a:r>
            <a:r>
              <a:rPr lang="en-US" sz="1200" b="0" kern="1200" baseline="0" dirty="0">
                <a:solidFill>
                  <a:schemeClr val="tx1"/>
                </a:solidFill>
                <a:latin typeface="Arial" charset="0"/>
                <a:ea typeface="ＭＳ Ｐゴシック" charset="-128"/>
                <a:cs typeface="ＭＳ Ｐゴシック" charset="-128"/>
              </a:rPr>
              <a:t> fixed-sized blocks of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bits each.</a:t>
            </a:r>
          </a:p>
          <a:p>
            <a:r>
              <a:rPr lang="en-US" sz="1200" b="0" kern="1200" baseline="0" dirty="0">
                <a:solidFill>
                  <a:schemeClr val="tx1"/>
                </a:solidFill>
                <a:latin typeface="Arial" charset="0"/>
                <a:ea typeface="ＭＳ Ｐゴシック" charset="-128"/>
                <a:cs typeface="ＭＳ Ｐゴシック" charset="-128"/>
              </a:rPr>
              <a:t>If necessary, the final block is padded to b bits. The final block also includes the</a:t>
            </a:r>
          </a:p>
          <a:p>
            <a:r>
              <a:rPr lang="en-US" sz="1200" b="0" kern="1200" baseline="0" dirty="0">
                <a:solidFill>
                  <a:schemeClr val="tx1"/>
                </a:solidFill>
                <a:latin typeface="Arial" charset="0"/>
                <a:ea typeface="ＭＳ Ｐゴシック" charset="-128"/>
                <a:cs typeface="ＭＳ Ｐゴシック" charset="-128"/>
              </a:rPr>
              <a:t>value of the total length of the input to the hash function. The inclusion of the</a:t>
            </a:r>
          </a:p>
          <a:p>
            <a:r>
              <a:rPr lang="en-US" sz="1200" b="0" kern="1200" baseline="0" dirty="0">
                <a:solidFill>
                  <a:schemeClr val="tx1"/>
                </a:solidFill>
                <a:latin typeface="Arial" charset="0"/>
                <a:ea typeface="ＭＳ Ｐゴシック" charset="-128"/>
                <a:cs typeface="ＭＳ Ｐゴシック" charset="-128"/>
              </a:rPr>
              <a:t>length makes the job of the opponent more difficult. Either the opponent must</a:t>
            </a:r>
          </a:p>
          <a:p>
            <a:r>
              <a:rPr lang="en-US" sz="1200" b="0" kern="1200" baseline="0" dirty="0">
                <a:solidFill>
                  <a:schemeClr val="tx1"/>
                </a:solidFill>
                <a:latin typeface="Arial" charset="0"/>
                <a:ea typeface="ＭＳ Ｐゴシック" charset="-128"/>
                <a:cs typeface="ＭＳ Ｐゴシック" charset="-128"/>
              </a:rPr>
              <a:t>find two messages of equal length that hash to the same value or two messages of differing lengths that, together with their length values, hash to the same value.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The hash algorithm involves repeated use of a </a:t>
            </a:r>
            <a:r>
              <a:rPr lang="en-US" sz="1200" b="1" kern="1200" baseline="0" dirty="0">
                <a:solidFill>
                  <a:schemeClr val="tx1"/>
                </a:solidFill>
                <a:latin typeface="Arial" charset="0"/>
                <a:ea typeface="ＭＳ Ｐゴシック" charset="-128"/>
                <a:cs typeface="ＭＳ Ｐゴシック" charset="-128"/>
              </a:rPr>
              <a:t>compression</a:t>
            </a:r>
            <a:r>
              <a:rPr lang="en-US" sz="1200" b="0" kern="1200" baseline="0" dirty="0">
                <a:solidFill>
                  <a:schemeClr val="tx1"/>
                </a:solidFill>
                <a:latin typeface="Arial" charset="0"/>
                <a:ea typeface="ＭＳ Ｐゴシック" charset="-128"/>
                <a:cs typeface="ＭＳ Ｐゴシック" charset="-128"/>
              </a:rPr>
              <a:t> </a:t>
            </a:r>
            <a:r>
              <a:rPr lang="en-US" sz="1200" b="1" kern="1200" baseline="0" dirty="0">
                <a:solidFill>
                  <a:schemeClr val="tx1"/>
                </a:solidFill>
                <a:latin typeface="Arial" charset="0"/>
                <a:ea typeface="ＭＳ Ｐゴシック" charset="-128"/>
                <a:cs typeface="ＭＳ Ｐゴシック" charset="-128"/>
              </a:rPr>
              <a:t>function</a:t>
            </a:r>
            <a:r>
              <a:rPr lang="en-US" sz="1200" b="0" kern="1200" baseline="0" dirty="0">
                <a:solidFill>
                  <a:schemeClr val="tx1"/>
                </a:solidFill>
                <a:latin typeface="Arial" charset="0"/>
                <a:ea typeface="ＭＳ Ｐゴシック" charset="-128"/>
                <a:cs typeface="ＭＳ Ｐゴシック" charset="-128"/>
              </a:rPr>
              <a:t>, </a:t>
            </a:r>
            <a:r>
              <a:rPr lang="en-US" sz="1200" b="0" kern="1200" baseline="0" dirty="0" err="1">
                <a:solidFill>
                  <a:schemeClr val="tx1"/>
                </a:solidFill>
                <a:latin typeface="Arial" charset="0"/>
                <a:ea typeface="ＭＳ Ｐゴシック" charset="-128"/>
                <a:cs typeface="ＭＳ Ｐゴシック" charset="-128"/>
              </a:rPr>
              <a:t>f</a:t>
            </a:r>
            <a:r>
              <a:rPr lang="en-US" sz="1200" b="0" kern="1200" baseline="0" dirty="0">
                <a:solidFill>
                  <a:schemeClr val="tx1"/>
                </a:solidFill>
                <a:latin typeface="Arial" charset="0"/>
                <a:ea typeface="ＭＳ Ｐゴシック" charset="-128"/>
                <a:cs typeface="ＭＳ Ｐゴシック" charset="-128"/>
              </a:rPr>
              <a:t>, that</a:t>
            </a:r>
          </a:p>
          <a:p>
            <a:r>
              <a:rPr lang="en-US" sz="1200" b="0" kern="1200" baseline="0" dirty="0">
                <a:solidFill>
                  <a:schemeClr val="tx1"/>
                </a:solidFill>
                <a:latin typeface="Arial" charset="0"/>
                <a:ea typeface="ＭＳ Ｐゴシック" charset="-128"/>
                <a:cs typeface="ＭＳ Ｐゴシック" charset="-128"/>
              </a:rPr>
              <a:t>takes two inputs (an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input from the previous step, called the </a:t>
            </a:r>
            <a:r>
              <a:rPr lang="en-US" sz="1200" b="0" i="1" kern="1200" baseline="0" dirty="0">
                <a:solidFill>
                  <a:schemeClr val="tx1"/>
                </a:solidFill>
                <a:latin typeface="Arial" charset="0"/>
                <a:ea typeface="ＭＳ Ｐゴシック" charset="-128"/>
                <a:cs typeface="ＭＳ Ｐゴシック" charset="-128"/>
              </a:rPr>
              <a:t>chaining variable</a:t>
            </a:r>
            <a:r>
              <a:rPr lang="en-US" sz="1200" b="0" kern="1200" baseline="0" dirty="0">
                <a:solidFill>
                  <a:schemeClr val="tx1"/>
                </a:solidFill>
                <a:latin typeface="Arial" charset="0"/>
                <a:ea typeface="ＭＳ Ｐゴシック" charset="-128"/>
                <a:cs typeface="ＭＳ Ｐゴシック" charset="-128"/>
              </a:rPr>
              <a:t>, and a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-bit block) and produces an </a:t>
            </a:r>
            <a:r>
              <a:rPr lang="en-US" sz="1200" b="0" i="1" kern="1200" baseline="0" dirty="0">
                <a:solidFill>
                  <a:schemeClr val="tx1"/>
                </a:solidFill>
                <a:latin typeface="Arial" charset="0"/>
                <a:ea typeface="ＭＳ Ｐゴシック" charset="-128"/>
                <a:cs typeface="ＭＳ Ｐゴシック" charset="-128"/>
              </a:rPr>
              <a:t>n</a:t>
            </a:r>
            <a:r>
              <a:rPr lang="en-US" sz="1200" b="0" kern="1200" baseline="0" dirty="0">
                <a:solidFill>
                  <a:schemeClr val="tx1"/>
                </a:solidFill>
                <a:latin typeface="Arial" charset="0"/>
                <a:ea typeface="ＭＳ Ｐゴシック" charset="-128"/>
                <a:cs typeface="ＭＳ Ｐゴシック" charset="-128"/>
              </a:rPr>
              <a:t>-bit output. At the start of hashing, the chaining variable has an initial value that is specified as part of the algorithm. The final </a:t>
            </a:r>
            <a:r>
              <a:rPr lang="en-US" sz="1200" kern="1200" baseline="0" dirty="0">
                <a:solidFill>
                  <a:schemeClr val="tx1"/>
                </a:solidFill>
                <a:latin typeface="Arial" charset="0"/>
                <a:ea typeface="ＭＳ Ｐゴシック" charset="-128"/>
                <a:cs typeface="ＭＳ Ｐゴシック" charset="-128"/>
              </a:rPr>
              <a:t>value of the chaining variable is the hash value.</a:t>
            </a:r>
            <a:endParaRPr lang="en-US" b="0" dirty="0">
              <a:latin typeface="Arial" pitchFamily="-84" charset="0"/>
              <a:ea typeface="ＭＳ Ｐゴシック" pitchFamily="-84" charset="-128"/>
              <a:cs typeface="ＭＳ Ｐゴシック" pitchFamily="-84" charset="-128"/>
            </a:endParaRPr>
          </a:p>
        </p:txBody>
      </p:sp>
      <p:sp>
        <p:nvSpPr>
          <p:cNvPr id="37892" name="Slide Number Placeholder 3"/>
          <p:cNvSpPr>
            <a:spLocks noGrp="1"/>
          </p:cNvSpPr>
          <p:nvPr>
            <p:ph type="sldNum" sz="quarter" idx="5"/>
          </p:nvPr>
        </p:nvSpPr>
        <p:spPr>
          <a:noFill/>
        </p:spPr>
        <p:txBody>
          <a:bodyPr/>
          <a:lstStyle/>
          <a:p>
            <a:fld id="{877E4939-CD6A-2B48-B88C-687E529A775F}" type="slidenum">
              <a:rPr lang="en-AU" smtClean="0">
                <a:latin typeface="Arial" pitchFamily="-84" charset="0"/>
              </a:rPr>
              <a:pPr/>
              <a:t>19</a:t>
            </a:fld>
            <a:endParaRPr lang="en-AU" dirty="0">
              <a:latin typeface="Arial" pitchFamily="-8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 </a:t>
            </a:r>
            <a:r>
              <a:rPr lang="en-US" sz="1200" b="1" kern="1200" dirty="0">
                <a:solidFill>
                  <a:schemeClr val="tx1"/>
                </a:solidFill>
                <a:effectLst/>
                <a:latin typeface="Arial" charset="0"/>
                <a:ea typeface="ＭＳ Ｐゴシック" charset="-128"/>
                <a:cs typeface="ＭＳ Ｐゴシック" charset="-128"/>
              </a:rPr>
              <a:t>hash function </a:t>
            </a:r>
            <a:r>
              <a:rPr lang="en-US" sz="1200" kern="1200" dirty="0">
                <a:solidFill>
                  <a:schemeClr val="tx1"/>
                </a:solidFill>
                <a:effectLst/>
                <a:latin typeface="Arial" charset="0"/>
                <a:ea typeface="ＭＳ Ｐゴシック" charset="-128"/>
                <a:cs typeface="ＭＳ Ｐゴシック" charset="-128"/>
              </a:rPr>
              <a:t>H accepts a variable-length block of data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as input and produces a fixed-size result </a:t>
            </a:r>
            <a:r>
              <a:rPr lang="en-US" sz="1200" i="1" kern="1200" dirty="0">
                <a:solidFill>
                  <a:schemeClr val="tx1"/>
                </a:solidFill>
                <a:effectLst/>
                <a:latin typeface="Arial" charset="0"/>
                <a:ea typeface="ＭＳ Ｐゴシック" charset="-128"/>
                <a:cs typeface="ＭＳ Ｐゴシック" charset="-128"/>
              </a:rPr>
              <a:t>h </a:t>
            </a:r>
            <a:r>
              <a:rPr lang="en-US" sz="1200" kern="1200" dirty="0">
                <a:solidFill>
                  <a:schemeClr val="tx1"/>
                </a:solidFill>
                <a:effectLst/>
                <a:latin typeface="Arial" charset="0"/>
                <a:ea typeface="ＭＳ Ｐゴシック" charset="-128"/>
                <a:cs typeface="ＭＳ Ｐゴシック" charset="-128"/>
              </a:rPr>
              <a:t>= H(</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referred to as a </a:t>
            </a:r>
            <a:r>
              <a:rPr lang="en-US" sz="1200" b="1" kern="1200" dirty="0">
                <a:solidFill>
                  <a:schemeClr val="tx1"/>
                </a:solidFill>
                <a:effectLst/>
                <a:latin typeface="Arial" charset="0"/>
                <a:ea typeface="ＭＳ Ｐゴシック" charset="-128"/>
                <a:cs typeface="ＭＳ Ｐゴシック" charset="-128"/>
              </a:rPr>
              <a:t>hash value </a:t>
            </a:r>
            <a:r>
              <a:rPr lang="en-US" sz="1200" kern="1200" dirty="0">
                <a:solidFill>
                  <a:schemeClr val="tx1"/>
                </a:solidFill>
                <a:effectLst/>
                <a:latin typeface="Arial" charset="0"/>
                <a:ea typeface="ＭＳ Ｐゴシック" charset="-128"/>
                <a:cs typeface="ＭＳ Ｐゴシック" charset="-128"/>
              </a:rPr>
              <a:t>or a </a:t>
            </a:r>
            <a:r>
              <a:rPr lang="en-US" sz="1200" b="1" kern="1200" dirty="0">
                <a:solidFill>
                  <a:schemeClr val="tx1"/>
                </a:solidFill>
                <a:effectLst/>
                <a:latin typeface="Arial" charset="0"/>
                <a:ea typeface="ＭＳ Ｐゴシック" charset="-128"/>
                <a:cs typeface="ＭＳ Ｐゴシック" charset="-128"/>
              </a:rPr>
              <a:t>hash code</a:t>
            </a:r>
            <a:r>
              <a:rPr lang="en-US" sz="1200" kern="1200" dirty="0">
                <a:solidFill>
                  <a:schemeClr val="tx1"/>
                </a:solidFill>
                <a:effectLst/>
                <a:latin typeface="Arial" charset="0"/>
                <a:ea typeface="ＭＳ Ｐゴシック" charset="-128"/>
                <a:cs typeface="ＭＳ Ｐゴシック" charset="-128"/>
              </a:rPr>
              <a:t>. A “good” hash function has the property that the results of applying the function to a large set of inputs will produce outputs that are evenly distributed and apparently random. In general terms, the principal object of a hash function is data integrity. A change to any bit or bits in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results, with high probability, in a change to the hash value.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kind of hash function needed for security applications is referred to as a </a:t>
            </a:r>
            <a:r>
              <a:rPr lang="en-US" sz="1200" b="1" kern="1200" dirty="0">
                <a:solidFill>
                  <a:schemeClr val="tx1"/>
                </a:solidFill>
                <a:effectLst/>
                <a:latin typeface="Arial" charset="0"/>
                <a:ea typeface="ＭＳ Ｐゴシック" charset="-128"/>
                <a:cs typeface="ＭＳ Ｐゴシック" charset="-128"/>
              </a:rPr>
              <a:t>cryptographic hash function</a:t>
            </a:r>
            <a:r>
              <a:rPr lang="en-US" sz="1200" kern="1200" dirty="0">
                <a:solidFill>
                  <a:schemeClr val="tx1"/>
                </a:solidFill>
                <a:effectLst/>
                <a:latin typeface="Arial" charset="0"/>
                <a:ea typeface="ＭＳ Ｐゴシック" charset="-128"/>
                <a:cs typeface="ＭＳ Ｐゴシック" charset="-128"/>
              </a:rPr>
              <a:t>. A cryptographic hash function is an algorithm for which it is computationally infeasible (because no attack is significantly more efficient than brute force) to find either (a) a data object that maps to a pre-specified hash result (the one-way property) or (b) two data objects that map to the same hash result (the collision-free property). Because of these characteristics, hash functions are often used to determine whether or not data has changed.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AEFDFB2B-967D-2347-9C52-094724F4DA56}" type="slidenum">
              <a:rPr lang="en-AU">
                <a:latin typeface="Arial" pitchFamily="-84" charset="0"/>
              </a:rPr>
              <a:pPr/>
              <a:t>20</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charset="-128"/>
                <a:cs typeface="ＭＳ Ｐゴシック" charset="-128"/>
              </a:rPr>
              <a:t> In recent years, the most widely used hash function has been the Secure Hash</a:t>
            </a:r>
          </a:p>
          <a:p>
            <a:r>
              <a:rPr lang="en-US" sz="1200" b="0" kern="1200" baseline="0" dirty="0">
                <a:solidFill>
                  <a:schemeClr val="tx1"/>
                </a:solidFill>
                <a:latin typeface="Arial" charset="0"/>
                <a:ea typeface="ＭＳ Ｐゴシック" charset="-128"/>
                <a:cs typeface="ＭＳ Ｐゴシック" charset="-128"/>
              </a:rPr>
              <a:t>Algorithm (SHA). Indeed, because virtually every other widely used hash function</a:t>
            </a:r>
          </a:p>
          <a:p>
            <a:r>
              <a:rPr lang="en-US" sz="1200" b="0" kern="1200" baseline="0" dirty="0">
                <a:solidFill>
                  <a:schemeClr val="tx1"/>
                </a:solidFill>
                <a:latin typeface="Arial" charset="0"/>
                <a:ea typeface="ＭＳ Ｐゴシック" charset="-128"/>
                <a:cs typeface="ＭＳ Ｐゴシック" charset="-128"/>
              </a:rPr>
              <a:t>had been found to have substantial cryptanalytic weaknesses, SHA was more or</a:t>
            </a:r>
          </a:p>
          <a:p>
            <a:r>
              <a:rPr lang="en-US" sz="1200" b="0" kern="1200" baseline="0" dirty="0">
                <a:solidFill>
                  <a:schemeClr val="tx1"/>
                </a:solidFill>
                <a:latin typeface="Arial" charset="0"/>
                <a:ea typeface="ＭＳ Ｐゴシック" charset="-128"/>
                <a:cs typeface="ＭＳ Ｐゴシック" charset="-128"/>
              </a:rPr>
              <a:t>less the last remaining standardized hash algorithm by 2005. SHA was developed</a:t>
            </a:r>
          </a:p>
          <a:p>
            <a:r>
              <a:rPr lang="en-US" sz="1200" b="0" kern="1200" baseline="0" dirty="0">
                <a:solidFill>
                  <a:schemeClr val="tx1"/>
                </a:solidFill>
                <a:latin typeface="Arial" charset="0"/>
                <a:ea typeface="ＭＳ Ｐゴシック" charset="-128"/>
                <a:cs typeface="ＭＳ Ｐゴシック" charset="-128"/>
              </a:rPr>
              <a:t>by the National Institute of Standards and Technology (NIST) and published as a</a:t>
            </a:r>
          </a:p>
          <a:p>
            <a:r>
              <a:rPr lang="en-US" sz="1200" b="0" kern="1200" baseline="0" dirty="0">
                <a:solidFill>
                  <a:schemeClr val="tx1"/>
                </a:solidFill>
                <a:latin typeface="Arial" charset="0"/>
                <a:ea typeface="ＭＳ Ｐゴシック" charset="-128"/>
                <a:cs typeface="ＭＳ Ｐゴシック" charset="-128"/>
              </a:rPr>
              <a:t>federal information processing standard (FIPS 180) in 1993. When weaknesses were discovered in SHA, now known as </a:t>
            </a:r>
            <a:r>
              <a:rPr lang="en-US" sz="1200" b="1" kern="1200" baseline="0" dirty="0">
                <a:solidFill>
                  <a:schemeClr val="tx1"/>
                </a:solidFill>
                <a:latin typeface="Arial" charset="0"/>
                <a:ea typeface="ＭＳ Ｐゴシック" charset="-128"/>
                <a:cs typeface="ＭＳ Ｐゴシック" charset="-128"/>
              </a:rPr>
              <a:t>SHA-0, </a:t>
            </a:r>
            <a:r>
              <a:rPr lang="en-US" sz="1200" b="0" kern="1200" baseline="0" dirty="0">
                <a:solidFill>
                  <a:schemeClr val="tx1"/>
                </a:solidFill>
                <a:latin typeface="Arial" charset="0"/>
                <a:ea typeface="ＭＳ Ｐゴシック" charset="-128"/>
                <a:cs typeface="ＭＳ Ｐゴシック" charset="-128"/>
              </a:rPr>
              <a:t>a revised version was issued as FIPS 180-1 in 1995 and is referred to as </a:t>
            </a:r>
            <a:r>
              <a:rPr lang="en-US" sz="1200" b="1" kern="1200" baseline="0" dirty="0">
                <a:solidFill>
                  <a:schemeClr val="tx1"/>
                </a:solidFill>
                <a:latin typeface="Arial" charset="0"/>
                <a:ea typeface="ＭＳ Ｐゴシック" charset="-128"/>
                <a:cs typeface="ＭＳ Ｐゴシック" charset="-128"/>
              </a:rPr>
              <a:t>SHA-1</a:t>
            </a:r>
            <a:r>
              <a:rPr lang="en-US" sz="1200" b="0" kern="1200" baseline="0" dirty="0">
                <a:solidFill>
                  <a:schemeClr val="tx1"/>
                </a:solidFill>
                <a:latin typeface="Arial" charset="0"/>
                <a:ea typeface="ＭＳ Ｐゴシック" charset="-128"/>
                <a:cs typeface="ＭＳ Ｐゴシック" charset="-128"/>
              </a:rPr>
              <a:t>. The actual standards document is entitled “Secure Hash Standard.” SHA is based on the hash function </a:t>
            </a:r>
            <a:r>
              <a:rPr lang="en-US" sz="1200" b="1" kern="1200" baseline="0" dirty="0">
                <a:solidFill>
                  <a:schemeClr val="tx1"/>
                </a:solidFill>
                <a:latin typeface="Arial" charset="0"/>
                <a:ea typeface="ＭＳ Ｐゴシック" charset="-128"/>
                <a:cs typeface="ＭＳ Ｐゴシック" charset="-128"/>
              </a:rPr>
              <a:t>MD4</a:t>
            </a:r>
            <a:r>
              <a:rPr lang="en-US" sz="1200" b="0" kern="1200" baseline="0" dirty="0">
                <a:solidFill>
                  <a:schemeClr val="tx1"/>
                </a:solidFill>
                <a:latin typeface="Arial" charset="0"/>
                <a:ea typeface="ＭＳ Ｐゴシック" charset="-128"/>
                <a:cs typeface="ＭＳ Ｐゴシック" charset="-128"/>
              </a:rPr>
              <a:t>, and its design closely models MD4.</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SHA-1 produces a hash value of 160 bits. In 2002, NIST produced a revised</a:t>
            </a:r>
          </a:p>
          <a:p>
            <a:r>
              <a:rPr lang="en-US" sz="1200" kern="1200" baseline="0" dirty="0">
                <a:solidFill>
                  <a:schemeClr val="tx1"/>
                </a:solidFill>
                <a:latin typeface="Arial" charset="0"/>
                <a:ea typeface="ＭＳ Ｐゴシック" charset="-128"/>
                <a:cs typeface="ＭＳ Ｐゴシック" charset="-128"/>
              </a:rPr>
              <a:t>version of the standard, FIPS 180-2, that defined three new versions of SHA, with</a:t>
            </a:r>
          </a:p>
          <a:p>
            <a:r>
              <a:rPr lang="en-US" sz="1200" kern="1200" baseline="0" dirty="0">
                <a:solidFill>
                  <a:schemeClr val="tx1"/>
                </a:solidFill>
                <a:latin typeface="Arial" charset="0"/>
                <a:ea typeface="ＭＳ Ｐゴシック" charset="-128"/>
                <a:cs typeface="ＭＳ Ｐゴシック" charset="-128"/>
              </a:rPr>
              <a:t>hash value lengths of 256, 384, and 512 bits, known as SHA-256, SHA-384, and</a:t>
            </a:r>
          </a:p>
          <a:p>
            <a:r>
              <a:rPr lang="en-US" sz="1200" kern="1200" baseline="0" dirty="0">
                <a:solidFill>
                  <a:schemeClr val="tx1"/>
                </a:solidFill>
                <a:latin typeface="Arial" charset="0"/>
                <a:ea typeface="ＭＳ Ｐゴシック" charset="-128"/>
                <a:cs typeface="ＭＳ Ｐゴシック" charset="-128"/>
              </a:rPr>
              <a:t>SHA-512, respectively. Collectively, these hash algorithms are known as </a:t>
            </a:r>
            <a:r>
              <a:rPr lang="en-US" sz="1200" b="1" kern="1200" baseline="0" dirty="0">
                <a:solidFill>
                  <a:schemeClr val="tx1"/>
                </a:solidFill>
                <a:latin typeface="Arial" charset="0"/>
                <a:ea typeface="ＭＳ Ｐゴシック" charset="-128"/>
                <a:cs typeface="ＭＳ Ｐゴシック" charset="-128"/>
              </a:rPr>
              <a:t>SHA-2 </a:t>
            </a:r>
            <a:r>
              <a:rPr lang="en-US" sz="1200" kern="1200" baseline="0" dirty="0">
                <a:solidFill>
                  <a:schemeClr val="tx1"/>
                </a:solidFill>
                <a:latin typeface="Arial" charset="0"/>
                <a:ea typeface="ＭＳ Ｐゴシック" charset="-128"/>
                <a:cs typeface="ＭＳ Ｐゴシック" charset="-128"/>
              </a:rPr>
              <a:t>.</a:t>
            </a:r>
          </a:p>
          <a:p>
            <a:r>
              <a:rPr lang="en-US" sz="1200" kern="1200" baseline="0" dirty="0">
                <a:solidFill>
                  <a:schemeClr val="tx1"/>
                </a:solidFill>
                <a:latin typeface="Arial" charset="0"/>
                <a:ea typeface="ＭＳ Ｐゴシック" charset="-128"/>
                <a:cs typeface="ＭＳ Ｐゴシック" charset="-128"/>
              </a:rPr>
              <a:t>These new versions have the same underlying structure and use the same types of modular arithmetic and logical binary operations as SHA-1.</a:t>
            </a:r>
            <a:endParaRPr lang="en-US" sz="1200" b="0" kern="1200" baseline="0" dirty="0">
              <a:solidFill>
                <a:schemeClr val="tx1"/>
              </a:solidFill>
              <a:latin typeface="Arial" charset="0"/>
              <a:ea typeface="ＭＳ Ｐゴシック" charset="-128"/>
              <a:cs typeface="ＭＳ Ｐゴシック" charset="-128"/>
            </a:endParaRPr>
          </a:p>
          <a:p>
            <a:endParaRPr lang="en-AU"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a:ln/>
        </p:spPr>
      </p:sp>
      <p:sp>
        <p:nvSpPr>
          <p:cNvPr id="460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A revised document was issued as FIP PUB 180-3 in 2008, which added a 224-bit version (Table 11.3). </a:t>
            </a:r>
            <a:r>
              <a:rPr lang="en-US" sz="1200" kern="1200" dirty="0">
                <a:solidFill>
                  <a:schemeClr val="tx1"/>
                </a:solidFill>
                <a:effectLst/>
                <a:latin typeface="Arial" charset="0"/>
                <a:ea typeface="ＭＳ Ｐゴシック" charset="-128"/>
                <a:cs typeface="ＭＳ Ｐゴシック" charset="-128"/>
              </a:rPr>
              <a:t>SHA-1 and SHA-2 are also specified in RFC 6234, which essentially duplicates the material in FIPS 180-3 but adds a C code implementation. </a:t>
            </a:r>
            <a:endParaRPr lang="en-US" dirty="0"/>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In 2005, NIST announced the intention to phase out approval of SHA-1 and move to a reliance on SHA-2 by 2010. Despite this, SHA-1 continued to be used for digital signature and other applications by numerous applications, such as web browsers. The reluctance to go through the expense and effort of transitioning to SHA-2 has been overcome by a breakthrough announced by are search team in 2017[STEV17,CONS17].The team demonstrated that SHA-1 collision attacks have finally become practical by pro- viding the first known instance of a collision. In total, the computational effort spent is equivalent to 263.1 SHA-1 compressions and took approximately 6500 CPU years and 100 GPU years. As a result, Microsoft, Google, Apple, and Mozilla have all announced that their respective browsers have stopped accepting SHA-1 SSL certificates in 2017. </a:t>
            </a:r>
            <a:endParaRPr lang="en-US" dirty="0"/>
          </a:p>
        </p:txBody>
      </p:sp>
      <p:sp>
        <p:nvSpPr>
          <p:cNvPr id="46084" name="Slide Number Placeholder 3"/>
          <p:cNvSpPr>
            <a:spLocks noGrp="1"/>
          </p:cNvSpPr>
          <p:nvPr>
            <p:ph type="sldNum" sz="quarter" idx="5"/>
          </p:nvPr>
        </p:nvSpPr>
        <p:spPr>
          <a:noFill/>
        </p:spPr>
        <p:txBody>
          <a:bodyPr/>
          <a:lstStyle/>
          <a:p>
            <a:fld id="{488178CB-0DBC-3C49-8795-EFDBF16EC5FC}" type="slidenum">
              <a:rPr lang="en-AU" smtClean="0">
                <a:latin typeface="Arial" pitchFamily="-84" charset="0"/>
              </a:rPr>
              <a:pPr/>
              <a:t>21</a:t>
            </a:fld>
            <a:endParaRPr lang="en-AU" dirty="0">
              <a:latin typeface="Arial" pitchFamily="-8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As of this writing, the Secure Hash Algorithm (SHA-1) has not yet been “broken.”</a:t>
            </a:r>
          </a:p>
          <a:p>
            <a:r>
              <a:rPr lang="en-US" sz="1200" kern="1200" baseline="0" dirty="0">
                <a:solidFill>
                  <a:schemeClr val="tx1"/>
                </a:solidFill>
                <a:latin typeface="Arial" charset="0"/>
                <a:ea typeface="ＭＳ Ｐゴシック" charset="-128"/>
                <a:cs typeface="ＭＳ Ｐゴシック" charset="-128"/>
              </a:rPr>
              <a:t>That is, no one has demonstrated a technique for producing collisions in a practical amount of time. However, because SHA-1 is very similar, in structure and in the basic mathematical operations used, to MD5 and SHA-0, both of which have been broken, SHA-1 is considered insecure and has been phased out for SHA-2.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SHA-2, particularly the 512-bit version, would appear to provide unassailable</a:t>
            </a:r>
          </a:p>
          <a:p>
            <a:r>
              <a:rPr lang="en-US" sz="1200" kern="1200" baseline="0" dirty="0">
                <a:solidFill>
                  <a:schemeClr val="tx1"/>
                </a:solidFill>
                <a:latin typeface="Arial" charset="0"/>
                <a:ea typeface="ＭＳ Ｐゴシック" charset="-128"/>
                <a:cs typeface="ＭＳ Ｐゴシック" charset="-128"/>
              </a:rPr>
              <a:t>security. However, SHA-2 shares the same structure and mathematical operations</a:t>
            </a:r>
          </a:p>
          <a:p>
            <a:r>
              <a:rPr lang="en-US" sz="1200" kern="1200" baseline="0" dirty="0">
                <a:solidFill>
                  <a:schemeClr val="tx1"/>
                </a:solidFill>
                <a:latin typeface="Arial" charset="0"/>
                <a:ea typeface="ＭＳ Ｐゴシック" charset="-128"/>
                <a:cs typeface="ＭＳ Ｐゴシック" charset="-128"/>
              </a:rPr>
              <a:t>as its predecessors, and this is a cause for concern. Because it will take years to find a suitable replacement for SHA-2, should it become vulnerable, NIST decided to begin the process of developing a new hash standard.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Accordingly, NIST announced in 2007 a competition to produce the next generation NIST hash function, to be called </a:t>
            </a:r>
            <a:r>
              <a:rPr lang="en-US" sz="1200" b="1" kern="1200" baseline="0" dirty="0">
                <a:solidFill>
                  <a:schemeClr val="tx1"/>
                </a:solidFill>
                <a:latin typeface="Arial" charset="0"/>
                <a:ea typeface="ＭＳ Ｐゴシック" charset="-128"/>
                <a:cs typeface="ＭＳ Ｐゴシック" charset="-128"/>
              </a:rPr>
              <a:t>SHA-3.</a:t>
            </a:r>
            <a:r>
              <a:rPr lang="en-US" sz="1200" kern="1200" baseline="0" dirty="0">
                <a:solidFill>
                  <a:schemeClr val="tx1"/>
                </a:solidFill>
                <a:latin typeface="Arial" charset="0"/>
                <a:ea typeface="ＭＳ Ｐゴシック" charset="-128"/>
                <a:cs typeface="ＭＳ Ｐゴシック" charset="-128"/>
              </a:rPr>
              <a:t> The winning design for SHA-3</a:t>
            </a:r>
          </a:p>
          <a:p>
            <a:r>
              <a:rPr lang="en-US" sz="1200" kern="1200" baseline="0" dirty="0">
                <a:solidFill>
                  <a:schemeClr val="tx1"/>
                </a:solidFill>
                <a:latin typeface="Arial" charset="0"/>
                <a:ea typeface="ＭＳ Ｐゴシック" charset="-128"/>
                <a:cs typeface="ＭＳ Ｐゴシック" charset="-128"/>
              </a:rPr>
              <a:t>was announced by NIST in October 2012. SHA-3 is a cryptographic hash function</a:t>
            </a:r>
          </a:p>
          <a:p>
            <a:r>
              <a:rPr lang="en-US" sz="1200" kern="1200" baseline="0" dirty="0">
                <a:solidFill>
                  <a:schemeClr val="tx1"/>
                </a:solidFill>
                <a:latin typeface="Arial" charset="0"/>
                <a:ea typeface="ＭＳ Ｐゴシック" charset="-128"/>
                <a:cs typeface="ＭＳ Ｐゴシック" charset="-128"/>
              </a:rPr>
              <a:t>that is intended to complement SHA-2 as the approved standard for a wide range</a:t>
            </a:r>
          </a:p>
          <a:p>
            <a:r>
              <a:rPr lang="en-US" sz="1200" kern="1200" baseline="0" dirty="0">
                <a:solidFill>
                  <a:schemeClr val="tx1"/>
                </a:solidFill>
                <a:latin typeface="Arial" charset="0"/>
                <a:ea typeface="ＭＳ Ｐゴシック" charset="-128"/>
                <a:cs typeface="ＭＳ Ｐゴシック" charset="-128"/>
              </a:rPr>
              <a:t>of applications.</a:t>
            </a:r>
          </a:p>
          <a:p>
            <a:endParaRPr lang="en-US" sz="120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NISTIR 7896 (</a:t>
            </a:r>
            <a:r>
              <a:rPr lang="en-US" sz="1200" i="1" kern="1200" dirty="0">
                <a:solidFill>
                  <a:schemeClr val="tx1"/>
                </a:solidFill>
                <a:effectLst/>
                <a:latin typeface="Arial" charset="0"/>
                <a:ea typeface="ＭＳ Ｐゴシック" charset="-128"/>
                <a:cs typeface="ＭＳ Ｐゴシック" charset="-128"/>
              </a:rPr>
              <a:t>Third-Round Report of the SHA-3 Cryptographic Hash Algorithm Competition</a:t>
            </a:r>
            <a:r>
              <a:rPr lang="en-US" sz="1200" kern="1200" dirty="0">
                <a:solidFill>
                  <a:schemeClr val="tx1"/>
                </a:solidFill>
                <a:effectLst/>
                <a:latin typeface="Arial" charset="0"/>
                <a:ea typeface="ＭＳ Ｐゴシック" charset="-128"/>
                <a:cs typeface="ＭＳ Ｐゴシック" charset="-128"/>
              </a:rPr>
              <a:t>) summarizes the evaluation criteria used by NIST to select from among the candidates for SHA-3, plus the rationale for picking Keccak, which was the winning </a:t>
            </a:r>
            <a:r>
              <a:rPr lang="en-US" sz="1200" kern="1200" dirty="0" err="1">
                <a:solidFill>
                  <a:schemeClr val="tx1"/>
                </a:solidFill>
                <a:effectLst/>
                <a:latin typeface="Arial" charset="0"/>
                <a:ea typeface="ＭＳ Ｐゴシック" charset="-128"/>
                <a:cs typeface="ＭＳ Ｐゴシック" charset="-128"/>
              </a:rPr>
              <a:t>candidate.This</a:t>
            </a:r>
            <a:r>
              <a:rPr lang="en-US" sz="1200" kern="1200" dirty="0">
                <a:solidFill>
                  <a:schemeClr val="tx1"/>
                </a:solidFill>
                <a:effectLst/>
                <a:latin typeface="Arial" charset="0"/>
                <a:ea typeface="ＭＳ Ｐゴシック" charset="-128"/>
                <a:cs typeface="ＭＳ Ｐゴシック" charset="-128"/>
              </a:rPr>
              <a:t> material is useful in understanding not just the SHA-3 design but also the criteria by which to judge any cryptographic hash algorithm. </a:t>
            </a:r>
            <a:endParaRPr lang="en-US" dirty="0"/>
          </a:p>
        </p:txBody>
      </p:sp>
      <p:sp>
        <p:nvSpPr>
          <p:cNvPr id="56324" name="Slide Number Placeholder 3"/>
          <p:cNvSpPr>
            <a:spLocks noGrp="1"/>
          </p:cNvSpPr>
          <p:nvPr>
            <p:ph type="sldNum" sz="quarter" idx="5"/>
          </p:nvPr>
        </p:nvSpPr>
        <p:spPr>
          <a:noFill/>
        </p:spPr>
        <p:txBody>
          <a:bodyPr/>
          <a:lstStyle/>
          <a:p>
            <a:fld id="{62FF653A-F53A-5B43-AFE9-D90E573ABCBA}" type="slidenum">
              <a:rPr lang="en-AU" smtClean="0">
                <a:latin typeface="Arial" pitchFamily="-84" charset="0"/>
              </a:rPr>
              <a:pPr/>
              <a:t>22</a:t>
            </a:fld>
            <a:endParaRPr lang="en-AU" dirty="0">
              <a:latin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31"/>
          <p:cNvSpPr>
            <a:spLocks noGrp="1" noChangeArrowheads="1"/>
          </p:cNvSpPr>
          <p:nvPr>
            <p:ph type="sldNum" sz="quarter" idx="5"/>
          </p:nvPr>
        </p:nvSpPr>
        <p:spPr>
          <a:noFill/>
        </p:spPr>
        <p:txBody>
          <a:bodyPr/>
          <a:lstStyle/>
          <a:p>
            <a:fld id="{800FD7ED-C008-874C-A44A-6FBCC1FFE7C2}" type="slidenum">
              <a:rPr lang="en-AU">
                <a:latin typeface="Arial" pitchFamily="-84" charset="0"/>
              </a:rPr>
              <a:pPr/>
              <a:t>23</a:t>
            </a:fld>
            <a:endParaRPr lang="en-AU" dirty="0">
              <a:latin typeface="Arial"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11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p:cNvSpPr>
          <p:nvPr>
            <p:ph type="sldImg"/>
          </p:nvPr>
        </p:nvSpPr>
        <p:spPr>
          <a:ln/>
        </p:spPr>
      </p:sp>
      <p:sp>
        <p:nvSpPr>
          <p:cNvPr id="2150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Figure 11.1 depicts the general operation of a cryptographic hash function.</a:t>
            </a:r>
          </a:p>
          <a:p>
            <a:r>
              <a:rPr lang="en-US" sz="1200" kern="1200" baseline="0" dirty="0">
                <a:solidFill>
                  <a:schemeClr val="tx1"/>
                </a:solidFill>
                <a:latin typeface="Arial" charset="0"/>
                <a:ea typeface="ＭＳ Ｐゴシック" charset="-128"/>
                <a:cs typeface="ＭＳ Ｐゴシック" charset="-128"/>
              </a:rPr>
              <a:t>Typically, the input is padded out to an integer multiple of some fixed length</a:t>
            </a:r>
          </a:p>
          <a:p>
            <a:r>
              <a:rPr lang="en-US" sz="1200" kern="1200" baseline="0" dirty="0">
                <a:solidFill>
                  <a:schemeClr val="tx1"/>
                </a:solidFill>
                <a:latin typeface="Arial" charset="0"/>
                <a:ea typeface="ＭＳ Ｐゴシック" charset="-128"/>
                <a:cs typeface="ＭＳ Ｐゴシック" charset="-128"/>
              </a:rPr>
              <a:t>(e.g., 1024 bits), and the padding includes the value of the length of the original message in bits. The length field is a security measure to increase the difficulty for an attacker to produce an alternative message with the same hash value.</a:t>
            </a:r>
            <a:endParaRPr lang="en-US" dirty="0">
              <a:latin typeface="Arial" pitchFamily="-84" charset="0"/>
              <a:ea typeface="ＭＳ Ｐゴシック" pitchFamily="-84" charset="-128"/>
              <a:cs typeface="ＭＳ Ｐゴシック" pitchFamily="-84" charset="-128"/>
            </a:endParaRPr>
          </a:p>
        </p:txBody>
      </p:sp>
      <p:sp>
        <p:nvSpPr>
          <p:cNvPr id="21508" name="Slide Number Placeholder 3"/>
          <p:cNvSpPr>
            <a:spLocks noGrp="1"/>
          </p:cNvSpPr>
          <p:nvPr>
            <p:ph type="sldNum" sz="quarter" idx="5"/>
          </p:nvPr>
        </p:nvSpPr>
        <p:spPr>
          <a:noFill/>
        </p:spPr>
        <p:txBody>
          <a:bodyPr/>
          <a:lstStyle/>
          <a:p>
            <a:fld id="{5C5B7352-273A-EB4C-8779-60CE0036EC84}" type="slidenum">
              <a:rPr lang="en-AU" smtClean="0">
                <a:latin typeface="Arial" pitchFamily="-84" charset="0"/>
              </a:rPr>
              <a:pPr/>
              <a:t>3</a:t>
            </a:fld>
            <a:endParaRPr lang="en-AU" dirty="0">
              <a:latin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0284054-E12D-3C42-9621-A1064B46B9DD}" type="slidenum">
              <a:rPr lang="en-AU">
                <a:latin typeface="Arial" pitchFamily="-84" charset="0"/>
              </a:rPr>
              <a:pPr/>
              <a:t>4</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Message authentication is a mechanism or service used to verify the integrity of a message. Message authentication assures that data received are exactly as sent (i.e., there is no modification, insertion, deletion, or replay). In many cases, there is a requirement that the authentication mechanism assures that the purported identity of the sender is valid. When a hash function is used to provide message authentication, the hash function value is often referred to as a </a:t>
            </a:r>
            <a:r>
              <a:rPr lang="en-US" sz="1200" b="1" kern="1200" dirty="0">
                <a:solidFill>
                  <a:schemeClr val="tx1"/>
                </a:solidFill>
                <a:effectLst/>
                <a:latin typeface="Arial" charset="0"/>
                <a:ea typeface="ＭＳ Ｐゴシック" charset="-128"/>
                <a:cs typeface="ＭＳ Ｐゴシック" charset="-128"/>
              </a:rPr>
              <a:t>message digest.</a:t>
            </a:r>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essence of the use of a hash function for message authentication is as</a:t>
            </a:r>
          </a:p>
          <a:p>
            <a:r>
              <a:rPr lang="en-US" sz="1200" kern="1200" baseline="0" dirty="0">
                <a:solidFill>
                  <a:schemeClr val="tx1"/>
                </a:solidFill>
                <a:latin typeface="Arial" charset="0"/>
                <a:ea typeface="ＭＳ Ｐゴシック" charset="-128"/>
                <a:cs typeface="ＭＳ Ｐゴシック" charset="-128"/>
              </a:rPr>
              <a:t>follows. The sender computes a hash value as a function of the bits in the message and transmits both the hash value and the message. The receiver performs the same hash calculation on the message bits and compares this value with the incoming hash value. If there is a mismatch, the receiver knows that the message (or possibly the hash value) has been altered (Figure 11.2a).</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hash function must be transmitted in a secure fashion. That is, the hash</a:t>
            </a:r>
          </a:p>
          <a:p>
            <a:r>
              <a:rPr lang="en-US" sz="1200" kern="1200" baseline="0" dirty="0">
                <a:solidFill>
                  <a:schemeClr val="tx1"/>
                </a:solidFill>
                <a:latin typeface="Arial" charset="0"/>
                <a:ea typeface="ＭＳ Ｐゴシック" charset="-128"/>
                <a:cs typeface="ＭＳ Ｐゴシック" charset="-128"/>
              </a:rPr>
              <a:t>function must be protected so that if an adversary alters or replaces the message,</a:t>
            </a:r>
          </a:p>
          <a:p>
            <a:r>
              <a:rPr lang="en-US" sz="1200" kern="1200" baseline="0" dirty="0">
                <a:solidFill>
                  <a:schemeClr val="tx1"/>
                </a:solidFill>
                <a:latin typeface="Arial" charset="0"/>
                <a:ea typeface="ＭＳ Ｐゴシック" charset="-128"/>
                <a:cs typeface="ＭＳ Ｐゴシック" charset="-128"/>
              </a:rPr>
              <a:t>it is not feasible for adversary to also alter the hash value to fool the receiver. This</a:t>
            </a:r>
          </a:p>
          <a:p>
            <a:r>
              <a:rPr lang="en-US" sz="1200" kern="1200" baseline="0" dirty="0">
                <a:solidFill>
                  <a:schemeClr val="tx1"/>
                </a:solidFill>
                <a:latin typeface="Arial" charset="0"/>
                <a:ea typeface="ＭＳ Ｐゴシック" charset="-128"/>
                <a:cs typeface="ＭＳ Ｐゴシック" charset="-128"/>
              </a:rPr>
              <a:t>type of attack is shown in Figure 11.2b. In this example, Alice transmits a data block and attaches a hash value. Darth intercepts the message, alters or replaces the data block, and calculates and attaches a new hash value. Bob receives the altered data with the new hash value and does not detect the change. To prevent this attack, the hash value generated by Alice must be protected.</a:t>
            </a:r>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0284054-E12D-3C42-9621-A1064B46B9DD}" type="slidenum">
              <a:rPr lang="en-AU">
                <a:latin typeface="Arial" pitchFamily="-84" charset="0"/>
              </a:rPr>
              <a:pPr/>
              <a:t>5</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Message authentication is a mechanism or service used to verify the integrity of a message. Message authentication assures that data received are exactly as sent (i.e., there is no modification, insertion, deletion, or replay). In many cases, there is a requirement that the authentication mechanism assures that the purported identity of the sender is valid. When a hash function is used to provide message authentication, the hash function value is often referred to as a </a:t>
            </a:r>
            <a:r>
              <a:rPr lang="en-US" sz="1200" b="1" kern="1200" dirty="0">
                <a:solidFill>
                  <a:schemeClr val="tx1"/>
                </a:solidFill>
                <a:effectLst/>
                <a:latin typeface="Arial" charset="0"/>
                <a:ea typeface="ＭＳ Ｐゴシック" charset="-128"/>
                <a:cs typeface="ＭＳ Ｐゴシック" charset="-128"/>
              </a:rPr>
              <a:t>message digest.</a:t>
            </a:r>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The essence of the use of a hash function for message authentication is as</a:t>
            </a:r>
          </a:p>
          <a:p>
            <a:r>
              <a:rPr lang="en-US" sz="1200" kern="1200" baseline="0" dirty="0">
                <a:solidFill>
                  <a:schemeClr val="tx1"/>
                </a:solidFill>
                <a:latin typeface="Arial" charset="0"/>
                <a:ea typeface="ＭＳ Ｐゴシック" charset="-128"/>
                <a:cs typeface="ＭＳ Ｐゴシック" charset="-128"/>
              </a:rPr>
              <a:t>follows. The sender computes a hash value as a function of the bits in the message and transmits both the hash value and the message. The receiver performs the same hash calculation on the message bits and compares this value with the incoming hash value. If there is a mismatch, the receiver knows that the message (or possibly the hash value) has been altered (Figure 11.2a).</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hash function must be transmitted in a secure fashion. That is, the hash</a:t>
            </a:r>
          </a:p>
          <a:p>
            <a:r>
              <a:rPr lang="en-US" sz="1200" kern="1200" baseline="0" dirty="0">
                <a:solidFill>
                  <a:schemeClr val="tx1"/>
                </a:solidFill>
                <a:latin typeface="Arial" charset="0"/>
                <a:ea typeface="ＭＳ Ｐゴシック" charset="-128"/>
                <a:cs typeface="ＭＳ Ｐゴシック" charset="-128"/>
              </a:rPr>
              <a:t>function must be protected so that if an adversary alters or replaces the message,</a:t>
            </a:r>
          </a:p>
          <a:p>
            <a:r>
              <a:rPr lang="en-US" sz="1200" kern="1200" baseline="0" dirty="0">
                <a:solidFill>
                  <a:schemeClr val="tx1"/>
                </a:solidFill>
                <a:latin typeface="Arial" charset="0"/>
                <a:ea typeface="ＭＳ Ｐゴシック" charset="-128"/>
                <a:cs typeface="ＭＳ Ｐゴシック" charset="-128"/>
              </a:rPr>
              <a:t>it is not feasible for adversary to also alter the hash value to fool the receiver. This</a:t>
            </a:r>
          </a:p>
          <a:p>
            <a:r>
              <a:rPr lang="en-US" sz="1200" kern="1200" baseline="0" dirty="0">
                <a:solidFill>
                  <a:schemeClr val="tx1"/>
                </a:solidFill>
                <a:latin typeface="Arial" charset="0"/>
                <a:ea typeface="ＭＳ Ｐゴシック" charset="-128"/>
                <a:cs typeface="ＭＳ Ｐゴシック" charset="-128"/>
              </a:rPr>
              <a:t>type of attack is shown in Figure 11.2b. In this example, Alice transmits a data block and attaches a hash value. Darth intercepts the message, alters or replaces the data block, and calculates and attaches a new hash value. Bob receives the altered data with the new hash value and does not detect the change. To prevent this attack, the hash value generated by Alice must be protected.</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913110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3AD3A50-32C5-6040-9782-496820E555AB}" type="slidenum">
              <a:rPr lang="en-AU">
                <a:latin typeface="Arial" pitchFamily="-84" charset="0"/>
              </a:rPr>
              <a:pPr/>
              <a:t>6</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Figure 11.3 illustrates a variety of ways in which a hash code can be used to</a:t>
            </a:r>
          </a:p>
          <a:p>
            <a:r>
              <a:rPr lang="en-US" sz="1200" b="0" kern="1200" baseline="0" dirty="0">
                <a:solidFill>
                  <a:schemeClr val="tx1"/>
                </a:solidFill>
                <a:latin typeface="Arial" charset="0"/>
                <a:ea typeface="ＭＳ Ｐゴシック" charset="-128"/>
                <a:cs typeface="ＭＳ Ｐゴシック" charset="-128"/>
              </a:rPr>
              <a:t>provide message authentication,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 The message plus concatenated hash code is encrypted using symmetric</a:t>
            </a:r>
          </a:p>
          <a:p>
            <a:r>
              <a:rPr lang="en-US" sz="1200" b="0" kern="1200" baseline="0" dirty="0">
                <a:solidFill>
                  <a:schemeClr val="tx1"/>
                </a:solidFill>
                <a:latin typeface="Arial" charset="0"/>
                <a:ea typeface="ＭＳ Ｐゴシック" charset="-128"/>
                <a:cs typeface="ＭＳ Ｐゴシック" charset="-128"/>
              </a:rPr>
              <a:t>encryption. Because only A and B share the secret key, the message must</a:t>
            </a:r>
          </a:p>
          <a:p>
            <a:r>
              <a:rPr lang="en-US" sz="1200" b="0" kern="1200" baseline="0" dirty="0">
                <a:solidFill>
                  <a:schemeClr val="tx1"/>
                </a:solidFill>
                <a:latin typeface="Arial" charset="0"/>
                <a:ea typeface="ＭＳ Ｐゴシック" charset="-128"/>
                <a:cs typeface="ＭＳ Ｐゴシック" charset="-128"/>
              </a:rPr>
              <a:t>have come from A and has not been altered. The hash code provides the structure or redundancy required to achieve authentication. Because encryption is</a:t>
            </a:r>
          </a:p>
          <a:p>
            <a:r>
              <a:rPr lang="en-US" sz="1200" b="0" kern="1200" baseline="0" dirty="0">
                <a:solidFill>
                  <a:schemeClr val="tx1"/>
                </a:solidFill>
                <a:latin typeface="Arial" charset="0"/>
                <a:ea typeface="ＭＳ Ｐゴシック" charset="-128"/>
                <a:cs typeface="ＭＳ Ｐゴシック" charset="-128"/>
              </a:rPr>
              <a:t>applied to the entire message plus hash code, confidentiality is also provided.</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b. Only the hash code is encrypted, using symmetric encryption. This reduces the</a:t>
            </a:r>
          </a:p>
          <a:p>
            <a:r>
              <a:rPr lang="en-US" sz="1200" b="0" kern="1200" baseline="0" dirty="0">
                <a:solidFill>
                  <a:schemeClr val="tx1"/>
                </a:solidFill>
                <a:latin typeface="Arial" charset="0"/>
                <a:ea typeface="ＭＳ Ｐゴシック" charset="-128"/>
                <a:cs typeface="ＭＳ Ｐゴシック" charset="-128"/>
              </a:rPr>
              <a:t>processing burden for those applications that do not require confidentiality.</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c. It is possible to use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d. Confidentiality can be added to the approach of method (c) by encrypting the</a:t>
            </a:r>
          </a:p>
          <a:p>
            <a:r>
              <a:rPr lang="en-US" sz="1200" b="0" kern="1200" baseline="0" dirty="0">
                <a:solidFill>
                  <a:schemeClr val="tx1"/>
                </a:solidFill>
                <a:latin typeface="Arial" charset="0"/>
                <a:ea typeface="ＭＳ Ｐゴシック" charset="-128"/>
                <a:cs typeface="ＭＳ Ｐゴシック" charset="-128"/>
              </a:rPr>
              <a:t>entire message plus the hash code.</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When confidentiality is not required, method (b) has an advantage over</a:t>
            </a:r>
          </a:p>
          <a:p>
            <a:r>
              <a:rPr lang="en-US" sz="1200" kern="1200" baseline="0" dirty="0">
                <a:solidFill>
                  <a:schemeClr val="tx1"/>
                </a:solidFill>
                <a:latin typeface="Arial" charset="0"/>
                <a:ea typeface="ＭＳ Ｐゴシック" charset="-128"/>
                <a:cs typeface="ＭＳ Ｐゴシック" charset="-128"/>
              </a:rPr>
              <a:t>methods (a) and (d), which encrypts the entire message, in that less computation</a:t>
            </a:r>
          </a:p>
          <a:p>
            <a:r>
              <a:rPr lang="en-US" sz="1200" kern="1200" baseline="0" dirty="0">
                <a:solidFill>
                  <a:schemeClr val="tx1"/>
                </a:solidFill>
                <a:latin typeface="Arial" charset="0"/>
                <a:ea typeface="ＭＳ Ｐゴシック" charset="-128"/>
                <a:cs typeface="ＭＳ Ｐゴシック" charset="-128"/>
              </a:rPr>
              <a:t>is required. Nevertheless, there has been growing interest in techniques that</a:t>
            </a:r>
          </a:p>
          <a:p>
            <a:r>
              <a:rPr lang="en-US" sz="1200" kern="1200" baseline="0" dirty="0">
                <a:solidFill>
                  <a:schemeClr val="tx1"/>
                </a:solidFill>
                <a:latin typeface="Arial" charset="0"/>
                <a:ea typeface="ＭＳ Ｐゴシック" charset="-128"/>
                <a:cs typeface="ＭＳ Ｐゴシック" charset="-128"/>
              </a:rPr>
              <a:t>avoid encryption (Figure 11.3c). Several reasons for this interest are pointed out in</a:t>
            </a:r>
          </a:p>
          <a:p>
            <a:r>
              <a:rPr lang="en-US" sz="1200" kern="1200" baseline="0" dirty="0">
                <a:solidFill>
                  <a:schemeClr val="tx1"/>
                </a:solidFill>
                <a:latin typeface="Arial" charset="0"/>
                <a:ea typeface="ＭＳ Ｐゴシック" charset="-128"/>
                <a:cs typeface="ＭＳ Ｐゴシック" charset="-128"/>
              </a:rPr>
              <a:t>[TSUD92].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Encryption software is relatively slow. Even though the amount of data to be</a:t>
            </a:r>
          </a:p>
          <a:p>
            <a:r>
              <a:rPr lang="en-US" sz="1200" kern="1200" baseline="0" dirty="0">
                <a:solidFill>
                  <a:schemeClr val="tx1"/>
                </a:solidFill>
                <a:latin typeface="Arial" charset="0"/>
                <a:ea typeface="ＭＳ Ｐゴシック" charset="-128"/>
                <a:cs typeface="ＭＳ Ｐゴシック" charset="-128"/>
              </a:rPr>
              <a:t>encrypted per message is small, there may be a steady stream of messages into</a:t>
            </a:r>
          </a:p>
          <a:p>
            <a:r>
              <a:rPr lang="en-US" sz="1200" kern="1200" baseline="0" dirty="0">
                <a:solidFill>
                  <a:schemeClr val="tx1"/>
                </a:solidFill>
                <a:latin typeface="Arial" charset="0"/>
                <a:ea typeface="ＭＳ Ｐゴシック" charset="-128"/>
                <a:cs typeface="ＭＳ Ｐゴシック" charset="-128"/>
              </a:rPr>
              <a:t>and out of a system.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Encryption hardware costs are not negligible. Low-cost chip implementations</a:t>
            </a:r>
          </a:p>
          <a:p>
            <a:r>
              <a:rPr lang="en-US" sz="1200" kern="1200" baseline="0" dirty="0">
                <a:solidFill>
                  <a:schemeClr val="tx1"/>
                </a:solidFill>
                <a:latin typeface="Arial" charset="0"/>
                <a:ea typeface="ＭＳ Ｐゴシック" charset="-128"/>
                <a:cs typeface="ＭＳ Ｐゴシック" charset="-128"/>
              </a:rPr>
              <a:t>of DES are available, but the cost adds up if all nodes in a network must have</a:t>
            </a:r>
          </a:p>
          <a:p>
            <a:r>
              <a:rPr lang="en-US" sz="1200" kern="1200" baseline="0" dirty="0">
                <a:solidFill>
                  <a:schemeClr val="tx1"/>
                </a:solidFill>
                <a:latin typeface="Arial" charset="0"/>
                <a:ea typeface="ＭＳ Ｐゴシック" charset="-128"/>
                <a:cs typeface="ＭＳ Ｐゴシック" charset="-128"/>
              </a:rPr>
              <a:t>this capability.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Encryption hardware is optimized toward large data sizes. For small blocks</a:t>
            </a:r>
          </a:p>
          <a:p>
            <a:r>
              <a:rPr lang="en-US" sz="1200" kern="1200" baseline="0" dirty="0">
                <a:solidFill>
                  <a:schemeClr val="tx1"/>
                </a:solidFill>
                <a:latin typeface="Arial" charset="0"/>
                <a:ea typeface="ＭＳ Ｐゴシック" charset="-128"/>
                <a:cs typeface="ＭＳ Ｐゴシック" charset="-128"/>
              </a:rPr>
              <a:t>of data, a high proportion of the time is spent in initialization/invocation</a:t>
            </a:r>
          </a:p>
          <a:p>
            <a:r>
              <a:rPr lang="en-US" sz="1200" kern="1200" baseline="0" dirty="0">
                <a:solidFill>
                  <a:schemeClr val="tx1"/>
                </a:solidFill>
                <a:latin typeface="Arial" charset="0"/>
                <a:ea typeface="ＭＳ Ｐゴシック" charset="-128"/>
                <a:cs typeface="ＭＳ Ｐゴシック" charset="-128"/>
              </a:rPr>
              <a:t>overhead.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Encryption algorithms may be covered by patents, and there is a cost associated with licensing their use.</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3AD3A50-32C5-6040-9782-496820E555AB}" type="slidenum">
              <a:rPr lang="en-AU">
                <a:latin typeface="Arial" pitchFamily="-84" charset="0"/>
              </a:rPr>
              <a:pPr/>
              <a:t>7</a:t>
            </a:fld>
            <a:endParaRPr lang="en-AU" dirty="0">
              <a:latin typeface="Arial" pitchFamily="-8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Figure 11.3 illustrates a variety of ways in which a hash code can be used to</a:t>
            </a:r>
          </a:p>
          <a:p>
            <a:r>
              <a:rPr lang="en-US" sz="1200" b="0" kern="1200" baseline="0" dirty="0">
                <a:solidFill>
                  <a:schemeClr val="tx1"/>
                </a:solidFill>
                <a:latin typeface="Arial" charset="0"/>
                <a:ea typeface="ＭＳ Ｐゴシック" charset="-128"/>
                <a:cs typeface="ＭＳ Ｐゴシック" charset="-128"/>
              </a:rPr>
              <a:t>provide message authentication, as follows: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a. The message plus concatenated hash code is encrypted using symmetric</a:t>
            </a:r>
          </a:p>
          <a:p>
            <a:r>
              <a:rPr lang="en-US" sz="1200" b="0" kern="1200" baseline="0" dirty="0">
                <a:solidFill>
                  <a:schemeClr val="tx1"/>
                </a:solidFill>
                <a:latin typeface="Arial" charset="0"/>
                <a:ea typeface="ＭＳ Ｐゴシック" charset="-128"/>
                <a:cs typeface="ＭＳ Ｐゴシック" charset="-128"/>
              </a:rPr>
              <a:t>encryption. Because only A and B share the secret key, the message must</a:t>
            </a:r>
          </a:p>
          <a:p>
            <a:r>
              <a:rPr lang="en-US" sz="1200" b="0" kern="1200" baseline="0" dirty="0">
                <a:solidFill>
                  <a:schemeClr val="tx1"/>
                </a:solidFill>
                <a:latin typeface="Arial" charset="0"/>
                <a:ea typeface="ＭＳ Ｐゴシック" charset="-128"/>
                <a:cs typeface="ＭＳ Ｐゴシック" charset="-128"/>
              </a:rPr>
              <a:t>have come from A and has not been altered. The hash code provides the structure or redundancy required to achieve authentication. Because encryption is</a:t>
            </a:r>
          </a:p>
          <a:p>
            <a:r>
              <a:rPr lang="en-US" sz="1200" b="0" kern="1200" baseline="0" dirty="0">
                <a:solidFill>
                  <a:schemeClr val="tx1"/>
                </a:solidFill>
                <a:latin typeface="Arial" charset="0"/>
                <a:ea typeface="ＭＳ Ｐゴシック" charset="-128"/>
                <a:cs typeface="ＭＳ Ｐゴシック" charset="-128"/>
              </a:rPr>
              <a:t>applied to the entire message plus hash code, confidentiality is also provided.</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b. Only the hash code is encrypted, using symmetric encryption. This reduces the</a:t>
            </a:r>
          </a:p>
          <a:p>
            <a:r>
              <a:rPr lang="en-US" sz="1200" b="0" kern="1200" baseline="0" dirty="0">
                <a:solidFill>
                  <a:schemeClr val="tx1"/>
                </a:solidFill>
                <a:latin typeface="Arial" charset="0"/>
                <a:ea typeface="ＭＳ Ｐゴシック" charset="-128"/>
                <a:cs typeface="ＭＳ Ｐゴシック" charset="-128"/>
              </a:rPr>
              <a:t>processing burden for those applications that do not require confidentiality.</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c. It is possible to use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d. Confidentiality can be added to the approach of method (c) by encrypting the</a:t>
            </a:r>
          </a:p>
          <a:p>
            <a:r>
              <a:rPr lang="en-US" sz="1200" b="0" kern="1200" baseline="0" dirty="0">
                <a:solidFill>
                  <a:schemeClr val="tx1"/>
                </a:solidFill>
                <a:latin typeface="Arial" charset="0"/>
                <a:ea typeface="ＭＳ Ｐゴシック" charset="-128"/>
                <a:cs typeface="ＭＳ Ｐゴシック" charset="-128"/>
              </a:rPr>
              <a:t>entire message plus the hash code.</a:t>
            </a:r>
          </a:p>
          <a:p>
            <a:endParaRPr lang="en-US" sz="1200" b="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When confidentiality is not required, method (b) has an advantage over</a:t>
            </a:r>
          </a:p>
          <a:p>
            <a:r>
              <a:rPr lang="en-US" sz="1200" kern="1200" baseline="0" dirty="0">
                <a:solidFill>
                  <a:schemeClr val="tx1"/>
                </a:solidFill>
                <a:latin typeface="Arial" charset="0"/>
                <a:ea typeface="ＭＳ Ｐゴシック" charset="-128"/>
                <a:cs typeface="ＭＳ Ｐゴシック" charset="-128"/>
              </a:rPr>
              <a:t>methods (a) and (d), which encrypts the entire message, in that less computation</a:t>
            </a:r>
          </a:p>
          <a:p>
            <a:r>
              <a:rPr lang="en-US" sz="1200" kern="1200" baseline="0" dirty="0">
                <a:solidFill>
                  <a:schemeClr val="tx1"/>
                </a:solidFill>
                <a:latin typeface="Arial" charset="0"/>
                <a:ea typeface="ＭＳ Ｐゴシック" charset="-128"/>
                <a:cs typeface="ＭＳ Ｐゴシック" charset="-128"/>
              </a:rPr>
              <a:t>is required. Nevertheless, there has been growing interest in techniques that</a:t>
            </a:r>
          </a:p>
          <a:p>
            <a:r>
              <a:rPr lang="en-US" sz="1200" kern="1200" baseline="0" dirty="0">
                <a:solidFill>
                  <a:schemeClr val="tx1"/>
                </a:solidFill>
                <a:latin typeface="Arial" charset="0"/>
                <a:ea typeface="ＭＳ Ｐゴシック" charset="-128"/>
                <a:cs typeface="ＭＳ Ｐゴシック" charset="-128"/>
              </a:rPr>
              <a:t>avoid encryption (Figure 11.3c). Several reasons for this interest are pointed out in</a:t>
            </a:r>
          </a:p>
          <a:p>
            <a:r>
              <a:rPr lang="en-US" sz="1200" kern="1200" baseline="0" dirty="0">
                <a:solidFill>
                  <a:schemeClr val="tx1"/>
                </a:solidFill>
                <a:latin typeface="Arial" charset="0"/>
                <a:ea typeface="ＭＳ Ｐゴシック" charset="-128"/>
                <a:cs typeface="ＭＳ Ｐゴシック" charset="-128"/>
              </a:rPr>
              <a:t>[TSUD92].</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Encryption software is relatively slow. Even though the amount of data to be</a:t>
            </a:r>
          </a:p>
          <a:p>
            <a:r>
              <a:rPr lang="en-US" sz="1200" kern="1200" baseline="0" dirty="0">
                <a:solidFill>
                  <a:schemeClr val="tx1"/>
                </a:solidFill>
                <a:latin typeface="Arial" charset="0"/>
                <a:ea typeface="ＭＳ Ｐゴシック" charset="-128"/>
                <a:cs typeface="ＭＳ Ｐゴシック" charset="-128"/>
              </a:rPr>
              <a:t>encrypted per message is small, there may be a steady stream of messages into</a:t>
            </a:r>
          </a:p>
          <a:p>
            <a:r>
              <a:rPr lang="en-US" sz="1200" kern="1200" baseline="0" dirty="0">
                <a:solidFill>
                  <a:schemeClr val="tx1"/>
                </a:solidFill>
                <a:latin typeface="Arial" charset="0"/>
                <a:ea typeface="ＭＳ Ｐゴシック" charset="-128"/>
                <a:cs typeface="ＭＳ Ｐゴシック" charset="-128"/>
              </a:rPr>
              <a:t>and out of a system.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Encryption hardware costs are not negligible. Low-cost chip implementations</a:t>
            </a:r>
          </a:p>
          <a:p>
            <a:r>
              <a:rPr lang="en-US" sz="1200" kern="1200" baseline="0" dirty="0">
                <a:solidFill>
                  <a:schemeClr val="tx1"/>
                </a:solidFill>
                <a:latin typeface="Arial" charset="0"/>
                <a:ea typeface="ＭＳ Ｐゴシック" charset="-128"/>
                <a:cs typeface="ＭＳ Ｐゴシック" charset="-128"/>
              </a:rPr>
              <a:t>of DES are available, but the cost adds up if all nodes in a network must have</a:t>
            </a:r>
          </a:p>
          <a:p>
            <a:r>
              <a:rPr lang="en-US" sz="1200" kern="1200" baseline="0" dirty="0">
                <a:solidFill>
                  <a:schemeClr val="tx1"/>
                </a:solidFill>
                <a:latin typeface="Arial" charset="0"/>
                <a:ea typeface="ＭＳ Ｐゴシック" charset="-128"/>
                <a:cs typeface="ＭＳ Ｐゴシック" charset="-128"/>
              </a:rPr>
              <a:t>this capability.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Encryption hardware is optimized toward large data sizes. For small blocks</a:t>
            </a:r>
          </a:p>
          <a:p>
            <a:r>
              <a:rPr lang="en-US" sz="1200" kern="1200" baseline="0" dirty="0">
                <a:solidFill>
                  <a:schemeClr val="tx1"/>
                </a:solidFill>
                <a:latin typeface="Arial" charset="0"/>
                <a:ea typeface="ＭＳ Ｐゴシック" charset="-128"/>
                <a:cs typeface="ＭＳ Ｐゴシック" charset="-128"/>
              </a:rPr>
              <a:t>of data, a high proportion of the time is spent in initialization/invocation</a:t>
            </a:r>
          </a:p>
          <a:p>
            <a:r>
              <a:rPr lang="en-US" sz="1200" kern="1200" baseline="0" dirty="0">
                <a:solidFill>
                  <a:schemeClr val="tx1"/>
                </a:solidFill>
                <a:latin typeface="Arial" charset="0"/>
                <a:ea typeface="ＭＳ Ｐゴシック" charset="-128"/>
                <a:cs typeface="ＭＳ Ｐゴシック" charset="-128"/>
              </a:rPr>
              <a:t>overhead.</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Encryption algorithms may be covered by patents, and there is a cost associated with licensing their use.</a:t>
            </a:r>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22266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More commonly, message authentication is achieved using a </a:t>
            </a:r>
            <a:r>
              <a:rPr lang="en-US" sz="1200" b="1" kern="1200" dirty="0">
                <a:solidFill>
                  <a:schemeClr val="tx1"/>
                </a:solidFill>
                <a:effectLst/>
                <a:latin typeface="Arial" charset="0"/>
                <a:ea typeface="ＭＳ Ｐゴシック" charset="-128"/>
                <a:cs typeface="ＭＳ Ｐゴシック" charset="-128"/>
              </a:rPr>
              <a:t>message authentication code (MAC)</a:t>
            </a:r>
            <a:r>
              <a:rPr lang="en-US" sz="1200" kern="1200" dirty="0">
                <a:solidFill>
                  <a:schemeClr val="tx1"/>
                </a:solidFill>
                <a:effectLst/>
                <a:latin typeface="Arial" charset="0"/>
                <a:ea typeface="ＭＳ Ｐゴシック" charset="-128"/>
                <a:cs typeface="ＭＳ Ｐゴシック" charset="-128"/>
              </a:rPr>
              <a:t>, also known as a </a:t>
            </a:r>
            <a:r>
              <a:rPr lang="en-US" sz="1200" b="1" kern="1200" dirty="0">
                <a:solidFill>
                  <a:schemeClr val="tx1"/>
                </a:solidFill>
                <a:effectLst/>
                <a:latin typeface="Arial" charset="0"/>
                <a:ea typeface="ＭＳ Ｐゴシック" charset="-128"/>
                <a:cs typeface="ＭＳ Ｐゴシック" charset="-128"/>
              </a:rPr>
              <a:t>keyed hash function</a:t>
            </a:r>
            <a:r>
              <a:rPr lang="en-US" sz="1200" kern="1200" dirty="0">
                <a:solidFill>
                  <a:schemeClr val="tx1"/>
                </a:solidFill>
                <a:effectLst/>
                <a:latin typeface="Arial" charset="0"/>
                <a:ea typeface="ＭＳ Ｐゴシック" charset="-128"/>
                <a:cs typeface="ＭＳ Ｐゴシック" charset="-128"/>
              </a:rPr>
              <a:t>. Typically, MACs are used between two parties that share a secret key to authenticate information exchanged between those parties. A MAC function takes as input a secret key and a data block and produces a hash value, referred to as the MAC, which is associated with the protected message. If the integrity of the message needs to be checked, the MAC function can be applied to the message and the result compared with the associated MAC value. An attacker who alters the message will be unable to alter the associated MAC value without knowledge of the secret key. Note that the verifying party also knows who the sending party is because no one else knows the secret key. </a:t>
            </a:r>
            <a:endParaRPr lang="en-US" dirty="0">
              <a:effectLst/>
            </a:endParaRPr>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Note that the combination of hashing and encryption results in an overall function that is, in fact, a MAC (Figure 11.3b). That is, E(</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H(</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is a function of a variable-length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and a secret key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and it produces a fixed-size out- put that is secure against an opponent who does not know the secret key. In </a:t>
            </a:r>
            <a:r>
              <a:rPr lang="en-US" sz="1200" kern="1200" dirty="0" err="1">
                <a:solidFill>
                  <a:schemeClr val="tx1"/>
                </a:solidFill>
                <a:effectLst/>
                <a:latin typeface="Arial" charset="0"/>
                <a:ea typeface="ＭＳ Ｐゴシック" charset="-128"/>
                <a:cs typeface="ＭＳ Ｐゴシック" charset="-128"/>
              </a:rPr>
              <a:t>prac</a:t>
            </a:r>
            <a:r>
              <a:rPr lang="en-US" sz="1200" kern="1200" dirty="0">
                <a:solidFill>
                  <a:schemeClr val="tx1"/>
                </a:solidFill>
                <a:effectLst/>
                <a:latin typeface="Arial" charset="0"/>
                <a:ea typeface="ＭＳ Ｐゴシック" charset="-128"/>
                <a:cs typeface="ＭＳ Ｐゴシック" charset="-128"/>
              </a:rPr>
              <a:t>- tice, specific MAC algorithms are designed that are generally more efficient than an encryption algorithm. </a:t>
            </a:r>
            <a:endParaRPr lang="en-US" dirty="0">
              <a:effectLst/>
            </a:endParaRPr>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More commonly, message authentication is achieved using a </a:t>
            </a:r>
            <a:r>
              <a:rPr lang="en-US" sz="1200" b="1" kern="1200" dirty="0">
                <a:solidFill>
                  <a:schemeClr val="tx1"/>
                </a:solidFill>
                <a:effectLst/>
                <a:latin typeface="Arial" charset="0"/>
                <a:ea typeface="ＭＳ Ｐゴシック" charset="-128"/>
                <a:cs typeface="ＭＳ Ｐゴシック" charset="-128"/>
              </a:rPr>
              <a:t>message authentication code (MAC)</a:t>
            </a:r>
            <a:r>
              <a:rPr lang="en-US" sz="1200" kern="1200" dirty="0">
                <a:solidFill>
                  <a:schemeClr val="tx1"/>
                </a:solidFill>
                <a:effectLst/>
                <a:latin typeface="Arial" charset="0"/>
                <a:ea typeface="ＭＳ Ｐゴシック" charset="-128"/>
                <a:cs typeface="ＭＳ Ｐゴシック" charset="-128"/>
              </a:rPr>
              <a:t>, also known as a </a:t>
            </a:r>
            <a:r>
              <a:rPr lang="en-US" sz="1200" b="1" kern="1200" dirty="0">
                <a:solidFill>
                  <a:schemeClr val="tx1"/>
                </a:solidFill>
                <a:effectLst/>
                <a:latin typeface="Arial" charset="0"/>
                <a:ea typeface="ＭＳ Ｐゴシック" charset="-128"/>
                <a:cs typeface="ＭＳ Ｐゴシック" charset="-128"/>
              </a:rPr>
              <a:t>keyed hash function</a:t>
            </a:r>
            <a:r>
              <a:rPr lang="en-US" sz="1200" kern="1200" dirty="0">
                <a:solidFill>
                  <a:schemeClr val="tx1"/>
                </a:solidFill>
                <a:effectLst/>
                <a:latin typeface="Arial" charset="0"/>
                <a:ea typeface="ＭＳ Ｐゴシック" charset="-128"/>
                <a:cs typeface="ＭＳ Ｐゴシック" charset="-128"/>
              </a:rPr>
              <a:t>. Typically, MACs are used between two parties that share a secret key to authenticate information exchanged between those parties. A MAC function takes as input a secret key and a data block and produces a hash value, referred to as the MAC, which is associated with the protected message. If the integrity of the message needs to be checked, the MAC function can be applied to the message and the result compared with the associated MAC value. An attacker who alters the message will be unable to alter the associated MAC value without knowledge of the secret key. Note that the verifying party also knows who the sending party is because no one else knows the secret key. </a:t>
            </a:r>
            <a:endParaRPr lang="en-US" dirty="0">
              <a:effectLst/>
            </a:endParaRPr>
          </a:p>
          <a:p>
            <a:endParaRPr lang="en-US" sz="1200" b="0" kern="1200" baseline="0" dirty="0">
              <a:solidFill>
                <a:schemeClr val="tx1"/>
              </a:solidFill>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Note that the combination of hashing and encryption results in an overall function that is, in fact, a MAC (Figure 11.3b). That is, E(</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H(</a:t>
            </a:r>
            <a:r>
              <a:rPr lang="en-US" sz="1200" i="1" kern="1200" dirty="0">
                <a:solidFill>
                  <a:schemeClr val="tx1"/>
                </a:solidFill>
                <a:effectLst/>
                <a:latin typeface="Arial" charset="0"/>
                <a:ea typeface="ＭＳ Ｐゴシック" charset="-128"/>
                <a:cs typeface="ＭＳ Ｐゴシック" charset="-128"/>
              </a:rPr>
              <a:t>M</a:t>
            </a:r>
            <a:r>
              <a:rPr lang="en-US" sz="1200" kern="1200" dirty="0">
                <a:solidFill>
                  <a:schemeClr val="tx1"/>
                </a:solidFill>
                <a:effectLst/>
                <a:latin typeface="Arial" charset="0"/>
                <a:ea typeface="ＭＳ Ｐゴシック" charset="-128"/>
                <a:cs typeface="ＭＳ Ｐゴシック" charset="-128"/>
              </a:rPr>
              <a:t>)) is a function of a variable-length message </a:t>
            </a:r>
            <a:r>
              <a:rPr lang="en-US" sz="1200" i="1" kern="1200" dirty="0">
                <a:solidFill>
                  <a:schemeClr val="tx1"/>
                </a:solidFill>
                <a:effectLst/>
                <a:latin typeface="Arial" charset="0"/>
                <a:ea typeface="ＭＳ Ｐゴシック" charset="-128"/>
                <a:cs typeface="ＭＳ Ｐゴシック" charset="-128"/>
              </a:rPr>
              <a:t>M </a:t>
            </a:r>
            <a:r>
              <a:rPr lang="en-US" sz="1200" kern="1200" dirty="0">
                <a:solidFill>
                  <a:schemeClr val="tx1"/>
                </a:solidFill>
                <a:effectLst/>
                <a:latin typeface="Arial" charset="0"/>
                <a:ea typeface="ＭＳ Ｐゴシック" charset="-128"/>
                <a:cs typeface="ＭＳ Ｐゴシック" charset="-128"/>
              </a:rPr>
              <a:t>and a secret key </a:t>
            </a:r>
            <a:r>
              <a:rPr lang="en-US" sz="1200" i="1" kern="1200" dirty="0">
                <a:solidFill>
                  <a:schemeClr val="tx1"/>
                </a:solidFill>
                <a:effectLst/>
                <a:latin typeface="Arial" charset="0"/>
                <a:ea typeface="ＭＳ Ｐゴシック" charset="-128"/>
                <a:cs typeface="ＭＳ Ｐゴシック" charset="-128"/>
              </a:rPr>
              <a:t>K</a:t>
            </a:r>
            <a:r>
              <a:rPr lang="en-US" sz="1200" kern="1200" dirty="0">
                <a:solidFill>
                  <a:schemeClr val="tx1"/>
                </a:solidFill>
                <a:effectLst/>
                <a:latin typeface="Arial" charset="0"/>
                <a:ea typeface="ＭＳ Ｐゴシック" charset="-128"/>
                <a:cs typeface="ＭＳ Ｐゴシック" charset="-128"/>
              </a:rPr>
              <a:t>, and it produces a fixed-size out- put that is secure against an opponent who does not know the secret key. In </a:t>
            </a:r>
            <a:r>
              <a:rPr lang="en-US" sz="1200" kern="1200" dirty="0" err="1">
                <a:solidFill>
                  <a:schemeClr val="tx1"/>
                </a:solidFill>
                <a:effectLst/>
                <a:latin typeface="Arial" charset="0"/>
                <a:ea typeface="ＭＳ Ｐゴシック" charset="-128"/>
                <a:cs typeface="ＭＳ Ｐゴシック" charset="-128"/>
              </a:rPr>
              <a:t>prac</a:t>
            </a:r>
            <a:r>
              <a:rPr lang="en-US" sz="1200" kern="1200" dirty="0">
                <a:solidFill>
                  <a:schemeClr val="tx1"/>
                </a:solidFill>
                <a:effectLst/>
                <a:latin typeface="Arial" charset="0"/>
                <a:ea typeface="ＭＳ Ｐゴシック" charset="-128"/>
                <a:cs typeface="ＭＳ Ｐゴシック" charset="-128"/>
              </a:rPr>
              <a:t>- tice, specific MAC algorithms are designed that are generally more efficient than an encryption algorithm. </a:t>
            </a:r>
            <a:endParaRPr lang="en-US" dirty="0">
              <a:effectLst/>
            </a:endParaRPr>
          </a:p>
        </p:txBody>
      </p:sp>
      <p:sp>
        <p:nvSpPr>
          <p:cNvPr id="4" name="Slide Number Placeholder 3"/>
          <p:cNvSpPr>
            <a:spLocks noGrp="1"/>
          </p:cNvSpPr>
          <p:nvPr>
            <p:ph type="sldNum" sz="quarter" idx="10"/>
          </p:nvPr>
        </p:nvSpPr>
        <p:spPr/>
        <p:txBody>
          <a:bodyPr/>
          <a:lstStyle/>
          <a:p>
            <a:pPr>
              <a:defRPr/>
            </a:pPr>
            <a:fld id="{E83E65D8-9B49-EC43-BBB1-0F187E663737}" type="slidenum">
              <a:rPr lang="en-AU" smtClean="0"/>
              <a:pPr>
                <a:defRPr/>
              </a:pPr>
              <a:t>9</a:t>
            </a:fld>
            <a:endParaRPr lang="en-AU" dirty="0"/>
          </a:p>
        </p:txBody>
      </p:sp>
    </p:spTree>
    <p:extLst>
      <p:ext uri="{BB962C8B-B14F-4D97-AF65-F5344CB8AC3E}">
        <p14:creationId xmlns:p14="http://schemas.microsoft.com/office/powerpoint/2010/main" val="4173531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2110703" y="6374626"/>
            <a:ext cx="6680872"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12/22/21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619250"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2020</a:t>
            </a:r>
            <a:r>
              <a:rPr 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2020 Pearson Education, Inc., Hoboken, NJ. All rights reserved.  </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extLst>
      <p:ext uri="{BB962C8B-B14F-4D97-AF65-F5344CB8AC3E}">
        <p14:creationId xmlns:p14="http://schemas.microsoft.com/office/powerpoint/2010/main" val="4037294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2020 Pearson Education, Inc., Hoboken, NJ. All rights reserved.  </a:t>
            </a:r>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extLst>
      <p:ext uri="{BB962C8B-B14F-4D97-AF65-F5344CB8AC3E}">
        <p14:creationId xmlns:p14="http://schemas.microsoft.com/office/powerpoint/2010/main" val="3255678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12/22/21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817757" y="6426000"/>
            <a:ext cx="5878568" cy="184666"/>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hangingPunct="1"/>
            <a:r>
              <a:rPr lang="en-US" altLang="en-US" dirty="0">
                <a:latin typeface="Verdana" panose="020B0604030504040204" pitchFamily="34" charset="0"/>
                <a:cs typeface="Arial" panose="020B0604020202020204" pitchFamily="34" charset="0"/>
              </a:rPr>
              <a:t>Copyright © 2018, 2016, 2014 Pearson Education, Inc. All Rights Reserved.</a:t>
            </a:r>
          </a:p>
        </p:txBody>
      </p:sp>
      <p:sp>
        <p:nvSpPr>
          <p:cNvPr id="3" name="Picture Placeholder 2"/>
          <p:cNvSpPr>
            <a:spLocks noGrp="1"/>
          </p:cNvSpPr>
          <p:nvPr>
            <p:ph type="pic" sz="quarter" idx="20"/>
          </p:nvPr>
        </p:nvSpPr>
        <p:spPr>
          <a:xfrm>
            <a:off x="609600" y="2209800"/>
            <a:ext cx="2895600" cy="2667000"/>
          </a:xfrm>
        </p:spPr>
        <p:txBody>
          <a:bodyPr/>
          <a:lstStyle/>
          <a:p>
            <a:endParaRPr lang="en-IN"/>
          </a:p>
        </p:txBody>
      </p:sp>
    </p:spTree>
    <p:extLst>
      <p:ext uri="{BB962C8B-B14F-4D97-AF65-F5344CB8AC3E}">
        <p14:creationId xmlns:p14="http://schemas.microsoft.com/office/powerpoint/2010/main" val="227239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12/22/21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12/22/21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1143000" y="4724400"/>
            <a:ext cx="7620000" cy="1143000"/>
          </a:xfrm>
        </p:spPr>
        <p:txBody>
          <a:bodyPr/>
          <a:lstStyle/>
          <a:p>
            <a:endParaRPr lang="en-US"/>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12/22/21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3727450" y="6378267"/>
            <a:ext cx="5130800" cy="276999"/>
          </a:xfrm>
          <a:prstGeom prst="rect">
            <a:avLst/>
          </a:prstGeom>
          <a:noFill/>
        </p:spPr>
        <p:txBody>
          <a:bodyPr wrap="square" rtlCol="0">
            <a:spAutoFit/>
          </a:bodyPr>
          <a:lstStyle/>
          <a:p>
            <a:pPr eaLnBrk="1" hangingPunct="1"/>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10" name="Picture 9" descr="Pearson Logo"/>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8" r:id="rId14"/>
    <p:sldLayoutId id="2147483670" r:id="rId15"/>
    <p:sldLayoutId id="2147483671" r:id="rId16"/>
    <p:sldLayoutId id="2147483672"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baike.baidu.com/item/%E6%A6%82%E7%8E%87/828845"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hyperlink" Target="https://baike.baidu.com/item/%E7%94%9F%E6%97%A5%E6%94%BB%E5%87%BB/1005939" TargetMode="External"/><Relationship Id="rId4" Type="http://schemas.openxmlformats.org/officeDocument/2006/relationships/hyperlink" Target="https://baike.baidu.com/item/%E4%BD%AF%E8%B0%AC/226017"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88"/>
            <a:ext cx="8229600" cy="1103377"/>
          </a:xfrm>
        </p:spPr>
        <p:txBody>
          <a:bodyPr>
            <a:spAutoFit/>
          </a:bodyPr>
          <a:lstStyle/>
          <a:p>
            <a:r>
              <a:rPr lang="en-US" sz="3600" dirty="0">
                <a:latin typeface="+mj-lt"/>
              </a:rPr>
              <a:t>Cryptography and Network Security: Principles and Practice</a:t>
            </a:r>
            <a:endParaRPr lang="en-IN" sz="3600" dirty="0">
              <a:latin typeface="+mj-lt"/>
            </a:endParaRPr>
          </a:p>
        </p:txBody>
      </p:sp>
      <p:sp>
        <p:nvSpPr>
          <p:cNvPr id="3" name="Text Placeholder 2"/>
          <p:cNvSpPr>
            <a:spLocks noGrp="1"/>
          </p:cNvSpPr>
          <p:nvPr>
            <p:ph type="body" sz="quarter" idx="13"/>
          </p:nvPr>
        </p:nvSpPr>
        <p:spPr>
          <a:xfrm>
            <a:off x="457200" y="1370684"/>
            <a:ext cx="8229600" cy="307777"/>
          </a:xfrm>
        </p:spPr>
        <p:txBody>
          <a:bodyPr>
            <a:spAutoFit/>
          </a:bodyPr>
          <a:lstStyle/>
          <a:p>
            <a:r>
              <a:rPr lang="en-US" dirty="0"/>
              <a:t>Eighth Edition</a:t>
            </a:r>
            <a:endParaRPr lang="en-IN" dirty="0"/>
          </a:p>
        </p:txBody>
      </p:sp>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14"/>
          </p:nvPr>
        </p:nvSpPr>
        <p:spPr>
          <a:xfrm>
            <a:off x="4572000" y="2850832"/>
            <a:ext cx="4106487" cy="492443"/>
          </a:xfrm>
        </p:spPr>
        <p:txBody>
          <a:bodyPr wrap="square">
            <a:spAutoFit/>
          </a:bodyPr>
          <a:lstStyle/>
          <a:p>
            <a:r>
              <a:rPr lang="en-US" sz="3200" dirty="0">
                <a:solidFill>
                  <a:schemeClr val="tx1"/>
                </a:solidFill>
              </a:rPr>
              <a:t>Chapter 11</a:t>
            </a:r>
          </a:p>
        </p:txBody>
      </p:sp>
      <p:sp>
        <p:nvSpPr>
          <p:cNvPr id="4" name="Text Placeholder 3"/>
          <p:cNvSpPr>
            <a:spLocks noGrp="1"/>
          </p:cNvSpPr>
          <p:nvPr>
            <p:ph type="body" sz="quarter" idx="15"/>
          </p:nvPr>
        </p:nvSpPr>
        <p:spPr>
          <a:xfrm>
            <a:off x="4572000" y="3581400"/>
            <a:ext cx="4114800" cy="307777"/>
          </a:xfrm>
        </p:spPr>
        <p:txBody>
          <a:bodyPr vert="horz" wrap="square" lIns="0" tIns="0" rIns="0" bIns="0" rtlCol="0" anchor="b">
            <a:spAutoFit/>
          </a:bodyPr>
          <a:lstStyle/>
          <a:p>
            <a:r>
              <a:rPr lang="en-US" sz="2000" dirty="0"/>
              <a:t>Cryptographic Hash Functions</a:t>
            </a:r>
          </a:p>
        </p:txBody>
      </p:sp>
      <p:sp>
        <p:nvSpPr>
          <p:cNvPr id="5" name="Text Placeholder 4"/>
          <p:cNvSpPr>
            <a:spLocks noGrp="1"/>
          </p:cNvSpPr>
          <p:nvPr>
            <p:ph sz="quarter" idx="19"/>
          </p:nvPr>
        </p:nvSpPr>
        <p:spPr>
          <a:xfrm>
            <a:off x="3811853" y="6426000"/>
            <a:ext cx="4858321" cy="184666"/>
          </a:xfrm>
        </p:spPr>
        <p:txBody>
          <a:bodyPr vert="horz" wrap="square" lIns="0" tIns="0" rIns="0" bIns="0" rtlCol="0">
            <a:spAutoFit/>
          </a:bodyPr>
          <a:lstStyle/>
          <a:p>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7" name="Picture Placeholder 6" descr="Front Cover: Cryptography and Network Security: Principles and Practice, Eighth Edition by Stallings"/>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57124" y="1865652"/>
            <a:ext cx="3395472" cy="4425696"/>
          </a:xfrm>
          <a:prstGeom prst="rect">
            <a:avLst/>
          </a:prstGeom>
          <a:noFill/>
          <a:ln>
            <a:noFill/>
          </a:ln>
        </p:spPr>
      </p:pic>
    </p:spTree>
    <p:extLst>
      <p:ext uri="{BB962C8B-B14F-4D97-AF65-F5344CB8AC3E}">
        <p14:creationId xmlns:p14="http://schemas.microsoft.com/office/powerpoint/2010/main" val="87854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474452"/>
          </a:xfrm>
        </p:spPr>
        <p:txBody>
          <a:bodyPr/>
          <a:lstStyle/>
          <a:p>
            <a:r>
              <a:rPr lang="en-US" dirty="0"/>
              <a:t>Digital Signature</a:t>
            </a:r>
          </a:p>
        </p:txBody>
      </p:sp>
      <p:sp>
        <p:nvSpPr>
          <p:cNvPr id="5" name="Content Placeholder 4"/>
          <p:cNvSpPr>
            <a:spLocks noGrp="1"/>
          </p:cNvSpPr>
          <p:nvPr>
            <p:ph idx="1"/>
          </p:nvPr>
        </p:nvSpPr>
        <p:spPr>
          <a:xfrm>
            <a:off x="457200" y="990601"/>
            <a:ext cx="8229599" cy="4114800"/>
          </a:xfrm>
        </p:spPr>
        <p:txBody>
          <a:bodyPr>
            <a:normAutofit/>
          </a:bodyPr>
          <a:lstStyle/>
          <a:p>
            <a:r>
              <a:rPr lang="en-US" sz="2400" dirty="0"/>
              <a:t>Operation is similar to that of the MAC</a:t>
            </a:r>
          </a:p>
          <a:p>
            <a:r>
              <a:rPr lang="en-US" sz="2400" dirty="0"/>
              <a:t>The hash value of a message is encrypted with a user’s private key</a:t>
            </a:r>
          </a:p>
          <a:p>
            <a:r>
              <a:rPr lang="en-US" sz="2400" dirty="0"/>
              <a:t>Anyone who knows the user’s public key can verify the integrity of the message</a:t>
            </a:r>
          </a:p>
          <a:p>
            <a:r>
              <a:rPr lang="en-US" sz="2400" dirty="0"/>
              <a:t>An attacker who wishes to alter the message would need to know the user’s private key</a:t>
            </a:r>
          </a:p>
          <a:p>
            <a:r>
              <a:rPr lang="en-US" sz="2400" dirty="0"/>
              <a:t>Implications of digital signatures go beyond just message authentication</a:t>
            </a:r>
          </a:p>
        </p:txBody>
      </p:sp>
    </p:spTree>
    <p:extLst>
      <p:ext uri="{BB962C8B-B14F-4D97-AF65-F5344CB8AC3E}">
        <p14:creationId xmlns:p14="http://schemas.microsoft.com/office/powerpoint/2010/main" val="385079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510"/>
            <a:ext cx="8229600" cy="823090"/>
          </a:xfrm>
        </p:spPr>
        <p:txBody>
          <a:bodyPr/>
          <a:lstStyle/>
          <a:p>
            <a:r>
              <a:rPr lang="en-IN" sz="2800" dirty="0">
                <a:latin typeface="+mj-lt"/>
              </a:rPr>
              <a:t>Figure 11.4 Simplified Examples of Digital Signatures</a:t>
            </a:r>
          </a:p>
        </p:txBody>
      </p:sp>
      <p:pic>
        <p:nvPicPr>
          <p:cNvPr id="4" name="图片 3">
            <a:extLst>
              <a:ext uri="{FF2B5EF4-FFF2-40B4-BE49-F238E27FC236}">
                <a16:creationId xmlns:a16="http://schemas.microsoft.com/office/drawing/2014/main" id="{E4469AFA-E652-4547-879D-97EC750A0A0B}"/>
              </a:ext>
            </a:extLst>
          </p:cNvPr>
          <p:cNvPicPr>
            <a:picLocks noChangeAspect="1"/>
          </p:cNvPicPr>
          <p:nvPr/>
        </p:nvPicPr>
        <p:blipFill>
          <a:blip r:embed="rId3"/>
          <a:stretch>
            <a:fillRect/>
          </a:stretch>
        </p:blipFill>
        <p:spPr>
          <a:xfrm>
            <a:off x="360546" y="1105213"/>
            <a:ext cx="8422907" cy="2314964"/>
          </a:xfrm>
          <a:prstGeom prst="rect">
            <a:avLst/>
          </a:prstGeom>
        </p:spPr>
      </p:pic>
      <p:pic>
        <p:nvPicPr>
          <p:cNvPr id="5" name="图片 4">
            <a:extLst>
              <a:ext uri="{FF2B5EF4-FFF2-40B4-BE49-F238E27FC236}">
                <a16:creationId xmlns:a16="http://schemas.microsoft.com/office/drawing/2014/main" id="{2FA2E0CB-4C9C-6D49-B9D8-F52B93425DB0}"/>
              </a:ext>
            </a:extLst>
          </p:cNvPr>
          <p:cNvPicPr>
            <a:picLocks noChangeAspect="1"/>
          </p:cNvPicPr>
          <p:nvPr/>
        </p:nvPicPr>
        <p:blipFill>
          <a:blip r:embed="rId4"/>
          <a:stretch>
            <a:fillRect/>
          </a:stretch>
        </p:blipFill>
        <p:spPr>
          <a:xfrm>
            <a:off x="388620" y="3810000"/>
            <a:ext cx="8631053" cy="1552480"/>
          </a:xfrm>
          <a:prstGeom prst="rect">
            <a:avLst/>
          </a:prstGeom>
        </p:spPr>
      </p:pic>
    </p:spTree>
    <p:extLst>
      <p:ext uri="{BB962C8B-B14F-4D97-AF65-F5344CB8AC3E}">
        <p14:creationId xmlns:p14="http://schemas.microsoft.com/office/powerpoint/2010/main" val="2082192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53775"/>
            <a:ext cx="8229600" cy="544725"/>
          </a:xfrm>
        </p:spPr>
        <p:txBody>
          <a:bodyPr/>
          <a:lstStyle/>
          <a:p>
            <a:r>
              <a:rPr lang="en-US" dirty="0"/>
              <a:t>Other Hash Function Uses</a:t>
            </a:r>
          </a:p>
        </p:txBody>
      </p:sp>
      <p:sp>
        <p:nvSpPr>
          <p:cNvPr id="3" name="Content Placeholder 2"/>
          <p:cNvSpPr>
            <a:spLocks noGrp="1"/>
          </p:cNvSpPr>
          <p:nvPr>
            <p:ph idx="1"/>
          </p:nvPr>
        </p:nvSpPr>
        <p:spPr>
          <a:xfrm>
            <a:off x="431800" y="1041400"/>
            <a:ext cx="8229600" cy="5130800"/>
          </a:xfrm>
        </p:spPr>
        <p:txBody>
          <a:bodyPr/>
          <a:lstStyle/>
          <a:p>
            <a:pPr lvl="0"/>
            <a:r>
              <a:rPr lang="en-US" sz="2000" dirty="0"/>
              <a:t>Commonly used to create a </a:t>
            </a:r>
            <a:r>
              <a:rPr lang="en-US" sz="2000" dirty="0">
                <a:solidFill>
                  <a:srgbClr val="C00000"/>
                </a:solidFill>
              </a:rPr>
              <a:t>one-way password file</a:t>
            </a:r>
          </a:p>
          <a:p>
            <a:pPr lvl="1"/>
            <a:r>
              <a:rPr lang="en-US" sz="2000" dirty="0"/>
              <a:t>When a user enters a password, the hash of that password is compared to the stored hash value for verification</a:t>
            </a:r>
          </a:p>
          <a:p>
            <a:pPr lvl="1"/>
            <a:r>
              <a:rPr lang="en-US" sz="2000" dirty="0"/>
              <a:t>This approach to password protection is used by most operating systems </a:t>
            </a:r>
          </a:p>
          <a:p>
            <a:pPr lvl="0"/>
            <a:r>
              <a:rPr lang="en-US" sz="2000" dirty="0"/>
              <a:t>Can be used for intrusion and virus detection</a:t>
            </a:r>
          </a:p>
          <a:p>
            <a:pPr lvl="1"/>
            <a:r>
              <a:rPr lang="en-US" sz="2000" dirty="0"/>
              <a:t>Store H(F) for each file on a system and secure the hash values</a:t>
            </a:r>
          </a:p>
          <a:p>
            <a:pPr lvl="1"/>
            <a:r>
              <a:rPr lang="en-US" sz="2000" dirty="0"/>
              <a:t>One can later determine if a file has been modified by </a:t>
            </a:r>
            <a:r>
              <a:rPr lang="en-US" sz="2000" dirty="0" err="1"/>
              <a:t>recomputing</a:t>
            </a:r>
            <a:r>
              <a:rPr lang="en-US" sz="2000" dirty="0"/>
              <a:t> H(F) </a:t>
            </a:r>
          </a:p>
          <a:p>
            <a:pPr lvl="1"/>
            <a:r>
              <a:rPr lang="en-US" sz="2000" dirty="0"/>
              <a:t>An intruder would need to change F without changing H(F)</a:t>
            </a:r>
          </a:p>
          <a:p>
            <a:pPr lvl="0"/>
            <a:r>
              <a:rPr lang="en-US" sz="2000" dirty="0"/>
              <a:t>Can be used to construct a pseudorandom function (PRF) or a pseudorandom number generator (PRNG)</a:t>
            </a:r>
          </a:p>
          <a:p>
            <a:pPr lvl="1"/>
            <a:r>
              <a:rPr lang="en-US" sz="2000" dirty="0"/>
              <a:t>A common application for a hash-based PRF is for the generation of symmetric keys</a:t>
            </a:r>
          </a:p>
        </p:txBody>
      </p:sp>
    </p:spTree>
    <p:extLst>
      <p:ext uri="{BB962C8B-B14F-4D97-AF65-F5344CB8AC3E}">
        <p14:creationId xmlns:p14="http://schemas.microsoft.com/office/powerpoint/2010/main" val="238514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652"/>
            <a:ext cx="8229600" cy="553998"/>
          </a:xfrm>
        </p:spPr>
        <p:txBody>
          <a:bodyPr>
            <a:spAutoFit/>
          </a:bodyPr>
          <a:lstStyle/>
          <a:p>
            <a:r>
              <a:rPr lang="en-IN" sz="3600" dirty="0">
                <a:latin typeface="+mj-lt"/>
              </a:rPr>
              <a:t>Requirements and Security</a:t>
            </a:r>
          </a:p>
        </p:txBody>
      </p:sp>
      <p:sp>
        <p:nvSpPr>
          <p:cNvPr id="9" name="Content Placeholder 8"/>
          <p:cNvSpPr>
            <a:spLocks noGrp="1"/>
          </p:cNvSpPr>
          <p:nvPr>
            <p:ph idx="1"/>
          </p:nvPr>
        </p:nvSpPr>
        <p:spPr>
          <a:xfrm>
            <a:off x="457200" y="762000"/>
            <a:ext cx="8229600" cy="2446824"/>
          </a:xfrm>
        </p:spPr>
        <p:txBody>
          <a:bodyPr>
            <a:spAutoFit/>
          </a:bodyPr>
          <a:lstStyle/>
          <a:p>
            <a:pPr marL="0" indent="0">
              <a:spcBef>
                <a:spcPts val="600"/>
              </a:spcBef>
              <a:buNone/>
            </a:pPr>
            <a:r>
              <a:rPr lang="en-US" sz="2400" b="1" dirty="0" err="1"/>
              <a:t>Preimage</a:t>
            </a:r>
            <a:endParaRPr lang="en-US" sz="2400" b="1" dirty="0"/>
          </a:p>
          <a:p>
            <a:pPr>
              <a:spcBef>
                <a:spcPts val="600"/>
              </a:spcBef>
            </a:pPr>
            <a:r>
              <a:rPr lang="en-US" sz="2400" i="1" dirty="0"/>
              <a:t>x </a:t>
            </a:r>
            <a:r>
              <a:rPr lang="en-US" sz="2400" dirty="0"/>
              <a:t>is the </a:t>
            </a:r>
            <a:r>
              <a:rPr lang="en-US" sz="2400" dirty="0" err="1"/>
              <a:t>preimage</a:t>
            </a:r>
            <a:r>
              <a:rPr lang="en-US" sz="2400" dirty="0"/>
              <a:t> of </a:t>
            </a:r>
            <a:r>
              <a:rPr lang="en-US" sz="2400" i="1" dirty="0"/>
              <a:t>h </a:t>
            </a:r>
            <a:r>
              <a:rPr lang="en-US" sz="2400" dirty="0"/>
              <a:t>for a hash value </a:t>
            </a:r>
            <a:r>
              <a:rPr lang="en-US" sz="2400" i="1" dirty="0"/>
              <a:t>h = </a:t>
            </a:r>
            <a:r>
              <a:rPr lang="en-US" sz="2400" dirty="0"/>
              <a:t>H(</a:t>
            </a:r>
            <a:r>
              <a:rPr lang="en-US" sz="2400" i="1" dirty="0"/>
              <a:t>x)</a:t>
            </a:r>
          </a:p>
          <a:p>
            <a:pPr>
              <a:spcBef>
                <a:spcPts val="600"/>
              </a:spcBef>
            </a:pPr>
            <a:r>
              <a:rPr lang="en-US" sz="2400" dirty="0"/>
              <a:t>Is a data block whose hash function, using the function H, is </a:t>
            </a:r>
            <a:r>
              <a:rPr lang="en-US" sz="2400" i="1" dirty="0"/>
              <a:t>h</a:t>
            </a:r>
          </a:p>
          <a:p>
            <a:pPr>
              <a:spcBef>
                <a:spcPts val="600"/>
              </a:spcBef>
            </a:pPr>
            <a:r>
              <a:rPr lang="en-US" sz="2400" dirty="0"/>
              <a:t>Because H is a many-to-one mapping, for any given hash value </a:t>
            </a:r>
            <a:r>
              <a:rPr lang="en-US" sz="2400" i="1" dirty="0"/>
              <a:t>h, </a:t>
            </a:r>
            <a:r>
              <a:rPr lang="en-US" sz="2400" dirty="0"/>
              <a:t>there will in general be multiple </a:t>
            </a:r>
            <a:r>
              <a:rPr lang="en-US" sz="2400" dirty="0" err="1"/>
              <a:t>preimages</a:t>
            </a:r>
            <a:endParaRPr lang="en-US" sz="2400" dirty="0"/>
          </a:p>
        </p:txBody>
      </p:sp>
      <p:sp>
        <p:nvSpPr>
          <p:cNvPr id="10" name="Content Placeholder 9"/>
          <p:cNvSpPr>
            <a:spLocks noGrp="1"/>
          </p:cNvSpPr>
          <p:nvPr>
            <p:ph idx="13"/>
          </p:nvPr>
        </p:nvSpPr>
        <p:spPr>
          <a:xfrm>
            <a:off x="457200" y="3429000"/>
            <a:ext cx="8229600" cy="1631216"/>
          </a:xfrm>
        </p:spPr>
        <p:txBody>
          <a:bodyPr>
            <a:spAutoFit/>
          </a:bodyPr>
          <a:lstStyle/>
          <a:p>
            <a:pPr marL="0" indent="0">
              <a:spcBef>
                <a:spcPts val="600"/>
              </a:spcBef>
              <a:buNone/>
            </a:pPr>
            <a:r>
              <a:rPr lang="en-US" sz="2400" b="1" dirty="0"/>
              <a:t>Collision</a:t>
            </a:r>
          </a:p>
          <a:p>
            <a:pPr>
              <a:spcBef>
                <a:spcPts val="600"/>
              </a:spcBef>
            </a:pPr>
            <a:r>
              <a:rPr lang="en-US" sz="2400" dirty="0"/>
              <a:t>Occurs if we have </a:t>
            </a:r>
            <a:r>
              <a:rPr lang="en-US" sz="2400" i="1" dirty="0"/>
              <a:t>x ≠ y </a:t>
            </a:r>
            <a:r>
              <a:rPr lang="en-US" sz="2400" dirty="0"/>
              <a:t>and H(</a:t>
            </a:r>
            <a:r>
              <a:rPr lang="en-US" sz="2400" i="1" dirty="0"/>
              <a:t>x) = </a:t>
            </a:r>
            <a:r>
              <a:rPr lang="en-US" sz="2400" dirty="0"/>
              <a:t>H(</a:t>
            </a:r>
            <a:r>
              <a:rPr lang="en-US" sz="2400" i="1" dirty="0"/>
              <a:t>y)</a:t>
            </a:r>
          </a:p>
          <a:p>
            <a:pPr>
              <a:spcBef>
                <a:spcPts val="600"/>
              </a:spcBef>
            </a:pPr>
            <a:r>
              <a:rPr lang="en-US" sz="2400" dirty="0"/>
              <a:t>Because we are using hash functions for data integrity, collisions are clearly undesirable</a:t>
            </a:r>
          </a:p>
        </p:txBody>
      </p:sp>
      <p:pic>
        <p:nvPicPr>
          <p:cNvPr id="7" name="Picture Placeholder 6">
            <a:extLst>
              <a:ext uri="{FF2B5EF4-FFF2-40B4-BE49-F238E27FC236}">
                <a16:creationId xmlns:a16="http://schemas.microsoft.com/office/drawing/2014/main" id="{E89E5EA7-C1E5-4910-B628-E51335DAE1F5}"/>
              </a:ext>
              <a:ext uri="{C183D7F6-B498-43B3-948B-1728B52AA6E4}">
                <adec:decorative xmlns:adec="http://schemas.microsoft.com/office/drawing/2017/decorative" val="1"/>
              </a:ext>
            </a:extLst>
          </p:cNvPr>
          <p:cNvPicPr>
            <a:picLocks noGrp="1" noChangeAspect="1"/>
          </p:cNvPicPr>
          <p:nvPr>
            <p:ph type="pic" sz="quarter" idx="14"/>
          </p:nvPr>
        </p:nvPicPr>
        <p:blipFill>
          <a:blip r:embed="rId3"/>
          <a:stretch>
            <a:fillRect/>
          </a:stretch>
        </p:blipFill>
        <p:spPr>
          <a:xfrm>
            <a:off x="7054644" y="5425152"/>
            <a:ext cx="1617972" cy="958440"/>
          </a:xfrm>
          <a:prstGeom prst="rect">
            <a:avLst/>
          </a:prstGeom>
          <a:noFill/>
          <a:ln>
            <a:noFill/>
          </a:ln>
        </p:spPr>
      </p:pic>
    </p:spTree>
    <p:extLst>
      <p:ext uri="{BB962C8B-B14F-4D97-AF65-F5344CB8AC3E}">
        <p14:creationId xmlns:p14="http://schemas.microsoft.com/office/powerpoint/2010/main" val="3938447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097280"/>
          </a:xfrm>
        </p:spPr>
        <p:txBody>
          <a:bodyPr/>
          <a:lstStyle/>
          <a:p>
            <a:r>
              <a:rPr lang="en-IN" sz="3600" dirty="0">
                <a:latin typeface="+mj-lt"/>
              </a:rPr>
              <a:t>Table 11.1 Requirements for a Cryptographic Hash Function H</a:t>
            </a:r>
          </a:p>
        </p:txBody>
      </p:sp>
      <p:graphicFrame>
        <p:nvGraphicFramePr>
          <p:cNvPr id="2" name="Table 1"/>
          <p:cNvGraphicFramePr>
            <a:graphicFrameLocks noGrp="1"/>
          </p:cNvGraphicFramePr>
          <p:nvPr>
            <p:extLst>
              <p:ext uri="{D42A27DB-BD31-4B8C-83A1-F6EECF244321}">
                <p14:modId xmlns:p14="http://schemas.microsoft.com/office/powerpoint/2010/main" val="3771880217"/>
              </p:ext>
            </p:extLst>
          </p:nvPr>
        </p:nvGraphicFramePr>
        <p:xfrm>
          <a:off x="515256" y="1829862"/>
          <a:ext cx="8077200" cy="4037538"/>
        </p:xfrm>
        <a:graphic>
          <a:graphicData uri="http://schemas.openxmlformats.org/drawingml/2006/table">
            <a:tbl>
              <a:tblPr firstRow="1" bandRow="1">
                <a:tableStyleId>{3B4B98B0-60AC-42C2-AFA5-B58CD77FA1E5}</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80999">
                <a:tc>
                  <a:txBody>
                    <a:bodyPr/>
                    <a:lstStyle/>
                    <a:p>
                      <a:r>
                        <a:rPr lang="en-IN" sz="1400" b="1" i="0" u="none" strike="noStrike" kern="1200" baseline="0" dirty="0">
                          <a:solidFill>
                            <a:schemeClr val="bg1"/>
                          </a:solidFill>
                          <a:latin typeface="+mn-lt"/>
                          <a:ea typeface="+mn-ea"/>
                          <a:cs typeface="+mn-cs"/>
                        </a:rPr>
                        <a:t>Requirement</a:t>
                      </a:r>
                      <a:endParaRPr lang="en-IN"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IN" sz="1400" b="1" i="0" u="none" strike="noStrike" kern="1200" baseline="0" dirty="0">
                          <a:solidFill>
                            <a:schemeClr val="bg1"/>
                          </a:solidFill>
                          <a:latin typeface="+mn-lt"/>
                          <a:ea typeface="+mn-ea"/>
                          <a:cs typeface="+mn-cs"/>
                        </a:rPr>
                        <a:t>Description</a:t>
                      </a:r>
                      <a:endParaRPr lang="en-IN" sz="14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335881">
                <a:tc>
                  <a:txBody>
                    <a:bodyPr/>
                    <a:lstStyle/>
                    <a:p>
                      <a:r>
                        <a:rPr lang="en-IN" sz="1400" b="0" i="0" u="none" strike="noStrike" kern="1200" baseline="0" dirty="0">
                          <a:solidFill>
                            <a:schemeClr val="tx1"/>
                          </a:solidFill>
                          <a:latin typeface="+mn-lt"/>
                          <a:ea typeface="+mn-ea"/>
                          <a:cs typeface="+mn-cs"/>
                        </a:rPr>
                        <a:t>Variable input size</a:t>
                      </a:r>
                      <a:endParaRPr lang="en-IN"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H can be applied to a block of data of any size.</a:t>
                      </a:r>
                      <a:endParaRPr lang="en-IN" sz="14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01612">
                <a:tc>
                  <a:txBody>
                    <a:bodyPr/>
                    <a:lstStyle/>
                    <a:p>
                      <a:r>
                        <a:rPr lang="en-IN" sz="1400" b="0" i="0" u="none" strike="noStrike" kern="1200" baseline="0" dirty="0">
                          <a:solidFill>
                            <a:schemeClr val="tx1"/>
                          </a:solidFill>
                          <a:latin typeface="+mn-lt"/>
                          <a:ea typeface="+mn-ea"/>
                          <a:cs typeface="+mn-cs"/>
                        </a:rPr>
                        <a:t>Fixed output size</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H produces a fixed-length output.</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767729">
                <a:tc>
                  <a:txBody>
                    <a:bodyPr/>
                    <a:lstStyle/>
                    <a:p>
                      <a:r>
                        <a:rPr lang="en-IN" sz="1400" b="0" i="0" u="none" strike="noStrike" kern="1200" baseline="0" dirty="0">
                          <a:solidFill>
                            <a:schemeClr val="tx1"/>
                          </a:solidFill>
                          <a:latin typeface="+mn-lt"/>
                          <a:ea typeface="+mn-ea"/>
                          <a:cs typeface="+mn-cs"/>
                        </a:rPr>
                        <a:t>Efficiency</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H(</a:t>
                      </a:r>
                      <a:r>
                        <a:rPr lang="en-US" sz="1400" b="0" i="1" u="none" strike="noStrike" kern="1200" baseline="0" dirty="0">
                          <a:solidFill>
                            <a:schemeClr val="tx1"/>
                          </a:solidFill>
                          <a:latin typeface="+mn-lt"/>
                          <a:ea typeface="+mn-ea"/>
                          <a:cs typeface="+mn-cs"/>
                        </a:rPr>
                        <a:t>x</a:t>
                      </a:r>
                      <a:r>
                        <a:rPr lang="en-US" sz="1400" b="0" i="0" u="none" strike="noStrike" kern="1200" baseline="0" dirty="0">
                          <a:solidFill>
                            <a:schemeClr val="tx1"/>
                          </a:solidFill>
                          <a:latin typeface="+mn-lt"/>
                          <a:ea typeface="+mn-ea"/>
                          <a:cs typeface="+mn-cs"/>
                        </a:rPr>
                        <a:t>) is relatively easy to compute for any</a:t>
                      </a:r>
                    </a:p>
                    <a:p>
                      <a:r>
                        <a:rPr lang="en-US" sz="1400" b="0" i="0" u="none" strike="noStrike" kern="1200" baseline="0" dirty="0">
                          <a:solidFill>
                            <a:schemeClr val="tx1"/>
                          </a:solidFill>
                          <a:latin typeface="+mn-lt"/>
                          <a:ea typeface="+mn-ea"/>
                          <a:cs typeface="+mn-cs"/>
                        </a:rPr>
                        <a:t>given </a:t>
                      </a:r>
                      <a:r>
                        <a:rPr lang="en-US" sz="1400" b="0" i="1" u="none" strike="noStrike" kern="1200" baseline="0" dirty="0">
                          <a:solidFill>
                            <a:schemeClr val="tx1"/>
                          </a:solidFill>
                          <a:latin typeface="+mn-lt"/>
                          <a:ea typeface="+mn-ea"/>
                          <a:cs typeface="+mn-cs"/>
                        </a:rPr>
                        <a:t>x</a:t>
                      </a:r>
                      <a:r>
                        <a:rPr lang="en-US" sz="1400" b="0" i="0" u="none" strike="noStrike" kern="1200" baseline="0" dirty="0">
                          <a:solidFill>
                            <a:schemeClr val="tx1"/>
                          </a:solidFill>
                          <a:latin typeface="+mn-lt"/>
                          <a:ea typeface="+mn-ea"/>
                          <a:cs typeface="+mn-cs"/>
                        </a:rPr>
                        <a:t>, making both hardware and software</a:t>
                      </a:r>
                    </a:p>
                    <a:p>
                      <a:r>
                        <a:rPr lang="en-IN" sz="1400" b="0" i="0" u="none" strike="noStrike" kern="1200" baseline="0" dirty="0">
                          <a:solidFill>
                            <a:schemeClr val="tx1"/>
                          </a:solidFill>
                          <a:latin typeface="+mn-lt"/>
                          <a:ea typeface="+mn-ea"/>
                          <a:cs typeface="+mn-cs"/>
                        </a:rPr>
                        <a:t>implementations practical.</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496589">
                <a:tc>
                  <a:txBody>
                    <a:bodyPr/>
                    <a:lstStyle/>
                    <a:p>
                      <a:r>
                        <a:rPr lang="en-IN" sz="1400" b="0" i="0" u="none" strike="noStrike" kern="1200" baseline="0" dirty="0" err="1">
                          <a:solidFill>
                            <a:schemeClr val="tx1"/>
                          </a:solidFill>
                          <a:latin typeface="+mn-lt"/>
                          <a:ea typeface="+mn-ea"/>
                          <a:cs typeface="+mn-cs"/>
                        </a:rPr>
                        <a:t>Preimage</a:t>
                      </a:r>
                      <a:r>
                        <a:rPr lang="en-IN" sz="1400" b="0" i="0" u="none" strike="noStrike" kern="1200" baseline="0" dirty="0">
                          <a:solidFill>
                            <a:schemeClr val="tx1"/>
                          </a:solidFill>
                          <a:latin typeface="+mn-lt"/>
                          <a:ea typeface="+mn-ea"/>
                          <a:cs typeface="+mn-cs"/>
                        </a:rPr>
                        <a:t> resistant (one-way property)</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For any given hash value </a:t>
                      </a:r>
                      <a:r>
                        <a:rPr lang="en-US" sz="1400" b="0" i="1" u="none" strike="noStrike" kern="1200" baseline="0" dirty="0">
                          <a:solidFill>
                            <a:schemeClr val="tx1"/>
                          </a:solidFill>
                          <a:latin typeface="+mn-lt"/>
                          <a:ea typeface="+mn-ea"/>
                          <a:cs typeface="+mn-cs"/>
                        </a:rPr>
                        <a:t>h</a:t>
                      </a:r>
                      <a:r>
                        <a:rPr lang="en-US" sz="1400" b="0" i="0" u="none" strike="noStrike" kern="1200" baseline="0" dirty="0">
                          <a:solidFill>
                            <a:schemeClr val="tx1"/>
                          </a:solidFill>
                          <a:latin typeface="+mn-lt"/>
                          <a:ea typeface="+mn-ea"/>
                          <a:cs typeface="+mn-cs"/>
                        </a:rPr>
                        <a:t>, it is computationally</a:t>
                      </a:r>
                    </a:p>
                    <a:p>
                      <a:r>
                        <a:rPr lang="en-US" sz="1400" b="0" i="0" u="none" strike="noStrike" kern="1200" baseline="0" dirty="0">
                          <a:solidFill>
                            <a:schemeClr val="tx1"/>
                          </a:solidFill>
                          <a:latin typeface="+mn-lt"/>
                          <a:ea typeface="+mn-ea"/>
                          <a:cs typeface="+mn-cs"/>
                        </a:rPr>
                        <a:t>infeasible to find </a:t>
                      </a:r>
                      <a:r>
                        <a:rPr lang="en-US" sz="1400" b="0" i="1" u="none" strike="noStrike" kern="1200" baseline="0" dirty="0">
                          <a:solidFill>
                            <a:schemeClr val="tx1"/>
                          </a:solidFill>
                          <a:latin typeface="+mn-lt"/>
                          <a:ea typeface="+mn-ea"/>
                          <a:cs typeface="+mn-cs"/>
                        </a:rPr>
                        <a:t>y </a:t>
                      </a:r>
                      <a:r>
                        <a:rPr lang="en-US" sz="1400" b="0" i="0" u="none" strike="noStrike" kern="1200" baseline="0" dirty="0">
                          <a:solidFill>
                            <a:schemeClr val="tx1"/>
                          </a:solidFill>
                          <a:latin typeface="+mn-lt"/>
                          <a:ea typeface="+mn-ea"/>
                          <a:cs typeface="+mn-cs"/>
                        </a:rPr>
                        <a:t>such that H(</a:t>
                      </a:r>
                      <a:r>
                        <a:rPr lang="en-US" sz="1400" b="0" i="1" u="none" strike="noStrike" kern="1200" baseline="0" dirty="0">
                          <a:solidFill>
                            <a:schemeClr val="tx1"/>
                          </a:solidFill>
                          <a:latin typeface="+mn-lt"/>
                          <a:ea typeface="+mn-ea"/>
                          <a:cs typeface="+mn-cs"/>
                        </a:rPr>
                        <a:t>y</a:t>
                      </a:r>
                      <a:r>
                        <a:rPr lang="en-US" sz="1400" b="0" i="0" u="none" strike="noStrike" kern="1200" baseline="0" dirty="0">
                          <a:solidFill>
                            <a:schemeClr val="tx1"/>
                          </a:solidFill>
                          <a:latin typeface="+mn-lt"/>
                          <a:ea typeface="+mn-ea"/>
                          <a:cs typeface="+mn-cs"/>
                        </a:rPr>
                        <a:t>) = </a:t>
                      </a:r>
                      <a:r>
                        <a:rPr lang="en-US" sz="1400" b="0" i="1" u="none" strike="noStrike" kern="1200" baseline="0" dirty="0">
                          <a:solidFill>
                            <a:schemeClr val="tx1"/>
                          </a:solidFill>
                          <a:latin typeface="+mn-lt"/>
                          <a:ea typeface="+mn-ea"/>
                          <a:cs typeface="+mn-cs"/>
                        </a:rPr>
                        <a:t>h</a:t>
                      </a:r>
                      <a:r>
                        <a:rPr lang="en-US" sz="1400" b="0" i="0" u="none" strike="noStrike" kern="1200" baseline="0" dirty="0">
                          <a:solidFill>
                            <a:schemeClr val="tx1"/>
                          </a:solidFill>
                          <a:latin typeface="+mn-lt"/>
                          <a:ea typeface="+mn-ea"/>
                          <a:cs typeface="+mn-cs"/>
                        </a:rPr>
                        <a:t>.</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588029">
                <a:tc>
                  <a:txBody>
                    <a:bodyPr/>
                    <a:lstStyle/>
                    <a:p>
                      <a:r>
                        <a:rPr lang="en-US" sz="1400" b="0" i="0" u="none" strike="noStrike" kern="1200" baseline="0" dirty="0">
                          <a:solidFill>
                            <a:schemeClr val="tx1"/>
                          </a:solidFill>
                          <a:latin typeface="+mn-lt"/>
                          <a:ea typeface="+mn-ea"/>
                          <a:cs typeface="+mn-cs"/>
                        </a:rPr>
                        <a:t>Second </a:t>
                      </a:r>
                      <a:r>
                        <a:rPr lang="en-US" sz="1400" b="0" i="0" u="none" strike="noStrike" kern="1200" baseline="0" dirty="0" err="1">
                          <a:solidFill>
                            <a:schemeClr val="tx1"/>
                          </a:solidFill>
                          <a:latin typeface="+mn-lt"/>
                          <a:ea typeface="+mn-ea"/>
                          <a:cs typeface="+mn-cs"/>
                        </a:rPr>
                        <a:t>preimage</a:t>
                      </a:r>
                      <a:r>
                        <a:rPr lang="en-US" sz="1400" b="0" i="0" u="none" strike="noStrike" kern="1200" baseline="0" dirty="0">
                          <a:solidFill>
                            <a:schemeClr val="tx1"/>
                          </a:solidFill>
                          <a:latin typeface="+mn-lt"/>
                          <a:ea typeface="+mn-ea"/>
                          <a:cs typeface="+mn-cs"/>
                        </a:rPr>
                        <a:t> resistant (weak collision</a:t>
                      </a:r>
                    </a:p>
                    <a:p>
                      <a:r>
                        <a:rPr lang="en-IN" sz="1400" b="0" i="0" u="none" strike="noStrike" kern="1200" baseline="0" dirty="0">
                          <a:solidFill>
                            <a:schemeClr val="tx1"/>
                          </a:solidFill>
                          <a:latin typeface="+mn-lt"/>
                          <a:ea typeface="+mn-ea"/>
                          <a:cs typeface="+mn-cs"/>
                        </a:rPr>
                        <a:t>resistant)</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For any given block </a:t>
                      </a:r>
                      <a:r>
                        <a:rPr lang="en-US" sz="1400" b="0" i="1" u="none" strike="noStrike" kern="1200" baseline="0" dirty="0">
                          <a:solidFill>
                            <a:schemeClr val="tx1"/>
                          </a:solidFill>
                          <a:latin typeface="+mn-lt"/>
                          <a:ea typeface="+mn-ea"/>
                          <a:cs typeface="+mn-cs"/>
                        </a:rPr>
                        <a:t>x</a:t>
                      </a:r>
                      <a:r>
                        <a:rPr lang="en-US" sz="1400" b="0" i="0" u="none" strike="noStrike" kern="1200" baseline="0" dirty="0">
                          <a:solidFill>
                            <a:schemeClr val="tx1"/>
                          </a:solidFill>
                          <a:latin typeface="+mn-lt"/>
                          <a:ea typeface="+mn-ea"/>
                          <a:cs typeface="+mn-cs"/>
                        </a:rPr>
                        <a:t>, it is computationally</a:t>
                      </a:r>
                    </a:p>
                    <a:p>
                      <a:r>
                        <a:rPr lang="en-IN" sz="1400" b="0" i="0" u="none" strike="noStrike" kern="1200" baseline="0" dirty="0">
                          <a:solidFill>
                            <a:schemeClr val="tx1"/>
                          </a:solidFill>
                          <a:latin typeface="+mn-lt"/>
                          <a:ea typeface="+mn-ea"/>
                          <a:cs typeface="+mn-cs"/>
                        </a:rPr>
                        <a:t>Infeasible </a:t>
                      </a:r>
                      <a:r>
                        <a:rPr lang="en-US" sz="1400" b="0" i="0" u="none" strike="noStrike" kern="1200" baseline="0" dirty="0">
                          <a:solidFill>
                            <a:schemeClr val="tx1"/>
                          </a:solidFill>
                          <a:latin typeface="+mn-lt"/>
                          <a:ea typeface="+mn-ea"/>
                          <a:cs typeface="+mn-cs"/>
                        </a:rPr>
                        <a:t>to find </a:t>
                      </a:r>
                      <a:r>
                        <a:rPr lang="en-US" sz="1400" b="0" i="1" u="none" strike="noStrike" kern="1200" baseline="0" dirty="0">
                          <a:solidFill>
                            <a:schemeClr val="tx1"/>
                          </a:solidFill>
                          <a:latin typeface="+mn-lt"/>
                          <a:ea typeface="+mn-ea"/>
                          <a:cs typeface="+mn-cs"/>
                        </a:rPr>
                        <a:t>y x </a:t>
                      </a:r>
                      <a:r>
                        <a:rPr lang="en-US" sz="1400" b="0" i="0" u="none" strike="noStrike" kern="1200" baseline="0" dirty="0">
                          <a:solidFill>
                            <a:schemeClr val="tx1"/>
                          </a:solidFill>
                          <a:latin typeface="+mn-lt"/>
                          <a:ea typeface="+mn-ea"/>
                          <a:cs typeface="+mn-cs"/>
                        </a:rPr>
                        <a:t>with H(</a:t>
                      </a:r>
                      <a:r>
                        <a:rPr lang="en-US" sz="1400" b="0" i="1" u="none" strike="noStrike" kern="1200" baseline="0" dirty="0">
                          <a:solidFill>
                            <a:schemeClr val="tx1"/>
                          </a:solidFill>
                          <a:latin typeface="+mn-lt"/>
                          <a:ea typeface="+mn-ea"/>
                          <a:cs typeface="+mn-cs"/>
                        </a:rPr>
                        <a:t>y</a:t>
                      </a:r>
                      <a:r>
                        <a:rPr lang="en-US" sz="1400" b="0" i="0" u="none" strike="noStrike" kern="1200" baseline="0" dirty="0">
                          <a:solidFill>
                            <a:schemeClr val="tx1"/>
                          </a:solidFill>
                          <a:latin typeface="+mn-lt"/>
                          <a:ea typeface="+mn-ea"/>
                          <a:cs typeface="+mn-cs"/>
                        </a:rPr>
                        <a:t>) = H(</a:t>
                      </a:r>
                      <a:r>
                        <a:rPr lang="en-US" sz="1400" b="0" i="1" u="none" strike="noStrike" kern="1200" baseline="0" dirty="0">
                          <a:solidFill>
                            <a:schemeClr val="tx1"/>
                          </a:solidFill>
                          <a:latin typeface="+mn-lt"/>
                          <a:ea typeface="+mn-ea"/>
                          <a:cs typeface="+mn-cs"/>
                        </a:rPr>
                        <a:t>x</a:t>
                      </a:r>
                      <a:r>
                        <a:rPr lang="en-US" sz="1400" b="0" i="0" u="none" strike="noStrike" kern="1200" baseline="0" dirty="0">
                          <a:solidFill>
                            <a:schemeClr val="tx1"/>
                          </a:solidFill>
                          <a:latin typeface="+mn-lt"/>
                          <a:ea typeface="+mn-ea"/>
                          <a:cs typeface="+mn-cs"/>
                        </a:rPr>
                        <a:t>).</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623780">
                <a:tc>
                  <a:txBody>
                    <a:bodyPr/>
                    <a:lstStyle/>
                    <a:p>
                      <a:r>
                        <a:rPr lang="en-IN" sz="1400" b="0" i="0" u="none" strike="noStrike" kern="1200" baseline="0" dirty="0">
                          <a:solidFill>
                            <a:schemeClr val="tx1"/>
                          </a:solidFill>
                          <a:latin typeface="+mn-lt"/>
                          <a:ea typeface="+mn-ea"/>
                          <a:cs typeface="+mn-cs"/>
                        </a:rPr>
                        <a:t>Collision resistant (strong collision resistant)</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It is computationally infeasible to find any pair</a:t>
                      </a:r>
                    </a:p>
                    <a:p>
                      <a:r>
                        <a:rPr lang="en-US" sz="1400" b="0" i="0" u="none" strike="noStrike" kern="1200" baseline="0" dirty="0">
                          <a:solidFill>
                            <a:schemeClr val="tx1"/>
                          </a:solidFill>
                          <a:latin typeface="+mn-lt"/>
                          <a:ea typeface="+mn-ea"/>
                          <a:cs typeface="+mn-cs"/>
                        </a:rPr>
                        <a:t>(</a:t>
                      </a:r>
                      <a:r>
                        <a:rPr lang="en-US" sz="1400" b="0" i="1" u="none" strike="noStrike" kern="1200" baseline="0" dirty="0">
                          <a:solidFill>
                            <a:schemeClr val="tx1"/>
                          </a:solidFill>
                          <a:latin typeface="+mn-lt"/>
                          <a:ea typeface="+mn-ea"/>
                          <a:cs typeface="+mn-cs"/>
                        </a:rPr>
                        <a:t>x, y</a:t>
                      </a:r>
                      <a:r>
                        <a:rPr lang="en-US" sz="1400" b="0" i="0" u="none" strike="noStrike" kern="1200" baseline="0" dirty="0">
                          <a:solidFill>
                            <a:schemeClr val="tx1"/>
                          </a:solidFill>
                          <a:latin typeface="+mn-lt"/>
                          <a:ea typeface="+mn-ea"/>
                          <a:cs typeface="+mn-cs"/>
                        </a:rPr>
                        <a:t>) with </a:t>
                      </a:r>
                      <a:r>
                        <a:rPr lang="en-US" sz="1400" b="0" i="1" u="none" strike="noStrike" kern="1200" baseline="0" dirty="0">
                          <a:solidFill>
                            <a:schemeClr val="tx1"/>
                          </a:solidFill>
                          <a:latin typeface="+mn-lt"/>
                          <a:ea typeface="+mn-ea"/>
                          <a:cs typeface="+mn-cs"/>
                        </a:rPr>
                        <a:t>x y</a:t>
                      </a:r>
                      <a:r>
                        <a:rPr lang="en-US" sz="1400" b="0" i="0" u="none" strike="noStrike" kern="1200" baseline="0" dirty="0">
                          <a:solidFill>
                            <a:schemeClr val="tx1"/>
                          </a:solidFill>
                          <a:latin typeface="+mn-lt"/>
                          <a:ea typeface="+mn-ea"/>
                          <a:cs typeface="+mn-cs"/>
                        </a:rPr>
                        <a:t>, such that H(</a:t>
                      </a:r>
                      <a:r>
                        <a:rPr lang="en-US" sz="1400" b="0" i="1" u="none" strike="noStrike" kern="1200" baseline="0" dirty="0">
                          <a:solidFill>
                            <a:schemeClr val="tx1"/>
                          </a:solidFill>
                          <a:latin typeface="+mn-lt"/>
                          <a:ea typeface="+mn-ea"/>
                          <a:cs typeface="+mn-cs"/>
                        </a:rPr>
                        <a:t>x</a:t>
                      </a:r>
                      <a:r>
                        <a:rPr lang="en-US" sz="1400" b="0" i="0" u="none" strike="noStrike" kern="1200" baseline="0" dirty="0">
                          <a:solidFill>
                            <a:schemeClr val="tx1"/>
                          </a:solidFill>
                          <a:latin typeface="+mn-lt"/>
                          <a:ea typeface="+mn-ea"/>
                          <a:cs typeface="+mn-cs"/>
                        </a:rPr>
                        <a:t>) = H(</a:t>
                      </a:r>
                      <a:r>
                        <a:rPr lang="en-US" sz="1400" b="0" i="1" u="none" strike="noStrike" kern="1200" baseline="0" dirty="0">
                          <a:solidFill>
                            <a:schemeClr val="tx1"/>
                          </a:solidFill>
                          <a:latin typeface="+mn-lt"/>
                          <a:ea typeface="+mn-ea"/>
                          <a:cs typeface="+mn-cs"/>
                        </a:rPr>
                        <a:t>y</a:t>
                      </a:r>
                      <a:r>
                        <a:rPr lang="en-US" sz="1400" b="0" i="0" u="none" strike="noStrike" kern="1200" baseline="0" dirty="0">
                          <a:solidFill>
                            <a:schemeClr val="tx1"/>
                          </a:solidFill>
                          <a:latin typeface="+mn-lt"/>
                          <a:ea typeface="+mn-ea"/>
                          <a:cs typeface="+mn-cs"/>
                        </a:rPr>
                        <a:t>).</a:t>
                      </a:r>
                      <a:endParaRPr lang="en-IN"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512740">
                <a:tc>
                  <a:txBody>
                    <a:bodyPr/>
                    <a:lstStyle/>
                    <a:p>
                      <a:r>
                        <a:rPr lang="en-IN" sz="1400" b="0" i="0" u="none" strike="noStrike" kern="1200" baseline="0" dirty="0" err="1">
                          <a:solidFill>
                            <a:schemeClr val="tx1"/>
                          </a:solidFill>
                          <a:latin typeface="+mn-lt"/>
                          <a:ea typeface="+mn-ea"/>
                          <a:cs typeface="+mn-cs"/>
                        </a:rPr>
                        <a:t>Pseudorandomness</a:t>
                      </a:r>
                      <a:endParaRPr lang="en-IN"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Output of H meets standard tests for</a:t>
                      </a:r>
                    </a:p>
                    <a:p>
                      <a:r>
                        <a:rPr lang="en-IN" sz="1400" b="0" i="0" u="none" strike="noStrike" kern="1200" baseline="0" dirty="0" err="1">
                          <a:solidFill>
                            <a:schemeClr val="tx1"/>
                          </a:solidFill>
                          <a:latin typeface="+mn-lt"/>
                          <a:ea typeface="+mn-ea"/>
                          <a:cs typeface="+mn-cs"/>
                        </a:rPr>
                        <a:t>pseudorandomness</a:t>
                      </a:r>
                      <a:r>
                        <a:rPr lang="en-IN" sz="1400" b="0" i="0" u="none" strike="noStrike" kern="1200" baseline="0" dirty="0">
                          <a:solidFill>
                            <a:schemeClr val="tx1"/>
                          </a:solidFill>
                          <a:latin typeface="+mn-lt"/>
                          <a:ea typeface="+mn-ea"/>
                          <a:cs typeface="+mn-cs"/>
                        </a:rPr>
                        <a:t>.</a:t>
                      </a:r>
                      <a:endParaRPr lang="en-IN"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6710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940"/>
            <a:ext cx="8229600" cy="1097280"/>
          </a:xfrm>
        </p:spPr>
        <p:txBody>
          <a:bodyPr/>
          <a:lstStyle/>
          <a:p>
            <a:r>
              <a:rPr lang="en-IN" sz="3600" dirty="0">
                <a:latin typeface="+mj-lt"/>
              </a:rPr>
              <a:t>Figure 11.6 Relationship Among Hash Function Properties</a:t>
            </a:r>
          </a:p>
        </p:txBody>
      </p:sp>
      <p:pic>
        <p:nvPicPr>
          <p:cNvPr id="4" name="图片 3">
            <a:extLst>
              <a:ext uri="{FF2B5EF4-FFF2-40B4-BE49-F238E27FC236}">
                <a16:creationId xmlns:a16="http://schemas.microsoft.com/office/drawing/2014/main" id="{BD339AE7-30A8-3445-854E-815981C70B4C}"/>
              </a:ext>
            </a:extLst>
          </p:cNvPr>
          <p:cNvPicPr>
            <a:picLocks noChangeAspect="1"/>
          </p:cNvPicPr>
          <p:nvPr/>
        </p:nvPicPr>
        <p:blipFill>
          <a:blip r:embed="rId3"/>
          <a:stretch>
            <a:fillRect/>
          </a:stretch>
        </p:blipFill>
        <p:spPr>
          <a:xfrm>
            <a:off x="1143000" y="1371600"/>
            <a:ext cx="7092950" cy="4607829"/>
          </a:xfrm>
          <a:prstGeom prst="rect">
            <a:avLst/>
          </a:prstGeom>
        </p:spPr>
      </p:pic>
    </p:spTree>
    <p:extLst>
      <p:ext uri="{BB962C8B-B14F-4D97-AF65-F5344CB8AC3E}">
        <p14:creationId xmlns:p14="http://schemas.microsoft.com/office/powerpoint/2010/main" val="255225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948"/>
            <a:ext cx="8229600" cy="1617452"/>
          </a:xfrm>
        </p:spPr>
        <p:txBody>
          <a:bodyPr/>
          <a:lstStyle/>
          <a:p>
            <a:r>
              <a:rPr lang="en-IN" sz="3600" dirty="0">
                <a:latin typeface="+mj-lt"/>
              </a:rPr>
              <a:t>Table 11.2 Hash Function Resistance Properties Required for Various Data Integrity Applications</a:t>
            </a:r>
          </a:p>
        </p:txBody>
      </p:sp>
      <p:graphicFrame>
        <p:nvGraphicFramePr>
          <p:cNvPr id="3" name="Table 2"/>
          <p:cNvGraphicFramePr>
            <a:graphicFrameLocks noGrp="1"/>
          </p:cNvGraphicFramePr>
          <p:nvPr>
            <p:extLst>
              <p:ext uri="{D42A27DB-BD31-4B8C-83A1-F6EECF244321}">
                <p14:modId xmlns:p14="http://schemas.microsoft.com/office/powerpoint/2010/main" val="804923639"/>
              </p:ext>
            </p:extLst>
          </p:nvPr>
        </p:nvGraphicFramePr>
        <p:xfrm>
          <a:off x="457200" y="2133600"/>
          <a:ext cx="8229600" cy="3394038"/>
        </p:xfrm>
        <a:graphic>
          <a:graphicData uri="http://schemas.openxmlformats.org/drawingml/2006/table">
            <a:tbl>
              <a:tblPr firstRow="1" bandRow="1">
                <a:tableStyleId>{3B4B98B0-60AC-42C2-AFA5-B58CD77FA1E5}</a:tableStyleId>
              </a:tblPr>
              <a:tblGrid>
                <a:gridCol w="2514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55320">
                <a:tc>
                  <a:txBody>
                    <a:bodyPr/>
                    <a:lstStyle/>
                    <a:p>
                      <a:r>
                        <a:rPr lang="en-US" sz="1600" dirty="0">
                          <a:solidFill>
                            <a:srgbClr val="007FA3"/>
                          </a:solidFill>
                        </a:rPr>
                        <a:t>Blank</a:t>
                      </a:r>
                      <a:endParaRPr lang="en-IN" sz="1600" dirty="0">
                        <a:solidFill>
                          <a:srgbClr val="007FA3"/>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600" b="1" i="0" u="none" strike="noStrike" kern="1200" baseline="0" dirty="0" err="1">
                          <a:solidFill>
                            <a:schemeClr val="bg1"/>
                          </a:solidFill>
                          <a:latin typeface="+mn-lt"/>
                          <a:ea typeface="+mn-ea"/>
                          <a:cs typeface="+mn-cs"/>
                        </a:rPr>
                        <a:t>Preimage</a:t>
                      </a:r>
                      <a:r>
                        <a:rPr lang="en-IN" sz="1600" b="1" i="0" u="none" strike="noStrike" kern="1200" baseline="0" dirty="0">
                          <a:solidFill>
                            <a:schemeClr val="bg1"/>
                          </a:solidFill>
                          <a:latin typeface="+mn-lt"/>
                          <a:ea typeface="+mn-ea"/>
                          <a:cs typeface="+mn-cs"/>
                        </a:rPr>
                        <a:t> Resistant</a:t>
                      </a:r>
                      <a:endParaRPr lang="en-IN" sz="16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600" b="1" i="0" u="none" strike="noStrike" kern="1200" baseline="0" dirty="0">
                          <a:solidFill>
                            <a:schemeClr val="bg1"/>
                          </a:solidFill>
                          <a:latin typeface="+mn-lt"/>
                          <a:ea typeface="+mn-ea"/>
                          <a:cs typeface="+mn-cs"/>
                        </a:rPr>
                        <a:t>Second </a:t>
                      </a:r>
                      <a:r>
                        <a:rPr lang="en-IN" sz="1600" b="1" i="0" u="none" strike="noStrike" kern="1200" baseline="0" dirty="0" err="1">
                          <a:solidFill>
                            <a:schemeClr val="bg1"/>
                          </a:solidFill>
                          <a:latin typeface="+mn-lt"/>
                          <a:ea typeface="+mn-ea"/>
                          <a:cs typeface="+mn-cs"/>
                        </a:rPr>
                        <a:t>Preimage</a:t>
                      </a:r>
                      <a:endParaRPr lang="en-IN" sz="1600" b="1" i="0" u="none" strike="noStrike" kern="1200" baseline="0" dirty="0">
                        <a:solidFill>
                          <a:schemeClr val="bg1"/>
                        </a:solidFill>
                        <a:latin typeface="+mn-lt"/>
                        <a:ea typeface="+mn-ea"/>
                        <a:cs typeface="+mn-cs"/>
                      </a:endParaRPr>
                    </a:p>
                    <a:p>
                      <a:pPr algn="ctr"/>
                      <a:r>
                        <a:rPr lang="en-IN" sz="1600" b="1" i="0" u="none" strike="noStrike" kern="1200" baseline="0" dirty="0">
                          <a:solidFill>
                            <a:schemeClr val="bg1"/>
                          </a:solidFill>
                          <a:latin typeface="+mn-lt"/>
                          <a:ea typeface="+mn-ea"/>
                          <a:cs typeface="+mn-cs"/>
                        </a:rPr>
                        <a:t>Resistant</a:t>
                      </a:r>
                      <a:endParaRPr lang="en-IN" sz="16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600" b="1" i="0" u="none" strike="noStrike" kern="1200" baseline="0" dirty="0">
                          <a:solidFill>
                            <a:schemeClr val="bg1"/>
                          </a:solidFill>
                          <a:latin typeface="+mn-lt"/>
                          <a:ea typeface="+mn-ea"/>
                          <a:cs typeface="+mn-cs"/>
                        </a:rPr>
                        <a:t>Collision Resistant</a:t>
                      </a:r>
                      <a:endParaRPr lang="en-IN" sz="1600"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518758">
                <a:tc>
                  <a:txBody>
                    <a:bodyPr/>
                    <a:lstStyle/>
                    <a:p>
                      <a:r>
                        <a:rPr lang="en-IN" sz="1600" b="0" i="0" u="none" strike="noStrike" kern="1200" baseline="0" dirty="0">
                          <a:solidFill>
                            <a:schemeClr val="tx1"/>
                          </a:solidFill>
                          <a:latin typeface="+mn-lt"/>
                          <a:ea typeface="+mn-ea"/>
                          <a:cs typeface="+mn-cs"/>
                        </a:rPr>
                        <a:t>Hash + digital signature</a:t>
                      </a:r>
                      <a:endParaRPr lang="en-IN" sz="16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yes</a:t>
                      </a:r>
                      <a:endParaRPr lang="en-IN" sz="16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yes</a:t>
                      </a:r>
                      <a:endParaRPr lang="en-IN" sz="16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yes*</a:t>
                      </a:r>
                      <a:endParaRPr lang="en-IN" sz="16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624840">
                <a:tc>
                  <a:txBody>
                    <a:bodyPr/>
                    <a:lstStyle/>
                    <a:p>
                      <a:r>
                        <a:rPr lang="en-IN" sz="1600" b="0" i="0" u="none" strike="noStrike" kern="1200" baseline="0" dirty="0">
                          <a:solidFill>
                            <a:schemeClr val="tx1"/>
                          </a:solidFill>
                          <a:latin typeface="+mn-lt"/>
                          <a:ea typeface="+mn-ea"/>
                          <a:cs typeface="+mn-cs"/>
                        </a:rPr>
                        <a:t>Intrusion detection and virus detection</a:t>
                      </a:r>
                      <a:endParaRPr lang="en-IN"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600" dirty="0">
                          <a:solidFill>
                            <a:srgbClr val="D4EAE4"/>
                          </a:solidFill>
                        </a:rPr>
                        <a:t>Blank</a:t>
                      </a:r>
                      <a:endParaRPr lang="en-IN" sz="1600" dirty="0">
                        <a:solidFill>
                          <a:srgbClr val="D4EAE4"/>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600" dirty="0">
                          <a:solidFill>
                            <a:srgbClr val="D4EAE4"/>
                          </a:solidFill>
                        </a:rPr>
                        <a:t>Blank</a:t>
                      </a:r>
                      <a:endParaRPr lang="en-IN" sz="1600" dirty="0">
                        <a:solidFill>
                          <a:srgbClr val="D4EAE4"/>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600" dirty="0">
                          <a:solidFill>
                            <a:srgbClr val="D4EAE4"/>
                          </a:solidFill>
                        </a:rPr>
                        <a:t>Blank</a:t>
                      </a:r>
                      <a:endParaRPr lang="en-IN" sz="1600" dirty="0">
                        <a:solidFill>
                          <a:srgbClr val="D4EAE4"/>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741082">
                <a:tc>
                  <a:txBody>
                    <a:bodyPr/>
                    <a:lstStyle/>
                    <a:p>
                      <a:r>
                        <a:rPr lang="en-IN" sz="1600" b="0" i="0" u="none" strike="noStrike" kern="1200" baseline="0" dirty="0">
                          <a:solidFill>
                            <a:schemeClr val="tx1"/>
                          </a:solidFill>
                          <a:latin typeface="+mn-lt"/>
                          <a:ea typeface="+mn-ea"/>
                          <a:cs typeface="+mn-cs"/>
                        </a:rPr>
                        <a:t>Hash + symmetric encryption</a:t>
                      </a:r>
                      <a:endParaRPr lang="en-IN"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600" dirty="0">
                          <a:solidFill>
                            <a:srgbClr val="D4EAE4"/>
                          </a:solidFill>
                        </a:rPr>
                        <a:t>Blank</a:t>
                      </a:r>
                      <a:endParaRPr lang="en-IN" sz="1600" dirty="0">
                        <a:solidFill>
                          <a:srgbClr val="D4EAE4"/>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600" dirty="0">
                          <a:solidFill>
                            <a:srgbClr val="D4EAE4"/>
                          </a:solidFill>
                        </a:rPr>
                        <a:t>Blank</a:t>
                      </a:r>
                      <a:endParaRPr lang="en-IN" sz="1600" dirty="0">
                        <a:solidFill>
                          <a:srgbClr val="D4EAE4"/>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600" dirty="0">
                          <a:solidFill>
                            <a:srgbClr val="D4EAE4"/>
                          </a:solidFill>
                        </a:rPr>
                        <a:t>Blank</a:t>
                      </a:r>
                      <a:endParaRPr lang="en-IN" sz="1600" dirty="0">
                        <a:solidFill>
                          <a:srgbClr val="D4EAE4"/>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518758">
                <a:tc>
                  <a:txBody>
                    <a:bodyPr/>
                    <a:lstStyle/>
                    <a:p>
                      <a:r>
                        <a:rPr lang="en-IN" sz="1600" b="0" i="0" u="none" strike="noStrike" kern="1200" baseline="0" dirty="0">
                          <a:solidFill>
                            <a:schemeClr val="tx1"/>
                          </a:solidFill>
                          <a:latin typeface="+mn-lt"/>
                          <a:ea typeface="+mn-ea"/>
                          <a:cs typeface="+mn-cs"/>
                        </a:rPr>
                        <a:t>One-way password file</a:t>
                      </a:r>
                      <a:endParaRPr lang="en-IN"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yes</a:t>
                      </a:r>
                      <a:endParaRPr lang="en-IN"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600" dirty="0">
                          <a:solidFill>
                            <a:srgbClr val="D4EAE4"/>
                          </a:solidFill>
                        </a:rPr>
                        <a:t>Blank</a:t>
                      </a:r>
                      <a:endParaRPr lang="en-IN" sz="1600" dirty="0">
                        <a:solidFill>
                          <a:srgbClr val="D4EAE4"/>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600" dirty="0">
                          <a:solidFill>
                            <a:srgbClr val="D4EAE4"/>
                          </a:solidFill>
                        </a:rPr>
                        <a:t>Blank</a:t>
                      </a:r>
                      <a:endParaRPr lang="en-IN" sz="1600" dirty="0">
                        <a:solidFill>
                          <a:srgbClr val="D4EAE4"/>
                        </a:solidFill>
                      </a:endParaRP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296433">
                <a:tc>
                  <a:txBody>
                    <a:bodyPr/>
                    <a:lstStyle/>
                    <a:p>
                      <a:r>
                        <a:rPr lang="en-IN" sz="1600" b="0" i="0" u="none" strike="noStrike" kern="1200" baseline="0" dirty="0">
                          <a:solidFill>
                            <a:schemeClr val="tx1"/>
                          </a:solidFill>
                          <a:latin typeface="+mn-lt"/>
                          <a:ea typeface="+mn-ea"/>
                          <a:cs typeface="+mn-cs"/>
                        </a:rPr>
                        <a:t>MAC</a:t>
                      </a:r>
                      <a:endParaRPr lang="en-IN" sz="16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yes</a:t>
                      </a:r>
                      <a:endParaRPr lang="en-IN" sz="16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yes</a:t>
                      </a:r>
                      <a:endParaRPr lang="en-IN" sz="16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600" b="0" i="0" u="none" strike="noStrike" kern="1200" baseline="0" dirty="0">
                          <a:solidFill>
                            <a:schemeClr val="tx1"/>
                          </a:solidFill>
                          <a:latin typeface="+mn-lt"/>
                          <a:ea typeface="+mn-ea"/>
                          <a:cs typeface="+mn-cs"/>
                        </a:rPr>
                        <a:t>yes*</a:t>
                      </a:r>
                      <a:endParaRPr lang="en-IN" sz="16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bl>
          </a:graphicData>
        </a:graphic>
      </p:graphicFrame>
      <p:sp>
        <p:nvSpPr>
          <p:cNvPr id="7" name="Content Placeholder 6"/>
          <p:cNvSpPr>
            <a:spLocks noGrp="1"/>
          </p:cNvSpPr>
          <p:nvPr>
            <p:ph idx="1"/>
          </p:nvPr>
        </p:nvSpPr>
        <p:spPr>
          <a:xfrm>
            <a:off x="457200" y="5985494"/>
            <a:ext cx="8229600" cy="262906"/>
          </a:xfrm>
        </p:spPr>
        <p:txBody>
          <a:bodyPr/>
          <a:lstStyle/>
          <a:p>
            <a:pPr marL="0" indent="0">
              <a:buNone/>
            </a:pPr>
            <a:r>
              <a:rPr lang="en-IN" dirty="0"/>
              <a:t>*Resistance required if attacker is able to mount a chosen message attack</a:t>
            </a:r>
          </a:p>
        </p:txBody>
      </p:sp>
    </p:spTree>
    <p:extLst>
      <p:ext uri="{BB962C8B-B14F-4D97-AF65-F5344CB8AC3E}">
        <p14:creationId xmlns:p14="http://schemas.microsoft.com/office/powerpoint/2010/main" val="1762620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11889"/>
          </a:xfrm>
        </p:spPr>
        <p:txBody>
          <a:bodyPr/>
          <a:lstStyle/>
          <a:p>
            <a:r>
              <a:rPr lang="en-IN" sz="3600" dirty="0">
                <a:latin typeface="+mj-lt"/>
              </a:rPr>
              <a:t>Attacks on Hash Functions</a:t>
            </a:r>
          </a:p>
        </p:txBody>
      </p:sp>
      <p:sp>
        <p:nvSpPr>
          <p:cNvPr id="9" name="Content Placeholder 8"/>
          <p:cNvSpPr>
            <a:spLocks noGrp="1"/>
          </p:cNvSpPr>
          <p:nvPr>
            <p:ph idx="1"/>
          </p:nvPr>
        </p:nvSpPr>
        <p:spPr>
          <a:xfrm>
            <a:off x="457200" y="990600"/>
            <a:ext cx="3886200" cy="4724400"/>
          </a:xfrm>
        </p:spPr>
        <p:txBody>
          <a:bodyPr/>
          <a:lstStyle/>
          <a:p>
            <a:pPr marL="0" indent="0">
              <a:buNone/>
            </a:pPr>
            <a:r>
              <a:rPr lang="en-US" sz="2400" b="1" dirty="0"/>
              <a:t>Brute-Force Attacks</a:t>
            </a:r>
          </a:p>
          <a:p>
            <a:r>
              <a:rPr lang="en-US" sz="2400" dirty="0"/>
              <a:t>Does not depend on the specific algorithm, only depends on bit length</a:t>
            </a:r>
          </a:p>
          <a:p>
            <a:r>
              <a:rPr lang="en-US" sz="2400" dirty="0"/>
              <a:t>In the case of a hash function, attack depends only on the bit length of the hash value</a:t>
            </a:r>
          </a:p>
          <a:p>
            <a:r>
              <a:rPr lang="en-US" sz="2400" dirty="0"/>
              <a:t>Method is to pick values at random and try each one until a collision occurs</a:t>
            </a:r>
          </a:p>
        </p:txBody>
      </p:sp>
      <p:sp>
        <p:nvSpPr>
          <p:cNvPr id="10" name="Content Placeholder 9"/>
          <p:cNvSpPr>
            <a:spLocks noGrp="1"/>
          </p:cNvSpPr>
          <p:nvPr>
            <p:ph idx="13"/>
          </p:nvPr>
        </p:nvSpPr>
        <p:spPr>
          <a:xfrm>
            <a:off x="4876800" y="990600"/>
            <a:ext cx="3784600" cy="4114800"/>
          </a:xfrm>
        </p:spPr>
        <p:txBody>
          <a:bodyPr/>
          <a:lstStyle/>
          <a:p>
            <a:pPr marL="0" indent="0">
              <a:buNone/>
            </a:pPr>
            <a:r>
              <a:rPr lang="en-US" sz="2400" b="1" dirty="0"/>
              <a:t>Cryptanalysis</a:t>
            </a:r>
          </a:p>
          <a:p>
            <a:r>
              <a:rPr lang="en-US" sz="2400" dirty="0"/>
              <a:t>An attack based on weaknesses in a particular cryptographic algorithm</a:t>
            </a:r>
          </a:p>
          <a:p>
            <a:r>
              <a:rPr lang="en-US" sz="2400" dirty="0"/>
              <a:t>Seek to exploit some property of the algorithm to perform some attack other than an exhaustive search</a:t>
            </a:r>
          </a:p>
        </p:txBody>
      </p:sp>
    </p:spTree>
    <p:extLst>
      <p:ext uri="{BB962C8B-B14F-4D97-AF65-F5344CB8AC3E}">
        <p14:creationId xmlns:p14="http://schemas.microsoft.com/office/powerpoint/2010/main" val="153332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33146"/>
            <a:ext cx="8229600" cy="465354"/>
          </a:xfrm>
        </p:spPr>
        <p:txBody>
          <a:bodyPr/>
          <a:lstStyle/>
          <a:p>
            <a:r>
              <a:rPr lang="en-US" dirty="0"/>
              <a:t>Collision Resistant Attacks </a:t>
            </a:r>
            <a:r>
              <a:rPr lang="en-US" sz="2800" dirty="0"/>
              <a:t>(1 of 2)</a:t>
            </a:r>
            <a:endParaRPr lang="en-IN" dirty="0"/>
          </a:p>
        </p:txBody>
      </p:sp>
      <p:sp>
        <p:nvSpPr>
          <p:cNvPr id="2" name="Content Placeholder 1"/>
          <p:cNvSpPr>
            <a:spLocks noGrp="1"/>
          </p:cNvSpPr>
          <p:nvPr>
            <p:ph idx="1"/>
          </p:nvPr>
        </p:nvSpPr>
        <p:spPr>
          <a:xfrm>
            <a:off x="457200" y="1016000"/>
            <a:ext cx="8229600" cy="5210621"/>
          </a:xfrm>
        </p:spPr>
        <p:txBody>
          <a:bodyPr/>
          <a:lstStyle/>
          <a:p>
            <a:r>
              <a:rPr lang="en-US" sz="2200" dirty="0"/>
              <a:t>For a collision resistant attack, an adversary wishes to find two messages or data blocks that yield the same hash function</a:t>
            </a:r>
          </a:p>
          <a:p>
            <a:pPr lvl="1"/>
            <a:r>
              <a:rPr lang="en-US" sz="2200" dirty="0"/>
              <a:t>The effort required is explained by a mathematical result referred to as the </a:t>
            </a:r>
            <a:r>
              <a:rPr lang="en-US" sz="2200" i="1" dirty="0">
                <a:solidFill>
                  <a:srgbClr val="C00000"/>
                </a:solidFill>
              </a:rPr>
              <a:t>birthday paradox</a:t>
            </a:r>
          </a:p>
          <a:p>
            <a:r>
              <a:rPr lang="en-US" sz="2200" dirty="0"/>
              <a:t>If we choose random variables from a uniform distribution in the range 0 through </a:t>
            </a:r>
            <a:r>
              <a:rPr lang="en-US" sz="2200" i="1" dirty="0"/>
              <a:t>N</a:t>
            </a:r>
            <a:r>
              <a:rPr lang="en-US" sz="2200" dirty="0"/>
              <a:t>-1, then the probability that a repeated element is encountered exceeds 0.5 after </a:t>
            </a:r>
            <a:r>
              <a:rPr lang="en-US" sz="2200" i="1" dirty="0"/>
              <a:t>N</a:t>
            </a:r>
            <a:r>
              <a:rPr lang="en-US" sz="2200" dirty="0"/>
              <a:t>^0.5 choices have been made.</a:t>
            </a:r>
          </a:p>
          <a:p>
            <a:r>
              <a:rPr lang="zh-CN" altLang="en-US" sz="2000" dirty="0"/>
              <a:t>生日悖论是指在不少于 </a:t>
            </a:r>
            <a:r>
              <a:rPr lang="en-US" altLang="zh-CN" sz="2000" dirty="0"/>
              <a:t>23 </a:t>
            </a:r>
            <a:r>
              <a:rPr lang="zh-CN" altLang="en-US" sz="2000" dirty="0"/>
              <a:t>个人中至少有两人生日相同的</a:t>
            </a:r>
            <a:r>
              <a:rPr lang="zh-CN" altLang="en-US" sz="2000" dirty="0">
                <a:hlinkClick r:id="rId3"/>
              </a:rPr>
              <a:t>概率</a:t>
            </a:r>
            <a:r>
              <a:rPr lang="zh-CN" altLang="en-US" sz="2000" dirty="0"/>
              <a:t>大于 </a:t>
            </a:r>
            <a:r>
              <a:rPr lang="en-US" altLang="zh-CN" sz="2000" dirty="0"/>
              <a:t>50%</a:t>
            </a:r>
            <a:r>
              <a:rPr lang="zh-CN" altLang="en-US" sz="2000" dirty="0"/>
              <a:t>。例如在一个 </a:t>
            </a:r>
            <a:r>
              <a:rPr lang="en-US" altLang="zh-CN" sz="2000" dirty="0"/>
              <a:t>30 </a:t>
            </a:r>
            <a:r>
              <a:rPr lang="zh-CN" altLang="en-US" sz="2000" dirty="0"/>
              <a:t>人的小学班级中，存在两人生日相同的概率为 </a:t>
            </a:r>
            <a:r>
              <a:rPr lang="en-US" altLang="zh-CN" sz="2000" dirty="0"/>
              <a:t>70%</a:t>
            </a:r>
            <a:r>
              <a:rPr lang="zh-CN" altLang="en-US" sz="2000" dirty="0"/>
              <a:t>。对于 </a:t>
            </a:r>
            <a:r>
              <a:rPr lang="en-US" altLang="zh-CN" sz="2000" dirty="0"/>
              <a:t>60 </a:t>
            </a:r>
            <a:r>
              <a:rPr lang="zh-CN" altLang="en-US" sz="2000" dirty="0"/>
              <a:t>人的大班，这种概率要大于 </a:t>
            </a:r>
            <a:r>
              <a:rPr lang="en-US" altLang="zh-CN" sz="2000" dirty="0"/>
              <a:t>99%</a:t>
            </a:r>
            <a:r>
              <a:rPr lang="zh-CN" altLang="en-US" sz="2000" dirty="0"/>
              <a:t>。从引起逻辑矛盾的角度来说，生日悖论是一种 “</a:t>
            </a:r>
            <a:r>
              <a:rPr lang="zh-CN" altLang="en-US" sz="2000" dirty="0">
                <a:hlinkClick r:id="rId4"/>
              </a:rPr>
              <a:t>佯谬</a:t>
            </a:r>
            <a:r>
              <a:rPr lang="zh-CN" altLang="en-US" sz="2000" dirty="0"/>
              <a:t>”。但这个数学事实十分反直觉，故称之为一个悖论。生日悖论的数学理论被应用于设计密码学攻击方法</a:t>
            </a:r>
            <a:r>
              <a:rPr lang="en-US" altLang="zh-CN" sz="2000" dirty="0"/>
              <a:t>——</a:t>
            </a:r>
            <a:r>
              <a:rPr lang="zh-CN" altLang="en-US" sz="2000" dirty="0">
                <a:hlinkClick r:id="rId5"/>
              </a:rPr>
              <a:t>生日攻击</a:t>
            </a:r>
            <a:r>
              <a:rPr lang="zh-CN" altLang="en-US" sz="2000" dirty="0"/>
              <a:t>。</a:t>
            </a:r>
            <a:endParaRPr lang="en-US" sz="2000" dirty="0"/>
          </a:p>
        </p:txBody>
      </p:sp>
    </p:spTree>
    <p:extLst>
      <p:ext uri="{BB962C8B-B14F-4D97-AF65-F5344CB8AC3E}">
        <p14:creationId xmlns:p14="http://schemas.microsoft.com/office/powerpoint/2010/main" val="131619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IN" sz="2400" dirty="0">
                <a:latin typeface="+mj-lt"/>
              </a:rPr>
              <a:t>Figure 11.8 General Structure of Secure Hash Code </a:t>
            </a:r>
            <a:r>
              <a:rPr lang="en-US" altLang="zh-CN" sz="2400" dirty="0">
                <a:latin typeface="+mj-lt"/>
              </a:rPr>
              <a:t>—the Merkle-</a:t>
            </a:r>
            <a:r>
              <a:rPr lang="en-US" altLang="zh-CN" sz="2400" dirty="0" err="1">
                <a:latin typeface="+mj-lt"/>
              </a:rPr>
              <a:t>Damgard</a:t>
            </a:r>
            <a:r>
              <a:rPr lang="en-US" altLang="zh-CN" sz="2400" dirty="0">
                <a:latin typeface="+mj-lt"/>
              </a:rPr>
              <a:t> Iterated Construction</a:t>
            </a:r>
            <a:endParaRPr lang="en-IN" sz="2400" dirty="0">
              <a:latin typeface="+mj-lt"/>
            </a:endParaRPr>
          </a:p>
        </p:txBody>
      </p:sp>
      <p:pic>
        <p:nvPicPr>
          <p:cNvPr id="4" name="图片 3">
            <a:extLst>
              <a:ext uri="{FF2B5EF4-FFF2-40B4-BE49-F238E27FC236}">
                <a16:creationId xmlns:a16="http://schemas.microsoft.com/office/drawing/2014/main" id="{E4839399-2B05-A644-8750-55FA42380189}"/>
              </a:ext>
            </a:extLst>
          </p:cNvPr>
          <p:cNvPicPr>
            <a:picLocks noChangeAspect="1"/>
          </p:cNvPicPr>
          <p:nvPr/>
        </p:nvPicPr>
        <p:blipFill>
          <a:blip r:embed="rId3"/>
          <a:stretch>
            <a:fillRect/>
          </a:stretch>
        </p:blipFill>
        <p:spPr>
          <a:xfrm>
            <a:off x="0" y="1426731"/>
            <a:ext cx="9144000" cy="4004537"/>
          </a:xfrm>
          <a:prstGeom prst="rect">
            <a:avLst/>
          </a:prstGeom>
        </p:spPr>
      </p:pic>
    </p:spTree>
    <p:extLst>
      <p:ext uri="{BB962C8B-B14F-4D97-AF65-F5344CB8AC3E}">
        <p14:creationId xmlns:p14="http://schemas.microsoft.com/office/powerpoint/2010/main" val="237021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00"/>
            <a:ext cx="8229600" cy="465354"/>
          </a:xfrm>
        </p:spPr>
        <p:txBody>
          <a:bodyPr wrap="square">
            <a:spAutoFit/>
          </a:bodyPr>
          <a:lstStyle/>
          <a:p>
            <a:r>
              <a:rPr lang="en-IN" altLang="en-US" sz="3600" dirty="0">
                <a:latin typeface="+mj-lt"/>
                <a:ea typeface="ヒラギノ角ゴ Pro W3" charset="-128"/>
              </a:rPr>
              <a:t>Hash Functions</a:t>
            </a:r>
            <a:endParaRPr lang="en-US" sz="2800" dirty="0">
              <a:latin typeface="+mj-lt"/>
            </a:endParaRPr>
          </a:p>
        </p:txBody>
      </p:sp>
      <p:sp>
        <p:nvSpPr>
          <p:cNvPr id="3" name="Content Placeholder 2"/>
          <p:cNvSpPr>
            <a:spLocks noGrp="1"/>
          </p:cNvSpPr>
          <p:nvPr>
            <p:ph idx="1"/>
          </p:nvPr>
        </p:nvSpPr>
        <p:spPr>
          <a:xfrm>
            <a:off x="457200" y="985837"/>
            <a:ext cx="8229600" cy="3008516"/>
          </a:xfrm>
        </p:spPr>
        <p:txBody>
          <a:bodyPr>
            <a:spAutoFit/>
          </a:bodyPr>
          <a:lstStyle/>
          <a:p>
            <a:r>
              <a:rPr lang="en-AU" sz="2400" dirty="0"/>
              <a:t>A hash function H accepts a variable-length block of data </a:t>
            </a:r>
            <a:r>
              <a:rPr lang="en-AU" sz="2400" i="1" dirty="0"/>
              <a:t>M </a:t>
            </a:r>
            <a:r>
              <a:rPr lang="en-AU" sz="2400" dirty="0"/>
              <a:t>as input and produces a fixed-size hash value </a:t>
            </a:r>
          </a:p>
          <a:p>
            <a:pPr lvl="1"/>
            <a:r>
              <a:rPr lang="en-AU" sz="2400" i="1" dirty="0"/>
              <a:t>h = </a:t>
            </a:r>
            <a:r>
              <a:rPr lang="en-AU" sz="2400" dirty="0"/>
              <a:t>H(</a:t>
            </a:r>
            <a:r>
              <a:rPr lang="en-AU" sz="2400" i="1" dirty="0"/>
              <a:t>M</a:t>
            </a:r>
            <a:r>
              <a:rPr lang="en-AU" sz="2400" dirty="0"/>
              <a:t>)</a:t>
            </a:r>
          </a:p>
          <a:p>
            <a:pPr lvl="1"/>
            <a:r>
              <a:rPr lang="en-AU" sz="2400" dirty="0"/>
              <a:t>Principal object is data integrity</a:t>
            </a:r>
          </a:p>
          <a:p>
            <a:r>
              <a:rPr lang="en-AU" sz="2400" dirty="0"/>
              <a:t>Cryptographic hash function</a:t>
            </a:r>
          </a:p>
          <a:p>
            <a:pPr lvl="1"/>
            <a:r>
              <a:rPr lang="en-AU" sz="2400" dirty="0"/>
              <a:t>An algorithm for which it is computationally infeasible to find either: </a:t>
            </a:r>
          </a:p>
        </p:txBody>
      </p:sp>
      <p:sp>
        <p:nvSpPr>
          <p:cNvPr id="4" name="Content Placeholder 3"/>
          <p:cNvSpPr>
            <a:spLocks noGrp="1"/>
          </p:cNvSpPr>
          <p:nvPr>
            <p:ph idx="13"/>
          </p:nvPr>
        </p:nvSpPr>
        <p:spPr>
          <a:xfrm>
            <a:off x="457200" y="4128943"/>
            <a:ext cx="8229600" cy="1967057"/>
          </a:xfrm>
        </p:spPr>
        <p:txBody>
          <a:bodyPr/>
          <a:lstStyle/>
          <a:p>
            <a:pPr marL="1384300" lvl="2" indent="-469900">
              <a:lnSpc>
                <a:spcPct val="120000"/>
              </a:lnSpc>
              <a:buNone/>
            </a:pPr>
            <a:r>
              <a:rPr lang="en-AU" sz="2400" dirty="0">
                <a:solidFill>
                  <a:srgbClr val="007FA3"/>
                </a:solidFill>
              </a:rPr>
              <a:t>(a)</a:t>
            </a:r>
            <a:r>
              <a:rPr lang="en-AU" sz="2400" dirty="0"/>
              <a:t> a data object that maps to a pre-specified hash result (the </a:t>
            </a:r>
            <a:r>
              <a:rPr lang="en-AU" sz="2400" dirty="0">
                <a:solidFill>
                  <a:srgbClr val="C00000"/>
                </a:solidFill>
              </a:rPr>
              <a:t>one-way property</a:t>
            </a:r>
            <a:r>
              <a:rPr lang="en-AU" sz="2400" dirty="0"/>
              <a:t>) </a:t>
            </a:r>
          </a:p>
          <a:p>
            <a:pPr marL="1384300" lvl="2" indent="-469900">
              <a:lnSpc>
                <a:spcPct val="120000"/>
              </a:lnSpc>
              <a:spcBef>
                <a:spcPts val="1800"/>
              </a:spcBef>
              <a:buNone/>
            </a:pPr>
            <a:r>
              <a:rPr lang="en-AU" sz="2400" dirty="0">
                <a:solidFill>
                  <a:srgbClr val="007FA3"/>
                </a:solidFill>
              </a:rPr>
              <a:t>(b) </a:t>
            </a:r>
            <a:r>
              <a:rPr lang="en-AU" sz="2400" dirty="0"/>
              <a:t>two data objects that map to the same hash result (the </a:t>
            </a:r>
            <a:r>
              <a:rPr lang="en-AU" sz="2400" dirty="0">
                <a:solidFill>
                  <a:srgbClr val="C00000"/>
                </a:solidFill>
              </a:rPr>
              <a:t>collision-free property</a:t>
            </a:r>
            <a:r>
              <a:rPr lang="en-AU" sz="2400" dirty="0"/>
              <a:t>)</a:t>
            </a:r>
            <a:endParaRPr lang="en-US" sz="2400" dirty="0"/>
          </a:p>
        </p:txBody>
      </p:sp>
    </p:spTree>
    <p:extLst>
      <p:ext uri="{BB962C8B-B14F-4D97-AF65-F5344CB8AC3E}">
        <p14:creationId xmlns:p14="http://schemas.microsoft.com/office/powerpoint/2010/main" val="4077417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0500"/>
            <a:ext cx="8229600" cy="511889"/>
          </a:xfrm>
        </p:spPr>
        <p:txBody>
          <a:bodyPr/>
          <a:lstStyle/>
          <a:p>
            <a:r>
              <a:rPr lang="en-US" dirty="0"/>
              <a:t>Secure Hash Algorithm (SHA)</a:t>
            </a:r>
            <a:endParaRPr lang="en-IN" dirty="0"/>
          </a:p>
        </p:txBody>
      </p:sp>
      <p:sp>
        <p:nvSpPr>
          <p:cNvPr id="2" name="Content Placeholder 1"/>
          <p:cNvSpPr>
            <a:spLocks noGrp="1"/>
          </p:cNvSpPr>
          <p:nvPr>
            <p:ph idx="1"/>
          </p:nvPr>
        </p:nvSpPr>
        <p:spPr>
          <a:xfrm>
            <a:off x="457200" y="990600"/>
            <a:ext cx="8229600" cy="5257800"/>
          </a:xfrm>
        </p:spPr>
        <p:txBody>
          <a:bodyPr/>
          <a:lstStyle/>
          <a:p>
            <a:r>
              <a:rPr lang="en-AU" sz="2400" dirty="0"/>
              <a:t>SHA was originally designed by the National Institute of Standards and Technology (NIST) and published as a federal information processing standard (FIPS 180) in 1993</a:t>
            </a:r>
          </a:p>
          <a:p>
            <a:r>
              <a:rPr lang="en-AU" sz="2400" dirty="0"/>
              <a:t>Was revised in 1995 as SHA-1</a:t>
            </a:r>
          </a:p>
          <a:p>
            <a:r>
              <a:rPr lang="en-AU" sz="2400" dirty="0"/>
              <a:t>Based on the hash function MD4 and its design closely models MD</a:t>
            </a:r>
            <a:r>
              <a:rPr lang="en-AU" sz="2400" baseline="-25000" dirty="0"/>
              <a:t>4</a:t>
            </a:r>
          </a:p>
          <a:p>
            <a:r>
              <a:rPr lang="en-AU" sz="2400" dirty="0"/>
              <a:t>Produces 160-bit hash values </a:t>
            </a:r>
          </a:p>
          <a:p>
            <a:r>
              <a:rPr lang="en-AU" sz="2400" dirty="0"/>
              <a:t>In 2002 NIST produced a revised version of the standard that defined three new versions of SHA with hash value lengths of </a:t>
            </a:r>
            <a:r>
              <a:rPr lang="en-AU" sz="2400" dirty="0">
                <a:solidFill>
                  <a:srgbClr val="C00000"/>
                </a:solidFill>
              </a:rPr>
              <a:t>256, 384, and 512</a:t>
            </a:r>
          </a:p>
          <a:p>
            <a:pPr lvl="1"/>
            <a:r>
              <a:rPr lang="en-AU" sz="2400" dirty="0"/>
              <a:t>Collectively known as SHA-2</a:t>
            </a:r>
          </a:p>
        </p:txBody>
      </p:sp>
    </p:spTree>
    <p:extLst>
      <p:ext uri="{BB962C8B-B14F-4D97-AF65-F5344CB8AC3E}">
        <p14:creationId xmlns:p14="http://schemas.microsoft.com/office/powerpoint/2010/main" val="234199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097280"/>
          </a:xfrm>
        </p:spPr>
        <p:txBody>
          <a:bodyPr/>
          <a:lstStyle/>
          <a:p>
            <a:r>
              <a:rPr lang="en-IN" sz="3600" dirty="0">
                <a:latin typeface="+mj-lt"/>
              </a:rPr>
              <a:t>Table 11.3 Comparison of SHA Parameters</a:t>
            </a:r>
          </a:p>
        </p:txBody>
      </p:sp>
      <p:graphicFrame>
        <p:nvGraphicFramePr>
          <p:cNvPr id="2" name="Table 1"/>
          <p:cNvGraphicFramePr>
            <a:graphicFrameLocks noGrp="1"/>
          </p:cNvGraphicFramePr>
          <p:nvPr>
            <p:extLst>
              <p:ext uri="{D42A27DB-BD31-4B8C-83A1-F6EECF244321}">
                <p14:modId xmlns:p14="http://schemas.microsoft.com/office/powerpoint/2010/main" val="2045467022"/>
              </p:ext>
            </p:extLst>
          </p:nvPr>
        </p:nvGraphicFramePr>
        <p:xfrm>
          <a:off x="457200" y="1651001"/>
          <a:ext cx="8229600" cy="3243762"/>
        </p:xfrm>
        <a:graphic>
          <a:graphicData uri="http://schemas.openxmlformats.org/drawingml/2006/table">
            <a:tbl>
              <a:tblPr firstRow="1" bandRow="1">
                <a:tableStyleId>{3B4B98B0-60AC-42C2-AFA5-B58CD77FA1E5}</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634999">
                <a:tc>
                  <a:txBody>
                    <a:bodyPr/>
                    <a:lstStyle/>
                    <a:p>
                      <a:r>
                        <a:rPr lang="en-IN" sz="1800" b="1" i="0" u="none" strike="noStrike" kern="1200" baseline="0" dirty="0">
                          <a:solidFill>
                            <a:schemeClr val="bg1"/>
                          </a:solidFill>
                          <a:latin typeface="+mn-lt"/>
                          <a:ea typeface="+mn-ea"/>
                          <a:cs typeface="+mn-cs"/>
                        </a:rPr>
                        <a:t>Algorithm</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Message Size</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Block Size</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Word Size</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pPr algn="ctr"/>
                      <a:r>
                        <a:rPr lang="en-IN" sz="1800" b="1" i="0" u="none" strike="noStrike" kern="1200" baseline="0" dirty="0">
                          <a:solidFill>
                            <a:schemeClr val="bg1"/>
                          </a:solidFill>
                          <a:latin typeface="+mn-lt"/>
                          <a:ea typeface="+mn-ea"/>
                          <a:cs typeface="+mn-cs"/>
                        </a:rPr>
                        <a:t>Message</a:t>
                      </a:r>
                    </a:p>
                    <a:p>
                      <a:pPr algn="ctr"/>
                      <a:r>
                        <a:rPr lang="en-IN" sz="1800" b="1" i="0" u="none" strike="noStrike" kern="1200" baseline="0" dirty="0">
                          <a:solidFill>
                            <a:schemeClr val="bg1"/>
                          </a:solidFill>
                          <a:latin typeface="+mn-lt"/>
                          <a:ea typeface="+mn-ea"/>
                          <a:cs typeface="+mn-cs"/>
                        </a:rPr>
                        <a:t>Digest Size</a:t>
                      </a:r>
                      <a:endParaRPr lang="en-IN" dirty="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372987">
                <a:tc>
                  <a:txBody>
                    <a:bodyPr/>
                    <a:lstStyle/>
                    <a:p>
                      <a:r>
                        <a:rPr lang="en-IN" sz="1800" b="0" i="0" u="none" strike="noStrike" kern="1200" baseline="0" dirty="0">
                          <a:solidFill>
                            <a:schemeClr val="tx1"/>
                          </a:solidFill>
                          <a:latin typeface="+mn-lt"/>
                          <a:ea typeface="+mn-ea"/>
                          <a:cs typeface="+mn-cs"/>
                        </a:rPr>
                        <a:t>SHA-1</a:t>
                      </a:r>
                      <a:endParaRPr lang="en-IN"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&lt; 2</a:t>
                      </a:r>
                      <a:r>
                        <a:rPr lang="en-IN" sz="1800" b="0" i="0" u="none" strike="noStrike" kern="1200" baseline="30000" dirty="0">
                          <a:solidFill>
                            <a:schemeClr val="tx1"/>
                          </a:solidFill>
                          <a:latin typeface="+mn-lt"/>
                          <a:ea typeface="+mn-ea"/>
                          <a:cs typeface="+mn-cs"/>
                        </a:rPr>
                        <a:t>64</a:t>
                      </a:r>
                      <a:endParaRPr lang="en-IN" baseline="30000"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  512</a:t>
                      </a:r>
                      <a:endParaRPr lang="en-IN"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32</a:t>
                      </a:r>
                      <a:endParaRPr lang="en-IN"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160</a:t>
                      </a:r>
                      <a:endParaRPr lang="en-IN" dirty="0"/>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372987">
                <a:tc>
                  <a:txBody>
                    <a:bodyPr/>
                    <a:lstStyle/>
                    <a:p>
                      <a:r>
                        <a:rPr lang="en-IN" sz="1800" b="0" i="0" u="none" strike="noStrike" kern="1200" baseline="0" dirty="0">
                          <a:solidFill>
                            <a:schemeClr val="tx1"/>
                          </a:solidFill>
                          <a:latin typeface="+mn-lt"/>
                          <a:ea typeface="+mn-ea"/>
                          <a:cs typeface="+mn-cs"/>
                        </a:rPr>
                        <a:t>SHA-224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&lt; 2</a:t>
                      </a:r>
                      <a:r>
                        <a:rPr lang="en-IN" sz="1800" b="0" i="0" u="none" strike="noStrike" kern="1200" baseline="30000" dirty="0">
                          <a:solidFill>
                            <a:schemeClr val="tx1"/>
                          </a:solidFill>
                          <a:latin typeface="+mn-lt"/>
                          <a:ea typeface="+mn-ea"/>
                          <a:cs typeface="+mn-cs"/>
                        </a:rPr>
                        <a:t>64</a:t>
                      </a:r>
                      <a:endParaRPr lang="en-IN" baseline="300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  512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32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224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372987">
                <a:tc>
                  <a:txBody>
                    <a:bodyPr/>
                    <a:lstStyle/>
                    <a:p>
                      <a:r>
                        <a:rPr lang="en-IN" sz="1800" b="0" i="0" u="none" strike="noStrike" kern="1200" baseline="0" dirty="0">
                          <a:solidFill>
                            <a:schemeClr val="tx1"/>
                          </a:solidFill>
                          <a:latin typeface="+mn-lt"/>
                          <a:ea typeface="+mn-ea"/>
                          <a:cs typeface="+mn-cs"/>
                        </a:rPr>
                        <a:t>SHA-256</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&lt; 2</a:t>
                      </a:r>
                      <a:r>
                        <a:rPr lang="en-IN" sz="1800" b="0" i="0" u="none" strike="noStrike" kern="1200" baseline="30000" dirty="0">
                          <a:solidFill>
                            <a:schemeClr val="tx1"/>
                          </a:solidFill>
                          <a:latin typeface="+mn-lt"/>
                          <a:ea typeface="+mn-ea"/>
                          <a:cs typeface="+mn-cs"/>
                        </a:rPr>
                        <a:t>64</a:t>
                      </a:r>
                      <a:endParaRPr lang="en-IN" baseline="300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  512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32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256</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372987">
                <a:tc>
                  <a:txBody>
                    <a:bodyPr/>
                    <a:lstStyle/>
                    <a:p>
                      <a:r>
                        <a:rPr lang="en-IN" sz="1800" b="0" i="0" u="none" strike="noStrike" kern="1200" baseline="0" dirty="0">
                          <a:solidFill>
                            <a:schemeClr val="tx1"/>
                          </a:solidFill>
                          <a:latin typeface="+mn-lt"/>
                          <a:ea typeface="+mn-ea"/>
                          <a:cs typeface="+mn-cs"/>
                        </a:rPr>
                        <a:t>SHA-384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&lt; 2</a:t>
                      </a:r>
                      <a:r>
                        <a:rPr lang="en-IN" sz="1800" b="0" i="0" u="none" strike="noStrike" kern="1200" baseline="30000" dirty="0">
                          <a:solidFill>
                            <a:schemeClr val="tx1"/>
                          </a:solidFill>
                          <a:latin typeface="+mn-lt"/>
                          <a:ea typeface="+mn-ea"/>
                          <a:cs typeface="+mn-cs"/>
                        </a:rPr>
                        <a:t>128</a:t>
                      </a:r>
                      <a:endParaRPr lang="en-IN" baseline="300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1024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64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384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56958">
                <a:tc>
                  <a:txBody>
                    <a:bodyPr/>
                    <a:lstStyle/>
                    <a:p>
                      <a:r>
                        <a:rPr lang="en-IN" sz="1800" b="0" i="0" u="none" strike="noStrike" kern="1200" baseline="0" dirty="0">
                          <a:solidFill>
                            <a:schemeClr val="tx1"/>
                          </a:solidFill>
                          <a:latin typeface="+mn-lt"/>
                          <a:ea typeface="+mn-ea"/>
                          <a:cs typeface="+mn-cs"/>
                        </a:rPr>
                        <a:t>SHA-512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&lt; 2</a:t>
                      </a:r>
                      <a:r>
                        <a:rPr lang="en-IN" sz="1800" b="0" i="0" u="none" strike="noStrike" kern="1200" baseline="30000" dirty="0">
                          <a:solidFill>
                            <a:schemeClr val="tx1"/>
                          </a:solidFill>
                          <a:latin typeface="+mn-lt"/>
                          <a:ea typeface="+mn-ea"/>
                          <a:cs typeface="+mn-cs"/>
                        </a:rPr>
                        <a:t>128</a:t>
                      </a:r>
                      <a:endParaRPr lang="en-IN" baseline="300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1024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64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512</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372987">
                <a:tc>
                  <a:txBody>
                    <a:bodyPr/>
                    <a:lstStyle/>
                    <a:p>
                      <a:r>
                        <a:rPr lang="en-IN" sz="1800" b="0" i="0" u="none" strike="noStrike" kern="1200" baseline="0" dirty="0">
                          <a:solidFill>
                            <a:schemeClr val="tx1"/>
                          </a:solidFill>
                          <a:latin typeface="+mn-lt"/>
                          <a:ea typeface="+mn-ea"/>
                          <a:cs typeface="+mn-cs"/>
                        </a:rPr>
                        <a:t>SHA-512/224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&lt; 2</a:t>
                      </a:r>
                      <a:r>
                        <a:rPr lang="en-IN" sz="1800" b="0" i="0" u="none" strike="noStrike" kern="1200" baseline="30000" dirty="0">
                          <a:solidFill>
                            <a:schemeClr val="tx1"/>
                          </a:solidFill>
                          <a:latin typeface="+mn-lt"/>
                          <a:ea typeface="+mn-ea"/>
                          <a:cs typeface="+mn-cs"/>
                        </a:rPr>
                        <a:t>128</a:t>
                      </a:r>
                      <a:endParaRPr lang="en-IN" baseline="300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1024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64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224</a:t>
                      </a:r>
                      <a:endParaRPr lang="en-IN"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372987">
                <a:tc>
                  <a:txBody>
                    <a:bodyPr/>
                    <a:lstStyle/>
                    <a:p>
                      <a:r>
                        <a:rPr lang="en-IN" sz="1800" b="0" i="0" u="none" strike="noStrike" kern="1200" baseline="0" dirty="0">
                          <a:solidFill>
                            <a:schemeClr val="tx1"/>
                          </a:solidFill>
                          <a:latin typeface="+mn-lt"/>
                          <a:ea typeface="+mn-ea"/>
                          <a:cs typeface="+mn-cs"/>
                        </a:rPr>
                        <a:t>SHA-512/256</a:t>
                      </a:r>
                      <a:endParaRPr lang="en-IN"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tx1"/>
                          </a:solidFill>
                          <a:latin typeface="+mn-lt"/>
                          <a:ea typeface="+mn-ea"/>
                          <a:cs typeface="+mn-cs"/>
                        </a:rPr>
                        <a:t>&lt; 2</a:t>
                      </a:r>
                      <a:r>
                        <a:rPr lang="en-IN" sz="1800" b="0" i="0" u="none" strike="noStrike" kern="1200" baseline="30000" dirty="0">
                          <a:solidFill>
                            <a:schemeClr val="tx1"/>
                          </a:solidFill>
                          <a:latin typeface="+mn-lt"/>
                          <a:ea typeface="+mn-ea"/>
                          <a:cs typeface="+mn-cs"/>
                        </a:rPr>
                        <a:t>128</a:t>
                      </a:r>
                      <a:endParaRPr lang="en-IN" baseline="300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1024</a:t>
                      </a:r>
                      <a:endParaRPr lang="en-IN"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64</a:t>
                      </a:r>
                      <a:endParaRPr lang="en-IN"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IN" sz="1800" b="0" i="0" u="none" strike="noStrike" kern="1200" baseline="0" dirty="0">
                          <a:solidFill>
                            <a:schemeClr val="tx1"/>
                          </a:solidFill>
                          <a:latin typeface="+mn-lt"/>
                          <a:ea typeface="+mn-ea"/>
                          <a:cs typeface="+mn-cs"/>
                        </a:rPr>
                        <a:t>256</a:t>
                      </a:r>
                      <a:endParaRPr lang="en-IN"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bl>
          </a:graphicData>
        </a:graphic>
      </p:graphicFrame>
      <p:sp>
        <p:nvSpPr>
          <p:cNvPr id="9" name="Content Placeholder 8"/>
          <p:cNvSpPr>
            <a:spLocks noGrp="1"/>
          </p:cNvSpPr>
          <p:nvPr>
            <p:ph idx="13"/>
          </p:nvPr>
        </p:nvSpPr>
        <p:spPr>
          <a:xfrm>
            <a:off x="457200" y="5996737"/>
            <a:ext cx="8229600" cy="251663"/>
          </a:xfrm>
        </p:spPr>
        <p:txBody>
          <a:bodyPr/>
          <a:lstStyle/>
          <a:p>
            <a:pPr marL="0" indent="0">
              <a:buNone/>
            </a:pPr>
            <a:r>
              <a:rPr lang="en-IN" i="1" dirty="0"/>
              <a:t>Note: </a:t>
            </a:r>
            <a:r>
              <a:rPr lang="en-IN" dirty="0"/>
              <a:t>All sizes are measured in bits.</a:t>
            </a:r>
          </a:p>
        </p:txBody>
      </p:sp>
    </p:spTree>
    <p:extLst>
      <p:ext uri="{BB962C8B-B14F-4D97-AF65-F5344CB8AC3E}">
        <p14:creationId xmlns:p14="http://schemas.microsoft.com/office/powerpoint/2010/main" val="823757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6611"/>
            <a:ext cx="8229600" cy="511889"/>
          </a:xfrm>
        </p:spPr>
        <p:txBody>
          <a:bodyPr/>
          <a:lstStyle/>
          <a:p>
            <a:r>
              <a:rPr lang="en-US" dirty="0"/>
              <a:t>SHA-3</a:t>
            </a:r>
          </a:p>
        </p:txBody>
      </p:sp>
      <p:sp>
        <p:nvSpPr>
          <p:cNvPr id="3" name="Content Placeholder 2"/>
          <p:cNvSpPr>
            <a:spLocks noGrp="1"/>
          </p:cNvSpPr>
          <p:nvPr>
            <p:ph idx="1"/>
          </p:nvPr>
        </p:nvSpPr>
        <p:spPr>
          <a:xfrm>
            <a:off x="457200" y="698499"/>
            <a:ext cx="8382000" cy="5972889"/>
          </a:xfrm>
        </p:spPr>
        <p:txBody>
          <a:bodyPr/>
          <a:lstStyle/>
          <a:p>
            <a:r>
              <a:rPr lang="en-US" altLang="zh-CN" sz="2000" dirty="0"/>
              <a:t>In February 2017, CWI Amsterdam and Google announced they had performed a collision attack against SHA-1, publishing two dissimilar PDF files which produced the same SHA-1 hash. All major web browser vendors </a:t>
            </a:r>
            <a:r>
              <a:rPr lang="en-US" altLang="zh-CN" sz="2000" dirty="0">
                <a:solidFill>
                  <a:srgbClr val="C00000"/>
                </a:solidFill>
              </a:rPr>
              <a:t>ceased acceptance </a:t>
            </a:r>
            <a:r>
              <a:rPr lang="en-US" altLang="zh-CN" sz="2000" dirty="0"/>
              <a:t>of SHA-1 SSL certificates in 2017.Microsoft has </a:t>
            </a:r>
            <a:r>
              <a:rPr lang="en-US" altLang="zh-CN" sz="2000" dirty="0">
                <a:solidFill>
                  <a:srgbClr val="C00000"/>
                </a:solidFill>
              </a:rPr>
              <a:t>discontinued SHA-1 code signing </a:t>
            </a:r>
            <a:r>
              <a:rPr lang="en-US" altLang="zh-CN" sz="2000" dirty="0"/>
              <a:t>support for Windows Update on August 7, 2020.</a:t>
            </a:r>
            <a:endParaRPr lang="zh-CN" altLang="zh-CN" sz="2000" dirty="0"/>
          </a:p>
          <a:p>
            <a:pPr lvl="0"/>
            <a:r>
              <a:rPr lang="en-US" sz="2000" dirty="0"/>
              <a:t>SHA-2 shares the same structure and mathematical operations as its predecessors so this is a cause for concern</a:t>
            </a:r>
          </a:p>
          <a:p>
            <a:pPr lvl="1"/>
            <a:r>
              <a:rPr lang="en-US" sz="2000" dirty="0"/>
              <a:t>Because it will take years to find a suitable replacement for SHA-2 should it become vulnerable, NIST decided to begin the process of developing a new hash standard</a:t>
            </a:r>
          </a:p>
          <a:p>
            <a:pPr lvl="0"/>
            <a:r>
              <a:rPr lang="en-US" sz="2000" dirty="0"/>
              <a:t>NIST announced in 2007 a competition for the SHA-3 next generation NIST hash function</a:t>
            </a:r>
          </a:p>
          <a:p>
            <a:pPr lvl="1"/>
            <a:r>
              <a:rPr lang="en-US" sz="2000" dirty="0"/>
              <a:t>Winning design </a:t>
            </a:r>
            <a:r>
              <a:rPr lang="en-US" sz="2000" dirty="0">
                <a:solidFill>
                  <a:srgbClr val="C00000"/>
                </a:solidFill>
              </a:rPr>
              <a:t>Keccak</a:t>
            </a:r>
            <a:r>
              <a:rPr lang="en-US" sz="2000" dirty="0"/>
              <a:t> was announced by NIST in October 2012</a:t>
            </a:r>
          </a:p>
          <a:p>
            <a:pPr lvl="1"/>
            <a:r>
              <a:rPr lang="en-US" sz="2000" dirty="0"/>
              <a:t>SHA-3 is a cryptographic hash function that is intended to complement SHA-2 as the approved standard for a wide range of applications</a:t>
            </a:r>
          </a:p>
        </p:txBody>
      </p:sp>
    </p:spTree>
    <p:extLst>
      <p:ext uri="{BB962C8B-B14F-4D97-AF65-F5344CB8AC3E}">
        <p14:creationId xmlns:p14="http://schemas.microsoft.com/office/powerpoint/2010/main" val="231491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49940"/>
            <a:ext cx="8229600" cy="550652"/>
          </a:xfrm>
        </p:spPr>
        <p:txBody>
          <a:bodyPr/>
          <a:lstStyle/>
          <a:p>
            <a:r>
              <a:rPr lang="en-US" sz="3600" dirty="0">
                <a:latin typeface="+mj-lt"/>
              </a:rPr>
              <a:t>Summary</a:t>
            </a:r>
            <a:endParaRPr lang="en-IN" sz="3600" dirty="0">
              <a:latin typeface="+mj-lt"/>
            </a:endParaRPr>
          </a:p>
        </p:txBody>
      </p:sp>
      <p:sp>
        <p:nvSpPr>
          <p:cNvPr id="2" name="Content Placeholder 1"/>
          <p:cNvSpPr>
            <a:spLocks noGrp="1"/>
          </p:cNvSpPr>
          <p:nvPr>
            <p:ph idx="1"/>
          </p:nvPr>
        </p:nvSpPr>
        <p:spPr>
          <a:xfrm>
            <a:off x="457200" y="1020096"/>
            <a:ext cx="8229600" cy="2731517"/>
          </a:xfrm>
        </p:spPr>
        <p:txBody>
          <a:bodyPr>
            <a:spAutoFit/>
          </a:bodyPr>
          <a:lstStyle/>
          <a:p>
            <a:r>
              <a:rPr lang="en-US" sz="2000" dirty="0"/>
              <a:t>Summarize the applications of cryptographic hash functions</a:t>
            </a:r>
          </a:p>
          <a:p>
            <a:r>
              <a:rPr lang="en-US" sz="2000" dirty="0"/>
              <a:t>Explain why a hash function used for message authentication needs to be secured</a:t>
            </a:r>
          </a:p>
          <a:p>
            <a:r>
              <a:rPr lang="en-US" sz="2000" dirty="0"/>
              <a:t>Understand the differences among preimage resistant, second preimage resistant, and collision resistant properties</a:t>
            </a:r>
          </a:p>
          <a:p>
            <a:r>
              <a:rPr lang="en-US" sz="2000" dirty="0"/>
              <a:t>Present an overview of the basic structure of cryptographic hash functions</a:t>
            </a:r>
          </a:p>
        </p:txBody>
      </p:sp>
      <p:pic>
        <p:nvPicPr>
          <p:cNvPr id="5123" name="Picture 3">
            <a:extLst>
              <a:ext uri="{C183D7F6-B498-43B3-948B-1728B52AA6E4}">
                <adec:decorative xmlns:adec="http://schemas.microsoft.com/office/drawing/2017/decorative" val="1"/>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3380289" y="5156307"/>
            <a:ext cx="2383422" cy="1229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38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1905000" cy="2133600"/>
          </a:xfrm>
        </p:spPr>
        <p:txBody>
          <a:bodyPr/>
          <a:lstStyle/>
          <a:p>
            <a:r>
              <a:rPr lang="en-IN" sz="2800" dirty="0">
                <a:latin typeface="+mj-lt"/>
              </a:rPr>
              <a:t>Figure 11.1 Cryptographic Hash Function; </a:t>
            </a:r>
            <a:r>
              <a:rPr lang="en-IN" sz="2800" i="1" dirty="0">
                <a:latin typeface="+mj-lt"/>
              </a:rPr>
              <a:t>h </a:t>
            </a:r>
            <a:r>
              <a:rPr lang="en-IN" sz="2800" dirty="0">
                <a:latin typeface="+mj-lt"/>
              </a:rPr>
              <a:t>= H(</a:t>
            </a:r>
            <a:r>
              <a:rPr lang="en-IN" sz="2800" i="1" dirty="0">
                <a:latin typeface="+mj-lt"/>
              </a:rPr>
              <a:t>M</a:t>
            </a:r>
            <a:r>
              <a:rPr lang="en-IN" sz="2800" dirty="0">
                <a:latin typeface="+mj-lt"/>
              </a:rPr>
              <a:t>)</a:t>
            </a:r>
          </a:p>
        </p:txBody>
      </p:sp>
      <p:pic>
        <p:nvPicPr>
          <p:cNvPr id="4" name="图片 3">
            <a:extLst>
              <a:ext uri="{FF2B5EF4-FFF2-40B4-BE49-F238E27FC236}">
                <a16:creationId xmlns:a16="http://schemas.microsoft.com/office/drawing/2014/main" id="{F8619F61-CE2B-8F47-BACF-140552F0329F}"/>
              </a:ext>
            </a:extLst>
          </p:cNvPr>
          <p:cNvPicPr>
            <a:picLocks noChangeAspect="1"/>
          </p:cNvPicPr>
          <p:nvPr/>
        </p:nvPicPr>
        <p:blipFill>
          <a:blip r:embed="rId3"/>
          <a:stretch>
            <a:fillRect/>
          </a:stretch>
        </p:blipFill>
        <p:spPr>
          <a:xfrm>
            <a:off x="2209800" y="215667"/>
            <a:ext cx="6583495" cy="5859478"/>
          </a:xfrm>
          <a:prstGeom prst="rect">
            <a:avLst/>
          </a:prstGeom>
        </p:spPr>
      </p:pic>
    </p:spTree>
    <p:extLst>
      <p:ext uri="{BB962C8B-B14F-4D97-AF65-F5344CB8AC3E}">
        <p14:creationId xmlns:p14="http://schemas.microsoft.com/office/powerpoint/2010/main" val="344158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696200" cy="533400"/>
          </a:xfrm>
        </p:spPr>
        <p:txBody>
          <a:bodyPr/>
          <a:lstStyle/>
          <a:p>
            <a:r>
              <a:rPr lang="en-IN" sz="2800" dirty="0">
                <a:latin typeface="+mj-lt"/>
              </a:rPr>
              <a:t>Figure 11.2 Attack Against Hash Function</a:t>
            </a:r>
          </a:p>
        </p:txBody>
      </p:sp>
      <p:pic>
        <p:nvPicPr>
          <p:cNvPr id="5" name="图片 4">
            <a:extLst>
              <a:ext uri="{FF2B5EF4-FFF2-40B4-BE49-F238E27FC236}">
                <a16:creationId xmlns:a16="http://schemas.microsoft.com/office/drawing/2014/main" id="{05F0AB90-A5D1-AF4F-9563-C4900BB16E94}"/>
              </a:ext>
            </a:extLst>
          </p:cNvPr>
          <p:cNvPicPr>
            <a:picLocks noChangeAspect="1"/>
          </p:cNvPicPr>
          <p:nvPr/>
        </p:nvPicPr>
        <p:blipFill>
          <a:blip r:embed="rId3"/>
          <a:stretch>
            <a:fillRect/>
          </a:stretch>
        </p:blipFill>
        <p:spPr>
          <a:xfrm>
            <a:off x="1211354" y="830827"/>
            <a:ext cx="6721291" cy="5196346"/>
          </a:xfrm>
          <a:prstGeom prst="rect">
            <a:avLst/>
          </a:prstGeom>
        </p:spPr>
      </p:pic>
    </p:spTree>
    <p:extLst>
      <p:ext uri="{BB962C8B-B14F-4D97-AF65-F5344CB8AC3E}">
        <p14:creationId xmlns:p14="http://schemas.microsoft.com/office/powerpoint/2010/main" val="40724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076"/>
            <a:ext cx="8514347" cy="457200"/>
          </a:xfrm>
        </p:spPr>
        <p:txBody>
          <a:bodyPr/>
          <a:lstStyle/>
          <a:p>
            <a:r>
              <a:rPr lang="en-IN" sz="2800" dirty="0">
                <a:latin typeface="+mj-lt"/>
              </a:rPr>
              <a:t>Figure 11.2 Attack Against Hash Function </a:t>
            </a:r>
            <a:r>
              <a:rPr lang="en-US" sz="2800" dirty="0">
                <a:latin typeface="+mj-lt"/>
              </a:rPr>
              <a:t>(cont.)</a:t>
            </a:r>
            <a:endParaRPr lang="en-IN" sz="2800" dirty="0">
              <a:latin typeface="+mj-lt"/>
            </a:endParaRPr>
          </a:p>
        </p:txBody>
      </p:sp>
      <p:pic>
        <p:nvPicPr>
          <p:cNvPr id="3" name="图片 2">
            <a:extLst>
              <a:ext uri="{FF2B5EF4-FFF2-40B4-BE49-F238E27FC236}">
                <a16:creationId xmlns:a16="http://schemas.microsoft.com/office/drawing/2014/main" id="{C620D467-B54A-2E4F-B787-C13ECAE0C4EE}"/>
              </a:ext>
            </a:extLst>
          </p:cNvPr>
          <p:cNvPicPr>
            <a:picLocks noChangeAspect="1"/>
          </p:cNvPicPr>
          <p:nvPr/>
        </p:nvPicPr>
        <p:blipFill>
          <a:blip r:embed="rId3"/>
          <a:stretch>
            <a:fillRect/>
          </a:stretch>
        </p:blipFill>
        <p:spPr>
          <a:xfrm>
            <a:off x="496260" y="838200"/>
            <a:ext cx="8190540" cy="5346823"/>
          </a:xfrm>
          <a:prstGeom prst="rect">
            <a:avLst/>
          </a:prstGeom>
        </p:spPr>
      </p:pic>
    </p:spTree>
    <p:extLst>
      <p:ext uri="{BB962C8B-B14F-4D97-AF65-F5344CB8AC3E}">
        <p14:creationId xmlns:p14="http://schemas.microsoft.com/office/powerpoint/2010/main" val="355849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696200" cy="609600"/>
          </a:xfrm>
        </p:spPr>
        <p:txBody>
          <a:bodyPr/>
          <a:lstStyle/>
          <a:p>
            <a:r>
              <a:rPr lang="en-IN" sz="2000" dirty="0">
                <a:latin typeface="+mj-lt"/>
              </a:rPr>
              <a:t>Figure 11.3 Simplified Examples of the Use of a Hash Function for Message Authentication</a:t>
            </a:r>
          </a:p>
        </p:txBody>
      </p:sp>
      <p:pic>
        <p:nvPicPr>
          <p:cNvPr id="4" name="图片 3">
            <a:extLst>
              <a:ext uri="{FF2B5EF4-FFF2-40B4-BE49-F238E27FC236}">
                <a16:creationId xmlns:a16="http://schemas.microsoft.com/office/drawing/2014/main" id="{CD5B05BC-FB45-2F44-A180-461B3347AC41}"/>
              </a:ext>
            </a:extLst>
          </p:cNvPr>
          <p:cNvPicPr>
            <a:picLocks noChangeAspect="1"/>
          </p:cNvPicPr>
          <p:nvPr/>
        </p:nvPicPr>
        <p:blipFill>
          <a:blip r:embed="rId3"/>
          <a:stretch>
            <a:fillRect/>
          </a:stretch>
        </p:blipFill>
        <p:spPr>
          <a:xfrm>
            <a:off x="304800" y="1219200"/>
            <a:ext cx="8534400" cy="4058479"/>
          </a:xfrm>
          <a:prstGeom prst="rect">
            <a:avLst/>
          </a:prstGeom>
        </p:spPr>
      </p:pic>
    </p:spTree>
    <p:extLst>
      <p:ext uri="{BB962C8B-B14F-4D97-AF65-F5344CB8AC3E}">
        <p14:creationId xmlns:p14="http://schemas.microsoft.com/office/powerpoint/2010/main" val="392092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696200" cy="609600"/>
          </a:xfrm>
        </p:spPr>
        <p:txBody>
          <a:bodyPr/>
          <a:lstStyle/>
          <a:p>
            <a:r>
              <a:rPr lang="en-IN" sz="2000" dirty="0">
                <a:latin typeface="+mj-lt"/>
              </a:rPr>
              <a:t>Figure 11.3 Simplified Examples of the Use of a Hash Function for Message Authentication (cont.)</a:t>
            </a:r>
          </a:p>
        </p:txBody>
      </p:sp>
      <p:pic>
        <p:nvPicPr>
          <p:cNvPr id="3" name="图片 2">
            <a:extLst>
              <a:ext uri="{FF2B5EF4-FFF2-40B4-BE49-F238E27FC236}">
                <a16:creationId xmlns:a16="http://schemas.microsoft.com/office/drawing/2014/main" id="{DE2EA8B2-3685-C84A-A66D-B4BC7E1033B1}"/>
              </a:ext>
            </a:extLst>
          </p:cNvPr>
          <p:cNvPicPr>
            <a:picLocks noChangeAspect="1"/>
          </p:cNvPicPr>
          <p:nvPr/>
        </p:nvPicPr>
        <p:blipFill>
          <a:blip r:embed="rId3"/>
          <a:stretch>
            <a:fillRect/>
          </a:stretch>
        </p:blipFill>
        <p:spPr>
          <a:xfrm>
            <a:off x="381000" y="1371600"/>
            <a:ext cx="8610600" cy="3655300"/>
          </a:xfrm>
          <a:prstGeom prst="rect">
            <a:avLst/>
          </a:prstGeom>
        </p:spPr>
      </p:pic>
    </p:spTree>
    <p:extLst>
      <p:ext uri="{BB962C8B-B14F-4D97-AF65-F5344CB8AC3E}">
        <p14:creationId xmlns:p14="http://schemas.microsoft.com/office/powerpoint/2010/main" val="354377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220452"/>
            <a:ext cx="8229600" cy="495205"/>
          </a:xfrm>
        </p:spPr>
        <p:txBody>
          <a:bodyPr/>
          <a:lstStyle/>
          <a:p>
            <a:r>
              <a:rPr lang="en-US" dirty="0"/>
              <a:t>Message Authentication Code (MAC)</a:t>
            </a:r>
          </a:p>
        </p:txBody>
      </p:sp>
      <p:sp>
        <p:nvSpPr>
          <p:cNvPr id="5" name="Content Placeholder 4"/>
          <p:cNvSpPr>
            <a:spLocks noGrp="1"/>
          </p:cNvSpPr>
          <p:nvPr>
            <p:ph idx="1"/>
          </p:nvPr>
        </p:nvSpPr>
        <p:spPr>
          <a:xfrm>
            <a:off x="444500" y="990600"/>
            <a:ext cx="8242300" cy="5334000"/>
          </a:xfrm>
        </p:spPr>
        <p:txBody>
          <a:bodyPr>
            <a:noAutofit/>
          </a:bodyPr>
          <a:lstStyle/>
          <a:p>
            <a:r>
              <a:rPr lang="en-US" sz="2400" dirty="0"/>
              <a:t>Also known as a </a:t>
            </a:r>
            <a:r>
              <a:rPr lang="en-US" sz="2400" i="1" dirty="0">
                <a:solidFill>
                  <a:srgbClr val="C00000"/>
                </a:solidFill>
              </a:rPr>
              <a:t>keyed hash function</a:t>
            </a:r>
            <a:endParaRPr lang="en-US" sz="2400" dirty="0">
              <a:solidFill>
                <a:srgbClr val="C00000"/>
              </a:solidFill>
            </a:endParaRPr>
          </a:p>
          <a:p>
            <a:r>
              <a:rPr lang="en-US" sz="2400" dirty="0"/>
              <a:t>Typically used between two parties that share a secret key to authenticate information exchanged between those parties</a:t>
            </a:r>
          </a:p>
          <a:p>
            <a:pPr lvl="0"/>
            <a:r>
              <a:rPr lang="en-US" sz="2400" dirty="0"/>
              <a:t>Takes as input a secret key and a data block and produces a hash value (MAC) which is associated with the protected message</a:t>
            </a:r>
          </a:p>
          <a:p>
            <a:pPr lvl="1"/>
            <a:r>
              <a:rPr lang="en-US" sz="2400" dirty="0"/>
              <a:t>If the integrity of the message needs to be checked, the MAC function can be applied to the message and the result compared with the associated MAC value</a:t>
            </a:r>
          </a:p>
          <a:p>
            <a:pPr lvl="1"/>
            <a:r>
              <a:rPr lang="en-US" sz="2400" dirty="0"/>
              <a:t>An attacker who alters the message will be unable to alter the associated MAC value </a:t>
            </a:r>
            <a:r>
              <a:rPr lang="en-US" sz="2400" dirty="0">
                <a:solidFill>
                  <a:srgbClr val="C00000"/>
                </a:solidFill>
              </a:rPr>
              <a:t>without knowledge of the secret key</a:t>
            </a:r>
          </a:p>
        </p:txBody>
      </p:sp>
    </p:spTree>
    <p:extLst>
      <p:ext uri="{BB962C8B-B14F-4D97-AF65-F5344CB8AC3E}">
        <p14:creationId xmlns:p14="http://schemas.microsoft.com/office/powerpoint/2010/main" val="413848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2915" y="609600"/>
            <a:ext cx="8229600" cy="495205"/>
          </a:xfrm>
        </p:spPr>
        <p:txBody>
          <a:bodyPr/>
          <a:lstStyle/>
          <a:p>
            <a:r>
              <a:rPr lang="en-US" dirty="0"/>
              <a:t>Message Authentication Code (MAC) (cont.)</a:t>
            </a:r>
          </a:p>
        </p:txBody>
      </p:sp>
      <p:pic>
        <p:nvPicPr>
          <p:cNvPr id="6" name="图片 5">
            <a:extLst>
              <a:ext uri="{FF2B5EF4-FFF2-40B4-BE49-F238E27FC236}">
                <a16:creationId xmlns:a16="http://schemas.microsoft.com/office/drawing/2014/main" id="{4A743244-F234-B649-9C91-2B57E60BA401}"/>
              </a:ext>
            </a:extLst>
          </p:cNvPr>
          <p:cNvPicPr>
            <a:picLocks noChangeAspect="1"/>
          </p:cNvPicPr>
          <p:nvPr/>
        </p:nvPicPr>
        <p:blipFill>
          <a:blip r:embed="rId3"/>
          <a:stretch>
            <a:fillRect/>
          </a:stretch>
        </p:blipFill>
        <p:spPr>
          <a:xfrm>
            <a:off x="348114" y="2057400"/>
            <a:ext cx="8534401" cy="1899665"/>
          </a:xfrm>
          <a:prstGeom prst="rect">
            <a:avLst/>
          </a:prstGeom>
        </p:spPr>
      </p:pic>
    </p:spTree>
    <p:extLst>
      <p:ext uri="{BB962C8B-B14F-4D97-AF65-F5344CB8AC3E}">
        <p14:creationId xmlns:p14="http://schemas.microsoft.com/office/powerpoint/2010/main" val="1536971846"/>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6503</Words>
  <Application>Microsoft Macintosh PowerPoint</Application>
  <PresentationFormat>全屏显示(4:3)</PresentationFormat>
  <Paragraphs>444</Paragraphs>
  <Slides>23</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Arial</vt:lpstr>
      <vt:lpstr>Times New Roman</vt:lpstr>
      <vt:lpstr>Verdana</vt:lpstr>
      <vt:lpstr>Wingdings</vt:lpstr>
      <vt:lpstr>508 Lecture</vt:lpstr>
      <vt:lpstr>Cryptography and Network Security: Principles and Practice</vt:lpstr>
      <vt:lpstr>Hash Functions</vt:lpstr>
      <vt:lpstr>Figure 11.1 Cryptographic Hash Function; h = H(M)</vt:lpstr>
      <vt:lpstr>Figure 11.2 Attack Against Hash Function</vt:lpstr>
      <vt:lpstr>Figure 11.2 Attack Against Hash Function (cont.)</vt:lpstr>
      <vt:lpstr>Figure 11.3 Simplified Examples of the Use of a Hash Function for Message Authentication</vt:lpstr>
      <vt:lpstr>Figure 11.3 Simplified Examples of the Use of a Hash Function for Message Authentication (cont.)</vt:lpstr>
      <vt:lpstr>Message Authentication Code (MAC)</vt:lpstr>
      <vt:lpstr>Message Authentication Code (MAC) (cont.)</vt:lpstr>
      <vt:lpstr>Digital Signature</vt:lpstr>
      <vt:lpstr>Figure 11.4 Simplified Examples of Digital Signatures</vt:lpstr>
      <vt:lpstr>Other Hash Function Uses</vt:lpstr>
      <vt:lpstr>Requirements and Security</vt:lpstr>
      <vt:lpstr>Table 11.1 Requirements for a Cryptographic Hash Function H</vt:lpstr>
      <vt:lpstr>Figure 11.6 Relationship Among Hash Function Properties</vt:lpstr>
      <vt:lpstr>Table 11.2 Hash Function Resistance Properties Required for Various Data Integrity Applications</vt:lpstr>
      <vt:lpstr>Attacks on Hash Functions</vt:lpstr>
      <vt:lpstr>Collision Resistant Attacks (1 of 2)</vt:lpstr>
      <vt:lpstr>Figure 11.8 General Structure of Secure Hash Code —the Merkle-Damgard Iterated Construction</vt:lpstr>
      <vt:lpstr>Secure Hash Algorithm (SHA)</vt:lpstr>
      <vt:lpstr>Table 11.3 Comparison of SHA Parameters</vt:lpstr>
      <vt:lpstr>SHA-3</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Principles and Practice, Eighth Edition, Chapter 11, Cryptographic Hash Functions</dc:title>
  <dc:subject>Computer Science</dc:subject>
  <dc:creator>William Stallings</dc:creator>
  <cp:keywords/>
  <cp:lastModifiedBy>Liu Jing</cp:lastModifiedBy>
  <cp:revision>5093</cp:revision>
  <dcterms:created xsi:type="dcterms:W3CDTF">2014-07-14T20:04:21Z</dcterms:created>
  <dcterms:modified xsi:type="dcterms:W3CDTF">2021-12-22T02:18:54Z</dcterms:modified>
</cp:coreProperties>
</file>