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1444" r:id="rId2"/>
    <p:sldId id="1368" r:id="rId3"/>
    <p:sldId id="1432" r:id="rId4"/>
    <p:sldId id="1406" r:id="rId5"/>
    <p:sldId id="1369" r:id="rId6"/>
    <p:sldId id="1407" r:id="rId7"/>
    <p:sldId id="1408" r:id="rId8"/>
    <p:sldId id="1371" r:id="rId9"/>
    <p:sldId id="1409" r:id="rId10"/>
    <p:sldId id="1410" r:id="rId11"/>
    <p:sldId id="1411" r:id="rId12"/>
    <p:sldId id="1412" r:id="rId13"/>
    <p:sldId id="1413" r:id="rId14"/>
    <p:sldId id="1414" r:id="rId15"/>
    <p:sldId id="1374" r:id="rId16"/>
    <p:sldId id="1415" r:id="rId17"/>
    <p:sldId id="1416" r:id="rId18"/>
    <p:sldId id="1417" r:id="rId19"/>
    <p:sldId id="1418" r:id="rId20"/>
    <p:sldId id="140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296">
          <p15:clr>
            <a:srgbClr val="A4A3A4"/>
          </p15:clr>
        </p15:guide>
        <p15:guide id="4" orient="horz" pos="816">
          <p15:clr>
            <a:srgbClr val="A4A3A4"/>
          </p15:clr>
        </p15:guide>
        <p15:guide id="5" orient="horz" pos="3984">
          <p15:clr>
            <a:srgbClr val="A4A3A4"/>
          </p15:clr>
        </p15:guide>
        <p15:guide id="6" orient="horz" pos="384">
          <p15:clr>
            <a:srgbClr val="A4A3A4"/>
          </p15:clr>
        </p15:guide>
        <p15:guide id="7" orient="horz" pos="144">
          <p15:clr>
            <a:srgbClr val="A4A3A4"/>
          </p15:clr>
        </p15:guide>
        <p15:guide id="8" orient="horz" pos="1056">
          <p15:clr>
            <a:srgbClr val="A4A3A4"/>
          </p15:clr>
        </p15:guide>
        <p15:guide id="9" pos="288">
          <p15:clr>
            <a:srgbClr val="A4A3A4"/>
          </p15:clr>
        </p15:guide>
        <p15:guide id="10" pos="5472">
          <p15:clr>
            <a:srgbClr val="A4A3A4"/>
          </p15:clr>
        </p15:guide>
        <p15:guide id="11" orient="horz" pos="2112">
          <p15:clr>
            <a:srgbClr val="A4A3A4"/>
          </p15:clr>
        </p15:guide>
        <p15:guide id="12" orient="horz" pos="124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 id="2" name="Thamizharasan Dhanaseelan" initials="TD"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80" autoAdjust="0"/>
    <p:restoredTop sz="84812" autoAdjust="0"/>
  </p:normalViewPr>
  <p:slideViewPr>
    <p:cSldViewPr>
      <p:cViewPr varScale="1">
        <p:scale>
          <a:sx n="142" d="100"/>
          <a:sy n="142" d="100"/>
        </p:scale>
        <p:origin x="1064" y="192"/>
      </p:cViewPr>
      <p:guideLst>
        <p:guide orient="horz" pos="2160"/>
        <p:guide pos="2880"/>
        <p:guide orient="horz" pos="1296"/>
        <p:guide orient="horz" pos="816"/>
        <p:guide orient="horz" pos="3984"/>
        <p:guide orient="horz" pos="384"/>
        <p:guide orient="horz" pos="144"/>
        <p:guide orient="horz" pos="1056"/>
        <p:guide pos="288"/>
        <p:guide pos="5472"/>
        <p:guide orient="horz" pos="2112"/>
        <p:guide orient="horz" pos="1248"/>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12/29/21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12/29/21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 charset="0"/>
                <a:ea typeface="ＭＳ Ｐゴシック" pitchFamily="-1" charset="-128"/>
                <a:cs typeface="ＭＳ Ｐゴシック" pitchFamily="-1" charset="-128"/>
              </a:rPr>
              <a:t>Lecture slides prepared for “Cryptography and Network Security”, 8/e, by William Stallings. Chapter 12, “</a:t>
            </a:r>
            <a:r>
              <a:rPr lang="en-US" sz="1200" dirty="0"/>
              <a:t>Message Authentication Codes</a:t>
            </a:r>
            <a:r>
              <a:rPr lang="en-US" dirty="0">
                <a:latin typeface="Times New Roman" pitchFamily="-1" charset="0"/>
                <a:ea typeface="ＭＳ Ｐゴシック" pitchFamily="-1" charset="-128"/>
                <a:cs typeface="ＭＳ Ｐゴシック" pitchFamily="-1" charset="-128"/>
              </a:rPr>
              <a:t>”.</a:t>
            </a:r>
            <a:r>
              <a:rPr lang="en-US" dirty="0">
                <a:latin typeface="Arial" pitchFamily="-1" charset="0"/>
                <a:ea typeface="ＭＳ Ｐゴシック" pitchFamily="-1" charset="-128"/>
                <a:cs typeface="ＭＳ Ｐゴシック" pitchFamily="-1" charset="-128"/>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One of the most fascinating and complex areas of cryptography is that of message authentication and the related area of digital signatures. It would be impossible, in anything less than book length, to exhaust all the cryptographic functions and protocols that have been proposed or implemented for message authentication and digital signatures. Instead, the purpose of this chapter and the next is to provide a broad overview of the subject and to develop a systematic means of describing the various approaches.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This chapter begins with an introduction to the requirements for </a:t>
            </a:r>
            <a:r>
              <a:rPr lang="en-US" sz="1200" kern="1200" dirty="0" err="1">
                <a:solidFill>
                  <a:schemeClr val="tx1"/>
                </a:solidFill>
                <a:effectLst/>
                <a:latin typeface="Arial" charset="0"/>
                <a:ea typeface="ＭＳ Ｐゴシック" charset="-128"/>
                <a:cs typeface="ＭＳ Ｐゴシック" charset="-128"/>
              </a:rPr>
              <a:t>authentica</a:t>
            </a:r>
            <a:r>
              <a:rPr lang="en-US" sz="1200" kern="1200" dirty="0">
                <a:solidFill>
                  <a:schemeClr val="tx1"/>
                </a:solidFill>
                <a:effectLst/>
                <a:latin typeface="Arial" charset="0"/>
                <a:ea typeface="ＭＳ Ｐゴシック" charset="-128"/>
                <a:cs typeface="ＭＳ Ｐゴシック" charset="-128"/>
              </a:rPr>
              <a:t>- </a:t>
            </a:r>
            <a:r>
              <a:rPr lang="en-US" sz="1200" kern="1200" dirty="0" err="1">
                <a:solidFill>
                  <a:schemeClr val="tx1"/>
                </a:solidFill>
                <a:effectLst/>
                <a:latin typeface="Arial" charset="0"/>
                <a:ea typeface="ＭＳ Ｐゴシック" charset="-128"/>
                <a:cs typeface="ＭＳ Ｐゴシック" charset="-128"/>
              </a:rPr>
              <a:t>tion</a:t>
            </a:r>
            <a:r>
              <a:rPr lang="en-US" sz="1200" kern="1200" dirty="0">
                <a:solidFill>
                  <a:schemeClr val="tx1"/>
                </a:solidFill>
                <a:effectLst/>
                <a:latin typeface="Arial" charset="0"/>
                <a:ea typeface="ＭＳ Ｐゴシック" charset="-128"/>
                <a:cs typeface="ＭＳ Ｐゴシック" charset="-128"/>
              </a:rPr>
              <a:t> and digital signature and the types of attacks to be countered. Then the basic approaches are surveyed. The remainder of the chapter deals with the fundamental approach to message authentication known as the message authentication code (MAC). Following an overview of this topic, the chapter looks at security considerations for MACs. This is followed by a discussion of specific MACs in two categories: those built from cryptographic hash functions and those built using a block cipher mode of operation. Next, we look at a relatively recent approach known as authenticated encryption. Finally, we look at the use of cryptographic hash functions and MACs for pseudorandom number generation.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pitchFamily="-84" charset="0"/>
                <a:ea typeface="ＭＳ Ｐゴシック" pitchFamily="-84" charset="-128"/>
                <a:cs typeface="ＭＳ Ｐゴシック" pitchFamily="-84" charset="-128"/>
              </a:rPr>
              <a:t>In assessing the security of a MAC function, we need to consider the types of attacks that may be mounted against it. Hence it needs to satisfy the listed requirements.</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The first requirement deals with message replacement attacks, in which an opponent is able to construct a new message to match a given MAC, even though the opponent does not know and does not learn the key.</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The second requirement deals with the need to thwart a brute-force attack based on chosen plaintext. </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The final requirement dictates that the authentication algorithm should not be weaker with respect to certain parts or bits of the message than others.</a:t>
            </a: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0" kern="1200" baseline="0" dirty="0">
                    <a:solidFill>
                      <a:schemeClr val="tx1"/>
                    </a:solidFill>
                    <a:latin typeface="Arial" charset="0"/>
                    <a:ea typeface="ＭＳ Ｐゴシック" charset="-128"/>
                    <a:cs typeface="ＭＳ Ｐゴシック" charset="-128"/>
                  </a:rPr>
                  <a:t> A brute-force attack on a MAC is a more difficult undertaking than a brute-force attack on a hash function because it requires known message-tag pairs. Let us see why this is so. To attack a hash code, we can proceed in the following way. Given a fixed message x with </a:t>
                </a:r>
                <a:r>
                  <a:rPr lang="en-US" sz="1200" b="0" i="1" kern="1200" baseline="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-bit hash code </a:t>
                </a:r>
                <a:r>
                  <a:rPr lang="en-US" sz="1200" b="0" i="1" kern="1200" baseline="0" dirty="0">
                    <a:solidFill>
                      <a:schemeClr val="tx1"/>
                    </a:solidFill>
                    <a:latin typeface="Arial" charset="0"/>
                    <a:ea typeface="ＭＳ Ｐゴシック" charset="-128"/>
                    <a:cs typeface="ＭＳ Ｐゴシック" charset="-128"/>
                  </a:rPr>
                  <a:t>h</a:t>
                </a:r>
                <a:r>
                  <a:rPr lang="en-US" sz="1200" b="0" kern="1200" baseline="0" dirty="0">
                    <a:solidFill>
                      <a:schemeClr val="tx1"/>
                    </a:solidFill>
                    <a:latin typeface="Arial" charset="0"/>
                    <a:ea typeface="ＭＳ Ｐゴシック" charset="-128"/>
                    <a:cs typeface="ＭＳ Ｐゴシック" charset="-128"/>
                  </a:rPr>
                  <a:t> = H(x ), a brute-force method of finding a collision is to pick a random bit string y and check if H(</a:t>
                </a:r>
                <a:r>
                  <a:rPr lang="en-US" sz="1200" b="0" i="1" kern="1200" baseline="0" dirty="0">
                    <a:solidFill>
                      <a:schemeClr val="tx1"/>
                    </a:solidFill>
                    <a:latin typeface="Arial" charset="0"/>
                    <a:ea typeface="ＭＳ Ｐゴシック" charset="-128"/>
                    <a:cs typeface="ＭＳ Ｐゴシック" charset="-128"/>
                  </a:rPr>
                  <a:t>y</a:t>
                </a:r>
                <a:r>
                  <a:rPr lang="en-US" sz="1200" b="0" kern="1200" baseline="0" dirty="0">
                    <a:solidFill>
                      <a:schemeClr val="tx1"/>
                    </a:solidFill>
                    <a:latin typeface="Arial" charset="0"/>
                    <a:ea typeface="ＭＳ Ｐゴシック" charset="-128"/>
                    <a:cs typeface="ＭＳ Ｐゴシック" charset="-128"/>
                  </a:rPr>
                  <a:t>) = H(</a:t>
                </a:r>
                <a:r>
                  <a:rPr lang="en-US" sz="1200" b="0" i="1" kern="1200" baseline="0" dirty="0">
                    <a:solidFill>
                      <a:schemeClr val="tx1"/>
                    </a:solidFill>
                    <a:latin typeface="Arial" charset="0"/>
                    <a:ea typeface="ＭＳ Ｐゴシック" charset="-128"/>
                    <a:cs typeface="ＭＳ Ｐゴシック" charset="-128"/>
                  </a:rPr>
                  <a:t>x</a:t>
                </a:r>
                <a:r>
                  <a:rPr lang="en-US" sz="1200" b="0" kern="1200" baseline="0" dirty="0">
                    <a:solidFill>
                      <a:schemeClr val="tx1"/>
                    </a:solidFill>
                    <a:latin typeface="Arial" charset="0"/>
                    <a:ea typeface="ＭＳ Ｐゴシック" charset="-128"/>
                    <a:cs typeface="ＭＳ Ｐゴシック" charset="-128"/>
                  </a:rPr>
                  <a:t>). The attacker can do this repeatedly off line. Whether an off-line attack can be used on a MAC algorithm depends on the relative size of the key and the tag.</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The attacker would like to come up with the valid MAC code for a</a:t>
                </a:r>
              </a:p>
              <a:p>
                <a:r>
                  <a:rPr lang="en-US" sz="1200" b="0" kern="1200" baseline="0" dirty="0">
                    <a:solidFill>
                      <a:schemeClr val="tx1"/>
                    </a:solidFill>
                    <a:latin typeface="Arial" charset="0"/>
                    <a:ea typeface="ＭＳ Ｐゴシック" charset="-128"/>
                    <a:cs typeface="ＭＳ Ｐゴシック" charset="-128"/>
                  </a:rPr>
                  <a:t>given message </a:t>
                </a:r>
                <a:r>
                  <a:rPr lang="en-US" sz="1200" b="0" i="1" kern="1200" baseline="0" dirty="0" err="1">
                    <a:solidFill>
                      <a:schemeClr val="tx1"/>
                    </a:solidFill>
                    <a:latin typeface="Arial" charset="0"/>
                    <a:ea typeface="ＭＳ Ｐゴシック" charset="-128"/>
                    <a:cs typeface="ＭＳ Ｐゴシック" charset="-128"/>
                  </a:rPr>
                  <a:t>x</a:t>
                </a:r>
                <a:r>
                  <a:rPr lang="en-US" sz="1200" b="0" kern="1200" baseline="0" dirty="0">
                    <a:solidFill>
                      <a:schemeClr val="tx1"/>
                    </a:solidFill>
                    <a:latin typeface="Arial" charset="0"/>
                    <a:ea typeface="ＭＳ Ｐゴシック" charset="-128"/>
                    <a:cs typeface="ＭＳ Ｐゴシック" charset="-128"/>
                  </a:rPr>
                  <a:t>. There are two lines of attack possible: attack the key space and attack the MAC value. We examine each of these in turn.</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If an attacker can determine the MAC key, then it is possible to generate a</a:t>
                </a:r>
              </a:p>
              <a:p>
                <a:r>
                  <a:rPr lang="en-US" sz="1200" b="0" kern="1200" baseline="0" dirty="0">
                    <a:solidFill>
                      <a:schemeClr val="tx1"/>
                    </a:solidFill>
                    <a:latin typeface="Arial" charset="0"/>
                    <a:ea typeface="ＭＳ Ｐゴシック" charset="-128"/>
                    <a:cs typeface="ＭＳ Ｐゴシック" charset="-128"/>
                  </a:rPr>
                  <a:t>valid MAC value for any input </a:t>
                </a:r>
                <a:r>
                  <a:rPr lang="en-US" sz="1200" b="0" i="1" kern="1200" baseline="0" dirty="0" err="1">
                    <a:solidFill>
                      <a:schemeClr val="tx1"/>
                    </a:solidFill>
                    <a:latin typeface="Arial" charset="0"/>
                    <a:ea typeface="ＭＳ Ｐゴシック" charset="-128"/>
                    <a:cs typeface="ＭＳ Ｐゴシック" charset="-128"/>
                  </a:rPr>
                  <a:t>x</a:t>
                </a:r>
                <a:r>
                  <a:rPr lang="en-US" sz="1200" b="0" kern="1200" baseline="0" dirty="0">
                    <a:solidFill>
                      <a:schemeClr val="tx1"/>
                    </a:solidFill>
                    <a:latin typeface="Arial" charset="0"/>
                    <a:ea typeface="ＭＳ Ｐゴシック" charset="-128"/>
                    <a:cs typeface="ＭＳ Ｐゴシック" charset="-128"/>
                  </a:rPr>
                  <a:t>. Suppose the key size is </a:t>
                </a:r>
                <a:r>
                  <a:rPr lang="en-US" sz="1200" b="0" i="1" kern="1200" baseline="0" dirty="0">
                    <a:solidFill>
                      <a:schemeClr val="tx1"/>
                    </a:solidFill>
                    <a:latin typeface="Arial" charset="0"/>
                    <a:ea typeface="ＭＳ Ｐゴシック" charset="-128"/>
                    <a:cs typeface="ＭＳ Ｐゴシック" charset="-128"/>
                  </a:rPr>
                  <a:t>k</a:t>
                </a:r>
                <a:r>
                  <a:rPr lang="en-US" sz="1200" b="0" kern="1200" baseline="0" dirty="0">
                    <a:solidFill>
                      <a:schemeClr val="tx1"/>
                    </a:solidFill>
                    <a:latin typeface="Arial" charset="0"/>
                    <a:ea typeface="ＭＳ Ｐゴシック" charset="-128"/>
                    <a:cs typeface="ＭＳ Ｐゴシック" charset="-128"/>
                  </a:rPr>
                  <a:t> bits and that the attacker has one known text-tag pair. Then the attacker can compute the </a:t>
                </a:r>
                <a:r>
                  <a:rPr lang="en-US" sz="1200" b="0" i="1" kern="1200" baseline="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-bit tag on the known text for all possible keys. At least one key is guaranteed to produce the correct tag, namely, the valid key that was initially used to produce the known text-tag pair. This phase of the attack takes a level of effort proportional to 2</a:t>
                </a:r>
                <a:r>
                  <a:rPr lang="en-US" sz="1200" b="0" kern="1200" baseline="30000" dirty="0">
                    <a:solidFill>
                      <a:schemeClr val="tx1"/>
                    </a:solidFill>
                    <a:latin typeface="Arial" charset="0"/>
                    <a:ea typeface="ＭＳ Ｐゴシック" charset="-128"/>
                    <a:cs typeface="ＭＳ Ｐゴシック" charset="-128"/>
                  </a:rPr>
                  <a:t>k</a:t>
                </a:r>
                <a:r>
                  <a:rPr lang="en-US" sz="1200" b="0" kern="1200" baseline="0" dirty="0">
                    <a:solidFill>
                      <a:schemeClr val="tx1"/>
                    </a:solidFill>
                    <a:latin typeface="Arial" charset="0"/>
                    <a:ea typeface="ＭＳ Ｐゴシック" charset="-128"/>
                    <a:cs typeface="ＭＳ Ｐゴシック" charset="-128"/>
                  </a:rPr>
                  <a:t> (that is, one operation for each of the 2</a:t>
                </a:r>
                <a:r>
                  <a:rPr lang="en-US" sz="1200" b="0" kern="1200" baseline="30000" dirty="0">
                    <a:solidFill>
                      <a:schemeClr val="tx1"/>
                    </a:solidFill>
                    <a:latin typeface="Arial" charset="0"/>
                    <a:ea typeface="ＭＳ Ｐゴシック" charset="-128"/>
                    <a:cs typeface="ＭＳ Ｐゴシック" charset="-128"/>
                  </a:rPr>
                  <a:t>k</a:t>
                </a:r>
                <a:r>
                  <a:rPr lang="en-US" sz="1200" b="0" kern="1200" baseline="0" dirty="0">
                    <a:solidFill>
                      <a:schemeClr val="tx1"/>
                    </a:solidFill>
                    <a:latin typeface="Arial" charset="0"/>
                    <a:ea typeface="ＭＳ Ｐゴシック" charset="-128"/>
                    <a:cs typeface="ＭＳ Ｐゴシック" charset="-128"/>
                  </a:rPr>
                  <a:t> possible key values). However, as was described earlier, because the MAC is a many-to-one mapping, there may be other keys that produce</a:t>
                </a:r>
              </a:p>
              <a:p>
                <a:r>
                  <a:rPr lang="en-US" sz="1200" b="0" kern="1200" baseline="0" dirty="0">
                    <a:solidFill>
                      <a:schemeClr val="tx1"/>
                    </a:solidFill>
                    <a:latin typeface="Arial" charset="0"/>
                    <a:ea typeface="ＭＳ Ｐゴシック" charset="-128"/>
                    <a:cs typeface="ＭＳ Ｐゴシック" charset="-128"/>
                  </a:rPr>
                  <a:t>the correct value. Thus, if more than one key is found to produce the correct value, additional text-tag pairs must be tested. It can be shown that the level of effort drops off rapidly with each additional text-MAC pair and that the overall level of effort is roughly 2</a:t>
                </a:r>
                <a:r>
                  <a:rPr lang="en-US" sz="1200" b="0" kern="1200" baseline="30000" dirty="0">
                    <a:solidFill>
                      <a:schemeClr val="tx1"/>
                    </a:solidFill>
                    <a:latin typeface="Arial" charset="0"/>
                    <a:ea typeface="ＭＳ Ｐゴシック" charset="-128"/>
                    <a:cs typeface="ＭＳ Ｐゴシック" charset="-128"/>
                  </a:rPr>
                  <a:t>k</a:t>
                </a:r>
                <a:r>
                  <a:rPr lang="en-US" sz="1200" b="0" kern="1200" baseline="0" dirty="0">
                    <a:solidFill>
                      <a:schemeClr val="tx1"/>
                    </a:solidFill>
                    <a:latin typeface="Arial" charset="0"/>
                    <a:ea typeface="ＭＳ Ｐゴシック" charset="-128"/>
                    <a:cs typeface="ＭＳ Ｐゴシック" charset="-128"/>
                  </a:rPr>
                  <a:t> [MENE97].</a:t>
                </a:r>
              </a:p>
              <a:p>
                <a:endParaRPr lang="en-US" sz="1200" b="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An attacker can also work on the tag without attempting to recover the key. Here, the objective is to generate a valid tag for a given message or to find a message that matches a given tag. In either case, the level of effort is comparable to that for attacking the one-way or weak collision-resistant property of a hash code, or 2</a:t>
                </a:r>
                <a:r>
                  <a:rPr lang="en-US" sz="1200" i="1" kern="1200" baseline="30000" dirty="0">
                    <a:solidFill>
                      <a:schemeClr val="tx1"/>
                    </a:solidFill>
                    <a:effectLst/>
                    <a:latin typeface="Arial" charset="0"/>
                    <a:ea typeface="ＭＳ Ｐゴシック" charset="-128"/>
                    <a:cs typeface="ＭＳ Ｐゴシック" charset="-128"/>
                  </a:rPr>
                  <a:t>n</a:t>
                </a:r>
                <a:r>
                  <a:rPr lang="en-US" sz="1200" kern="1200" dirty="0">
                    <a:solidFill>
                      <a:schemeClr val="tx1"/>
                    </a:solidFill>
                    <a:effectLst/>
                    <a:latin typeface="Arial" charset="0"/>
                    <a:ea typeface="ＭＳ Ｐゴシック" charset="-128"/>
                    <a:cs typeface="ＭＳ Ｐゴシック" charset="-128"/>
                  </a:rPr>
                  <a:t>. In the case of the MAC, the attack cannot be conducted off line without further input; the attacker will require chosen text-tag pairs or knowledge of the key. </a:t>
                </a:r>
                <a:endParaRPr lang="en-US" dirty="0"/>
              </a:p>
              <a:p>
                <a:endParaRPr lang="en-US" sz="1200" b="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To summarize, the level of effort for brute-force attack on a MAC algorithm can be expressed as min(2</a:t>
                </a:r>
                <a:r>
                  <a:rPr lang="en-US" sz="1200" i="1" kern="1200" baseline="300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2</a:t>
                </a:r>
                <a:r>
                  <a:rPr lang="en-US" sz="1200" i="1" kern="1200" baseline="30000" dirty="0">
                    <a:solidFill>
                      <a:schemeClr val="tx1"/>
                    </a:solidFill>
                    <a:effectLst/>
                    <a:latin typeface="Arial" charset="0"/>
                    <a:ea typeface="ＭＳ Ｐゴシック" charset="-128"/>
                    <a:cs typeface="ＭＳ Ｐゴシック" charset="-128"/>
                  </a:rPr>
                  <a:t>n</a:t>
                </a:r>
                <a:r>
                  <a:rPr lang="en-US" sz="1200" kern="1200" dirty="0">
                    <a:solidFill>
                      <a:schemeClr val="tx1"/>
                    </a:solidFill>
                    <a:effectLst/>
                    <a:latin typeface="Arial" charset="0"/>
                    <a:ea typeface="ＭＳ Ｐゴシック" charset="-128"/>
                    <a:cs typeface="ＭＳ Ｐゴシック" charset="-128"/>
                  </a:rPr>
                  <a:t>). The assessment of strength is similar to that for symmetric encryption algorithms. It would appear reasonable to require that the key length and tag length satisfy a relationship such as min(</a:t>
                </a:r>
                <a:r>
                  <a:rPr lang="en-US" sz="1200" i="1" kern="12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a:t>
                </a:r>
                <a:r>
                  <a:rPr lang="en-US" sz="1200" i="1" kern="1200" dirty="0">
                    <a:solidFill>
                      <a:schemeClr val="tx1"/>
                    </a:solidFill>
                    <a:effectLst/>
                    <a:latin typeface="Arial" charset="0"/>
                    <a:ea typeface="ＭＳ Ｐゴシック" charset="-128"/>
                    <a:cs typeface="ＭＳ Ｐゴシック" charset="-128"/>
                  </a:rPr>
                  <a:t>n</a:t>
                </a:r>
                <a:r>
                  <a:rPr lang="en-US" sz="1200" kern="1200" dirty="0">
                    <a:solidFill>
                      <a:schemeClr val="tx1"/>
                    </a:solidFill>
                    <a:effectLst/>
                    <a:latin typeface="Arial" charset="0"/>
                    <a:ea typeface="ＭＳ Ｐゴシック" charset="-128"/>
                    <a:cs typeface="ＭＳ Ｐゴシック" charset="-128"/>
                  </a:rPr>
                  <a:t>) </a:t>
                </a:r>
                <a14:m>
                  <m:oMath xmlns:m="http://schemas.openxmlformats.org/officeDocument/2006/math">
                    <m:r>
                      <a:rPr lang="en-US" sz="1200" i="1" kern="1200" dirty="0" smtClean="0">
                        <a:solidFill>
                          <a:schemeClr val="tx1"/>
                        </a:solidFill>
                        <a:effectLst/>
                        <a:latin typeface="Cambria Math" panose="02040503050406030204" pitchFamily="18" charset="0"/>
                        <a:ea typeface="Cambria Math" panose="02040503050406030204" pitchFamily="18" charset="0"/>
                        <a:cs typeface="ＭＳ Ｐゴシック" charset="-128"/>
                      </a:rPr>
                      <m:t>≥</m:t>
                    </m:r>
                  </m:oMath>
                </a14:m>
                <a:r>
                  <a:rPr lang="en-US" sz="1200" kern="1200" dirty="0">
                    <a:solidFill>
                      <a:schemeClr val="tx1"/>
                    </a:solidFill>
                    <a:effectLst/>
                    <a:latin typeface="Arial" charset="0"/>
                    <a:ea typeface="ＭＳ Ｐゴシック" charset="-128"/>
                    <a:cs typeface="ＭＳ Ｐゴシック" charset="-128"/>
                  </a:rPr>
                  <a:t> </a:t>
                </a:r>
                <a:r>
                  <a:rPr lang="en-US" sz="1200" i="1" kern="1200" dirty="0">
                    <a:solidFill>
                      <a:schemeClr val="tx1"/>
                    </a:solidFill>
                    <a:effectLst/>
                    <a:latin typeface="Arial" charset="0"/>
                    <a:ea typeface="ＭＳ Ｐゴシック" charset="-128"/>
                    <a:cs typeface="ＭＳ Ｐゴシック" charset="-128"/>
                  </a:rPr>
                  <a:t>N</a:t>
                </a:r>
                <a:r>
                  <a:rPr lang="en-US" sz="1200" kern="1200" dirty="0">
                    <a:solidFill>
                      <a:schemeClr val="tx1"/>
                    </a:solidFill>
                    <a:effectLst/>
                    <a:latin typeface="Arial" charset="0"/>
                    <a:ea typeface="ＭＳ Ｐゴシック" charset="-128"/>
                    <a:cs typeface="ＭＳ Ｐゴシック" charset="-128"/>
                  </a:rPr>
                  <a:t>, where </a:t>
                </a:r>
                <a:r>
                  <a:rPr lang="en-US" sz="1200" i="1" kern="1200" dirty="0">
                    <a:solidFill>
                      <a:schemeClr val="tx1"/>
                    </a:solidFill>
                    <a:effectLst/>
                    <a:latin typeface="Arial" charset="0"/>
                    <a:ea typeface="ＭＳ Ｐゴシック" charset="-128"/>
                    <a:cs typeface="ＭＳ Ｐゴシック" charset="-128"/>
                  </a:rPr>
                  <a:t>N </a:t>
                </a:r>
                <a:r>
                  <a:rPr lang="en-US" sz="1200" kern="1200" dirty="0">
                    <a:solidFill>
                      <a:schemeClr val="tx1"/>
                    </a:solidFill>
                    <a:effectLst/>
                    <a:latin typeface="Arial" charset="0"/>
                    <a:ea typeface="ＭＳ Ｐゴシック" charset="-128"/>
                    <a:cs typeface="ＭＳ Ｐゴシック" charset="-128"/>
                  </a:rPr>
                  <a:t>is perhaps in the range of 128 bits. </a:t>
                </a:r>
                <a:endParaRPr lang="en-US" dirty="0"/>
              </a:p>
            </p:txBody>
          </p:sp>
        </mc:Choice>
        <mc:Fallback xmlns="">
          <p:sp>
            <p:nvSpPr>
              <p:cNvPr id="3" name="Notes Placeholder 2"/>
              <p:cNvSpPr>
                <a:spLocks noGrp="1"/>
              </p:cNvSpPr>
              <p:nvPr>
                <p:ph type="body" idx="1"/>
              </p:nvPr>
            </p:nvSpPr>
            <p:spPr/>
            <p:txBody>
              <a:bodyPr/>
              <a:lstStyle/>
              <a:p>
                <a:r>
                  <a:rPr lang="en-US" sz="1200" b="0" kern="1200" baseline="0" dirty="0" smtClean="0">
                    <a:solidFill>
                      <a:schemeClr val="tx1"/>
                    </a:solidFill>
                    <a:latin typeface="Arial" charset="0"/>
                    <a:ea typeface="ＭＳ Ｐゴシック" charset="-128"/>
                    <a:cs typeface="ＭＳ Ｐゴシック" charset="-128"/>
                  </a:rPr>
                  <a:t> A brute-force attack on a MAC is a more difficult undertaking than a brute-force attack on a hash function because it requires known message-tag pairs. Let us see why this is so. To attack a hash code, we can proceed in the following way. Given a fixed message x with </a:t>
                </a:r>
                <a:r>
                  <a:rPr lang="en-US" sz="1200" b="0" i="1" kern="1200" baseline="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-bit hash code </a:t>
                </a:r>
                <a:r>
                  <a:rPr lang="en-US" sz="1200" b="0" i="1" kern="1200" baseline="0" dirty="0">
                    <a:solidFill>
                      <a:schemeClr val="tx1"/>
                    </a:solidFill>
                    <a:latin typeface="Arial" charset="0"/>
                    <a:ea typeface="ＭＳ Ｐゴシック" charset="-128"/>
                    <a:cs typeface="ＭＳ Ｐゴシック" charset="-128"/>
                  </a:rPr>
                  <a:t>h</a:t>
                </a:r>
                <a:r>
                  <a:rPr lang="en-US" sz="1200" b="0" kern="1200" baseline="0" dirty="0">
                    <a:solidFill>
                      <a:schemeClr val="tx1"/>
                    </a:solidFill>
                    <a:latin typeface="Arial" charset="0"/>
                    <a:ea typeface="ＭＳ Ｐゴシック" charset="-128"/>
                    <a:cs typeface="ＭＳ Ｐゴシック" charset="-128"/>
                  </a:rPr>
                  <a:t> = H(x ), a brute-force method of finding a collision is to pick a random bit string y and check if H(</a:t>
                </a:r>
                <a:r>
                  <a:rPr lang="en-US" sz="1200" b="0" i="1" kern="1200" baseline="0" dirty="0">
                    <a:solidFill>
                      <a:schemeClr val="tx1"/>
                    </a:solidFill>
                    <a:latin typeface="Arial" charset="0"/>
                    <a:ea typeface="ＭＳ Ｐゴシック" charset="-128"/>
                    <a:cs typeface="ＭＳ Ｐゴシック" charset="-128"/>
                  </a:rPr>
                  <a:t>y</a:t>
                </a:r>
                <a:r>
                  <a:rPr lang="en-US" sz="1200" b="0" kern="1200" baseline="0" dirty="0">
                    <a:solidFill>
                      <a:schemeClr val="tx1"/>
                    </a:solidFill>
                    <a:latin typeface="Arial" charset="0"/>
                    <a:ea typeface="ＭＳ Ｐゴシック" charset="-128"/>
                    <a:cs typeface="ＭＳ Ｐゴシック" charset="-128"/>
                  </a:rPr>
                  <a:t>) =  H(</a:t>
                </a:r>
                <a:r>
                  <a:rPr lang="en-US" sz="1200" b="0" i="1" kern="1200" baseline="0" dirty="0">
                    <a:solidFill>
                      <a:schemeClr val="tx1"/>
                    </a:solidFill>
                    <a:latin typeface="Arial" charset="0"/>
                    <a:ea typeface="ＭＳ Ｐゴシック" charset="-128"/>
                    <a:cs typeface="ＭＳ Ｐゴシック" charset="-128"/>
                  </a:rPr>
                  <a:t>x</a:t>
                </a:r>
                <a:r>
                  <a:rPr lang="en-US" sz="1200" b="0" kern="1200" baseline="0" dirty="0">
                    <a:solidFill>
                      <a:schemeClr val="tx1"/>
                    </a:solidFill>
                    <a:latin typeface="Arial" charset="0"/>
                    <a:ea typeface="ＭＳ Ｐゴシック" charset="-128"/>
                    <a:cs typeface="ＭＳ Ｐゴシック" charset="-128"/>
                  </a:rPr>
                  <a:t>). The attacker can do this repeatedly off line. Whether an off-line attack can be used on a MAC algorithm depends on the relative size of the key and the tag.</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The attacker would like to come up with the valid MAC code for a</a:t>
                </a:r>
              </a:p>
              <a:p>
                <a:r>
                  <a:rPr lang="en-US" sz="1200" b="0" kern="1200" baseline="0" dirty="0">
                    <a:solidFill>
                      <a:schemeClr val="tx1"/>
                    </a:solidFill>
                    <a:latin typeface="Arial" charset="0"/>
                    <a:ea typeface="ＭＳ Ｐゴシック" charset="-128"/>
                    <a:cs typeface="ＭＳ Ｐゴシック" charset="-128"/>
                  </a:rPr>
                  <a:t>given message </a:t>
                </a:r>
                <a:r>
                  <a:rPr lang="en-US" sz="1200" b="0" i="1" kern="1200" baseline="0" dirty="0" err="1">
                    <a:solidFill>
                      <a:schemeClr val="tx1"/>
                    </a:solidFill>
                    <a:latin typeface="Arial" charset="0"/>
                    <a:ea typeface="ＭＳ Ｐゴシック" charset="-128"/>
                    <a:cs typeface="ＭＳ Ｐゴシック" charset="-128"/>
                  </a:rPr>
                  <a:t>x</a:t>
                </a:r>
                <a:r>
                  <a:rPr lang="en-US" sz="1200" b="0" kern="1200" baseline="0" dirty="0">
                    <a:solidFill>
                      <a:schemeClr val="tx1"/>
                    </a:solidFill>
                    <a:latin typeface="Arial" charset="0"/>
                    <a:ea typeface="ＭＳ Ｐゴシック" charset="-128"/>
                    <a:cs typeface="ＭＳ Ｐゴシック" charset="-128"/>
                  </a:rPr>
                  <a:t>. There are two lines of attack possible: attack the key space and attack the MAC value. We examine each of these in turn.</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If an attacker can determine the MAC key, then it is possible to generate a</a:t>
                </a:r>
              </a:p>
              <a:p>
                <a:r>
                  <a:rPr lang="en-US" sz="1200" b="0" kern="1200" baseline="0" dirty="0">
                    <a:solidFill>
                      <a:schemeClr val="tx1"/>
                    </a:solidFill>
                    <a:latin typeface="Arial" charset="0"/>
                    <a:ea typeface="ＭＳ Ｐゴシック" charset="-128"/>
                    <a:cs typeface="ＭＳ Ｐゴシック" charset="-128"/>
                  </a:rPr>
                  <a:t>valid MAC value for any input </a:t>
                </a:r>
                <a:r>
                  <a:rPr lang="en-US" sz="1200" b="0" i="1" kern="1200" baseline="0" dirty="0" err="1">
                    <a:solidFill>
                      <a:schemeClr val="tx1"/>
                    </a:solidFill>
                    <a:latin typeface="Arial" charset="0"/>
                    <a:ea typeface="ＭＳ Ｐゴシック" charset="-128"/>
                    <a:cs typeface="ＭＳ Ｐゴシック" charset="-128"/>
                  </a:rPr>
                  <a:t>x</a:t>
                </a:r>
                <a:r>
                  <a:rPr lang="en-US" sz="1200" b="0" kern="1200" baseline="0" dirty="0">
                    <a:solidFill>
                      <a:schemeClr val="tx1"/>
                    </a:solidFill>
                    <a:latin typeface="Arial" charset="0"/>
                    <a:ea typeface="ＭＳ Ｐゴシック" charset="-128"/>
                    <a:cs typeface="ＭＳ Ｐゴシック" charset="-128"/>
                  </a:rPr>
                  <a:t>. Suppose the key size is </a:t>
                </a:r>
                <a:r>
                  <a:rPr lang="en-US" sz="1200" b="0" i="1" kern="1200" baseline="0" dirty="0">
                    <a:solidFill>
                      <a:schemeClr val="tx1"/>
                    </a:solidFill>
                    <a:latin typeface="Arial" charset="0"/>
                    <a:ea typeface="ＭＳ Ｐゴシック" charset="-128"/>
                    <a:cs typeface="ＭＳ Ｐゴシック" charset="-128"/>
                  </a:rPr>
                  <a:t>k</a:t>
                </a:r>
                <a:r>
                  <a:rPr lang="en-US" sz="1200" b="0" kern="1200" baseline="0" dirty="0">
                    <a:solidFill>
                      <a:schemeClr val="tx1"/>
                    </a:solidFill>
                    <a:latin typeface="Arial" charset="0"/>
                    <a:ea typeface="ＭＳ Ｐゴシック" charset="-128"/>
                    <a:cs typeface="ＭＳ Ｐゴシック" charset="-128"/>
                  </a:rPr>
                  <a:t> bits and that the attacker has one known text-tag pair. Then the attacker can compute the </a:t>
                </a:r>
                <a:r>
                  <a:rPr lang="en-US" sz="1200" b="0" i="1" kern="1200" baseline="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-bit tag on the known text for all possible keys. At least one key is guaranteed to produce the correct tag, namely, the valid key that was initially used to produce the known text-tag pair. This phase of the attack takes a level of effort proportional to 2</a:t>
                </a:r>
                <a:r>
                  <a:rPr lang="en-US" sz="1200" b="0" kern="1200" baseline="30000" dirty="0">
                    <a:solidFill>
                      <a:schemeClr val="tx1"/>
                    </a:solidFill>
                    <a:latin typeface="Arial" charset="0"/>
                    <a:ea typeface="ＭＳ Ｐゴシック" charset="-128"/>
                    <a:cs typeface="ＭＳ Ｐゴシック" charset="-128"/>
                  </a:rPr>
                  <a:t>k</a:t>
                </a:r>
                <a:r>
                  <a:rPr lang="en-US" sz="1200" b="0" kern="1200" baseline="0" dirty="0">
                    <a:solidFill>
                      <a:schemeClr val="tx1"/>
                    </a:solidFill>
                    <a:latin typeface="Arial" charset="0"/>
                    <a:ea typeface="ＭＳ Ｐゴシック" charset="-128"/>
                    <a:cs typeface="ＭＳ Ｐゴシック" charset="-128"/>
                  </a:rPr>
                  <a:t>  (that is, one operation for each of the 2</a:t>
                </a:r>
                <a:r>
                  <a:rPr lang="en-US" sz="1200" b="0" kern="1200" baseline="30000" dirty="0">
                    <a:solidFill>
                      <a:schemeClr val="tx1"/>
                    </a:solidFill>
                    <a:latin typeface="Arial" charset="0"/>
                    <a:ea typeface="ＭＳ Ｐゴシック" charset="-128"/>
                    <a:cs typeface="ＭＳ Ｐゴシック" charset="-128"/>
                  </a:rPr>
                  <a:t>k</a:t>
                </a:r>
                <a:r>
                  <a:rPr lang="en-US" sz="1200" b="0" kern="1200" baseline="0" dirty="0">
                    <a:solidFill>
                      <a:schemeClr val="tx1"/>
                    </a:solidFill>
                    <a:latin typeface="Arial" charset="0"/>
                    <a:ea typeface="ＭＳ Ｐゴシック" charset="-128"/>
                    <a:cs typeface="ＭＳ Ｐゴシック" charset="-128"/>
                  </a:rPr>
                  <a:t> possible key values). However, as was described earlier, because the MAC is a many-to-one mapping, there may be other keys that produce</a:t>
                </a:r>
              </a:p>
              <a:p>
                <a:r>
                  <a:rPr lang="en-US" sz="1200" b="0" kern="1200" baseline="0" dirty="0">
                    <a:solidFill>
                      <a:schemeClr val="tx1"/>
                    </a:solidFill>
                    <a:latin typeface="Arial" charset="0"/>
                    <a:ea typeface="ＭＳ Ｐゴシック" charset="-128"/>
                    <a:cs typeface="ＭＳ Ｐゴシック" charset="-128"/>
                  </a:rPr>
                  <a:t>the correct value. Thus, if more than one key is found to produce the correct value, additional text-tag pairs must be tested. It can be shown that the level of effort drops off rapidly with each additional text-MAC pair and that the overall level of effort is roughly 2</a:t>
                </a:r>
                <a:r>
                  <a:rPr lang="en-US" sz="1200" b="0" kern="1200" baseline="30000" dirty="0">
                    <a:solidFill>
                      <a:schemeClr val="tx1"/>
                    </a:solidFill>
                    <a:latin typeface="Arial" charset="0"/>
                    <a:ea typeface="ＭＳ Ｐゴシック" charset="-128"/>
                    <a:cs typeface="ＭＳ Ｐゴシック" charset="-128"/>
                  </a:rPr>
                  <a:t>k</a:t>
                </a:r>
                <a:r>
                  <a:rPr lang="en-US" sz="1200" b="0" kern="1200" baseline="0" dirty="0">
                    <a:solidFill>
                      <a:schemeClr val="tx1"/>
                    </a:solidFill>
                    <a:latin typeface="Arial" charset="0"/>
                    <a:ea typeface="ＭＳ Ｐゴシック" charset="-128"/>
                    <a:cs typeface="ＭＳ Ｐゴシック" charset="-128"/>
                  </a:rPr>
                  <a:t> [MENE97].</a:t>
                </a:r>
              </a:p>
              <a:p>
                <a:endParaRPr lang="en-US" sz="1200" b="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An attacker can also work on the tag without attempting to recover the key. Here, the objective is to generate a valid tag for a given message or to find a message that matches a given tag. In either case, the level of effort is comparable to that for attacking the one-way or weak collision-resistant property of a hash code, or 2</a:t>
                </a:r>
                <a:r>
                  <a:rPr lang="en-US" sz="1200" i="1" kern="1200" baseline="30000" dirty="0">
                    <a:solidFill>
                      <a:schemeClr val="tx1"/>
                    </a:solidFill>
                    <a:effectLst/>
                    <a:latin typeface="Arial" charset="0"/>
                    <a:ea typeface="ＭＳ Ｐゴシック" charset="-128"/>
                    <a:cs typeface="ＭＳ Ｐゴシック" charset="-128"/>
                  </a:rPr>
                  <a:t>n</a:t>
                </a:r>
                <a:r>
                  <a:rPr lang="en-US" sz="1200" kern="1200" dirty="0">
                    <a:solidFill>
                      <a:schemeClr val="tx1"/>
                    </a:solidFill>
                    <a:effectLst/>
                    <a:latin typeface="Arial" charset="0"/>
                    <a:ea typeface="ＭＳ Ｐゴシック" charset="-128"/>
                    <a:cs typeface="ＭＳ Ｐゴシック" charset="-128"/>
                  </a:rPr>
                  <a:t>. In the case of the MAC, the attack cannot be conducted off line without further input; the attacker will require chosen text-tag pairs or knowledge of the key. </a:t>
                </a:r>
                <a:endParaRPr lang="en-US" dirty="0"/>
              </a:p>
              <a:p>
                <a:endParaRPr lang="en-US" sz="1200" b="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To summarize, the level of effort for brute-force attack on a MAC algorithm can be expressed as min(2</a:t>
                </a:r>
                <a:r>
                  <a:rPr lang="en-US" sz="1200" i="1" kern="1200" baseline="300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2</a:t>
                </a:r>
                <a:r>
                  <a:rPr lang="en-US" sz="1200" i="1" kern="1200" baseline="30000" dirty="0">
                    <a:solidFill>
                      <a:schemeClr val="tx1"/>
                    </a:solidFill>
                    <a:effectLst/>
                    <a:latin typeface="Arial" charset="0"/>
                    <a:ea typeface="ＭＳ Ｐゴシック" charset="-128"/>
                    <a:cs typeface="ＭＳ Ｐゴシック" charset="-128"/>
                  </a:rPr>
                  <a:t>n</a:t>
                </a:r>
                <a:r>
                  <a:rPr lang="en-US" sz="1200" kern="1200" dirty="0">
                    <a:solidFill>
                      <a:schemeClr val="tx1"/>
                    </a:solidFill>
                    <a:effectLst/>
                    <a:latin typeface="Arial" charset="0"/>
                    <a:ea typeface="ＭＳ Ｐゴシック" charset="-128"/>
                    <a:cs typeface="ＭＳ Ｐゴシック" charset="-128"/>
                  </a:rPr>
                  <a:t>). The assessment of strength is similar to that for symmetric encryption algorithms. It would appear reasonable to require that the key length and tag length satisfy a relationship such as min(</a:t>
                </a:r>
                <a:r>
                  <a:rPr lang="en-US" sz="1200" i="1" kern="12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a:t>
                </a:r>
                <a:r>
                  <a:rPr lang="en-US" sz="1200" i="1" kern="1200" dirty="0">
                    <a:solidFill>
                      <a:schemeClr val="tx1"/>
                    </a:solidFill>
                    <a:effectLst/>
                    <a:latin typeface="Arial" charset="0"/>
                    <a:ea typeface="ＭＳ Ｐゴシック" charset="-128"/>
                    <a:cs typeface="ＭＳ Ｐゴシック" charset="-128"/>
                  </a:rPr>
                  <a:t>n</a:t>
                </a:r>
                <a:r>
                  <a:rPr lang="en-US" sz="1200" kern="1200" dirty="0">
                    <a:solidFill>
                      <a:schemeClr val="tx1"/>
                    </a:solidFill>
                    <a:effectLst/>
                    <a:latin typeface="Arial" charset="0"/>
                    <a:ea typeface="ＭＳ Ｐゴシック" charset="-128"/>
                    <a:cs typeface="ＭＳ Ｐゴシック" charset="-128"/>
                  </a:rPr>
                  <a:t>) </a:t>
                </a:r>
                <a:r>
                  <a:rPr lang="en-US" sz="1200" i="0" kern="1200" dirty="0" smtClean="0">
                    <a:solidFill>
                      <a:schemeClr val="tx1"/>
                    </a:solidFill>
                    <a:effectLst/>
                    <a:latin typeface="Cambria Math" panose="02040503050406030204" pitchFamily="18" charset="0"/>
                    <a:ea typeface="Cambria Math" panose="02040503050406030204" pitchFamily="18" charset="0"/>
                    <a:cs typeface="ＭＳ Ｐゴシック" charset="-128"/>
                  </a:rPr>
                  <a:t>≥</a:t>
                </a:r>
                <a:r>
                  <a:rPr lang="en-US" sz="1200" kern="1200" dirty="0">
                    <a:solidFill>
                      <a:schemeClr val="tx1"/>
                    </a:solidFill>
                    <a:effectLst/>
                    <a:latin typeface="Arial" charset="0"/>
                    <a:ea typeface="ＭＳ Ｐゴシック" charset="-128"/>
                    <a:cs typeface="ＭＳ Ｐゴシック" charset="-128"/>
                  </a:rPr>
                  <a:t> </a:t>
                </a:r>
                <a:r>
                  <a:rPr lang="en-US" sz="1200" i="1" kern="1200" dirty="0">
                    <a:solidFill>
                      <a:schemeClr val="tx1"/>
                    </a:solidFill>
                    <a:effectLst/>
                    <a:latin typeface="Arial" charset="0"/>
                    <a:ea typeface="ＭＳ Ｐゴシック" charset="-128"/>
                    <a:cs typeface="ＭＳ Ｐゴシック" charset="-128"/>
                  </a:rPr>
                  <a:t>N</a:t>
                </a:r>
                <a:r>
                  <a:rPr lang="en-US" sz="1200" kern="1200" dirty="0">
                    <a:solidFill>
                      <a:schemeClr val="tx1"/>
                    </a:solidFill>
                    <a:effectLst/>
                    <a:latin typeface="Arial" charset="0"/>
                    <a:ea typeface="ＭＳ Ｐゴシック" charset="-128"/>
                    <a:cs typeface="ＭＳ Ｐゴシック" charset="-128"/>
                  </a:rPr>
                  <a:t>, where </a:t>
                </a:r>
                <a:r>
                  <a:rPr lang="en-US" sz="1200" i="1" kern="1200" dirty="0">
                    <a:solidFill>
                      <a:schemeClr val="tx1"/>
                    </a:solidFill>
                    <a:effectLst/>
                    <a:latin typeface="Arial" charset="0"/>
                    <a:ea typeface="ＭＳ Ｐゴシック" charset="-128"/>
                    <a:cs typeface="ＭＳ Ｐゴシック" charset="-128"/>
                  </a:rPr>
                  <a:t>N </a:t>
                </a:r>
                <a:r>
                  <a:rPr lang="en-US" sz="1200" kern="1200" dirty="0">
                    <a:solidFill>
                      <a:schemeClr val="tx1"/>
                    </a:solidFill>
                    <a:effectLst/>
                    <a:latin typeface="Arial" charset="0"/>
                    <a:ea typeface="ＭＳ Ｐゴシック" charset="-128"/>
                    <a:cs typeface="ＭＳ Ｐゴシック" charset="-128"/>
                  </a:rPr>
                  <a:t>is perhaps in the range of 128 bits. </a:t>
                </a:r>
                <a:endParaRPr lang="en-US" dirty="0"/>
              </a:p>
            </p:txBody>
          </p:sp>
        </mc:Fallback>
      </mc:AlternateContent>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There is much more variety in the structure of MACs than in hash functions, so it is difficult to generalize about the cryptanalysis of MACs. As with encryption algorithms and hash functions, cryptanalytic attacks on MAC algorithms seek to exploit some property of the algorithm to perform some attack other than an exhaustive search. The way to measure the resistance of a MAC algorithm to cryptanalysis is to compare its strength to the effort required for a brute-force attack. That is, an ideal MAC algorithm will require a cryptanalytic effort greater than or equal to the brute- force effort. </a:t>
            </a:r>
            <a:endParaRPr lang="en-US" dirty="0"/>
          </a:p>
          <a:p>
            <a:endParaRPr lang="en-US" sz="1200" kern="1200" baseline="0" dirty="0">
              <a:solidFill>
                <a:schemeClr val="tx1"/>
              </a:solidFill>
              <a:latin typeface="Arial" charset="0"/>
              <a:ea typeface="ＭＳ Ｐゴシック" charset="-128"/>
              <a:cs typeface="ＭＳ Ｐゴシック"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Later in this chapter, we look at examples of a MAC based on the use of a symmetric block cipher. This has traditionally been the most common approach to constructing a MAC. In recent years, there has been increased interest in develop- </a:t>
            </a:r>
            <a:r>
              <a:rPr lang="en-US" sz="1200" kern="1200" dirty="0" err="1">
                <a:solidFill>
                  <a:schemeClr val="tx1"/>
                </a:solidFill>
                <a:effectLst/>
                <a:latin typeface="Arial" charset="0"/>
                <a:ea typeface="ＭＳ Ｐゴシック" charset="-128"/>
                <a:cs typeface="ＭＳ Ｐゴシック" charset="-128"/>
              </a:rPr>
              <a:t>ing</a:t>
            </a:r>
            <a:r>
              <a:rPr lang="en-US" sz="1200" kern="1200" dirty="0">
                <a:solidFill>
                  <a:schemeClr val="tx1"/>
                </a:solidFill>
                <a:effectLst/>
                <a:latin typeface="Arial" charset="0"/>
                <a:ea typeface="ＭＳ Ｐゴシック" charset="-128"/>
                <a:cs typeface="ＭＳ Ｐゴシック" charset="-128"/>
              </a:rPr>
              <a:t> a MAC derived from a </a:t>
            </a:r>
            <a:r>
              <a:rPr lang="en-US" sz="1200" b="1" kern="1200" dirty="0">
                <a:solidFill>
                  <a:schemeClr val="tx1"/>
                </a:solidFill>
                <a:effectLst/>
                <a:latin typeface="Arial" charset="0"/>
                <a:ea typeface="ＭＳ Ｐゴシック" charset="-128"/>
                <a:cs typeface="ＭＳ Ｐゴシック" charset="-128"/>
              </a:rPr>
              <a:t>cryptographic hash function</a:t>
            </a:r>
            <a:r>
              <a:rPr lang="en-US" sz="1200" kern="1200" dirty="0">
                <a:solidFill>
                  <a:schemeClr val="tx1"/>
                </a:solidFill>
                <a:effectLst/>
                <a:latin typeface="Arial" charset="0"/>
                <a:ea typeface="ＭＳ Ｐゴシック" charset="-128"/>
                <a:cs typeface="ＭＳ Ｐゴシック" charset="-128"/>
              </a:rPr>
              <a:t>. The motivations for this interest are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1. Cryptographic hash functions such as MD5 and SHA generally execute faster in software than symmetric block ciphers such as DES.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2. Library code for cryptographic hash functions is widely available.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With the development of AES and the more widespread availability of code</a:t>
            </a:r>
          </a:p>
          <a:p>
            <a:r>
              <a:rPr lang="en-US" sz="1200" kern="1200" baseline="0" dirty="0">
                <a:solidFill>
                  <a:schemeClr val="tx1"/>
                </a:solidFill>
                <a:latin typeface="Arial" charset="0"/>
                <a:ea typeface="ＭＳ Ｐゴシック" charset="-128"/>
                <a:cs typeface="ＭＳ Ｐゴシック" charset="-128"/>
              </a:rPr>
              <a:t>for encryption algorithms, these considerations are less significant, but hash-based MACs continue to be widely used.</a:t>
            </a:r>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A hash function such as SHA was not designed for use as a MAC and cannot be used directly for that purpose, because it does not rely on a secret key. There have been a number of proposals for the incorporation of a secret key into an existing hash algorithm. The approach that has received the most support is </a:t>
            </a:r>
            <a:r>
              <a:rPr lang="en-US" sz="1200" b="1" kern="1200" dirty="0">
                <a:solidFill>
                  <a:schemeClr val="tx1"/>
                </a:solidFill>
                <a:effectLst/>
                <a:latin typeface="Arial" charset="0"/>
                <a:ea typeface="ＭＳ Ｐゴシック" charset="-128"/>
                <a:cs typeface="ＭＳ Ｐゴシック" charset="-128"/>
              </a:rPr>
              <a:t>HMAC </a:t>
            </a:r>
            <a:r>
              <a:rPr lang="en-US" sz="1200" kern="1200" dirty="0">
                <a:solidFill>
                  <a:schemeClr val="tx1"/>
                </a:solidFill>
                <a:effectLst/>
                <a:latin typeface="Arial" charset="0"/>
                <a:ea typeface="ＭＳ Ｐゴシック" charset="-128"/>
                <a:cs typeface="ＭＳ Ｐゴシック" charset="-128"/>
              </a:rPr>
              <a:t>[BELL96a, BELL96b]. HMAC has been issued as RFC 2104, has been chosen as the mandatory-to-implement MAC for IP security, and is used in other Internet protocols, such as SSL. HMAC has also been issued as a NIST standard (FIPS 198).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84" charset="0"/>
                <a:ea typeface="ＭＳ Ｐゴシック" pitchFamily="-84" charset="-128"/>
                <a:cs typeface="ＭＳ Ｐゴシック" pitchFamily="-84" charset="-128"/>
              </a:rPr>
              <a:t>RFC 2104 lists the following design objectives for HMAC:  </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To use, without modifications, available hash functions. In particular, hash functions that perform well in software, and for which code is freely and widely available. </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To allow for easy </a:t>
            </a:r>
            <a:r>
              <a:rPr lang="en-US" dirty="0" err="1">
                <a:latin typeface="Arial" pitchFamily="-84" charset="0"/>
                <a:ea typeface="ＭＳ Ｐゴシック" pitchFamily="-84" charset="-128"/>
                <a:cs typeface="ＭＳ Ｐゴシック" pitchFamily="-84" charset="-128"/>
              </a:rPr>
              <a:t>replaceability</a:t>
            </a:r>
            <a:r>
              <a:rPr lang="en-US" dirty="0">
                <a:latin typeface="Arial" pitchFamily="-84" charset="0"/>
                <a:ea typeface="ＭＳ Ｐゴシック" pitchFamily="-84" charset="-128"/>
                <a:cs typeface="ＭＳ Ｐゴシック" pitchFamily="-84" charset="-128"/>
              </a:rPr>
              <a:t> of the embedded hash function in case faster or more secure hash functions are found or required.</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To preserve the original performance of the hash function without incurring a significant degradation.</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To use and handle keys in a simple way. </a:t>
            </a:r>
          </a:p>
          <a:p>
            <a:endParaRPr lang="en-US" dirty="0">
              <a:latin typeface="Arial" pitchFamily="-84" charset="0"/>
              <a:ea typeface="ＭＳ Ｐゴシック" pitchFamily="-84" charset="-128"/>
              <a:cs typeface="ＭＳ Ｐゴシック" pitchFamily="-84" charset="-128"/>
            </a:endParaRPr>
          </a:p>
          <a:p>
            <a:r>
              <a:rPr lang="en-US" dirty="0">
                <a:latin typeface="Arial" pitchFamily="-84" charset="0"/>
                <a:ea typeface="ＭＳ Ｐゴシック" pitchFamily="-84" charset="-128"/>
                <a:cs typeface="ＭＳ Ｐゴシック" pitchFamily="-84" charset="-128"/>
              </a:rPr>
              <a:t>• To have a well understood cryptographic analysis of the strength of the authentication mechanism based on reasonable assumptions about the embedded hash function. </a:t>
            </a:r>
          </a:p>
          <a:p>
            <a:endParaRPr lang="en-US" dirty="0">
              <a:latin typeface="Arial" pitchFamily="-84" charset="0"/>
              <a:ea typeface="ＭＳ Ｐゴシック" pitchFamily="-84" charset="-128"/>
              <a:cs typeface="ＭＳ Ｐゴシック" pitchFamily="-84" charset="-128"/>
            </a:endParaRPr>
          </a:p>
          <a:p>
            <a:r>
              <a:rPr lang="en-US" sz="1200" kern="1200" dirty="0">
                <a:solidFill>
                  <a:schemeClr val="tx1"/>
                </a:solidFill>
                <a:effectLst/>
                <a:latin typeface="Arial" charset="0"/>
                <a:ea typeface="ＭＳ Ｐゴシック" charset="-128"/>
                <a:cs typeface="ＭＳ Ｐゴシック" charset="-128"/>
              </a:rPr>
              <a:t>The first two objectives are important to the acceptability of HMAC. HMAC treats the hash function as a “black box.” This has two benefits. First, an existing implementation of a hash function can be used as a module in implementing HMAC. In this way, the bulk of the HMAC code is prepackaged and ready to use without modification. Second, if it is ever desired to replace a given hash function in an HMAC implementation, all that is required is to remove the existing hash function module and drop in the new module. This could be done if a faster hash function were desired. More important, if the security of the embedded hash function were compromised, the security of HMAC could be retained simply by replacing the embedded hash function with a more secure one (e.g., replacing SHA-2 with SHA-3). </a:t>
            </a:r>
            <a:endParaRPr lang="en-US" dirty="0">
              <a:effectLst/>
            </a:endParaRPr>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The last design objective in the preceding list is, in fact, the main advantage of HMAC over other proposed hash-based schemes. HMAC can be proven secure provided that the embedded hash function has some reasonable cryptographic strengths. We return to this point later in this section, but first we examine the </a:t>
            </a:r>
            <a:r>
              <a:rPr lang="en-US" sz="1200" kern="1200" dirty="0" err="1">
                <a:solidFill>
                  <a:schemeClr val="tx1"/>
                </a:solidFill>
                <a:effectLst/>
                <a:latin typeface="Arial" charset="0"/>
                <a:ea typeface="ＭＳ Ｐゴシック" charset="-128"/>
                <a:cs typeface="ＭＳ Ｐゴシック" charset="-128"/>
              </a:rPr>
              <a:t>struc</a:t>
            </a:r>
            <a:r>
              <a:rPr lang="en-US" sz="1200" kern="1200" dirty="0">
                <a:solidFill>
                  <a:schemeClr val="tx1"/>
                </a:solidFill>
                <a:effectLst/>
                <a:latin typeface="Arial" charset="0"/>
                <a:ea typeface="ＭＳ Ｐゴシック" charset="-128"/>
                <a:cs typeface="ＭＳ Ｐゴシック" charset="-128"/>
              </a:rPr>
              <a:t>- </a:t>
            </a:r>
            <a:r>
              <a:rPr lang="en-US" sz="1200" kern="1200" dirty="0" err="1">
                <a:solidFill>
                  <a:schemeClr val="tx1"/>
                </a:solidFill>
                <a:effectLst/>
                <a:latin typeface="Arial" charset="0"/>
                <a:ea typeface="ＭＳ Ｐゴシック" charset="-128"/>
                <a:cs typeface="ＭＳ Ｐゴシック" charset="-128"/>
              </a:rPr>
              <a:t>ture</a:t>
            </a:r>
            <a:r>
              <a:rPr lang="en-US" sz="1200" kern="1200" dirty="0">
                <a:solidFill>
                  <a:schemeClr val="tx1"/>
                </a:solidFill>
                <a:effectLst/>
                <a:latin typeface="Arial" charset="0"/>
                <a:ea typeface="ＭＳ Ｐゴシック" charset="-128"/>
                <a:cs typeface="ＭＳ Ｐゴシック" charset="-128"/>
              </a:rPr>
              <a:t> of HMAC. </a:t>
            </a:r>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kern="1200" baseline="0" dirty="0">
                <a:solidFill>
                  <a:schemeClr val="tx1"/>
                </a:solidFill>
                <a:latin typeface="Arial" charset="0"/>
                <a:ea typeface="ＭＳ Ｐゴシック" charset="-128"/>
                <a:cs typeface="ＭＳ Ｐゴシック" charset="-128"/>
              </a:rPr>
              <a:t> Figure 12.5 illustrates the overall operation of HMAC.</a:t>
            </a:r>
            <a:endParaRPr lang="en-US" dirty="0">
              <a:latin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charset="-128"/>
                <a:cs typeface="ＭＳ Ｐゴシック" charset="-128"/>
              </a:rPr>
              <a:t> A more efficient implementation is possible, as shown in Figure 12.6.</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The security of any MAC function based on an embedded hash function depends in some way on the cryptographic strength of the underlying hash function. The appeal of HMAC is that its designers have been able to prove an exact relation- ship between the strength of the embedded hash function and the strength of HMAC.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The security of a MAC function is generally expressed in terms of the </a:t>
            </a:r>
            <a:r>
              <a:rPr lang="en-US" sz="1200" kern="1200" dirty="0" err="1">
                <a:solidFill>
                  <a:schemeClr val="tx1"/>
                </a:solidFill>
                <a:effectLst/>
                <a:latin typeface="Arial" charset="0"/>
                <a:ea typeface="ＭＳ Ｐゴシック" charset="-128"/>
                <a:cs typeface="ＭＳ Ｐゴシック" charset="-128"/>
              </a:rPr>
              <a:t>prob</a:t>
            </a:r>
            <a:r>
              <a:rPr lang="en-US" sz="1200" kern="1200" dirty="0">
                <a:solidFill>
                  <a:schemeClr val="tx1"/>
                </a:solidFill>
                <a:effectLst/>
                <a:latin typeface="Arial" charset="0"/>
                <a:ea typeface="ＭＳ Ｐゴシック" charset="-128"/>
                <a:cs typeface="ＭＳ Ｐゴシック" charset="-128"/>
              </a:rPr>
              <a:t>- ability of successful forgery with a given amount of time spent by the forger and a given number of message-tag pairs created with the same key. In essence, it is proved in [BELL96a] that for a given level of effort (time, message–tag pairs) on messages generated by a legitimate user and seen by the attacker, the probability of successful attack on HMAC is equivalent to one of the following attacks on the embedded hash function.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1. The attacker is able to compute an output of the compression function even with an IV that is random, secret, and unknown to the attacker.</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2. The attacker finds collisions in the hash function even when the </a:t>
            </a:r>
            <a:r>
              <a:rPr lang="en-US" sz="1200" i="1" kern="1200" baseline="0" dirty="0">
                <a:solidFill>
                  <a:schemeClr val="tx1"/>
                </a:solidFill>
                <a:latin typeface="Arial" charset="0"/>
                <a:ea typeface="ＭＳ Ｐゴシック" charset="-128"/>
                <a:cs typeface="ＭＳ Ｐゴシック" charset="-128"/>
              </a:rPr>
              <a:t>IV</a:t>
            </a:r>
            <a:r>
              <a:rPr lang="en-US" sz="1200" kern="1200" baseline="0" dirty="0">
                <a:solidFill>
                  <a:schemeClr val="tx1"/>
                </a:solidFill>
                <a:latin typeface="Arial" charset="0"/>
                <a:ea typeface="ＭＳ Ｐゴシック" charset="-128"/>
                <a:cs typeface="ＭＳ Ｐゴシック" charset="-128"/>
              </a:rPr>
              <a:t> is random and secret.</a:t>
            </a:r>
            <a:endParaRPr lang="en-US" dirty="0">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The </a:t>
            </a:r>
            <a:r>
              <a:rPr lang="en-US" sz="1200" b="1" kern="1200" dirty="0">
                <a:solidFill>
                  <a:schemeClr val="tx1"/>
                </a:solidFill>
                <a:effectLst/>
                <a:latin typeface="Arial" charset="0"/>
                <a:ea typeface="ＭＳ Ｐゴシック" charset="-128"/>
                <a:cs typeface="ＭＳ Ｐゴシック" charset="-128"/>
              </a:rPr>
              <a:t>Data Authentication Algorithm (DAA)</a:t>
            </a:r>
            <a:r>
              <a:rPr lang="en-US" sz="1200" kern="1200" dirty="0">
                <a:solidFill>
                  <a:schemeClr val="tx1"/>
                </a:solidFill>
                <a:effectLst/>
                <a:latin typeface="Arial" charset="0"/>
                <a:ea typeface="ＭＳ Ｐゴシック" charset="-128"/>
                <a:cs typeface="ＭＳ Ｐゴシック" charset="-128"/>
              </a:rPr>
              <a:t>, based on DES, has been one of the most widely used MACs for a number of years. The algorithm is both a FIPS publication (FIPS PUB 113) and an ANSI standard (X9.17). However, as we discuss subsequently, security weaknesses in this algorithm have been discovered, and it is being replaced by newer and stronger algorithms. </a:t>
            </a:r>
            <a:endParaRPr lang="en-US" dirty="0"/>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The algorithm can be defined as using the cipher block chaining (CBC) mode of operation of DES (Figure 6.4) with an initialization vector of zero. The data (e.g., message, record, file, or program) to be authenticated are grouped into contiguous 64-bit blocks: D</a:t>
            </a:r>
            <a:r>
              <a:rPr lang="en-US" sz="1200" b="0" kern="1200" baseline="-25000" dirty="0">
                <a:solidFill>
                  <a:schemeClr val="tx1"/>
                </a:solidFill>
                <a:latin typeface="Arial" charset="0"/>
                <a:ea typeface="ＭＳ Ｐゴシック" charset="-128"/>
                <a:cs typeface="ＭＳ Ｐゴシック" charset="-128"/>
              </a:rPr>
              <a:t>1</a:t>
            </a:r>
            <a:r>
              <a:rPr lang="en-US" sz="1200" b="0" kern="1200" baseline="0" dirty="0">
                <a:solidFill>
                  <a:schemeClr val="tx1"/>
                </a:solidFill>
                <a:latin typeface="Arial" charset="0"/>
                <a:ea typeface="ＭＳ Ｐゴシック" charset="-128"/>
                <a:cs typeface="ＭＳ Ｐゴシック" charset="-128"/>
              </a:rPr>
              <a:t> , D</a:t>
            </a:r>
            <a:r>
              <a:rPr lang="en-US" sz="1200" b="0" kern="1200" baseline="-25000" dirty="0">
                <a:solidFill>
                  <a:schemeClr val="tx1"/>
                </a:solidFill>
                <a:latin typeface="Arial" charset="0"/>
                <a:ea typeface="ＭＳ Ｐゴシック" charset="-128"/>
                <a:cs typeface="ＭＳ Ｐゴシック" charset="-128"/>
              </a:rPr>
              <a:t>2</a:t>
            </a:r>
            <a:r>
              <a:rPr lang="en-US" sz="1200" b="0" kern="1200" baseline="0" dirty="0">
                <a:solidFill>
                  <a:schemeClr val="tx1"/>
                </a:solidFill>
                <a:latin typeface="Arial" charset="0"/>
                <a:ea typeface="ＭＳ Ｐゴシック" charset="-128"/>
                <a:cs typeface="ＭＳ Ｐゴシック" charset="-128"/>
              </a:rPr>
              <a:t> ,. . . , D</a:t>
            </a:r>
            <a:r>
              <a:rPr lang="en-US" sz="1200" b="0" kern="1200" baseline="-2500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 . If necessary, the final block is padded on the right with zeroes to form a full 64-bit block. Using the DES encryption algorithm E and a secret key K , a data authentication code (DAC) is calculated as follows (Figure 12.7).</a:t>
            </a:r>
            <a:endParaRPr lang="en-US" b="0" dirty="0">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As was mentioned, DAA has been widely adopted in government and industry. [BELL00] demonstrated that this MAC is secure under a reasonable set of security criteria, with the following restriction. Only messages of one fixed length of </a:t>
            </a:r>
            <a:r>
              <a:rPr lang="en-US" sz="1200" i="1" kern="1200" dirty="0" err="1">
                <a:solidFill>
                  <a:schemeClr val="tx1"/>
                </a:solidFill>
                <a:effectLst/>
                <a:latin typeface="Arial" charset="0"/>
                <a:ea typeface="ＭＳ Ｐゴシック" charset="-128"/>
                <a:cs typeface="ＭＳ Ｐゴシック" charset="-128"/>
              </a:rPr>
              <a:t>mn</a:t>
            </a:r>
            <a:r>
              <a:rPr lang="en-US" sz="1200" i="1" kern="1200" dirty="0">
                <a:solidFill>
                  <a:schemeClr val="tx1"/>
                </a:solidFill>
                <a:effectLst/>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bits are processed, where </a:t>
            </a:r>
            <a:r>
              <a:rPr lang="en-US" sz="1200" i="1" kern="1200" dirty="0">
                <a:solidFill>
                  <a:schemeClr val="tx1"/>
                </a:solidFill>
                <a:effectLst/>
                <a:latin typeface="Arial" charset="0"/>
                <a:ea typeface="ＭＳ Ｐゴシック" charset="-128"/>
                <a:cs typeface="ＭＳ Ｐゴシック" charset="-128"/>
              </a:rPr>
              <a:t>n </a:t>
            </a:r>
            <a:r>
              <a:rPr lang="en-US" sz="1200" kern="1200" dirty="0">
                <a:solidFill>
                  <a:schemeClr val="tx1"/>
                </a:solidFill>
                <a:effectLst/>
                <a:latin typeface="Arial" charset="0"/>
                <a:ea typeface="ＭＳ Ｐゴシック" charset="-128"/>
                <a:cs typeface="ＭＳ Ｐゴシック" charset="-128"/>
              </a:rPr>
              <a:t>is the cipher block size and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is a fixed positive integer. As a simple example, notice that given the CBC MAC of a one-block message </a:t>
            </a:r>
            <a:r>
              <a:rPr lang="en-US" sz="1200" i="1" kern="1200" dirty="0">
                <a:solidFill>
                  <a:schemeClr val="tx1"/>
                </a:solidFill>
                <a:effectLst/>
                <a:latin typeface="Arial" charset="0"/>
                <a:ea typeface="ＭＳ Ｐゴシック" charset="-128"/>
                <a:cs typeface="ＭＳ Ｐゴシック" charset="-128"/>
              </a:rPr>
              <a:t>X</a:t>
            </a:r>
            <a:r>
              <a:rPr lang="en-US" sz="1200" kern="1200" dirty="0">
                <a:solidFill>
                  <a:schemeClr val="tx1"/>
                </a:solidFill>
                <a:effectLst/>
                <a:latin typeface="Arial" charset="0"/>
                <a:ea typeface="ＭＳ Ｐゴシック" charset="-128"/>
                <a:cs typeface="ＭＳ Ｐゴシック" charset="-128"/>
              </a:rPr>
              <a:t>, say </a:t>
            </a:r>
            <a:r>
              <a:rPr lang="en-US" sz="1200" i="1" kern="1200" dirty="0">
                <a:solidFill>
                  <a:schemeClr val="tx1"/>
                </a:solidFill>
                <a:effectLst/>
                <a:latin typeface="Arial" charset="0"/>
                <a:ea typeface="ＭＳ Ｐゴシック" charset="-128"/>
                <a:cs typeface="ＭＳ Ｐゴシック" charset="-128"/>
              </a:rPr>
              <a:t>T </a:t>
            </a:r>
            <a:r>
              <a:rPr lang="en-US" sz="1200" kern="1200" dirty="0">
                <a:solidFill>
                  <a:schemeClr val="tx1"/>
                </a:solidFill>
                <a:effectLst/>
                <a:latin typeface="Arial" charset="0"/>
                <a:ea typeface="ＭＳ Ｐゴシック" charset="-128"/>
                <a:cs typeface="ＭＳ Ｐゴシック" charset="-128"/>
              </a:rPr>
              <a:t>= MAC(</a:t>
            </a:r>
            <a:r>
              <a:rPr lang="en-US" sz="1200" i="1" kern="12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a:t>
            </a:r>
            <a:r>
              <a:rPr lang="en-US" sz="1200" i="1" kern="1200" dirty="0">
                <a:solidFill>
                  <a:schemeClr val="tx1"/>
                </a:solidFill>
                <a:effectLst/>
                <a:latin typeface="Arial" charset="0"/>
                <a:ea typeface="ＭＳ Ｐゴシック" charset="-128"/>
                <a:cs typeface="ＭＳ Ｐゴシック" charset="-128"/>
              </a:rPr>
              <a:t>X</a:t>
            </a:r>
            <a:r>
              <a:rPr lang="en-US" sz="1200" kern="1200" dirty="0">
                <a:solidFill>
                  <a:schemeClr val="tx1"/>
                </a:solidFill>
                <a:effectLst/>
                <a:latin typeface="Arial" charset="0"/>
                <a:ea typeface="ＭＳ Ｐゴシック" charset="-128"/>
                <a:cs typeface="ＭＳ Ｐゴシック" charset="-128"/>
              </a:rPr>
              <a:t>), the adversary immediately knows the CBC MAC for the two- block message </a:t>
            </a:r>
            <a:r>
              <a:rPr lang="en-US" sz="1200" i="1" kern="1200" dirty="0">
                <a:solidFill>
                  <a:schemeClr val="tx1"/>
                </a:solidFill>
                <a:effectLst/>
                <a:latin typeface="Arial" charset="0"/>
                <a:ea typeface="ＭＳ Ｐゴシック" charset="-128"/>
                <a:cs typeface="ＭＳ Ｐゴシック" charset="-128"/>
              </a:rPr>
              <a:t>X </a:t>
            </a:r>
            <a:r>
              <a:rPr lang="en-US" sz="1200" kern="1200" dirty="0">
                <a:solidFill>
                  <a:schemeClr val="tx1"/>
                </a:solidFill>
                <a:effectLst/>
                <a:latin typeface="Arial" charset="0"/>
                <a:ea typeface="ＭＳ Ｐゴシック" charset="-128"/>
                <a:cs typeface="ＭＳ Ｐゴシック" charset="-128"/>
              </a:rPr>
              <a:t>} (</a:t>
            </a:r>
            <a:r>
              <a:rPr lang="en-US" sz="1200" i="1" kern="1200" dirty="0">
                <a:solidFill>
                  <a:schemeClr val="tx1"/>
                </a:solidFill>
                <a:effectLst/>
                <a:latin typeface="Arial" charset="0"/>
                <a:ea typeface="ＭＳ Ｐゴシック" charset="-128"/>
                <a:cs typeface="ＭＳ Ｐゴシック" charset="-128"/>
              </a:rPr>
              <a:t>X </a:t>
            </a:r>
            <a:r>
              <a:rPr lang="en-US" sz="1200" kern="1200" dirty="0">
                <a:solidFill>
                  <a:schemeClr val="tx1"/>
                </a:solidFill>
                <a:effectLst/>
                <a:latin typeface="Arial" charset="0"/>
                <a:ea typeface="ＭＳ Ｐゴシック" charset="-128"/>
                <a:cs typeface="ＭＳ Ｐゴシック" charset="-128"/>
              </a:rPr>
              <a:t>⊕ </a:t>
            </a:r>
            <a:r>
              <a:rPr lang="en-US" sz="1200" i="1" kern="1200" dirty="0">
                <a:solidFill>
                  <a:schemeClr val="tx1"/>
                </a:solidFill>
                <a:effectLst/>
                <a:latin typeface="Arial" charset="0"/>
                <a:ea typeface="ＭＳ Ｐゴシック" charset="-128"/>
                <a:cs typeface="ＭＳ Ｐゴシック" charset="-128"/>
              </a:rPr>
              <a:t>T</a:t>
            </a:r>
            <a:r>
              <a:rPr lang="en-US" sz="1200" kern="1200" dirty="0">
                <a:solidFill>
                  <a:schemeClr val="tx1"/>
                </a:solidFill>
                <a:effectLst/>
                <a:latin typeface="Arial" charset="0"/>
                <a:ea typeface="ＭＳ Ｐゴシック" charset="-128"/>
                <a:cs typeface="ＭＳ Ｐゴシック" charset="-128"/>
              </a:rPr>
              <a:t>) since this is once again </a:t>
            </a:r>
            <a:r>
              <a:rPr lang="en-US" sz="1200" i="1" kern="1200" dirty="0">
                <a:solidFill>
                  <a:schemeClr val="tx1"/>
                </a:solidFill>
                <a:effectLst/>
                <a:latin typeface="Arial" charset="0"/>
                <a:ea typeface="ＭＳ Ｐゴシック" charset="-128"/>
                <a:cs typeface="ＭＳ Ｐゴシック" charset="-128"/>
              </a:rPr>
              <a:t>T</a:t>
            </a:r>
            <a:r>
              <a:rPr lang="en-US" sz="1200" kern="1200" dirty="0">
                <a:solidFill>
                  <a:schemeClr val="tx1"/>
                </a:solidFill>
                <a:effectLst/>
                <a:latin typeface="Arial" charset="0"/>
                <a:ea typeface="ＭＳ Ｐゴシック" charset="-128"/>
                <a:cs typeface="ＭＳ Ｐゴシック" charset="-128"/>
              </a:rPr>
              <a:t>. </a:t>
            </a:r>
            <a:endParaRPr lang="en-US" dirty="0"/>
          </a:p>
          <a:p>
            <a:r>
              <a:rPr lang="en-US" sz="1200" kern="1200" dirty="0">
                <a:solidFill>
                  <a:schemeClr val="tx1"/>
                </a:solidFill>
                <a:effectLst/>
                <a:latin typeface="Arial" charset="0"/>
                <a:ea typeface="ＭＳ Ｐゴシック" charset="-128"/>
                <a:cs typeface="ＭＳ Ｐゴシック" charset="-128"/>
              </a:rPr>
              <a:t>Black and </a:t>
            </a:r>
            <a:r>
              <a:rPr lang="en-US" sz="1200" kern="1200" dirty="0" err="1">
                <a:solidFill>
                  <a:schemeClr val="tx1"/>
                </a:solidFill>
                <a:effectLst/>
                <a:latin typeface="Arial" charset="0"/>
                <a:ea typeface="ＭＳ Ｐゴシック" charset="-128"/>
                <a:cs typeface="ＭＳ Ｐゴシック" charset="-128"/>
              </a:rPr>
              <a:t>Rogaway</a:t>
            </a:r>
            <a:r>
              <a:rPr lang="en-US" sz="1200" kern="1200" dirty="0">
                <a:solidFill>
                  <a:schemeClr val="tx1"/>
                </a:solidFill>
                <a:effectLst/>
                <a:latin typeface="Arial" charset="0"/>
                <a:ea typeface="ＭＳ Ｐゴシック" charset="-128"/>
                <a:cs typeface="ＭＳ Ｐゴシック" charset="-128"/>
              </a:rPr>
              <a:t> [BLAC00] demonstrated that this limitation could be overcome using three keys: one key </a:t>
            </a:r>
            <a:r>
              <a:rPr lang="en-US" sz="1200" i="1" kern="1200" dirty="0">
                <a:solidFill>
                  <a:schemeClr val="tx1"/>
                </a:solidFill>
                <a:effectLst/>
                <a:latin typeface="Arial" charset="0"/>
                <a:ea typeface="ＭＳ Ｐゴシック" charset="-128"/>
                <a:cs typeface="ＭＳ Ｐゴシック" charset="-128"/>
              </a:rPr>
              <a:t>K </a:t>
            </a:r>
            <a:r>
              <a:rPr lang="en-US" sz="1200" kern="1200" dirty="0">
                <a:solidFill>
                  <a:schemeClr val="tx1"/>
                </a:solidFill>
                <a:effectLst/>
                <a:latin typeface="Arial" charset="0"/>
                <a:ea typeface="ＭＳ Ｐゴシック" charset="-128"/>
                <a:cs typeface="ＭＳ Ｐゴシック" charset="-128"/>
              </a:rPr>
              <a:t>of length </a:t>
            </a:r>
            <a:r>
              <a:rPr lang="en-US" sz="1200" i="1" kern="1200" dirty="0">
                <a:solidFill>
                  <a:schemeClr val="tx1"/>
                </a:solidFill>
                <a:effectLst/>
                <a:latin typeface="Arial" charset="0"/>
                <a:ea typeface="ＭＳ Ｐゴシック" charset="-128"/>
                <a:cs typeface="ＭＳ Ｐゴシック" charset="-128"/>
              </a:rPr>
              <a:t>k </a:t>
            </a:r>
            <a:r>
              <a:rPr lang="en-US" sz="1200" kern="1200" dirty="0">
                <a:solidFill>
                  <a:schemeClr val="tx1"/>
                </a:solidFill>
                <a:effectLst/>
                <a:latin typeface="Arial" charset="0"/>
                <a:ea typeface="ＭＳ Ｐゴシック" charset="-128"/>
                <a:cs typeface="ＭＳ Ｐゴシック" charset="-128"/>
              </a:rPr>
              <a:t>to be used at each step of the cipher block chaining and two keys of length </a:t>
            </a:r>
            <a:r>
              <a:rPr lang="en-US" sz="1200" i="1" kern="1200" dirty="0">
                <a:solidFill>
                  <a:schemeClr val="tx1"/>
                </a:solidFill>
                <a:effectLst/>
                <a:latin typeface="Arial" charset="0"/>
                <a:ea typeface="ＭＳ Ｐゴシック" charset="-128"/>
                <a:cs typeface="ＭＳ Ｐゴシック" charset="-128"/>
              </a:rPr>
              <a:t>b</a:t>
            </a:r>
            <a:r>
              <a:rPr lang="en-US" sz="1200" kern="1200" dirty="0">
                <a:solidFill>
                  <a:schemeClr val="tx1"/>
                </a:solidFill>
                <a:effectLst/>
                <a:latin typeface="Arial" charset="0"/>
                <a:ea typeface="ＭＳ Ｐゴシック" charset="-128"/>
                <a:cs typeface="ＭＳ Ｐゴシック" charset="-128"/>
              </a:rPr>
              <a:t>, where </a:t>
            </a:r>
            <a:r>
              <a:rPr lang="en-US" sz="1200" i="1" kern="1200" dirty="0">
                <a:solidFill>
                  <a:schemeClr val="tx1"/>
                </a:solidFill>
                <a:effectLst/>
                <a:latin typeface="Arial" charset="0"/>
                <a:ea typeface="ＭＳ Ｐゴシック" charset="-128"/>
                <a:cs typeface="ＭＳ Ｐゴシック" charset="-128"/>
              </a:rPr>
              <a:t>b </a:t>
            </a:r>
            <a:r>
              <a:rPr lang="en-US" sz="1200" kern="1200" dirty="0">
                <a:solidFill>
                  <a:schemeClr val="tx1"/>
                </a:solidFill>
                <a:effectLst/>
                <a:latin typeface="Arial" charset="0"/>
                <a:ea typeface="ＭＳ Ｐゴシック" charset="-128"/>
                <a:cs typeface="ＭＳ Ｐゴシック" charset="-128"/>
              </a:rPr>
              <a:t>is the cipher block length. This proposed construction was refined by Iwata and Kurosawa so that the two </a:t>
            </a:r>
            <a:r>
              <a:rPr lang="en-US" sz="1200" i="1" kern="1200" dirty="0">
                <a:solidFill>
                  <a:schemeClr val="tx1"/>
                </a:solidFill>
                <a:effectLst/>
                <a:latin typeface="Arial" charset="0"/>
                <a:ea typeface="ＭＳ Ｐゴシック" charset="-128"/>
                <a:cs typeface="ＭＳ Ｐゴシック" charset="-128"/>
              </a:rPr>
              <a:t>n</a:t>
            </a:r>
            <a:r>
              <a:rPr lang="en-US" sz="1200" kern="1200" dirty="0">
                <a:solidFill>
                  <a:schemeClr val="tx1"/>
                </a:solidFill>
                <a:effectLst/>
                <a:latin typeface="Arial" charset="0"/>
                <a:ea typeface="ＭＳ Ｐゴシック" charset="-128"/>
                <a:cs typeface="ＭＳ Ｐゴシック" charset="-128"/>
              </a:rPr>
              <a:t>-bit keys could be derived from the encryption key, rather than being pro- vided separately [IWAT03]. This refinement, adopted by NIST, is the </a:t>
            </a:r>
            <a:r>
              <a:rPr lang="en-US" sz="1200" b="1" kern="1200" dirty="0">
                <a:solidFill>
                  <a:schemeClr val="tx1"/>
                </a:solidFill>
                <a:effectLst/>
                <a:latin typeface="Arial" charset="0"/>
                <a:ea typeface="ＭＳ Ｐゴシック" charset="-128"/>
                <a:cs typeface="ＭＳ Ｐゴシック" charset="-128"/>
              </a:rPr>
              <a:t>Cipher-based Message Authentication Code (CMAC) </a:t>
            </a:r>
            <a:r>
              <a:rPr lang="en-US" sz="1200" kern="1200" dirty="0">
                <a:solidFill>
                  <a:schemeClr val="tx1"/>
                </a:solidFill>
                <a:effectLst/>
                <a:latin typeface="Arial" charset="0"/>
                <a:ea typeface="ＭＳ Ｐゴシック" charset="-128"/>
                <a:cs typeface="ＭＳ Ｐゴシック" charset="-128"/>
              </a:rPr>
              <a:t>mode of operation for use with AES and triple DES. It is specified in NIST Special Publication 800-38B.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charset="-128"/>
                <a:cs typeface="ＭＳ Ｐゴシック" charset="-128"/>
              </a:rPr>
              <a:t>In the context of communications across a network, the following attacks can be identified.</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1. Disclosure: </a:t>
            </a:r>
            <a:r>
              <a:rPr lang="en-US" sz="1200" kern="1200" baseline="0" dirty="0">
                <a:solidFill>
                  <a:schemeClr val="tx1"/>
                </a:solidFill>
                <a:latin typeface="Arial" charset="0"/>
                <a:ea typeface="ＭＳ Ｐゴシック" charset="-128"/>
                <a:cs typeface="ＭＳ Ｐゴシック" charset="-128"/>
              </a:rPr>
              <a:t>Release of message contents to any person or process not possessing the appropriate cryptographic key.</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2. Traffic analysis: </a:t>
            </a:r>
            <a:r>
              <a:rPr lang="en-US" sz="1200" kern="1200" baseline="0" dirty="0">
                <a:solidFill>
                  <a:schemeClr val="tx1"/>
                </a:solidFill>
                <a:latin typeface="Arial" charset="0"/>
                <a:ea typeface="ＭＳ Ｐゴシック" charset="-128"/>
                <a:cs typeface="ＭＳ Ｐゴシック" charset="-128"/>
              </a:rPr>
              <a:t>Discovery of the pattern of traffic between parties. In a connection-oriented application, the frequency and duration of connections could be determined. In either a connection-oriented or connectionless environment, the number and length of messages between parties could be determined.</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3. Masquerade: </a:t>
            </a:r>
            <a:r>
              <a:rPr lang="en-US" sz="1200" kern="1200" baseline="0" dirty="0">
                <a:solidFill>
                  <a:schemeClr val="tx1"/>
                </a:solidFill>
                <a:latin typeface="Arial" charset="0"/>
                <a:ea typeface="ＭＳ Ｐゴシック" charset="-128"/>
                <a:cs typeface="ＭＳ Ｐゴシック" charset="-128"/>
              </a:rPr>
              <a:t>Insertion of messages into the network from a fraudulent source. This includes the creation of messages by an opponent that are purported to come from an authorized entity. Also included are fraudulent acknowledgments of message receipt or </a:t>
            </a:r>
            <a:r>
              <a:rPr lang="en-US" sz="1200" kern="1200" baseline="0" dirty="0" err="1">
                <a:solidFill>
                  <a:schemeClr val="tx1"/>
                </a:solidFill>
                <a:latin typeface="Arial" charset="0"/>
                <a:ea typeface="ＭＳ Ｐゴシック" charset="-128"/>
                <a:cs typeface="ＭＳ Ｐゴシック" charset="-128"/>
              </a:rPr>
              <a:t>nonreceipt</a:t>
            </a:r>
            <a:r>
              <a:rPr lang="en-US" sz="1200" kern="1200" baseline="0" dirty="0">
                <a:solidFill>
                  <a:schemeClr val="tx1"/>
                </a:solidFill>
                <a:latin typeface="Arial" charset="0"/>
                <a:ea typeface="ＭＳ Ｐゴシック" charset="-128"/>
                <a:cs typeface="ＭＳ Ｐゴシック" charset="-128"/>
              </a:rPr>
              <a:t> by someone other than the message recipient.</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4. Content modification: </a:t>
            </a:r>
            <a:r>
              <a:rPr lang="en-US" sz="1200" kern="1200" baseline="0" dirty="0">
                <a:solidFill>
                  <a:schemeClr val="tx1"/>
                </a:solidFill>
                <a:latin typeface="Arial" charset="0"/>
                <a:ea typeface="ＭＳ Ｐゴシック" charset="-128"/>
                <a:cs typeface="ＭＳ Ｐゴシック" charset="-128"/>
              </a:rPr>
              <a:t>Changes to the contents of a message, including insertion, deletion, transposition, and modification.</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5. Sequence modification: </a:t>
            </a:r>
            <a:r>
              <a:rPr lang="en-US" sz="1200" kern="1200" baseline="0" dirty="0">
                <a:solidFill>
                  <a:schemeClr val="tx1"/>
                </a:solidFill>
                <a:latin typeface="Arial" charset="0"/>
                <a:ea typeface="ＭＳ Ｐゴシック" charset="-128"/>
                <a:cs typeface="ＭＳ Ｐゴシック" charset="-128"/>
              </a:rPr>
              <a:t>Any modification to a sequence of messages between parties, including insertion, deletion, and reordering.</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6. Timing modification: </a:t>
            </a:r>
            <a:r>
              <a:rPr lang="en-US" sz="1200" kern="1200" baseline="0" dirty="0">
                <a:solidFill>
                  <a:schemeClr val="tx1"/>
                </a:solidFill>
                <a:latin typeface="Arial" charset="0"/>
                <a:ea typeface="ＭＳ Ｐゴシック" charset="-128"/>
                <a:cs typeface="ＭＳ Ｐゴシック" charset="-128"/>
              </a:rPr>
              <a:t>Delay or replay of messages. In a connection-oriented application, an entire session or sequence of messages could be a replay of some previous valid session, or individual messages in the sequence could be delayed or replayed. In a connectionless application, an individual message (e.g., datagram) could be delayed or replayed.</a:t>
            </a:r>
          </a:p>
          <a:p>
            <a:endParaRPr lang="en-US" sz="1200" b="1"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7. Source repudiation: </a:t>
            </a:r>
            <a:r>
              <a:rPr lang="en-US" sz="1200" kern="1200" baseline="0" dirty="0">
                <a:solidFill>
                  <a:schemeClr val="tx1"/>
                </a:solidFill>
                <a:latin typeface="Arial" charset="0"/>
                <a:ea typeface="ＭＳ Ｐゴシック" charset="-128"/>
                <a:cs typeface="ＭＳ Ｐゴシック" charset="-128"/>
              </a:rPr>
              <a:t>Denial of transmission of message by source.</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8. Destination repudiation: </a:t>
            </a:r>
            <a:r>
              <a:rPr lang="en-US" sz="1200" kern="1200" baseline="0" dirty="0">
                <a:solidFill>
                  <a:schemeClr val="tx1"/>
                </a:solidFill>
                <a:latin typeface="Arial" charset="0"/>
                <a:ea typeface="ＭＳ Ｐゴシック" charset="-128"/>
                <a:cs typeface="ＭＳ Ｐゴシック" charset="-128"/>
              </a:rPr>
              <a:t>Denial of receipt of message by destination.</a:t>
            </a:r>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Measures to deal with the first two attacks are in the realm of message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confidentiality and are dealt with in Part One. Measures to deal with items (3) through (6) in the foregoing list are generally regarded as message </a:t>
            </a:r>
            <a:r>
              <a:rPr lang="en-US" sz="1200" kern="1200" dirty="0" err="1">
                <a:solidFill>
                  <a:schemeClr val="tx1"/>
                </a:solidFill>
                <a:effectLst/>
                <a:latin typeface="Arial" charset="0"/>
                <a:ea typeface="ＭＳ Ｐゴシック" charset="-128"/>
                <a:cs typeface="ＭＳ Ｐゴシック" charset="-128"/>
              </a:rPr>
              <a:t>authentica</a:t>
            </a:r>
            <a:r>
              <a:rPr lang="en-US" sz="1200" kern="1200" dirty="0">
                <a:solidFill>
                  <a:schemeClr val="tx1"/>
                </a:solidFill>
                <a:effectLst/>
                <a:latin typeface="Arial" charset="0"/>
                <a:ea typeface="ＭＳ Ｐゴシック" charset="-128"/>
                <a:cs typeface="ＭＳ Ｐゴシック" charset="-128"/>
              </a:rPr>
              <a:t>- </a:t>
            </a:r>
            <a:r>
              <a:rPr lang="en-US" sz="1200" kern="1200" dirty="0" err="1">
                <a:solidFill>
                  <a:schemeClr val="tx1"/>
                </a:solidFill>
                <a:effectLst/>
                <a:latin typeface="Arial" charset="0"/>
                <a:ea typeface="ＭＳ Ｐゴシック" charset="-128"/>
                <a:cs typeface="ＭＳ Ｐゴシック" charset="-128"/>
              </a:rPr>
              <a:t>tion</a:t>
            </a:r>
            <a:r>
              <a:rPr lang="en-US" sz="1200" kern="1200" dirty="0">
                <a:solidFill>
                  <a:schemeClr val="tx1"/>
                </a:solidFill>
                <a:effectLst/>
                <a:latin typeface="Arial" charset="0"/>
                <a:ea typeface="ＭＳ Ｐゴシック" charset="-128"/>
                <a:cs typeface="ＭＳ Ｐゴシック" charset="-128"/>
              </a:rPr>
              <a:t>. Mechanisms for dealing specifically with item (7) come under the heading of digital signatures. Generally, a digital signature technique will also counter some or all of the attacks listed under items (3) through (6). Dealing with item (8) may require a combination of the use of digital signatures and a protocol designed to counter this attack.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In summary, </a:t>
            </a:r>
            <a:r>
              <a:rPr lang="en-US" sz="1200" b="1" kern="1200" baseline="0" dirty="0">
                <a:solidFill>
                  <a:schemeClr val="tx1"/>
                </a:solidFill>
                <a:latin typeface="Arial" charset="0"/>
                <a:ea typeface="ＭＳ Ｐゴシック" charset="-128"/>
                <a:cs typeface="ＭＳ Ｐゴシック" charset="-128"/>
              </a:rPr>
              <a:t>message</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authentication</a:t>
            </a:r>
            <a:r>
              <a:rPr lang="en-US" sz="1200" kern="1200" baseline="0" dirty="0">
                <a:solidFill>
                  <a:schemeClr val="tx1"/>
                </a:solidFill>
                <a:latin typeface="Arial" charset="0"/>
                <a:ea typeface="ＭＳ Ｐゴシック" charset="-128"/>
                <a:cs typeface="ＭＳ Ｐゴシック" charset="-128"/>
              </a:rPr>
              <a:t> is a procedure to verify that received</a:t>
            </a:r>
          </a:p>
          <a:p>
            <a:r>
              <a:rPr lang="en-US" sz="1200" kern="1200" baseline="0" dirty="0">
                <a:solidFill>
                  <a:schemeClr val="tx1"/>
                </a:solidFill>
                <a:latin typeface="Arial" charset="0"/>
                <a:ea typeface="ＭＳ Ｐゴシック" charset="-128"/>
                <a:cs typeface="ＭＳ Ｐゴシック" charset="-128"/>
              </a:rPr>
              <a:t>messages come from the alleged source and have not been altered. Message authentication may also verify sequencing and timeliness. A digital signature is an authentication technique that also includes measures to counter repudiation by the source.</a:t>
            </a:r>
            <a:endParaRPr lang="en-AU"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pitchFamily="-84" charset="0"/>
                <a:ea typeface="ＭＳ Ｐゴシック" pitchFamily="-84" charset="-128"/>
                <a:cs typeface="ＭＳ Ｐゴシック" pitchFamily="-84" charset="-128"/>
              </a:rPr>
              <a:t>Chapter 12 summary.</a:t>
            </a: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charset="-128"/>
                <a:cs typeface="ＭＳ Ｐゴシック" charset="-128"/>
              </a:rPr>
              <a:t>In the context of communications across a network, the following attacks can be identified.</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1. Disclosure: </a:t>
            </a:r>
            <a:r>
              <a:rPr lang="en-US" sz="1200" kern="1200" baseline="0" dirty="0">
                <a:solidFill>
                  <a:schemeClr val="tx1"/>
                </a:solidFill>
                <a:latin typeface="Arial" charset="0"/>
                <a:ea typeface="ＭＳ Ｐゴシック" charset="-128"/>
                <a:cs typeface="ＭＳ Ｐゴシック" charset="-128"/>
              </a:rPr>
              <a:t>Release of message contents to any person or process not possessing the appropriate cryptographic key.</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2. Traffic analysis: </a:t>
            </a:r>
            <a:r>
              <a:rPr lang="en-US" sz="1200" kern="1200" baseline="0" dirty="0">
                <a:solidFill>
                  <a:schemeClr val="tx1"/>
                </a:solidFill>
                <a:latin typeface="Arial" charset="0"/>
                <a:ea typeface="ＭＳ Ｐゴシック" charset="-128"/>
                <a:cs typeface="ＭＳ Ｐゴシック" charset="-128"/>
              </a:rPr>
              <a:t>Discovery of the pattern of traffic between parties. In a connection-oriented application, the frequency and duration of connections could be determined. In either a connection-oriented or connectionless environment, the number and length of messages between parties could be determined.</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3. Masquerade: </a:t>
            </a:r>
            <a:r>
              <a:rPr lang="en-US" sz="1200" kern="1200" baseline="0" dirty="0">
                <a:solidFill>
                  <a:schemeClr val="tx1"/>
                </a:solidFill>
                <a:latin typeface="Arial" charset="0"/>
                <a:ea typeface="ＭＳ Ｐゴシック" charset="-128"/>
                <a:cs typeface="ＭＳ Ｐゴシック" charset="-128"/>
              </a:rPr>
              <a:t>Insertion of messages into the network from a fraudulent source. This includes the creation of messages by an opponent that are purported to come from an authorized entity. Also included are fraudulent acknowledgments of message receipt or </a:t>
            </a:r>
            <a:r>
              <a:rPr lang="en-US" sz="1200" kern="1200" baseline="0" dirty="0" err="1">
                <a:solidFill>
                  <a:schemeClr val="tx1"/>
                </a:solidFill>
                <a:latin typeface="Arial" charset="0"/>
                <a:ea typeface="ＭＳ Ｐゴシック" charset="-128"/>
                <a:cs typeface="ＭＳ Ｐゴシック" charset="-128"/>
              </a:rPr>
              <a:t>nonreceipt</a:t>
            </a:r>
            <a:r>
              <a:rPr lang="en-US" sz="1200" kern="1200" baseline="0" dirty="0">
                <a:solidFill>
                  <a:schemeClr val="tx1"/>
                </a:solidFill>
                <a:latin typeface="Arial" charset="0"/>
                <a:ea typeface="ＭＳ Ｐゴシック" charset="-128"/>
                <a:cs typeface="ＭＳ Ｐゴシック" charset="-128"/>
              </a:rPr>
              <a:t> by someone other than the message recipient.</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4. Content modification: </a:t>
            </a:r>
            <a:r>
              <a:rPr lang="en-US" sz="1200" kern="1200" baseline="0" dirty="0">
                <a:solidFill>
                  <a:schemeClr val="tx1"/>
                </a:solidFill>
                <a:latin typeface="Arial" charset="0"/>
                <a:ea typeface="ＭＳ Ｐゴシック" charset="-128"/>
                <a:cs typeface="ＭＳ Ｐゴシック" charset="-128"/>
              </a:rPr>
              <a:t>Changes to the contents of a message, including insertion, deletion, transposition, and modification.</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5. Sequence modification: </a:t>
            </a:r>
            <a:r>
              <a:rPr lang="en-US" sz="1200" kern="1200" baseline="0" dirty="0">
                <a:solidFill>
                  <a:schemeClr val="tx1"/>
                </a:solidFill>
                <a:latin typeface="Arial" charset="0"/>
                <a:ea typeface="ＭＳ Ｐゴシック" charset="-128"/>
                <a:cs typeface="ＭＳ Ｐゴシック" charset="-128"/>
              </a:rPr>
              <a:t>Any modification to a sequence of messages between parties, including insertion, deletion, and reordering.</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6. Timing modification: </a:t>
            </a:r>
            <a:r>
              <a:rPr lang="en-US" sz="1200" kern="1200" baseline="0" dirty="0">
                <a:solidFill>
                  <a:schemeClr val="tx1"/>
                </a:solidFill>
                <a:latin typeface="Arial" charset="0"/>
                <a:ea typeface="ＭＳ Ｐゴシック" charset="-128"/>
                <a:cs typeface="ＭＳ Ｐゴシック" charset="-128"/>
              </a:rPr>
              <a:t>Delay or replay of messages. In a connection-oriented application, an entire session or sequence of messages could be a replay of some previous valid session, or individual messages in the sequence could be delayed or replayed. In a connectionless application, an individual message (e.g., datagram) could be delayed or replayed.</a:t>
            </a:r>
          </a:p>
          <a:p>
            <a:endParaRPr lang="en-US" sz="1200" b="1"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7. Source repudiation: </a:t>
            </a:r>
            <a:r>
              <a:rPr lang="en-US" sz="1200" kern="1200" baseline="0" dirty="0">
                <a:solidFill>
                  <a:schemeClr val="tx1"/>
                </a:solidFill>
                <a:latin typeface="Arial" charset="0"/>
                <a:ea typeface="ＭＳ Ｐゴシック" charset="-128"/>
                <a:cs typeface="ＭＳ Ｐゴシック" charset="-128"/>
              </a:rPr>
              <a:t>Denial of transmission of message by source.</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8. Destination repudiation: </a:t>
            </a:r>
            <a:r>
              <a:rPr lang="en-US" sz="1200" kern="1200" baseline="0" dirty="0">
                <a:solidFill>
                  <a:schemeClr val="tx1"/>
                </a:solidFill>
                <a:latin typeface="Arial" charset="0"/>
                <a:ea typeface="ＭＳ Ｐゴシック" charset="-128"/>
                <a:cs typeface="ＭＳ Ｐゴシック" charset="-128"/>
              </a:rPr>
              <a:t>Denial of receipt of message by destination.</a:t>
            </a:r>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Measures to deal with the first two attacks are in the realm of message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confidentiality and are dealt with in Part One. Measures to deal with items (3) through (6) in the foregoing list are generally regarded as message </a:t>
            </a:r>
            <a:r>
              <a:rPr lang="en-US" sz="1200" kern="1200" dirty="0" err="1">
                <a:solidFill>
                  <a:schemeClr val="tx1"/>
                </a:solidFill>
                <a:effectLst/>
                <a:latin typeface="Arial" charset="0"/>
                <a:ea typeface="ＭＳ Ｐゴシック" charset="-128"/>
                <a:cs typeface="ＭＳ Ｐゴシック" charset="-128"/>
              </a:rPr>
              <a:t>authentica</a:t>
            </a:r>
            <a:r>
              <a:rPr lang="en-US" sz="1200" kern="1200" dirty="0">
                <a:solidFill>
                  <a:schemeClr val="tx1"/>
                </a:solidFill>
                <a:effectLst/>
                <a:latin typeface="Arial" charset="0"/>
                <a:ea typeface="ＭＳ Ｐゴシック" charset="-128"/>
                <a:cs typeface="ＭＳ Ｐゴシック" charset="-128"/>
              </a:rPr>
              <a:t>- </a:t>
            </a:r>
            <a:r>
              <a:rPr lang="en-US" sz="1200" kern="1200" dirty="0" err="1">
                <a:solidFill>
                  <a:schemeClr val="tx1"/>
                </a:solidFill>
                <a:effectLst/>
                <a:latin typeface="Arial" charset="0"/>
                <a:ea typeface="ＭＳ Ｐゴシック" charset="-128"/>
                <a:cs typeface="ＭＳ Ｐゴシック" charset="-128"/>
              </a:rPr>
              <a:t>tion</a:t>
            </a:r>
            <a:r>
              <a:rPr lang="en-US" sz="1200" kern="1200" dirty="0">
                <a:solidFill>
                  <a:schemeClr val="tx1"/>
                </a:solidFill>
                <a:effectLst/>
                <a:latin typeface="Arial" charset="0"/>
                <a:ea typeface="ＭＳ Ｐゴシック" charset="-128"/>
                <a:cs typeface="ＭＳ Ｐゴシック" charset="-128"/>
              </a:rPr>
              <a:t>. Mechanisms for dealing specifically with item (7) come under the heading of digital signatures. Generally, a digital signature technique will also counter some or all of the attacks listed under items (3) through (6). Dealing with item (8) may require a combination of the use of digital signatures and a protocol designed to counter this attack.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In summary, </a:t>
            </a:r>
            <a:r>
              <a:rPr lang="en-US" sz="1200" b="1" kern="1200" baseline="0" dirty="0">
                <a:solidFill>
                  <a:schemeClr val="tx1"/>
                </a:solidFill>
                <a:latin typeface="Arial" charset="0"/>
                <a:ea typeface="ＭＳ Ｐゴシック" charset="-128"/>
                <a:cs typeface="ＭＳ Ｐゴシック" charset="-128"/>
              </a:rPr>
              <a:t>message</a:t>
            </a:r>
            <a:r>
              <a:rPr lang="en-US" sz="120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authentication</a:t>
            </a:r>
            <a:r>
              <a:rPr lang="en-US" sz="1200" kern="1200" baseline="0" dirty="0">
                <a:solidFill>
                  <a:schemeClr val="tx1"/>
                </a:solidFill>
                <a:latin typeface="Arial" charset="0"/>
                <a:ea typeface="ＭＳ Ｐゴシック" charset="-128"/>
                <a:cs typeface="ＭＳ Ｐゴシック" charset="-128"/>
              </a:rPr>
              <a:t> is a procedure to verify that received</a:t>
            </a:r>
          </a:p>
          <a:p>
            <a:r>
              <a:rPr lang="en-US" sz="1200" kern="1200" baseline="0" dirty="0">
                <a:solidFill>
                  <a:schemeClr val="tx1"/>
                </a:solidFill>
                <a:latin typeface="Arial" charset="0"/>
                <a:ea typeface="ＭＳ Ｐゴシック" charset="-128"/>
                <a:cs typeface="ＭＳ Ｐゴシック" charset="-128"/>
              </a:rPr>
              <a:t>messages come from the alleged source and have not been altered. Message authentication may also verify sequencing and timeliness. A digital signature is an authentication technique that also includes measures to counter repudiation by the source.</a:t>
            </a:r>
            <a:endParaRPr lang="en-AU"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Any message authentication or digital signature mechanism has two levels of functionality. At the lower level, there must be some sort of function that produces an </a:t>
            </a:r>
            <a:r>
              <a:rPr lang="en-US" sz="1200" b="1" kern="1200" dirty="0">
                <a:solidFill>
                  <a:schemeClr val="tx1"/>
                </a:solidFill>
                <a:effectLst/>
                <a:latin typeface="Arial" charset="0"/>
                <a:ea typeface="ＭＳ Ｐゴシック" charset="-128"/>
                <a:cs typeface="ＭＳ Ｐゴシック" charset="-128"/>
              </a:rPr>
              <a:t>authenticator: </a:t>
            </a:r>
            <a:r>
              <a:rPr lang="en-US" sz="1200" kern="1200" dirty="0">
                <a:solidFill>
                  <a:schemeClr val="tx1"/>
                </a:solidFill>
                <a:effectLst/>
                <a:latin typeface="Arial" charset="0"/>
                <a:ea typeface="ＭＳ Ｐゴシック" charset="-128"/>
                <a:cs typeface="ＭＳ Ｐゴシック" charset="-128"/>
              </a:rPr>
              <a:t>a value to be used to authenticate a message. This lower-level function is then used as a primitive in a higher-level authentication protocol that enables a receiver to verify the authenticity of a message.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This section is concerned with the types of functions that may be used to produce an authenticator. These may be grouped into three classes.</a:t>
            </a:r>
          </a:p>
          <a:p>
            <a:endParaRPr lang="en-US" sz="1200"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 Hash function: </a:t>
            </a:r>
            <a:r>
              <a:rPr lang="en-US" sz="1200" kern="1200" baseline="0" dirty="0">
                <a:solidFill>
                  <a:schemeClr val="tx1"/>
                </a:solidFill>
                <a:latin typeface="Arial" charset="0"/>
                <a:ea typeface="ＭＳ Ｐゴシック" charset="-128"/>
                <a:cs typeface="ＭＳ Ｐゴシック" charset="-128"/>
              </a:rPr>
              <a:t>A function that maps a message of any length into a fixed-length hash value, which serves as the authenticator</a:t>
            </a:r>
          </a:p>
          <a:p>
            <a:endParaRPr lang="en-US" sz="1200" b="1"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 Message encryption: </a:t>
            </a:r>
            <a:r>
              <a:rPr lang="en-US" sz="1200" kern="1200" baseline="0" dirty="0">
                <a:solidFill>
                  <a:schemeClr val="tx1"/>
                </a:solidFill>
                <a:latin typeface="Arial" charset="0"/>
                <a:ea typeface="ＭＳ Ｐゴシック" charset="-128"/>
                <a:cs typeface="ＭＳ Ｐゴシック" charset="-128"/>
              </a:rPr>
              <a:t>The </a:t>
            </a:r>
            <a:r>
              <a:rPr lang="en-US" sz="1200" kern="1200" baseline="0" dirty="0" err="1">
                <a:solidFill>
                  <a:schemeClr val="tx1"/>
                </a:solidFill>
                <a:latin typeface="Arial" charset="0"/>
                <a:ea typeface="ＭＳ Ｐゴシック" charset="-128"/>
                <a:cs typeface="ＭＳ Ｐゴシック" charset="-128"/>
              </a:rPr>
              <a:t>ciphertext</a:t>
            </a:r>
            <a:r>
              <a:rPr lang="en-US" sz="1200" kern="1200" baseline="0" dirty="0">
                <a:solidFill>
                  <a:schemeClr val="tx1"/>
                </a:solidFill>
                <a:latin typeface="Arial" charset="0"/>
                <a:ea typeface="ＭＳ Ｐゴシック" charset="-128"/>
                <a:cs typeface="ＭＳ Ｐゴシック" charset="-128"/>
              </a:rPr>
              <a:t> of the entire message serves as its</a:t>
            </a:r>
          </a:p>
          <a:p>
            <a:r>
              <a:rPr lang="en-US" sz="1200" kern="1200" baseline="0" dirty="0">
                <a:solidFill>
                  <a:schemeClr val="tx1"/>
                </a:solidFill>
                <a:latin typeface="Arial" charset="0"/>
                <a:ea typeface="ＭＳ Ｐゴシック" charset="-128"/>
                <a:cs typeface="ＭＳ Ｐゴシック" charset="-128"/>
              </a:rPr>
              <a:t>authenticator</a:t>
            </a:r>
          </a:p>
          <a:p>
            <a:endParaRPr lang="en-US" sz="1200" b="1" kern="1200" baseline="0" dirty="0">
              <a:solidFill>
                <a:schemeClr val="tx1"/>
              </a:solidFill>
              <a:latin typeface="Arial" charset="0"/>
              <a:ea typeface="ＭＳ Ｐゴシック" charset="-128"/>
              <a:cs typeface="ＭＳ Ｐゴシック" charset="-128"/>
            </a:endParaRPr>
          </a:p>
          <a:p>
            <a:r>
              <a:rPr lang="en-US" sz="1200" b="1" kern="1200" baseline="0" dirty="0">
                <a:solidFill>
                  <a:schemeClr val="tx1"/>
                </a:solidFill>
                <a:latin typeface="Arial" charset="0"/>
                <a:ea typeface="ＭＳ Ｐゴシック" charset="-128"/>
                <a:cs typeface="ＭＳ Ｐゴシック" charset="-128"/>
              </a:rPr>
              <a:t>• Message authentication code (MAC): </a:t>
            </a:r>
            <a:r>
              <a:rPr lang="en-US" sz="1200" kern="1200" baseline="0" dirty="0">
                <a:solidFill>
                  <a:schemeClr val="tx1"/>
                </a:solidFill>
                <a:latin typeface="Arial" charset="0"/>
                <a:ea typeface="ＭＳ Ｐゴシック" charset="-128"/>
                <a:cs typeface="ＭＳ Ｐゴシック" charset="-128"/>
              </a:rPr>
              <a:t>A function of the message and a secret key that produces a fixed-length value that serves as the authenticator</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Hash functions, and how they may serve for message authentication, are discussed in Chapter 11. The remainder of this section briefly examines the remaining two topics. The remainder of the chapter elaborates on the topic of MACs.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Consider the straightforward use of symmetric encryption (Figure 12.1a). A message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transmitted from source A to destination B is encrypted using a secret key </a:t>
            </a:r>
            <a:r>
              <a:rPr lang="en-US" sz="1200" i="1" kern="1200" dirty="0">
                <a:solidFill>
                  <a:schemeClr val="tx1"/>
                </a:solidFill>
                <a:effectLst/>
                <a:latin typeface="Arial" charset="0"/>
                <a:ea typeface="ＭＳ Ｐゴシック" charset="-128"/>
                <a:cs typeface="ＭＳ Ｐゴシック" charset="-128"/>
              </a:rPr>
              <a:t>K </a:t>
            </a:r>
            <a:r>
              <a:rPr lang="en-US" sz="1200" kern="1200" dirty="0">
                <a:solidFill>
                  <a:schemeClr val="tx1"/>
                </a:solidFill>
                <a:effectLst/>
                <a:latin typeface="Arial" charset="0"/>
                <a:ea typeface="ＭＳ Ｐゴシック" charset="-128"/>
                <a:cs typeface="ＭＳ Ｐゴシック" charset="-128"/>
              </a:rPr>
              <a:t>shared by A and B. If no other party knows the key, then confidentiality is provided: No other party can recover the plaintext of the message.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In addition, B is assured that the message was generated by A. Why? The message must have come from A, because A is the only other party that possesses </a:t>
            </a:r>
            <a:r>
              <a:rPr lang="en-US" sz="1200" i="1" kern="1200" dirty="0">
                <a:solidFill>
                  <a:schemeClr val="tx1"/>
                </a:solidFill>
                <a:effectLst/>
                <a:latin typeface="Arial" charset="0"/>
                <a:ea typeface="ＭＳ Ｐゴシック" charset="-128"/>
                <a:cs typeface="ＭＳ Ｐゴシック" charset="-128"/>
              </a:rPr>
              <a:t>K </a:t>
            </a:r>
            <a:r>
              <a:rPr lang="en-US" sz="1200" kern="1200" dirty="0">
                <a:solidFill>
                  <a:schemeClr val="tx1"/>
                </a:solidFill>
                <a:effectLst/>
                <a:latin typeface="Arial" charset="0"/>
                <a:ea typeface="ＭＳ Ｐゴシック" charset="-128"/>
                <a:cs typeface="ＭＳ Ｐゴシック" charset="-128"/>
              </a:rPr>
              <a:t>and therefore the only other party with the information necessary to construct </a:t>
            </a:r>
            <a:r>
              <a:rPr lang="en-US" sz="1200" kern="1200" dirty="0" err="1">
                <a:solidFill>
                  <a:schemeClr val="tx1"/>
                </a:solidFill>
                <a:effectLst/>
                <a:latin typeface="Arial" charset="0"/>
                <a:ea typeface="ＭＳ Ｐゴシック" charset="-128"/>
                <a:cs typeface="ＭＳ Ｐゴシック" charset="-128"/>
              </a:rPr>
              <a:t>ciphertext</a:t>
            </a:r>
            <a:r>
              <a:rPr lang="en-US" sz="1200" kern="1200" dirty="0">
                <a:solidFill>
                  <a:schemeClr val="tx1"/>
                </a:solidFill>
                <a:effectLst/>
                <a:latin typeface="Arial" charset="0"/>
                <a:ea typeface="ＭＳ Ｐゴシック" charset="-128"/>
                <a:cs typeface="ＭＳ Ｐゴシック" charset="-128"/>
              </a:rPr>
              <a:t> that can be decrypted with </a:t>
            </a:r>
            <a:r>
              <a:rPr lang="en-US" sz="1200" i="1" kern="12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Furthermore, if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is recovered, B knows that none of the bits of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have been altered, because an opponent that does not know </a:t>
            </a:r>
            <a:r>
              <a:rPr lang="en-US" sz="1200" i="1" kern="1200" dirty="0">
                <a:solidFill>
                  <a:schemeClr val="tx1"/>
                </a:solidFill>
                <a:effectLst/>
                <a:latin typeface="Arial" charset="0"/>
                <a:ea typeface="ＭＳ Ｐゴシック" charset="-128"/>
                <a:cs typeface="ＭＳ Ｐゴシック" charset="-128"/>
              </a:rPr>
              <a:t>K </a:t>
            </a:r>
            <a:r>
              <a:rPr lang="en-US" sz="1200" kern="1200" dirty="0">
                <a:solidFill>
                  <a:schemeClr val="tx1"/>
                </a:solidFill>
                <a:effectLst/>
                <a:latin typeface="Arial" charset="0"/>
                <a:ea typeface="ＭＳ Ｐゴシック" charset="-128"/>
                <a:cs typeface="ＭＳ Ｐゴシック" charset="-128"/>
              </a:rPr>
              <a:t>would not know how to alter bits in the </a:t>
            </a:r>
            <a:r>
              <a:rPr lang="en-US" sz="1200" kern="1200" dirty="0" err="1">
                <a:solidFill>
                  <a:schemeClr val="tx1"/>
                </a:solidFill>
                <a:effectLst/>
                <a:latin typeface="Arial" charset="0"/>
                <a:ea typeface="ＭＳ Ｐゴシック" charset="-128"/>
                <a:cs typeface="ＭＳ Ｐゴシック" charset="-128"/>
              </a:rPr>
              <a:t>ciphertext</a:t>
            </a:r>
            <a:r>
              <a:rPr lang="en-US" sz="1200" kern="1200" dirty="0">
                <a:solidFill>
                  <a:schemeClr val="tx1"/>
                </a:solidFill>
                <a:effectLst/>
                <a:latin typeface="Arial" charset="0"/>
                <a:ea typeface="ＭＳ Ｐゴシック" charset="-128"/>
                <a:cs typeface="ＭＳ Ｐゴシック" charset="-128"/>
              </a:rPr>
              <a:t> to produce the desired changes in the plaintext.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So we may say that symmetric encryption provides authentication as well as confidentiality. However, this flat statement needs to be qualified. Consider exactly what is happening at B. Given a decryption function D and a secret key </a:t>
            </a:r>
            <a:r>
              <a:rPr lang="en-US" sz="1200" i="1" kern="12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the destination will accept </a:t>
            </a:r>
            <a:r>
              <a:rPr lang="en-US" sz="1200" i="1" kern="1200" dirty="0">
                <a:solidFill>
                  <a:schemeClr val="tx1"/>
                </a:solidFill>
                <a:effectLst/>
                <a:latin typeface="Arial" charset="0"/>
                <a:ea typeface="ＭＳ Ｐゴシック" charset="-128"/>
                <a:cs typeface="ＭＳ Ｐゴシック" charset="-128"/>
              </a:rPr>
              <a:t>any </a:t>
            </a:r>
            <a:r>
              <a:rPr lang="en-US" sz="1200" kern="1200" dirty="0">
                <a:solidFill>
                  <a:schemeClr val="tx1"/>
                </a:solidFill>
                <a:effectLst/>
                <a:latin typeface="Arial" charset="0"/>
                <a:ea typeface="ＭＳ Ｐゴシック" charset="-128"/>
                <a:cs typeface="ＭＳ Ｐゴシック" charset="-128"/>
              </a:rPr>
              <a:t>input </a:t>
            </a:r>
            <a:r>
              <a:rPr lang="en-US" sz="1200" i="1" kern="1200" dirty="0">
                <a:solidFill>
                  <a:schemeClr val="tx1"/>
                </a:solidFill>
                <a:effectLst/>
                <a:latin typeface="Arial" charset="0"/>
                <a:ea typeface="ＭＳ Ｐゴシック" charset="-128"/>
                <a:cs typeface="ＭＳ Ｐゴシック" charset="-128"/>
              </a:rPr>
              <a:t>X </a:t>
            </a:r>
            <a:r>
              <a:rPr lang="en-US" sz="1200" kern="1200" dirty="0">
                <a:solidFill>
                  <a:schemeClr val="tx1"/>
                </a:solidFill>
                <a:effectLst/>
                <a:latin typeface="Arial" charset="0"/>
                <a:ea typeface="ＭＳ Ｐゴシック" charset="-128"/>
                <a:cs typeface="ＭＳ Ｐゴシック" charset="-128"/>
              </a:rPr>
              <a:t>and produce output </a:t>
            </a:r>
            <a:r>
              <a:rPr lang="en-US" sz="1200" i="1" kern="1200" dirty="0">
                <a:solidFill>
                  <a:schemeClr val="tx1"/>
                </a:solidFill>
                <a:effectLst/>
                <a:latin typeface="Arial" charset="0"/>
                <a:ea typeface="ＭＳ Ｐゴシック" charset="-128"/>
                <a:cs typeface="ＭＳ Ｐゴシック" charset="-128"/>
              </a:rPr>
              <a:t>Y </a:t>
            </a:r>
            <a:r>
              <a:rPr lang="en-US" sz="1200" kern="1200" dirty="0">
                <a:solidFill>
                  <a:schemeClr val="tx1"/>
                </a:solidFill>
                <a:effectLst/>
                <a:latin typeface="Arial" charset="0"/>
                <a:ea typeface="ＭＳ Ｐゴシック" charset="-128"/>
                <a:cs typeface="ＭＳ Ｐゴシック" charset="-128"/>
              </a:rPr>
              <a:t>= </a:t>
            </a:r>
            <a:r>
              <a:rPr lang="en-US" sz="1200" i="1" kern="1200" dirty="0">
                <a:solidFill>
                  <a:schemeClr val="tx1"/>
                </a:solidFill>
                <a:effectLst/>
                <a:latin typeface="Arial" charset="0"/>
                <a:ea typeface="ＭＳ Ｐゴシック" charset="-128"/>
                <a:cs typeface="ＭＳ Ｐゴシック" charset="-128"/>
              </a:rPr>
              <a:t>D</a:t>
            </a:r>
            <a:r>
              <a:rPr lang="en-US" sz="1200" kern="1200" dirty="0">
                <a:solidFill>
                  <a:schemeClr val="tx1"/>
                </a:solidFill>
                <a:effectLst/>
                <a:latin typeface="Arial" charset="0"/>
                <a:ea typeface="ＭＳ Ｐゴシック" charset="-128"/>
                <a:cs typeface="ＭＳ Ｐゴシック" charset="-128"/>
              </a:rPr>
              <a:t>(</a:t>
            </a:r>
            <a:r>
              <a:rPr lang="en-US" sz="1200" i="1" kern="12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a:t>
            </a:r>
            <a:r>
              <a:rPr lang="en-US" sz="1200" i="1" kern="1200" dirty="0">
                <a:solidFill>
                  <a:schemeClr val="tx1"/>
                </a:solidFill>
                <a:effectLst/>
                <a:latin typeface="Arial" charset="0"/>
                <a:ea typeface="ＭＳ Ｐゴシック" charset="-128"/>
                <a:cs typeface="ＭＳ Ｐゴシック" charset="-128"/>
              </a:rPr>
              <a:t>X</a:t>
            </a:r>
            <a:r>
              <a:rPr lang="en-US" sz="1200" kern="1200" dirty="0">
                <a:solidFill>
                  <a:schemeClr val="tx1"/>
                </a:solidFill>
                <a:effectLst/>
                <a:latin typeface="Arial" charset="0"/>
                <a:ea typeface="ＭＳ Ｐゴシック" charset="-128"/>
                <a:cs typeface="ＭＳ Ｐゴシック" charset="-128"/>
              </a:rPr>
              <a:t>). If </a:t>
            </a:r>
            <a:r>
              <a:rPr lang="en-US" sz="1200" i="1" kern="1200" dirty="0">
                <a:solidFill>
                  <a:schemeClr val="tx1"/>
                </a:solidFill>
                <a:effectLst/>
                <a:latin typeface="Arial" charset="0"/>
                <a:ea typeface="ＭＳ Ｐゴシック" charset="-128"/>
                <a:cs typeface="ＭＳ Ｐゴシック" charset="-128"/>
              </a:rPr>
              <a:t>X </a:t>
            </a:r>
            <a:r>
              <a:rPr lang="en-US" sz="1200" kern="1200" dirty="0">
                <a:solidFill>
                  <a:schemeClr val="tx1"/>
                </a:solidFill>
                <a:effectLst/>
                <a:latin typeface="Arial" charset="0"/>
                <a:ea typeface="ＭＳ Ｐゴシック" charset="-128"/>
                <a:cs typeface="ＭＳ Ｐゴシック" charset="-128"/>
              </a:rPr>
              <a:t>is the </a:t>
            </a:r>
            <a:r>
              <a:rPr lang="en-US" sz="1200" kern="1200" dirty="0" err="1">
                <a:solidFill>
                  <a:schemeClr val="tx1"/>
                </a:solidFill>
                <a:effectLst/>
                <a:latin typeface="Arial" charset="0"/>
                <a:ea typeface="ＭＳ Ｐゴシック" charset="-128"/>
                <a:cs typeface="ＭＳ Ｐゴシック" charset="-128"/>
              </a:rPr>
              <a:t>ciphertext</a:t>
            </a:r>
            <a:r>
              <a:rPr lang="en-US" sz="1200" kern="1200" dirty="0">
                <a:solidFill>
                  <a:schemeClr val="tx1"/>
                </a:solidFill>
                <a:effectLst/>
                <a:latin typeface="Arial" charset="0"/>
                <a:ea typeface="ＭＳ Ｐゴシック" charset="-128"/>
                <a:cs typeface="ＭＳ Ｐゴシック" charset="-128"/>
              </a:rPr>
              <a:t> of a legitimate message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produced by the corresponding encryption function, then </a:t>
            </a:r>
            <a:r>
              <a:rPr lang="en-US" sz="1200" i="1" kern="1200" dirty="0">
                <a:solidFill>
                  <a:schemeClr val="tx1"/>
                </a:solidFill>
                <a:effectLst/>
                <a:latin typeface="Arial" charset="0"/>
                <a:ea typeface="ＭＳ Ｐゴシック" charset="-128"/>
                <a:cs typeface="ＭＳ Ｐゴシック" charset="-128"/>
              </a:rPr>
              <a:t>Y </a:t>
            </a:r>
            <a:r>
              <a:rPr lang="en-US" sz="1200" kern="1200" dirty="0">
                <a:solidFill>
                  <a:schemeClr val="tx1"/>
                </a:solidFill>
                <a:effectLst/>
                <a:latin typeface="Arial" charset="0"/>
                <a:ea typeface="ＭＳ Ｐゴシック" charset="-128"/>
                <a:cs typeface="ＭＳ Ｐゴシック" charset="-128"/>
              </a:rPr>
              <a:t>is some plaintext message </a:t>
            </a:r>
            <a:r>
              <a:rPr lang="en-US" sz="1200" i="1" kern="1200" dirty="0">
                <a:solidFill>
                  <a:schemeClr val="tx1"/>
                </a:solidFill>
                <a:effectLst/>
                <a:latin typeface="Arial" charset="0"/>
                <a:ea typeface="ＭＳ Ｐゴシック" charset="-128"/>
                <a:cs typeface="ＭＳ Ｐゴシック" charset="-128"/>
              </a:rPr>
              <a:t>M</a:t>
            </a:r>
            <a:r>
              <a:rPr lang="en-US" sz="1200" kern="1200" dirty="0">
                <a:solidFill>
                  <a:schemeClr val="tx1"/>
                </a:solidFill>
                <a:effectLst/>
                <a:latin typeface="Arial" charset="0"/>
                <a:ea typeface="ＭＳ Ｐゴシック" charset="-128"/>
                <a:cs typeface="ＭＳ Ｐゴシック" charset="-128"/>
              </a:rPr>
              <a:t>. Otherwise, </a:t>
            </a:r>
            <a:r>
              <a:rPr lang="en-US" sz="1200" i="1" kern="1200" dirty="0">
                <a:solidFill>
                  <a:schemeClr val="tx1"/>
                </a:solidFill>
                <a:effectLst/>
                <a:latin typeface="Arial" charset="0"/>
                <a:ea typeface="ＭＳ Ｐゴシック" charset="-128"/>
                <a:cs typeface="ＭＳ Ｐゴシック" charset="-128"/>
              </a:rPr>
              <a:t>Y </a:t>
            </a:r>
            <a:r>
              <a:rPr lang="en-US" sz="1200" kern="1200" dirty="0">
                <a:solidFill>
                  <a:schemeClr val="tx1"/>
                </a:solidFill>
                <a:effectLst/>
                <a:latin typeface="Arial" charset="0"/>
                <a:ea typeface="ＭＳ Ｐゴシック" charset="-128"/>
                <a:cs typeface="ＭＳ Ｐゴシック" charset="-128"/>
              </a:rPr>
              <a:t>will likely be a meaningless sequence of bits. There may need to be some automated means of determining at B whether </a:t>
            </a:r>
            <a:r>
              <a:rPr lang="en-US" sz="1200" i="1" kern="1200" dirty="0">
                <a:solidFill>
                  <a:schemeClr val="tx1"/>
                </a:solidFill>
                <a:effectLst/>
                <a:latin typeface="Arial" charset="0"/>
                <a:ea typeface="ＭＳ Ｐゴシック" charset="-128"/>
                <a:cs typeface="ＭＳ Ｐゴシック" charset="-128"/>
              </a:rPr>
              <a:t>Y </a:t>
            </a:r>
            <a:r>
              <a:rPr lang="en-US" sz="1200" kern="1200" dirty="0">
                <a:solidFill>
                  <a:schemeClr val="tx1"/>
                </a:solidFill>
                <a:effectLst/>
                <a:latin typeface="Arial" charset="0"/>
                <a:ea typeface="ＭＳ Ｐゴシック" charset="-128"/>
                <a:cs typeface="ＭＳ Ｐゴシック" charset="-128"/>
              </a:rPr>
              <a:t>is legitimate plaintext and therefore must have come from A.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The implications of the line of reasoning in the preceding paragraph are pro- found from the point of view of authentication. Suppose the message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can be any arbitrary bit pattern. In that case, there is no way to determine automatically, at the destination, whether an incoming message is the </a:t>
            </a:r>
            <a:r>
              <a:rPr lang="en-US" sz="1200" kern="1200" dirty="0" err="1">
                <a:solidFill>
                  <a:schemeClr val="tx1"/>
                </a:solidFill>
                <a:effectLst/>
                <a:latin typeface="Arial" charset="0"/>
                <a:ea typeface="ＭＳ Ｐゴシック" charset="-128"/>
                <a:cs typeface="ＭＳ Ｐゴシック" charset="-128"/>
              </a:rPr>
              <a:t>ciphertext</a:t>
            </a:r>
            <a:r>
              <a:rPr lang="en-US" sz="1200" kern="1200" dirty="0">
                <a:solidFill>
                  <a:schemeClr val="tx1"/>
                </a:solidFill>
                <a:effectLst/>
                <a:latin typeface="Arial" charset="0"/>
                <a:ea typeface="ＭＳ Ｐゴシック" charset="-128"/>
                <a:cs typeface="ＭＳ Ｐゴシック" charset="-128"/>
              </a:rPr>
              <a:t> of a legitimate message. This conclusion is incontrovertible: If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can be any bit pattern, then regardless of the value of </a:t>
            </a:r>
            <a:r>
              <a:rPr lang="en-US" sz="1200" i="1" kern="1200" dirty="0">
                <a:solidFill>
                  <a:schemeClr val="tx1"/>
                </a:solidFill>
                <a:effectLst/>
                <a:latin typeface="Arial" charset="0"/>
                <a:ea typeface="ＭＳ Ｐゴシック" charset="-128"/>
                <a:cs typeface="ＭＳ Ｐゴシック" charset="-128"/>
              </a:rPr>
              <a:t>X</a:t>
            </a:r>
            <a:r>
              <a:rPr lang="en-US" sz="1200" kern="1200" dirty="0">
                <a:solidFill>
                  <a:schemeClr val="tx1"/>
                </a:solidFill>
                <a:effectLst/>
                <a:latin typeface="Arial" charset="0"/>
                <a:ea typeface="ＭＳ Ｐゴシック" charset="-128"/>
                <a:cs typeface="ＭＳ Ｐゴシック" charset="-128"/>
              </a:rPr>
              <a:t>, the value </a:t>
            </a:r>
            <a:r>
              <a:rPr lang="en-US" sz="1200" i="1" kern="1200" dirty="0">
                <a:solidFill>
                  <a:schemeClr val="tx1"/>
                </a:solidFill>
                <a:effectLst/>
                <a:latin typeface="Arial" charset="0"/>
                <a:ea typeface="ＭＳ Ｐゴシック" charset="-128"/>
                <a:cs typeface="ＭＳ Ｐゴシック" charset="-128"/>
              </a:rPr>
              <a:t>Y </a:t>
            </a:r>
            <a:r>
              <a:rPr lang="en-US" sz="1200" kern="1200" dirty="0">
                <a:solidFill>
                  <a:schemeClr val="tx1"/>
                </a:solidFill>
                <a:effectLst/>
                <a:latin typeface="Arial" charset="0"/>
                <a:ea typeface="ＭＳ Ｐゴシック" charset="-128"/>
                <a:cs typeface="ＭＳ Ｐゴシック" charset="-128"/>
              </a:rPr>
              <a:t>= D(</a:t>
            </a:r>
            <a:r>
              <a:rPr lang="en-US" sz="1200" i="1" kern="12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a:t>
            </a:r>
            <a:r>
              <a:rPr lang="en-US" sz="1200" i="1" kern="1200" dirty="0">
                <a:solidFill>
                  <a:schemeClr val="tx1"/>
                </a:solidFill>
                <a:effectLst/>
                <a:latin typeface="Arial" charset="0"/>
                <a:ea typeface="ＭＳ Ｐゴシック" charset="-128"/>
                <a:cs typeface="ＭＳ Ｐゴシック" charset="-128"/>
              </a:rPr>
              <a:t>X</a:t>
            </a:r>
            <a:r>
              <a:rPr lang="en-US" sz="1200" kern="1200" dirty="0">
                <a:solidFill>
                  <a:schemeClr val="tx1"/>
                </a:solidFill>
                <a:effectLst/>
                <a:latin typeface="Arial" charset="0"/>
                <a:ea typeface="ＭＳ Ｐゴシック" charset="-128"/>
                <a:cs typeface="ＭＳ Ｐゴシック" charset="-128"/>
              </a:rPr>
              <a:t>) is </a:t>
            </a:r>
            <a:r>
              <a:rPr lang="en-US" sz="1200" i="1" kern="1200" dirty="0">
                <a:solidFill>
                  <a:schemeClr val="tx1"/>
                </a:solidFill>
                <a:effectLst/>
                <a:latin typeface="Arial" charset="0"/>
                <a:ea typeface="ＭＳ Ｐゴシック" charset="-128"/>
                <a:cs typeface="ＭＳ Ｐゴシック" charset="-128"/>
              </a:rPr>
              <a:t>some </a:t>
            </a:r>
            <a:r>
              <a:rPr lang="en-US" sz="1200" kern="1200" dirty="0">
                <a:solidFill>
                  <a:schemeClr val="tx1"/>
                </a:solidFill>
                <a:effectLst/>
                <a:latin typeface="Arial" charset="0"/>
                <a:ea typeface="ＭＳ Ｐゴシック" charset="-128"/>
                <a:cs typeface="ＭＳ Ｐゴシック" charset="-128"/>
              </a:rPr>
              <a:t>bit pattern and therefore must be accepted as authentic plaintext.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Thus, in general, we require that only a small subset of all possible bit patterns be considered legitimate plaintext. In that case, any spurious </a:t>
            </a:r>
            <a:r>
              <a:rPr lang="en-US" sz="1200" kern="1200" dirty="0" err="1">
                <a:solidFill>
                  <a:schemeClr val="tx1"/>
                </a:solidFill>
                <a:effectLst/>
                <a:latin typeface="Arial" charset="0"/>
                <a:ea typeface="ＭＳ Ｐゴシック" charset="-128"/>
                <a:cs typeface="ＭＳ Ｐゴシック" charset="-128"/>
              </a:rPr>
              <a:t>ciphertext</a:t>
            </a:r>
            <a:r>
              <a:rPr lang="en-US" sz="1200" kern="1200" dirty="0">
                <a:solidFill>
                  <a:schemeClr val="tx1"/>
                </a:solidFill>
                <a:effectLst/>
                <a:latin typeface="Arial" charset="0"/>
                <a:ea typeface="ＭＳ Ｐゴシック" charset="-128"/>
                <a:cs typeface="ＭＳ Ｐゴシック" charset="-128"/>
              </a:rPr>
              <a:t> is unlikely to produce legitimate plaintext. For example, suppose that only one bit pattern in 10</a:t>
            </a:r>
            <a:r>
              <a:rPr lang="en-US" sz="1200" kern="1200" baseline="30000" dirty="0">
                <a:solidFill>
                  <a:schemeClr val="tx1"/>
                </a:solidFill>
                <a:effectLst/>
                <a:latin typeface="Arial" charset="0"/>
                <a:ea typeface="ＭＳ Ｐゴシック" charset="-128"/>
                <a:cs typeface="ＭＳ Ｐゴシック" charset="-128"/>
              </a:rPr>
              <a:t>6</a:t>
            </a:r>
            <a:r>
              <a:rPr lang="en-US" sz="1200" kern="1200" dirty="0">
                <a:solidFill>
                  <a:schemeClr val="tx1"/>
                </a:solidFill>
                <a:effectLst/>
                <a:latin typeface="Arial" charset="0"/>
                <a:ea typeface="ＭＳ Ｐゴシック" charset="-128"/>
                <a:cs typeface="ＭＳ Ｐゴシック" charset="-128"/>
              </a:rPr>
              <a:t> is legitimate plaintext. Then the probability that any randomly chosen bit pattern, treated as </a:t>
            </a:r>
            <a:r>
              <a:rPr lang="en-US" sz="1200" kern="1200" dirty="0" err="1">
                <a:solidFill>
                  <a:schemeClr val="tx1"/>
                </a:solidFill>
                <a:effectLst/>
                <a:latin typeface="Arial" charset="0"/>
                <a:ea typeface="ＭＳ Ｐゴシック" charset="-128"/>
                <a:cs typeface="ＭＳ Ｐゴシック" charset="-128"/>
              </a:rPr>
              <a:t>ciphertext</a:t>
            </a:r>
            <a:r>
              <a:rPr lang="en-US" sz="1200" kern="1200" dirty="0">
                <a:solidFill>
                  <a:schemeClr val="tx1"/>
                </a:solidFill>
                <a:effectLst/>
                <a:latin typeface="Arial" charset="0"/>
                <a:ea typeface="ＭＳ Ｐゴシック" charset="-128"/>
                <a:cs typeface="ＭＳ Ｐゴシック" charset="-128"/>
              </a:rPr>
              <a:t>, will produce a legitimate plaintext message is only 10</a:t>
            </a:r>
            <a:r>
              <a:rPr lang="en-US" sz="1400" kern="1200" baseline="30000" dirty="0">
                <a:solidFill>
                  <a:schemeClr val="tx1"/>
                </a:solidFill>
                <a:effectLst/>
                <a:latin typeface="Arial" charset="0"/>
                <a:ea typeface="ＭＳ Ｐゴシック" charset="-128"/>
                <a:cs typeface="ＭＳ Ｐゴシック" charset="-128"/>
              </a:rPr>
              <a:t>-6</a:t>
            </a:r>
            <a:r>
              <a:rPr lang="en-US" sz="1200" kern="1200" dirty="0">
                <a:solidFill>
                  <a:schemeClr val="tx1"/>
                </a:solidFill>
                <a:effectLst/>
                <a:latin typeface="Arial" charset="0"/>
                <a:ea typeface="ＭＳ Ｐゴシック" charset="-128"/>
                <a:cs typeface="ＭＳ Ｐゴシック" charset="-128"/>
              </a:rPr>
              <a:t>.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It may be difficult to determine </a:t>
            </a:r>
            <a:r>
              <a:rPr lang="en-US" sz="1200" i="1" kern="1200" dirty="0">
                <a:solidFill>
                  <a:schemeClr val="tx1"/>
                </a:solidFill>
                <a:effectLst/>
                <a:latin typeface="Arial" charset="0"/>
                <a:ea typeface="ＭＳ Ｐゴシック" charset="-128"/>
                <a:cs typeface="ＭＳ Ｐゴシック" charset="-128"/>
              </a:rPr>
              <a:t>automatically </a:t>
            </a:r>
            <a:r>
              <a:rPr lang="en-US" sz="1200" kern="1200" dirty="0">
                <a:solidFill>
                  <a:schemeClr val="tx1"/>
                </a:solidFill>
                <a:effectLst/>
                <a:latin typeface="Arial" charset="0"/>
                <a:ea typeface="ＭＳ Ｐゴシック" charset="-128"/>
                <a:cs typeface="ＭＳ Ｐゴシック" charset="-128"/>
              </a:rPr>
              <a:t>if incoming </a:t>
            </a:r>
            <a:r>
              <a:rPr lang="en-US" sz="1200" kern="1200" dirty="0" err="1">
                <a:solidFill>
                  <a:schemeClr val="tx1"/>
                </a:solidFill>
                <a:effectLst/>
                <a:latin typeface="Arial" charset="0"/>
                <a:ea typeface="ＭＳ Ｐゴシック" charset="-128"/>
                <a:cs typeface="ＭＳ Ｐゴシック" charset="-128"/>
              </a:rPr>
              <a:t>ciphertext</a:t>
            </a:r>
            <a:r>
              <a:rPr lang="en-US" sz="1200" kern="1200" dirty="0">
                <a:solidFill>
                  <a:schemeClr val="tx1"/>
                </a:solidFill>
                <a:effectLst/>
                <a:latin typeface="Arial" charset="0"/>
                <a:ea typeface="ＭＳ Ｐゴシック" charset="-128"/>
                <a:cs typeface="ＭＳ Ｐゴシック" charset="-128"/>
              </a:rPr>
              <a:t> decrypts to intelligible plaintext. If the plaintext is, say, a binary object file or digitized X-rays, determination of properly formed and therefore authentic plaintext may be difficult. Thus, an opponent could achieve a certain level of disruption simply by issuing messages with random content purporting to come from a legitimate user.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One solution to this problem is to force the plaintext to have some structure that is easily recognized but that cannot be replicated without recourse to the encryption function. We could, for example, append an error-detecting code, also known as a frame check sequence (FCS) or checksum, to each message before encryption, as illustrated in Figure 12.2a. A prepares a plaintext message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and then provides this as input to a function F that produces an FCS. The FCS is appended to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and the entire block is then encrypted. At the destination, B decrypts the incoming block and treats the results as a message with an appended FCS. B applies the same function F to attempt to reproduce the FCS. If the calculated FCS is equal to the incoming FCS, then the message is considered authentic. It is unlikely that any random sequence of bits would exhibit the desired relationship.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Note that the order in which the FCS and encryption functions are performed is critical. The sequence illustrated in Figure 12.2a is referred to in [DIFF79] as </a:t>
            </a:r>
            <a:r>
              <a:rPr lang="en-US" sz="1200" b="1" kern="1200" dirty="0">
                <a:solidFill>
                  <a:schemeClr val="tx1"/>
                </a:solidFill>
                <a:effectLst/>
                <a:latin typeface="Arial" charset="0"/>
                <a:ea typeface="ＭＳ Ｐゴシック" charset="-128"/>
                <a:cs typeface="ＭＳ Ｐゴシック" charset="-128"/>
              </a:rPr>
              <a:t>internal error control</a:t>
            </a:r>
            <a:r>
              <a:rPr lang="en-US" sz="1200" kern="1200" dirty="0">
                <a:solidFill>
                  <a:schemeClr val="tx1"/>
                </a:solidFill>
                <a:effectLst/>
                <a:latin typeface="Arial" charset="0"/>
                <a:ea typeface="ＭＳ Ｐゴシック" charset="-128"/>
                <a:cs typeface="ＭＳ Ｐゴシック" charset="-128"/>
              </a:rPr>
              <a:t>, which the authors contrast with </a:t>
            </a:r>
            <a:r>
              <a:rPr lang="en-US" sz="1200" b="1" kern="1200" dirty="0">
                <a:solidFill>
                  <a:schemeClr val="tx1"/>
                </a:solidFill>
                <a:effectLst/>
                <a:latin typeface="Arial" charset="0"/>
                <a:ea typeface="ＭＳ Ｐゴシック" charset="-128"/>
                <a:cs typeface="ＭＳ Ｐゴシック" charset="-128"/>
              </a:rPr>
              <a:t>external error control </a:t>
            </a:r>
            <a:r>
              <a:rPr lang="en-US" sz="1200" kern="1200" dirty="0">
                <a:solidFill>
                  <a:schemeClr val="tx1"/>
                </a:solidFill>
                <a:effectLst/>
                <a:latin typeface="Arial" charset="0"/>
                <a:ea typeface="ＭＳ Ｐゴシック" charset="-128"/>
                <a:cs typeface="ＭＳ Ｐゴシック" charset="-128"/>
              </a:rPr>
              <a:t>(Figure 12.2b). With internal error control, authentication is provided because an opponent would have difficulty generating </a:t>
            </a:r>
            <a:r>
              <a:rPr lang="en-US" sz="1200" kern="1200" dirty="0" err="1">
                <a:solidFill>
                  <a:schemeClr val="tx1"/>
                </a:solidFill>
                <a:effectLst/>
                <a:latin typeface="Arial" charset="0"/>
                <a:ea typeface="ＭＳ Ｐゴシック" charset="-128"/>
                <a:cs typeface="ＭＳ Ｐゴシック" charset="-128"/>
              </a:rPr>
              <a:t>ciphertext</a:t>
            </a:r>
            <a:r>
              <a:rPr lang="en-US" sz="1200" kern="1200" dirty="0">
                <a:solidFill>
                  <a:schemeClr val="tx1"/>
                </a:solidFill>
                <a:effectLst/>
                <a:latin typeface="Arial" charset="0"/>
                <a:ea typeface="ＭＳ Ｐゴシック" charset="-128"/>
                <a:cs typeface="ＭＳ Ｐゴシック" charset="-128"/>
              </a:rPr>
              <a:t> that, when decrypted, would have valid error control bits. If instead the FCS is the outer code, an opponent can construct messages with valid error-control codes. Although the opponent cannot know what the decrypted plaintext will be, he or she can still hope to create confusion and disrupt operations.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An error-control code is just one example; in fact, any sort of structuring added to the transmitted message serves to strengthen the authentication capability. Such structure is provided by the use of a communications architecture consisting of layered protocols. As an example, consider the structure of messages transmitted using the TCP/IP protocol architecture. Figure 12.3 shows the format of a TCP segment, illustrating the TCP header. Now suppose that each pair of hosts shared a unique secret key, so that all exchanges between a pair of hosts used the same key, regardless of application. Then we could simply encrypt all of the datagram except the IP header. Again, if an opponent substituted some arbitrary bit pattern for the encrypted TCP segment, the resulting plaintext would not include a meaningful header. In this case, the header includes not only a checksum (which covers the header) but also other useful information, such as the sequence number. Because successive TCP segments on a given connection are numbered sequentially, encryption assures that an opponent does not delay, </a:t>
            </a:r>
            <a:r>
              <a:rPr lang="en-US" sz="1200" kern="1200" dirty="0" err="1">
                <a:solidFill>
                  <a:schemeClr val="tx1"/>
                </a:solidFill>
                <a:effectLst/>
                <a:latin typeface="Arial" charset="0"/>
                <a:ea typeface="ＭＳ Ｐゴシック" charset="-128"/>
                <a:cs typeface="ＭＳ Ｐゴシック" charset="-128"/>
              </a:rPr>
              <a:t>misorder</a:t>
            </a:r>
            <a:r>
              <a:rPr lang="en-US" sz="1200" kern="1200" dirty="0">
                <a:solidFill>
                  <a:schemeClr val="tx1"/>
                </a:solidFill>
                <a:effectLst/>
                <a:latin typeface="Arial" charset="0"/>
                <a:ea typeface="ＭＳ Ｐゴシック" charset="-128"/>
                <a:cs typeface="ＭＳ Ｐゴシック" charset="-128"/>
              </a:rPr>
              <a:t>, or delete any segments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The straightforward use of public-key encryption (Figure 12.1b) provides confidentiality but not authentication. The source (A) uses the public key </a:t>
            </a:r>
            <a:r>
              <a:rPr lang="en-US" sz="1200" i="1" kern="1200" dirty="0" err="1">
                <a:solidFill>
                  <a:schemeClr val="tx1"/>
                </a:solidFill>
                <a:effectLst/>
                <a:latin typeface="Arial" charset="0"/>
                <a:ea typeface="ＭＳ Ｐゴシック" charset="-128"/>
                <a:cs typeface="ＭＳ Ｐゴシック" charset="-128"/>
              </a:rPr>
              <a:t>PU</a:t>
            </a:r>
            <a:r>
              <a:rPr lang="en-US" sz="1200" i="1" kern="1200" baseline="-25000" dirty="0" err="1">
                <a:solidFill>
                  <a:schemeClr val="tx1"/>
                </a:solidFill>
                <a:effectLst/>
                <a:latin typeface="Arial" charset="0"/>
                <a:ea typeface="ＭＳ Ｐゴシック" charset="-128"/>
                <a:cs typeface="ＭＳ Ｐゴシック" charset="-128"/>
              </a:rPr>
              <a:t>b</a:t>
            </a:r>
            <a:r>
              <a:rPr lang="en-US" sz="1200" i="1" kern="1200" dirty="0">
                <a:solidFill>
                  <a:schemeClr val="tx1"/>
                </a:solidFill>
                <a:effectLst/>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of the destination (B) to encrypt </a:t>
            </a:r>
            <a:r>
              <a:rPr lang="en-US" sz="1200" i="1" kern="1200" dirty="0">
                <a:solidFill>
                  <a:schemeClr val="tx1"/>
                </a:solidFill>
                <a:effectLst/>
                <a:latin typeface="Arial" charset="0"/>
                <a:ea typeface="ＭＳ Ｐゴシック" charset="-128"/>
                <a:cs typeface="ＭＳ Ｐゴシック" charset="-128"/>
              </a:rPr>
              <a:t>M</a:t>
            </a:r>
            <a:r>
              <a:rPr lang="en-US" sz="1200" kern="1200" dirty="0">
                <a:solidFill>
                  <a:schemeClr val="tx1"/>
                </a:solidFill>
                <a:effectLst/>
                <a:latin typeface="Arial" charset="0"/>
                <a:ea typeface="ＭＳ Ｐゴシック" charset="-128"/>
                <a:cs typeface="ＭＳ Ｐゴシック" charset="-128"/>
              </a:rPr>
              <a:t>. Because only B has the corresponding private key </a:t>
            </a:r>
            <a:r>
              <a:rPr lang="en-US" sz="1200" i="1" kern="1200" baseline="0" dirty="0" err="1">
                <a:solidFill>
                  <a:schemeClr val="tx1"/>
                </a:solidFill>
                <a:effectLst/>
                <a:latin typeface="Arial" charset="0"/>
                <a:ea typeface="ＭＳ Ｐゴシック" charset="-128"/>
                <a:cs typeface="ＭＳ Ｐゴシック" charset="-128"/>
              </a:rPr>
              <a:t>PR</a:t>
            </a:r>
            <a:r>
              <a:rPr lang="en-US" sz="1200" i="1" kern="1200" baseline="-25000" dirty="0" err="1">
                <a:solidFill>
                  <a:schemeClr val="tx1"/>
                </a:solidFill>
                <a:effectLst/>
                <a:latin typeface="Arial" charset="0"/>
                <a:ea typeface="ＭＳ Ｐゴシック" charset="-128"/>
                <a:cs typeface="ＭＳ Ｐゴシック" charset="-128"/>
              </a:rPr>
              <a:t>b</a:t>
            </a:r>
            <a:r>
              <a:rPr lang="en-US" sz="1200" kern="1200" baseline="0" dirty="0">
                <a:solidFill>
                  <a:schemeClr val="tx1"/>
                </a:solidFill>
                <a:effectLst/>
                <a:latin typeface="Arial" charset="0"/>
                <a:ea typeface="ＭＳ Ｐゴシック" charset="-128"/>
                <a:cs typeface="ＭＳ Ｐゴシック" charset="-128"/>
              </a:rPr>
              <a:t>,</a:t>
            </a:r>
            <a:r>
              <a:rPr lang="en-US" sz="1200" kern="1200" dirty="0">
                <a:solidFill>
                  <a:schemeClr val="tx1"/>
                </a:solidFill>
                <a:effectLst/>
                <a:latin typeface="Arial" charset="0"/>
                <a:ea typeface="ＭＳ Ｐゴシック" charset="-128"/>
                <a:cs typeface="ＭＳ Ｐゴシック" charset="-128"/>
              </a:rPr>
              <a:t> only B can decrypt the message. This scheme provides no authentication, because any opponent could also use B’s public key to encrypt a message and claim to be A.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To provide authentication, A uses its private key to encrypt the message, and B uses A’s public key to decrypt (Figure 12.1c). This provides authentication using the same type of reasoning as in the symmetric encryption case: The message must have come from A because A is the only party that possesses </a:t>
            </a:r>
            <a:r>
              <a:rPr lang="en-US" sz="1200" i="1" kern="1200" dirty="0" err="1">
                <a:solidFill>
                  <a:schemeClr val="tx1"/>
                </a:solidFill>
                <a:effectLst/>
                <a:latin typeface="Arial" charset="0"/>
                <a:ea typeface="ＭＳ Ｐゴシック" charset="-128"/>
                <a:cs typeface="ＭＳ Ｐゴシック" charset="-128"/>
              </a:rPr>
              <a:t>PR</a:t>
            </a:r>
            <a:r>
              <a:rPr lang="en-US" sz="1200" i="1" kern="1200" baseline="-25000" dirty="0" err="1">
                <a:solidFill>
                  <a:schemeClr val="tx1"/>
                </a:solidFill>
                <a:effectLst/>
                <a:latin typeface="Arial" charset="0"/>
                <a:ea typeface="ＭＳ Ｐゴシック" charset="-128"/>
                <a:cs typeface="ＭＳ Ｐゴシック" charset="-128"/>
              </a:rPr>
              <a:t>a</a:t>
            </a:r>
            <a:r>
              <a:rPr lang="en-US" sz="1200" i="1" kern="1200" baseline="-25000" dirty="0">
                <a:solidFill>
                  <a:schemeClr val="tx1"/>
                </a:solidFill>
                <a:effectLst/>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and therefore the only party with the information necessary to construct </a:t>
            </a:r>
            <a:r>
              <a:rPr lang="en-US" sz="1200" kern="1200" dirty="0" err="1">
                <a:solidFill>
                  <a:schemeClr val="tx1"/>
                </a:solidFill>
                <a:effectLst/>
                <a:latin typeface="Arial" charset="0"/>
                <a:ea typeface="ＭＳ Ｐゴシック" charset="-128"/>
                <a:cs typeface="ＭＳ Ｐゴシック" charset="-128"/>
              </a:rPr>
              <a:t>ciphertext</a:t>
            </a:r>
            <a:r>
              <a:rPr lang="en-US" sz="1200" kern="1200" dirty="0">
                <a:solidFill>
                  <a:schemeClr val="tx1"/>
                </a:solidFill>
                <a:effectLst/>
                <a:latin typeface="Arial" charset="0"/>
                <a:ea typeface="ＭＳ Ｐゴシック" charset="-128"/>
                <a:cs typeface="ＭＳ Ｐゴシック" charset="-128"/>
              </a:rPr>
              <a:t> that can be decrypted with </a:t>
            </a:r>
            <a:r>
              <a:rPr lang="en-US" sz="1200" i="1" kern="1200" dirty="0" err="1">
                <a:solidFill>
                  <a:schemeClr val="tx1"/>
                </a:solidFill>
                <a:effectLst/>
                <a:latin typeface="Arial" charset="0"/>
                <a:ea typeface="ＭＳ Ｐゴシック" charset="-128"/>
                <a:cs typeface="ＭＳ Ｐゴシック" charset="-128"/>
              </a:rPr>
              <a:t>PU</a:t>
            </a:r>
            <a:r>
              <a:rPr lang="en-US" sz="1200" i="1" kern="1200" baseline="-25000" dirty="0" err="1">
                <a:solidFill>
                  <a:schemeClr val="tx1"/>
                </a:solidFill>
                <a:effectLst/>
                <a:latin typeface="Arial" charset="0"/>
                <a:ea typeface="ＭＳ Ｐゴシック" charset="-128"/>
                <a:cs typeface="ＭＳ Ｐゴシック" charset="-128"/>
              </a:rPr>
              <a:t>a</a:t>
            </a:r>
            <a:r>
              <a:rPr lang="en-US" sz="1200" kern="1200" dirty="0">
                <a:solidFill>
                  <a:schemeClr val="tx1"/>
                </a:solidFill>
                <a:effectLst/>
                <a:latin typeface="Arial" charset="0"/>
                <a:ea typeface="ＭＳ Ｐゴシック" charset="-128"/>
                <a:cs typeface="ＭＳ Ｐゴシック" charset="-128"/>
              </a:rPr>
              <a:t>. Again, the same reasoning as before applies: There must be some internal structure to the plaintext so that the receiver can distinguish between well-formed plaintext and random bits.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Assuming there is such structure, then the scheme of Figure 12.1c does provide authentication. It also provides what is known as digital signature. Only A could have constructed the </a:t>
            </a:r>
            <a:r>
              <a:rPr lang="en-US" sz="1200" kern="1200" dirty="0" err="1">
                <a:solidFill>
                  <a:schemeClr val="tx1"/>
                </a:solidFill>
                <a:effectLst/>
                <a:latin typeface="Arial" charset="0"/>
                <a:ea typeface="ＭＳ Ｐゴシック" charset="-128"/>
                <a:cs typeface="ＭＳ Ｐゴシック" charset="-128"/>
              </a:rPr>
              <a:t>ciphertext</a:t>
            </a:r>
            <a:r>
              <a:rPr lang="en-US" sz="1200" kern="1200" dirty="0">
                <a:solidFill>
                  <a:schemeClr val="tx1"/>
                </a:solidFill>
                <a:effectLst/>
                <a:latin typeface="Arial" charset="0"/>
                <a:ea typeface="ＭＳ Ｐゴシック" charset="-128"/>
                <a:cs typeface="ＭＳ Ｐゴシック" charset="-128"/>
              </a:rPr>
              <a:t> because only A possesses </a:t>
            </a:r>
            <a:r>
              <a:rPr lang="en-US" sz="1200" i="1" kern="1200" dirty="0" err="1">
                <a:solidFill>
                  <a:schemeClr val="tx1"/>
                </a:solidFill>
                <a:effectLst/>
                <a:latin typeface="Arial" charset="0"/>
                <a:ea typeface="ＭＳ Ｐゴシック" charset="-128"/>
                <a:cs typeface="ＭＳ Ｐゴシック" charset="-128"/>
              </a:rPr>
              <a:t>PR</a:t>
            </a:r>
            <a:r>
              <a:rPr lang="en-US" sz="1200" i="1" kern="1200" baseline="-25000" dirty="0" err="1">
                <a:solidFill>
                  <a:schemeClr val="tx1"/>
                </a:solidFill>
                <a:effectLst/>
                <a:latin typeface="Arial" charset="0"/>
                <a:ea typeface="ＭＳ Ｐゴシック" charset="-128"/>
                <a:cs typeface="ＭＳ Ｐゴシック" charset="-128"/>
              </a:rPr>
              <a:t>a</a:t>
            </a:r>
            <a:r>
              <a:rPr lang="en-US" sz="1200" kern="1200" dirty="0">
                <a:solidFill>
                  <a:schemeClr val="tx1"/>
                </a:solidFill>
                <a:effectLst/>
                <a:latin typeface="Arial" charset="0"/>
                <a:ea typeface="ＭＳ Ｐゴシック" charset="-128"/>
                <a:cs typeface="ＭＳ Ｐゴシック" charset="-128"/>
              </a:rPr>
              <a:t>. Not even B, the recipient, could have constructed the </a:t>
            </a:r>
            <a:r>
              <a:rPr lang="en-US" sz="1200" kern="1200" dirty="0" err="1">
                <a:solidFill>
                  <a:schemeClr val="tx1"/>
                </a:solidFill>
                <a:effectLst/>
                <a:latin typeface="Arial" charset="0"/>
                <a:ea typeface="ＭＳ Ｐゴシック" charset="-128"/>
                <a:cs typeface="ＭＳ Ｐゴシック" charset="-128"/>
              </a:rPr>
              <a:t>ciphertext</a:t>
            </a:r>
            <a:r>
              <a:rPr lang="en-US" sz="1200" kern="1200" dirty="0">
                <a:solidFill>
                  <a:schemeClr val="tx1"/>
                </a:solidFill>
                <a:effectLst/>
                <a:latin typeface="Arial" charset="0"/>
                <a:ea typeface="ＭＳ Ｐゴシック" charset="-128"/>
                <a:cs typeface="ＭＳ Ｐゴシック" charset="-128"/>
              </a:rPr>
              <a:t>. Therefore, if B is in possession of the </a:t>
            </a:r>
            <a:r>
              <a:rPr lang="en-US" sz="1200" kern="1200" dirty="0" err="1">
                <a:solidFill>
                  <a:schemeClr val="tx1"/>
                </a:solidFill>
                <a:effectLst/>
                <a:latin typeface="Arial" charset="0"/>
                <a:ea typeface="ＭＳ Ｐゴシック" charset="-128"/>
                <a:cs typeface="ＭＳ Ｐゴシック" charset="-128"/>
              </a:rPr>
              <a:t>ciphertext</a:t>
            </a:r>
            <a:r>
              <a:rPr lang="en-US" sz="1200" kern="1200" dirty="0">
                <a:solidFill>
                  <a:schemeClr val="tx1"/>
                </a:solidFill>
                <a:effectLst/>
                <a:latin typeface="Arial" charset="0"/>
                <a:ea typeface="ＭＳ Ｐゴシック" charset="-128"/>
                <a:cs typeface="ＭＳ Ｐゴシック" charset="-128"/>
              </a:rPr>
              <a:t>, B has the means to prove that the message must have come from A. In effect, A has “signed” the message by using its private key to encrypt. Note that this scheme does not provide confidentiality. Anyone in possession of A’s public key can decrypt the </a:t>
            </a:r>
            <a:r>
              <a:rPr lang="en-US" sz="1200" kern="1200" dirty="0" err="1">
                <a:solidFill>
                  <a:schemeClr val="tx1"/>
                </a:solidFill>
                <a:effectLst/>
                <a:latin typeface="Arial" charset="0"/>
                <a:ea typeface="ＭＳ Ｐゴシック" charset="-128"/>
                <a:cs typeface="ＭＳ Ｐゴシック" charset="-128"/>
              </a:rPr>
              <a:t>ciphertext</a:t>
            </a:r>
            <a:r>
              <a:rPr lang="en-US" sz="1200" kern="1200" dirty="0">
                <a:solidFill>
                  <a:schemeClr val="tx1"/>
                </a:solidFill>
                <a:effectLst/>
                <a:latin typeface="Arial" charset="0"/>
                <a:ea typeface="ＭＳ Ｐゴシック" charset="-128"/>
                <a:cs typeface="ＭＳ Ｐゴシック" charset="-128"/>
              </a:rPr>
              <a:t>.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To provide both confidentiality and </a:t>
            </a:r>
            <a:r>
              <a:rPr lang="en-US" sz="1200" kern="1200" dirty="0" err="1">
                <a:solidFill>
                  <a:schemeClr val="tx1"/>
                </a:solidFill>
                <a:effectLst/>
                <a:latin typeface="Arial" charset="0"/>
                <a:ea typeface="ＭＳ Ｐゴシック" charset="-128"/>
                <a:cs typeface="ＭＳ Ｐゴシック" charset="-128"/>
              </a:rPr>
              <a:t>authentication,A</a:t>
            </a:r>
            <a:r>
              <a:rPr lang="en-US" sz="1200" kern="1200" dirty="0">
                <a:solidFill>
                  <a:schemeClr val="tx1"/>
                </a:solidFill>
                <a:effectLst/>
                <a:latin typeface="Arial" charset="0"/>
                <a:ea typeface="ＭＳ Ｐゴシック" charset="-128"/>
                <a:cs typeface="ＭＳ Ｐゴシック" charset="-128"/>
              </a:rPr>
              <a:t> can encrypt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first using its private key, which provides the digital signature, and then using B’s public key, which provides confidentiality (Figure 12.1d). The disadvantage of this approach is that the public-key algorithm, which is complex, must be exercised four times rather than two in each communication.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An alternative authentication technique involves the use of a secret key to generate a small fixed-size block of data, known as a </a:t>
            </a:r>
            <a:r>
              <a:rPr lang="en-US" sz="1200" b="1" kern="1200" dirty="0">
                <a:solidFill>
                  <a:schemeClr val="tx1"/>
                </a:solidFill>
                <a:effectLst/>
                <a:latin typeface="Arial" charset="0"/>
                <a:ea typeface="ＭＳ Ｐゴシック" charset="-128"/>
                <a:cs typeface="ＭＳ Ｐゴシック" charset="-128"/>
              </a:rPr>
              <a:t>cryptographic checksum </a:t>
            </a:r>
            <a:r>
              <a:rPr lang="en-US" sz="1200" kern="1200" dirty="0">
                <a:solidFill>
                  <a:schemeClr val="tx1"/>
                </a:solidFill>
                <a:effectLst/>
                <a:latin typeface="Arial" charset="0"/>
                <a:ea typeface="ＭＳ Ｐゴシック" charset="-128"/>
                <a:cs typeface="ＭＳ Ｐゴシック" charset="-128"/>
              </a:rPr>
              <a:t>or MAC, that is appended to the message. This technique assumes that two communicating parties, say A and B, share a common secret key </a:t>
            </a:r>
            <a:r>
              <a:rPr lang="en-US" sz="1200" i="1" kern="12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When A has a message to send to B, it calculates the MAC as a function of the message and the key: </a:t>
            </a:r>
            <a:endParaRPr lang="en-US" dirty="0"/>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MAC = C(K , M )</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where</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M = input message</a:t>
            </a:r>
          </a:p>
          <a:p>
            <a:r>
              <a:rPr lang="en-US" sz="1200" b="0" kern="1200" baseline="0" dirty="0">
                <a:solidFill>
                  <a:schemeClr val="tx1"/>
                </a:solidFill>
                <a:latin typeface="Arial" charset="0"/>
                <a:ea typeface="ＭＳ Ｐゴシック" charset="-128"/>
                <a:cs typeface="ＭＳ Ｐゴシック" charset="-128"/>
              </a:rPr>
              <a:t>C = MAC function</a:t>
            </a:r>
          </a:p>
          <a:p>
            <a:r>
              <a:rPr lang="en-US" sz="1200" b="0" kern="1200" baseline="0" dirty="0">
                <a:solidFill>
                  <a:schemeClr val="tx1"/>
                </a:solidFill>
                <a:latin typeface="Arial" charset="0"/>
                <a:ea typeface="ＭＳ Ｐゴシック" charset="-128"/>
                <a:cs typeface="ＭＳ Ｐゴシック" charset="-128"/>
              </a:rPr>
              <a:t>K = shared secret key</a:t>
            </a:r>
          </a:p>
          <a:p>
            <a:r>
              <a:rPr lang="en-US" sz="1200" b="0" kern="1200" baseline="0" dirty="0">
                <a:solidFill>
                  <a:schemeClr val="tx1"/>
                </a:solidFill>
                <a:latin typeface="Arial" charset="0"/>
                <a:ea typeface="ＭＳ Ｐゴシック" charset="-128"/>
                <a:cs typeface="ＭＳ Ｐゴシック" charset="-128"/>
              </a:rPr>
              <a:t>MAC = message authentication code</a:t>
            </a:r>
          </a:p>
          <a:p>
            <a:endParaRPr lang="en-US" sz="1200" b="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The message plus MAC are transmitted to the intended recipient. The recipient performs the same calculation on the received message, using the same secret key, to generate a new MAC. The received MAC is compared to the calculated MAC (Figure 12.4a). If we assume that only the receiver and the sender know the identity of the secret key, and if the received MAC matches the calculated MAC, then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1. The receiver is assured that the message has not been altered. If an attacker alters the message but does not alter the MAC, then the receiver’s calculation of the MAC will differ from the received MAC. Because the attacker is assumed not to know the secret key, the attacker cannot alter the MAC to correspond to the alterations in the message.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2. The receiver is assured that the message is from the alleged sender. Because no one else knows the secret key, no one else could prepare a message with a proper MAC.</a:t>
            </a:r>
          </a:p>
          <a:p>
            <a:endParaRPr lang="en-US" sz="1200" b="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3. If the message includes a sequence number (such as is used with HDLC, X.25, and TCP), then the receiver can be assured of the proper sequence because an attacker cannot successfully alter the sequence number.</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A MAC function is similar to encryption. One difference is that the MAC</a:t>
            </a:r>
          </a:p>
          <a:p>
            <a:r>
              <a:rPr lang="en-US" sz="1200" b="0" kern="1200" baseline="0" dirty="0">
                <a:solidFill>
                  <a:schemeClr val="tx1"/>
                </a:solidFill>
                <a:latin typeface="Arial" charset="0"/>
                <a:ea typeface="ＭＳ Ｐゴシック" charset="-128"/>
                <a:cs typeface="ＭＳ Ｐゴシック" charset="-128"/>
              </a:rPr>
              <a:t>algorithm need not be reversible, as it must be for decryption. In general, the MAC function is a many-to-one function. The domain of the function consists of messages of some arbitrary length, whereas the range consists of all possible MACs and all possible keys. If an n-bit MAC is used, then there are 2</a:t>
            </a:r>
            <a:r>
              <a:rPr lang="en-US" sz="1200" b="0" kern="1200" baseline="3000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 possible MACs, whereas there are N possible messages with N &gt;&gt; 2</a:t>
            </a:r>
            <a:r>
              <a:rPr lang="en-US" sz="1200" b="0" kern="1200" baseline="3000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 . Furthermore, with a k -bit key, there are 2</a:t>
            </a:r>
            <a:r>
              <a:rPr lang="en-US" sz="1200" b="0" kern="1200" baseline="30000" dirty="0">
                <a:solidFill>
                  <a:schemeClr val="tx1"/>
                </a:solidFill>
                <a:latin typeface="Arial" charset="0"/>
                <a:ea typeface="ＭＳ Ｐゴシック" charset="-128"/>
                <a:cs typeface="ＭＳ Ｐゴシック" charset="-128"/>
              </a:rPr>
              <a:t>k</a:t>
            </a:r>
            <a:r>
              <a:rPr lang="en-US" sz="1200" b="0" kern="1200" baseline="0" dirty="0">
                <a:solidFill>
                  <a:schemeClr val="tx1"/>
                </a:solidFill>
                <a:latin typeface="Arial" charset="0"/>
                <a:ea typeface="ＭＳ Ｐゴシック" charset="-128"/>
                <a:cs typeface="ＭＳ Ｐゴシック" charset="-128"/>
              </a:rPr>
              <a:t> possible keys.</a:t>
            </a:r>
          </a:p>
          <a:p>
            <a:endParaRPr lang="en-US" sz="1200" b="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process depicted in Figure 12.4a provides authentication but not confidentiality because the message as a whole is transmitted in the clear. Confidentiality can be provided by performing message encryption either after (Figure 12.4b) or before (Figure 12.4c) the MAC algorithm. In both these cases, two separate keys are needed, each of which is shared by the sender and the receiver. In the first case, the MAC is calculated with the message as input and is then concatenated to the message. The entire block is then encrypted. In the second case, the message is encrypted</a:t>
            </a:r>
          </a:p>
          <a:p>
            <a:r>
              <a:rPr lang="en-US" sz="1200" kern="1200" baseline="0" dirty="0">
                <a:solidFill>
                  <a:schemeClr val="tx1"/>
                </a:solidFill>
                <a:latin typeface="Arial" charset="0"/>
                <a:ea typeface="ＭＳ Ｐゴシック" charset="-128"/>
                <a:cs typeface="ＭＳ Ｐゴシック" charset="-128"/>
              </a:rPr>
              <a:t>first. Then the MAC is calculated using the resulting </a:t>
            </a:r>
            <a:r>
              <a:rPr lang="en-US" sz="1200" kern="1200" baseline="0" dirty="0" err="1">
                <a:solidFill>
                  <a:schemeClr val="tx1"/>
                </a:solidFill>
                <a:latin typeface="Arial" charset="0"/>
                <a:ea typeface="ＭＳ Ｐゴシック" charset="-128"/>
                <a:cs typeface="ＭＳ Ｐゴシック" charset="-128"/>
              </a:rPr>
              <a:t>ciphertext</a:t>
            </a:r>
            <a:r>
              <a:rPr lang="en-US" sz="1200" kern="1200" baseline="0" dirty="0">
                <a:solidFill>
                  <a:schemeClr val="tx1"/>
                </a:solidFill>
                <a:latin typeface="Arial" charset="0"/>
                <a:ea typeface="ＭＳ Ｐゴシック" charset="-128"/>
                <a:cs typeface="ＭＳ Ｐゴシック" charset="-128"/>
              </a:rPr>
              <a:t> and is concatenated to the </a:t>
            </a:r>
            <a:r>
              <a:rPr lang="en-US" sz="1200" kern="1200" baseline="0" dirty="0" err="1">
                <a:solidFill>
                  <a:schemeClr val="tx1"/>
                </a:solidFill>
                <a:latin typeface="Arial" charset="0"/>
                <a:ea typeface="ＭＳ Ｐゴシック" charset="-128"/>
                <a:cs typeface="ＭＳ Ｐゴシック" charset="-128"/>
              </a:rPr>
              <a:t>ciphertext</a:t>
            </a:r>
            <a:r>
              <a:rPr lang="en-US" sz="1200" kern="1200" baseline="0" dirty="0">
                <a:solidFill>
                  <a:schemeClr val="tx1"/>
                </a:solidFill>
                <a:latin typeface="Arial" charset="0"/>
                <a:ea typeface="ＭＳ Ｐゴシック" charset="-128"/>
                <a:cs typeface="ＭＳ Ｐゴシック" charset="-128"/>
              </a:rPr>
              <a:t> to form the transmitted block. Typically, it is preferable to tie the authentication directly to the plaintext, so the method of Figure 12.4b is used.</a:t>
            </a:r>
            <a:endParaRPr lang="en-US" b="0"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1468421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2110703" y="6374626"/>
            <a:ext cx="6680872" cy="276999"/>
          </a:xfrm>
          <a:prstGeom prst="rect">
            <a:avLst/>
          </a:prstGeom>
          <a:noFill/>
        </p:spPr>
        <p:txBody>
          <a:bodyPr wrap="square" rtlCol="0">
            <a:spAutoFit/>
          </a:body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2020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12/29/21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12/29/21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619250"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a:t>
            </a:r>
            <a:r>
              <a:rPr lang="en-IN" sz="1200" dirty="0">
                <a:latin typeface="Verdana" panose="020B0604030504040204" pitchFamily="34" charset="0"/>
                <a:ea typeface="Verdana" panose="020B0604030504040204" pitchFamily="34" charset="0"/>
                <a:cs typeface="Verdana" panose="020B0604030504040204" pitchFamily="34" charset="0"/>
              </a:rPr>
              <a:t>2020</a:t>
            </a:r>
            <a:r>
              <a:rPr 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lvl1pPr>
              <a:defRPr sz="3000" b="1"/>
            </a:lvl1pPr>
          </a:lstStyle>
          <a:p>
            <a:r>
              <a:rPr lang="en-US" dirty="0"/>
              <a:t>Click to edit Master title style</a:t>
            </a:r>
          </a:p>
        </p:txBody>
      </p:sp>
      <p:sp>
        <p:nvSpPr>
          <p:cNvPr id="3" name="Content Placeholder 2"/>
          <p:cNvSpPr>
            <a:spLocks noGrp="1"/>
          </p:cNvSpPr>
          <p:nvPr>
            <p:ph idx="1"/>
          </p:nvPr>
        </p:nvSpPr>
        <p:spPr>
          <a:xfrm>
            <a:off x="685800" y="1981200"/>
            <a:ext cx="29718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457200" y="1447800"/>
            <a:ext cx="3200400" cy="381000"/>
          </a:xfrm>
        </p:spPr>
        <p:txBody>
          <a:bodyPr/>
          <a:lstStyle>
            <a:lvl1pPr algn="ctr">
              <a:buNone/>
              <a:defRPr sz="15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3810000" y="1524000"/>
            <a:ext cx="4343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5"/>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7" name="Slide Number Placeholder 5"/>
          <p:cNvSpPr>
            <a:spLocks noGrp="1"/>
          </p:cNvSpPr>
          <p:nvPr>
            <p:ph type="sldNum" sz="quarter" idx="16"/>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3B9C43FB-8E13-4032-B5FB-47B8DE62B1F0}" type="slidenum">
              <a:rPr lang="en-US" altLang="en-US"/>
              <a:pPr>
                <a:defRPr/>
              </a:pPr>
              <a:t>‹#›</a:t>
            </a:fld>
            <a:endParaRPr lang="en-US" altLang="en-US"/>
          </a:p>
        </p:txBody>
      </p:sp>
    </p:spTree>
    <p:extLst>
      <p:ext uri="{BB962C8B-B14F-4D97-AF65-F5344CB8AC3E}">
        <p14:creationId xmlns:p14="http://schemas.microsoft.com/office/powerpoint/2010/main" val="2559877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93038" cy="1462088"/>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6" name="Slide Number Placeholder 9"/>
          <p:cNvSpPr>
            <a:spLocks noGrp="1"/>
          </p:cNvSpPr>
          <p:nvPr>
            <p:ph type="sldNum" sz="quarter" idx="11"/>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4BE79C1A-C35C-4D80-AA81-007920C47EB2}" type="slidenum">
              <a:rPr lang="en-US" altLang="en-US"/>
              <a:pPr>
                <a:defRPr/>
              </a:pPr>
              <a:t>‹#›</a:t>
            </a:fld>
            <a:endParaRPr lang="en-US" altLang="en-US"/>
          </a:p>
        </p:txBody>
      </p:sp>
    </p:spTree>
    <p:extLst>
      <p:ext uri="{BB962C8B-B14F-4D97-AF65-F5344CB8AC3E}">
        <p14:creationId xmlns:p14="http://schemas.microsoft.com/office/powerpoint/2010/main" val="2061674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cov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solidFill>
                <a:prstClr val="black"/>
              </a:solidFill>
            </a:endParaRP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12/29/21</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Content Placeholder 16"/>
          <p:cNvSpPr>
            <a:spLocks noGrp="1"/>
          </p:cNvSpPr>
          <p:nvPr>
            <p:ph sz="quarter" idx="19" hasCustomPrompt="1"/>
          </p:nvPr>
        </p:nvSpPr>
        <p:spPr>
          <a:xfrm>
            <a:off x="2817757" y="6426000"/>
            <a:ext cx="5878568" cy="184666"/>
          </a:xfrm>
          <a:prstGeom prst="rect">
            <a:avLst/>
          </a:prstGeom>
        </p:spPr>
        <p:txBody>
          <a:bodyPr wrap="square" lIns="0" tIns="0" rIns="0" bIns="0">
            <a:spAutoFit/>
          </a:bodyPr>
          <a:lstStyle>
            <a:lvl1pPr marL="0" indent="0" eaLnBrk="1" fontAlgn="auto" hangingPunct="1">
              <a:spcBef>
                <a:spcPts val="0"/>
              </a:spcBef>
              <a:spcAft>
                <a:spcPts val="0"/>
              </a:spcAft>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200">
                <a:latin typeface="Verdana" panose="020B0604030504040204" pitchFamily="34" charset="0"/>
                <a:ea typeface="Verdana" panose="020B0604030504040204" pitchFamily="34" charset="0"/>
                <a:cs typeface="Verdana" panose="020B0604030504040204" pitchFamily="34" charset="0"/>
              </a:defRPr>
            </a:lvl2pPr>
            <a:lvl3pPr marL="914400" indent="0">
              <a:buNone/>
              <a:defRPr sz="1200">
                <a:latin typeface="Verdana" panose="020B0604030504040204" pitchFamily="34" charset="0"/>
                <a:ea typeface="Verdana" panose="020B0604030504040204" pitchFamily="34" charset="0"/>
                <a:cs typeface="Verdana" panose="020B0604030504040204" pitchFamily="34" charset="0"/>
              </a:defRPr>
            </a:lvl3pPr>
            <a:lvl4pPr marL="1371600" indent="0">
              <a:buNone/>
              <a:defRPr sz="1200">
                <a:latin typeface="Verdana" panose="020B0604030504040204" pitchFamily="34" charset="0"/>
                <a:ea typeface="Verdana" panose="020B0604030504040204" pitchFamily="34" charset="0"/>
                <a:cs typeface="Verdana" panose="020B0604030504040204" pitchFamily="34" charset="0"/>
              </a:defRPr>
            </a:lvl4pPr>
            <a:lvl5pPr marL="1828800" indent="0">
              <a:buNone/>
              <a:defRPr sz="1200">
                <a:latin typeface="Verdana" panose="020B0604030504040204" pitchFamily="34" charset="0"/>
                <a:ea typeface="Verdana" panose="020B0604030504040204" pitchFamily="34" charset="0"/>
                <a:cs typeface="Verdana" panose="020B0604030504040204" pitchFamily="34" charset="0"/>
              </a:defRPr>
            </a:lvl5pPr>
          </a:lstStyle>
          <a:p>
            <a:pPr eaLnBrk="1" hangingPunct="1"/>
            <a:r>
              <a:rPr lang="en-US" altLang="en-US" dirty="0">
                <a:latin typeface="Verdana" panose="020B0604030504040204" pitchFamily="34" charset="0"/>
                <a:cs typeface="Arial" panose="020B0604020202020204" pitchFamily="34" charset="0"/>
              </a:rPr>
              <a:t>Copyright © 2018, 2016, 2014 Pearson Education, Inc. All Rights Reserved.</a:t>
            </a:r>
          </a:p>
        </p:txBody>
      </p:sp>
      <p:sp>
        <p:nvSpPr>
          <p:cNvPr id="3" name="Picture Placeholder 2"/>
          <p:cNvSpPr>
            <a:spLocks noGrp="1"/>
          </p:cNvSpPr>
          <p:nvPr>
            <p:ph type="pic" sz="quarter" idx="20"/>
          </p:nvPr>
        </p:nvSpPr>
        <p:spPr>
          <a:xfrm>
            <a:off x="609600" y="2209800"/>
            <a:ext cx="2895600" cy="2667000"/>
          </a:xfrm>
        </p:spPr>
        <p:txBody>
          <a:bodyPr/>
          <a:lstStyle/>
          <a:p>
            <a:endParaRPr lang="en-IN"/>
          </a:p>
        </p:txBody>
      </p:sp>
    </p:spTree>
    <p:extLst>
      <p:ext uri="{BB962C8B-B14F-4D97-AF65-F5344CB8AC3E}">
        <p14:creationId xmlns:p14="http://schemas.microsoft.com/office/powerpoint/2010/main" val="707317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12/29/21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12/29/21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12/29/21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12/29/21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619250" y="6374626"/>
            <a:ext cx="7162800" cy="276999"/>
          </a:xfrm>
          <a:prstGeom prst="rect">
            <a:avLst/>
          </a:prstGeom>
          <a:noFill/>
        </p:spPr>
        <p:txBody>
          <a:bodyPr wrap="square" rtlCol="0">
            <a:spAutoFit/>
          </a:body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2020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12/29/21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304800" y="4114800"/>
            <a:ext cx="7162800" cy="1066800"/>
          </a:xfrm>
        </p:spPr>
        <p:txBody>
          <a:bodyPr/>
          <a:lstStyle/>
          <a:p>
            <a:endParaRPr lang="en-US"/>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12/29/21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3727450" y="6378267"/>
            <a:ext cx="5130800" cy="276999"/>
          </a:xfrm>
          <a:prstGeom prst="rect">
            <a:avLst/>
          </a:prstGeom>
          <a:noFill/>
        </p:spPr>
        <p:txBody>
          <a:bodyPr wrap="square" rtlCol="0">
            <a:spAutoFit/>
          </a:bodyPr>
          <a:lstStyle/>
          <a:p>
            <a:pPr eaLnBrk="1" hangingPunct="1"/>
            <a:r>
              <a:rPr lang="en-US" altLang="en-US" sz="1200" dirty="0">
                <a:latin typeface="Verdana" panose="020B0604030504040204" pitchFamily="34" charset="0"/>
                <a:cs typeface="Arial" panose="020B0604020202020204" pitchFamily="34" charset="0"/>
              </a:rPr>
              <a:t>Copyright © 2020 Pearson Education, Inc. All Rights Reserved.</a:t>
            </a:r>
          </a:p>
        </p:txBody>
      </p:sp>
      <p:pic>
        <p:nvPicPr>
          <p:cNvPr id="10" name="Picture 9" descr="Pearson Logo"/>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7" r:id="rId14"/>
    <p:sldLayoutId id="2147483668" r:id="rId15"/>
    <p:sldLayoutId id="2147483669" r:id="rId16"/>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388"/>
            <a:ext cx="8229600" cy="1103377"/>
          </a:xfrm>
        </p:spPr>
        <p:txBody>
          <a:bodyPr>
            <a:spAutoFit/>
          </a:bodyPr>
          <a:lstStyle/>
          <a:p>
            <a:r>
              <a:rPr lang="en-US" sz="3600" dirty="0">
                <a:latin typeface="+mj-lt"/>
              </a:rPr>
              <a:t>Cryptography and Network Security: Principles and Practice</a:t>
            </a:r>
            <a:endParaRPr lang="en-IN" sz="3600" dirty="0">
              <a:latin typeface="+mj-lt"/>
            </a:endParaRPr>
          </a:p>
        </p:txBody>
      </p:sp>
      <p:sp>
        <p:nvSpPr>
          <p:cNvPr id="3" name="Text Placeholder 2"/>
          <p:cNvSpPr>
            <a:spLocks noGrp="1"/>
          </p:cNvSpPr>
          <p:nvPr>
            <p:ph type="body" sz="quarter" idx="13"/>
          </p:nvPr>
        </p:nvSpPr>
        <p:spPr>
          <a:xfrm>
            <a:off x="457200" y="1370684"/>
            <a:ext cx="8229600" cy="307777"/>
          </a:xfrm>
        </p:spPr>
        <p:txBody>
          <a:bodyPr>
            <a:spAutoFit/>
          </a:bodyPr>
          <a:lstStyle/>
          <a:p>
            <a:r>
              <a:rPr lang="en-US" dirty="0"/>
              <a:t>Eighth Edition</a:t>
            </a:r>
            <a:endParaRPr lang="en-IN" dirty="0"/>
          </a:p>
        </p:txBody>
      </p:sp>
      <p:sp>
        <p:nvSpPr>
          <p:cNvPr id="10" name="Text Placeholder 1">
            <a:extLst>
              <a:ext uri="{FF2B5EF4-FFF2-40B4-BE49-F238E27FC236}">
                <a16:creationId xmlns:a16="http://schemas.microsoft.com/office/drawing/2014/main" id="{B90BF7CC-C13E-4975-9A72-17609AD86A49}"/>
              </a:ext>
            </a:extLst>
          </p:cNvPr>
          <p:cNvSpPr>
            <a:spLocks noGrp="1"/>
          </p:cNvSpPr>
          <p:nvPr>
            <p:ph type="body" sz="quarter" idx="14"/>
          </p:nvPr>
        </p:nvSpPr>
        <p:spPr>
          <a:xfrm>
            <a:off x="4572000" y="2850832"/>
            <a:ext cx="4106487" cy="492443"/>
          </a:xfrm>
        </p:spPr>
        <p:txBody>
          <a:bodyPr wrap="square">
            <a:spAutoFit/>
          </a:bodyPr>
          <a:lstStyle/>
          <a:p>
            <a:r>
              <a:rPr lang="en-US" sz="3200" dirty="0">
                <a:solidFill>
                  <a:schemeClr val="tx1"/>
                </a:solidFill>
              </a:rPr>
              <a:t>Chapter 12</a:t>
            </a:r>
          </a:p>
        </p:txBody>
      </p:sp>
      <p:sp>
        <p:nvSpPr>
          <p:cNvPr id="4" name="Text Placeholder 3"/>
          <p:cNvSpPr>
            <a:spLocks noGrp="1"/>
          </p:cNvSpPr>
          <p:nvPr>
            <p:ph type="body" sz="quarter" idx="15"/>
          </p:nvPr>
        </p:nvSpPr>
        <p:spPr>
          <a:xfrm>
            <a:off x="4572000" y="3581400"/>
            <a:ext cx="4114800" cy="307777"/>
          </a:xfrm>
        </p:spPr>
        <p:txBody>
          <a:bodyPr vert="horz" wrap="square" lIns="0" tIns="0" rIns="0" bIns="0" rtlCol="0" anchor="b">
            <a:spAutoFit/>
          </a:bodyPr>
          <a:lstStyle/>
          <a:p>
            <a:pPr lvl="0"/>
            <a:r>
              <a:rPr lang="en-US" sz="2000" dirty="0">
                <a:solidFill>
                  <a:prstClr val="black"/>
                </a:solidFill>
              </a:rPr>
              <a:t>Message Authentication Codes</a:t>
            </a:r>
          </a:p>
        </p:txBody>
      </p:sp>
      <p:sp>
        <p:nvSpPr>
          <p:cNvPr id="5" name="Text Placeholder 4"/>
          <p:cNvSpPr>
            <a:spLocks noGrp="1"/>
          </p:cNvSpPr>
          <p:nvPr>
            <p:ph sz="quarter" idx="19"/>
          </p:nvPr>
        </p:nvSpPr>
        <p:spPr>
          <a:xfrm>
            <a:off x="3811853" y="6426000"/>
            <a:ext cx="4858321" cy="184666"/>
          </a:xfrm>
        </p:spPr>
        <p:txBody>
          <a:bodyPr vert="horz" wrap="square" lIns="0" tIns="0" rIns="0" bIns="0" rtlCol="0">
            <a:spAutoFit/>
          </a:bodyPr>
          <a:lstStyle/>
          <a:p>
            <a:r>
              <a:rPr lang="en-US" altLang="en-US" sz="1200" dirty="0">
                <a:latin typeface="Verdana" panose="020B0604030504040204" pitchFamily="34" charset="0"/>
                <a:cs typeface="Arial" panose="020B0604020202020204" pitchFamily="34" charset="0"/>
              </a:rPr>
              <a:t>Copyright © 2020 Pearson Education, Inc. All Rights Reserved.</a:t>
            </a:r>
          </a:p>
        </p:txBody>
      </p:sp>
      <p:pic>
        <p:nvPicPr>
          <p:cNvPr id="7" name="Picture Placeholder 6" descr="Front Cover: Cryptography and Network Security: Principles and Practice, Eighth Edition by Stallings"/>
          <p:cNvPicPr>
            <a:picLocks noGrp="1" noChangeAspect="1"/>
          </p:cNvPicPr>
          <p:nvPr>
            <p:ph type="pic" sz="quarter" idx="20"/>
          </p:nvPr>
        </p:nvPicPr>
        <p:blipFill>
          <a:blip r:embed="rId3">
            <a:extLst>
              <a:ext uri="{28A0092B-C50C-407E-A947-70E740481C1C}">
                <a14:useLocalDpi xmlns:a14="http://schemas.microsoft.com/office/drawing/2010/main" val="0"/>
              </a:ext>
            </a:extLst>
          </a:blip>
          <a:stretch>
            <a:fillRect/>
          </a:stretch>
        </p:blipFill>
        <p:spPr>
          <a:xfrm>
            <a:off x="457124" y="1865652"/>
            <a:ext cx="3395472" cy="4425696"/>
          </a:xfrm>
          <a:prstGeom prst="rect">
            <a:avLst/>
          </a:prstGeom>
          <a:noFill/>
          <a:ln>
            <a:noFill/>
          </a:ln>
        </p:spPr>
      </p:pic>
    </p:spTree>
    <p:extLst>
      <p:ext uri="{BB962C8B-B14F-4D97-AF65-F5344CB8AC3E}">
        <p14:creationId xmlns:p14="http://schemas.microsoft.com/office/powerpoint/2010/main" val="878547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553998"/>
          </a:xfrm>
        </p:spPr>
        <p:txBody>
          <a:bodyPr wrap="square">
            <a:spAutoFit/>
          </a:bodyPr>
          <a:lstStyle/>
          <a:p>
            <a:r>
              <a:rPr lang="en-US" sz="3600" dirty="0">
                <a:latin typeface="+mj-lt"/>
              </a:rPr>
              <a:t>Requirements for </a:t>
            </a:r>
            <a:r>
              <a:rPr lang="en-US" sz="3600" spc="-400" dirty="0">
                <a:latin typeface="+mj-lt"/>
              </a:rPr>
              <a:t>M A </a:t>
            </a:r>
            <a:r>
              <a:rPr lang="en-US" sz="3600" dirty="0">
                <a:latin typeface="+mj-lt"/>
              </a:rPr>
              <a:t>Cs</a:t>
            </a:r>
            <a:endParaRPr lang="en-US" sz="2800" dirty="0">
              <a:latin typeface="+mj-lt"/>
            </a:endParaRPr>
          </a:p>
        </p:txBody>
      </p:sp>
      <p:sp>
        <p:nvSpPr>
          <p:cNvPr id="3" name="Content Placeholder 2"/>
          <p:cNvSpPr>
            <a:spLocks noGrp="1"/>
          </p:cNvSpPr>
          <p:nvPr>
            <p:ph idx="1"/>
          </p:nvPr>
        </p:nvSpPr>
        <p:spPr>
          <a:xfrm>
            <a:off x="457200" y="1000125"/>
            <a:ext cx="8229600" cy="4639732"/>
          </a:xfrm>
        </p:spPr>
        <p:txBody>
          <a:bodyPr>
            <a:noAutofit/>
          </a:bodyPr>
          <a:lstStyle/>
          <a:p>
            <a:pPr marL="266700" indent="-266700">
              <a:buSzPct val="100000"/>
            </a:pPr>
            <a:r>
              <a:rPr lang="en-IN" sz="2400" dirty="0"/>
              <a:t>Taking into account the types of attacks, the </a:t>
            </a:r>
            <a:r>
              <a:rPr lang="en-IN" sz="2400" spc="-300" dirty="0"/>
              <a:t>M A </a:t>
            </a:r>
            <a:r>
              <a:rPr lang="en-IN" sz="2400" dirty="0"/>
              <a:t>C needs to satisfy the following:</a:t>
            </a:r>
          </a:p>
          <a:p>
            <a:pPr marL="266700" indent="-266700">
              <a:buSzPct val="100000"/>
            </a:pPr>
            <a:r>
              <a:rPr lang="en-IN" sz="2400" dirty="0"/>
              <a:t>The first requirement deals with message replacement attacks, in which an opponent is able to construct a new message to match a given </a:t>
            </a:r>
            <a:r>
              <a:rPr lang="en-IN" sz="2400" spc="-300" dirty="0"/>
              <a:t>M A </a:t>
            </a:r>
            <a:r>
              <a:rPr lang="en-IN" sz="2400" dirty="0"/>
              <a:t>C, even though the opponent does not know and does not learn the key</a:t>
            </a:r>
          </a:p>
          <a:p>
            <a:pPr marL="266700" indent="-266700">
              <a:buSzPct val="100000"/>
            </a:pPr>
            <a:r>
              <a:rPr lang="en-IN" sz="2400" dirty="0"/>
              <a:t>The second requirement deals with the need to thwart a brute-force attack based on chosen plaintext </a:t>
            </a:r>
          </a:p>
          <a:p>
            <a:pPr marL="266700" indent="-266700">
              <a:buSzPct val="100000"/>
            </a:pPr>
            <a:r>
              <a:rPr lang="en-IN" sz="2400" dirty="0"/>
              <a:t>The final requirement dictates that the authentication algorithm should not be weaker with respect to certain parts or bits of the message than others</a:t>
            </a:r>
          </a:p>
        </p:txBody>
      </p:sp>
    </p:spTree>
    <p:extLst>
      <p:ext uri="{BB962C8B-B14F-4D97-AF65-F5344CB8AC3E}">
        <p14:creationId xmlns:p14="http://schemas.microsoft.com/office/powerpoint/2010/main" val="3056891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553998"/>
          </a:xfrm>
        </p:spPr>
        <p:txBody>
          <a:bodyPr wrap="square">
            <a:spAutoFit/>
          </a:bodyPr>
          <a:lstStyle/>
          <a:p>
            <a:r>
              <a:rPr lang="en-US" sz="3600" dirty="0">
                <a:latin typeface="+mj-lt"/>
              </a:rPr>
              <a:t>Brute-Force Attack</a:t>
            </a:r>
            <a:endParaRPr lang="en-US" sz="2800" dirty="0">
              <a:latin typeface="+mj-lt"/>
            </a:endParaRPr>
          </a:p>
        </p:txBody>
      </p:sp>
      <p:sp>
        <p:nvSpPr>
          <p:cNvPr id="3" name="Content Placeholder 2"/>
          <p:cNvSpPr>
            <a:spLocks noGrp="1"/>
          </p:cNvSpPr>
          <p:nvPr>
            <p:ph idx="1"/>
          </p:nvPr>
        </p:nvSpPr>
        <p:spPr>
          <a:xfrm>
            <a:off x="457200" y="1000124"/>
            <a:ext cx="8229600" cy="5009064"/>
          </a:xfrm>
        </p:spPr>
        <p:txBody>
          <a:bodyPr>
            <a:noAutofit/>
          </a:bodyPr>
          <a:lstStyle/>
          <a:p>
            <a:pPr marL="266700" indent="-266700">
              <a:buSzPct val="100000"/>
            </a:pPr>
            <a:r>
              <a:rPr lang="en-IN" sz="2400" dirty="0"/>
              <a:t>Requires known message-tag pairs</a:t>
            </a:r>
          </a:p>
          <a:p>
            <a:pPr marL="753618" lvl="1" indent="-266700">
              <a:buSzPct val="100000"/>
            </a:pPr>
            <a:r>
              <a:rPr lang="en-IN" sz="2400" dirty="0"/>
              <a:t>A brute-force method of finding a collision is to pick a random bit string y and check if H(y) = H(x)</a:t>
            </a:r>
          </a:p>
          <a:p>
            <a:pPr marL="266700" indent="-266700">
              <a:buSzPct val="100000"/>
            </a:pPr>
            <a:r>
              <a:rPr lang="en-IN" sz="2400" dirty="0"/>
              <a:t>Two lines of attack:</a:t>
            </a:r>
          </a:p>
          <a:p>
            <a:pPr marL="753618" lvl="1" indent="-266700">
              <a:buSzPct val="100000"/>
            </a:pPr>
            <a:r>
              <a:rPr lang="en-US" sz="2400" dirty="0"/>
              <a:t>Attack the key space</a:t>
            </a:r>
          </a:p>
          <a:p>
            <a:pPr marL="1153668" lvl="2" indent="-266700">
              <a:buSzPct val="100000"/>
            </a:pPr>
            <a:r>
              <a:rPr lang="en-IN" sz="2400" dirty="0"/>
              <a:t>If an attacker can determine the </a:t>
            </a:r>
            <a:r>
              <a:rPr lang="en-IN" sz="2400" spc="-300" dirty="0"/>
              <a:t>M A </a:t>
            </a:r>
            <a:r>
              <a:rPr lang="en-IN" sz="2400" dirty="0"/>
              <a:t>C key then it is possible to generate a valid </a:t>
            </a:r>
            <a:r>
              <a:rPr lang="en-IN" sz="2400" spc="-300" dirty="0"/>
              <a:t>M A </a:t>
            </a:r>
            <a:r>
              <a:rPr lang="en-IN" sz="2400" dirty="0"/>
              <a:t>C value for any input x</a:t>
            </a:r>
          </a:p>
          <a:p>
            <a:pPr marL="753618" lvl="1" indent="-266700">
              <a:buSzPct val="100000"/>
            </a:pPr>
            <a:r>
              <a:rPr lang="en-US" sz="2400" dirty="0"/>
              <a:t>Attack the </a:t>
            </a:r>
            <a:r>
              <a:rPr lang="en-US" sz="2400" spc="-300" dirty="0"/>
              <a:t>M A </a:t>
            </a:r>
            <a:r>
              <a:rPr lang="en-US" sz="2400" dirty="0"/>
              <a:t>C value</a:t>
            </a:r>
          </a:p>
          <a:p>
            <a:pPr marL="1153668" lvl="2" indent="-266700">
              <a:buSzPct val="100000"/>
            </a:pPr>
            <a:r>
              <a:rPr lang="en-IN" sz="2400" dirty="0"/>
              <a:t>Objective is to generate a valid tag for a given message or to find a message that matches a given tag</a:t>
            </a:r>
          </a:p>
        </p:txBody>
      </p:sp>
    </p:spTree>
    <p:extLst>
      <p:ext uri="{BB962C8B-B14F-4D97-AF65-F5344CB8AC3E}">
        <p14:creationId xmlns:p14="http://schemas.microsoft.com/office/powerpoint/2010/main" val="1020326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553998"/>
          </a:xfrm>
        </p:spPr>
        <p:txBody>
          <a:bodyPr wrap="square">
            <a:spAutoFit/>
          </a:bodyPr>
          <a:lstStyle/>
          <a:p>
            <a:r>
              <a:rPr lang="en-US" sz="3600" dirty="0">
                <a:latin typeface="+mj-lt"/>
              </a:rPr>
              <a:t>Cryptanalysis</a:t>
            </a:r>
            <a:endParaRPr lang="en-US" sz="2800" dirty="0">
              <a:latin typeface="+mj-lt"/>
            </a:endParaRPr>
          </a:p>
        </p:txBody>
      </p:sp>
      <p:sp>
        <p:nvSpPr>
          <p:cNvPr id="3" name="Content Placeholder 2"/>
          <p:cNvSpPr>
            <a:spLocks noGrp="1"/>
          </p:cNvSpPr>
          <p:nvPr>
            <p:ph idx="1"/>
          </p:nvPr>
        </p:nvSpPr>
        <p:spPr>
          <a:xfrm>
            <a:off x="457200" y="1000124"/>
            <a:ext cx="8229600" cy="3339376"/>
          </a:xfrm>
        </p:spPr>
        <p:txBody>
          <a:bodyPr>
            <a:noAutofit/>
          </a:bodyPr>
          <a:lstStyle/>
          <a:p>
            <a:pPr marL="266700" indent="-266700">
              <a:buSzPct val="100000"/>
            </a:pPr>
            <a:r>
              <a:rPr lang="en-IN" sz="2400" dirty="0"/>
              <a:t>Cryptanalytic attacks seek to exploit some property of the algorithm to perform some attack other than an exhaustive search</a:t>
            </a:r>
          </a:p>
          <a:p>
            <a:pPr marL="266700" indent="-266700">
              <a:buSzPct val="100000"/>
            </a:pPr>
            <a:r>
              <a:rPr lang="en-IN" sz="2400" dirty="0"/>
              <a:t>An ideal </a:t>
            </a:r>
            <a:r>
              <a:rPr lang="en-IN" sz="2400" spc="-300" dirty="0"/>
              <a:t>M A </a:t>
            </a:r>
            <a:r>
              <a:rPr lang="en-IN" sz="2400" dirty="0"/>
              <a:t>C algorithm will require a cryptanalytic effort greater than or equal to the brute-force effort</a:t>
            </a:r>
          </a:p>
          <a:p>
            <a:pPr marL="266700" indent="-266700">
              <a:buSzPct val="100000"/>
            </a:pPr>
            <a:r>
              <a:rPr lang="en-IN" sz="2400" dirty="0"/>
              <a:t>There is much more variety in the structure of </a:t>
            </a:r>
            <a:r>
              <a:rPr lang="en-IN" sz="2400" spc="-300" dirty="0"/>
              <a:t>M A </a:t>
            </a:r>
            <a:r>
              <a:rPr lang="en-IN" sz="2400" dirty="0"/>
              <a:t>Cs than in hash functions, so it is difficult to generalize about the cryptanalysis of </a:t>
            </a:r>
            <a:r>
              <a:rPr lang="en-IN" sz="2400" spc="-300" dirty="0"/>
              <a:t>M A </a:t>
            </a:r>
            <a:r>
              <a:rPr lang="en-IN" sz="2400" dirty="0"/>
              <a:t>Cs</a:t>
            </a:r>
          </a:p>
        </p:txBody>
      </p:sp>
    </p:spTree>
    <p:extLst>
      <p:ext uri="{BB962C8B-B14F-4D97-AF65-F5344CB8AC3E}">
        <p14:creationId xmlns:p14="http://schemas.microsoft.com/office/powerpoint/2010/main" val="156215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9304"/>
            <a:ext cx="8229600" cy="1107996"/>
          </a:xfrm>
        </p:spPr>
        <p:txBody>
          <a:bodyPr wrap="square">
            <a:noAutofit/>
          </a:bodyPr>
          <a:lstStyle/>
          <a:p>
            <a:r>
              <a:rPr lang="en-IN" sz="3600" spc="-400" dirty="0">
                <a:latin typeface="+mj-lt"/>
              </a:rPr>
              <a:t>M A </a:t>
            </a:r>
            <a:r>
              <a:rPr lang="en-IN" sz="3600" dirty="0">
                <a:latin typeface="+mj-lt"/>
              </a:rPr>
              <a:t>Cs Based on Hash Functions:      </a:t>
            </a:r>
            <a:r>
              <a:rPr lang="en-IN" sz="3600" spc="-400" dirty="0">
                <a:latin typeface="+mj-lt"/>
              </a:rPr>
              <a:t>H M A </a:t>
            </a:r>
            <a:r>
              <a:rPr lang="en-IN" sz="3600" dirty="0">
                <a:latin typeface="+mj-lt"/>
              </a:rPr>
              <a:t>C</a:t>
            </a:r>
            <a:endParaRPr lang="en-US" sz="2800" dirty="0">
              <a:latin typeface="+mj-lt"/>
            </a:endParaRPr>
          </a:p>
        </p:txBody>
      </p:sp>
      <p:sp>
        <p:nvSpPr>
          <p:cNvPr id="3" name="Content Placeholder 2"/>
          <p:cNvSpPr>
            <a:spLocks noGrp="1"/>
          </p:cNvSpPr>
          <p:nvPr>
            <p:ph idx="1"/>
          </p:nvPr>
        </p:nvSpPr>
        <p:spPr>
          <a:xfrm>
            <a:off x="457200" y="1381124"/>
            <a:ext cx="8229600" cy="4793620"/>
          </a:xfrm>
        </p:spPr>
        <p:txBody>
          <a:bodyPr>
            <a:noAutofit/>
          </a:bodyPr>
          <a:lstStyle/>
          <a:p>
            <a:pPr marL="266700" indent="-266700">
              <a:buSzPct val="100000"/>
            </a:pPr>
            <a:r>
              <a:rPr lang="en-IN" sz="2400" dirty="0"/>
              <a:t>There has been increased interest in developing a </a:t>
            </a:r>
            <a:r>
              <a:rPr lang="en-IN" sz="2400" spc="-300" dirty="0"/>
              <a:t>M A </a:t>
            </a:r>
            <a:r>
              <a:rPr lang="en-IN" sz="2400" dirty="0"/>
              <a:t>C derived from a cryptographic hash function</a:t>
            </a:r>
          </a:p>
          <a:p>
            <a:pPr marL="266700" indent="-266700">
              <a:buSzPct val="100000"/>
            </a:pPr>
            <a:r>
              <a:rPr lang="en-IN" sz="2400" dirty="0"/>
              <a:t>Motivations:</a:t>
            </a:r>
          </a:p>
          <a:p>
            <a:pPr marL="753618" lvl="1" indent="-266700">
              <a:buSzPct val="100000"/>
            </a:pPr>
            <a:r>
              <a:rPr lang="en-IN" sz="2400" dirty="0"/>
              <a:t>Cryptographic hash functions such as </a:t>
            </a:r>
            <a:r>
              <a:rPr lang="en-IN" sz="2400" spc="-300" dirty="0"/>
              <a:t>M </a:t>
            </a:r>
            <a:r>
              <a:rPr lang="en-IN" sz="2400" dirty="0"/>
              <a:t>D5 and </a:t>
            </a:r>
            <a:r>
              <a:rPr lang="en-IN" sz="2400" spc="-300" dirty="0"/>
              <a:t>S H </a:t>
            </a:r>
            <a:r>
              <a:rPr lang="en-IN" sz="2400" dirty="0"/>
              <a:t>A generally execute faster in software than symmetric block ciphers such as </a:t>
            </a:r>
            <a:r>
              <a:rPr lang="en-IN" sz="2400" spc="-300" dirty="0"/>
              <a:t>D E </a:t>
            </a:r>
            <a:r>
              <a:rPr lang="en-IN" sz="2400" dirty="0"/>
              <a:t>S</a:t>
            </a:r>
          </a:p>
          <a:p>
            <a:pPr marL="753618" lvl="1" indent="-266700">
              <a:buSzPct val="100000"/>
            </a:pPr>
            <a:r>
              <a:rPr lang="en-IN" sz="2400" dirty="0"/>
              <a:t>Library code for cryptographic hash functions is widely available</a:t>
            </a:r>
          </a:p>
          <a:p>
            <a:pPr marL="266700" indent="-266700">
              <a:buSzPct val="100000"/>
            </a:pPr>
            <a:r>
              <a:rPr lang="en-IN" sz="2400" spc="-300" dirty="0"/>
              <a:t>H M A </a:t>
            </a:r>
            <a:r>
              <a:rPr lang="en-IN" sz="2400" dirty="0"/>
              <a:t>C has been chosen as the mandatory-to-implement  </a:t>
            </a:r>
            <a:r>
              <a:rPr lang="en-IN" sz="2400" spc="-300" dirty="0"/>
              <a:t>M A </a:t>
            </a:r>
            <a:r>
              <a:rPr lang="en-IN" sz="2400" dirty="0"/>
              <a:t>C for </a:t>
            </a:r>
            <a:r>
              <a:rPr lang="en-IN" sz="2400" spc="-300" dirty="0"/>
              <a:t>I </a:t>
            </a:r>
            <a:r>
              <a:rPr lang="en-IN" sz="2400" dirty="0"/>
              <a:t>P security</a:t>
            </a:r>
          </a:p>
          <a:p>
            <a:pPr marL="266700" indent="-266700">
              <a:buSzPct val="100000"/>
            </a:pPr>
            <a:r>
              <a:rPr lang="en-IN" sz="2400" dirty="0"/>
              <a:t>Has also been issued as a </a:t>
            </a:r>
            <a:r>
              <a:rPr lang="en-IN" sz="2400" spc="-300" dirty="0"/>
              <a:t>N I S </a:t>
            </a:r>
            <a:r>
              <a:rPr lang="en-IN" sz="2400" dirty="0"/>
              <a:t>T standard (</a:t>
            </a:r>
            <a:r>
              <a:rPr lang="en-IN" sz="2400" spc="-300" dirty="0"/>
              <a:t>F I P </a:t>
            </a:r>
            <a:r>
              <a:rPr lang="en-IN" sz="2400" dirty="0"/>
              <a:t>S 198)</a:t>
            </a:r>
          </a:p>
        </p:txBody>
      </p:sp>
    </p:spTree>
    <p:extLst>
      <p:ext uri="{BB962C8B-B14F-4D97-AF65-F5344CB8AC3E}">
        <p14:creationId xmlns:p14="http://schemas.microsoft.com/office/powerpoint/2010/main" val="2968753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68577"/>
          </a:xfrm>
        </p:spPr>
        <p:txBody>
          <a:bodyPr wrap="square">
            <a:noAutofit/>
          </a:bodyPr>
          <a:lstStyle/>
          <a:p>
            <a:r>
              <a:rPr lang="en-IN" sz="3600" spc="-400" dirty="0">
                <a:latin typeface="+mj-lt"/>
              </a:rPr>
              <a:t>H M A </a:t>
            </a:r>
            <a:r>
              <a:rPr lang="en-IN" sz="3600" dirty="0">
                <a:latin typeface="+mj-lt"/>
              </a:rPr>
              <a:t>C Design Objectives</a:t>
            </a:r>
            <a:endParaRPr lang="en-US" sz="2800" dirty="0">
              <a:latin typeface="+mj-lt"/>
            </a:endParaRPr>
          </a:p>
        </p:txBody>
      </p:sp>
      <p:sp>
        <p:nvSpPr>
          <p:cNvPr id="3" name="Content Placeholder 2"/>
          <p:cNvSpPr>
            <a:spLocks noGrp="1"/>
          </p:cNvSpPr>
          <p:nvPr>
            <p:ph idx="1"/>
          </p:nvPr>
        </p:nvSpPr>
        <p:spPr>
          <a:xfrm>
            <a:off x="457200" y="1000125"/>
            <a:ext cx="8229600" cy="4793620"/>
          </a:xfrm>
        </p:spPr>
        <p:txBody>
          <a:bodyPr>
            <a:noAutofit/>
          </a:bodyPr>
          <a:lstStyle/>
          <a:p>
            <a:r>
              <a:rPr lang="en-US" sz="2400" spc="-300" dirty="0"/>
              <a:t>R F </a:t>
            </a:r>
            <a:r>
              <a:rPr lang="en-US" sz="2400" dirty="0"/>
              <a:t>C 2104 lists the following objectives for </a:t>
            </a:r>
            <a:r>
              <a:rPr lang="en-US" sz="2400" spc="-300" dirty="0"/>
              <a:t>H M A </a:t>
            </a:r>
            <a:r>
              <a:rPr lang="en-US" sz="2400" dirty="0"/>
              <a:t>C:</a:t>
            </a:r>
            <a:endParaRPr lang="en-IN" sz="2400" dirty="0"/>
          </a:p>
          <a:p>
            <a:pPr lvl="1"/>
            <a:r>
              <a:rPr lang="en-IN" sz="2400" dirty="0"/>
              <a:t>To use, without modifications, available hash functions</a:t>
            </a:r>
          </a:p>
          <a:p>
            <a:pPr lvl="1"/>
            <a:r>
              <a:rPr lang="en-IN" sz="2400" dirty="0"/>
              <a:t>To allow for easy replaceability of the embedded hash function in case faster or more secure hash functions are found or required</a:t>
            </a:r>
          </a:p>
          <a:p>
            <a:pPr lvl="1"/>
            <a:r>
              <a:rPr lang="en-IN" sz="2400" dirty="0"/>
              <a:t>To preserve the original performance of the hash function without incurring a significant degradation</a:t>
            </a:r>
          </a:p>
          <a:p>
            <a:pPr lvl="1"/>
            <a:r>
              <a:rPr lang="en-IN" sz="2400" dirty="0"/>
              <a:t>To use and handle keys in a simple way</a:t>
            </a:r>
          </a:p>
          <a:p>
            <a:pPr lvl="1"/>
            <a:r>
              <a:rPr lang="en-IN" sz="2400" dirty="0"/>
              <a:t>To have a well understood cryptographic analysis of the strength of the authentication mechanism based on reasonable assumptions about the embedded hash function</a:t>
            </a:r>
          </a:p>
        </p:txBody>
      </p:sp>
    </p:spTree>
    <p:extLst>
      <p:ext uri="{BB962C8B-B14F-4D97-AF65-F5344CB8AC3E}">
        <p14:creationId xmlns:p14="http://schemas.microsoft.com/office/powerpoint/2010/main" val="4001008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700"/>
            <a:ext cx="8229600" cy="553998"/>
          </a:xfrm>
        </p:spPr>
        <p:txBody>
          <a:bodyPr wrap="square">
            <a:spAutoFit/>
          </a:bodyPr>
          <a:lstStyle/>
          <a:p>
            <a:r>
              <a:rPr lang="en-IN" altLang="en-US" sz="3600" dirty="0">
                <a:latin typeface="+mj-lt"/>
                <a:ea typeface="ヒラギノ角ゴ Pro W3" charset="-128"/>
              </a:rPr>
              <a:t>Figure 12.5 </a:t>
            </a:r>
            <a:r>
              <a:rPr lang="en-IN" altLang="en-US" sz="3600" spc="-400" dirty="0">
                <a:latin typeface="+mj-lt"/>
                <a:ea typeface="ヒラギノ角ゴ Pro W3" charset="-128"/>
              </a:rPr>
              <a:t>H M A </a:t>
            </a:r>
            <a:r>
              <a:rPr lang="en-IN" altLang="en-US" sz="3600" dirty="0">
                <a:latin typeface="+mj-lt"/>
                <a:ea typeface="ヒラギノ角ゴ Pro W3" charset="-128"/>
              </a:rPr>
              <a:t>C Structure</a:t>
            </a:r>
            <a:endParaRPr lang="en-US" sz="2800" dirty="0">
              <a:latin typeface="+mj-lt"/>
            </a:endParaRPr>
          </a:p>
        </p:txBody>
      </p:sp>
      <p:pic>
        <p:nvPicPr>
          <p:cNvPr id="8" name="Picture 2" descr="K + and i pad enter X O R operation to get S sub i, added to Y sub 0 through Y sub L minus 1, each with b bits. This row passes through hash, with input I V (n bits) and output   &#10;H(S sub i|| M) (n bits).K + and o pad enter X O Roperation to get S sub o (b bits), with H as pad to b bits. S sub o plus the pad are sent to hash, with input I V (n bits) and output H M A C (K, M) (n bits).&#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2301423" y="853582"/>
            <a:ext cx="4517509" cy="5458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3248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wrap="square">
            <a:noAutofit/>
          </a:bodyPr>
          <a:lstStyle/>
          <a:p>
            <a:r>
              <a:rPr lang="en-IN" altLang="en-US" sz="3600" dirty="0">
                <a:latin typeface="+mj-lt"/>
                <a:ea typeface="ヒラギノ角ゴ Pro W3" charset="-128"/>
              </a:rPr>
              <a:t>Figure 12.6 Efficient Implementation of </a:t>
            </a:r>
            <a:r>
              <a:rPr lang="en-IN" altLang="en-US" sz="3600" spc="-400" dirty="0">
                <a:latin typeface="+mj-lt"/>
                <a:ea typeface="ヒラギノ角ゴ Pro W3" charset="-128"/>
              </a:rPr>
              <a:t>H M A </a:t>
            </a:r>
            <a:r>
              <a:rPr lang="en-IN" altLang="en-US" sz="3600" dirty="0">
                <a:latin typeface="+mj-lt"/>
                <a:ea typeface="ヒラギノ角ゴ Pro W3" charset="-128"/>
              </a:rPr>
              <a:t>C</a:t>
            </a:r>
            <a:endParaRPr lang="en-US" sz="2800" dirty="0">
              <a:latin typeface="+mj-lt"/>
            </a:endParaRPr>
          </a:p>
        </p:txBody>
      </p:sp>
      <p:pic>
        <p:nvPicPr>
          <p:cNvPr id="7" name="Picture 2" descr="A diagram is divided vertically into two parts: precomputed and computed per message. Under precomputed, K + and i pad enter X O R operation with output s sub I, with b bits sent to f, with input I V. K + and o pad enter X O R operation with output S sub o, with b bits sent to f, along with I V. Under computed per message, a string of cells, Y sub 0 to Y sub L minus 1 each with b bits, enters hash, along with n bits from first function f, to get  H(S sub I || M) (n bits), sent as pad to b bits which passes to another function, with n bits from second function f, to get H M A C (K, M) (n bits)."/>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2453046" y="1422799"/>
            <a:ext cx="4242889" cy="4895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7401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IN" sz="3600" dirty="0">
                <a:latin typeface="+mj-lt"/>
              </a:rPr>
              <a:t>Security of </a:t>
            </a:r>
            <a:r>
              <a:rPr lang="en-IN" sz="3600" spc="-400" dirty="0">
                <a:latin typeface="+mj-lt"/>
              </a:rPr>
              <a:t>H M A </a:t>
            </a:r>
            <a:r>
              <a:rPr lang="en-IN" sz="3600" dirty="0">
                <a:latin typeface="+mj-lt"/>
              </a:rPr>
              <a:t>C</a:t>
            </a:r>
            <a:endParaRPr lang="en-US" sz="2800" dirty="0">
              <a:latin typeface="+mj-lt"/>
            </a:endParaRPr>
          </a:p>
        </p:txBody>
      </p:sp>
      <p:sp>
        <p:nvSpPr>
          <p:cNvPr id="3" name="Content Placeholder 2"/>
          <p:cNvSpPr>
            <a:spLocks noGrp="1"/>
          </p:cNvSpPr>
          <p:nvPr>
            <p:ph idx="1"/>
          </p:nvPr>
        </p:nvSpPr>
        <p:spPr>
          <a:xfrm>
            <a:off x="457200" y="990600"/>
            <a:ext cx="8229600" cy="3708708"/>
          </a:xfrm>
        </p:spPr>
        <p:txBody>
          <a:bodyPr>
            <a:spAutoFit/>
          </a:bodyPr>
          <a:lstStyle/>
          <a:p>
            <a:r>
              <a:rPr lang="en-IN" sz="2400" dirty="0"/>
              <a:t>Depends in some way on the cryptographic strength of the underlying hash function</a:t>
            </a:r>
          </a:p>
          <a:p>
            <a:r>
              <a:rPr lang="en-IN" sz="2400" dirty="0"/>
              <a:t>Appeal of </a:t>
            </a:r>
            <a:r>
              <a:rPr lang="en-IN" sz="2400" spc="-300" dirty="0"/>
              <a:t>H M A </a:t>
            </a:r>
            <a:r>
              <a:rPr lang="en-IN" sz="2400" dirty="0"/>
              <a:t>C is that its designers have been able to prove an exact relationship between the strength of the embedded hash function and the strength of </a:t>
            </a:r>
            <a:r>
              <a:rPr lang="en-IN" sz="2400" spc="-300" dirty="0"/>
              <a:t>H M A </a:t>
            </a:r>
            <a:r>
              <a:rPr lang="en-IN" sz="2400" dirty="0"/>
              <a:t>C</a:t>
            </a:r>
          </a:p>
          <a:p>
            <a:r>
              <a:rPr lang="en-IN" sz="2400" dirty="0"/>
              <a:t>Generally expressed in terms of the probability of successful forgery with a given amount of time spent by the forger and a given number of message-tag pairs created with the same key</a:t>
            </a:r>
          </a:p>
        </p:txBody>
      </p:sp>
      <p:pic>
        <p:nvPicPr>
          <p:cNvPr id="7" name="Picture Placeholder 6">
            <a:extLst>
              <a:ext uri="{FF2B5EF4-FFF2-40B4-BE49-F238E27FC236}">
                <a16:creationId xmlns:a16="http://schemas.microsoft.com/office/drawing/2014/main" id="{136104F5-2DE2-430E-83BF-8724082B5F64}"/>
              </a:ext>
              <a:ext uri="{C183D7F6-B498-43B3-948B-1728B52AA6E4}">
                <adec:decorative xmlns:adec="http://schemas.microsoft.com/office/drawing/2017/decorative" val="1"/>
              </a:ext>
            </a:extLst>
          </p:cNvPr>
          <p:cNvPicPr>
            <a:picLocks noGrp="1" noChangeAspect="1"/>
          </p:cNvPicPr>
          <p:nvPr>
            <p:ph type="pic" sz="quarter" idx="14"/>
          </p:nvPr>
        </p:nvPicPr>
        <p:blipFill>
          <a:blip r:embed="rId3"/>
          <a:stretch>
            <a:fillRect/>
          </a:stretch>
        </p:blipFill>
        <p:spPr>
          <a:xfrm>
            <a:off x="6574762" y="4734005"/>
            <a:ext cx="2099338" cy="1577895"/>
          </a:xfrm>
          <a:prstGeom prst="rect">
            <a:avLst/>
          </a:prstGeom>
          <a:noFill/>
          <a:ln>
            <a:noFill/>
          </a:ln>
        </p:spPr>
      </p:pic>
    </p:spTree>
    <p:extLst>
      <p:ext uri="{BB962C8B-B14F-4D97-AF65-F5344CB8AC3E}">
        <p14:creationId xmlns:p14="http://schemas.microsoft.com/office/powerpoint/2010/main" val="1648601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wrap="square">
            <a:noAutofit/>
          </a:bodyPr>
          <a:lstStyle/>
          <a:p>
            <a:r>
              <a:rPr lang="en-IN" altLang="en-US" sz="3600" dirty="0">
                <a:latin typeface="+mj-lt"/>
                <a:ea typeface="ヒラギノ角ゴ Pro W3" charset="-128"/>
              </a:rPr>
              <a:t>Figure 12.7 Data Authentication Algorithm (</a:t>
            </a:r>
            <a:r>
              <a:rPr lang="en-IN" altLang="en-US" sz="3600" spc="-400" dirty="0">
                <a:latin typeface="+mj-lt"/>
                <a:ea typeface="ヒラギノ角ゴ Pro W3" charset="-128"/>
              </a:rPr>
              <a:t>F I P </a:t>
            </a:r>
            <a:r>
              <a:rPr lang="en-IN" altLang="en-US" sz="3600" dirty="0">
                <a:latin typeface="+mj-lt"/>
                <a:ea typeface="ヒラギノ角ゴ Pro W3" charset="-128"/>
              </a:rPr>
              <a:t>S </a:t>
            </a:r>
            <a:r>
              <a:rPr lang="en-IN" altLang="en-US" sz="3600" spc="-400" dirty="0">
                <a:latin typeface="+mj-lt"/>
                <a:ea typeface="ヒラギノ角ゴ Pro W3" charset="-128"/>
              </a:rPr>
              <a:t>P U </a:t>
            </a:r>
            <a:r>
              <a:rPr lang="en-IN" altLang="en-US" sz="3600" dirty="0">
                <a:latin typeface="+mj-lt"/>
                <a:ea typeface="ヒラギノ角ゴ Pro W3" charset="-128"/>
              </a:rPr>
              <a:t>B 113)</a:t>
            </a:r>
            <a:endParaRPr lang="en-US" sz="2800" dirty="0">
              <a:latin typeface="+mj-lt"/>
            </a:endParaRPr>
          </a:p>
        </p:txBody>
      </p:sp>
      <p:pic>
        <p:nvPicPr>
          <p:cNvPr id="7" name="Picture 2" descr="At, time = 1 D sub 1 (64 bits) passes through D E S encryption, with K (56 bits), to get O sub 1 (64 bits). At time, t = 2 D sub 2 joins O sub 1 at X O R operation, with output through D E S encryption, with input K, to get O sub 2. The process continues in this pattern, until,time = N where D sub N and O sub N minus 1 enter X O R operation with output through D E S encryption, with input K, to get O sub N, which includes D A C (16 to 64 bits)."/>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387203" y="1527978"/>
            <a:ext cx="6331495" cy="4789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0553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wrap="square">
            <a:noAutofit/>
          </a:bodyPr>
          <a:lstStyle/>
          <a:p>
            <a:r>
              <a:rPr lang="en-IN" altLang="en-US" sz="3600" dirty="0">
                <a:latin typeface="+mj-lt"/>
                <a:ea typeface="ヒラギノ角ゴ Pro W3" charset="-128"/>
              </a:rPr>
              <a:t>Figure 12.8 Cipher-based Message Authentication Code (</a:t>
            </a:r>
            <a:r>
              <a:rPr lang="en-IN" altLang="en-US" sz="3600" spc="-400" dirty="0">
                <a:latin typeface="+mj-lt"/>
                <a:ea typeface="ヒラギノ角ゴ Pro W3" charset="-128"/>
              </a:rPr>
              <a:t>C M A </a:t>
            </a:r>
            <a:r>
              <a:rPr lang="en-IN" altLang="en-US" sz="3600" dirty="0">
                <a:latin typeface="+mj-lt"/>
                <a:ea typeface="ヒラギノ角ゴ Pro W3" charset="-128"/>
              </a:rPr>
              <a:t>C)</a:t>
            </a:r>
            <a:endParaRPr lang="en-US" sz="2800" dirty="0">
              <a:latin typeface="+mj-lt"/>
            </a:endParaRPr>
          </a:p>
        </p:txBody>
      </p:sp>
      <p:pic>
        <p:nvPicPr>
          <p:cNvPr id="7" name="Picture 2" descr="1. Message length is integer multiple of block size: M sub 1, with b bits, enters encryption, with input K with k bits. M sub 2 joins the output of the encryption at X O R operation, with output through another encryption, with input K. The process continues, with M sub n joining the previous encryption output and K sub 1 at X O R operation, with output through encryption, with input K, to get M S B(T l e n) with output T.&#10;2. Message length is not integer multiple of block size: M sub 1 enters encryption, with input K. M sub 2 joins the output of the encryption at X O R operation, with output through another encryption, with input K. The process continues, with M sub n plus padding joining the previous encryption output and K sub 2 at X O R operation, with output through encryption, with input K, to get M S B(T l e n) with output T.&#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410145" y="1497277"/>
            <a:ext cx="6311010" cy="4819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14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07996"/>
          </a:xfrm>
        </p:spPr>
        <p:txBody>
          <a:bodyPr wrap="square">
            <a:noAutofit/>
          </a:bodyPr>
          <a:lstStyle/>
          <a:p>
            <a:r>
              <a:rPr lang="en-IN" altLang="en-US" sz="3600" dirty="0">
                <a:latin typeface="+mj-lt"/>
                <a:ea typeface="ヒラギノ角ゴ Pro W3" charset="-128"/>
              </a:rPr>
              <a:t>Message Authentication Requirements </a:t>
            </a:r>
            <a:r>
              <a:rPr lang="en-IN" altLang="en-US" sz="2800" dirty="0">
                <a:latin typeface="+mj-lt"/>
                <a:ea typeface="ヒラギノ角ゴ Pro W3" charset="-128"/>
              </a:rPr>
              <a:t>(1 of 2)</a:t>
            </a:r>
            <a:endParaRPr lang="en-US" sz="2800" dirty="0">
              <a:latin typeface="+mj-lt"/>
            </a:endParaRPr>
          </a:p>
        </p:txBody>
      </p:sp>
      <p:sp>
        <p:nvSpPr>
          <p:cNvPr id="3" name="Content Placeholder 2"/>
          <p:cNvSpPr>
            <a:spLocks noGrp="1"/>
          </p:cNvSpPr>
          <p:nvPr>
            <p:ph idx="1"/>
          </p:nvPr>
        </p:nvSpPr>
        <p:spPr>
          <a:xfrm>
            <a:off x="457200" y="1399908"/>
            <a:ext cx="8229600" cy="4772292"/>
          </a:xfrm>
        </p:spPr>
        <p:txBody>
          <a:bodyPr wrap="square">
            <a:noAutofit/>
          </a:bodyPr>
          <a:lstStyle/>
          <a:p>
            <a:pPr>
              <a:spcBef>
                <a:spcPts val="1200"/>
              </a:spcBef>
            </a:pPr>
            <a:r>
              <a:rPr lang="en-US" sz="2200" dirty="0"/>
              <a:t>Disclosure</a:t>
            </a:r>
          </a:p>
          <a:p>
            <a:pPr lvl="1">
              <a:spcBef>
                <a:spcPts val="1200"/>
              </a:spcBef>
            </a:pPr>
            <a:r>
              <a:rPr lang="en-US" sz="2200" dirty="0"/>
              <a:t>Release of message contents to any person or process not possessing the appropriate cryptographic key</a:t>
            </a:r>
          </a:p>
          <a:p>
            <a:pPr>
              <a:spcBef>
                <a:spcPts val="1200"/>
              </a:spcBef>
            </a:pPr>
            <a:r>
              <a:rPr lang="en-US" sz="2200" dirty="0"/>
              <a:t>Traffic analysis</a:t>
            </a:r>
          </a:p>
          <a:p>
            <a:pPr lvl="1">
              <a:spcBef>
                <a:spcPts val="1200"/>
              </a:spcBef>
            </a:pPr>
            <a:r>
              <a:rPr lang="en-US" sz="2200" dirty="0"/>
              <a:t>Discovery of the pattern of traffic between parties</a:t>
            </a:r>
          </a:p>
          <a:p>
            <a:pPr>
              <a:spcBef>
                <a:spcPts val="1200"/>
              </a:spcBef>
            </a:pPr>
            <a:r>
              <a:rPr lang="en-US" sz="2200" dirty="0"/>
              <a:t>Masquerade</a:t>
            </a:r>
          </a:p>
          <a:p>
            <a:pPr lvl="1">
              <a:spcBef>
                <a:spcPts val="1200"/>
              </a:spcBef>
            </a:pPr>
            <a:r>
              <a:rPr lang="en-US" sz="2200" dirty="0"/>
              <a:t>Insertion of messages into the network from a fraudulent source</a:t>
            </a:r>
          </a:p>
          <a:p>
            <a:pPr>
              <a:spcBef>
                <a:spcPts val="1200"/>
              </a:spcBef>
            </a:pPr>
            <a:r>
              <a:rPr lang="en-US" sz="2200" dirty="0"/>
              <a:t>Content modification</a:t>
            </a:r>
          </a:p>
          <a:p>
            <a:pPr lvl="1">
              <a:spcBef>
                <a:spcPts val="1200"/>
              </a:spcBef>
            </a:pPr>
            <a:r>
              <a:rPr lang="en-US" sz="2200" dirty="0"/>
              <a:t>Changes to the contents of a message, including insertion, deletion, transposition, and modification</a:t>
            </a:r>
          </a:p>
        </p:txBody>
      </p:sp>
    </p:spTree>
    <p:extLst>
      <p:ext uri="{BB962C8B-B14F-4D97-AF65-F5344CB8AC3E}">
        <p14:creationId xmlns:p14="http://schemas.microsoft.com/office/powerpoint/2010/main" val="867553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IN" altLang="en-US" sz="3600" dirty="0">
                <a:latin typeface="+mj-lt"/>
                <a:ea typeface="ヒラギノ角ゴ Pro W3" charset="-128"/>
              </a:rPr>
              <a:t>Summary</a:t>
            </a:r>
            <a:endParaRPr lang="en-US" sz="3600" dirty="0">
              <a:latin typeface="+mj-lt"/>
            </a:endParaRPr>
          </a:p>
        </p:txBody>
      </p:sp>
      <p:sp>
        <p:nvSpPr>
          <p:cNvPr id="3" name="Content Placeholder 2"/>
          <p:cNvSpPr>
            <a:spLocks noGrp="1"/>
          </p:cNvSpPr>
          <p:nvPr>
            <p:ph idx="1"/>
          </p:nvPr>
        </p:nvSpPr>
        <p:spPr>
          <a:xfrm>
            <a:off x="457200" y="990600"/>
            <a:ext cx="7848600" cy="3924300"/>
          </a:xfrm>
        </p:spPr>
        <p:txBody>
          <a:bodyPr wrap="square">
            <a:noAutofit/>
          </a:bodyPr>
          <a:lstStyle/>
          <a:p>
            <a:pPr>
              <a:defRPr/>
            </a:pPr>
            <a:r>
              <a:rPr lang="en-IN" sz="2000" dirty="0"/>
              <a:t>List and explain the possible attacks that are relevant to message authentication </a:t>
            </a:r>
          </a:p>
          <a:p>
            <a:pPr>
              <a:defRPr/>
            </a:pPr>
            <a:r>
              <a:rPr lang="en-IN" sz="2000" dirty="0"/>
              <a:t>Define the term </a:t>
            </a:r>
            <a:r>
              <a:rPr lang="en-IN" sz="2000" i="1" dirty="0"/>
              <a:t>message</a:t>
            </a:r>
            <a:r>
              <a:rPr lang="en-IN" sz="2000" dirty="0"/>
              <a:t> </a:t>
            </a:r>
            <a:r>
              <a:rPr lang="en-IN" sz="2000" i="1" dirty="0"/>
              <a:t>authentication code</a:t>
            </a:r>
          </a:p>
          <a:p>
            <a:pPr>
              <a:defRPr/>
            </a:pPr>
            <a:r>
              <a:rPr lang="en-IN" sz="2000" dirty="0"/>
              <a:t>List and explain the requirements for a message authentication code</a:t>
            </a:r>
          </a:p>
          <a:p>
            <a:pPr>
              <a:defRPr/>
            </a:pPr>
            <a:r>
              <a:rPr lang="en-IN" sz="2000" dirty="0"/>
              <a:t>Present an overview of </a:t>
            </a:r>
            <a:r>
              <a:rPr lang="en-IN" sz="2000" spc="-300" dirty="0"/>
              <a:t>H M A </a:t>
            </a:r>
            <a:r>
              <a:rPr lang="en-IN" sz="2000" dirty="0"/>
              <a:t>C</a:t>
            </a:r>
          </a:p>
          <a:p>
            <a:pPr>
              <a:defRPr/>
            </a:pPr>
            <a:r>
              <a:rPr lang="en-IN" sz="2000" dirty="0"/>
              <a:t>Present an overview of </a:t>
            </a:r>
            <a:r>
              <a:rPr lang="en-IN" sz="2000" spc="-300" dirty="0"/>
              <a:t>C M A </a:t>
            </a:r>
            <a:r>
              <a:rPr lang="en-IN" sz="2000" dirty="0"/>
              <a:t>C</a:t>
            </a:r>
          </a:p>
        </p:txBody>
      </p:sp>
      <p:pic>
        <p:nvPicPr>
          <p:cNvPr id="1026" name="Picture 2">
            <a:extLst>
              <a:ext uri="{C183D7F6-B498-43B3-948B-1728B52AA6E4}">
                <adec:decorative xmlns:adec="http://schemas.microsoft.com/office/drawing/2017/decorative" val="1"/>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3670300" y="5387975"/>
            <a:ext cx="17907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71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07996"/>
          </a:xfrm>
        </p:spPr>
        <p:txBody>
          <a:bodyPr wrap="square">
            <a:noAutofit/>
          </a:bodyPr>
          <a:lstStyle/>
          <a:p>
            <a:r>
              <a:rPr lang="en-IN" altLang="en-US" sz="3600" dirty="0">
                <a:latin typeface="+mj-lt"/>
                <a:ea typeface="ヒラギノ角ゴ Pro W3" charset="-128"/>
              </a:rPr>
              <a:t>Message Authentication Requirements </a:t>
            </a:r>
            <a:r>
              <a:rPr lang="en-IN" altLang="en-US" sz="2800" dirty="0">
                <a:latin typeface="+mj-lt"/>
                <a:ea typeface="ヒラギノ角ゴ Pro W3" charset="-128"/>
              </a:rPr>
              <a:t>(2 of 2)</a:t>
            </a:r>
            <a:endParaRPr lang="en-US" sz="2800" dirty="0">
              <a:latin typeface="+mj-lt"/>
            </a:endParaRPr>
          </a:p>
        </p:txBody>
      </p:sp>
      <p:sp>
        <p:nvSpPr>
          <p:cNvPr id="5" name="Content Placeholder 4"/>
          <p:cNvSpPr>
            <a:spLocks noGrp="1"/>
          </p:cNvSpPr>
          <p:nvPr>
            <p:ph idx="13"/>
          </p:nvPr>
        </p:nvSpPr>
        <p:spPr>
          <a:xfrm>
            <a:off x="457200" y="1386836"/>
            <a:ext cx="8229600" cy="4480563"/>
          </a:xfrm>
        </p:spPr>
        <p:txBody>
          <a:bodyPr>
            <a:noAutofit/>
          </a:bodyPr>
          <a:lstStyle/>
          <a:p>
            <a:pPr>
              <a:spcBef>
                <a:spcPts val="1200"/>
              </a:spcBef>
            </a:pPr>
            <a:r>
              <a:rPr lang="en-US" sz="2400" dirty="0"/>
              <a:t>Sequence modification</a:t>
            </a:r>
          </a:p>
          <a:p>
            <a:pPr lvl="1">
              <a:spcBef>
                <a:spcPts val="1200"/>
              </a:spcBef>
            </a:pPr>
            <a:r>
              <a:rPr lang="en-US" sz="2400" dirty="0"/>
              <a:t>Any modification to a sequence of messages between parties, including insertion, deletion, and reordering</a:t>
            </a:r>
          </a:p>
          <a:p>
            <a:pPr>
              <a:spcBef>
                <a:spcPts val="1200"/>
              </a:spcBef>
            </a:pPr>
            <a:r>
              <a:rPr lang="en-US" sz="2400" dirty="0"/>
              <a:t>Timing modification</a:t>
            </a:r>
          </a:p>
          <a:p>
            <a:pPr lvl="1">
              <a:spcBef>
                <a:spcPts val="1200"/>
              </a:spcBef>
            </a:pPr>
            <a:r>
              <a:rPr lang="en-US" sz="2400" dirty="0"/>
              <a:t>Delay or replay of messages</a:t>
            </a:r>
          </a:p>
          <a:p>
            <a:pPr>
              <a:spcBef>
                <a:spcPts val="1200"/>
              </a:spcBef>
            </a:pPr>
            <a:r>
              <a:rPr lang="en-US" sz="2400" dirty="0"/>
              <a:t>Source repudiation</a:t>
            </a:r>
          </a:p>
          <a:p>
            <a:pPr lvl="1">
              <a:spcBef>
                <a:spcPts val="1200"/>
              </a:spcBef>
            </a:pPr>
            <a:r>
              <a:rPr lang="en-US" sz="2400" dirty="0"/>
              <a:t>Denial of transmission of message by source</a:t>
            </a:r>
          </a:p>
          <a:p>
            <a:pPr>
              <a:spcBef>
                <a:spcPts val="1200"/>
              </a:spcBef>
            </a:pPr>
            <a:r>
              <a:rPr lang="en-US" sz="2400" dirty="0"/>
              <a:t>Destination repudiation</a:t>
            </a:r>
          </a:p>
          <a:p>
            <a:pPr lvl="1">
              <a:spcBef>
                <a:spcPts val="1200"/>
              </a:spcBef>
            </a:pPr>
            <a:r>
              <a:rPr lang="en-US" sz="2400" dirty="0"/>
              <a:t>Denial of receipt of message by destination</a:t>
            </a:r>
          </a:p>
        </p:txBody>
      </p:sp>
    </p:spTree>
    <p:extLst>
      <p:ext uri="{BB962C8B-B14F-4D97-AF65-F5344CB8AC3E}">
        <p14:creationId xmlns:p14="http://schemas.microsoft.com/office/powerpoint/2010/main" val="208270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7487"/>
            <a:ext cx="8229600" cy="516888"/>
          </a:xfrm>
        </p:spPr>
        <p:txBody>
          <a:bodyPr wrap="square">
            <a:noAutofit/>
          </a:bodyPr>
          <a:lstStyle/>
          <a:p>
            <a:r>
              <a:rPr lang="en-IN" altLang="en-US" sz="3600" dirty="0">
                <a:latin typeface="+mj-lt"/>
                <a:ea typeface="ヒラギノ角ゴ Pro W3" charset="-128"/>
              </a:rPr>
              <a:t>Message Authentication Functions</a:t>
            </a:r>
            <a:endParaRPr lang="en-US" sz="3600" dirty="0">
              <a:latin typeface="+mj-lt"/>
            </a:endParaRPr>
          </a:p>
        </p:txBody>
      </p:sp>
      <p:sp>
        <p:nvSpPr>
          <p:cNvPr id="3" name="Content Placeholder 2"/>
          <p:cNvSpPr>
            <a:spLocks noGrp="1"/>
          </p:cNvSpPr>
          <p:nvPr>
            <p:ph idx="1"/>
          </p:nvPr>
        </p:nvSpPr>
        <p:spPr>
          <a:xfrm>
            <a:off x="457200" y="1066800"/>
            <a:ext cx="3733800" cy="3662541"/>
          </a:xfrm>
        </p:spPr>
        <p:txBody>
          <a:bodyPr wrap="square">
            <a:noAutofit/>
          </a:bodyPr>
          <a:lstStyle/>
          <a:p>
            <a:pPr>
              <a:spcBef>
                <a:spcPts val="1200"/>
              </a:spcBef>
            </a:pPr>
            <a:r>
              <a:rPr lang="en-IN" sz="1800" dirty="0"/>
              <a:t>Two levels of functionality:</a:t>
            </a:r>
          </a:p>
          <a:p>
            <a:pPr>
              <a:spcBef>
                <a:spcPts val="1200"/>
              </a:spcBef>
            </a:pPr>
            <a:r>
              <a:rPr lang="en-IN" sz="1800" dirty="0"/>
              <a:t>Lower level</a:t>
            </a:r>
          </a:p>
          <a:p>
            <a:pPr lvl="1">
              <a:spcBef>
                <a:spcPts val="1200"/>
              </a:spcBef>
            </a:pPr>
            <a:r>
              <a:rPr lang="en-IN" sz="1800" dirty="0"/>
              <a:t>There must be some sort of function that produces an authenticator</a:t>
            </a:r>
          </a:p>
          <a:p>
            <a:pPr>
              <a:spcBef>
                <a:spcPts val="1200"/>
              </a:spcBef>
            </a:pPr>
            <a:r>
              <a:rPr lang="en-IN" sz="1800" dirty="0"/>
              <a:t>Higher-level</a:t>
            </a:r>
          </a:p>
          <a:p>
            <a:pPr lvl="1">
              <a:spcBef>
                <a:spcPts val="1200"/>
              </a:spcBef>
            </a:pPr>
            <a:r>
              <a:rPr lang="en-IN" sz="1800" dirty="0"/>
              <a:t>Uses the lower-level function as a primitive in an authentication protocol that enables a receiver to verify the authenticity of a message</a:t>
            </a:r>
          </a:p>
        </p:txBody>
      </p:sp>
      <p:sp>
        <p:nvSpPr>
          <p:cNvPr id="5" name="Content Placeholder 4"/>
          <p:cNvSpPr>
            <a:spLocks noGrp="1"/>
          </p:cNvSpPr>
          <p:nvPr>
            <p:ph idx="13"/>
          </p:nvPr>
        </p:nvSpPr>
        <p:spPr>
          <a:xfrm>
            <a:off x="4648200" y="1066800"/>
            <a:ext cx="4038600" cy="4676775"/>
          </a:xfrm>
        </p:spPr>
        <p:txBody>
          <a:bodyPr>
            <a:noAutofit/>
          </a:bodyPr>
          <a:lstStyle/>
          <a:p>
            <a:pPr>
              <a:spcBef>
                <a:spcPts val="1200"/>
              </a:spcBef>
            </a:pPr>
            <a:r>
              <a:rPr lang="en-US" sz="1800" dirty="0"/>
              <a:t>Hash function</a:t>
            </a:r>
          </a:p>
          <a:p>
            <a:pPr lvl="1">
              <a:spcBef>
                <a:spcPts val="1200"/>
              </a:spcBef>
            </a:pPr>
            <a:r>
              <a:rPr lang="en-IN" sz="1800" dirty="0"/>
              <a:t>A function that maps a message of any length into a fixed-length hash value which serves as the authenticator</a:t>
            </a:r>
          </a:p>
          <a:p>
            <a:pPr>
              <a:spcBef>
                <a:spcPts val="1200"/>
              </a:spcBef>
            </a:pPr>
            <a:r>
              <a:rPr lang="en-US" sz="1800" dirty="0"/>
              <a:t>Message encryption</a:t>
            </a:r>
          </a:p>
          <a:p>
            <a:pPr lvl="1">
              <a:spcBef>
                <a:spcPts val="1200"/>
              </a:spcBef>
            </a:pPr>
            <a:r>
              <a:rPr lang="en-IN" sz="1800" dirty="0"/>
              <a:t>The </a:t>
            </a:r>
            <a:r>
              <a:rPr lang="en-IN" sz="1800" dirty="0" err="1"/>
              <a:t>ciphertext</a:t>
            </a:r>
            <a:r>
              <a:rPr lang="en-IN" sz="1800" dirty="0"/>
              <a:t> of the entire message serves as its authenticator</a:t>
            </a:r>
          </a:p>
          <a:p>
            <a:pPr>
              <a:spcBef>
                <a:spcPts val="1200"/>
              </a:spcBef>
            </a:pPr>
            <a:r>
              <a:rPr lang="en-US" sz="1800" dirty="0"/>
              <a:t>Message authentication code (</a:t>
            </a:r>
            <a:r>
              <a:rPr lang="en-US" sz="1800" spc="-200" dirty="0"/>
              <a:t>M A </a:t>
            </a:r>
            <a:r>
              <a:rPr lang="en-US" sz="1800" dirty="0"/>
              <a:t>C)</a:t>
            </a:r>
          </a:p>
          <a:p>
            <a:pPr lvl="1">
              <a:spcBef>
                <a:spcPts val="1200"/>
              </a:spcBef>
            </a:pPr>
            <a:r>
              <a:rPr lang="en-IN" sz="1800" dirty="0"/>
              <a:t>A function of the message and a secret key that produces a fixed-length value that serves as the authenticator</a:t>
            </a:r>
          </a:p>
        </p:txBody>
      </p:sp>
    </p:spTree>
    <p:extLst>
      <p:ext uri="{BB962C8B-B14F-4D97-AF65-F5344CB8AC3E}">
        <p14:creationId xmlns:p14="http://schemas.microsoft.com/office/powerpoint/2010/main" val="918775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925"/>
            <a:ext cx="8229600" cy="1097280"/>
          </a:xfrm>
        </p:spPr>
        <p:txBody>
          <a:bodyPr wrap="square">
            <a:noAutofit/>
          </a:bodyPr>
          <a:lstStyle/>
          <a:p>
            <a:r>
              <a:rPr lang="en-IN" altLang="en-US" sz="3600" dirty="0">
                <a:latin typeface="+mj-lt"/>
                <a:ea typeface="ヒラギノ角ゴ Pro W3" charset="-128"/>
              </a:rPr>
              <a:t>Figure 12.1 Basic Uses of Message Encryption</a:t>
            </a:r>
            <a:endParaRPr lang="en-US" sz="2800" dirty="0">
              <a:latin typeface="+mj-lt"/>
            </a:endParaRPr>
          </a:p>
        </p:txBody>
      </p:sp>
      <p:pic>
        <p:nvPicPr>
          <p:cNvPr id="7" name="Picture 2" descr="1. Symmetric encryption: confidentiality and authentication: at source A, message M passes through encryption E, with input from key K, to get E(K, M), which then passes through decryption D at destination B, with input K, producing M.&#10;2. Public-key encryption: confidentiality: at source A, M passes through E, with input P U sub b, to get E(P U sub b, M), sent through D at destination B, with input P R sub b, producing M.&#10;3. Pubic-key encryption: authentication and signature: at source A, M passes through E, with input P R sub a, to get E(P R sub a, M), sent through D at destination B, with input P U sub a, producing M.&#10;4. Public-key encryption: confidentiality, authentication, and signature: at source A, M passes through E, with input P R sub a, to get E(P R sub a, M), sent through E, with input P U sub b, to get E (P U sub b, E(P R sub a, M)). At destination B, E passes through D, with input P R sub b, to get E(P R sub a, M), which passes through D, with input P U sub a, to get M.&#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2145801" y="1524953"/>
            <a:ext cx="4838228" cy="4788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3016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397"/>
            <a:ext cx="8229600" cy="1097280"/>
          </a:xfrm>
        </p:spPr>
        <p:txBody>
          <a:bodyPr wrap="square">
            <a:noAutofit/>
          </a:bodyPr>
          <a:lstStyle/>
          <a:p>
            <a:r>
              <a:rPr lang="en-IN" altLang="en-US" sz="3600" dirty="0">
                <a:latin typeface="+mj-lt"/>
                <a:ea typeface="ヒラギノ角ゴ Pro W3" charset="-128"/>
              </a:rPr>
              <a:t>Figure 12.2 Internal and External Error Control</a:t>
            </a:r>
            <a:endParaRPr lang="en-US" sz="2800" dirty="0">
              <a:latin typeface="+mj-lt"/>
            </a:endParaRPr>
          </a:p>
        </p:txBody>
      </p:sp>
      <p:pic>
        <p:nvPicPr>
          <p:cNvPr id="7" name="Picture 2" descr="1. Internal error control: at source A, M passes through F, then output from F joins M to get M plus F(M), which passes through E, with input K, producing  . At destination B, E passes through D, with input K, to get M plus F(M). M then passes through F, with output compared to F(M).&#10;2. External error control: at source A, M passes through E, with input K, to get E(K, M). E passes through F, with output from F joining E to get E(K, M) plus F(E(K, M). At destination B, E passes through D, with input K, to get M, and also passes through F, with output compared to F(E(K, M)).&#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74106" y="1552154"/>
            <a:ext cx="8183088" cy="4356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6032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IN" altLang="en-US" sz="3600" dirty="0">
                <a:latin typeface="+mj-lt"/>
                <a:ea typeface="ヒラギノ角ゴ Pro W3" charset="-128"/>
              </a:rPr>
              <a:t>Figure 12.3 </a:t>
            </a:r>
            <a:r>
              <a:rPr lang="en-IN" altLang="en-US" sz="3600" spc="-400" dirty="0">
                <a:latin typeface="+mj-lt"/>
                <a:ea typeface="ヒラギノ角ゴ Pro W3" charset="-128"/>
              </a:rPr>
              <a:t>T C </a:t>
            </a:r>
            <a:r>
              <a:rPr lang="en-IN" altLang="en-US" sz="3600" dirty="0">
                <a:latin typeface="+mj-lt"/>
                <a:ea typeface="ヒラギノ角ゴ Pro W3" charset="-128"/>
              </a:rPr>
              <a:t>P Segment</a:t>
            </a:r>
            <a:endParaRPr lang="en-US" sz="2800" dirty="0">
              <a:latin typeface="+mj-lt"/>
            </a:endParaRPr>
          </a:p>
        </p:txBody>
      </p:sp>
      <p:pic>
        <p:nvPicPr>
          <p:cNvPr id="7" name="Picture 2" descr="A T C P segment is illustrates as a prism extending from bit 0 to bit 31 from left to right. The prism is divided into seven layers, with height of the top five indicated as 20 octets. The layers from to top to bottom are:&#10;• Source port (0 to 16 bits) and destination port (16 to 31 bits)&#10;• Sequence number (0 to 31 bits)&#10;• Acknowledgement number (0 to 31 bits)&#10;• Data offset (0 to 4 bits), Reserved (4 to 10 bits), Flags (10 to 16 bits), and Window (16 to 31 bits)&#10;• Checksum (0 to 16 bits) and Urgent pointer (16 to 31 bits)&#10;• Options+padding (0 to 31 bits)&#10;• Application data (thickest layer, 0 to 31 bits).&#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72445" y="1066800"/>
            <a:ext cx="8160756" cy="4925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177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53998"/>
          </a:xfrm>
        </p:spPr>
        <p:txBody>
          <a:bodyPr wrap="square">
            <a:spAutoFit/>
          </a:bodyPr>
          <a:lstStyle/>
          <a:p>
            <a:r>
              <a:rPr lang="en-US" sz="3600" dirty="0">
                <a:latin typeface="+mj-lt"/>
              </a:rPr>
              <a:t>Public-Key Encryption</a:t>
            </a:r>
            <a:endParaRPr lang="en-US" sz="2800" dirty="0">
              <a:latin typeface="+mj-lt"/>
            </a:endParaRPr>
          </a:p>
        </p:txBody>
      </p:sp>
      <p:sp>
        <p:nvSpPr>
          <p:cNvPr id="3" name="Content Placeholder 2"/>
          <p:cNvSpPr>
            <a:spLocks noGrp="1"/>
          </p:cNvSpPr>
          <p:nvPr>
            <p:ph idx="1"/>
          </p:nvPr>
        </p:nvSpPr>
        <p:spPr>
          <a:xfrm>
            <a:off x="457200" y="1000125"/>
            <a:ext cx="8229600" cy="3777957"/>
          </a:xfrm>
        </p:spPr>
        <p:txBody>
          <a:bodyPr>
            <a:noAutofit/>
          </a:bodyPr>
          <a:lstStyle/>
          <a:p>
            <a:pPr marL="266700" indent="-266700">
              <a:buSzPct val="100000"/>
            </a:pPr>
            <a:r>
              <a:rPr lang="en-IN" sz="2400" dirty="0"/>
              <a:t>The straightforward use of public-key encryption provides confidentiality but not authentication</a:t>
            </a:r>
          </a:p>
          <a:p>
            <a:pPr marL="266700" indent="-266700">
              <a:buSzPct val="100000"/>
            </a:pPr>
            <a:r>
              <a:rPr lang="en-IN" sz="2400" dirty="0"/>
              <a:t>To provide both confidentiality and authentication, A can encrypt </a:t>
            </a:r>
            <a:r>
              <a:rPr lang="en-IN" sz="2400" i="1" dirty="0"/>
              <a:t>M</a:t>
            </a:r>
            <a:r>
              <a:rPr lang="en-IN" sz="2400" dirty="0"/>
              <a:t> first using its private key which provides the digital signature, and then using B’s public key, which provides confidentiality</a:t>
            </a:r>
          </a:p>
          <a:p>
            <a:pPr marL="266700" indent="-266700">
              <a:buSzPct val="100000"/>
            </a:pPr>
            <a:r>
              <a:rPr lang="en-IN" sz="2400" dirty="0"/>
              <a:t>Disadvantage is that the public-key algorithm must be exercised four times rather than two in each communication</a:t>
            </a:r>
          </a:p>
        </p:txBody>
      </p:sp>
    </p:spTree>
    <p:extLst>
      <p:ext uri="{BB962C8B-B14F-4D97-AF65-F5344CB8AC3E}">
        <p14:creationId xmlns:p14="http://schemas.microsoft.com/office/powerpoint/2010/main" val="3327689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9225"/>
            <a:ext cx="8229600" cy="1097280"/>
          </a:xfrm>
        </p:spPr>
        <p:txBody>
          <a:bodyPr wrap="square">
            <a:noAutofit/>
          </a:bodyPr>
          <a:lstStyle/>
          <a:p>
            <a:r>
              <a:rPr lang="en-IN" altLang="en-US" sz="3600" dirty="0">
                <a:latin typeface="+mj-lt"/>
                <a:ea typeface="ヒラギノ角ゴ Pro W3" charset="-128"/>
              </a:rPr>
              <a:t>Figure 12.4 Basic Uses of Message Authentication code (</a:t>
            </a:r>
            <a:r>
              <a:rPr lang="en-IN" altLang="en-US" sz="3600" spc="-400" dirty="0">
                <a:latin typeface="+mj-lt"/>
                <a:ea typeface="ヒラギノ角ゴ Pro W3" charset="-128"/>
              </a:rPr>
              <a:t>M A </a:t>
            </a:r>
            <a:r>
              <a:rPr lang="en-IN" altLang="en-US" sz="3600" dirty="0">
                <a:latin typeface="+mj-lt"/>
                <a:ea typeface="ヒラギノ角ゴ Pro W3" charset="-128"/>
              </a:rPr>
              <a:t>C)</a:t>
            </a:r>
            <a:endParaRPr lang="en-US" sz="2800" dirty="0">
              <a:latin typeface="+mj-lt"/>
            </a:endParaRPr>
          </a:p>
        </p:txBody>
      </p:sp>
      <p:pic>
        <p:nvPicPr>
          <p:cNvPr id="7" name="Picture 2" descr="1. Message authentication: at source A, M passes through C, with input K, with output joining M, to get M plus C(K, M). At destination B, M passes through C, with input K, with output compared to C(K, M).&#10;2. Message authentication and confidentiality; authentication tied to plaintext: at source A: M passes through C, with input K sub 1, with output joining M before passing through E, with input K sub 2, to get E(K sub 2,  . At destination B, E passes through D, with input K sub 2, to get M plus C(K sub 1, M). M passes through C with input K sub 1, with output compares to C(K sub 1, M).&#10;3. Message authentication and confidentiality; authentication tied to cipher text: at source A, M passes through E, with input K sub 2, and then passes through C, with input K sub 1, with output joining M to get E(K sub 2, M) plus C(K sub 1, E(K sub 2, M). At destination B, E passes through D, with input K sub 2, to get M, and also passes through C, with input K sub 1, with output compared to C(K sub 1, E(K sub 2, M)).&#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168065" y="1480364"/>
            <a:ext cx="6801520" cy="4845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361925"/>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806</TotalTime>
  <Words>6280</Words>
  <Application>Microsoft Macintosh PowerPoint</Application>
  <PresentationFormat>全屏显示(4:3)</PresentationFormat>
  <Paragraphs>277</Paragraphs>
  <Slides>20</Slides>
  <Notes>20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Arial</vt:lpstr>
      <vt:lpstr>Cambria Math</vt:lpstr>
      <vt:lpstr>Times New Roman</vt:lpstr>
      <vt:lpstr>Verdana</vt:lpstr>
      <vt:lpstr>Wingdings</vt:lpstr>
      <vt:lpstr>508 Lecture</vt:lpstr>
      <vt:lpstr>Cryptography and Network Security: Principles and Practice</vt:lpstr>
      <vt:lpstr>Message Authentication Requirements (1 of 2)</vt:lpstr>
      <vt:lpstr>Message Authentication Requirements (2 of 2)</vt:lpstr>
      <vt:lpstr>Message Authentication Functions</vt:lpstr>
      <vt:lpstr>Figure 12.1 Basic Uses of Message Encryption</vt:lpstr>
      <vt:lpstr>Figure 12.2 Internal and External Error Control</vt:lpstr>
      <vt:lpstr>Figure 12.3 T C P Segment</vt:lpstr>
      <vt:lpstr>Public-Key Encryption</vt:lpstr>
      <vt:lpstr>Figure 12.4 Basic Uses of Message Authentication code (M A C)</vt:lpstr>
      <vt:lpstr>Requirements for M A Cs</vt:lpstr>
      <vt:lpstr>Brute-Force Attack</vt:lpstr>
      <vt:lpstr>Cryptanalysis</vt:lpstr>
      <vt:lpstr>M A Cs Based on Hash Functions:      H M A C</vt:lpstr>
      <vt:lpstr>H M A C Design Objectives</vt:lpstr>
      <vt:lpstr>Figure 12.5 H M A C Structure</vt:lpstr>
      <vt:lpstr>Figure 12.6 Efficient Implementation of H M A C</vt:lpstr>
      <vt:lpstr>Security of H M A C</vt:lpstr>
      <vt:lpstr>Figure 12.7 Data Authentication Algorithm (F I P S P U B 113)</vt:lpstr>
      <vt:lpstr>Figure 12.8 Cipher-based Message Authentication Code (C M A C)</vt:lpstr>
      <vt:lpstr>Summary</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Principles and Practice, Eighth Edition, Chapter 12, Message Authentication Codes </dc:title>
  <dc:subject>Computer Science</dc:subject>
  <dc:creator>William Stallings</dc:creator>
  <cp:keywords/>
  <cp:lastModifiedBy>Liu Jing</cp:lastModifiedBy>
  <cp:revision>5248</cp:revision>
  <dcterms:created xsi:type="dcterms:W3CDTF">2014-07-14T20:04:21Z</dcterms:created>
  <dcterms:modified xsi:type="dcterms:W3CDTF">2021-12-29T05:30:04Z</dcterms:modified>
</cp:coreProperties>
</file>