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media1.gif" ContentType="video/unknown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304" r:id="rId5"/>
    <p:sldId id="303" r:id="rId6"/>
    <p:sldId id="298" r:id="rId7"/>
    <p:sldId id="300" r:id="rId8"/>
    <p:sldId id="299" r:id="rId9"/>
    <p:sldId id="301" r:id="rId10"/>
    <p:sldId id="257" r:id="rId11"/>
    <p:sldId id="286" r:id="rId12"/>
    <p:sldId id="285" r:id="rId13"/>
    <p:sldId id="288" r:id="rId14"/>
    <p:sldId id="290" r:id="rId15"/>
    <p:sldId id="291" r:id="rId16"/>
    <p:sldId id="292" r:id="rId17"/>
    <p:sldId id="293" r:id="rId18"/>
    <p:sldId id="295" r:id="rId19"/>
    <p:sldId id="297" r:id="rId20"/>
    <p:sldId id="296" r:id="rId21"/>
    <p:sldId id="294" r:id="rId22"/>
    <p:sldId id="283" r:id="rId23"/>
    <p:sldId id="284" r:id="rId24"/>
    <p:sldId id="272" r:id="rId25"/>
    <p:sldId id="274" r:id="rId26"/>
    <p:sldId id="273" r:id="rId27"/>
    <p:sldId id="275" r:id="rId28"/>
    <p:sldId id="276" r:id="rId29"/>
    <p:sldId id="277" r:id="rId30"/>
    <p:sldId id="279" r:id="rId31"/>
    <p:sldId id="281" r:id="rId32"/>
    <p:sldId id="280" r:id="rId33"/>
    <p:sldId id="282" r:id="rId34"/>
    <p:sldId id="302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71B66B-5828-41B3-8A66-16F06B3C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535456"/>
            <a:ext cx="8938472" cy="2764335"/>
          </a:xfrm>
        </p:spPr>
        <p:txBody>
          <a:bodyPr/>
          <a:lstStyle/>
          <a:p>
            <a:r>
              <a:rPr lang="en-US" dirty="0"/>
              <a:t>#IdentidadDocenteUtesa2017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96501-16E4-4453-9AC5-D5042812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3337888"/>
            <a:ext cx="7069519" cy="1220933"/>
          </a:xfrm>
        </p:spPr>
        <p:txBody>
          <a:bodyPr/>
          <a:lstStyle/>
          <a:p>
            <a:r>
              <a:rPr lang="en-US" dirty="0"/>
              <a:t>Grupo C</a:t>
            </a:r>
            <a:endParaRPr lang="es-MX" dirty="0"/>
          </a:p>
        </p:txBody>
      </p:sp>
      <p:sp>
        <p:nvSpPr>
          <p:cNvPr id="6" name="AutoShape 2" descr="data:image/png;base64,iVBORw0KGgoAAAANSUhEUgAAAmQAAAJOCAYAAAAZJhvsAAAACXBIWXMAAAsTAAALEwEAmpwYAAAAIGNIUk0AAHolAACAgwAA+f8AAIDoAABSCAABFVgAADqXAAAXb9daH5AAAEVASURBVHja7N09khw31qjhUt1y5CskiwY9xmgLZHARdw10egtjawm0uIZZBIO9Bd6QJ4OWFPLHmuhrTBenWKyfRCZ+DoDnjej4Pg27qzKRwMGLAyTww9PT0w4AavDiw9v3u93uoaNLfvzy7uMbTw5AaX4gZAA2ClYqXQlZ6h8QOACEDEAL4XpQUssFjrABIGQA1kgX4aokbGQNIGQA5hYv0hVY1ogaQMgAEC8QNQCEDMAKASNeE4oaQQMIGYB28kXAQNAAQgagsoCRL6wSNJIGEDIABAwBJY2gAYQMIGAEDIEEjZwBhAyYWcIIGMLJGUEDCBkwuoCRMBA0AIQMaCBhBAxDCRo5AwgZQMIAcgYQMgAkrAVf3n289zwUEjkDuuSgCAASVkqQiNIUvD6Vsxcf3n4iZ0A6MmRAuoCRsPVlWfS7W4rfknKZTExlzgBCBmQXsemnIreIWC4xiSZkLeWUnAGEDJhFwohYARnbIiSRhCxXmUw4nftIzABCBiwRseEk7Mu7j8WyUjVl5Na19ChjE0vZN2JGzgBCBhK2G1HELglDiYxUbRmJIGSlymTyFx/IGQgZIQMJG4ecwlJDxlKvrbWQlS4Tb6N+K2fEDDNh2wvMKGJTrgtLmbbMuZ1FTbHrWcZSn9HAHLfRsIUGpkKGDERsQPHaIlBL5SPXVGMuuSspMrkE1b5tq5E1w/DIkGF0CetGxHKt+6ohH6nX9eLD224zZTklqmY5pH5PcAn8LmtGzEDIgD5ErJts2K2OM+IUVqnr6Xm6LuW6j79b6rmvFb7j3/UmZuQMo7BXBBhBxE5k7GE30UL9lp8VReRGFdRWz/fLu489ZDNfn/zsXnx4++lU0ABCBhCx8FK25XtmW9vUcg+21O/Ofa2diNmOmIGQAUQspBxElqbcEhL9fkYQx46eCTEDIQOIWJ1OfZQtJNCXMHVW74gZusSifnQhYif/6ZBve1VhpSid1psJ5N6bmSBkwMgiFmF7iq1v4RG6MHV881uRKRK2Rc46rjfEDIQMGEXE7nVYp/9e80zFW52t6c2yz7wHOVl6jUu24lhbfoHKiZiBkAGjiljrjki2a2zp2/J3a+rFPZFfU99aDFaIGQgZMLGIbem8tk5dkTJslbGa7YqYAd/jLUs0FbGIb032uBFrru8hduip3mcUM29lgpCBiO2CL9gfUcpKLyRHv7IzsZQTMxAyEDGj+vz3INs1p5i0vu4BXoYgZmiCNWSoImIn/xlyH7EUGTvvUHJ1QPfWkS1dZxZ5TdlIRzNtLefIZUHmv4rZbve8xsz6MhAyjCJjD53fx91/O+9gS3RqEaSslfCZLkVDMbPwH8UxZYliItaLjJXIVJQUlqWfvVZglnz+lu1ARiLaPS19dqc/0dtSICkzjYmiyJAhu4id/OfDAPcTQsIufdfWzjTHlFtOOdxafveme1uVc06Rq3EtvUx3N7pOW2WAkIGILQ3Yox7WfS5AJXfjT5kavVfmEcq4pBCmim0NOY0oPms+594mtQ3LzPoyZOeHp6cnpYBcMtZUxNYE54hTLKmZni3Cc+/+aslUqWnSXNew9dzI1Ou/9jlb6+vWMtxyf7UGSg3a7OPJdRMzrEaGDDlErImM5T7iJVKWIvU6e16fNdIbfTmew70XSEZ+uSHXCRmV65VpTGTBon6sErGW+4mVWIw8wDPpUpZ6kl5yWva+ar9gUEjMvi78F5VAyFBcxnoRsdmkLfcand5lb0Y5XTJtuOUFh1JtrVRbbRQDvI2JVZiyRKqI7VqIWAsibrB675pKTWld22ttBhGrWb4t5bJlOxuwHVv0j2Qs6keKjHUjYj0v6r93Xbmnf0pl1kYSsZIiUaL8a35mzRcNUk/JCFL/LPrHImTIsETEqspYZ29YRX12RTMPp+V87XtGfxZbs4Ylyyd3VqjkqQ9bvj9n5rYgFv2DkCGLjBGxQvdUY01SjY5qdgleIqctyir3xr3RZCy1rgdYgmAaEzcxZYlrIlZNxlqLWMlOdK2Q1d7TSWaxP2rsa7b177e+CJBaLzs6uunx+XpJGb4iQ4ZLMjaFiAV/Frb2QLY6Eq0ulRokdNRuHFgOQoabIlZNxohYu45bGRL3WdtcsDenTWGCkOGijA0pYkt27b7XqUXc/oLIoqaU3WpbqXXOFPpFMZMtg41hZxax1jK2dLHu2lf4TwN/i40rTTmCcCNByuzyT8gwo4ydiFjozFiq1Kw9Vqm3Do3sIdfgpUT923Idk8ulXf4nxluWc4rYroaILZ3qyxHcc7xCn3MqJVeH1eCgZAzCVmkv8RZwzenKS9/VWTvyJiYhw+AyVkXEUoLgliCd2umUvJYWnQ5Qc4BQWsh62iy3ppQRM0IGMpYt8G+VmJTNN0uO/DM9D5USU8pdR/uELSqDitcrWzYB3rKcQ8SayliEz14aOO3/BWBpLKqYdfv6JiYpGxcZsvFlLIyI5TxkOLeI1ZJL2TGMJCSpdbz3DFnLo9CeMYU5MN6yJGNVZKxBGYR704uMlal/xzq49g1b1JGx0e+9Uv2zPcbAmLIcU8SKy1juxfTH36k1Nbn0s3IEWCJWV9wjZVqh7hYUM1OYg2HKcjwZC5UVy/32VqsOc4a9zXrttHK+8EHatj3vrVvURCvDDtq9KUxChhllrERWrLbw1SiDUTvmiJmC87KOPIU+upzl2KNvzQCuVNlGHRzeEjNSRshAxrIGpBabR5qSii81S+tBL9c/a53LuQ6tRPuNtGyClBEy9CViRWWsVlasZNBe8vk6xy7bwHT3RcrKtuEB1oySMkKGRjIWaoqyppCt/a6e1q+QrzmFbIZ6uWWrnFJtOFedCfC8SBkhwygytiUw1Zw6WDO1MVPHN/IWEDnPNyVpY9XPWi8SBX8uFvsTMswsY7mDUs1Dx0fo6Gbag2t2IRul3raWsjVrYzvLssuWETL0JmO5A2NrKevsDSkCVugZzVhGvclZq9iz9kWlDpc9kLJOsDFsPyJWTMbWBLuoHV2U6VYSRjai1JHoZZbz/NjSMtYpNpHtBBmyPmSsioilZKNabE1RKqBHDriOAtr+rJThHHW91hKGjl8MkikjZOhBxm4Fmi3TglFeRe8peBKI/M9LmY5d/3PL2NqY10E2zWJ/QoboMnYt4NwLMLUC1KBvQhEGQkbOKsSXXFOUAx2uLltGyBBZxk6DTs5AZ8NGkhDh2Snv/gWt1jNfkyHrsMxIGSFDZBkrFfRadqhEjBwo9/nErMSatAE3liZlhAyjyFhNKet5TzEyEEMKPIc55KzUEodBT/ogZYQMo8hYLSFb8j0kjAR4JnOLWatn3Pk0LykjZETs5D8fer+fllkyIqbz93zmlpA1GfTRXxYiZYQMaTL2MNJ91ZayKEFQJ99XZ+95jSdmW96kHPGlIVLWH3bqJ2M6AB070P0gaekpIpeub+TNpROxq39DZMjIWBNJ6T2AEbH+hdszHHfQdOnZltizbEAhOyJTRsjIGCkjYdrJW8/T88z6jEsfudX6Hgt9v139CRkZI2RETAfu2Xq2/bT9VvdVaapYtoyQkTFSRsR02J6x5xw/FrS4n8pvnJOyCuwVARlrGXQjdohf3n3UUauj0MaGHQiv4PVze/mkhAkZGYNOojI//fzLNz/kCNpcH9JFyggZyNiqTrZ1QNYpXOeP33/d/fH7r9PXUWiDUerP0nIiZYQMZKybDo+IqSOkTJvsrXxK/j4pa4tF/Z3JWM8L5aMceyTgL+Onn3/5mh17+erz7u+//hxahtQLor6mXvSwTYuF/oSMjAVojJHPmiNifcjYkVJS5hxSRK4jEYQs8NFOpCwjpiwHlrFoHcxpQKi915SOVkeLfpm5/ea6d9OXhIyMBWhE0aSsZoqfiIEgjiMms7XnlI1pG75ARcoI2dgyljv4CGQgPyBmeetpyTq85pQAUkbIyFgBGSMpRtGtOF/M//LV5yLfQRTRS1uvmdnfWldbSxkIGRmbXMpmErFaG7We88fvv2b73h9/exW9fQtyHbX9mvUiyiL+rZm7UuUmS7aegyLoT8auNbaUDQNH6nBmErGjGB3/u9RWFGQHPcaAWnUrwlTlkmtsEBtf73a7xxcf3n7y5mU6MmTrCSVjqaO3ESRmxunJ3nfNjzxVSRx3YkIng8uldbNRHbaejJBVC9LvWzTCFNkaXcqsE/vv2q6cU4inwlRS+qJPVWIcMZtdxhqXEykjZNVk7KFmg1jTAEcd3Vuw/y0lpOxU+s6nRLd8X0/ZsdHb0SxS1ku8KCljDeswKSNkZGxEwZEV2+3+/uvPb954PP7/JaUsFz/9/IvsGAziKstYAEgZIYstY0vlYmsDHGXqUlasf3qWMVmyMaQsYhwZXMZIGSGLLWO1Rannhiwrdp3zdV6Rs2Q9TlWSsnHFbDYZC3LPpIyQxZMxnUl/gTMyp1OYW6XsfEPYHFtqmKqEgV47GQsGKSNkMWWs9nTive+LIkCyYtuokSnrYc2agQ16H/QNWt/s5k/IYslYKykTIPvnfGH/+X9HQnYMPcSc2nGn5stc976rlfTJkhGyVB4qVczpZWXUrNgIRxxtuffeN7GN1IFhjMFgzTgXOKaauiRkiwPu+wbfWaWBRexMRhXNo5Ac5aikIF3KkqVKWU6BOn7WP/71HwEFBoaJsS5HnO4grpIyQrZYxh4afPd0AjPLFOWpmOX+3BKil2NB/8gyJks2vpiVqjc1Dv0uKX6ZpZWUEbJ4MjablM2wcP9W1qrWdGLJqctrnz3qVCVIWc04Xzo+rpWxAljkT8jiyVgNKYsgQbMv3C+VLbu2uL/merKZpiplyeaQspLZsp5i/Pnn5v4eWTJCdk6YvcZaZMpqdDCzyditNyC3ZMtS36y8J2WyWqQM9ePWUilb8v0p8phab699rqlLQlaiUbwPel1Zg0VLGbK32P8438g15zRmyy0wLOQHKWsT51OuLZeMkbIy/PD09ETGAu/En2PU03IvGiL2fQbq5avPFzNSKYvpr+2qfyvbde3z7+3Qf+0zj/dxej8zCpk6PlWf0W09yi1jhcrl8fm738xYv/YTN6wujkXq+RwzHdV/uZS5urXea0u2bMk0aS6OMnZEdgwzyHfrbFnpz15zjzJlhGx4GdvaIGruCE3G0kTmlpTVfDsyx/qx2acqrSWbU8x6qUupMhaAad+8nHkNWTcytmadQSsZs17sMte2wVi76P9WJqzWWrJrU68AKYshZTVlzJuXhGzNQ37fQ6PcImUtZQzLOMrYvSnGmhvKrt0Q1lSlLBkpi1efWmTGTF0SsjUy9pCz8h0lKOJmfmQsDufydRSjexmtEhvKbhU92TFShrRBcK36tPREgDWxe8lnkzJC1kzGrjXOqCMnMhZLyu7976cCdU2iLv3vS6ct10jV7G9VArXiYIpcrRGxUm9S5payWZhm24tnIXto1fByi1CEayBj67i0DcaSbStOf/9cqFK2q7gmV0u3xSBj2gTqxtnWdfTSPVVcGjPNVhj7SRrI+1YV+Xw0kitYp1b0EkKo41nHtanLS/92iWO27FzO7n3Ptc9qtZksQMj7lLHK4jnN1OXwQhZxi4tccpaSypYBiC1lqSJ1lKkcnL5gcAvZsTaDH5CyaDK29N+tJyNkxWSsRCPbKme3GkTqmgIy1o7zdWC5tq7I9TkW8QN9x8pSh5XXljJC1jfZMmOlR75r5ezSdVkvFp9bU5epMrX1TcyUty5lx9rHCpCyWtcRTMqGzpINK2RRDw0vJWenDYKMjSttJcXslpTJjpEybIvlPX93lM/YDT51OaSQlVw31iLIpsgZGetbuFK3sLi0KP98i4w1mbYj529qyo4BfcTR3N937/OW9D2kbDIhi7CIv8TarSVyRsbmlLJ7cpVrQ1ky1scADqRszWavtU8HyCFlhKwPisrY0vnynBU9Vc7I2PjitlTKlmyRcU3kUv8WQNu4umWz1xxrwe69aJa5Lx4qSzaUkEVeN1ZazsjYWLJ1bT1X6vTl6b+lcvo3P/72ykOKnzXAxFKWa+f9ElJWqO8bbupyGCGrPVW5pdLmrpy2tphb3lIEKyVLdkR2DIgvZSn9QM39xQoPSIaauhxtyrLqurEtlbbVjv1kLJ2ch3qniNattx5z7S92j5evPsuOBWynIGVr61muDcWXLPKvVe9HyZINIWS9bXGR420VMlZfyq79tJYyxx+RMpCyXCLVYZ8xzNRl90LW+q3K1Mqfsq9YzcWRZOw2x8Xxl35qydoSgVtyH0t/X3YM6FPKcn1fR4OIIaYuR5myfBil0V1bDFly41cydp3zfbhqyFpKluz4+yUgY/UHcCBl0epZzYxbhmvtOkv2w9PTU8/BLczB4UumIXNNVZKxtkJ2LktruZWp+vuvP7/77lsHgJ9vUXHvupb8jn3HtDn0Le05+5xrnxVskPH4fK1vCNmkMpYjyJKx2FJ2Sb5yidkaWSstZGRM2wMpu/dZQTO+j4SsjZCFmqpcG2TJWD9idkvKSslZiqwd14gtuYZbv0fItD+QslufFXj6vdssWZdCFi07tiXIkrH+pOySdJ1OJ177nVochW1tloyMaYcgZbc+p4O1kF1K2b7DChpSxtY0HjLWH3//9efFNxtPF/Cf/s7xp8V12goDwNL+ZrA3L7t867LXtywfNC8y1lrMzmXr9M3KU3m79LslOV7DPSm7tAWG7FjcARzEbCS3sa7eutx3VrjvO7jGkMFYwy4jZfeyZZd+t6acpWTKyBgpw9hS1tMWFhnoLkvWY4YsfHYsWpAlY3Wk51a27FzMSmfNzjN1aw4kB0DKBhj0dJMl23dUqO81S0SWslvZsnt/U0LOlkrZbic7ZgAHUjaklHV1rFIXb1mWXsh/WvmivmocoRFjGZfesjzK0L1d9U/lLddbmudvgHqzcuzOFgS+pz6qEl3sTdaTkGWVsZQAuLZSrjkqSZAfS8xubY+xRuxKSBkZI2UgZaML2fO9hpayfQcVL+tU5Zd3H5MD35q/aV2ZBff2XFtbtvTg8ZxTmtemL8kYQN4Hl7HdrpMF/r2sIXuIUInXilnthkXGYknZpcPC7x0Yfo0tYpaypgxNBp8KASHq3ah1MfpastBTljnXjuWWlByHspao/GQsLkvWll2StEtTllvO0TxOXxKAmGjDaCHxHRyJlIPQU5dhhSyyjKU2iFpCJpD3I2bXzsRcs15szd++fPV59+NvrzwMQgZSFrb+F7q3R0K2TshCy1gOKZMdm0fCLnEpW7Z2EX9K1szaMVIGUtZTfc94j2GzZIfAMtZVZVpTWcjYPPJ1TZBOD/g+/t9rh37fI6fcARi/D+pp8JHxHl8fpSwaITNkNbNjlx7wWrlJ2WyPjM0nX9e4JE9rpezaZ59+vuzYWB0VUKJfiVrHM91jyCxZOCHLtXYs17qt1AqzRMrI2DgCljMDdS5hubNc1o0RMhCyEep3LimLJmRRt714iFJpX3x4m/WNSgG7L/k6/zluWXH8ycn5uZLH78i1PYXpS50rSLz7/KaNhdoGI1SGLFp2bG0lqBVICVle+YoiMNemMLdek6lKnSzI/GBCtfUjQmXJImbIHqJW1KXZshoBVJDOT8ns15rrKJktA0DiIwtlrb42UpbsEOgBvO+lIr748LZphSdj9WklQueZsbVSZu1Y352TNo/eZHBt8uP0747/f8H6/3q32z2++PD2U4RMWbRtL0JOVQqS80jXtczYvd3yd7vd4kPD13C6mezp9hgAcK0/rD11edon1vr+DN8TZhuMEEJWY9+xFhWzxHeSwDJcO7ro1tTl+b+d/20uQbu0s/+9azvF2rH+MQBEdCkrfSJO6fofIUvWXMhqLeQfIUgKyPXE7Jpk3RKhe4KWKmmXzr5MhYwBpKy0lF3rm3J+963+dpQsWZQpy4calfL4UHttVGgvaJdEK2Wac2kW7VpWDPMiS4Ye+6ZUWWp56kDrLFlTIWuxkH+SE+1RUdJyTnMu+YylyI4BaC05HdE8SxZh24smU5U9jTSNiuML2unPy1efv/u5JWjn22zIjOHGIFYhoKt+pLc623IbjEPDm36f82GvqWxbs2X2G8M1QTvnXhYt19mVR2THxpYycQE9SF6HA4imWbLWGbJsa8dSjzgqLT1GsjiXtFtZNDIGYJYB/pIzn1tee6ss2b7Rw3jf6kHfqgBr1qLN0HhQRtCO5D6gHONjwIfo/UrOOlq5L3zd6tm0zJA9lKwItcSsVEUkY2NzelB5LhF7+eqzHfkBII9HVM+S7Rvc5PuK31VkGpMsIYeM5RSx1udvokmHoRDQ7YA/pf7e+90CbaFJlqxVhuwh6oM/r7SpFVd2DLdELIeMna89O36etWMAavYzt/q7rZ9//vctBiC1s2SHWSpfrrcxb/09GcMtGcshYkdkw7AkJgGz9O0FqP7G5b5ywW2erty6xiva25gYX8S2yNhpNuz4IsClz5Id0yEB0fq03J9/Xtdr1P2aWbIWU5YPuR70VjGLFhQJ33gytnZt16mEHX+uiR0ZA9Cq36k9IDh+X6XvrbqWbF+xEN+XqDhbxGxLtqy3kQrayNhWEQMidopAy76tgQRWyZLVzpA9lHzorcRMMMSpiKXK2Pm05LWd/mXHAESUpiUbvZ5/R0dJiGpZsh+enp5q2OX7rUJW621Hb1Vii4ylithut7ubCbv1uYQMYgky9tWh6l6gZMfjl3cf35T+kpoZsqpbXazNmNWexhRA55KxJdmwpZAxACPIXHAZO15P8WnL4hmyFtmxnA/XNhe4J2K73f1tKJZmw66J3qUjkezKDzEF0cQqV/0LuBSoeJaslpBly461kLNr3xml4qKdjJUQsaPknXL+PbJjEFsQUchy1L+g67Ifn++tmJQVFbIc2bGoYiY7RsauydhpNuuWiF0Sr0vydQ4Zg9iCUaUs+Etyj70LWdG1Y63ETHZsXhG7Jk23smFLsl7XOJ+uNFUJMQajSVknuxUUzZIdRqk0W4LP6dFINSqOQNmvjN0TseO2F2vk69I6sfO/lR0DMFr/3NHWUUWPUyqWISs5XVladkpXDkLWn4idi9ESeUqVr2NmzTYXEGsQSajwDY+9ZsgeWlWgmhkzAXJ8LsnYlqzXtbVlZAwAwovqpxJSViRD1io7VkqAcooZIeuPlD3GlopX6neRMYg5aCQfCuF7imTJSmbIHiJVpggZM4GxT84P9k7NeuUWPwBAc7fIniXLniGLlB3LKUW2uZib04X6JQ79NlWJiHEPyNX/RavTGe4pe5asVIbsIXrFqh2gBMS+KSFhQM24JwbBoCB7u8qaJTv0+hC32m2KmJlDR0vh+/JO+QBo2w+P1g9muKfsW2BkPVz8ZLoyS2HdkqWc52XZ5gIAgHL9mMRGZSF75qH1g88pZioRAAAk84o7fAonZLmyY0sLqJQo5c6YyY4BAAjMkAmO1zk/LPcasoeWD3vJ59Q6HomMAQCApeyjXEgOebm37mzp7wAAgDJ9dSmOM1wpM12Rpi0PmQrhfe1C31qoI741AgBAZJb0u1tnuSovfcr2tmXODNnq6cqthrr270uaviwcAAB1abUOPUeWbN9DAd9KQ7aSOQAASE+ZPn/Ndzd8KTDL4v59hoJ7H/HBjFxZAQBACBnLRq4MWZHpyloyRqAAAIjTb6b0/1FkbOu05V616quSAgCAWDK2yzBtuekty5LTlVuzY6lvYnrrEgCANBkq2W+++PD2ar+dkvzopW/PkSGr+nZl5MPAZccAAIhDbR/YMm2592AAAMAaom8UW5lN05b7DTf6PuKDlx0DAGAM1vbpPSZgtmbIHmpdaGQZAwBgVqIlJFq7wNppy8MoD3jrAyBzAADE49bi/oB9+eqjlPYrC+d9rkIeweJNVwIA0Lbv7j2xsmXK8iHKTchuAQAQX5pmkbE105b7ABdd5e+3nh5fuxICAEDy+pOx3cq3LZOFrMXblR09BAAACNS8MraatYv6s05XpizYS30IMliIxrHu5q6bow1QarTdGbPjS+5Z3EQPbX+0mBfmLcscb1GsCSKmKxGpIwRRrHX96iPIWPGY/+nLu49vuhOy8wK+9FAEEJAxELHyYnYvFgO36lXpeNdJPE3e/uKQWAjV1o+lFrjsGAAiFrMDBVL65VIv4eUctJRgzVuWD6M8dEBdg4HXf+/z2r2qv4jSbkrXxWM7uNUeVlzz4u0vDjNWFgEGABG7fN/iIyL00edtsES9rNDOk6YtDwkF9H6UBy1Yg/xD+759/6d1d82b8EC0OBq9DqdOWYacrpz1FVmQMZCxWmWhPqNmWzrWt61rvXNPQa68l0XTlkNMWV57I0gAAUDEtpWLOIpeBrUlj2/a0A4WT1seWjb0ElmFGov+gNb1ENp0CykzdQlttxyLhCzn+rF7BWjTQgACelwpA1rUmxnaasoasoeaBdp6zhdYi44LI8ur+o3a9a61C+So80vWke1rN+aerZggAiBlgAF2Iq+X/NJ+9MKM8IYFNF5gpJiqnqNXiU+pu7Xr+WHBBb1v/UBSAwD5AhkDykuZWIve4nLkbbKWvmX5ECUAtJIwgQcAgPpCldL/5vCEVoPr4tteECXMOAoDRkeWDKl1pWXsjSBjLz68/fTl3cc3zYQs5cZT38IEALTtaIHog98gmbG7G8Qe7lzc+xYFfavw1gaArccvAI0aMRC+/ouRiBpjezpacclblg8lCqKk5QJkDKiDuIyo9aS3c673qgkAAJhRAGvL2K0NYg8zPBjTlYhWr4Al9amn+GPqEmTsLjfXkR1uXOj7kg1XZwmAeK3/3WjyQ8Ywg4yVfGP0XobsoafGScKgrmGW+nL6mVFkSJYMrWSmpIzVqtOHiA9M5wiAiKV/T2sZImOIXveWtMl7n7VVLK/tR9btGrIagU5wgQEAeqojEcRMlgy9yVjl+np1HdmhRWPVGUJHC3VkTCkiY4guY1Hr6KGXBqkjBEDE4ktZlOlTxBWoXG1ltNN99lca1PuSD8PICjpcqBtjXdeLD2+1EVQVu9G+/9bGsA8lb+T0x8MGQMb6vb5L30HOMHL/XKJ+H3ooXA0bOl1gW/1tsZTEAn+MImO5+4BLb1ruRyksACDqVTsUFQDVPaHmVjKnP5l5fel/PPT48AQC6HShXqy75q2D5tT7liWD9ryMw4WLeh+94EoLmuABMgZoC1CfmwrZMw9bbrK20MigASAn5WJ0jv0jDXShza4Tsqw33kLQSBlkBABtADHZ0k8vEfwe6u75wv5Di0ZtpAQAbUWrdocmS4aRBg/Hurzhe787QukQoeA0UsgMQN2IIWUl74+Uocd2WKvOHiIWbO23gMghAB2cQQjQkv1ZgwzxhmXh/T8AHRNwUtdrH7EE6BPuCNkzDxELg6BBZwGo8xiHEWakct7DoccCsAYNAPqWQHEbGEDIjPCgHkEdATBATPm69cVecfwPIzYAILdAJb4505KQAToHQLsDGpNtyvJWdkmjg04BAHDJHTrZVb/4LNr+5Mve9/YQAQAGRMAInGfIqm55sXWX6Nq7TENnAAAYm9SET64s3yFiQegkAWCugZFZD0SWrhocajS0HgpSMJizEwAAEK7GfdGnL+8+vjl4bACwPMgT+XIDJANjjCxeV3i92+0edzvbXmDi4A9AuwSiQMgg6AMAmiEz2ljIPAAAgAET0FjINGSoIzCaB6D/+C+H5y/ZtCmsAAUAyNnx6VfQk3DleOHn9C3Lh1kfgoavsQG1gy+A+vIeud3a9gIA0H1HC/Q+8CZk0EiBFciSAeJ7Trpb1G/EBDIGaLvAaOw1QAAwQCRl0Jba1ccXH95+2mtIEMwBUgagGa93u91rO/UDACkzsAIax4FD5IsDBHH0FIzVOUA/E1LIckqcQAcyBlI2d5s2yMfI/Us3U5Zf3n3UGAF0EasAIJVh9iEzKoW6gEhSph6WadtLhfenn3/J8p1///WngkcfQmY0CACkLJKU/fTzL7s/fv81y/ddEzuihnBCNkLQxFjBGiBlyMU1sTsVNXKGLEL24sPb94oBAEhZTwOva4PpS9mxl68+Zxez0/8mZ8giZLvd7mFrw7gViICaQRqIKmXqaHluTVVuncK8JHXHz7wkZ8Ssr7YZoQ8qOmWZcnHkDWQMMwR/dTVfmz/tN85l7OWrz9nWkV0TunNJ++P3X7/+HjHrV6xacYjUuMgbAFKGrZyKUm4xuyVpx+8lZuhayErJG+YYKQM9jubV3e1t/9///P2iHLXgeA3XxIyU4RbOsgSAxmKG9fz426vvpipbC9pRxE4zdX/8/mu2vdFAyICQI2SgdykjZnkoOT25VsxyvOGJOQZYWTeG1TkCwLZYKo6m849//Wf373/+fnFNV2tBO0rZMWu2ZuoyNbNmarRPsq4hE1BQE/UMxAyn4hP52lKl7FTCUu/tXOAIWh/9UJFF/bJmIGPA9jiqni/nH//6z+7//d//E27a8pKULZGpa793vi5tiZzOtnFtr+2m+FuW5AwAtsVPsXMsrmXJLu2ldku2bq1PO/29GU4VGKGNVN32gpxBwwOIWSn+8a//fCMr0TJlt7JkpzK29E3RW/9+LZMW+VSBrVnh3rPKh9YBRpABAGI2G6dZsnMZyyGS1zJpl+RspM1re24jh0gFKNDgHuoHctenHrecIGbX+fG3V11d71HGSu6fdk/OzsVsBDnrsY0cohaiYAOAlN2Pl+Lk95xOXUbjfNry2nRiye8/l7ORD0nvScw2C9nxJksENHKGS3UNIGV9ZwLwrRy1Wu92a81ai+nMknW4h3ZyKFGQ5AxkDKSMmLWkl6nLKJvXRhKzrY7QazspMmV5fqO5g5zAA4CUiY+oK2YjHQMVsZ1UWUNWKnsmazZPJwmQsvT4OHvbOW4Wi/ViFvkEhNE8ovrh4i8+vP36AwBRpWyEGOXg8nicSs4MwtPTwL11e9m3LkByhtKNDJi9/s0sZpHfuOyN495p0QdSW9ttq/ayj1iQOmGQMaiHZcSMlGGWdtubmO09NgAoH9wjSZlpzPZEn648n1qdeUBVq83sIwYKwQKyY1Avy8fbmZAlQ3QxOwgKAJAuZaO8iWkAVI8eF/GPtNVF9Haz3+12j88/Q5km+u/wAPXUwDgnsmTrGG0PslztOLfHHL68+/jmxYe3n3pt9DpvAK2DuX3LkEJP68cuydlIh5DnaMe59jI71GjkkUeno2wCabQCtK23pjD7wGaxeTg/UmkEQWs9wDqUbNQ6a3i+mK3+ypaRskv0un7s2jWfTmGe/s4I2bO1pwttbTOH3I1YJw2AmO2GOBNT/MWpdB0F7fT/vyZnPaw5W1K/a7bnQ45G26qgMF4nBoxUpx1UHpdWU5cjHpc0wn5ltdymqJDplAGg/ei6dOckPs9BDmF8+epzl9OVrdtpcyHTyKEOgJiRshbUypKNkhW7NFXZ+31FapPNdup3ZiWAGcWs57jnjfR5WCJbp//eo5xFq89Vhczh4biWOQDUe51YC2wWiwBt+nG32z0egl8kVGBg6Prfo+CMNn1p6nLZ9S25/rXrx3LXp9LtqsD1vjn0crEAQMxIGdBCwGp4zaGni8V4nRCAfsVsJCkrlSUbbUPYiPdUss3UrN+Hni4WAIgZKUNfAidhsIzTRf2PPRfgluAlmMxR2QHtJF78jUTJBf4zrB/rvb21funw8NyY3rz48PZT7w3eSE0nA4zYXmw3gR7obUPYaP1RmJ36BRwA6FfMRhkQ51xLNuL6MUmBAYSMcEF2DNjehkgZIglbDwLXS5085GyIAIA6nUvUmDuClOV+47L39WM9ClOPdfCwA4xQgC7blIFwP1LWMyU3hM0xABilj9mragDQr5RF7IiIovVjs7eBBB4J2YWHCmULaGM44pzL28I2+gsAFQcwb3a7AaYsBSLPB0C8tWUW+ANpnAvZ4263e61DB4B+xcyUYT62riVzoDiShWzr5rBrggDZmmPEDmBOKZMlQ4Q62Et/dSgdFAAA80rZCKRmyWY4UDzXPZbwhDX1/vRvWrnLIXcAANQFIFY7JGb1pQz1yVXPW22l4S1LEgFAbAvfSfaI9WN917MKdfdxSCH78u7j1x8QWwDaZW5sgxG37+91QHHc8qJrITsVMBIm6AOI2z5nitEzrB+bUfpqcGkNWbitLwgXACAC1pLFWdBf0w1qvDG8P/vCN1EETPbL6BuAdjq7tMx6fZFkrNZ3HkYs2C0m61VxADNIWe04N9KeZDNkyUbYEHZpfUtpCyXrcRMhIzxG3QAwmpQ5UDyGQ6T2R6e/39JPDq0LDgDQZhAlPiNV2KIL3NbkwJK9+zJlyR6LC5kGPmdgB4DZsMBfv7HRl75Zt79fam4eNJQ1oP3iPjaELSoxVepzi7axv2dsMwYYQQoAsISeN4udfX+xUmKYTcgiidXxh0gZXQPovx2PvKRlRLnpbf1Y733cocQNrGl012586WeRAwBACxyp1F50OnOAxypClrPwyJiRAwD0hPVjsbjmEa37sEvLww53DC7bEUqpN99axrwSTsYAYCk//vZKITSSq7WfFa0vO1wztxcf3n5q1WHLjAFA3UGWAeh2rk1dvnz1OfmzSmfZUjNl0TN/qYKVa7+y4kLWgwGTsXaBGwCwTHrWytW5xI2ymH5LHzL6wCGUkJExzCa3o6fggdn48bdXd0XsVLau/c75/55D0HJkuUZYP1br77sVsogyJo1PhAEglfOpvtR/vyRctwQtV/bMvmRVeAwtZDJjAFqOTIGc/ONf/9n9+5+/L5KlJVm0S797SeqWytSo4nWMGzlcoWQMurYB/z0hy/qmZQsZM42TB2UIIFfMnyGebBWeS39/bdry+H9zZc1KLeiv9dxLT1WWuo/DLYPb8qZlKxkzsiZjANCaEgePX5u2PBezS/82Un+0tZ8/79OieEOzKctcMrbkc7aMyKwjAwBEkbJLgnYpM5aaNRttQ9iSQriBx3BCtkXGyFFXlQ8AUJhbmbFzMbNwvy3X1o8tFbJs68hSZEpmCgDQO6WzZNfk7NZ05i16WD/Wyg9KJyj2a02upIyt+f2eH0JUZMcAYDsvX33++lNTzP74/dfvvvv4vyFef7ivcSMR5Eq2DTM0cvUciMePv726Kki1xOyWiPW4fuzFh7fVkgaZvufx3i8UX0MWpYOQ7VFe6ANSiZG5tinsyOu6SvYn1z77WhxJvZac135v1nGpkBXfjyx6BZhpTRsZA4C8HDeLvbe5aw05O2bLLm2j0dOB4qn92C1JO/+3Fv3gXSGrsR8ZgQCAOZg5Xp+ec3kuXjNmziLVvQj18lCjAHJnlgiYYAkAPXLrHMtbG7zmELRrmbF7bFk/pk8JJGQjCYKtOICxcLQaanO6DcaSA8NLHSp+ushfFq44j0t+6ZD4gcXXkQmO5BckA5iRJdOWtaY2bSCbPS7f3UbssPSDSqwj02mQMeBcJoHROS7wvyVSW6Y214hUCQEr1a+0Ovy7NFWmLI9TfSN0+qYtgfEkcPYBiZhWn5SzJlOnNm99Zuo6sij7j6XU0QhvTIYVsp6NdQY8G5IPoC7HtWRrFvDfk68UOZthwHD8+0Z93ePSXzys+ODXPT480oGZkPUB+pCy073J1izgvyd0t/49+kA/90C1lZgtPYbykPKBkfcju/fgcj6IkTIaOm2MMgomsOJNj/z915+7n37+5aJgpa4Ruyd01/4u4oawJeNB1PZ+6Lkir3lgjVOXAECE8Y2knq7RyiVna/9mljpZyQUeU375sPILXvf+oIyISSkgJiAateXsFmsX9PfUjkq3+6XTlclC1nLaMtoorvdpSx3Pbvj61JNgyNJA+//YRM5SBE0sKEvoKcvSD8aIGMDMMYEI98MWOUsRtK3rx7a0n6X1ccl3pG6TUaDdP6b+wWH2ILHlQfSaJSOhBAMQd+KVz9L+JFXOzgWt1x34U+rQ8XeXlmmJWJkyXblFyLKvIzNSA+aVRhKr3LGOS3J2SbhSpzajbAi7VehTxawl+9LGtyQo5CyoFx/efvcjMBmlzvxsdLzKDHPEgL//+nP3919/7l6++vz15xLHLTCOu/bf+t1a13+rzeXarip6u28yZVnipm8VdklDtss6QHyUOyL1KUumNC/9b6MfKF6xv35c80eHjV/4unXhQnkBpaRlxDbTQsbEnnaslbNRn3EtKVszm7iv9UU5H9zSqciU793ygHqoiAIiuXBNY17jzPdj8JwuZ0umNSOtH2twzFGzez3MXkGBGUdvSAvQ4g9GIyVzZqCQxOPaP9y3+uKlAW5tNgxkFnGDXm8BeIQOo9U9iD/xy+08czb6My59vWtnEfe1vzBFwnpKVQo60CmPLTc9S5msK1LljAjXZx+tIIiN0alnVnz0ppAnKruW1yz+jF9+4tU3PG75433LCzg+yFFETPABxpfB3Hsnzn6d0K+MFIe2zB7uW31xxMo2WsXXkBFFjEaUg8j3E+HaxB+ymOtzZhlY7GeqPDUeapQgJBgKdFEkaeRgGk00ZcXEAzTjcesH7KNciCAFjDdQmaXdtY4x0WIcgSCJUWNJySOats4a/vD09JTjwXzaNd61P8fDy1nBLKRFj3UoV92ZfQBUqw1GLWcxaPznXeIZL72/td997/M33tPjViE7qLACCOJ26i3Weq1tE7LQ18tiJtEVSw04arWvlOsoLWM57itnhmy3a5Ql2xqkSlUuZ8Zhhg4Yfcq3GCQmRHzGuZMqpbNuRyHL8ZJjFiE7kbLXvVXMiBVLIAQpAxlD1Jgw2t5jObJjOYRs32NFzLWAtXSlEpwAkDF4zmPXpVwnF+UWsseCN5zNmkc8EUAwFAABiAnusd+yzCZkpc627F3EdKYAdJ7wnON9X4bPz5qEKvGW5eNu41qy3PPHowcLwXCOQGgtGcQfzBYTjvUrqhfkTEZlnbLMcWE5Cz3K1KSABYCMwbNu359HXrKU7S3Lk5vd/LblFimLWtClRjIC4lzIkkEHjdoxIeKzTr3vAveQ7e3KI6U2ht08bTlacCiRXhYQ5+wESRnIGNTBtzclrdJ5wFnXzh9KXODJRrFFOx1BAQBgkPax6OcbKHxHkR0l9r1d8LHQe5SxnNdMRo0MgRZ1T/0TE1BmZ4l91As9r2DHQKDiAQIw1Dl45o0olmzaR7/w0SQs11sigHoAdQ2eUX1K7bu6j3zBKhgA6Ojhuc/AXhH0VdE1EsxWH9R5ZQ/PKwiPJT983/sNzNRwNDbMVi/U+XblruzFFHxPqenK4kJW8sIBjB1Aa9yTjkeZeH6e/0KKJ5f2o9zI6A1HI8FMdaTmvWhb/ysHZaH94Dqlk0z73m8AwFidaovrn1lGiBiI3F2qJJX2o93QiA1AI8EMgTWCGMwmJ2KLZ4tl1Egu7Ue5kVEbjkaFGQJytGsdWcxssg19TUwOlb+v+qHjgCC7C3sgefROIHr56XBx75k7FzqLt4wlZDkOHZ+t4WgkGFUseqvbp9fbk5yJIUAefxlKyM5sU5Zsw2gG6FXMRhCE6HJGwpDSr6gvd32lGj88PT3VrhyfCNlNE9dI0KTORZaEUtdYop3VlDRxAlvqpfpzX8hqroEnZJN2kACAuSFkt2XsuT+uJmT7ljcKjQQAoJ+JSO0dIvaj3yAAACBjCTRJGu1nu2ENBgAA3KJF8mg/y42SMgCAfkW/codmyaL9rDcOAAAZwzmtkkb72W5YAwIAABdomiTaz14ApAwAoB/Bbtc2WbSf9cYBACBjeKZ5cmivIDQoAABmp3WSaB+oAEgZKQMA6DdqE8I/QmTITF1qXAAA/cXMHnIIaKnOuURIfvr5l5v//vdff2b/zLWfu/a7ctPjtee65hL3VOvaItdjkLEC3hGCKGvIZMk0NGAasV8rmFv+FsBlGYviH/uoBQRSBowoY62lLuo9Qf/QgkjJoL2CAYA+xaUnGSJuZCwY4ZI/ewWl4QHoV0aIDvQJ64iWBNorIA0QQJ8y1tu9kUcEIWTSZ6/ASBkA0gf9wExETP4cohbUiw9vP6kyaY3xy7uPCgJXWbrtQIntPaLcW0RRWnLtEYWLBJKxTgmb7NkrOACILZK9ShuRI2MRibo0at9BgZEyDRMAIOZvJbRPhM6QWeCvgQKIx9YslyyZWN9KxiJ7xb6ngoSGCswqNqfTln//9efFnyg4JgkRiZ7k2StAUgagrZQt3Xk/mnjVklGI7xvpIqmzV6AaLYAypMpTipxFFanjPcuSieuR6CG5c+ilIJ+3wXjc7XavVa20xms7DIxODoGJJhDn90RwQMZW0U0yp5sMmalLAD2SS6QiZM9y71Fn2pKM1ZCxXvxh32sBQ0MGZpOyczmb7b7FcKTSUzJnr2A1aAB9yskIGSZZMrG7EN0lb/YKWsMGQMq2fo9smJgdjd6SOPuOC5iUaeBAl1JWYgpzJgkF7tClH3SZITN1ScoAYlZPykoLn2lLcTq3jPXoCYcBCt42GCsbu+0wMJLcjHLtPcrJvfL/+68/SRcZq0avSZtDzwVubzJSBowulz2ITI5r/OnnX0xvkrGtdL2Uad/zxZu61PiBHkk9w3KpqJSQN5kt8bgnGevZCw4DPQhZsg1BQKYsT8dlhI9SImPaj4zhNr0nafYDPQBvXQoGwNDUFv7aAjircJaKvxMNtIfo//cj3ISpS1I2YmcIQNzdKmMTSFn3U5VDCdlolkzKQALHZ002aIYM0kxZslqZsdGlbJSkzH7AB0LKSFkXnYn1QGQ6ch1QP8eQscGlbKj+/oenp6fRKvmnnQX+RRs24dreGef6nBb36JrmqC8ly3z2Y5harhkbaMA9zFTlkcOg9d1bl5mCBin7vqNY0jnKLsQUn5Tn3PP19349I7+xTMay3vNQ68dHW0Nm6rKT4IF4UoC+n6H6QsYmiuVD9u/7EW+KlJGy3js+nav6MvI99b6+joy1l7ERd1cYUshGfVikbI5OloypLy0/33R7/thJxsjY1EJ2/gBBynroZMmY+jJLnZmhrpeMmTOuGRtZxoYXMlOXpKynToWMqS+pn5W7zizJjtWspz1n63qRsS/vPvby8tbw/fjwGTJSRspqdLJbOqkSHSvUF5CxlM8KLmVDT1UeGW4fshsV1P5kjYIDAJCxuDIWfMA9hYztdnOsIfvuwaKP4AMA4mE9GYs6yJ7lJb1phMzUJSkDADLW1azGVP31NFOWJ5X20/P/a/qyQdAAACIWV8YCDbCnmao8MtuUpf3JOg5MAEDGyBghGw9Tl4UCFDEDQMbKy1gLsavFjMmTKYXMerL+gxUAkLH7v5tbxiosTZm2X55uDdlZJbSerLz8KgQARKxw/Lx0bSUyY8fPLFQWU05VHpl5ylKmbMAABgCjxLItmauSMlZosD21jO12k2fITiqlTWODjfYAwMCyXOzcImMFymZ6GdvtJs+QXaoQGDeoAUCPcSv3NeSSseO/bRRGMvaMDNn/Kqj1ZB2P9gBg9AFkjtiZU8YyldUjGSNkpIyYAUAzGbsVA69dw5a4GVHGnr+HkBEyUkbKAKCujG19e3JN7CRjhKxnKZtayNaM3EgZACKWP97lkLLce42RMUJWU8h2M0pZqQZOzACQsfzTjbljNhkjZKSsMxkrFcxIGQAiVl/Kln5GhjKziP8Ktr243oCm2jR2S8DIKVHOwgRAxtI+a+t0ZE0ZU/OuI0N2vwIOnynLLVQRrwsAaopYqRh26/rXZMpqy5jsGCEjZRWDhrVlAMhYmhzlWgsWYVd/MkbISFkg2SFlAGYUsZR4VepA8GCzHmSMkJGyHIFjbcAoFQSJGYCoMpYrNq6JyyViJRmri0X9aY1tqoX+txppq4X3FvwDiBinWg5US3wPGSNkPUmZgFcxbR5FCAH0H5t6lrGUz1gbK8kYIesN22FMNgIGEF/ERpaxWhJHxghZT5Ji6nJh460hdKQMEIdaxIGlC/BzHVu05R6X/C0ZI2SkLLBQ1ZKqXgMygPgxrISIlYiLpWPtrbLKVY5kbD3estxewUO/eXls4Dn2rVl75EbUkSsAIlYjxpQa+K4tg/PvylSWsmOEjJTlaHRb9r6JKGSkDCBipQe30TZzXTM1SsYIGSlrKCRbDpc9/9scmxgSMwDRRezatWyVspLxqVKZkTFCRsq2SsgauUr9u0jruogZQMZKDGrXSlnNmFSoDMkYISNlW+VjS5YsJSBFXGhPzAAi1npA2zIOmaYkZKSsAyFbG4wu/W30tx6JGUDEtsSFLZkyMoZzbHtRpkEPv09ZTxmxW4HJVhmANnmMaVvXg0WOJxnLlowVQoasbANolinbuq4rwmL9zG8BZR0ZA8grCxEHmCXj55rPLvW5ZIyQkbLAQtZSyu691UTMACIWVcbWxpE1ZVE5RpMxQkbKSgSZXFKWM6BG20KDmAFEbMv11j7nstCGr2SMkJGymYSsRnAkZgARqx1vejh8nIwRMlLWOOBEWEsWYE0EMQMmkLA1bbj2gDOYlD2eXD8ZI2SkrLWUlRSyLYJj93+AiJVqs6nXfu8FpMgzALdkjIgRMlIWSMpKTFnmkJkepz4AIha/jW5ZuJ/rvMrGZUjGCBkpizQqLJViH0nGiBkwTrvMFcs6lzIyRsiml7KiYhbh8Nqc1+AEAICE5Wx/ubez6FTKyBghQ41sWQlJaCFjPQgZMQMJa9/eXnx4m30NbC6ZCrjIn4wRMvQqZaV2q14SRNeIoJcAgDlELFXIltxbiaxWICkjY4QMvUpZieM9lq5f2zqa7W1DSoCErW9LOaSsxTq0is+BjBEytJSyLVLQUsZyjj6JGdCviKW28zXiU2utV0MpI2OEDFGkLGfQybWQtpaQRet4yBkIWDkhW9rGUgUuV9k1GECSMUKGiFJ2LyCUzorlDkyl37IiZyBhYwpZyzJcs43GWhEjY4QMwaWshjjU2IS25xMAyBlIWBkhy9metk5RLh2QlpAxIhaXgyIIHWzePEvZYzQxiyoKW6/r3hEorTtQgobZJWxrWWxtQyWPiju9PjI2HzJk/QSSENmykiPMVtOVvXZm5AwEbN1yi9rLGlLe+L6VQSNjhAykrIrsbBWyUoJiI1qQsHJ1duu1r4kbJc+3zCGMZIyQgZQ16ehzbQabOiUweodH0AhYL/Wz5LYRW7NkJacoCz5Li/cJGUaTsi3yUvNkgLVHpHRw2C9B096Hup/cbxNuGcyVkqbGcUVWjJChkZSFEbMcUwOlhKzTw35JGgGbqo6tufcaSx1KvOFdMjNGxggZ2opZ0/3KSq/v2ipUOac8r/3dKB0pSSNeLetQ7mxUrtjU4rxLMkbIQMoWB56tZ0vWCIS5r3HJywgjdrZEjXzVqiM522zOt7NbvyBAxggZSNnFIFR6seuSAJZzumFNgO/hzEyyRroi1IHUF2pySVnJ49aiZMXIGCFDXCmrJmY1OvAau/uXEjId9hjCZnPV+4OzEm8555CpGln8ljJGxAgZ+hCz19GvdUuGq0V2bIuQ6eDr1B9l26bMSx3eveSZ1l62EKCdkzFCBlJWV8hy7bSdc9oi97YeBAK9D5xS2kQJKYsoZKYokcpeEQwbQN+cNOBH5fHxbqAtkXHLdW1AVBmrJSy12sjWNv7iw9viU5RkbExkyCYgcrasxrEnOUfqJTa9rTi6Boq30dJtutQ5uDnijClKbEGGbI6Aepotw0nAjZqZOl6bzBlmELytU4olRCjlMwtnxcgYIcPAUvYY5JqKjqRLBeilU5u5gvTp9xE1RGdtnY/wNmTN+10oY6YoCRlGlbIZsmWtR8sl5ey8UyJoWFJHIl5XD1J263pkxZCbgyKYU8ye15Udpex1J9e9OIDmXOuVGnTvBfHU61r7hqh1aHMK2LX/vZf6kLJXWY37unQ91oqhBBb1T06rBf+5jihaGiRz7RfW8mSAFnKJvkUsx/MvuTVNrja7ROK21v3CZ9bazgIyZAJ5m2xZqmTkOpy89M76W/+m9Eh87TmkCD+wGm7aOjVTVitmlZIxIgZChq+B4ETMqmXLrgXdnNOES+Unx4g/Z9Av/X2FR/zIIM25ZaDm1GUOSRxRNM9FjIzhiClLnAfAZudhXsvetNqwdYuQlcxsdZgBwMbnWfKA7K2fuXXaMfe9dVK/ZcXwHTJkOA964bJlPYpEj1OD17InOd6II12x2lCtTFnODNdA2TIyBkKGNDFrubasZaeWu3OtIWe5Fv6ndNQlF5KTrnnEJaXOdS5lpihByLBeyp6DYPVs2dIA3FtnX1rOIgptlCnnHNdb6+isaCIUSRA7lDIihkVYQ4alQbDZ2rJbHWW0tWO5RKqU0KzJatXs/NY+z9oHT9cWgpJnMd777BzbSbTYLiaI+JuexGLs1I+lwa/5Lv/nO2OPNBW2ZUf1IGfuId4gyv21w277SMaUJZLFrPUu/9ECcatsEsjFks+9Vye3TF22Xvu19HMrxwwihlXIkGGVlEU8rLzQvSZ3EGuzULNnrma9/wj33ctaw9Tyq5wRlhXDJmTIsEnMnoNes0X/kTvTHJmz0sfBlCiDmbOEKduG1LymCFthlFyMf762r0VGjIiBkCGEmPV4WHnNrME9Odu6mL1UB1Rq4XTv0tZbNq+XNxO3SqFF+yBkIGXfZ8uGEbPSo/kS4lTioPWcHWDtjtOLDOXXk40khktFjIyBkIGYBRKrUn+fazNaIJKULam7gQWaiIGQoXsxe93Z9U/daWP69qseEDFUxluWqCJmuwHfxhxR2nTC9cu0h01mJ69jX9eJkTEQMnQvZT2JWUoHuWVDVzKGyM+6Zb0O0qZsY4GqmLJEVTF77gyGfiMzh9gs3ewyV8dV+sgishdTypasJ2vx3Y3ri+lJEDIQM3KWJlA59jprfR5orc53q1yQyjqSSMRAyID2YhZCynIehVRDzkplHUZaI+et03V1ptZ3EzGAkCGImJ1ly3bR5CxHp7VUzkp1kN6cQ0QpI2IAIUMwKTsJ0uGmMnMfIL4lM3DvuKZb10fKEE3KiBjwX7xliZByFvmtzC0HiAcpX5WsodB7Jk1FzBYWCIsMGUKL2XNnFnbxf+7MWa5rqnEt1yQj5btl62LV5UGfnYwYCBkwi5iddlBbtoKoJXUlpy6Xfq6sUP9SRsQAQgZiFl7MSkjHSBmlmvciEzeVlBExEDKAmNWTs5Kd6r2/JTikjYgBhAzoTsxOO7Eobzp64xJLhT54PSFiIGQAMcuXXZCVQg/1NJqEETEQMqAPMQstZ7c6wBxH/Vg4H+v52iMun4iRMBAyoBMxuyBnXZ2XWeuMSRIAIgYQMqCKnI16kHnDcm0uk5hHwogYCBkwtpgNL2etpi2XfCdpwz0RI2EgZMDgYjajnN2SpxZytOU8zxKCmCq6KCNhRAyEDCBnQ05ppp4g4EUAtBAxEgZCBmCKKc2WRzUBlySMiAH/44enpyelAFwWmE8jilmCpDYTxajXmuOaa07VkjCAkAGjitm0glZChHJKSe2jqUDCgJyYsgTud/RvLgja9C8DLBUT06IkDMB9ZMiAbUJynj2TOWsnztllEiQMIGQAOQNIGEDIAJAzgIQBhAwYU84IGroTMBIGEDJgdEEjZwgpYQQMIGTArHJG0NBMwEgYQMgAEDQQMICQASBoGFu+CBhAyACUEzSShosCRr4AQgagraQRNAIGgJABCCZoRG0g8SJgACEDQNRAvAAQMgAVRY2sVZIu4gUQMqUAYK2sEbYE4SJdAAgZgFbC1rPAPab+AeECQMgA9CBwXQkZwQJQg/8/AEWRbh6/W8heAAAAAElFTkSuQmCC">
            <a:extLst>
              <a:ext uri="{FF2B5EF4-FFF2-40B4-BE49-F238E27FC236}">
                <a16:creationId xmlns:a16="http://schemas.microsoft.com/office/drawing/2014/main" id="{3BB03EA8-342F-4956-8BBD-004C867F5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 descr="Resultado de imagen para Utesa logo">
            <a:extLst>
              <a:ext uri="{FF2B5EF4-FFF2-40B4-BE49-F238E27FC236}">
                <a16:creationId xmlns:a16="http://schemas.microsoft.com/office/drawing/2014/main" id="{AFF6A49A-4553-4A3D-94C7-D31CD8EC0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6" descr="http://servidorinternet.mipropia.com/imagenes%20de%20la%20pagina/utesatransparente.png?i=1">
            <a:extLst>
              <a:ext uri="{FF2B5EF4-FFF2-40B4-BE49-F238E27FC236}">
                <a16:creationId xmlns:a16="http://schemas.microsoft.com/office/drawing/2014/main" id="{903E9A7F-E25B-48A0-A7B5-BF7D2ABF8C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2" y="3581399"/>
            <a:ext cx="2743199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8A00C-6D21-4665-9FAC-3E0DC3B0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37" y="3314700"/>
            <a:ext cx="4281488" cy="3543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62D33-B119-4AE8-89C8-6F2D7804E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22860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platon invento los platos">
            <a:extLst>
              <a:ext uri="{FF2B5EF4-FFF2-40B4-BE49-F238E27FC236}">
                <a16:creationId xmlns:a16="http://schemas.microsoft.com/office/drawing/2014/main" id="{E2AB1388-138D-400E-BE31-EA9F30181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966578"/>
            <a:ext cx="5029200" cy="4572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dad media">
            <a:extLst>
              <a:ext uri="{FF2B5EF4-FFF2-40B4-BE49-F238E27FC236}">
                <a16:creationId xmlns:a16="http://schemas.microsoft.com/office/drawing/2014/main" id="{7A41C168-2483-42DE-A588-7F127A4C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1044609"/>
            <a:ext cx="5181600" cy="45270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A4D-BF5B-42BC-AE06-41813249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49E9-6353-4A15-8E66-A4C338C6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502E08A1-DBE3-48EB-9605-7F0A4A63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609600"/>
            <a:ext cx="4959350" cy="52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siglo XIX meme">
            <a:extLst>
              <a:ext uri="{FF2B5EF4-FFF2-40B4-BE49-F238E27FC236}">
                <a16:creationId xmlns:a16="http://schemas.microsoft.com/office/drawing/2014/main" id="{56E0048A-5607-4FBA-869E-EA31DA24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60" y="609600"/>
            <a:ext cx="4776788" cy="52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4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inteligencia emocional">
            <a:extLst>
              <a:ext uri="{FF2B5EF4-FFF2-40B4-BE49-F238E27FC236}">
                <a16:creationId xmlns:a16="http://schemas.microsoft.com/office/drawing/2014/main" id="{5A3F0384-2BE3-4F66-A804-E1B015F6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465331"/>
            <a:ext cx="10229851" cy="24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psicologia positiva">
            <a:extLst>
              <a:ext uri="{FF2B5EF4-FFF2-40B4-BE49-F238E27FC236}">
                <a16:creationId xmlns:a16="http://schemas.microsoft.com/office/drawing/2014/main" id="{DFFAEC47-9F06-45F2-84B2-5E4C7D9D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3056131"/>
            <a:ext cx="10229850" cy="32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5A1F-28DF-4BF0-8E66-2B8F8726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>
                <a:solidFill>
                  <a:srgbClr val="FFC000"/>
                </a:solidFill>
              </a:rPr>
              <a:t>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FA66-28F0-4612-BFAE-3316164A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dirty="0"/>
              <a:t>Explicar el aprendizaje</a:t>
            </a:r>
          </a:p>
          <a:p>
            <a:r>
              <a:rPr lang="es-MX" sz="4800" dirty="0"/>
              <a:t>Explicar el comportamiento</a:t>
            </a:r>
          </a:p>
          <a:p>
            <a:r>
              <a:rPr lang="es-MX" sz="4800" dirty="0"/>
              <a:t>Explicar el proceso enseñanza-aprendizaje. </a:t>
            </a:r>
          </a:p>
        </p:txBody>
      </p:sp>
    </p:spTree>
    <p:extLst>
      <p:ext uri="{BB962C8B-B14F-4D97-AF65-F5344CB8AC3E}">
        <p14:creationId xmlns:p14="http://schemas.microsoft.com/office/powerpoint/2010/main" val="36467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C10AE6-36D4-44F1-91BB-5B409B9D5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809408"/>
              </p:ext>
            </p:extLst>
          </p:nvPr>
        </p:nvGraphicFramePr>
        <p:xfrm>
          <a:off x="836612" y="1066800"/>
          <a:ext cx="1053350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MX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FINALIDAD</a:t>
                      </a:r>
                      <a:endParaRPr lang="en-US" sz="32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DIMENSIÓN</a:t>
                      </a:r>
                      <a:endParaRPr lang="en-US" sz="32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</a:t>
                      </a:r>
                      <a:endParaRPr lang="en-US" sz="32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Teoría explicativa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Explicativa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Teórico-conceptual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DO" sz="3200" noProof="0" dirty="0"/>
                        <a:t>Programa</a:t>
                      </a:r>
                      <a:r>
                        <a:rPr lang="en-US" sz="3200" dirty="0"/>
                        <a:t> de </a:t>
                      </a:r>
                      <a:r>
                        <a:rPr lang="es-MX" sz="3200" noProof="0" dirty="0"/>
                        <a:t>intervención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Práctica educativa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Práxis</a:t>
                      </a:r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educativa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Aplicada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3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Procedimiento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MX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ajuste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24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C4A-E213-4802-9D5A-C460654B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>
                <a:solidFill>
                  <a:srgbClr val="FFC000"/>
                </a:solidFill>
              </a:rPr>
              <a:t>Organización de los 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FC1E-093A-40A3-ACBF-92279F47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Intenciones y objetivos educativos</a:t>
            </a:r>
          </a:p>
          <a:p>
            <a:r>
              <a:rPr lang="es-MX" sz="3600" dirty="0"/>
              <a:t>Análisis de tareas y de contenidos del aprendizaje</a:t>
            </a:r>
          </a:p>
          <a:p>
            <a:r>
              <a:rPr lang="es-MX" sz="3600" dirty="0"/>
              <a:t>Descripción del estado inicial de los alumnos</a:t>
            </a:r>
          </a:p>
          <a:p>
            <a:r>
              <a:rPr lang="es-MX" sz="3600" dirty="0"/>
              <a:t>Factores que facilitan y obstaculizan el aprendizaje y la enseñanza</a:t>
            </a:r>
          </a:p>
          <a:p>
            <a:r>
              <a:rPr lang="es-MX" sz="3600" dirty="0"/>
              <a:t>Modelos educativos y métodos de enseñanza</a:t>
            </a:r>
          </a:p>
        </p:txBody>
      </p:sp>
    </p:spTree>
    <p:extLst>
      <p:ext uri="{BB962C8B-B14F-4D97-AF65-F5344CB8AC3E}">
        <p14:creationId xmlns:p14="http://schemas.microsoft.com/office/powerpoint/2010/main" val="11789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AFEDE-717E-4414-A095-7C68CADD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533400"/>
            <a:ext cx="10134600" cy="1055770"/>
          </a:xfrm>
        </p:spPr>
        <p:txBody>
          <a:bodyPr/>
          <a:lstStyle/>
          <a:p>
            <a:r>
              <a:rPr lang="es-MX" cap="all" dirty="0"/>
              <a:t>Construyendo un educador</a:t>
            </a:r>
          </a:p>
        </p:txBody>
      </p:sp>
      <p:pic>
        <p:nvPicPr>
          <p:cNvPr id="7170" name="Picture 2" descr="Imagen relacionada">
            <a:extLst>
              <a:ext uri="{FF2B5EF4-FFF2-40B4-BE49-F238E27FC236}">
                <a16:creationId xmlns:a16="http://schemas.microsoft.com/office/drawing/2014/main" id="{3DDEA1EF-95EF-4027-8FA0-0E0ED1659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057400"/>
            <a:ext cx="6243859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2F91E-D936-4BF7-93CC-5209A66B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447800"/>
            <a:ext cx="10360501" cy="4462272"/>
          </a:xfrm>
        </p:spPr>
        <p:txBody>
          <a:bodyPr>
            <a:normAutofit/>
          </a:bodyPr>
          <a:lstStyle/>
          <a:p>
            <a:r>
              <a:rPr lang="es-MX" sz="4000" dirty="0"/>
              <a:t>Estructurar los contenidos.</a:t>
            </a:r>
          </a:p>
          <a:p>
            <a:r>
              <a:rPr lang="es-MX" sz="4000" dirty="0"/>
              <a:t>Establecer una secuenciación y temporalización para su presentación.</a:t>
            </a:r>
          </a:p>
          <a:p>
            <a:r>
              <a:rPr lang="es-MX" sz="4000" dirty="0"/>
              <a:t>Diseñar una estrategia pedagógica.</a:t>
            </a:r>
          </a:p>
          <a:p>
            <a:r>
              <a:rPr lang="es-MX" sz="4000" dirty="0"/>
              <a:t>Enseñar un método de apropiación del saber.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3463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6E4FAF-6004-4E7B-A08B-3D684C2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914400"/>
            <a:ext cx="9753600" cy="3657600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400" dirty="0"/>
              <a:t>Cuando se habla de capacidades, éstas no se restringen a temas de una asignatura o al conocimiento de determinadas disciplinas dentro de un plan de estudios.     </a:t>
            </a:r>
            <a:br>
              <a:rPr lang="es-MX" sz="4400" dirty="0"/>
            </a:br>
            <a:br>
              <a:rPr lang="es-MX" sz="4400" dirty="0"/>
            </a:br>
            <a:br>
              <a:rPr lang="es-MX" sz="4400" dirty="0"/>
            </a:br>
            <a:endParaRPr lang="es-MX" dirty="0"/>
          </a:p>
        </p:txBody>
      </p:sp>
      <p:pic>
        <p:nvPicPr>
          <p:cNvPr id="8194" name="Picture 2" descr="Resultado de imagen para capacidades educativas">
            <a:extLst>
              <a:ext uri="{FF2B5EF4-FFF2-40B4-BE49-F238E27FC236}">
                <a16:creationId xmlns:a16="http://schemas.microsoft.com/office/drawing/2014/main" id="{8C73263B-03CE-4808-915A-EEBED2D9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3276600"/>
            <a:ext cx="5105400" cy="3352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la psicologia educativa es ciencia?">
            <a:extLst>
              <a:ext uri="{FF2B5EF4-FFF2-40B4-BE49-F238E27FC236}">
                <a16:creationId xmlns:a16="http://schemas.microsoft.com/office/drawing/2014/main" id="{36835A1D-B5AF-4178-BCDA-3B49290B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r="19167"/>
          <a:stretch>
            <a:fillRect/>
          </a:stretch>
        </p:blipFill>
        <p:spPr bwMode="auto">
          <a:xfrm>
            <a:off x="5811470" y="3352800"/>
            <a:ext cx="609441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9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1371600"/>
            <a:ext cx="110490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/>
              <a:t>IDENTIDAD DOCENTE NEGATIVA O</a:t>
            </a:r>
            <a:br>
              <a:rPr lang="es-ES" sz="6600" b="1" dirty="0"/>
            </a:br>
            <a:r>
              <a:rPr lang="es-ES" sz="6600" b="1" dirty="0"/>
              <a:t>ABUSADORA</a:t>
            </a:r>
            <a:endParaRPr lang="es-DO" sz="6600" dirty="0"/>
          </a:p>
        </p:txBody>
      </p:sp>
    </p:spTree>
    <p:extLst>
      <p:ext uri="{BB962C8B-B14F-4D97-AF65-F5344CB8AC3E}">
        <p14:creationId xmlns:p14="http://schemas.microsoft.com/office/powerpoint/2010/main" val="42132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8300-95C5-4523-9A7F-EEDBAF0F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1261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¿</a:t>
            </a:r>
            <a:r>
              <a:rPr lang="en-US" sz="6000" b="1" dirty="0" err="1"/>
              <a:t>Preguntas</a:t>
            </a:r>
            <a:r>
              <a:rPr lang="en-US" sz="6000" b="1" dirty="0"/>
              <a:t>?   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 </a:t>
            </a:r>
            <a:r>
              <a:rPr lang="en-US" sz="4400" b="1" dirty="0"/>
              <a:t>Twitter con el </a:t>
            </a:r>
            <a:r>
              <a:rPr lang="en-US" sz="4400" b="1" dirty="0" err="1"/>
              <a:t>HashTag</a:t>
            </a:r>
            <a:r>
              <a:rPr lang="en-US" sz="4400" b="1" dirty="0"/>
              <a:t>       </a:t>
            </a:r>
            <a:r>
              <a:rPr lang="en-US" dirty="0"/>
              <a:t>#IdentidadDocenteUtesa2017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Wifi</a:t>
            </a:r>
            <a:r>
              <a:rPr lang="en-US" dirty="0"/>
              <a:t>: NotasTi.com</a:t>
            </a:r>
            <a:br>
              <a:rPr lang="en-US" dirty="0"/>
            </a:br>
            <a:r>
              <a:rPr lang="en-US" dirty="0"/>
              <a:t>zzws7714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s-MX" dirty="0"/>
          </a:p>
        </p:txBody>
      </p:sp>
      <p:sp>
        <p:nvSpPr>
          <p:cNvPr id="5" name="AutoShape 2" descr="Resultado de imagen para Utesa logo">
            <a:extLst>
              <a:ext uri="{FF2B5EF4-FFF2-40B4-BE49-F238E27FC236}">
                <a16:creationId xmlns:a16="http://schemas.microsoft.com/office/drawing/2014/main" id="{24D7197F-D44F-4A13-85ED-9DD391BBA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D4900-7181-446F-8C57-3558C2B1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981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9904729" cy="1223963"/>
          </a:xfrm>
        </p:spPr>
        <p:txBody>
          <a:bodyPr/>
          <a:lstStyle/>
          <a:p>
            <a:r>
              <a:rPr lang="en-US" b="1" dirty="0"/>
              <a:t>TIPO DE </a:t>
            </a:r>
            <a:r>
              <a:rPr lang="es-ES" b="1" dirty="0"/>
              <a:t>BULLYING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866129" cy="4013203"/>
          </a:xfr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Físico 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Verbal 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Psicológico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Social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Ciberbullying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 Bullying </a:t>
            </a:r>
            <a:r>
              <a:rPr lang="es-DO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1413099"/>
            <a:ext cx="548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42929" cy="1096963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CARACTERISTICAS DE LOS MALOS DOCENTES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295" y="1752600"/>
            <a:ext cx="6324917" cy="4419600"/>
          </a:xfrm>
        </p:spPr>
        <p:txBody>
          <a:bodyPr>
            <a:noAutofit/>
          </a:bodyPr>
          <a:lstStyle/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evidencian los fracasos de los alumnos</a:t>
            </a: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le generan miedo al alumno que se equivoca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no tienen en cuenta las participaciones de los alumnos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DO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06B5F-0958-4361-8CE7-0076A32C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41" y="1524000"/>
            <a:ext cx="4191000" cy="37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295" y="1752600"/>
            <a:ext cx="6324917" cy="4495800"/>
          </a:xfrm>
        </p:spPr>
        <p:txBody>
          <a:bodyPr>
            <a:noAutofit/>
          </a:bodyPr>
          <a:lstStyle/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solo evalúan el resultado final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culpan a los alumnos por los malos resultados</a:t>
            </a:r>
            <a:endParaRPr lang="es-DO" sz="3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malos docentes no se animan a innovar</a:t>
            </a:r>
          </a:p>
          <a:p>
            <a:pPr algn="just"/>
            <a:r>
              <a:rPr lang="es-DO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 malos docentes mantienen distancia con sus alumnos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9E10B992-ED96-4225-9FC8-51E0DBFF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42929" cy="1096963"/>
          </a:xfrm>
        </p:spPr>
        <p:txBody>
          <a:bodyPr>
            <a:normAutofit fontScale="90000"/>
          </a:bodyPr>
          <a:lstStyle/>
          <a:p>
            <a:r>
              <a:rPr lang="es-ES" sz="4800" b="1" dirty="0"/>
              <a:t>CARACTERISTICAS DE LOS MALOS DOCENTES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264C9-7EFF-4A49-9480-5243CA0E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523999"/>
            <a:ext cx="4267200" cy="49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8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762000"/>
            <a:ext cx="9979341" cy="4678363"/>
          </a:xfrm>
        </p:spPr>
        <p:txBody>
          <a:bodyPr>
            <a:normAutofit/>
          </a:bodyPr>
          <a:lstStyle/>
          <a:p>
            <a:pPr algn="ctr"/>
            <a:r>
              <a:rPr lang="es-DO" sz="5400" b="1" dirty="0"/>
              <a:t>LAS TENSIONES EN LA RELACIÓN </a:t>
            </a:r>
            <a:br>
              <a:rPr lang="es-DO" sz="5400" b="1" dirty="0"/>
            </a:br>
            <a:r>
              <a:rPr lang="es-DO" sz="5400" b="1" dirty="0"/>
              <a:t>DOCENTE-ALUMNO</a:t>
            </a:r>
            <a:br>
              <a:rPr lang="es-DO" sz="5400" b="1" dirty="0"/>
            </a:br>
            <a:br>
              <a:rPr lang="es-DO" sz="5400" b="1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15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486" y="1219200"/>
            <a:ext cx="9681468" cy="889000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RELACION PROFESOR - ALUMNO</a:t>
            </a:r>
            <a:endParaRPr lang="en-US" sz="6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70486" y="2743200"/>
            <a:ext cx="9676129" cy="213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 relación profesor-alumno en el aula presenta algunas característica que la hacen especialmente diferente de cualquier otra interpersonal.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s-DO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6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4615" y="381000"/>
            <a:ext cx="10287000" cy="1376363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/>
              <a:t>CARACTERISTICAS</a:t>
            </a:r>
            <a:br>
              <a:rPr lang="es-ES" sz="4800" b="1" dirty="0"/>
            </a:br>
            <a:r>
              <a:rPr lang="es-ES" sz="4800" b="1" dirty="0"/>
              <a:t>RELACION PROFESOR-ALUMNOS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615" y="2057400"/>
            <a:ext cx="10287000" cy="41910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relación entre el profesor y el alumno no se establece sobre la base de simpatía mutua, afinidad de caracteres o de intereses comunes.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una relación -bipolar de ida y vuelta- que se establece entre personas de diferente edad y grado de madurez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relación de docencia es una relación interpersonal pero no amical</a:t>
            </a: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615" y="1981200"/>
            <a:ext cx="10287000" cy="45720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su condición de tal, al profesor le compete marcar el inicio, la dinámica y la continuidad de la relación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relación se establece con cada uno y con todos los alumnos en su conjunto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alumno aporta a la relación su propio marco de referencia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profesor aporta a la relación su propio marco de referencia </a:t>
            </a: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B5F4CCD1-32AF-4C7E-BBD5-A9A21953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15" y="381000"/>
            <a:ext cx="10287000" cy="1376363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/>
              <a:t>CARACTERISTICAS</a:t>
            </a:r>
            <a:br>
              <a:rPr lang="es-ES" sz="4800" b="1" dirty="0"/>
            </a:br>
            <a:r>
              <a:rPr lang="es-ES" sz="4800" b="1" dirty="0"/>
              <a:t>RELACION PROFESOR-ALUMNOS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464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1295400"/>
            <a:ext cx="10287000" cy="3581400"/>
          </a:xfrm>
        </p:spPr>
        <p:txBody>
          <a:bodyPr>
            <a:noAutofit/>
          </a:bodyPr>
          <a:lstStyle/>
          <a:p>
            <a:pPr algn="ctr"/>
            <a:r>
              <a:rPr lang="es-ES" sz="5400" b="1" dirty="0"/>
              <a:t>ERRORES QUE DEBEMOS EVITAR PARA SER BUENOS DOCENTES</a:t>
            </a:r>
            <a:br>
              <a:rPr lang="es-ES" sz="4800" b="1" dirty="0"/>
            </a:br>
            <a:br>
              <a:rPr lang="es-ES" sz="4800" b="1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27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46462" y="2133600"/>
            <a:ext cx="6706197" cy="36576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Visibilidad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Oír sin escuchar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mantener el contacto visual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cumplir con lo prometido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Prolongar el tiempo de corrección</a:t>
            </a: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2A415BE0-123B-4C48-8460-7C68A46B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15" y="685800"/>
            <a:ext cx="10287000" cy="990600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/>
              <a:t>DEBEMOS EVITAR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075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4615" y="1981200"/>
            <a:ext cx="7468197" cy="44958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utilizar el mismo código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dejarnos influir por nuestro estado de animo 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educar desde el respeto, si  no desde el miedo y la autoridad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Enseñar sin educar.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Mezclar lo profesional con lo privado. Redes sociales</a:t>
            </a: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6BA40AAC-A3D6-49CD-8362-6E9782B4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15" y="685800"/>
            <a:ext cx="10287000" cy="990600"/>
          </a:xfrm>
        </p:spPr>
        <p:txBody>
          <a:bodyPr>
            <a:noAutofit/>
          </a:bodyPr>
          <a:lstStyle/>
          <a:p>
            <a:pPr algn="ctr"/>
            <a:r>
              <a:rPr lang="es-ES" sz="4800" b="1" dirty="0"/>
              <a:t>DEBEMOS EVITAR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326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0F49-1B41-4726-A3B2-1B13EB0A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514600"/>
            <a:ext cx="11506200" cy="1223963"/>
          </a:xfrm>
        </p:spPr>
        <p:txBody>
          <a:bodyPr/>
          <a:lstStyle/>
          <a:p>
            <a:r>
              <a:rPr lang="es-DO" b="1" dirty="0">
                <a:latin typeface="Times New Roman" pitchFamily="18" charset="0"/>
                <a:cs typeface="Times New Roman" pitchFamily="18" charset="0"/>
              </a:rPr>
              <a:t>LA IDENTIDAD PROFESIONAL DEL EDUCADOR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85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02282" y="533400"/>
            <a:ext cx="10287000" cy="990600"/>
          </a:xfrm>
        </p:spPr>
        <p:txBody>
          <a:bodyPr>
            <a:noAutofit/>
          </a:bodyPr>
          <a:lstStyle/>
          <a:p>
            <a:pPr algn="ctr"/>
            <a:r>
              <a:rPr lang="es-DO" sz="5400" b="1" dirty="0"/>
              <a:t>CONCLUSIÓN</a:t>
            </a:r>
            <a:endParaRPr lang="es-DO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59304" y="2667000"/>
            <a:ext cx="5411394" cy="2895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conclusión de este postulado podemos decir que las buena relaciones entre docente alumno siempre va a ser beneficiosa.</a:t>
            </a:r>
          </a:p>
          <a:p>
            <a:pPr marL="0" indent="0" algn="just">
              <a:buNone/>
            </a:pPr>
            <a:endParaRPr lang="es-E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Resultado de imagen para frases para profesores malos">
            <a:extLst>
              <a:ext uri="{FF2B5EF4-FFF2-40B4-BE49-F238E27FC236}">
                <a16:creationId xmlns:a16="http://schemas.microsoft.com/office/drawing/2014/main" id="{AC1F5214-46FE-4339-B2A2-A5113038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23" y="2000249"/>
            <a:ext cx="5638801" cy="4229101"/>
          </a:xfrm>
          <a:prstGeom prst="rect">
            <a:avLst/>
          </a:prstGeom>
          <a:ln>
            <a:noFill/>
          </a:ln>
          <a:effectLst>
            <a:reflection blurRad="139700" stA="30000" endPos="29000" dist="50800" dir="5400000" sy="-100000" algn="bl" rotWithShape="0"/>
          </a:effectLst>
          <a:scene3d>
            <a:camera prst="perspectiveHeroicExtremeLeftFacing">
              <a:rot lat="487347" lon="1800000" rev="21425485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6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8300-95C5-4523-9A7F-EEDBAF0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¿</a:t>
            </a:r>
            <a:r>
              <a:rPr lang="en-US" sz="6000" b="1" dirty="0" err="1"/>
              <a:t>Preguntas</a:t>
            </a:r>
            <a:r>
              <a:rPr lang="en-US" sz="6000" b="1" dirty="0"/>
              <a:t>?                   </a:t>
            </a:r>
            <a:r>
              <a:rPr lang="en-US" dirty="0"/>
              <a:t>#IdentidadDocenteUtesa2017</a:t>
            </a:r>
            <a:endParaRPr lang="es-MX" dirty="0"/>
          </a:p>
        </p:txBody>
      </p:sp>
      <p:pic>
        <p:nvPicPr>
          <p:cNvPr id="6" name="giphy">
            <a:hlinkClick r:id="" action="ppaction://media"/>
            <a:extLst>
              <a:ext uri="{FF2B5EF4-FFF2-40B4-BE49-F238E27FC236}">
                <a16:creationId xmlns:a16="http://schemas.microsoft.com/office/drawing/2014/main" id="{B48EAE1B-8E2C-458F-8792-ED5DF81EAAA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6538" y="1701800"/>
            <a:ext cx="9785350" cy="4462463"/>
          </a:xfrm>
        </p:spPr>
      </p:pic>
    </p:spTree>
    <p:extLst>
      <p:ext uri="{BB962C8B-B14F-4D97-AF65-F5344CB8AC3E}">
        <p14:creationId xmlns:p14="http://schemas.microsoft.com/office/powerpoint/2010/main" val="28564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81B6C-D15A-48A1-8054-1F03301F1B97}"/>
              </a:ext>
            </a:extLst>
          </p:cNvPr>
          <p:cNvGrpSpPr/>
          <p:nvPr/>
        </p:nvGrpSpPr>
        <p:grpSpPr>
          <a:xfrm>
            <a:off x="1522412" y="2362200"/>
            <a:ext cx="8560742" cy="3293209"/>
            <a:chOff x="928662" y="2571744"/>
            <a:chExt cx="4330998" cy="2355783"/>
          </a:xfrm>
        </p:grpSpPr>
        <p:sp>
          <p:nvSpPr>
            <p:cNvPr id="22" name="6 CuadroTexto">
              <a:extLst>
                <a:ext uri="{FF2B5EF4-FFF2-40B4-BE49-F238E27FC236}">
                  <a16:creationId xmlns:a16="http://schemas.microsoft.com/office/drawing/2014/main" id="{BFEA226C-F08D-4BEC-BCDC-B6427C2B9BEF}"/>
                </a:ext>
              </a:extLst>
            </p:cNvPr>
            <p:cNvSpPr txBox="1"/>
            <p:nvPr/>
          </p:nvSpPr>
          <p:spPr>
            <a:xfrm>
              <a:off x="928662" y="2571744"/>
              <a:ext cx="4330998" cy="2355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DO" sz="3200" dirty="0"/>
                <a:t>Reforma  Educativa Hoy</a:t>
              </a:r>
            </a:p>
            <a:p>
              <a:endParaRPr lang="es-DO" sz="3200" dirty="0"/>
            </a:p>
            <a:p>
              <a:r>
                <a:rPr lang="es-DO" sz="3200" dirty="0"/>
                <a:t> </a:t>
              </a:r>
            </a:p>
            <a:p>
              <a:endParaRPr lang="es-DO" sz="3200" dirty="0"/>
            </a:p>
            <a:p>
              <a:r>
                <a:rPr lang="es-DO" sz="3200" dirty="0"/>
                <a:t>   Crisis                                                 Desmotivación. </a:t>
              </a:r>
            </a:p>
            <a:p>
              <a:endParaRPr lang="es-DO" dirty="0"/>
            </a:p>
            <a:p>
              <a:endParaRPr lang="es-DO" dirty="0"/>
            </a:p>
          </p:txBody>
        </p:sp>
        <p:sp>
          <p:nvSpPr>
            <p:cNvPr id="23" name="8 Flecha arriba y abajo">
              <a:extLst>
                <a:ext uri="{FF2B5EF4-FFF2-40B4-BE49-F238E27FC236}">
                  <a16:creationId xmlns:a16="http://schemas.microsoft.com/office/drawing/2014/main" id="{190E243C-FAE6-4D9E-88C8-8A9BD6886DD6}"/>
                </a:ext>
              </a:extLst>
            </p:cNvPr>
            <p:cNvSpPr/>
            <p:nvPr/>
          </p:nvSpPr>
          <p:spPr>
            <a:xfrm>
              <a:off x="1214414" y="3000372"/>
              <a:ext cx="285752" cy="93410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9 Flecha a la derecha con bandas">
              <a:extLst>
                <a:ext uri="{FF2B5EF4-FFF2-40B4-BE49-F238E27FC236}">
                  <a16:creationId xmlns:a16="http://schemas.microsoft.com/office/drawing/2014/main" id="{B231DF98-6225-4B59-9641-34320C5DBA6F}"/>
                </a:ext>
              </a:extLst>
            </p:cNvPr>
            <p:cNvSpPr/>
            <p:nvPr/>
          </p:nvSpPr>
          <p:spPr>
            <a:xfrm>
              <a:off x="2046630" y="4043496"/>
              <a:ext cx="1387822" cy="35719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1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0746-B1C8-4BF7-A377-EB4999C5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Causas en el Educador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CD54-FD66-4F18-A114-D52D6CDE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/>
              <a:t>Arrastramiento al papel tradicional.</a:t>
            </a:r>
          </a:p>
          <a:p>
            <a:r>
              <a:rPr lang="es-DO" dirty="0"/>
              <a:t>Autoridad –Modelo participativo.</a:t>
            </a:r>
          </a:p>
          <a:p>
            <a:r>
              <a:rPr lang="es-DO" dirty="0"/>
              <a:t>Estrategias y Procedimientos.</a:t>
            </a:r>
          </a:p>
          <a:p>
            <a:r>
              <a:rPr lang="es-DO" dirty="0"/>
              <a:t>Consecuencia.</a:t>
            </a:r>
          </a:p>
          <a:p>
            <a:endParaRPr lang="es-MX" dirty="0"/>
          </a:p>
        </p:txBody>
      </p:sp>
      <p:pic>
        <p:nvPicPr>
          <p:cNvPr id="5" name="10 Imagen" descr="profesor antes.jpg">
            <a:extLst>
              <a:ext uri="{FF2B5EF4-FFF2-40B4-BE49-F238E27FC236}">
                <a16:creationId xmlns:a16="http://schemas.microsoft.com/office/drawing/2014/main" id="{C90D682C-4266-4228-87C0-002BB061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37" y="3418449"/>
            <a:ext cx="4167217" cy="2745620"/>
          </a:xfrm>
          <a:prstGeom prst="rect">
            <a:avLst/>
          </a:prstGeom>
        </p:spPr>
      </p:pic>
      <p:pic>
        <p:nvPicPr>
          <p:cNvPr id="6" name="11 Imagen" descr="maestro ahora.jpg">
            <a:extLst>
              <a:ext uri="{FF2B5EF4-FFF2-40B4-BE49-F238E27FC236}">
                <a16:creationId xmlns:a16="http://schemas.microsoft.com/office/drawing/2014/main" id="{81CFFB97-0DAC-43A3-9012-DB966A0D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37" y="609600"/>
            <a:ext cx="4167216" cy="25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CD54-FD66-4F18-A114-D52D6CDE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274636"/>
            <a:ext cx="10360501" cy="6583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DO" dirty="0"/>
              <a:t>                                  Principal crisis educativa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Real y Efectiva                                                     Reconstrucción Identidad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          Ocultamiento de la identidad personal de educador.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dirty="0"/>
              <a:t>                                         El Problema : IDPE</a:t>
            </a:r>
          </a:p>
          <a:p>
            <a:endParaRPr lang="es-DO" dirty="0"/>
          </a:p>
          <a:p>
            <a:pPr algn="just">
              <a:buFont typeface="Wingdings" pitchFamily="2" charset="2"/>
              <a:buChar char="Ø"/>
            </a:pPr>
            <a:r>
              <a:rPr lang="es-DO" dirty="0"/>
              <a:t>Perdida del horizonte del sentido de la actividad, desorientación.</a:t>
            </a:r>
          </a:p>
          <a:p>
            <a:pPr algn="just">
              <a:buFont typeface="Wingdings" pitchFamily="2" charset="2"/>
              <a:buChar char="Ø"/>
            </a:pPr>
            <a:r>
              <a:rPr lang="es-DO" dirty="0"/>
              <a:t>La psicología de la Educación ,Apoderamiento de la Educación.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11 Flecha cuádruple">
            <a:extLst>
              <a:ext uri="{FF2B5EF4-FFF2-40B4-BE49-F238E27FC236}">
                <a16:creationId xmlns:a16="http://schemas.microsoft.com/office/drawing/2014/main" id="{566FA783-2C0F-4C52-97D7-856220BB3ABF}"/>
              </a:ext>
            </a:extLst>
          </p:cNvPr>
          <p:cNvSpPr/>
          <p:nvPr/>
        </p:nvSpPr>
        <p:spPr>
          <a:xfrm>
            <a:off x="4799012" y="838200"/>
            <a:ext cx="2209800" cy="19050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13" name="12 Flecha izquierda y arriba">
            <a:extLst>
              <a:ext uri="{FF2B5EF4-FFF2-40B4-BE49-F238E27FC236}">
                <a16:creationId xmlns:a16="http://schemas.microsoft.com/office/drawing/2014/main" id="{5D8B0CD1-D7F7-4BC3-8B67-EC318293D27D}"/>
              </a:ext>
            </a:extLst>
          </p:cNvPr>
          <p:cNvSpPr/>
          <p:nvPr/>
        </p:nvSpPr>
        <p:spPr>
          <a:xfrm>
            <a:off x="10156326" y="2130552"/>
            <a:ext cx="850392" cy="1450848"/>
          </a:xfrm>
          <a:prstGeom prst="leftUpArrow">
            <a:avLst>
              <a:gd name="adj1" fmla="val 2147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066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11961812" cy="2667000"/>
          </a:xfrm>
        </p:spPr>
        <p:txBody>
          <a:bodyPr>
            <a:normAutofit/>
          </a:bodyPr>
          <a:lstStyle/>
          <a:p>
            <a:pPr algn="ctr"/>
            <a:r>
              <a:rPr lang="es-MX" sz="6600" b="1" cap="all" dirty="0"/>
              <a:t>La Psicología de la Educación</a:t>
            </a:r>
            <a:endParaRPr lang="es-DO" sz="6600" cap="all" dirty="0"/>
          </a:p>
        </p:txBody>
      </p:sp>
      <p:pic>
        <p:nvPicPr>
          <p:cNvPr id="2050" name="Picture 2" descr="Resultado de imagen para dory">
            <a:extLst>
              <a:ext uri="{FF2B5EF4-FFF2-40B4-BE49-F238E27FC236}">
                <a16:creationId xmlns:a16="http://schemas.microsoft.com/office/drawing/2014/main" id="{8B87ED1F-20A8-41A2-823E-43BF6908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581400"/>
            <a:ext cx="35052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1760145-2015-48C6-B6CC-1175AD3F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2" y="2362200"/>
            <a:ext cx="4495800" cy="3771778"/>
          </a:xfrm>
        </p:spPr>
        <p:txBody>
          <a:bodyPr>
            <a:noAutofit/>
          </a:bodyPr>
          <a:lstStyle/>
          <a:p>
            <a:pPr algn="just"/>
            <a:r>
              <a:rPr lang="es-MX" sz="3200" dirty="0"/>
              <a:t>Rama de la psicología cuyo objeto de estudio son las formas en las que se produce el aprendizaje humano dentro de los centros educativos</a:t>
            </a:r>
          </a:p>
        </p:txBody>
      </p:sp>
      <p:pic>
        <p:nvPicPr>
          <p:cNvPr id="2050" name="Picture 2" descr="Resultado de imagen para bebe aprendiendo">
            <a:extLst>
              <a:ext uri="{FF2B5EF4-FFF2-40B4-BE49-F238E27FC236}">
                <a16:creationId xmlns:a16="http://schemas.microsoft.com/office/drawing/2014/main" id="{B46C5BBD-B5AF-4945-89F5-A1AF1433840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r="1090"/>
          <a:stretch>
            <a:fillRect/>
          </a:stretch>
        </p:blipFill>
        <p:spPr bwMode="auto">
          <a:xfrm>
            <a:off x="5865812" y="838200"/>
            <a:ext cx="5789772" cy="53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0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B8A1-C916-45F8-BC22-7D2185C9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87626"/>
            <a:ext cx="10360501" cy="4462272"/>
          </a:xfrm>
        </p:spPr>
        <p:txBody>
          <a:bodyPr/>
          <a:lstStyle/>
          <a:p>
            <a:pPr marL="0" indent="0">
              <a:buNone/>
            </a:pPr>
            <a:r>
              <a:rPr lang="es-MX" i="1" dirty="0"/>
              <a:t> “El factor sencillo más importante que influencia el aprendizaje es lo que ya sabe el que aprende. Averígüelo y enséñele en concordancia con ello.” Ausubel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1026" name="Picture 2" descr="La imagen puede contener: 2 personas, personas sonriendo, texto">
            <a:extLst>
              <a:ext uri="{FF2B5EF4-FFF2-40B4-BE49-F238E27FC236}">
                <a16:creationId xmlns:a16="http://schemas.microsoft.com/office/drawing/2014/main" id="{35AD778D-1FDA-4D6B-A3A2-8D1996B6F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524000"/>
            <a:ext cx="9220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dory">
            <a:extLst>
              <a:ext uri="{FF2B5EF4-FFF2-40B4-BE49-F238E27FC236}">
                <a16:creationId xmlns:a16="http://schemas.microsoft.com/office/drawing/2014/main" id="{43C43F2E-9982-48F3-B65E-61336507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442" y="2057400"/>
            <a:ext cx="14859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>
            <a:extLst>
              <a:ext uri="{FF2B5EF4-FFF2-40B4-BE49-F238E27FC236}">
                <a16:creationId xmlns:a16="http://schemas.microsoft.com/office/drawing/2014/main" id="{CD1ADB12-E00B-4DC3-B876-3815E5BF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4343400"/>
            <a:ext cx="2256926" cy="23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3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2977</TotalTime>
  <Words>610</Words>
  <Application>Microsoft Office PowerPoint</Application>
  <PresentationFormat>Custom</PresentationFormat>
  <Paragraphs>105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Tech 16x9</vt:lpstr>
      <vt:lpstr>#IdentidadDocenteUtesa2017</vt:lpstr>
      <vt:lpstr>¿Preguntas?      Twitter con el HashTag       #IdentidadDocenteUtesa2017  Wifi: NotasTi.com zzws7714   </vt:lpstr>
      <vt:lpstr>LA IDENTIDAD PROFESIONAL DEL EDUCADOR</vt:lpstr>
      <vt:lpstr>PowerPoint Presentation</vt:lpstr>
      <vt:lpstr>Causas en el Educador</vt:lpstr>
      <vt:lpstr>PowerPoint Presentation</vt:lpstr>
      <vt:lpstr>La Psicología de la Educación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Objeto</vt:lpstr>
      <vt:lpstr>PowerPoint Presentation</vt:lpstr>
      <vt:lpstr>Organización de los contenidos</vt:lpstr>
      <vt:lpstr>Construyendo un educador</vt:lpstr>
      <vt:lpstr>PowerPoint Presentation</vt:lpstr>
      <vt:lpstr>Cuando se habla de capacidades, éstas no se restringen a temas de una asignatura o al conocimiento de determinadas disciplinas dentro de un plan de estudios.        </vt:lpstr>
      <vt:lpstr>IDENTIDAD DOCENTE NEGATIVA O ABUSADORA</vt:lpstr>
      <vt:lpstr>TIPO DE BULLYING</vt:lpstr>
      <vt:lpstr>CARACTERISTICAS DE LOS MALOS DOCENTES</vt:lpstr>
      <vt:lpstr>CARACTERISTICAS DE LOS MALOS DOCENTES</vt:lpstr>
      <vt:lpstr>LAS TENSIONES EN LA RELACIÓN  DOCENTE-ALUMNO  </vt:lpstr>
      <vt:lpstr>RELACION PROFESOR - ALUMNO</vt:lpstr>
      <vt:lpstr>CARACTERISTICAS RELACION PROFESOR-ALUMNOS</vt:lpstr>
      <vt:lpstr>CARACTERISTICAS RELACION PROFESOR-ALUMNOS</vt:lpstr>
      <vt:lpstr>ERRORES QUE DEBEMOS EVITAR PARA SER BUENOS DOCENTES  </vt:lpstr>
      <vt:lpstr>DEBEMOS EVITAR</vt:lpstr>
      <vt:lpstr>DEBEMOS EVITAR</vt:lpstr>
      <vt:lpstr>CONCLUSIÓN</vt:lpstr>
      <vt:lpstr>¿Preguntas?                   #IdentidadDocenteUtesa2017</vt:lpstr>
    </vt:vector>
  </TitlesOfParts>
  <Company>Dirección Gral. De Impuestos Internos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 Docente Negativa o  abusadora.</dc:title>
  <dc:creator>Juan Carlos Mezquita Gutierrez</dc:creator>
  <cp:lastModifiedBy>Starling Germosen Reynoso</cp:lastModifiedBy>
  <cp:revision>48</cp:revision>
  <dcterms:created xsi:type="dcterms:W3CDTF">2017-08-07T02:41:23Z</dcterms:created>
  <dcterms:modified xsi:type="dcterms:W3CDTF">2017-08-12T18:43:34Z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