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D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D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D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D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D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D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9A6989-AECD-462B-8B1C-E2FA731D4A16}" type="datetimeFigureOut">
              <a:rPr lang="es-DO" smtClean="0"/>
              <a:t>8/8/15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D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CF6288-253B-4BCD-B5A5-D3E5308CD07F}" type="slidenum">
              <a:rPr lang="es-DO" smtClean="0"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95736" y="116632"/>
            <a:ext cx="6172200" cy="3672408"/>
          </a:xfrm>
        </p:spPr>
        <p:txBody>
          <a:bodyPr>
            <a:normAutofit fontScale="90000"/>
          </a:bodyPr>
          <a:lstStyle/>
          <a:p>
            <a:pPr algn="ctr"/>
            <a:r>
              <a:rPr lang="es-DO" sz="2800" dirty="0"/>
              <a:t>Centro de Estudios Especializados (CEDESE</a:t>
            </a:r>
            <a:r>
              <a:rPr lang="es-DO" sz="2800" dirty="0" smtClean="0"/>
              <a:t>)</a:t>
            </a:r>
            <a:br>
              <a:rPr lang="es-DO" sz="2800" dirty="0" smtClean="0"/>
            </a:br>
            <a:r>
              <a:rPr lang="es-DO" sz="2800" dirty="0"/>
              <a:t/>
            </a:r>
            <a:br>
              <a:rPr lang="es-DO" sz="2800" dirty="0"/>
            </a:br>
            <a:r>
              <a:rPr lang="es-DO" sz="2800" dirty="0" smtClean="0"/>
              <a:t/>
            </a:r>
            <a:br>
              <a:rPr lang="es-DO" sz="2800" dirty="0" smtClean="0"/>
            </a:br>
            <a:r>
              <a:rPr lang="es-DO" sz="2800" dirty="0" smtClean="0"/>
              <a:t/>
            </a:r>
            <a:br>
              <a:rPr lang="es-DO" sz="2800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2400" dirty="0" smtClean="0"/>
              <a:t>ADOLESCENCIA</a:t>
            </a:r>
            <a:r>
              <a:rPr lang="es-ES" sz="2400" dirty="0"/>
              <a:t>: DESARROLLO </a:t>
            </a:r>
            <a:r>
              <a:rPr lang="es-ES" sz="2400" dirty="0" smtClean="0"/>
              <a:t>FISICO, COGNOSCITIVO Y PSICOSOCIAL</a:t>
            </a:r>
            <a:endParaRPr lang="es-DO" sz="2400" dirty="0"/>
          </a:p>
        </p:txBody>
      </p:sp>
      <p:pic>
        <p:nvPicPr>
          <p:cNvPr id="1026" name="Picture 2" descr="http://www.serpapas.com/wp-content/uploads/2010/09/adolescen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5184576" cy="19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uertoplatadigital.com/fotoshtml/html/LOGO-UTESA.jpg%2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55" y="1484784"/>
            <a:ext cx="1109674" cy="106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419872" y="6151054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2000" b="1" dirty="0" smtClean="0"/>
              <a:t>Facilitador: Joel </a:t>
            </a:r>
            <a:r>
              <a:rPr lang="es-DO" sz="2000" b="1" dirty="0" err="1" smtClean="0"/>
              <a:t>Volquez</a:t>
            </a:r>
            <a:r>
              <a:rPr lang="es-DO" sz="2000" b="1" dirty="0" smtClean="0"/>
              <a:t> M.A.</a:t>
            </a:r>
            <a:endParaRPr lang="es-DO" sz="2000" b="1" dirty="0"/>
          </a:p>
        </p:txBody>
      </p:sp>
    </p:spTree>
    <p:extLst>
      <p:ext uri="{BB962C8B-B14F-4D97-AF65-F5344CB8AC3E}">
        <p14:creationId xmlns:p14="http://schemas.microsoft.com/office/powerpoint/2010/main" val="67937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 CEREBRO </a:t>
            </a:r>
            <a:r>
              <a:rPr lang="es-ES" b="1" dirty="0" smtClean="0"/>
              <a:t>ADOLESCENTE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No hace mucho tiempo, la mayoría de los científicos creían que el cerebro había madurado por completo a la llegada a la pubertad.  Sin embargo, estudios actuales de </a:t>
            </a:r>
            <a:r>
              <a:rPr lang="es-ES" dirty="0" err="1"/>
              <a:t>imagenologia</a:t>
            </a:r>
            <a:r>
              <a:rPr lang="es-ES" dirty="0"/>
              <a:t> revelan que el desarrollo del cerebro del adolescente todavía está en proceso.  </a:t>
            </a:r>
            <a:endParaRPr lang="es-DO" dirty="0"/>
          </a:p>
        </p:txBody>
      </p:sp>
      <p:pic>
        <p:nvPicPr>
          <p:cNvPr id="7170" name="Picture 2" descr="http://ytuquieneres.wikispaces.com/file/view/adolescenciass.png/233951622/adolescenci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63491"/>
            <a:ext cx="5688632" cy="270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SALUD FISICA Y MENTAL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Los adolescentes se consideran saludables. Sin </a:t>
            </a:r>
            <a:r>
              <a:rPr lang="es-ES" dirty="0" smtClean="0"/>
              <a:t>embargo, </a:t>
            </a:r>
            <a:r>
              <a:rPr lang="es-ES" dirty="0"/>
              <a:t>muchos de ellos en especial muchachas, informan frecuente dolores de cabeza, de espalda y de estomago. Nerviosismo y sentimiento de cansancio, soledad o depresión.</a:t>
            </a:r>
            <a:endParaRPr lang="es-DO" dirty="0"/>
          </a:p>
          <a:p>
            <a:pPr marL="0" indent="0">
              <a:buNone/>
            </a:pPr>
            <a:endParaRPr lang="es-DO" dirty="0"/>
          </a:p>
          <a:p>
            <a:r>
              <a:rPr lang="es-ES" dirty="0"/>
              <a:t>Actividad Física</a:t>
            </a:r>
            <a:endParaRPr lang="es-DO" dirty="0"/>
          </a:p>
          <a:p>
            <a:r>
              <a:rPr lang="es-ES" dirty="0"/>
              <a:t>Necesidad del sueno </a:t>
            </a:r>
            <a:endParaRPr lang="es-DO" dirty="0"/>
          </a:p>
          <a:p>
            <a:r>
              <a:rPr lang="es-ES" dirty="0"/>
              <a:t>Nutrición y Trastornos Alimentarios </a:t>
            </a:r>
            <a:endParaRPr lang="es-DO" dirty="0"/>
          </a:p>
          <a:p>
            <a:pPr lvl="1"/>
            <a:r>
              <a:rPr lang="es-ES" dirty="0" smtClean="0"/>
              <a:t>Obesidad </a:t>
            </a:r>
            <a:endParaRPr lang="es-DO" dirty="0"/>
          </a:p>
          <a:p>
            <a:pPr lvl="1"/>
            <a:r>
              <a:rPr lang="es-ES" dirty="0" smtClean="0"/>
              <a:t>Anorexia </a:t>
            </a:r>
            <a:r>
              <a:rPr lang="es-ES" dirty="0"/>
              <a:t>Nerviosa </a:t>
            </a:r>
            <a:endParaRPr lang="es-DO" dirty="0"/>
          </a:p>
          <a:p>
            <a:pPr lvl="1"/>
            <a:r>
              <a:rPr lang="es-ES" dirty="0" smtClean="0"/>
              <a:t>Bulimia </a:t>
            </a:r>
            <a:r>
              <a:rPr lang="es-ES" dirty="0"/>
              <a:t>Nerviosa </a:t>
            </a:r>
            <a:endParaRPr lang="es-DO" dirty="0"/>
          </a:p>
          <a:p>
            <a:r>
              <a:rPr lang="es-ES" dirty="0"/>
              <a:t>Consumo de Drogas </a:t>
            </a:r>
            <a:endParaRPr lang="es-DO" dirty="0"/>
          </a:p>
          <a:p>
            <a:r>
              <a:rPr lang="es-ES" dirty="0"/>
              <a:t>Depresión</a:t>
            </a:r>
            <a:endParaRPr lang="es-DO" dirty="0"/>
          </a:p>
          <a:p>
            <a:r>
              <a:rPr lang="es-ES" dirty="0"/>
              <a:t>Muerte en adolescentes </a:t>
            </a:r>
            <a:endParaRPr lang="es-DO" dirty="0"/>
          </a:p>
          <a:p>
            <a:pPr lvl="1"/>
            <a:r>
              <a:rPr lang="es-ES" dirty="0"/>
              <a:t>Accidentes Automovilístico</a:t>
            </a:r>
            <a:endParaRPr lang="es-DO" dirty="0"/>
          </a:p>
          <a:p>
            <a:pPr lvl="1"/>
            <a:r>
              <a:rPr lang="es-ES" dirty="0"/>
              <a:t>Suicidio</a:t>
            </a: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788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DESARROLLO COGNOSCITIVO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La mayoría de los jóvenes sale de la adolescencia con cuerpos sanos y maduros, y con entusiasmo por la vida. Su desarrollo cognoscitivo también ha continuado. Los adolescentes no solo lucen diferente de los niños  más pequeños, sino también piensan y hablan de manera distintas. Aunque ciertos sentidos su pensamiento aun es inmaduro, muchos son capaces de adentrarse en el razonamiento abstracto y elaborar juicios morales complejos, además hacer planes realista para el futuro.</a:t>
            </a:r>
            <a:endParaRPr lang="es-DO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DO" dirty="0"/>
          </a:p>
          <a:p>
            <a:r>
              <a:rPr lang="es-ES" dirty="0"/>
              <a:t>Razonamiento hipotético-deductivo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7159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CAMBIOS EN EL PROCESAMIENTO  DE LA INFORMACION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cambios en la manera en que los adolescentes procesan  la información  reflejan la maduración  de lóbulo frontales del cerebro y puedan  explicar los avances </a:t>
            </a:r>
            <a:r>
              <a:rPr lang="es-ES" dirty="0" smtClean="0"/>
              <a:t>cognoscitivos </a:t>
            </a:r>
            <a:r>
              <a:rPr lang="es-ES" dirty="0"/>
              <a:t>descritos Piaget. </a:t>
            </a:r>
            <a:endParaRPr lang="es-DO" dirty="0"/>
          </a:p>
        </p:txBody>
      </p:sp>
      <p:pic>
        <p:nvPicPr>
          <p:cNvPr id="8194" name="Picture 2" descr="http://www.fundacioncadah.org/j289eghfd7511986_uploads/TDAH%20EMOCIONES%20Y%20APRENDIZA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338314" cy="333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Cambios  </a:t>
            </a:r>
            <a:r>
              <a:rPr lang="es-ES" dirty="0"/>
              <a:t>Estructural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r>
              <a:rPr lang="es-ES" dirty="0"/>
              <a:t>El conocimiento declarativo </a:t>
            </a:r>
            <a:endParaRPr lang="es-DO" dirty="0"/>
          </a:p>
          <a:p>
            <a:r>
              <a:rPr lang="es-ES" dirty="0"/>
              <a:t>El conocimiento  Procedimental</a:t>
            </a:r>
            <a:endParaRPr lang="es-DO" dirty="0"/>
          </a:p>
          <a:p>
            <a:r>
              <a:rPr lang="es-ES" dirty="0"/>
              <a:t>El conocimiento </a:t>
            </a:r>
            <a:r>
              <a:rPr lang="es-ES" dirty="0" smtClean="0"/>
              <a:t>Conceptual </a:t>
            </a:r>
            <a:endParaRPr lang="es-DO" dirty="0" smtClean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 smtClean="0"/>
          </a:p>
          <a:p>
            <a:r>
              <a:rPr lang="es-ES" dirty="0"/>
              <a:t>Cambios Funcional </a:t>
            </a:r>
            <a:endParaRPr lang="es-DO" dirty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</p:txBody>
      </p:sp>
      <p:pic>
        <p:nvPicPr>
          <p:cNvPr id="9218" name="Picture 2" descr="http://www.supernanny-barcelona.com/wp-content/uploads/2013/07/ADOLESCENTES-Y-TIMIDEZ-TERRASSA-BARCELO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86657"/>
            <a:ext cx="3830781" cy="25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PSICOSOCIAL </a:t>
            </a:r>
            <a:endParaRPr lang="es-DO" dirty="0"/>
          </a:p>
        </p:txBody>
      </p:sp>
      <p:pic>
        <p:nvPicPr>
          <p:cNvPr id="10242" name="Picture 2" descr="http://www.sendahumana.cl/wp-content/uploads/depicn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62927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BUSQUEDAD DE LA IDENTIDAD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Durante los años de la adolescencia aparece la escena  la  búsqueda de la </a:t>
            </a:r>
            <a:r>
              <a:rPr lang="es-ES" b="1" dirty="0"/>
              <a:t>identidad</a:t>
            </a:r>
            <a:r>
              <a:rPr lang="es-ES" dirty="0"/>
              <a:t>, definida por Erikson como una concepción coherente del yo, compuesta por metas, valores y creencias con las que la persona establece un compromiso sólido. (El Yo) </a:t>
            </a:r>
            <a:endParaRPr lang="es-DO" dirty="0"/>
          </a:p>
          <a:p>
            <a:endParaRPr lang="es-DO" dirty="0"/>
          </a:p>
        </p:txBody>
      </p:sp>
      <p:pic>
        <p:nvPicPr>
          <p:cNvPr id="2050" name="Picture 2" descr="http://plenilunia.com/wp-content/uploads/2014/05/Depositphotos_22064215_original-562x3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89040"/>
            <a:ext cx="3960440" cy="262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IDENTIDAD FRENTE A CONFUSION  DE IDENTIDAD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principal tarea de  la adolescencia es confrontar la crisis de identidad frente a confusión de identidad, o identidad frente a confusión de roles, de modo que pueda convertirse en adulto  único con un coherente sentido de yo y un rol valorado en la sociedad.</a:t>
            </a: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11266" name="Picture 2" descr="http://bligoo.com/media/users/2/109251/images/public/14158/identidad%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600450"/>
            <a:ext cx="2857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Orientación Sexual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8884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Foco constante del interés sexual, romántico y afectivo, sea heterosexual, homosexual o bisexual </a:t>
            </a: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12290" name="Picture 2" descr="http://petitemimine.p.e.pic.centerblog.net/9wnsuhu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104456" cy="250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Estadísticas de Problemática de Adolescentes en Rep. Dominicana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170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DO" b="1" dirty="0" smtClean="0"/>
              <a:t>EMBARAZOS:</a:t>
            </a:r>
          </a:p>
          <a:p>
            <a:pPr marL="0" indent="0">
              <a:buNone/>
            </a:pPr>
            <a:endParaRPr lang="es-DO" b="1" dirty="0" smtClean="0"/>
          </a:p>
          <a:p>
            <a:pPr marL="0" indent="0">
              <a:buNone/>
            </a:pPr>
            <a:r>
              <a:rPr lang="es-DO" dirty="0"/>
              <a:t>En la República Dominicana, según cifras del Ministerio de la Mujer local, de cada 1.000 mujeres madres, 98 son adolescentes</a:t>
            </a:r>
            <a:r>
              <a:rPr lang="es-DO" dirty="0" smtClean="0"/>
              <a:t>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Esto coloca a la nación entre las cinco con más altas tasas de fecundidad en adolescentes en América Latina y el Caribe, solo superado por Nicaragua (109), Honduras (108), Venezuela (101) y Ecuador (100), según los mismos datos.</a:t>
            </a:r>
            <a:endParaRPr lang="es-DO" dirty="0" smtClean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 smtClean="0"/>
              <a:t>Las </a:t>
            </a:r>
            <a:r>
              <a:rPr lang="es-DO" dirty="0"/>
              <a:t>cifras oficiales indican que las adolescentes que se embarazan son las de menor nivel educativo, las más pobres y las que viven en zonas rurales, por lo que en la región sur, la más pobre del país, el índice es de 33,3 por ciento y en el Cibao (norte), de 11,4 por ciento</a:t>
            </a:r>
            <a:r>
              <a:rPr lang="es-DO" dirty="0" smtClean="0"/>
              <a:t>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i="1" dirty="0" smtClean="0"/>
              <a:t>FUENTE: MINISTERIO DE SALUD PUBLICA (2014)</a:t>
            </a:r>
            <a:endParaRPr lang="es-DO" i="1" dirty="0"/>
          </a:p>
        </p:txBody>
      </p:sp>
    </p:spTree>
    <p:extLst>
      <p:ext uri="{BB962C8B-B14F-4D97-AF65-F5344CB8AC3E}">
        <p14:creationId xmlns:p14="http://schemas.microsoft.com/office/powerpoint/2010/main" val="208320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Adolescencia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Transición del desarrollo entre niñez y la adultez que implica importantes cambios físicos, Cognoscitivos y Psicosocial.</a:t>
            </a:r>
            <a:endParaRPr lang="es-DO" dirty="0"/>
          </a:p>
        </p:txBody>
      </p:sp>
      <p:pic>
        <p:nvPicPr>
          <p:cNvPr id="3074" name="Picture 2" descr="http://angelbc.files.wordpress.com/2013/11/cuando-los-chicos-se-van-en-mc3a9xico-tambic3a9n-los-adolescentes-ya-no-usan-tanto-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2"/>
            <a:ext cx="5975404" cy="29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DO" b="1" dirty="0" smtClean="0"/>
              <a:t>DELINCUENCIA:</a:t>
            </a:r>
          </a:p>
          <a:p>
            <a:pPr algn="just"/>
            <a:r>
              <a:rPr lang="es-DO" dirty="0"/>
              <a:t>Las estadísticas de sometimientos policiales a menores son alarmantes. Los números indican que cada tres horas un adolescente es sometido a la justicia por cometer una infracción a la ley penal</a:t>
            </a:r>
            <a:r>
              <a:rPr lang="es-DO" dirty="0" smtClean="0"/>
              <a:t>.</a:t>
            </a:r>
          </a:p>
          <a:p>
            <a:pPr marL="0" indent="0" algn="just">
              <a:buNone/>
            </a:pPr>
            <a:endParaRPr lang="es-DO" dirty="0" smtClean="0"/>
          </a:p>
          <a:p>
            <a:pPr algn="just"/>
            <a:r>
              <a:rPr lang="es-DO" dirty="0" smtClean="0"/>
              <a:t>Las </a:t>
            </a:r>
            <a:r>
              <a:rPr lang="es-DO" dirty="0"/>
              <a:t>estadísticas de la Defensoría de la Niñez y Adolescencia registran un incremento en el mes pasado de menores de edad que tienen conflictos con la justicia, de 10 a 12 que atendían cada mes en junio aumentó a 20 hechos delictivos cometidos por adolescentes</a:t>
            </a:r>
            <a:r>
              <a:rPr lang="es-DO" dirty="0" smtClean="0"/>
              <a:t>.</a:t>
            </a:r>
          </a:p>
          <a:p>
            <a:pPr marL="0" indent="0" algn="just">
              <a:buNone/>
            </a:pPr>
            <a:endParaRPr lang="es-DO" dirty="0" smtClean="0"/>
          </a:p>
          <a:p>
            <a:pPr marL="0" indent="0" algn="just">
              <a:buNone/>
            </a:pPr>
            <a:r>
              <a:rPr lang="es-DO" sz="2200" i="1" dirty="0" smtClean="0"/>
              <a:t>FUENTE: CONANI (2014)</a:t>
            </a:r>
            <a:endParaRPr lang="es-DO" sz="2200" i="1" dirty="0"/>
          </a:p>
        </p:txBody>
      </p:sp>
    </p:spTree>
    <p:extLst>
      <p:ext uri="{BB962C8B-B14F-4D97-AF65-F5344CB8AC3E}">
        <p14:creationId xmlns:p14="http://schemas.microsoft.com/office/powerpoint/2010/main" val="8056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DO" dirty="0"/>
              <a:t>En nuestro estudio encontramos que el 22% de los jóvenes adolescentes usan drogas narcóticas, y a nuestro entender ello constituye un escándalo, si consideramos que algún tipo de orientación deben recibir en sus respectivas escuelas o colegios</a:t>
            </a:r>
            <a:r>
              <a:rPr lang="es-DO" dirty="0" smtClean="0"/>
              <a:t>.</a:t>
            </a:r>
            <a:endParaRPr lang="es-DO" dirty="0"/>
          </a:p>
          <a:p>
            <a:r>
              <a:rPr lang="es-DO" dirty="0"/>
              <a:t>p</a:t>
            </a:r>
            <a:r>
              <a:rPr lang="es-DO" dirty="0" smtClean="0"/>
              <a:t>orque </a:t>
            </a:r>
            <a:r>
              <a:rPr lang="es-DO" dirty="0"/>
              <a:t>el 2014 será un año difícil y debe brindarles atención a 1,200 personas que están bajo tratamiento</a:t>
            </a:r>
            <a:r>
              <a:rPr lang="es-DO" dirty="0" smtClean="0"/>
              <a:t>.</a:t>
            </a:r>
          </a:p>
          <a:p>
            <a:pPr marL="0" indent="0">
              <a:buNone/>
            </a:pPr>
            <a:endParaRPr lang="es-DO" dirty="0" smtClean="0"/>
          </a:p>
          <a:p>
            <a:pPr marL="0" indent="0">
              <a:buNone/>
            </a:pPr>
            <a:r>
              <a:rPr lang="es-DO" sz="1800" i="1" dirty="0" smtClean="0"/>
              <a:t>FUENTE: PERIODICO EL CARIBE &amp; HOGARES CREA (2014)</a:t>
            </a:r>
            <a:endParaRPr lang="es-DO" sz="1800" i="1" dirty="0"/>
          </a:p>
        </p:txBody>
      </p:sp>
    </p:spTree>
    <p:extLst>
      <p:ext uri="{BB962C8B-B14F-4D97-AF65-F5344CB8AC3E}">
        <p14:creationId xmlns:p14="http://schemas.microsoft.com/office/powerpoint/2010/main" val="38711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70586"/>
          </a:xfrm>
        </p:spPr>
        <p:txBody>
          <a:bodyPr/>
          <a:lstStyle/>
          <a:p>
            <a:pPr algn="ctr"/>
            <a:r>
              <a:rPr lang="es-DO" sz="4400" dirty="0"/>
              <a:t>¡</a:t>
            </a:r>
            <a:r>
              <a:rPr lang="es-DO" sz="4400" dirty="0" smtClean="0"/>
              <a:t>MUCHAS GRACIAS!</a:t>
            </a:r>
            <a:r>
              <a:rPr lang="es-DO" dirty="0" smtClean="0"/>
              <a:t/>
            </a:r>
            <a:br>
              <a:rPr lang="es-DO" dirty="0" smtClean="0"/>
            </a:br>
            <a:r>
              <a:rPr lang="es-DO" dirty="0"/>
              <a:t/>
            </a:r>
            <a:br>
              <a:rPr lang="es-DO" dirty="0"/>
            </a:br>
            <a:r>
              <a:rPr lang="es-DO" dirty="0" smtClean="0"/>
              <a:t/>
            </a:r>
            <a:br>
              <a:rPr lang="es-DO" dirty="0" smtClean="0"/>
            </a:br>
            <a:r>
              <a:rPr lang="es-DO" dirty="0"/>
              <a:t/>
            </a:r>
            <a:br>
              <a:rPr lang="es-DO" dirty="0"/>
            </a:b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8954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es-ES" b="1" dirty="0" smtClean="0"/>
              <a:t>Pubertad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7467600" cy="30963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Procesos mediante el cual una persona alcanza la madurez sexual y la capacidad para reproducirse.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pPr marL="0" indent="0" algn="just">
              <a:buNone/>
            </a:pPr>
            <a:r>
              <a:rPr lang="es-ES" dirty="0"/>
              <a:t>La adolescencia es una construcción social. En las sociedades preindustriales no existía dicho concepto; ella consideraba que los niños eran adultos cuando maduraban físicamente o empezaban el aprendizaje de una vocación.</a:t>
            </a:r>
            <a:endParaRPr lang="es-DO" dirty="0"/>
          </a:p>
          <a:p>
            <a:endParaRPr lang="es-DO" dirty="0"/>
          </a:p>
        </p:txBody>
      </p:sp>
      <p:pic>
        <p:nvPicPr>
          <p:cNvPr id="4098" name="Picture 2" descr="http://desarrollosexualhumano.files.wordpress.com/2011/06/cambios-fisic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49080"/>
            <a:ext cx="4066013" cy="25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DESARROLLO </a:t>
            </a:r>
            <a:r>
              <a:rPr lang="es-ES" b="1" dirty="0" smtClean="0"/>
              <a:t>FISICO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59832" y="1842939"/>
            <a:ext cx="4864968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Los cambios biológicos de la pubertad, que señalan el final niñez, incluyen un rápido crecimiento de estatura y peso, cambios en las proporciones y forma corporales, y la adquisición de la madurez. </a:t>
            </a:r>
            <a:endParaRPr lang="es-DO" dirty="0"/>
          </a:p>
          <a:p>
            <a:endParaRPr lang="es-D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4860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COMO EMPIEZA LA PUBERTAD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Cambios Hormonales 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pPr marL="0" indent="0" algn="just">
              <a:buNone/>
            </a:pPr>
            <a:r>
              <a:rPr lang="es-ES" dirty="0"/>
              <a:t>La pubertad es resultado de la mayor producción  de hormonas relacionadas con el sexo y tiene lugar en dos etapas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b="1" dirty="0" err="1" smtClean="0"/>
              <a:t>Adrenarquia</a:t>
            </a:r>
            <a:r>
              <a:rPr lang="es-ES" dirty="0"/>
              <a:t>: Implica la Maduración de las glándulas suprarrenales. </a:t>
            </a:r>
            <a:endParaRPr lang="es-DO" dirty="0"/>
          </a:p>
          <a:p>
            <a:endParaRPr lang="es-DO" dirty="0"/>
          </a:p>
          <a:p>
            <a:r>
              <a:rPr lang="es-ES" b="1" dirty="0" err="1" smtClean="0"/>
              <a:t>Gonadarguia</a:t>
            </a:r>
            <a:r>
              <a:rPr lang="es-ES" dirty="0"/>
              <a:t>: Maduración de los testículos u ovarios.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2665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Secuencia usual de Cambios fisiológicos en la </a:t>
            </a:r>
            <a:r>
              <a:rPr lang="es-ES" b="1" dirty="0" smtClean="0"/>
              <a:t>Adolescencia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Características Femeninas </a:t>
            </a: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</a:t>
            </a:r>
            <a:r>
              <a:rPr lang="es-ES" dirty="0"/>
              <a:t>de los senos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 </a:t>
            </a:r>
            <a:r>
              <a:rPr lang="es-ES" dirty="0"/>
              <a:t>del vello Púbico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</a:t>
            </a:r>
            <a:r>
              <a:rPr lang="es-ES" dirty="0"/>
              <a:t>Corporal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Menarquia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Aparición </a:t>
            </a:r>
            <a:r>
              <a:rPr lang="es-ES" dirty="0"/>
              <a:t>del vello axilar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Mayor </a:t>
            </a:r>
            <a:r>
              <a:rPr lang="es-ES" dirty="0"/>
              <a:t>Actividad de las glándulas productoras de grasas y sudor</a:t>
            </a:r>
            <a:endParaRPr lang="es-DO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36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Secuencia usual de Cambios fisiológicos en la Adolescencia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Características Masculinas</a:t>
            </a:r>
            <a:endParaRPr lang="es-DO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</a:t>
            </a:r>
            <a:r>
              <a:rPr lang="es-ES" dirty="0"/>
              <a:t>de los testículos y el escroto.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</a:t>
            </a:r>
            <a:r>
              <a:rPr lang="es-ES" dirty="0"/>
              <a:t>de Vello Púbico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</a:t>
            </a:r>
            <a:r>
              <a:rPr lang="es-ES" dirty="0"/>
              <a:t>Corporal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Crecimiento  </a:t>
            </a:r>
            <a:r>
              <a:rPr lang="es-ES" dirty="0"/>
              <a:t>del pene, la próstata y las vesículas seminales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Cambio </a:t>
            </a:r>
            <a:r>
              <a:rPr lang="es-ES" dirty="0"/>
              <a:t>de Voz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Primera </a:t>
            </a:r>
            <a:r>
              <a:rPr lang="es-ES" dirty="0"/>
              <a:t>Eyaculación de Semen </a:t>
            </a:r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Aparición </a:t>
            </a:r>
            <a:r>
              <a:rPr lang="es-ES" dirty="0"/>
              <a:t>del vello facial y axilar</a:t>
            </a:r>
            <a:endParaRPr lang="es-DO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838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CARACTERISTICAS SEXUALES PRIMARIAS Y SECUNDARIOS</a:t>
            </a:r>
            <a:r>
              <a:rPr lang="es-ES" dirty="0" smtClean="0"/>
              <a:t>.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b="1" dirty="0"/>
              <a:t>Características Primarias: </a:t>
            </a:r>
            <a:r>
              <a:rPr lang="es-ES" dirty="0"/>
              <a:t>Órganos relacionados de manera directa con la reproducción, que se agrandan y maduran durante de la adolescencia. 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pPr algn="just"/>
            <a:r>
              <a:rPr lang="es-ES" b="1" dirty="0"/>
              <a:t>Mujer: </a:t>
            </a:r>
            <a:r>
              <a:rPr lang="es-ES" dirty="0"/>
              <a:t>Ovarios, las trompas de Falopio, el útero,</a:t>
            </a:r>
            <a:r>
              <a:rPr lang="es-ES" b="1" dirty="0"/>
              <a:t> </a:t>
            </a:r>
            <a:r>
              <a:rPr lang="es-ES" dirty="0"/>
              <a:t>el clítoris y la vagina.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pPr algn="just"/>
            <a:r>
              <a:rPr lang="es-ES" b="1" dirty="0"/>
              <a:t>Hombre</a:t>
            </a:r>
            <a:r>
              <a:rPr lang="es-ES" dirty="0"/>
              <a:t>: Testículos, el pene, el escroto, las vesículas seminales y la próstata.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pPr algn="just"/>
            <a:r>
              <a:rPr lang="es-ES" b="1" dirty="0"/>
              <a:t>Características Secundarias</a:t>
            </a:r>
            <a:r>
              <a:rPr lang="es-ES" dirty="0"/>
              <a:t>: signos fisiológicos de la maduración sexual que no involucran de manera directas a los órganos sexuales.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pPr algn="just"/>
            <a:r>
              <a:rPr lang="es-ES" dirty="0"/>
              <a:t>Signos de la pubertad 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  <a:p>
            <a:pPr algn="just"/>
            <a:r>
              <a:rPr lang="es-ES" dirty="0"/>
              <a:t>Estirón del crecimiento adolescente</a:t>
            </a:r>
            <a:endParaRPr lang="es-DO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951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SIGNOS DE LA MADUREZ SEXUAL: PRODUCCION  DE ESPERMA Y MENSTRUACION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8884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/>
              <a:t>La maduración de los órganos reproductivos genera el inicio de la menstruación en las niñas y la producción de esperma en los niños</a:t>
            </a:r>
            <a:r>
              <a:rPr lang="es-ES" b="1" dirty="0"/>
              <a:t>.</a:t>
            </a:r>
            <a:endParaRPr lang="es-DO" dirty="0"/>
          </a:p>
          <a:p>
            <a:pPr marL="0" indent="0">
              <a:buNone/>
            </a:pPr>
            <a:endParaRPr lang="es-DO" dirty="0"/>
          </a:p>
          <a:p>
            <a:r>
              <a:rPr lang="es-ES" b="1" dirty="0" err="1"/>
              <a:t>Espermarquia</a:t>
            </a:r>
            <a:r>
              <a:rPr lang="es-ES" b="1" dirty="0"/>
              <a:t>:</a:t>
            </a:r>
            <a:r>
              <a:rPr lang="es-ES" dirty="0"/>
              <a:t> primera eyaculación de un niño. Puede empezar a los 13 anos. </a:t>
            </a:r>
            <a:endParaRPr lang="es-DO" dirty="0"/>
          </a:p>
          <a:p>
            <a:r>
              <a:rPr lang="es-ES" b="1" dirty="0"/>
              <a:t>Menarquía</a:t>
            </a:r>
            <a:r>
              <a:rPr lang="es-ES" dirty="0"/>
              <a:t>: primera menstruación de una niña. </a:t>
            </a:r>
            <a:r>
              <a:rPr lang="es-ES" b="1" dirty="0"/>
              <a:t> </a:t>
            </a:r>
            <a:endParaRPr lang="es-DO" dirty="0"/>
          </a:p>
          <a:p>
            <a:endParaRPr lang="es-DO" dirty="0"/>
          </a:p>
        </p:txBody>
      </p:sp>
      <p:pic>
        <p:nvPicPr>
          <p:cNvPr id="6146" name="Picture 2" descr="http://www.8300.com.ar/wp-content/uploads/2011/09/orgasm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2969770" cy="286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3.bp.blogspot.com/-KLGlEEiex_Q/Ui70M9GgyVI/AAAAAAAAAW0/DzfTq2cr-Lo/s320/menstruacion1-36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84688"/>
            <a:ext cx="3048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1049</Words>
  <Application>Microsoft Office PowerPoint</Application>
  <PresentationFormat>Presentación en pantalla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Mirador</vt:lpstr>
      <vt:lpstr>Centro de Estudios Especializados (CEDESE)     ADOLESCENCIA: DESARROLLO FISICO, COGNOSCITIVO Y PSICOSOCIAL</vt:lpstr>
      <vt:lpstr>Adolescencia</vt:lpstr>
      <vt:lpstr>Pubertad</vt:lpstr>
      <vt:lpstr>DESARROLLO FISICO</vt:lpstr>
      <vt:lpstr>COMO EMPIEZA LA PUBERTAD</vt:lpstr>
      <vt:lpstr>Secuencia usual de Cambios fisiológicos en la Adolescencia</vt:lpstr>
      <vt:lpstr>Secuencia usual de Cambios fisiológicos en la Adolescencia</vt:lpstr>
      <vt:lpstr>CARACTERISTICAS SEXUALES PRIMARIAS Y SECUNDARIOS.</vt:lpstr>
      <vt:lpstr>SIGNOS DE LA MADUREZ SEXUAL: PRODUCCION  DE ESPERMA Y MENSTRUACION </vt:lpstr>
      <vt:lpstr>El CEREBRO ADOLESCENTE</vt:lpstr>
      <vt:lpstr>SALUD FISICA Y MENTAL </vt:lpstr>
      <vt:lpstr>DESARROLLO COGNOSCITIVO </vt:lpstr>
      <vt:lpstr>CAMBIOS EN EL PROCESAMIENTO  DE LA INFORMACION </vt:lpstr>
      <vt:lpstr>Cambios  Estructural </vt:lpstr>
      <vt:lpstr>DESARROLLO PSICOSOCIAL </vt:lpstr>
      <vt:lpstr>BUSQUEDAD DE LA IDENTIDAD </vt:lpstr>
      <vt:lpstr>IDENTIDAD FRENTE A CONFUSION  DE IDENTIDAD </vt:lpstr>
      <vt:lpstr>Orientación Sexual </vt:lpstr>
      <vt:lpstr>Estadísticas de Problemática de Adolescentes en Rep. Dominicana</vt:lpstr>
      <vt:lpstr>Presentación de PowerPoint</vt:lpstr>
      <vt:lpstr>Presentación de PowerPoint</vt:lpstr>
      <vt:lpstr>¡MUCHAS GRACIAS!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ADOLESCENCIA: DESARROLLO FISICO Y COGNOSCITIVO</dc:title>
  <dc:creator>Khriz-Bell</dc:creator>
  <cp:lastModifiedBy>Joel Volquez</cp:lastModifiedBy>
  <cp:revision>7</cp:revision>
  <dcterms:created xsi:type="dcterms:W3CDTF">2015-08-08T00:51:56Z</dcterms:created>
  <dcterms:modified xsi:type="dcterms:W3CDTF">2015-08-08T05:09:11Z</dcterms:modified>
</cp:coreProperties>
</file>