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3" r:id="rId3"/>
    <p:sldId id="267" r:id="rId4"/>
    <p:sldId id="268" r:id="rId5"/>
    <p:sldId id="257" r:id="rId6"/>
    <p:sldId id="258" r:id="rId7"/>
    <p:sldId id="269" r:id="rId8"/>
    <p:sldId id="259" r:id="rId9"/>
    <p:sldId id="260" r:id="rId10"/>
    <p:sldId id="261" r:id="rId11"/>
    <p:sldId id="262" r:id="rId12"/>
    <p:sldId id="263" r:id="rId13"/>
    <p:sldId id="264" r:id="rId14"/>
    <p:sldId id="265" r:id="rId15"/>
    <p:sldId id="266" r:id="rId16"/>
    <p:sldId id="270" r:id="rId17"/>
    <p:sldId id="271" r:id="rId18"/>
    <p:sldId id="272" r:id="rId19"/>
    <p:sldId id="273" r:id="rId20"/>
    <p:sldId id="278" r:id="rId21"/>
    <p:sldId id="274" r:id="rId22"/>
    <p:sldId id="275" r:id="rId23"/>
    <p:sldId id="276" r:id="rId24"/>
    <p:sldId id="277" r:id="rId25"/>
    <p:sldId id="279" r:id="rId26"/>
    <p:sldId id="280" r:id="rId27"/>
    <p:sldId id="281" r:id="rId28"/>
    <p:sldId id="282" r:id="rId29"/>
  </p:sldIdLst>
  <p:sldSz cx="9144000" cy="6858000" type="screen4x3"/>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72B20CE-7DD4-43A5-BAB1-14AFEA2EE468}" type="datetimeFigureOut">
              <a:rPr lang="es-DO" smtClean="0"/>
              <a:t>31/8/16</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689E7643-C30D-4ED1-9022-B7167F27559E}" type="slidenum">
              <a:rPr lang="es-DO" smtClean="0"/>
              <a:t>‹Nº›</a:t>
            </a:fld>
            <a:endParaRPr lang="es-DO"/>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72B20CE-7DD4-43A5-BAB1-14AFEA2EE468}" type="datetimeFigureOut">
              <a:rPr lang="es-DO" smtClean="0"/>
              <a:t>31/8/16</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689E7643-C30D-4ED1-9022-B7167F27559E}" type="slidenum">
              <a:rPr lang="es-DO" smtClean="0"/>
              <a:t>‹Nº›</a:t>
            </a:fld>
            <a:endParaRPr lang="es-DO"/>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72B20CE-7DD4-43A5-BAB1-14AFEA2EE468}" type="datetimeFigureOut">
              <a:rPr lang="es-DO" smtClean="0"/>
              <a:t>31/8/16</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689E7643-C30D-4ED1-9022-B7167F27559E}" type="slidenum">
              <a:rPr lang="es-DO" smtClean="0"/>
              <a:t>‹Nº›</a:t>
            </a:fld>
            <a:endParaRPr lang="es-DO"/>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2B20CE-7DD4-43A5-BAB1-14AFEA2EE468}" type="datetimeFigureOut">
              <a:rPr lang="es-DO" smtClean="0"/>
              <a:t>31/8/16</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689E7643-C30D-4ED1-9022-B7167F27559E}" type="slidenum">
              <a:rPr lang="es-DO" smtClean="0"/>
              <a:t>‹Nº›</a:t>
            </a:fld>
            <a:endParaRPr lang="es-DO"/>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72B20CE-7DD4-43A5-BAB1-14AFEA2EE468}" type="datetimeFigureOut">
              <a:rPr lang="es-DO" smtClean="0"/>
              <a:t>31/8/16</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689E7643-C30D-4ED1-9022-B7167F27559E}" type="slidenum">
              <a:rPr lang="es-DO" smtClean="0"/>
              <a:t>‹Nº›</a:t>
            </a:fld>
            <a:endParaRPr lang="es-DO"/>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72B20CE-7DD4-43A5-BAB1-14AFEA2EE468}" type="datetimeFigureOut">
              <a:rPr lang="es-DO" smtClean="0"/>
              <a:t>31/8/16</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689E7643-C30D-4ED1-9022-B7167F27559E}" type="slidenum">
              <a:rPr lang="es-DO" smtClean="0"/>
              <a:t>‹Nº›</a:t>
            </a:fld>
            <a:endParaRPr lang="es-DO"/>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72B20CE-7DD4-43A5-BAB1-14AFEA2EE468}" type="datetimeFigureOut">
              <a:rPr lang="es-DO" smtClean="0"/>
              <a:t>31/8/16</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689E7643-C30D-4ED1-9022-B7167F27559E}" type="slidenum">
              <a:rPr lang="es-DO" smtClean="0"/>
              <a:t>‹Nº›</a:t>
            </a:fld>
            <a:endParaRPr lang="es-DO"/>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72B20CE-7DD4-43A5-BAB1-14AFEA2EE468}" type="datetimeFigureOut">
              <a:rPr lang="es-DO" smtClean="0"/>
              <a:t>31/8/16</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689E7643-C30D-4ED1-9022-B7167F27559E}" type="slidenum">
              <a:rPr lang="es-DO" smtClean="0"/>
              <a:t>‹Nº›</a:t>
            </a:fld>
            <a:endParaRPr lang="es-DO"/>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B20CE-7DD4-43A5-BAB1-14AFEA2EE468}" type="datetimeFigureOut">
              <a:rPr lang="es-DO" smtClean="0"/>
              <a:t>31/8/16</a:t>
            </a:fld>
            <a:endParaRPr lang="es-DO"/>
          </a:p>
        </p:txBody>
      </p:sp>
      <p:sp>
        <p:nvSpPr>
          <p:cNvPr id="3" name="Footer Placeholder 2"/>
          <p:cNvSpPr>
            <a:spLocks noGrp="1"/>
          </p:cNvSpPr>
          <p:nvPr>
            <p:ph type="ftr" sz="quarter" idx="11"/>
          </p:nvPr>
        </p:nvSpPr>
        <p:spPr/>
        <p:txBody>
          <a:bodyPr/>
          <a:lstStyle/>
          <a:p>
            <a:endParaRPr lang="es-DO"/>
          </a:p>
        </p:txBody>
      </p:sp>
      <p:sp>
        <p:nvSpPr>
          <p:cNvPr id="4" name="Slide Number Placeholder 3"/>
          <p:cNvSpPr>
            <a:spLocks noGrp="1"/>
          </p:cNvSpPr>
          <p:nvPr>
            <p:ph type="sldNum" sz="quarter" idx="12"/>
          </p:nvPr>
        </p:nvSpPr>
        <p:spPr/>
        <p:txBody>
          <a:bodyPr/>
          <a:lstStyle/>
          <a:p>
            <a:fld id="{689E7643-C30D-4ED1-9022-B7167F27559E}" type="slidenum">
              <a:rPr lang="es-DO" smtClean="0"/>
              <a:t>‹Nº›</a:t>
            </a:fld>
            <a:endParaRPr lang="es-DO"/>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72B20CE-7DD4-43A5-BAB1-14AFEA2EE468}" type="datetimeFigureOut">
              <a:rPr lang="es-DO" smtClean="0"/>
              <a:t>31/8/16</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689E7643-C30D-4ED1-9022-B7167F27559E}" type="slidenum">
              <a:rPr lang="es-DO" smtClean="0"/>
              <a:t>‹Nº›</a:t>
            </a:fld>
            <a:endParaRPr lang="es-DO"/>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72B20CE-7DD4-43A5-BAB1-14AFEA2EE468}" type="datetimeFigureOut">
              <a:rPr lang="es-DO" smtClean="0"/>
              <a:t>31/8/16</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689E7643-C30D-4ED1-9022-B7167F27559E}" type="slidenum">
              <a:rPr lang="es-DO" smtClean="0"/>
              <a:t>‹Nº›</a:t>
            </a:fld>
            <a:endParaRPr lang="es-DO"/>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72B20CE-7DD4-43A5-BAB1-14AFEA2EE468}" type="datetimeFigureOut">
              <a:rPr lang="es-DO" smtClean="0"/>
              <a:t>31/8/16</a:t>
            </a:fld>
            <a:endParaRPr lang="es-DO"/>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s-DO"/>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89E7643-C30D-4ED1-9022-B7167F27559E}" type="slidenum">
              <a:rPr lang="es-DO" smtClean="0"/>
              <a:t>‹Nº›</a:t>
            </a:fld>
            <a:endParaRPr lang="es-DO"/>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4077073"/>
            <a:ext cx="7560840" cy="1857592"/>
          </a:xfrm>
        </p:spPr>
        <p:txBody>
          <a:bodyPr/>
          <a:lstStyle/>
          <a:p>
            <a:endParaRPr lang="es-DO" dirty="0"/>
          </a:p>
          <a:p>
            <a:endParaRPr lang="es-DO" dirty="0"/>
          </a:p>
        </p:txBody>
      </p:sp>
      <p:sp>
        <p:nvSpPr>
          <p:cNvPr id="2" name="1 Título"/>
          <p:cNvSpPr>
            <a:spLocks noGrp="1"/>
          </p:cNvSpPr>
          <p:nvPr>
            <p:ph type="ctrTitle"/>
          </p:nvPr>
        </p:nvSpPr>
        <p:spPr>
          <a:xfrm>
            <a:off x="611560" y="836712"/>
            <a:ext cx="7848871" cy="5184576"/>
          </a:xfrm>
        </p:spPr>
        <p:txBody>
          <a:bodyPr/>
          <a:lstStyle/>
          <a:p>
            <a:pPr marL="182880" indent="0" algn="ctr">
              <a:buNone/>
            </a:pPr>
            <a:r>
              <a:rPr lang="es-DO" sz="3200" dirty="0" smtClean="0">
                <a:effectLst/>
              </a:rPr>
              <a:t/>
            </a:r>
            <a:br>
              <a:rPr lang="es-DO" sz="3200" dirty="0" smtClean="0">
                <a:effectLst/>
              </a:rPr>
            </a:br>
            <a:r>
              <a:rPr lang="es-DO" sz="3200" dirty="0" smtClean="0">
                <a:effectLst/>
              </a:rPr>
              <a:t>  </a:t>
            </a:r>
            <a:r>
              <a:rPr lang="es-DO" sz="3200" dirty="0" smtClean="0"/>
              <a:t>Centro </a:t>
            </a:r>
            <a:r>
              <a:rPr lang="es-DO" sz="3200" dirty="0"/>
              <a:t>de </a:t>
            </a:r>
            <a:r>
              <a:rPr lang="es-DO" sz="3200" dirty="0" smtClean="0"/>
              <a:t>Estudios Especializados </a:t>
            </a:r>
            <a:r>
              <a:rPr lang="es-DO" sz="3200" dirty="0"/>
              <a:t>(CEDESE) </a:t>
            </a:r>
            <a:r>
              <a:rPr lang="es-DO" sz="3200" dirty="0" smtClean="0"/>
              <a:t/>
            </a:r>
            <a:br>
              <a:rPr lang="es-DO" sz="3200" dirty="0" smtClean="0"/>
            </a:br>
            <a:r>
              <a:rPr lang="es-DO" sz="3200" dirty="0"/>
              <a:t/>
            </a:r>
            <a:br>
              <a:rPr lang="es-DO" sz="3200" dirty="0"/>
            </a:br>
            <a:r>
              <a:rPr lang="es-DO" sz="3200" dirty="0" smtClean="0">
                <a:effectLst/>
              </a:rPr>
              <a:t>Formación de una Nueva vida</a:t>
            </a:r>
            <a:br>
              <a:rPr lang="es-DO" sz="3200" dirty="0" smtClean="0">
                <a:effectLst/>
              </a:rPr>
            </a:br>
            <a:r>
              <a:rPr lang="es-DO" sz="3200" dirty="0" smtClean="0">
                <a:effectLst/>
              </a:rPr>
              <a:t/>
            </a:r>
            <a:br>
              <a:rPr lang="es-DO" sz="3200" dirty="0" smtClean="0">
                <a:effectLst/>
              </a:rPr>
            </a:br>
            <a:r>
              <a:rPr lang="es-DO" sz="3200" dirty="0">
                <a:effectLst/>
              </a:rPr>
              <a:t/>
            </a:r>
            <a:br>
              <a:rPr lang="es-DO" sz="3200" dirty="0">
                <a:effectLst/>
              </a:rPr>
            </a:br>
            <a:r>
              <a:rPr lang="es-DO" sz="3200" dirty="0" smtClean="0">
                <a:effectLst/>
              </a:rPr>
              <a:t/>
            </a:r>
            <a:br>
              <a:rPr lang="es-DO" sz="3200" dirty="0" smtClean="0">
                <a:effectLst/>
              </a:rPr>
            </a:br>
            <a:r>
              <a:rPr lang="es-DO" sz="3200" dirty="0" smtClean="0">
                <a:effectLst/>
              </a:rPr>
              <a:t/>
            </a:r>
            <a:br>
              <a:rPr lang="es-DO" sz="3200" dirty="0" smtClean="0">
                <a:effectLst/>
              </a:rPr>
            </a:br>
            <a:r>
              <a:rPr lang="es-DO" sz="3200" b="0" dirty="0" smtClean="0">
                <a:effectLst/>
              </a:rPr>
              <a:t>Facilitador: </a:t>
            </a:r>
            <a:r>
              <a:rPr lang="es-DO" sz="3200" dirty="0" smtClean="0">
                <a:effectLst/>
              </a:rPr>
              <a:t>Joel </a:t>
            </a:r>
            <a:r>
              <a:rPr lang="es-DO" sz="3200" dirty="0" err="1" smtClean="0">
                <a:effectLst/>
              </a:rPr>
              <a:t>Volquez</a:t>
            </a:r>
            <a:r>
              <a:rPr lang="es-DO" sz="3200" dirty="0" smtClean="0">
                <a:effectLst/>
              </a:rPr>
              <a:t> M.A.</a:t>
            </a:r>
            <a:r>
              <a:rPr lang="es-DO" dirty="0">
                <a:effectLst/>
              </a:rPr>
              <a:t/>
            </a:r>
            <a:br>
              <a:rPr lang="es-DO" dirty="0">
                <a:effectLst/>
              </a:rPr>
            </a:br>
            <a:endParaRPr lang="es-DO" dirty="0"/>
          </a:p>
        </p:txBody>
      </p:sp>
      <p:pic>
        <p:nvPicPr>
          <p:cNvPr id="4" name="Picture 2" descr="http://www.puertoplatadigital.com/fotoshtml/html/LOGO-UTESA.jpg%20.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936" y="267517"/>
            <a:ext cx="1224135" cy="1179889"/>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http://img0.ndsstatic.com/wallpapers/78642d8563a081c487d659c5038c932b_large.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0867" y="3356992"/>
            <a:ext cx="2134271" cy="1200527"/>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21435169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0" y="188640"/>
            <a:ext cx="9036496" cy="4017600"/>
          </a:xfrm>
        </p:spPr>
        <p:txBody>
          <a:bodyPr>
            <a:normAutofit/>
          </a:bodyPr>
          <a:lstStyle/>
          <a:p>
            <a:pPr marL="45720" indent="0" algn="just">
              <a:lnSpc>
                <a:spcPct val="110000"/>
              </a:lnSpc>
              <a:spcAft>
                <a:spcPts val="600"/>
              </a:spcAft>
              <a:buNone/>
            </a:pPr>
            <a:r>
              <a:rPr lang="es-DO" b="1" dirty="0" smtClean="0"/>
              <a:t>Genoma </a:t>
            </a:r>
            <a:r>
              <a:rPr lang="es-DO" b="1" dirty="0"/>
              <a:t>Humano</a:t>
            </a:r>
            <a:r>
              <a:rPr lang="es-DO" dirty="0"/>
              <a:t>: Secuencia completa de los genes del cuerpo. </a:t>
            </a:r>
          </a:p>
          <a:p>
            <a:pPr marL="45720" indent="0" algn="just">
              <a:lnSpc>
                <a:spcPct val="110000"/>
              </a:lnSpc>
              <a:spcAft>
                <a:spcPts val="600"/>
              </a:spcAft>
              <a:buNone/>
            </a:pPr>
            <a:r>
              <a:rPr lang="es-DO" b="1" dirty="0" smtClean="0"/>
              <a:t>Autosomas: </a:t>
            </a:r>
            <a:r>
              <a:rPr lang="es-DO" dirty="0" smtClean="0"/>
              <a:t>En </a:t>
            </a:r>
            <a:r>
              <a:rPr lang="es-DO" dirty="0"/>
              <a:t>seres humanos los 22 pares de cromosomas que no se relacionan con la expresión sexual.</a:t>
            </a:r>
          </a:p>
          <a:p>
            <a:pPr marL="45720" indent="0" algn="just">
              <a:lnSpc>
                <a:spcPct val="110000"/>
              </a:lnSpc>
              <a:spcAft>
                <a:spcPts val="600"/>
              </a:spcAft>
              <a:buNone/>
            </a:pPr>
            <a:r>
              <a:rPr lang="es-DO" b="1" dirty="0"/>
              <a:t>Cromosomas Sexuales: </a:t>
            </a:r>
            <a:r>
              <a:rPr lang="es-DO" dirty="0" smtClean="0"/>
              <a:t>Par de </a:t>
            </a:r>
            <a:r>
              <a:rPr lang="es-DO" dirty="0"/>
              <a:t>cromosomas que determinan el sexo XX, en la hembra humana normal,  XY en el macho humano normal. </a:t>
            </a:r>
          </a:p>
          <a:p>
            <a:pPr marL="45720" indent="0" algn="just">
              <a:lnSpc>
                <a:spcPct val="110000"/>
              </a:lnSpc>
              <a:spcAft>
                <a:spcPts val="600"/>
              </a:spcAft>
              <a:buNone/>
            </a:pPr>
            <a:r>
              <a:rPr lang="es-DO" b="1" dirty="0"/>
              <a:t>Alelo: </a:t>
            </a:r>
            <a:r>
              <a:rPr lang="es-DO" dirty="0"/>
              <a:t>Dos o más formas  variadas de un gen que ocupan el mismo lugar en cromosomas </a:t>
            </a:r>
            <a:r>
              <a:rPr lang="es-DO" dirty="0" smtClean="0"/>
              <a:t>emparejados, </a:t>
            </a:r>
            <a:r>
              <a:rPr lang="es-DO" dirty="0"/>
              <a:t>y que influyen en el mismo rasgo.</a:t>
            </a:r>
          </a:p>
          <a:p>
            <a:pPr marL="45720" indent="0">
              <a:buNone/>
            </a:pPr>
            <a:endParaRPr lang="es-DO" dirty="0"/>
          </a:p>
        </p:txBody>
      </p:sp>
      <p:pic>
        <p:nvPicPr>
          <p:cNvPr id="8194" name="Picture 2" descr="http://igbio.net84.net/4eso%20dibujosyesquemas/Cromosom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717032"/>
            <a:ext cx="3717776" cy="2692590"/>
          </a:xfrm>
          <a:prstGeom prst="rect">
            <a:avLst/>
          </a:prstGeom>
        </p:spPr>
        <p:style>
          <a:lnRef idx="0">
            <a:schemeClr val="accent1"/>
          </a:lnRef>
          <a:fillRef idx="3">
            <a:schemeClr val="accent1"/>
          </a:fillRef>
          <a:effectRef idx="3">
            <a:schemeClr val="accent1"/>
          </a:effectRef>
          <a:fontRef idx="minor">
            <a:schemeClr val="lt1"/>
          </a:fontRef>
        </p:style>
      </p:pic>
      <p:pic>
        <p:nvPicPr>
          <p:cNvPr id="8196" name="Picture 4" descr="http://www.profesorenlinea.cl/imagenciencias/genoma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776" y="3631913"/>
            <a:ext cx="2817152" cy="2890430"/>
          </a:xfrm>
          <a:prstGeom prst="rect">
            <a:avLst/>
          </a:prstGeom>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391619329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323528" y="548680"/>
            <a:ext cx="8640960" cy="3513544"/>
          </a:xfrm>
        </p:spPr>
        <p:txBody>
          <a:bodyPr/>
          <a:lstStyle/>
          <a:p>
            <a:pPr marL="45720" indent="0">
              <a:buNone/>
            </a:pPr>
            <a:r>
              <a:rPr lang="es-DO" b="1" dirty="0"/>
              <a:t>Homocigótica</a:t>
            </a:r>
            <a:r>
              <a:rPr lang="es-DO" dirty="0"/>
              <a:t>: Que tienen dos alelos idénticos de un rasgo. </a:t>
            </a:r>
            <a:endParaRPr lang="es-DO" dirty="0" smtClean="0"/>
          </a:p>
          <a:p>
            <a:pPr marL="45720" indent="0">
              <a:buNone/>
            </a:pPr>
            <a:endParaRPr lang="es-DO" dirty="0"/>
          </a:p>
          <a:p>
            <a:pPr marL="45720" indent="0">
              <a:buNone/>
            </a:pPr>
            <a:r>
              <a:rPr lang="es-DO" b="1" dirty="0" smtClean="0"/>
              <a:t>Heterocigótico</a:t>
            </a:r>
            <a:r>
              <a:rPr lang="es-DO" b="1" dirty="0"/>
              <a:t>:</a:t>
            </a:r>
            <a:r>
              <a:rPr lang="es-DO" dirty="0"/>
              <a:t> Que tiene dos alelos diferentes de un rasgo. </a:t>
            </a:r>
            <a:endParaRPr lang="es-DO" dirty="0" smtClean="0"/>
          </a:p>
          <a:p>
            <a:pPr marL="45720" indent="0">
              <a:buNone/>
            </a:pPr>
            <a:endParaRPr lang="es-DO" dirty="0"/>
          </a:p>
          <a:p>
            <a:pPr marL="45720" indent="0">
              <a:buNone/>
            </a:pPr>
            <a:r>
              <a:rPr lang="es-DO" b="1" dirty="0"/>
              <a:t>Herencia Dominante</a:t>
            </a:r>
            <a:r>
              <a:rPr lang="es-DO" dirty="0"/>
              <a:t>: Patrón de herencia en el que, cuando un niño recibe alelos diferentes, solo se expresa el diferente. </a:t>
            </a:r>
          </a:p>
          <a:p>
            <a:endParaRPr lang="es-DO" dirty="0"/>
          </a:p>
        </p:txBody>
      </p:sp>
      <p:pic>
        <p:nvPicPr>
          <p:cNvPr id="9218" name="Picture 2" descr="http://www.quimicaweb.net/Web-alumnos/GENETICA%20Y%20HERENCIA/imagenes/8.htm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356992"/>
            <a:ext cx="5295900" cy="3124201"/>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207071638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0" y="404664"/>
            <a:ext cx="8892480" cy="3888432"/>
          </a:xfrm>
        </p:spPr>
        <p:txBody>
          <a:bodyPr/>
          <a:lstStyle/>
          <a:p>
            <a:pPr marL="45720" indent="0" algn="just">
              <a:buNone/>
            </a:pPr>
            <a:r>
              <a:rPr lang="es-DO" b="1" dirty="0"/>
              <a:t>Herencia Recesiva</a:t>
            </a:r>
            <a:r>
              <a:rPr lang="es-DO" dirty="0"/>
              <a:t>: Patrón de herencia en el que cuando un niño, recibe alelos recesivos idénticos, se expresa un rasgo no es dominante.</a:t>
            </a:r>
          </a:p>
          <a:p>
            <a:pPr marL="45720" indent="0" algn="just">
              <a:buNone/>
            </a:pPr>
            <a:r>
              <a:rPr lang="es-DO" b="1" dirty="0"/>
              <a:t>Herencia </a:t>
            </a:r>
            <a:r>
              <a:rPr lang="es-DO" b="1" dirty="0" err="1"/>
              <a:t>Poligenica</a:t>
            </a:r>
            <a:r>
              <a:rPr lang="es-DO" b="1" dirty="0"/>
              <a:t>: </a:t>
            </a:r>
            <a:r>
              <a:rPr lang="es-DO" dirty="0"/>
              <a:t>Patrón de herencia de  varios genes de diferentes lugares de los cromosomas influye en un rasgo  complejo.</a:t>
            </a:r>
          </a:p>
          <a:p>
            <a:endParaRPr lang="es-DO" dirty="0"/>
          </a:p>
        </p:txBody>
      </p:sp>
      <p:pic>
        <p:nvPicPr>
          <p:cNvPr id="10242" name="Picture 2" descr="http://4.bp.blogspot.com/-RSArVQXDd9Q/Tsm9w_uzyuI/AAAAAAAAAAg/uqnKSLDC1Qw/s1600/slide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532600"/>
            <a:ext cx="5184576" cy="389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1445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251520" y="692696"/>
            <a:ext cx="8712968" cy="3513544"/>
          </a:xfrm>
        </p:spPr>
        <p:txBody>
          <a:bodyPr/>
          <a:lstStyle/>
          <a:p>
            <a:pPr marL="45720" indent="0">
              <a:buNone/>
            </a:pPr>
            <a:r>
              <a:rPr lang="es-DO" b="1" dirty="0"/>
              <a:t>Mutaciones:</a:t>
            </a:r>
            <a:r>
              <a:rPr lang="es-DO" dirty="0"/>
              <a:t> Alteraciones Permanentes de los genes o Cromosomas que pueden producir rasgos perjudiciales. </a:t>
            </a:r>
          </a:p>
          <a:p>
            <a:pPr marL="45720" indent="0">
              <a:buNone/>
            </a:pPr>
            <a:endParaRPr lang="es-DO" dirty="0"/>
          </a:p>
        </p:txBody>
      </p:sp>
      <p:pic>
        <p:nvPicPr>
          <p:cNvPr id="11266" name="Picture 2" descr="http://files.medcinedom.webnode.es/200000112-494fc49c6a/images%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986793"/>
            <a:ext cx="4968552" cy="3530287"/>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17360181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79512" y="620688"/>
            <a:ext cx="8712968" cy="2808312"/>
          </a:xfrm>
        </p:spPr>
        <p:txBody>
          <a:bodyPr/>
          <a:lstStyle/>
          <a:p>
            <a:pPr marL="45720" indent="0" algn="just">
              <a:buNone/>
            </a:pPr>
            <a:r>
              <a:rPr lang="es-DO" b="1" dirty="0"/>
              <a:t>Fenotipo:</a:t>
            </a:r>
            <a:r>
              <a:rPr lang="es-DO" dirty="0"/>
              <a:t> Rasgo observables de una persona</a:t>
            </a:r>
            <a:r>
              <a:rPr lang="es-DO" dirty="0" smtClean="0"/>
              <a:t>.</a:t>
            </a:r>
          </a:p>
          <a:p>
            <a:pPr marL="45720" indent="0" algn="just">
              <a:buNone/>
            </a:pPr>
            <a:endParaRPr lang="es-DO" dirty="0"/>
          </a:p>
          <a:p>
            <a:pPr marL="45720" indent="0" algn="just">
              <a:buNone/>
            </a:pPr>
            <a:r>
              <a:rPr lang="es-DO" b="1" dirty="0"/>
              <a:t>Genotipo:</a:t>
            </a:r>
            <a:r>
              <a:rPr lang="es-DO" dirty="0"/>
              <a:t> Composición Genética de una persona, que contiene características expresadas y no expresadas.</a:t>
            </a:r>
          </a:p>
          <a:p>
            <a:pPr marL="45720" indent="0">
              <a:buNone/>
            </a:pPr>
            <a:endParaRPr lang="es-DO" dirty="0"/>
          </a:p>
        </p:txBody>
      </p:sp>
      <p:pic>
        <p:nvPicPr>
          <p:cNvPr id="12290" name="Picture 2" descr="http://4.bp.blogspot.com/-52ERB-1fKYk/TteisgRshzI/AAAAAAAAABs/yPtUq1zJN0M/s1600/fenotip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604854"/>
            <a:ext cx="4320480" cy="3829263"/>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16113373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0924" y="5085184"/>
            <a:ext cx="7406208" cy="1143000"/>
          </a:xfrm>
        </p:spPr>
        <p:txBody>
          <a:bodyPr/>
          <a:lstStyle/>
          <a:p>
            <a:pPr marL="0" indent="0">
              <a:buNone/>
            </a:pPr>
            <a:r>
              <a:rPr lang="es-DO" sz="4400" dirty="0">
                <a:effectLst/>
              </a:rPr>
              <a:t>Algunos </a:t>
            </a:r>
            <a:r>
              <a:rPr lang="es-DO" sz="4400" dirty="0" smtClean="0">
                <a:effectLst/>
              </a:rPr>
              <a:t>Defectos Congénitos </a:t>
            </a:r>
            <a:r>
              <a:rPr lang="es-DO" sz="4400" dirty="0">
                <a:effectLst/>
              </a:rPr>
              <a:t/>
            </a:r>
            <a:br>
              <a:rPr lang="es-DO" sz="4400" dirty="0">
                <a:effectLst/>
              </a:rPr>
            </a:br>
            <a:endParaRPr lang="es-DO" sz="4400" dirty="0"/>
          </a:p>
        </p:txBody>
      </p:sp>
      <p:sp>
        <p:nvSpPr>
          <p:cNvPr id="3" name="2 Marcador de contenido"/>
          <p:cNvSpPr>
            <a:spLocks noGrp="1"/>
          </p:cNvSpPr>
          <p:nvPr>
            <p:ph sz="quarter" idx="13"/>
          </p:nvPr>
        </p:nvSpPr>
        <p:spPr>
          <a:xfrm>
            <a:off x="323528" y="476672"/>
            <a:ext cx="8568952" cy="3729568"/>
          </a:xfrm>
        </p:spPr>
        <p:txBody>
          <a:bodyPr/>
          <a:lstStyle/>
          <a:p>
            <a:r>
              <a:rPr lang="es-DO" b="1" dirty="0" smtClean="0"/>
              <a:t>Deficiencia </a:t>
            </a:r>
            <a:r>
              <a:rPr lang="es-DO" b="1" dirty="0"/>
              <a:t>de Alfa 1-antitrispina</a:t>
            </a:r>
            <a:endParaRPr lang="es-DO" dirty="0"/>
          </a:p>
          <a:p>
            <a:r>
              <a:rPr lang="es-DO" b="1" dirty="0" smtClean="0"/>
              <a:t>Alfa </a:t>
            </a:r>
            <a:r>
              <a:rPr lang="es-DO" b="1" dirty="0" err="1"/>
              <a:t>Talasernia</a:t>
            </a:r>
            <a:r>
              <a:rPr lang="es-DO" b="1" dirty="0"/>
              <a:t> </a:t>
            </a:r>
            <a:endParaRPr lang="es-DO" dirty="0"/>
          </a:p>
          <a:p>
            <a:r>
              <a:rPr lang="es-DO" b="1" dirty="0" smtClean="0"/>
              <a:t>Hemofilia</a:t>
            </a:r>
            <a:endParaRPr lang="es-DO" dirty="0"/>
          </a:p>
          <a:p>
            <a:pPr marL="45720" indent="0">
              <a:buNone/>
            </a:pPr>
            <a:endParaRPr lang="es-DO" dirty="0"/>
          </a:p>
        </p:txBody>
      </p:sp>
      <p:pic>
        <p:nvPicPr>
          <p:cNvPr id="13314" name="Picture 2" descr="http://www.diariofemenino.com/images/articulos/3000/341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833" y="2636912"/>
            <a:ext cx="2736304" cy="3735968"/>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388083531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07704" y="5373216"/>
            <a:ext cx="6512511" cy="1143000"/>
          </a:xfrm>
        </p:spPr>
        <p:txBody>
          <a:bodyPr/>
          <a:lstStyle/>
          <a:p>
            <a:pPr marL="0" indent="0">
              <a:buNone/>
            </a:pPr>
            <a:r>
              <a:rPr lang="es-DO" dirty="0"/>
              <a:t>Herencia ligada al </a:t>
            </a:r>
            <a:r>
              <a:rPr lang="es-DO" dirty="0" smtClean="0"/>
              <a:t>sexo</a:t>
            </a:r>
            <a:endParaRPr lang="es-DO" dirty="0"/>
          </a:p>
        </p:txBody>
      </p:sp>
      <p:sp>
        <p:nvSpPr>
          <p:cNvPr id="3" name="2 Marcador de contenido"/>
          <p:cNvSpPr>
            <a:spLocks noGrp="1"/>
          </p:cNvSpPr>
          <p:nvPr>
            <p:ph sz="quarter" idx="13"/>
          </p:nvPr>
        </p:nvSpPr>
        <p:spPr>
          <a:xfrm>
            <a:off x="755576" y="731520"/>
            <a:ext cx="7776864" cy="3474720"/>
          </a:xfrm>
        </p:spPr>
        <p:txBody>
          <a:bodyPr/>
          <a:lstStyle/>
          <a:p>
            <a:pPr marL="45720" indent="0">
              <a:buNone/>
            </a:pPr>
            <a:r>
              <a:rPr lang="es-DO" dirty="0" smtClean="0"/>
              <a:t>herencia </a:t>
            </a:r>
            <a:r>
              <a:rPr lang="es-DO" dirty="0"/>
              <a:t>en las que ciertas características transmitidas en el cromosoma X que se recibe de la madre se transmite de manera diferente a un hijo que a una hija.</a:t>
            </a:r>
          </a:p>
          <a:p>
            <a:pPr marL="45720" indent="0">
              <a:buNone/>
            </a:pPr>
            <a:endParaRPr lang="es-DO" dirty="0"/>
          </a:p>
        </p:txBody>
      </p:sp>
      <p:pic>
        <p:nvPicPr>
          <p:cNvPr id="14338" name="Picture 2" descr="http://images.slideplayer.es/1/31668/slides/slide_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060848"/>
            <a:ext cx="4272475" cy="3204356"/>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160122008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5373216"/>
            <a:ext cx="7478216" cy="1143000"/>
          </a:xfrm>
        </p:spPr>
        <p:txBody>
          <a:bodyPr/>
          <a:lstStyle/>
          <a:p>
            <a:pPr marL="0" indent="0">
              <a:buNone/>
            </a:pPr>
            <a:r>
              <a:rPr lang="es-DO" dirty="0"/>
              <a:t>Anomalías Cromosómicas</a:t>
            </a:r>
          </a:p>
        </p:txBody>
      </p:sp>
      <p:sp>
        <p:nvSpPr>
          <p:cNvPr id="3" name="2 Marcador de contenido"/>
          <p:cNvSpPr>
            <a:spLocks noGrp="1"/>
          </p:cNvSpPr>
          <p:nvPr>
            <p:ph sz="quarter" idx="13"/>
          </p:nvPr>
        </p:nvSpPr>
        <p:spPr>
          <a:xfrm>
            <a:off x="683568" y="731520"/>
            <a:ext cx="7776864" cy="2913504"/>
          </a:xfrm>
        </p:spPr>
        <p:txBody>
          <a:bodyPr>
            <a:normAutofit lnSpcReduction="10000"/>
          </a:bodyPr>
          <a:lstStyle/>
          <a:p>
            <a:pPr marL="45720" indent="0" algn="just">
              <a:buNone/>
            </a:pPr>
            <a:r>
              <a:rPr lang="es-DO" dirty="0" smtClean="0"/>
              <a:t>Ocurren </a:t>
            </a:r>
            <a:r>
              <a:rPr lang="es-DO" dirty="0"/>
              <a:t>por errores en la división molecular, lo que da resultado que sobre o que falte cromosoma.</a:t>
            </a:r>
          </a:p>
          <a:p>
            <a:pPr marL="45720" indent="0" algn="just">
              <a:buNone/>
            </a:pPr>
            <a:endParaRPr lang="es-DO" dirty="0"/>
          </a:p>
          <a:p>
            <a:pPr algn="just"/>
            <a:r>
              <a:rPr lang="es-DO" dirty="0"/>
              <a:t>El síndrome de Down (Trisomía 21) es el más común de 40%  de todas las discapacidades intelectuales de moderado o grave, porque causada por un cromosoma 21 adicional  o por la translocación de parte del cromosoma 21 en otro cromosoma. </a:t>
            </a:r>
          </a:p>
        </p:txBody>
      </p:sp>
      <p:sp>
        <p:nvSpPr>
          <p:cNvPr id="4" name="AutoShape 2" descr="Resultado de imagen para sindrome de dow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pic>
        <p:nvPicPr>
          <p:cNvPr id="15364" name="Picture 4" descr="http://41.media.tumblr.com/85485eceee4041f8a2390400af1cdc0a/tumblr_inline_nlk9xdUAKl1sl9slr_128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501008"/>
            <a:ext cx="3050755" cy="2033837"/>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69718912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5085184"/>
            <a:ext cx="7992887" cy="1368152"/>
          </a:xfrm>
        </p:spPr>
        <p:txBody>
          <a:bodyPr/>
          <a:lstStyle/>
          <a:p>
            <a:pPr marL="0" indent="0">
              <a:buNone/>
            </a:pPr>
            <a:r>
              <a:rPr lang="es-DO" sz="3200" dirty="0">
                <a:effectLst/>
              </a:rPr>
              <a:t>CARACTERISTICAS EN LAS QUE INFLUYEN LA HERENCIA  Y EL </a:t>
            </a:r>
            <a:r>
              <a:rPr lang="es-DO" sz="3200" dirty="0" smtClean="0">
                <a:effectLst/>
              </a:rPr>
              <a:t>AMBIENTE</a:t>
            </a:r>
            <a:endParaRPr lang="es-DO" sz="3200" dirty="0"/>
          </a:p>
        </p:txBody>
      </p:sp>
      <p:sp>
        <p:nvSpPr>
          <p:cNvPr id="3" name="2 Marcador de contenido"/>
          <p:cNvSpPr>
            <a:spLocks noGrp="1"/>
          </p:cNvSpPr>
          <p:nvPr>
            <p:ph sz="quarter" idx="13"/>
          </p:nvPr>
        </p:nvSpPr>
        <p:spPr>
          <a:xfrm>
            <a:off x="1143000" y="1412776"/>
            <a:ext cx="6400800" cy="2793464"/>
          </a:xfrm>
        </p:spPr>
        <p:txBody>
          <a:bodyPr/>
          <a:lstStyle/>
          <a:p>
            <a:r>
              <a:rPr lang="es-DO" sz="2400" b="1" dirty="0"/>
              <a:t>Obesidad</a:t>
            </a:r>
          </a:p>
          <a:p>
            <a:r>
              <a:rPr lang="es-DO" sz="2400" b="1" dirty="0"/>
              <a:t>Inteligencia </a:t>
            </a:r>
          </a:p>
          <a:p>
            <a:r>
              <a:rPr lang="es-DO" sz="2400" b="1" dirty="0"/>
              <a:t>Personalidad y Patología </a:t>
            </a:r>
          </a:p>
          <a:p>
            <a:pPr marL="45720" indent="0">
              <a:buNone/>
            </a:pPr>
            <a:endParaRPr lang="es-DO" dirty="0"/>
          </a:p>
        </p:txBody>
      </p:sp>
    </p:spTree>
    <p:extLst>
      <p:ext uri="{BB962C8B-B14F-4D97-AF65-F5344CB8AC3E}">
        <p14:creationId xmlns:p14="http://schemas.microsoft.com/office/powerpoint/2010/main" val="291533916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07704" y="5229200"/>
            <a:ext cx="6512511" cy="1143000"/>
          </a:xfrm>
        </p:spPr>
        <p:txBody>
          <a:bodyPr/>
          <a:lstStyle/>
          <a:p>
            <a:pPr marL="0" indent="0">
              <a:buNone/>
            </a:pPr>
            <a:r>
              <a:rPr lang="es-DO" dirty="0">
                <a:effectLst/>
              </a:rPr>
              <a:t>Desarrollo Prenatal </a:t>
            </a:r>
            <a:br>
              <a:rPr lang="es-DO" dirty="0">
                <a:effectLst/>
              </a:rPr>
            </a:br>
            <a:endParaRPr lang="es-DO" dirty="0"/>
          </a:p>
        </p:txBody>
      </p:sp>
      <p:sp>
        <p:nvSpPr>
          <p:cNvPr id="3" name="2 Marcador de contenido"/>
          <p:cNvSpPr>
            <a:spLocks noGrp="1"/>
          </p:cNvSpPr>
          <p:nvPr>
            <p:ph sz="quarter" idx="13"/>
          </p:nvPr>
        </p:nvSpPr>
        <p:spPr/>
        <p:txBody>
          <a:bodyPr/>
          <a:lstStyle/>
          <a:p>
            <a:pPr marL="45720" indent="0">
              <a:buNone/>
            </a:pPr>
            <a:r>
              <a:rPr lang="es-DO" b="1" dirty="0"/>
              <a:t>Gestación:</a:t>
            </a:r>
            <a:r>
              <a:rPr lang="es-DO" dirty="0"/>
              <a:t> periodo entre la concepción y el nacimiento </a:t>
            </a:r>
          </a:p>
          <a:p>
            <a:pPr marL="45720" indent="0">
              <a:buNone/>
            </a:pPr>
            <a:endParaRPr lang="es-DO" dirty="0"/>
          </a:p>
        </p:txBody>
      </p:sp>
      <p:pic>
        <p:nvPicPr>
          <p:cNvPr id="16386" name="Picture 2" descr="http://cdn2.upsocl.com/wp-content/uploads/2014/06/10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628800"/>
            <a:ext cx="4608512" cy="3421359"/>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206016779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Convertirse </a:t>
            </a:r>
            <a:r>
              <a:rPr lang="en-US" dirty="0" err="1" smtClean="0"/>
              <a:t>en</a:t>
            </a:r>
            <a:r>
              <a:rPr lang="en-US" dirty="0" smtClean="0"/>
              <a:t> Padres: Como la Ocurre la Concepcion </a:t>
            </a:r>
            <a:endParaRPr lang="es-DO" dirty="0"/>
          </a:p>
        </p:txBody>
      </p:sp>
      <p:sp>
        <p:nvSpPr>
          <p:cNvPr id="3" name="Marcador de contenido 2"/>
          <p:cNvSpPr>
            <a:spLocks noGrp="1"/>
          </p:cNvSpPr>
          <p:nvPr>
            <p:ph sz="quarter" idx="13"/>
          </p:nvPr>
        </p:nvSpPr>
        <p:spPr>
          <a:xfrm>
            <a:off x="323528" y="731520"/>
            <a:ext cx="8424936" cy="3474720"/>
          </a:xfrm>
        </p:spPr>
        <p:txBody>
          <a:bodyPr>
            <a:normAutofit/>
          </a:bodyPr>
          <a:lstStyle/>
          <a:p>
            <a:pPr algn="just"/>
            <a:r>
              <a:rPr lang="es-DO" sz="2400" dirty="0" smtClean="0"/>
              <a:t>El Momento oportuno y las circunstancias de la parentalidad pueden tener grandes consecuencias para un niños. Que un nacimiento sea planeado o accidental, que el embarazo sea o no deseado, que ocurra por medio normales o extraordinarios, que los padres estén casados o no. </a:t>
            </a:r>
            <a:endParaRPr lang="es-DO" sz="2400" dirty="0"/>
          </a:p>
        </p:txBody>
      </p:sp>
    </p:spTree>
    <p:extLst>
      <p:ext uri="{BB962C8B-B14F-4D97-AF65-F5344CB8AC3E}">
        <p14:creationId xmlns:p14="http://schemas.microsoft.com/office/powerpoint/2010/main" val="5132051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4941168"/>
            <a:ext cx="7560840" cy="1143000"/>
          </a:xfrm>
        </p:spPr>
        <p:txBody>
          <a:bodyPr/>
          <a:lstStyle/>
          <a:p>
            <a:pPr marL="0" indent="0">
              <a:buNone/>
            </a:pPr>
            <a:r>
              <a:rPr lang="es-DO" dirty="0" smtClean="0"/>
              <a:t>Primeros signos y síntomas de embarazo</a:t>
            </a:r>
            <a:endParaRPr lang="es-DO" dirty="0"/>
          </a:p>
        </p:txBody>
      </p:sp>
      <p:sp>
        <p:nvSpPr>
          <p:cNvPr id="3" name="2 Marcador de contenido"/>
          <p:cNvSpPr>
            <a:spLocks noGrp="1"/>
          </p:cNvSpPr>
          <p:nvPr>
            <p:ph sz="quarter" idx="13"/>
          </p:nvPr>
        </p:nvSpPr>
        <p:spPr/>
        <p:txBody>
          <a:bodyPr>
            <a:normAutofit fontScale="77500" lnSpcReduction="20000"/>
          </a:bodyPr>
          <a:lstStyle/>
          <a:p>
            <a:r>
              <a:rPr lang="es-DO" dirty="0" smtClean="0"/>
              <a:t>Mamas o pezones adoloridos o hinchados</a:t>
            </a:r>
          </a:p>
          <a:p>
            <a:r>
              <a:rPr lang="es-DO" dirty="0" smtClean="0"/>
              <a:t>Cansancio; necesidad de dormir siestas</a:t>
            </a:r>
          </a:p>
          <a:p>
            <a:r>
              <a:rPr lang="es-DO" dirty="0" smtClean="0"/>
              <a:t>Alguna hemorragia o cólicos</a:t>
            </a:r>
          </a:p>
          <a:p>
            <a:r>
              <a:rPr lang="es-DO" dirty="0" smtClean="0"/>
              <a:t>Antojos</a:t>
            </a:r>
          </a:p>
          <a:p>
            <a:r>
              <a:rPr lang="es-DO" dirty="0" smtClean="0"/>
              <a:t>Nauseas con o sin vomito</a:t>
            </a:r>
          </a:p>
          <a:p>
            <a:r>
              <a:rPr lang="es-DO" dirty="0" smtClean="0"/>
              <a:t>Micción frecuentes</a:t>
            </a:r>
          </a:p>
          <a:p>
            <a:r>
              <a:rPr lang="es-DO" dirty="0" smtClean="0"/>
              <a:t>Frecuentes jaquecas leves</a:t>
            </a:r>
          </a:p>
          <a:p>
            <a:r>
              <a:rPr lang="es-DO" dirty="0" smtClean="0"/>
              <a:t>Constipación</a:t>
            </a:r>
          </a:p>
          <a:p>
            <a:r>
              <a:rPr lang="es-DO" dirty="0" smtClean="0"/>
              <a:t>Variación de animo</a:t>
            </a:r>
          </a:p>
          <a:p>
            <a:r>
              <a:rPr lang="es-DO" dirty="0" smtClean="0"/>
              <a:t>Desvanecimiento y mareo</a:t>
            </a:r>
          </a:p>
          <a:p>
            <a:r>
              <a:rPr lang="es-DO" dirty="0" smtClean="0"/>
              <a:t>Aumento de la temperatura basal</a:t>
            </a:r>
          </a:p>
        </p:txBody>
      </p:sp>
    </p:spTree>
    <p:extLst>
      <p:ext uri="{BB962C8B-B14F-4D97-AF65-F5344CB8AC3E}">
        <p14:creationId xmlns:p14="http://schemas.microsoft.com/office/powerpoint/2010/main" val="40827883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5373216"/>
            <a:ext cx="6512511" cy="1143000"/>
          </a:xfrm>
        </p:spPr>
        <p:txBody>
          <a:bodyPr/>
          <a:lstStyle/>
          <a:p>
            <a:pPr marL="0" indent="0">
              <a:buNone/>
            </a:pPr>
            <a:r>
              <a:rPr lang="es-DO" dirty="0"/>
              <a:t>Edad Gestacional</a:t>
            </a:r>
          </a:p>
        </p:txBody>
      </p:sp>
      <p:sp>
        <p:nvSpPr>
          <p:cNvPr id="3" name="2 Marcador de contenido"/>
          <p:cNvSpPr>
            <a:spLocks noGrp="1"/>
          </p:cNvSpPr>
          <p:nvPr>
            <p:ph sz="quarter" idx="13"/>
          </p:nvPr>
        </p:nvSpPr>
        <p:spPr>
          <a:xfrm>
            <a:off x="899592" y="731520"/>
            <a:ext cx="7488832" cy="3474720"/>
          </a:xfrm>
        </p:spPr>
        <p:txBody>
          <a:bodyPr/>
          <a:lstStyle/>
          <a:p>
            <a:pPr marL="45720" indent="0">
              <a:buNone/>
            </a:pPr>
            <a:r>
              <a:rPr lang="es-DO" dirty="0" smtClean="0"/>
              <a:t>Edad </a:t>
            </a:r>
            <a:r>
              <a:rPr lang="es-DO" dirty="0"/>
              <a:t>del nonato, fecha desde el primer día del último ciclo menstrual de la futura madre.</a:t>
            </a:r>
          </a:p>
          <a:p>
            <a:pPr marL="45720" indent="0">
              <a:buNone/>
            </a:pPr>
            <a:endParaRPr lang="es-DO" dirty="0"/>
          </a:p>
        </p:txBody>
      </p:sp>
      <p:pic>
        <p:nvPicPr>
          <p:cNvPr id="17410" name="Picture 2" descr="http://image.slidesharecdn.com/edadgestacional-130318145628-phpapp01/95/edad-gestacional-4-638.jpg?cb=13636186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900" y="1806708"/>
            <a:ext cx="4416992" cy="3316206"/>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229039801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5301208"/>
            <a:ext cx="6512511" cy="1143000"/>
          </a:xfrm>
        </p:spPr>
        <p:txBody>
          <a:bodyPr/>
          <a:lstStyle/>
          <a:p>
            <a:pPr marL="0" indent="0">
              <a:buNone/>
            </a:pPr>
            <a:r>
              <a:rPr lang="es-DO" dirty="0"/>
              <a:t>Etapa Germinal</a:t>
            </a:r>
          </a:p>
        </p:txBody>
      </p:sp>
      <p:sp>
        <p:nvSpPr>
          <p:cNvPr id="3" name="2 Marcador de contenido"/>
          <p:cNvSpPr>
            <a:spLocks noGrp="1"/>
          </p:cNvSpPr>
          <p:nvPr>
            <p:ph sz="quarter" idx="13"/>
          </p:nvPr>
        </p:nvSpPr>
        <p:spPr>
          <a:xfrm>
            <a:off x="899592" y="731520"/>
            <a:ext cx="7344816" cy="3474720"/>
          </a:xfrm>
        </p:spPr>
        <p:txBody>
          <a:bodyPr/>
          <a:lstStyle/>
          <a:p>
            <a:pPr marL="45720" indent="0">
              <a:buNone/>
            </a:pPr>
            <a:r>
              <a:rPr lang="es-DO" dirty="0"/>
              <a:t>P</a:t>
            </a:r>
            <a:r>
              <a:rPr lang="es-DO" dirty="0" smtClean="0"/>
              <a:t>rimera </a:t>
            </a:r>
            <a:r>
              <a:rPr lang="es-DO" dirty="0"/>
              <a:t>dos semanas del desarrollo prenatal, que caracterizan por rápida división de celular, formación de blastocitos e </a:t>
            </a:r>
            <a:r>
              <a:rPr lang="es-DO" dirty="0" smtClean="0"/>
              <a:t>implantación </a:t>
            </a:r>
            <a:r>
              <a:rPr lang="es-DO" dirty="0"/>
              <a:t>en la pared del ovulo.</a:t>
            </a:r>
          </a:p>
        </p:txBody>
      </p:sp>
      <p:pic>
        <p:nvPicPr>
          <p:cNvPr id="18434" name="Picture 2" descr="http://www.fertilab.net/images/Desarrollo_moru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132856"/>
            <a:ext cx="4104456" cy="2946999"/>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136884127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35696" y="4941168"/>
            <a:ext cx="6512511" cy="1143000"/>
          </a:xfrm>
        </p:spPr>
        <p:txBody>
          <a:bodyPr/>
          <a:lstStyle/>
          <a:p>
            <a:pPr marL="0" indent="0">
              <a:buNone/>
            </a:pPr>
            <a:r>
              <a:rPr lang="es-DO" i="1" dirty="0"/>
              <a:t>Etapa </a:t>
            </a:r>
            <a:r>
              <a:rPr lang="es-DO" i="1" dirty="0" smtClean="0"/>
              <a:t>Embrionaria</a:t>
            </a:r>
            <a:r>
              <a:rPr lang="es-DO" dirty="0"/>
              <a:t/>
            </a:r>
            <a:br>
              <a:rPr lang="es-DO" dirty="0"/>
            </a:br>
            <a:endParaRPr lang="es-DO" dirty="0"/>
          </a:p>
        </p:txBody>
      </p:sp>
      <p:sp>
        <p:nvSpPr>
          <p:cNvPr id="3" name="2 Marcador de contenido"/>
          <p:cNvSpPr>
            <a:spLocks noGrp="1"/>
          </p:cNvSpPr>
          <p:nvPr>
            <p:ph sz="quarter" idx="13"/>
          </p:nvPr>
        </p:nvSpPr>
        <p:spPr>
          <a:xfrm>
            <a:off x="827584" y="731520"/>
            <a:ext cx="7488832" cy="1401336"/>
          </a:xfrm>
        </p:spPr>
        <p:txBody>
          <a:bodyPr/>
          <a:lstStyle/>
          <a:p>
            <a:pPr marL="45720" indent="0">
              <a:buNone/>
            </a:pPr>
            <a:r>
              <a:rPr lang="es-DO" dirty="0" smtClean="0"/>
              <a:t>Abarca </a:t>
            </a:r>
            <a:r>
              <a:rPr lang="es-DO" dirty="0"/>
              <a:t>desde la semana 2 hasta las semanas 8 ó 12. Durante esta etapa se desarrollan los órganos y los sistemas respiratorio, digestivo y nervioso.</a:t>
            </a:r>
          </a:p>
          <a:p>
            <a:endParaRPr lang="es-DO" dirty="0"/>
          </a:p>
        </p:txBody>
      </p:sp>
      <p:pic>
        <p:nvPicPr>
          <p:cNvPr id="19458" name="Picture 2" descr="http://psicopedagogia1.bligoo.es/media/users/24/1245765/images/public/371191/etapas_embrionarias.png?v=13541581548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492896"/>
            <a:ext cx="5039778" cy="2045966"/>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15203912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5085184"/>
            <a:ext cx="6512511" cy="1143000"/>
          </a:xfrm>
        </p:spPr>
        <p:txBody>
          <a:bodyPr/>
          <a:lstStyle/>
          <a:p>
            <a:pPr marL="0" indent="0">
              <a:buNone/>
            </a:pPr>
            <a:r>
              <a:rPr lang="es-DO" dirty="0" smtClean="0"/>
              <a:t>Etapa Fetal</a:t>
            </a:r>
            <a:endParaRPr lang="es-DO" dirty="0"/>
          </a:p>
        </p:txBody>
      </p:sp>
      <p:sp>
        <p:nvSpPr>
          <p:cNvPr id="3" name="2 Marcador de contenido"/>
          <p:cNvSpPr>
            <a:spLocks noGrp="1"/>
          </p:cNvSpPr>
          <p:nvPr>
            <p:ph sz="quarter" idx="13"/>
          </p:nvPr>
        </p:nvSpPr>
        <p:spPr>
          <a:xfrm>
            <a:off x="683568" y="731520"/>
            <a:ext cx="7776864" cy="1761376"/>
          </a:xfrm>
        </p:spPr>
        <p:txBody>
          <a:bodyPr/>
          <a:lstStyle/>
          <a:p>
            <a:pPr marL="45720" indent="0" algn="just">
              <a:buNone/>
            </a:pPr>
            <a:r>
              <a:rPr lang="es-DO" dirty="0" smtClean="0"/>
              <a:t>Etapa final de la gestación (de ocho semanas hasta el nacimiento), caracterizada por un incremento de la diferenciación de las partes del organismo y crecimiento notable del tamaño</a:t>
            </a:r>
            <a:endParaRPr lang="es-DO"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2405063"/>
            <a:ext cx="6076950" cy="2047875"/>
          </a:xfrm>
          <a:prstGeom prst="rect">
            <a:avLst/>
          </a:prstGeom>
          <a:ln/>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120346770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5157192"/>
            <a:ext cx="7160583" cy="1143000"/>
          </a:xfrm>
        </p:spPr>
        <p:txBody>
          <a:bodyPr/>
          <a:lstStyle/>
          <a:p>
            <a:pPr marL="0" indent="0">
              <a:buNone/>
            </a:pPr>
            <a:r>
              <a:rPr lang="es-DO" dirty="0" smtClean="0"/>
              <a:t>Influencias Ambientales</a:t>
            </a:r>
            <a:br>
              <a:rPr lang="es-DO" dirty="0" smtClean="0"/>
            </a:br>
            <a:r>
              <a:rPr lang="es-DO" sz="3600" dirty="0" smtClean="0"/>
              <a:t>(Factores Maternos)</a:t>
            </a:r>
            <a:endParaRPr lang="es-DO" dirty="0"/>
          </a:p>
        </p:txBody>
      </p:sp>
      <p:sp>
        <p:nvSpPr>
          <p:cNvPr id="3" name="2 Marcador de contenido"/>
          <p:cNvSpPr>
            <a:spLocks noGrp="1"/>
          </p:cNvSpPr>
          <p:nvPr>
            <p:ph sz="quarter" idx="13"/>
          </p:nvPr>
        </p:nvSpPr>
        <p:spPr>
          <a:xfrm>
            <a:off x="539552" y="731520"/>
            <a:ext cx="7776864" cy="3474720"/>
          </a:xfrm>
        </p:spPr>
        <p:txBody>
          <a:bodyPr>
            <a:normAutofit fontScale="85000" lnSpcReduction="20000"/>
          </a:bodyPr>
          <a:lstStyle/>
          <a:p>
            <a:r>
              <a:rPr lang="es-DO" dirty="0" err="1" smtClean="0"/>
              <a:t>Desnutricion</a:t>
            </a:r>
            <a:endParaRPr lang="es-DO" dirty="0" smtClean="0"/>
          </a:p>
          <a:p>
            <a:r>
              <a:rPr lang="es-DO" dirty="0" smtClean="0"/>
              <a:t>Consumo de drogas</a:t>
            </a:r>
          </a:p>
          <a:p>
            <a:r>
              <a:rPr lang="es-DO" dirty="0" smtClean="0"/>
              <a:t>Medicamentos</a:t>
            </a:r>
          </a:p>
          <a:p>
            <a:r>
              <a:rPr lang="es-DO" dirty="0" smtClean="0"/>
              <a:t>Alcohol</a:t>
            </a:r>
          </a:p>
          <a:p>
            <a:r>
              <a:rPr lang="es-DO" dirty="0" smtClean="0"/>
              <a:t>Fumar</a:t>
            </a:r>
          </a:p>
          <a:p>
            <a:r>
              <a:rPr lang="es-DO" dirty="0" err="1" smtClean="0"/>
              <a:t>Cafeina</a:t>
            </a:r>
            <a:r>
              <a:rPr lang="es-DO" dirty="0" smtClean="0"/>
              <a:t> </a:t>
            </a:r>
            <a:r>
              <a:rPr lang="es-DO" sz="1800" dirty="0" smtClean="0"/>
              <a:t>(Refrescos, Café, Bebidas </a:t>
            </a:r>
            <a:r>
              <a:rPr lang="es-DO" sz="1800" dirty="0" err="1" smtClean="0"/>
              <a:t>Energeticas</a:t>
            </a:r>
            <a:r>
              <a:rPr lang="es-DO" sz="1800" dirty="0" smtClean="0"/>
              <a:t>, etc.)</a:t>
            </a:r>
          </a:p>
          <a:p>
            <a:r>
              <a:rPr lang="es-DO" dirty="0" smtClean="0"/>
              <a:t>Enfermedades de la madre </a:t>
            </a:r>
            <a:r>
              <a:rPr lang="es-DO" sz="1800" dirty="0" smtClean="0"/>
              <a:t>(VIH, Toxoplasmosis, diabetes, rubeola, etc.)</a:t>
            </a:r>
          </a:p>
          <a:p>
            <a:r>
              <a:rPr lang="es-DO" dirty="0" smtClean="0"/>
              <a:t>Ansiedad y estrés maternal</a:t>
            </a:r>
          </a:p>
          <a:p>
            <a:r>
              <a:rPr lang="es-DO" dirty="0" smtClean="0"/>
              <a:t>Edad de la madre</a:t>
            </a:r>
          </a:p>
          <a:p>
            <a:r>
              <a:rPr lang="es-DO" dirty="0" smtClean="0"/>
              <a:t>Riesgos de ambientes externos</a:t>
            </a:r>
          </a:p>
          <a:p>
            <a:endParaRPr lang="es-DO" dirty="0" smtClean="0"/>
          </a:p>
        </p:txBody>
      </p:sp>
    </p:spTree>
    <p:extLst>
      <p:ext uri="{BB962C8B-B14F-4D97-AF65-F5344CB8AC3E}">
        <p14:creationId xmlns:p14="http://schemas.microsoft.com/office/powerpoint/2010/main" val="177556886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5085184"/>
            <a:ext cx="7632847" cy="1143000"/>
          </a:xfrm>
        </p:spPr>
        <p:txBody>
          <a:bodyPr/>
          <a:lstStyle/>
          <a:p>
            <a:pPr marL="0" indent="0">
              <a:buNone/>
            </a:pPr>
            <a:r>
              <a:rPr lang="es-DO" dirty="0"/>
              <a:t>Influencias Ambientales</a:t>
            </a:r>
            <a:br>
              <a:rPr lang="es-DO" dirty="0"/>
            </a:br>
            <a:r>
              <a:rPr lang="es-DO" sz="3600" dirty="0"/>
              <a:t>(Factores </a:t>
            </a:r>
            <a:r>
              <a:rPr lang="es-DO" sz="3600" dirty="0" smtClean="0"/>
              <a:t>Paternos)</a:t>
            </a:r>
            <a:endParaRPr lang="es-DO" dirty="0"/>
          </a:p>
        </p:txBody>
      </p:sp>
      <p:sp>
        <p:nvSpPr>
          <p:cNvPr id="3" name="2 Marcador de contenido"/>
          <p:cNvSpPr>
            <a:spLocks noGrp="1"/>
          </p:cNvSpPr>
          <p:nvPr>
            <p:ph sz="quarter" idx="13"/>
          </p:nvPr>
        </p:nvSpPr>
        <p:spPr>
          <a:xfrm>
            <a:off x="683568" y="731520"/>
            <a:ext cx="7992888" cy="3474720"/>
          </a:xfrm>
        </p:spPr>
        <p:txBody>
          <a:bodyPr>
            <a:normAutofit fontScale="92500" lnSpcReduction="20000"/>
          </a:bodyPr>
          <a:lstStyle/>
          <a:p>
            <a:pPr algn="just"/>
            <a:r>
              <a:rPr lang="es-DO" dirty="0" smtClean="0"/>
              <a:t>Si un hombre se expone a plomo, mariguana, humo de tabaco, grandes cantidades de alcohol y radiación, dietilestilbestrol, insecticidas o niveles elevados de ozono puede tener espermatozoides anormales o de mala calidad</a:t>
            </a:r>
          </a:p>
          <a:p>
            <a:pPr algn="just"/>
            <a:endParaRPr lang="es-DO" dirty="0"/>
          </a:p>
          <a:p>
            <a:pPr algn="just"/>
            <a:r>
              <a:rPr lang="es-DO" dirty="0" smtClean="0"/>
              <a:t>Los hombres que fuman tienen mas posibilidades de transmitir anomalías genéticas </a:t>
            </a:r>
          </a:p>
          <a:p>
            <a:pPr algn="just"/>
            <a:endParaRPr lang="es-DO" dirty="0"/>
          </a:p>
          <a:p>
            <a:pPr algn="just"/>
            <a:r>
              <a:rPr lang="es-DO" dirty="0" smtClean="0"/>
              <a:t>Los padres mayores de edad pueden ser una causa importante de defectos congénitos por tener espermatozoides dañados o deteriorados</a:t>
            </a:r>
            <a:endParaRPr lang="es-DO" dirty="0"/>
          </a:p>
        </p:txBody>
      </p:sp>
    </p:spTree>
    <p:extLst>
      <p:ext uri="{BB962C8B-B14F-4D97-AF65-F5344CB8AC3E}">
        <p14:creationId xmlns:p14="http://schemas.microsoft.com/office/powerpoint/2010/main" val="2391221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5085184"/>
            <a:ext cx="7838256" cy="1143000"/>
          </a:xfrm>
        </p:spPr>
        <p:txBody>
          <a:bodyPr/>
          <a:lstStyle/>
          <a:p>
            <a:pPr marL="0" indent="0">
              <a:buNone/>
            </a:pPr>
            <a:r>
              <a:rPr lang="es-DO" sz="4000" dirty="0" smtClean="0"/>
              <a:t>La necesidad de cuidados antes de la concepción</a:t>
            </a:r>
            <a:endParaRPr lang="es-DO" sz="4000" dirty="0"/>
          </a:p>
        </p:txBody>
      </p:sp>
      <p:sp>
        <p:nvSpPr>
          <p:cNvPr id="3" name="2 Marcador de contenido"/>
          <p:cNvSpPr>
            <a:spLocks noGrp="1"/>
          </p:cNvSpPr>
          <p:nvPr>
            <p:ph sz="quarter" idx="13"/>
          </p:nvPr>
        </p:nvSpPr>
        <p:spPr>
          <a:xfrm>
            <a:off x="755576" y="548680"/>
            <a:ext cx="7632848" cy="3312368"/>
          </a:xfrm>
        </p:spPr>
        <p:txBody>
          <a:bodyPr/>
          <a:lstStyle/>
          <a:p>
            <a:pPr algn="just"/>
            <a:r>
              <a:rPr lang="es-DO" dirty="0" smtClean="0"/>
              <a:t>Exámenes físicos y recopilación de antecedentes médicos  y familiares</a:t>
            </a:r>
          </a:p>
          <a:p>
            <a:pPr algn="just"/>
            <a:r>
              <a:rPr lang="es-DO" dirty="0" smtClean="0"/>
              <a:t>Vacunación contra rubeola y hepatitis b</a:t>
            </a:r>
          </a:p>
          <a:p>
            <a:pPr algn="just"/>
            <a:r>
              <a:rPr lang="es-DO" dirty="0" smtClean="0"/>
              <a:t>Exploración de riesgos de trastornos genéticos y enfermedades infecciosas como las de transmisión sexual</a:t>
            </a:r>
          </a:p>
          <a:p>
            <a:pPr algn="just"/>
            <a:r>
              <a:rPr lang="es-DO" dirty="0" smtClean="0"/>
              <a:t>Asesoría a las mujeres para que dejen de fumar o beber, mantenga un peso saludable y tomen suplemento de acido fólico</a:t>
            </a:r>
            <a:endParaRPr lang="es-DO" dirty="0"/>
          </a:p>
        </p:txBody>
      </p:sp>
    </p:spTree>
    <p:extLst>
      <p:ext uri="{BB962C8B-B14F-4D97-AF65-F5344CB8AC3E}">
        <p14:creationId xmlns:p14="http://schemas.microsoft.com/office/powerpoint/2010/main" val="417739944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1" y="4372168"/>
            <a:ext cx="7334200" cy="1143000"/>
          </a:xfrm>
        </p:spPr>
        <p:txBody>
          <a:bodyPr/>
          <a:lstStyle/>
          <a:p>
            <a:pPr marL="0" indent="0" algn="ctr">
              <a:buNone/>
            </a:pPr>
            <a:r>
              <a:rPr lang="es-DO" dirty="0"/>
              <a:t>¡</a:t>
            </a:r>
            <a:r>
              <a:rPr lang="es-DO" dirty="0" smtClean="0"/>
              <a:t>Muchas Gracias!</a:t>
            </a:r>
            <a:endParaRPr lang="es-DO" dirty="0"/>
          </a:p>
        </p:txBody>
      </p:sp>
      <p:pic>
        <p:nvPicPr>
          <p:cNvPr id="21506" name="Picture 2" descr="kat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2765"/>
            <a:ext cx="5715000" cy="3905251"/>
          </a:xfrm>
          <a:prstGeom prst="rect">
            <a:avLst/>
          </a:prstGeom>
        </p:spPr>
        <p:style>
          <a:lnRef idx="3">
            <a:schemeClr val="lt1"/>
          </a:lnRef>
          <a:fillRef idx="1">
            <a:schemeClr val="accent2"/>
          </a:fillRef>
          <a:effectRef idx="1">
            <a:schemeClr val="accent2"/>
          </a:effectRef>
          <a:fontRef idx="minor">
            <a:schemeClr val="lt1"/>
          </a:fontRef>
        </p:style>
      </p:pic>
    </p:spTree>
    <p:extLst>
      <p:ext uri="{BB962C8B-B14F-4D97-AF65-F5344CB8AC3E}">
        <p14:creationId xmlns:p14="http://schemas.microsoft.com/office/powerpoint/2010/main" val="427893726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0" indent="0">
              <a:buNone/>
            </a:pPr>
            <a:r>
              <a:rPr lang="es-DO" dirty="0"/>
              <a:t>Los óvulos</a:t>
            </a:r>
          </a:p>
        </p:txBody>
      </p:sp>
      <p:sp>
        <p:nvSpPr>
          <p:cNvPr id="3" name="2 Marcador de contenido"/>
          <p:cNvSpPr>
            <a:spLocks noGrp="1"/>
          </p:cNvSpPr>
          <p:nvPr>
            <p:ph sz="quarter" idx="13"/>
          </p:nvPr>
        </p:nvSpPr>
        <p:spPr>
          <a:xfrm>
            <a:off x="1143000" y="731520"/>
            <a:ext cx="7029400" cy="3474720"/>
          </a:xfrm>
        </p:spPr>
        <p:txBody>
          <a:bodyPr>
            <a:normAutofit/>
          </a:bodyPr>
          <a:lstStyle/>
          <a:p>
            <a:pPr marL="45720" indent="0" algn="just">
              <a:buNone/>
            </a:pPr>
            <a:r>
              <a:rPr lang="es-DO" dirty="0"/>
              <a:t>Los óvulos son las células sexuales o gametos femeninos. Son células grandes, esféricas e inmóviles. Desde la pubertad, cada 28 días aproximadamente, madura un </a:t>
            </a:r>
            <a:r>
              <a:rPr lang="es-DO" dirty="0" err="1"/>
              <a:t>ovocito</a:t>
            </a:r>
            <a:r>
              <a:rPr lang="es-DO" dirty="0"/>
              <a:t> en uno de los ovarios y pasa a una de las trompas de </a:t>
            </a:r>
            <a:r>
              <a:rPr lang="es-DO" dirty="0" err="1"/>
              <a:t>falopio</a:t>
            </a:r>
            <a:r>
              <a:rPr lang="es-DO" dirty="0"/>
              <a:t>, durante el denominado ciclo menstrual, este cuando se fecunda por un espermatozoide se convierte en un cigoto</a:t>
            </a:r>
            <a:r>
              <a:rPr lang="es-DO" dirty="0" smtClean="0"/>
              <a:t>.</a:t>
            </a:r>
            <a:endParaRPr lang="es-D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789040"/>
            <a:ext cx="3275947" cy="2402012"/>
          </a:xfrm>
          <a:prstGeom prst="rect">
            <a:avLst/>
          </a:prstGeom>
          <a:ln/>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414878761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51720" y="4365104"/>
            <a:ext cx="6512511" cy="1143000"/>
          </a:xfrm>
        </p:spPr>
        <p:txBody>
          <a:bodyPr/>
          <a:lstStyle/>
          <a:p>
            <a:pPr marL="0" indent="0">
              <a:buNone/>
            </a:pPr>
            <a:r>
              <a:rPr lang="es-DO" dirty="0" smtClean="0"/>
              <a:t>Espermatozoide</a:t>
            </a:r>
            <a:endParaRPr lang="es-DO" dirty="0"/>
          </a:p>
        </p:txBody>
      </p:sp>
      <p:sp>
        <p:nvSpPr>
          <p:cNvPr id="3" name="2 Marcador de contenido"/>
          <p:cNvSpPr>
            <a:spLocks noGrp="1"/>
          </p:cNvSpPr>
          <p:nvPr>
            <p:ph sz="quarter" idx="13"/>
          </p:nvPr>
        </p:nvSpPr>
        <p:spPr>
          <a:xfrm>
            <a:off x="1143000" y="731520"/>
            <a:ext cx="7173416" cy="3474720"/>
          </a:xfrm>
        </p:spPr>
        <p:txBody>
          <a:bodyPr/>
          <a:lstStyle/>
          <a:p>
            <a:pPr marL="45720" indent="0" algn="just">
              <a:buNone/>
            </a:pPr>
            <a:r>
              <a:rPr lang="es-DO" dirty="0"/>
              <a:t>Un espermatozoide (del griego </a:t>
            </a:r>
            <a:r>
              <a:rPr lang="es-DO" i="1" dirty="0"/>
              <a:t>esperma</a:t>
            </a:r>
            <a:r>
              <a:rPr lang="es-DO" dirty="0"/>
              <a:t>, semilla, y </a:t>
            </a:r>
            <a:r>
              <a:rPr lang="es-DO" i="1" dirty="0" err="1"/>
              <a:t>zoon</a:t>
            </a:r>
            <a:r>
              <a:rPr lang="es-DO" dirty="0"/>
              <a:t>, animal) es una célula haploide que constituye el </a:t>
            </a:r>
            <a:r>
              <a:rPr lang="es-DO" dirty="0" smtClean="0"/>
              <a:t>gameto masculino</a:t>
            </a:r>
            <a:r>
              <a:rPr lang="es-DO" dirty="0"/>
              <a:t>. Es una de las células más buscadas y su función es la formación de un cigoto </a:t>
            </a:r>
            <a:r>
              <a:rPr lang="es-DO" dirty="0" err="1"/>
              <a:t>totipotente</a:t>
            </a:r>
            <a:r>
              <a:rPr lang="es-DO" dirty="0"/>
              <a:t> al fusionarse su núcleo con el del gameto femenino, fenómeno que dará lugar, posteriormente, al embrión y al feto.</a:t>
            </a:r>
          </a:p>
        </p:txBody>
      </p:sp>
      <p:pic>
        <p:nvPicPr>
          <p:cNvPr id="2050" name="Picture 2" descr="http://i47.tinypic.com/jiorw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005064"/>
            <a:ext cx="3143087" cy="1676625"/>
          </a:xfrm>
          <a:prstGeom prst="rect">
            <a:avLst/>
          </a:prstGeom>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18021814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91808" y="5022304"/>
            <a:ext cx="6512511" cy="1143000"/>
          </a:xfrm>
        </p:spPr>
        <p:txBody>
          <a:bodyPr/>
          <a:lstStyle/>
          <a:p>
            <a:pPr marL="0" indent="0">
              <a:buNone/>
            </a:pPr>
            <a:r>
              <a:rPr lang="es-DO" dirty="0" smtClean="0"/>
              <a:t>Definiciones</a:t>
            </a:r>
            <a:endParaRPr lang="es-DO" dirty="0"/>
          </a:p>
        </p:txBody>
      </p:sp>
      <p:sp>
        <p:nvSpPr>
          <p:cNvPr id="3" name="2 Marcador de contenido"/>
          <p:cNvSpPr>
            <a:spLocks noGrp="1"/>
          </p:cNvSpPr>
          <p:nvPr>
            <p:ph sz="quarter" idx="13"/>
          </p:nvPr>
        </p:nvSpPr>
        <p:spPr>
          <a:xfrm>
            <a:off x="179512" y="731520"/>
            <a:ext cx="8712968" cy="3474720"/>
          </a:xfrm>
        </p:spPr>
        <p:txBody>
          <a:bodyPr/>
          <a:lstStyle/>
          <a:p>
            <a:pPr marL="45720" indent="0">
              <a:buNone/>
            </a:pPr>
            <a:r>
              <a:rPr lang="es-DO" b="1" dirty="0"/>
              <a:t>Fertilización</a:t>
            </a:r>
            <a:r>
              <a:rPr lang="es-DO" dirty="0"/>
              <a:t>: Unión del espermatozoide y el ovulo para  producir un cigoto, también se le llama Concepción. </a:t>
            </a:r>
            <a:endParaRPr lang="es-DO" dirty="0" smtClean="0"/>
          </a:p>
          <a:p>
            <a:pPr marL="45720" indent="0">
              <a:buNone/>
            </a:pPr>
            <a:endParaRPr lang="es-DO" dirty="0"/>
          </a:p>
          <a:p>
            <a:pPr marL="45720" indent="0">
              <a:buNone/>
            </a:pPr>
            <a:r>
              <a:rPr lang="es-DO" b="1" dirty="0"/>
              <a:t>Cigoto: </a:t>
            </a:r>
            <a:r>
              <a:rPr lang="es-DO" dirty="0"/>
              <a:t>Organismo unicelular producido por la fertilización.</a:t>
            </a:r>
          </a:p>
          <a:p>
            <a:endParaRPr lang="es-DO" dirty="0"/>
          </a:p>
        </p:txBody>
      </p:sp>
      <p:pic>
        <p:nvPicPr>
          <p:cNvPr id="3074" name="Picture 2" descr="https://www.salonhogar.net/Enciclopedia/Conoce_tu_cuerpo/Principio_de_la_vida/camino_espermatozoide-mi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717032"/>
            <a:ext cx="2448272" cy="2448272"/>
          </a:xfrm>
          <a:prstGeom prst="rect">
            <a:avLst/>
          </a:prstGeom>
        </p:spPr>
        <p:style>
          <a:lnRef idx="1">
            <a:schemeClr val="accent1"/>
          </a:lnRef>
          <a:fillRef idx="3">
            <a:schemeClr val="accent1"/>
          </a:fillRef>
          <a:effectRef idx="2">
            <a:schemeClr val="accent1"/>
          </a:effectRef>
          <a:fontRef idx="minor">
            <a:schemeClr val="lt1"/>
          </a:fontRef>
        </p:style>
      </p:pic>
      <p:pic>
        <p:nvPicPr>
          <p:cNvPr id="3076" name="Picture 4" descr="http://blogs.universal.org/bispomacedo/wp-content/uploads/sites/3/2011/03/201103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852936"/>
            <a:ext cx="3312368" cy="1987421"/>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25840977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07704" y="4941168"/>
            <a:ext cx="6512511" cy="1143000"/>
          </a:xfrm>
        </p:spPr>
        <p:txBody>
          <a:bodyPr/>
          <a:lstStyle/>
          <a:p>
            <a:pPr marL="0" indent="0">
              <a:buNone/>
            </a:pPr>
            <a:r>
              <a:rPr lang="es-DO" dirty="0"/>
              <a:t>Partos Múltiples</a:t>
            </a:r>
          </a:p>
        </p:txBody>
      </p:sp>
      <p:sp>
        <p:nvSpPr>
          <p:cNvPr id="3" name="2 Marcador de contenido"/>
          <p:cNvSpPr>
            <a:spLocks noGrp="1"/>
          </p:cNvSpPr>
          <p:nvPr>
            <p:ph sz="quarter" idx="13"/>
          </p:nvPr>
        </p:nvSpPr>
        <p:spPr>
          <a:xfrm>
            <a:off x="323528" y="188640"/>
            <a:ext cx="8496944" cy="3960440"/>
          </a:xfrm>
        </p:spPr>
        <p:txBody>
          <a:bodyPr/>
          <a:lstStyle/>
          <a:p>
            <a:pPr marL="45720" indent="0">
              <a:buNone/>
            </a:pPr>
            <a:r>
              <a:rPr lang="es-DO" b="1" dirty="0" smtClean="0"/>
              <a:t>Gemelos </a:t>
            </a:r>
            <a:r>
              <a:rPr lang="es-DO" b="1" dirty="0" err="1"/>
              <a:t>dicigoticos</a:t>
            </a:r>
            <a:r>
              <a:rPr lang="es-DO" dirty="0"/>
              <a:t>: gemelos concebidos por la unión de dos óvulos (o un ovulo que se dividió) con dos espermatozoides, también se le llaman gemelos fraternos. No tienen semejanza genética que dos hermanos cualesquiera.</a:t>
            </a:r>
          </a:p>
          <a:p>
            <a:endParaRPr lang="es-DO" dirty="0" smtClean="0"/>
          </a:p>
        </p:txBody>
      </p:sp>
      <p:pic>
        <p:nvPicPr>
          <p:cNvPr id="4098" name="Picture 2" descr="http://st-listas.20minutos.es/images/2012-03/322309/3420216_640px.jpg?13320756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988840"/>
            <a:ext cx="4073789" cy="2756173"/>
          </a:xfrm>
          <a:prstGeom prst="rect">
            <a:avLst/>
          </a:prstGeom>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85195494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043608" y="764704"/>
            <a:ext cx="7272808" cy="2088232"/>
          </a:xfrm>
        </p:spPr>
        <p:txBody>
          <a:bodyPr/>
          <a:lstStyle/>
          <a:p>
            <a:pPr marL="45720" indent="0">
              <a:buNone/>
            </a:pPr>
            <a:r>
              <a:rPr lang="es-DO" b="1" dirty="0"/>
              <a:t>Gemelos Monocigotico: </a:t>
            </a:r>
            <a:r>
              <a:rPr lang="es-DO" dirty="0"/>
              <a:t>gemelos que resultan de la división de un único cigoto, después de la fertilización, también se le llaman gemelos idénticos, son genéticamente similares. </a:t>
            </a:r>
          </a:p>
          <a:p>
            <a:pPr marL="45720" indent="0">
              <a:buNone/>
            </a:pPr>
            <a:endParaRPr lang="es-DO" dirty="0"/>
          </a:p>
        </p:txBody>
      </p:sp>
      <p:pic>
        <p:nvPicPr>
          <p:cNvPr id="5122" name="Picture 2" descr="http://hoy.com.do/wp-content/uploads/2013/12/HOY_0028548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705" y="2348880"/>
            <a:ext cx="4536504" cy="3402379"/>
          </a:xfrm>
          <a:prstGeom prst="rect">
            <a:avLst/>
          </a:prstGeom>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5326595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5526360"/>
            <a:ext cx="6512511" cy="1143000"/>
          </a:xfrm>
        </p:spPr>
        <p:txBody>
          <a:bodyPr/>
          <a:lstStyle/>
          <a:p>
            <a:pPr marL="0" indent="0">
              <a:buNone/>
            </a:pPr>
            <a:r>
              <a:rPr lang="es-DO" dirty="0"/>
              <a:t>Mecanismo Hereditario</a:t>
            </a:r>
            <a:br>
              <a:rPr lang="es-DO" dirty="0"/>
            </a:br>
            <a:endParaRPr lang="es-DO" dirty="0"/>
          </a:p>
        </p:txBody>
      </p:sp>
      <p:sp>
        <p:nvSpPr>
          <p:cNvPr id="3" name="2 Marcador de contenido"/>
          <p:cNvSpPr>
            <a:spLocks noGrp="1"/>
          </p:cNvSpPr>
          <p:nvPr>
            <p:ph sz="quarter" idx="13"/>
          </p:nvPr>
        </p:nvSpPr>
        <p:spPr>
          <a:xfrm>
            <a:off x="107504" y="260648"/>
            <a:ext cx="8928992" cy="3945592"/>
          </a:xfrm>
        </p:spPr>
        <p:txBody>
          <a:bodyPr/>
          <a:lstStyle/>
          <a:p>
            <a:pPr marL="45720" indent="0" algn="just">
              <a:buNone/>
            </a:pPr>
            <a:r>
              <a:rPr lang="es-DO" b="1" dirty="0" smtClean="0"/>
              <a:t>Herencia</a:t>
            </a:r>
            <a:r>
              <a:rPr lang="es-DO" b="1" dirty="0"/>
              <a:t>: </a:t>
            </a:r>
            <a:r>
              <a:rPr lang="es-DO" dirty="0"/>
              <a:t>proceso por el cual se transmiten, de generación en generación, las características fisiológicas, morfológicas y bioquímicas de los seres vivos.</a:t>
            </a:r>
          </a:p>
          <a:p>
            <a:pPr algn="just"/>
            <a:endParaRPr lang="es-DO" dirty="0" smtClean="0"/>
          </a:p>
          <a:p>
            <a:pPr marL="45720" indent="0" algn="just">
              <a:buNone/>
            </a:pPr>
            <a:r>
              <a:rPr lang="es-DO" b="1" dirty="0"/>
              <a:t>Acido desoxirribonucleico (ADN): </a:t>
            </a:r>
            <a:r>
              <a:rPr lang="es-DO" dirty="0"/>
              <a:t>Compuestos químicos que transporta las instrucciones hereditarias  para el desarrollo de todas las formas celulares de vida. </a:t>
            </a:r>
          </a:p>
          <a:p>
            <a:endParaRPr lang="es-DO"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011" y="3066101"/>
            <a:ext cx="3070473" cy="2427558"/>
          </a:xfrm>
          <a:prstGeom prst="rect">
            <a:avLst/>
          </a:prstGeom>
          <a:ln/>
        </p:spPr>
        <p:style>
          <a:lnRef idx="0">
            <a:schemeClr val="accent1"/>
          </a:lnRef>
          <a:fillRef idx="3">
            <a:schemeClr val="accent1"/>
          </a:fillRef>
          <a:effectRef idx="3">
            <a:schemeClr val="accent1"/>
          </a:effectRef>
          <a:fontRef idx="minor">
            <a:schemeClr val="lt1"/>
          </a:fontRef>
        </p:style>
      </p:pic>
      <p:pic>
        <p:nvPicPr>
          <p:cNvPr id="6148" name="Picture 4" descr="http://periodiconmx.com/wp-content/uploads/2014/07/genetica-bovin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3105249"/>
            <a:ext cx="4176464" cy="2349261"/>
          </a:xfrm>
          <a:prstGeom prst="rect">
            <a:avLst/>
          </a:prstGeom>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152925118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24691" y="260648"/>
            <a:ext cx="9019309" cy="3945592"/>
          </a:xfrm>
        </p:spPr>
        <p:txBody>
          <a:bodyPr/>
          <a:lstStyle/>
          <a:p>
            <a:endParaRPr lang="es-DO" b="1" dirty="0" smtClean="0"/>
          </a:p>
          <a:p>
            <a:pPr marL="45720" indent="0">
              <a:buNone/>
            </a:pPr>
            <a:r>
              <a:rPr lang="es-DO" b="1" dirty="0" smtClean="0"/>
              <a:t>Código </a:t>
            </a:r>
            <a:r>
              <a:rPr lang="es-DO" b="1" dirty="0"/>
              <a:t>Genético: </a:t>
            </a:r>
            <a:r>
              <a:rPr lang="es-DO" dirty="0"/>
              <a:t>Secuencia de bases en la molécula de ADN. Gobierna la formación de proteínas que determinan la estructura y funciones de las células vivas. </a:t>
            </a:r>
            <a:endParaRPr lang="es-DO" dirty="0" smtClean="0"/>
          </a:p>
          <a:p>
            <a:pPr marL="45720" indent="0">
              <a:buNone/>
            </a:pPr>
            <a:endParaRPr lang="es-DO" dirty="0"/>
          </a:p>
          <a:p>
            <a:pPr marL="45720" indent="0">
              <a:buNone/>
            </a:pPr>
            <a:r>
              <a:rPr lang="es-DO" b="1" dirty="0"/>
              <a:t>Cromosomas: </a:t>
            </a:r>
            <a:r>
              <a:rPr lang="es-DO" dirty="0"/>
              <a:t>Hebras de ADN conformadas por Genes</a:t>
            </a:r>
            <a:r>
              <a:rPr lang="es-DO" dirty="0" smtClean="0"/>
              <a:t>.</a:t>
            </a:r>
          </a:p>
          <a:p>
            <a:pPr marL="45720" indent="0">
              <a:buNone/>
            </a:pPr>
            <a:endParaRPr lang="es-DO" dirty="0"/>
          </a:p>
          <a:p>
            <a:pPr marL="45720" indent="0">
              <a:buNone/>
            </a:pPr>
            <a:r>
              <a:rPr lang="es-DO" b="1" dirty="0"/>
              <a:t>Genes: </a:t>
            </a:r>
            <a:r>
              <a:rPr lang="es-DO" dirty="0" smtClean="0"/>
              <a:t>Pequeños segmentos </a:t>
            </a:r>
            <a:r>
              <a:rPr lang="es-DO" dirty="0"/>
              <a:t>de ADN situado en posiciones fijas de cromosomas particulares. Son unidades funcionales de la herencia. </a:t>
            </a:r>
          </a:p>
          <a:p>
            <a:endParaRPr lang="es-DO" dirty="0"/>
          </a:p>
        </p:txBody>
      </p:sp>
      <p:pic>
        <p:nvPicPr>
          <p:cNvPr id="7170" name="Picture 2" descr="https://todosigueigual.files.wordpress.com/2013/09/imag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09" y="4077072"/>
            <a:ext cx="4381231" cy="2253606"/>
          </a:xfrm>
          <a:prstGeom prst="rect">
            <a:avLst/>
          </a:prstGeom>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268196814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190</TotalTime>
  <Words>954</Words>
  <Application>Microsoft Office PowerPoint</Application>
  <PresentationFormat>Presentación en pantalla (4:3)</PresentationFormat>
  <Paragraphs>98</Paragraphs>
  <Slides>28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Georgia</vt:lpstr>
      <vt:lpstr>Trebuchet MS</vt:lpstr>
      <vt:lpstr>Transmisión de listas</vt:lpstr>
      <vt:lpstr>   Centro de Estudios Especializados (CEDESE)   Formación de una Nueva vida     Facilitador: Joel Volquez M.A. </vt:lpstr>
      <vt:lpstr>Convertirse en Padres: Como la Ocurre la Concepcion </vt:lpstr>
      <vt:lpstr>Los óvulos</vt:lpstr>
      <vt:lpstr>Espermatozoide</vt:lpstr>
      <vt:lpstr>Definiciones</vt:lpstr>
      <vt:lpstr>Partos Múltiples</vt:lpstr>
      <vt:lpstr>Presentación de PowerPoint</vt:lpstr>
      <vt:lpstr>Mecanismo Hereditario </vt:lpstr>
      <vt:lpstr>Presentación de PowerPoint</vt:lpstr>
      <vt:lpstr>Presentación de PowerPoint</vt:lpstr>
      <vt:lpstr>Presentación de PowerPoint</vt:lpstr>
      <vt:lpstr>Presentación de PowerPoint</vt:lpstr>
      <vt:lpstr>Presentación de PowerPoint</vt:lpstr>
      <vt:lpstr>Presentación de PowerPoint</vt:lpstr>
      <vt:lpstr>Algunos Defectos Congénitos  </vt:lpstr>
      <vt:lpstr>Herencia ligada al sexo</vt:lpstr>
      <vt:lpstr>Anomalías Cromosómicas</vt:lpstr>
      <vt:lpstr>CARACTERISTICAS EN LAS QUE INFLUYEN LA HERENCIA  Y EL AMBIENTE</vt:lpstr>
      <vt:lpstr>Desarrollo Prenatal  </vt:lpstr>
      <vt:lpstr>Primeros signos y síntomas de embarazo</vt:lpstr>
      <vt:lpstr>Edad Gestacional</vt:lpstr>
      <vt:lpstr>Etapa Germinal</vt:lpstr>
      <vt:lpstr>Etapa Embrionaria </vt:lpstr>
      <vt:lpstr>Etapa Fetal</vt:lpstr>
      <vt:lpstr>Influencias Ambientales (Factores Maternos)</vt:lpstr>
      <vt:lpstr>Influencias Ambientales (Factores Paternos)</vt:lpstr>
      <vt:lpstr>La necesidad de cuidados antes de la concepción</vt:lpstr>
      <vt:lpstr>¡Muchas Gracias!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Centro de Estudios    Especializados (CEDESE)    Formacion de una Nueva vida </dc:title>
  <dc:creator>Joel Volquez</dc:creator>
  <cp:lastModifiedBy>Joel Volquez</cp:lastModifiedBy>
  <cp:revision>20</cp:revision>
  <dcterms:created xsi:type="dcterms:W3CDTF">2015-07-24T00:31:38Z</dcterms:created>
  <dcterms:modified xsi:type="dcterms:W3CDTF">2016-08-31T19:24:42Z</dcterms:modified>
</cp:coreProperties>
</file>