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285" r:id="rId2"/>
    <p:sldId id="286" r:id="rId3"/>
    <p:sldId id="287" r:id="rId4"/>
    <p:sldId id="288" r:id="rId5"/>
    <p:sldId id="289" r:id="rId6"/>
    <p:sldId id="290" r:id="rId7"/>
    <p:sldId id="291" r:id="rId8"/>
    <p:sldId id="281" r:id="rId9"/>
    <p:sldId id="282" r:id="rId10"/>
    <p:sldId id="283" r:id="rId11"/>
    <p:sldId id="284" r:id="rId12"/>
    <p:sldId id="274" r:id="rId13"/>
    <p:sldId id="275" r:id="rId14"/>
    <p:sldId id="260" r:id="rId15"/>
    <p:sldId id="258" r:id="rId16"/>
    <p:sldId id="265" r:id="rId17"/>
    <p:sldId id="259" r:id="rId18"/>
    <p:sldId id="264" r:id="rId19"/>
    <p:sldId id="263" r:id="rId20"/>
    <p:sldId id="262"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12" autoAdjust="0"/>
  </p:normalViewPr>
  <p:slideViewPr>
    <p:cSldViewPr>
      <p:cViewPr>
        <p:scale>
          <a:sx n="60" d="100"/>
          <a:sy n="60" d="100"/>
        </p:scale>
        <p:origin x="-780" y="-192"/>
      </p:cViewPr>
      <p:guideLst>
        <p:guide orient="horz" pos="2160"/>
        <p:guide pos="2880"/>
      </p:guideLst>
    </p:cSldViewPr>
  </p:slideViewPr>
  <p:outlineViewPr>
    <p:cViewPr>
      <p:scale>
        <a:sx n="33" d="100"/>
        <a:sy n="33" d="100"/>
      </p:scale>
      <p:origin x="18" y="282"/>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D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5400F1-F539-48A0-AEAD-5E4E3B6218FF}" type="datetimeFigureOut">
              <a:rPr lang="es-DO" smtClean="0"/>
              <a:pPr/>
              <a:t>29/8/15</a:t>
            </a:fld>
            <a:endParaRPr lang="es-D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D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D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FE873-80FB-4295-B553-3FA01D9B5DBC}" type="slidenum">
              <a:rPr lang="es-DO" smtClean="0"/>
              <a:pPr/>
              <a:t>‹Nº›</a:t>
            </a:fld>
            <a:endParaRPr lang="es-DO"/>
          </a:p>
        </p:txBody>
      </p:sp>
    </p:spTree>
    <p:extLst>
      <p:ext uri="{BB962C8B-B14F-4D97-AF65-F5344CB8AC3E}">
        <p14:creationId xmlns:p14="http://schemas.microsoft.com/office/powerpoint/2010/main" val="1873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AFC35022-7473-4B07-BBF5-B5AA7CC29A19}" type="datetimeFigureOut">
              <a:rPr lang="es-ES" smtClean="0"/>
              <a:pPr/>
              <a:t>29/08/2015</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5A2B7B76-D121-4CDA-89AE-605AFB78FCCD}"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FC35022-7473-4B07-BBF5-B5AA7CC29A19}" type="datetimeFigureOut">
              <a:rPr lang="es-ES" smtClean="0"/>
              <a:pPr/>
              <a:t>29/08/2015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A2B7B76-D121-4CDA-89AE-605AFB78FCC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FC35022-7473-4B07-BBF5-B5AA7CC29A19}" type="datetimeFigureOut">
              <a:rPr lang="es-ES" smtClean="0"/>
              <a:pPr/>
              <a:t>29/08/2015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A2B7B76-D121-4CDA-89AE-605AFB78FCCD}"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AFC35022-7473-4B07-BBF5-B5AA7CC29A19}" type="datetimeFigureOut">
              <a:rPr lang="es-ES" smtClean="0"/>
              <a:pPr/>
              <a:t>29/08/2015</a:t>
            </a:fld>
            <a:endParaRPr lang="es-ES"/>
          </a:p>
        </p:txBody>
      </p:sp>
      <p:sp>
        <p:nvSpPr>
          <p:cNvPr id="9" name="8 Marcador de número de diapositiva"/>
          <p:cNvSpPr>
            <a:spLocks noGrp="1"/>
          </p:cNvSpPr>
          <p:nvPr>
            <p:ph type="sldNum" sz="quarter" idx="15"/>
          </p:nvPr>
        </p:nvSpPr>
        <p:spPr/>
        <p:txBody>
          <a:bodyPr rtlCol="0"/>
          <a:lstStyle/>
          <a:p>
            <a:fld id="{5A2B7B76-D121-4CDA-89AE-605AFB78FCCD}"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AFC35022-7473-4B07-BBF5-B5AA7CC29A19}" type="datetimeFigureOut">
              <a:rPr lang="es-ES" smtClean="0"/>
              <a:pPr/>
              <a:t>29/08/2015</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5A2B7B76-D121-4CDA-89AE-605AFB78FCCD}"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AFC35022-7473-4B07-BBF5-B5AA7CC29A19}" type="datetimeFigureOut">
              <a:rPr lang="es-ES" smtClean="0"/>
              <a:pPr/>
              <a:t>29/08/2015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A2B7B76-D121-4CDA-89AE-605AFB78FCCD}" type="slidenum">
              <a:rPr lang="es-ES" smtClean="0"/>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AFC35022-7473-4B07-BBF5-B5AA7CC29A19}" type="datetimeFigureOut">
              <a:rPr lang="es-ES" smtClean="0"/>
              <a:pPr/>
              <a:t>29/08/2015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5A2B7B76-D121-4CDA-89AE-605AFB78FCCD}" type="slidenum">
              <a:rPr lang="es-ES" smtClean="0"/>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AFC35022-7473-4B07-BBF5-B5AA7CC29A19}" type="datetimeFigureOut">
              <a:rPr lang="es-ES" smtClean="0"/>
              <a:pPr/>
              <a:t>29/08/2015</a:t>
            </a:fld>
            <a:endParaRPr lang="es-ES"/>
          </a:p>
        </p:txBody>
      </p:sp>
      <p:sp>
        <p:nvSpPr>
          <p:cNvPr id="7" name="6 Marcador de número de diapositiva"/>
          <p:cNvSpPr>
            <a:spLocks noGrp="1"/>
          </p:cNvSpPr>
          <p:nvPr>
            <p:ph type="sldNum" sz="quarter" idx="11"/>
          </p:nvPr>
        </p:nvSpPr>
        <p:spPr/>
        <p:txBody>
          <a:bodyPr rtlCol="0"/>
          <a:lstStyle/>
          <a:p>
            <a:fld id="{5A2B7B76-D121-4CDA-89AE-605AFB78FCCD}"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FC35022-7473-4B07-BBF5-B5AA7CC29A19}" type="datetimeFigureOut">
              <a:rPr lang="es-ES" smtClean="0"/>
              <a:pPr/>
              <a:t>29/08/2015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5A2B7B76-D121-4CDA-89AE-605AFB78FCCD}"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AFC35022-7473-4B07-BBF5-B5AA7CC29A19}" type="datetimeFigureOut">
              <a:rPr lang="es-ES" smtClean="0"/>
              <a:pPr/>
              <a:t>29/08/2015</a:t>
            </a:fld>
            <a:endParaRPr lang="es-ES"/>
          </a:p>
        </p:txBody>
      </p:sp>
      <p:sp>
        <p:nvSpPr>
          <p:cNvPr id="22" name="21 Marcador de número de diapositiva"/>
          <p:cNvSpPr>
            <a:spLocks noGrp="1"/>
          </p:cNvSpPr>
          <p:nvPr>
            <p:ph type="sldNum" sz="quarter" idx="15"/>
          </p:nvPr>
        </p:nvSpPr>
        <p:spPr/>
        <p:txBody>
          <a:bodyPr rtlCol="0"/>
          <a:lstStyle/>
          <a:p>
            <a:fld id="{5A2B7B76-D121-4CDA-89AE-605AFB78FCCD}"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AFC35022-7473-4B07-BBF5-B5AA7CC29A19}" type="datetimeFigureOut">
              <a:rPr lang="es-ES" smtClean="0"/>
              <a:pPr/>
              <a:t>29/08/2015</a:t>
            </a:fld>
            <a:endParaRPr lang="es-ES"/>
          </a:p>
        </p:txBody>
      </p:sp>
      <p:sp>
        <p:nvSpPr>
          <p:cNvPr id="18" name="17 Marcador de número de diapositiva"/>
          <p:cNvSpPr>
            <a:spLocks noGrp="1"/>
          </p:cNvSpPr>
          <p:nvPr>
            <p:ph type="sldNum" sz="quarter" idx="11"/>
          </p:nvPr>
        </p:nvSpPr>
        <p:spPr/>
        <p:txBody>
          <a:bodyPr rtlCol="0"/>
          <a:lstStyle/>
          <a:p>
            <a:fld id="{5A2B7B76-D121-4CDA-89AE-605AFB78FCCD}"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FC35022-7473-4B07-BBF5-B5AA7CC29A19}" type="datetimeFigureOut">
              <a:rPr lang="es-ES" smtClean="0"/>
              <a:pPr/>
              <a:t>29/08/2015</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A2B7B76-D121-4CDA-89AE-605AFB78FCCD}"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monografias.com/trabajos7/compro/compro.shtml"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032224" y="3933056"/>
            <a:ext cx="7111776" cy="2132856"/>
          </a:xfrm>
        </p:spPr>
        <p:txBody>
          <a:bodyPr>
            <a:normAutofit/>
          </a:bodyPr>
          <a:lstStyle/>
          <a:p>
            <a:pPr algn="ctr"/>
            <a:r>
              <a:rPr lang="es-DO" sz="6000" dirty="0" smtClean="0">
                <a:solidFill>
                  <a:schemeClr val="tx1"/>
                </a:solidFill>
                <a:effectLst>
                  <a:outerShdw blurRad="38100" dist="38100" dir="2700000" algn="tl">
                    <a:srgbClr val="000000">
                      <a:alpha val="43137"/>
                    </a:srgbClr>
                  </a:outerShdw>
                </a:effectLst>
              </a:rPr>
              <a:t>Infancia Media</a:t>
            </a:r>
            <a:br>
              <a:rPr lang="es-DO" sz="6000" dirty="0" smtClean="0">
                <a:solidFill>
                  <a:schemeClr val="tx1"/>
                </a:solidFill>
                <a:effectLst>
                  <a:outerShdw blurRad="38100" dist="38100" dir="2700000" algn="tl">
                    <a:srgbClr val="000000">
                      <a:alpha val="43137"/>
                    </a:srgbClr>
                  </a:outerShdw>
                </a:effectLst>
              </a:rPr>
            </a:br>
            <a:r>
              <a:rPr lang="es-ES" sz="1400" dirty="0">
                <a:solidFill>
                  <a:schemeClr val="tx1"/>
                </a:solidFill>
              </a:rPr>
              <a:t>La etapa intermedia de la niñez se refiere al período entre los 6 y los </a:t>
            </a:r>
            <a:r>
              <a:rPr lang="es-ES" sz="1400" dirty="0" smtClean="0">
                <a:solidFill>
                  <a:schemeClr val="tx1"/>
                </a:solidFill>
              </a:rPr>
              <a:t>12 </a:t>
            </a:r>
            <a:r>
              <a:rPr lang="es-ES" sz="1400" dirty="0">
                <a:solidFill>
                  <a:schemeClr val="tx1"/>
                </a:solidFill>
              </a:rPr>
              <a:t>años de edad. Este rango varía dependiendo del desarrollo individual de cada niño .</a:t>
            </a:r>
            <a:endParaRPr lang="es-ES" sz="1400" dirty="0">
              <a:solidFill>
                <a:schemeClr val="tx1"/>
              </a:solidFill>
              <a:effectLst>
                <a:outerShdw blurRad="38100" dist="38100" dir="2700000" algn="tl">
                  <a:srgbClr val="000000">
                    <a:alpha val="43137"/>
                  </a:srgbClr>
                </a:outerShdw>
              </a:effectLst>
            </a:endParaRPr>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1106086"/>
            <a:ext cx="4766072" cy="317160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45398143"/>
      </p:ext>
    </p:extLst>
  </p:cSld>
  <p:clrMapOvr>
    <a:masterClrMapping/>
  </p:clrMapOvr>
  <p:transition>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67744" y="332656"/>
            <a:ext cx="6172200" cy="1080120"/>
          </a:xfrm>
        </p:spPr>
        <p:txBody>
          <a:bodyPr>
            <a:normAutofit/>
          </a:bodyPr>
          <a:lstStyle/>
          <a:p>
            <a:pPr algn="ctr"/>
            <a:r>
              <a:rPr lang="es-DO" sz="2900" dirty="0">
                <a:solidFill>
                  <a:srgbClr val="222222"/>
                </a:solidFill>
                <a:latin typeface="Book Antiqua"/>
                <a:ea typeface="Times New Roman"/>
                <a:cs typeface="Arial"/>
              </a:rPr>
              <a:t>Desarrollo Físico</a:t>
            </a:r>
            <a:r>
              <a:rPr lang="es-DO" sz="2500" dirty="0">
                <a:solidFill>
                  <a:srgbClr val="464646"/>
                </a:solidFill>
                <a:latin typeface="Calibri"/>
                <a:ea typeface="Calibri"/>
                <a:cs typeface="Times New Roman"/>
              </a:rPr>
              <a:t/>
            </a:r>
            <a:br>
              <a:rPr lang="es-DO" sz="2500" dirty="0">
                <a:solidFill>
                  <a:srgbClr val="464646"/>
                </a:solidFill>
                <a:latin typeface="Calibri"/>
                <a:ea typeface="Calibri"/>
                <a:cs typeface="Times New Roman"/>
              </a:rPr>
            </a:br>
            <a:endParaRPr lang="es-DO" dirty="0"/>
          </a:p>
        </p:txBody>
      </p:sp>
      <p:sp>
        <p:nvSpPr>
          <p:cNvPr id="3" name="2 Subtítulo"/>
          <p:cNvSpPr>
            <a:spLocks noGrp="1"/>
          </p:cNvSpPr>
          <p:nvPr>
            <p:ph type="subTitle" idx="1"/>
          </p:nvPr>
        </p:nvSpPr>
        <p:spPr>
          <a:xfrm>
            <a:off x="1835696" y="1772816"/>
            <a:ext cx="7128792" cy="4602106"/>
          </a:xfrm>
        </p:spPr>
        <p:txBody>
          <a:bodyPr>
            <a:normAutofit fontScale="92500" lnSpcReduction="20000"/>
          </a:bodyPr>
          <a:lstStyle/>
          <a:p>
            <a:pPr marL="274320" lvl="0" indent="-274320" algn="just">
              <a:lnSpc>
                <a:spcPct val="115000"/>
              </a:lnSpc>
              <a:buClr>
                <a:srgbClr val="2DA2BF"/>
              </a:buClr>
              <a:buFont typeface="Wingdings"/>
              <a:buChar char=""/>
            </a:pPr>
            <a:r>
              <a:rPr lang="es-DO" sz="2400" b="0" dirty="0">
                <a:solidFill>
                  <a:srgbClr val="222222"/>
                </a:solidFill>
                <a:latin typeface="Book Antiqua"/>
                <a:ea typeface="Times New Roman"/>
                <a:cs typeface="Arial"/>
              </a:rPr>
              <a:t>Durante la niñez intermedia el crecimiento es considerablemente más lento.</a:t>
            </a:r>
          </a:p>
          <a:p>
            <a:pPr marL="274320" lvl="0" indent="-274320" algn="just">
              <a:lnSpc>
                <a:spcPct val="115000"/>
              </a:lnSpc>
              <a:buClr>
                <a:srgbClr val="2DA2BF"/>
              </a:buClr>
              <a:buFont typeface="Wingdings"/>
              <a:buChar char=""/>
            </a:pPr>
            <a:endParaRPr lang="es-DO" sz="2400" b="0" dirty="0">
              <a:solidFill>
                <a:srgbClr val="222222"/>
              </a:solidFill>
              <a:latin typeface="Book Antiqua"/>
              <a:ea typeface="Times New Roman"/>
              <a:cs typeface="Arial"/>
            </a:endParaRPr>
          </a:p>
          <a:p>
            <a:pPr marL="274320" lvl="0" indent="-274320" algn="just">
              <a:lnSpc>
                <a:spcPct val="115000"/>
              </a:lnSpc>
              <a:buClr>
                <a:srgbClr val="2DA2BF"/>
              </a:buClr>
              <a:buFont typeface="Wingdings"/>
              <a:buChar char=""/>
            </a:pPr>
            <a:r>
              <a:rPr lang="es-DO" sz="2400" b="0" dirty="0">
                <a:solidFill>
                  <a:srgbClr val="222222"/>
                </a:solidFill>
                <a:latin typeface="Book Antiqua"/>
                <a:ea typeface="Times New Roman"/>
                <a:cs typeface="Arial"/>
              </a:rPr>
              <a:t> Los niños afroamericanos tienden a crecer más rápido que los niños blancos. </a:t>
            </a:r>
          </a:p>
          <a:p>
            <a:pPr marL="274320" lvl="0" indent="-274320" algn="just">
              <a:lnSpc>
                <a:spcPct val="115000"/>
              </a:lnSpc>
              <a:buClr>
                <a:srgbClr val="2DA2BF"/>
              </a:buClr>
              <a:buFont typeface="Wingdings"/>
              <a:buChar char=""/>
            </a:pPr>
            <a:endParaRPr lang="es-DO" sz="2400" b="0" dirty="0">
              <a:solidFill>
                <a:srgbClr val="222222"/>
              </a:solidFill>
              <a:latin typeface="Book Antiqua"/>
              <a:ea typeface="Times New Roman"/>
              <a:cs typeface="Arial"/>
            </a:endParaRPr>
          </a:p>
          <a:p>
            <a:pPr marL="274320" lvl="0" indent="-274320" algn="just">
              <a:lnSpc>
                <a:spcPct val="115000"/>
              </a:lnSpc>
              <a:buClr>
                <a:srgbClr val="2DA2BF"/>
              </a:buClr>
              <a:buFont typeface="Wingdings"/>
              <a:buChar char=""/>
            </a:pPr>
            <a:r>
              <a:rPr lang="es-DO" sz="2400" b="0" dirty="0">
                <a:solidFill>
                  <a:srgbClr val="222222"/>
                </a:solidFill>
                <a:latin typeface="Book Antiqua"/>
                <a:ea typeface="Times New Roman"/>
                <a:cs typeface="Arial"/>
              </a:rPr>
              <a:t>Los nutriólogos recomiendan en esta etapa una dieta balanceada, con los nutrientes necesarios; ya que la incidencia de la obesidad en los niños y adolescentes ha ido aumentando con el paso del tiempo, al igual que el índice de desnutrición en diferentes zonas del mundo.</a:t>
            </a:r>
            <a:endParaRPr lang="es-DO" sz="2000" b="0" dirty="0">
              <a:solidFill>
                <a:prstClr val="black"/>
              </a:solidFill>
              <a:latin typeface="Calibri"/>
              <a:ea typeface="Calibri"/>
              <a:cs typeface="Times New Roman"/>
            </a:endParaRPr>
          </a:p>
          <a:p>
            <a:endParaRPr lang="es-DO" dirty="0"/>
          </a:p>
        </p:txBody>
      </p:sp>
    </p:spTree>
    <p:extLst>
      <p:ext uri="{BB962C8B-B14F-4D97-AF65-F5344CB8AC3E}">
        <p14:creationId xmlns:p14="http://schemas.microsoft.com/office/powerpoint/2010/main" val="894164891"/>
      </p:ext>
    </p:extLst>
  </p:cSld>
  <p:clrMapOvr>
    <a:masterClrMapping/>
  </p:clrMapOvr>
  <p:transition>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86000" y="404664"/>
            <a:ext cx="6172200" cy="936104"/>
          </a:xfrm>
        </p:spPr>
        <p:txBody>
          <a:bodyPr/>
          <a:lstStyle/>
          <a:p>
            <a:pPr algn="ctr"/>
            <a:r>
              <a:rPr lang="es-DO" sz="2400" cap="none" dirty="0">
                <a:solidFill>
                  <a:srgbClr val="222222"/>
                </a:solidFill>
                <a:latin typeface="Book Antiqua"/>
                <a:ea typeface="Times New Roman"/>
                <a:cs typeface="Arial"/>
              </a:rPr>
              <a:t>Las habilidades motoras siguen mejorando en la niñez intermedia</a:t>
            </a:r>
            <a:endParaRPr lang="es-DO" dirty="0"/>
          </a:p>
        </p:txBody>
      </p:sp>
      <p:sp>
        <p:nvSpPr>
          <p:cNvPr id="3" name="2 Subtítulo"/>
          <p:cNvSpPr>
            <a:spLocks noGrp="1"/>
          </p:cNvSpPr>
          <p:nvPr>
            <p:ph type="subTitle" idx="1"/>
          </p:nvPr>
        </p:nvSpPr>
        <p:spPr>
          <a:xfrm>
            <a:off x="1259632" y="1700808"/>
            <a:ext cx="7614592" cy="3026973"/>
          </a:xfrm>
        </p:spPr>
        <p:txBody>
          <a:bodyPr/>
          <a:lstStyle/>
          <a:p>
            <a:pPr marL="274320" lvl="0" indent="-274320" algn="just">
              <a:buClr>
                <a:srgbClr val="2DA2BF"/>
              </a:buClr>
              <a:buFont typeface="Wingdings"/>
              <a:buChar char=""/>
            </a:pPr>
            <a:r>
              <a:rPr lang="es-DO" sz="2400" b="0" dirty="0">
                <a:solidFill>
                  <a:srgbClr val="222222"/>
                </a:solidFill>
                <a:latin typeface="Book Antiqua"/>
                <a:ea typeface="Times New Roman"/>
                <a:cs typeface="Arial"/>
              </a:rPr>
              <a:t>Sin embargo, para esta edad los niños de la mayoría de las sociedades no alfabetizadas y en transición trabajan y esto, además de las tareas domésticas, en especial para las niñas, les deja poco tiempo y libertad para el juego físico.</a:t>
            </a:r>
            <a:endParaRPr lang="es-DO" sz="2400" b="0" dirty="0">
              <a:solidFill>
                <a:prstClr val="black"/>
              </a:solidFill>
            </a:endParaRPr>
          </a:p>
          <a:p>
            <a:endParaRPr lang="es-DO" dirty="0"/>
          </a:p>
        </p:txBody>
      </p:sp>
      <p:pic>
        <p:nvPicPr>
          <p:cNvPr id="3074" name="Picture 2" descr="C:\Users\EDGAR\Desktop\salto.jpg"/>
          <p:cNvPicPr>
            <a:picLocks noChangeAspect="1" noChangeArrowheads="1"/>
          </p:cNvPicPr>
          <p:nvPr/>
        </p:nvPicPr>
        <p:blipFill>
          <a:blip r:embed="rId2"/>
          <a:srcRect/>
          <a:stretch>
            <a:fillRect/>
          </a:stretch>
        </p:blipFill>
        <p:spPr bwMode="auto">
          <a:xfrm>
            <a:off x="3857620" y="3643314"/>
            <a:ext cx="2771775" cy="3048000"/>
          </a:xfrm>
          <a:prstGeom prst="rect">
            <a:avLst/>
          </a:prstGeom>
          <a:noFill/>
        </p:spPr>
      </p:pic>
    </p:spTree>
    <p:extLst>
      <p:ext uri="{BB962C8B-B14F-4D97-AF65-F5344CB8AC3E}">
        <p14:creationId xmlns:p14="http://schemas.microsoft.com/office/powerpoint/2010/main" val="2223781584"/>
      </p:ext>
    </p:extLst>
  </p:cSld>
  <p:clrMapOvr>
    <a:masterClrMapping/>
  </p:clrMapOvr>
  <p:transition>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43608" y="332656"/>
            <a:ext cx="7992888" cy="5040560"/>
          </a:xfrm>
        </p:spPr>
        <p:txBody>
          <a:bodyPr>
            <a:normAutofit/>
          </a:bodyPr>
          <a:lstStyle/>
          <a:p>
            <a:pPr algn="just">
              <a:lnSpc>
                <a:spcPct val="115000"/>
              </a:lnSpc>
              <a:spcAft>
                <a:spcPts val="0"/>
              </a:spcAft>
            </a:pPr>
            <a:r>
              <a:rPr lang="es-DO" sz="2000" b="0" dirty="0" smtClean="0">
                <a:solidFill>
                  <a:srgbClr val="222222"/>
                </a:solidFill>
                <a:latin typeface="Book Antiqua"/>
                <a:ea typeface="Times New Roman"/>
                <a:cs typeface="Arial"/>
              </a:rPr>
              <a:t>Durante </a:t>
            </a:r>
            <a:r>
              <a:rPr lang="es-DO" sz="2000" b="0" dirty="0">
                <a:solidFill>
                  <a:srgbClr val="222222"/>
                </a:solidFill>
                <a:latin typeface="Book Antiqua"/>
                <a:ea typeface="Times New Roman"/>
                <a:cs typeface="Arial"/>
              </a:rPr>
              <a:t>su tiempo libre la mayoría de los niños lo utilizan para el juego rudo, que representa un juego vigoroso que incluye luchas, golpes y persecuciones a menudo acompañado por risas y gritos. </a:t>
            </a:r>
            <a:endParaRPr lang="es-DO" sz="2000" b="0" dirty="0" smtClean="0">
              <a:solidFill>
                <a:srgbClr val="222222"/>
              </a:solidFill>
              <a:latin typeface="Book Antiqua"/>
              <a:ea typeface="Times New Roman"/>
              <a:cs typeface="Arial"/>
            </a:endParaRPr>
          </a:p>
          <a:p>
            <a:pPr algn="just">
              <a:lnSpc>
                <a:spcPct val="115000"/>
              </a:lnSpc>
              <a:spcAft>
                <a:spcPts val="0"/>
              </a:spcAft>
            </a:pPr>
            <a:endParaRPr lang="es-DO" sz="2000" b="0" dirty="0">
              <a:solidFill>
                <a:srgbClr val="222222"/>
              </a:solidFill>
              <a:latin typeface="Book Antiqua"/>
              <a:ea typeface="Times New Roman"/>
              <a:cs typeface="Arial"/>
            </a:endParaRPr>
          </a:p>
          <a:p>
            <a:pPr algn="just">
              <a:lnSpc>
                <a:spcPct val="115000"/>
              </a:lnSpc>
              <a:spcAft>
                <a:spcPts val="0"/>
              </a:spcAft>
            </a:pPr>
            <a:r>
              <a:rPr lang="es-DO" sz="2000" b="0" dirty="0" smtClean="0">
                <a:solidFill>
                  <a:srgbClr val="222222"/>
                </a:solidFill>
                <a:latin typeface="Book Antiqua"/>
                <a:ea typeface="Times New Roman"/>
                <a:cs typeface="Arial"/>
              </a:rPr>
              <a:t>El </a:t>
            </a:r>
            <a:r>
              <a:rPr lang="es-DO" sz="2000" b="0" dirty="0">
                <a:solidFill>
                  <a:srgbClr val="222222"/>
                </a:solidFill>
                <a:latin typeface="Book Antiqua"/>
                <a:ea typeface="Times New Roman"/>
                <a:cs typeface="Arial"/>
              </a:rPr>
              <a:t>ejercicio o su ausencia afecta la salud física y mental del niño. Mejora la fuerza y la resistencia, permite construir huesos y músculos saludables, ayuda a controlar el peso, reducir la ansiedad y el estrés, y aumenta la confianza en uno mismo</a:t>
            </a:r>
            <a:r>
              <a:rPr lang="es-DO" sz="2000" b="0" dirty="0" smtClean="0">
                <a:solidFill>
                  <a:srgbClr val="222222"/>
                </a:solidFill>
                <a:latin typeface="Book Antiqua"/>
                <a:ea typeface="Times New Roman"/>
                <a:cs typeface="Arial"/>
              </a:rPr>
              <a:t>.</a:t>
            </a:r>
          </a:p>
          <a:p>
            <a:pPr algn="just">
              <a:lnSpc>
                <a:spcPct val="115000"/>
              </a:lnSpc>
              <a:spcAft>
                <a:spcPts val="0"/>
              </a:spcAft>
            </a:pPr>
            <a:endParaRPr lang="es-DO" sz="2000" b="0" dirty="0" smtClean="0">
              <a:solidFill>
                <a:srgbClr val="222222"/>
              </a:solidFill>
              <a:latin typeface="Book Antiqua"/>
              <a:ea typeface="Times New Roman"/>
              <a:cs typeface="Arial"/>
            </a:endParaRPr>
          </a:p>
          <a:p>
            <a:pPr algn="just">
              <a:lnSpc>
                <a:spcPct val="115000"/>
              </a:lnSpc>
              <a:spcAft>
                <a:spcPts val="0"/>
              </a:spcAft>
            </a:pPr>
            <a:r>
              <a:rPr lang="es-DO" sz="2000" b="0" dirty="0" smtClean="0">
                <a:solidFill>
                  <a:srgbClr val="222222"/>
                </a:solidFill>
                <a:latin typeface="Book Antiqua"/>
                <a:ea typeface="Times New Roman"/>
                <a:cs typeface="Arial"/>
              </a:rPr>
              <a:t> </a:t>
            </a:r>
            <a:r>
              <a:rPr lang="es-DO" sz="2000" b="0" dirty="0">
                <a:solidFill>
                  <a:srgbClr val="222222"/>
                </a:solidFill>
                <a:latin typeface="Book Antiqua"/>
                <a:ea typeface="Times New Roman"/>
                <a:cs typeface="Arial"/>
              </a:rPr>
              <a:t>Desgraciadamente la mayoría de los deportes y actividades físicas son dirigidos para niños con una forma más atlética.</a:t>
            </a:r>
            <a:endParaRPr lang="es-DO" sz="2000" b="0" dirty="0">
              <a:latin typeface="Calibri"/>
              <a:ea typeface="Calibri"/>
              <a:cs typeface="Times New Roman"/>
            </a:endParaRPr>
          </a:p>
          <a:p>
            <a:endParaRPr lang="es-DO" dirty="0"/>
          </a:p>
        </p:txBody>
      </p:sp>
    </p:spTree>
    <p:extLst>
      <p:ext uri="{BB962C8B-B14F-4D97-AF65-F5344CB8AC3E}">
        <p14:creationId xmlns:p14="http://schemas.microsoft.com/office/powerpoint/2010/main" val="3142375241"/>
      </p:ext>
    </p:extLst>
  </p:cSld>
  <p:clrMapOvr>
    <a:masterClrMapping/>
  </p:clrMapOvr>
  <p:transition>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899592" y="1412776"/>
            <a:ext cx="8064896" cy="4962146"/>
          </a:xfrm>
        </p:spPr>
        <p:txBody>
          <a:bodyPr>
            <a:normAutofit/>
          </a:bodyPr>
          <a:lstStyle/>
          <a:p>
            <a:pPr algn="just"/>
            <a:r>
              <a:rPr lang="es-DO" sz="2000" b="0" dirty="0">
                <a:solidFill>
                  <a:srgbClr val="222222"/>
                </a:solidFill>
                <a:latin typeface="Book Antiqua"/>
                <a:ea typeface="Times New Roman"/>
                <a:cs typeface="Arial"/>
              </a:rPr>
              <a:t>La salud en general en esta etapa es mucho mejor que en cualquier etapa de la vida, sin embargo son muy comunes las enfermedades respiratorias. </a:t>
            </a:r>
            <a:endParaRPr lang="es-DO" sz="2000" b="0" dirty="0" smtClean="0">
              <a:solidFill>
                <a:srgbClr val="222222"/>
              </a:solidFill>
              <a:latin typeface="Book Antiqua"/>
              <a:ea typeface="Times New Roman"/>
              <a:cs typeface="Arial"/>
            </a:endParaRPr>
          </a:p>
          <a:p>
            <a:pPr algn="just"/>
            <a:endParaRPr lang="es-DO" sz="2000" b="0" dirty="0" smtClean="0">
              <a:solidFill>
                <a:srgbClr val="222222"/>
              </a:solidFill>
              <a:latin typeface="Book Antiqua"/>
              <a:ea typeface="Times New Roman"/>
              <a:cs typeface="Arial"/>
            </a:endParaRPr>
          </a:p>
          <a:p>
            <a:pPr algn="just"/>
            <a:r>
              <a:rPr lang="es-DO" sz="2000" b="0" dirty="0" smtClean="0">
                <a:solidFill>
                  <a:srgbClr val="222222"/>
                </a:solidFill>
                <a:latin typeface="Book Antiqua"/>
                <a:ea typeface="Times New Roman"/>
                <a:cs typeface="Arial"/>
              </a:rPr>
              <a:t>Las </a:t>
            </a:r>
            <a:r>
              <a:rPr lang="es-DO" sz="2000" b="0" dirty="0">
                <a:solidFill>
                  <a:srgbClr val="222222"/>
                </a:solidFill>
                <a:latin typeface="Book Antiqua"/>
                <a:ea typeface="Times New Roman"/>
                <a:cs typeface="Arial"/>
              </a:rPr>
              <a:t>enfermedades en la niñez intermedia suelen   ser esporádicas. Son más comunes las condiciones médicas agudas, condiciones ocasionadas a corto plazo como infecciones, alergias y verrugas</a:t>
            </a:r>
            <a:r>
              <a:rPr lang="es-DO" sz="2000" b="0" dirty="0" smtClean="0">
                <a:solidFill>
                  <a:srgbClr val="222222"/>
                </a:solidFill>
                <a:latin typeface="Book Antiqua"/>
                <a:ea typeface="Times New Roman"/>
                <a:cs typeface="Arial"/>
              </a:rPr>
              <a:t>.</a:t>
            </a:r>
          </a:p>
          <a:p>
            <a:pPr algn="just"/>
            <a:endParaRPr lang="es-DO" sz="2000" b="0" dirty="0" smtClean="0">
              <a:solidFill>
                <a:srgbClr val="222222"/>
              </a:solidFill>
              <a:latin typeface="Book Antiqua"/>
              <a:ea typeface="Times New Roman"/>
              <a:cs typeface="Arial"/>
            </a:endParaRPr>
          </a:p>
          <a:p>
            <a:pPr algn="just"/>
            <a:r>
              <a:rPr lang="es-DO" sz="2000" b="0" dirty="0" smtClean="0">
                <a:solidFill>
                  <a:srgbClr val="222222"/>
                </a:solidFill>
                <a:latin typeface="Book Antiqua"/>
                <a:ea typeface="Times New Roman"/>
                <a:cs typeface="Arial"/>
              </a:rPr>
              <a:t> </a:t>
            </a:r>
            <a:r>
              <a:rPr lang="es-DO" sz="2000" b="0" dirty="0">
                <a:solidFill>
                  <a:srgbClr val="222222"/>
                </a:solidFill>
                <a:latin typeface="Book Antiqua"/>
                <a:ea typeface="Times New Roman"/>
                <a:cs typeface="Arial"/>
              </a:rPr>
              <a:t>El asma, es una enfermedad respiratoria crónica, es la causa principal de discapacidad en la niñez, y se estima que afecta a 1.4 por ciento de los niños </a:t>
            </a:r>
            <a:r>
              <a:rPr lang="es-DO" sz="2000" b="0" dirty="0" smtClean="0">
                <a:solidFill>
                  <a:srgbClr val="222222"/>
                </a:solidFill>
                <a:latin typeface="Book Antiqua"/>
                <a:ea typeface="Times New Roman"/>
                <a:cs typeface="Arial"/>
              </a:rPr>
              <a:t>estadounidenses.</a:t>
            </a:r>
            <a:endParaRPr lang="es-DO" sz="2000" b="0" dirty="0"/>
          </a:p>
        </p:txBody>
      </p:sp>
    </p:spTree>
    <p:extLst>
      <p:ext uri="{BB962C8B-B14F-4D97-AF65-F5344CB8AC3E}">
        <p14:creationId xmlns:p14="http://schemas.microsoft.com/office/powerpoint/2010/main" val="3674776023"/>
      </p:ext>
    </p:extLst>
  </p:cSld>
  <p:clrMapOvr>
    <a:masterClrMapping/>
  </p:clrMapOvr>
  <p:transition>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214282" y="240804"/>
            <a:ext cx="8496944"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lvl="0" algn="ctr" fontAlgn="base">
              <a:spcBef>
                <a:spcPct val="0"/>
              </a:spcBef>
              <a:spcAft>
                <a:spcPct val="0"/>
              </a:spcAft>
            </a:pPr>
            <a:r>
              <a:rPr lang="es-ES" sz="2800" b="1" dirty="0" smtClean="0">
                <a:latin typeface="Times New Roman" pitchFamily="18" charset="0"/>
                <a:ea typeface="Calibri" pitchFamily="34" charset="0"/>
                <a:cs typeface="Times New Roman" pitchFamily="18" charset="0"/>
              </a:rPr>
              <a:t>Avances cognitivos durante la ni</a:t>
            </a:r>
            <a:r>
              <a:rPr lang="es-ES" sz="2800" b="1" dirty="0" smtClean="0">
                <a:latin typeface="Calibri"/>
                <a:ea typeface="Calibri" pitchFamily="34" charset="0"/>
                <a:cs typeface="Times New Roman" pitchFamily="18" charset="0"/>
              </a:rPr>
              <a:t>ñ</a:t>
            </a:r>
            <a:r>
              <a:rPr lang="es-ES" sz="2800" b="1" dirty="0" smtClean="0">
                <a:latin typeface="Times New Roman" pitchFamily="18" charset="0"/>
                <a:ea typeface="Calibri" pitchFamily="34" charset="0"/>
                <a:cs typeface="Times New Roman" pitchFamily="18" charset="0"/>
              </a:rPr>
              <a:t>ez intermedia</a:t>
            </a:r>
          </a:p>
          <a:p>
            <a:pPr lvl="0" algn="ctr" fontAlgn="base">
              <a:spcBef>
                <a:spcPct val="0"/>
              </a:spcBef>
              <a:spcAft>
                <a:spcPct val="0"/>
              </a:spcAft>
            </a:pPr>
            <a:endParaRPr lang="es-ES" sz="1400" dirty="0" smtClean="0">
              <a:latin typeface="Arial" pitchFamily="34" charset="0"/>
              <a:cs typeface="Arial" pitchFamily="34" charset="0"/>
            </a:endParaRPr>
          </a:p>
          <a:p>
            <a:pPr eaLnBrk="0" fontAlgn="base" hangingPunct="0">
              <a:spcBef>
                <a:spcPct val="0"/>
              </a:spcBef>
              <a:spcAft>
                <a:spcPct val="0"/>
              </a:spcAft>
            </a:pPr>
            <a:r>
              <a:rPr lang="es-ES" sz="2000" dirty="0" smtClean="0">
                <a:latin typeface="Times New Roman" pitchFamily="18" charset="0"/>
                <a:ea typeface="Calibri" pitchFamily="34" charset="0"/>
                <a:cs typeface="Times New Roman" pitchFamily="18" charset="0"/>
              </a:rPr>
              <a:t>Este es un periodo que comienza de los 6 a los 11 años este consiste con la asistencia a la escuela primaria.</a:t>
            </a:r>
          </a:p>
          <a:p>
            <a:pPr eaLnBrk="0" fontAlgn="base" hangingPunct="0">
              <a:spcBef>
                <a:spcPct val="0"/>
              </a:spcBef>
              <a:spcAft>
                <a:spcPct val="0"/>
              </a:spcAft>
            </a:pPr>
            <a:endParaRPr lang="es-ES" sz="2000" dirty="0" smtClean="0">
              <a:latin typeface="Times New Roman" pitchFamily="18" charset="0"/>
              <a:ea typeface="Calibri" pitchFamily="34" charset="0"/>
              <a:cs typeface="Times New Roman" pitchFamily="18" charset="0"/>
            </a:endParaRPr>
          </a:p>
          <a:p>
            <a:pPr eaLnBrk="0" fontAlgn="base" hangingPunct="0">
              <a:spcBef>
                <a:spcPct val="0"/>
              </a:spcBef>
              <a:spcAft>
                <a:spcPct val="0"/>
              </a:spcAft>
            </a:pPr>
            <a:r>
              <a:rPr lang="es-ES" sz="2000" dirty="0" smtClean="0">
                <a:latin typeface="Times New Roman" pitchFamily="18" charset="0"/>
                <a:ea typeface="Calibri" pitchFamily="34" charset="0"/>
                <a:cs typeface="Times New Roman" pitchFamily="18" charset="0"/>
              </a:rPr>
              <a:t>                                        El niño muestra interés en leer novelas (narrativa),          </a:t>
            </a:r>
          </a:p>
          <a:p>
            <a:pPr eaLnBrk="0" fontAlgn="base" hangingPunct="0">
              <a:spcBef>
                <a:spcPct val="0"/>
              </a:spcBef>
              <a:spcAft>
                <a:spcPct val="0"/>
              </a:spcAft>
            </a:pPr>
            <a:r>
              <a:rPr lang="es-ES" sz="2000" dirty="0" smtClean="0">
                <a:latin typeface="Times New Roman" pitchFamily="18" charset="0"/>
                <a:ea typeface="Calibri" pitchFamily="34" charset="0"/>
                <a:cs typeface="Times New Roman" pitchFamily="18" charset="0"/>
              </a:rPr>
              <a:t>                                        revistas y libros con instrucciones para completar</a:t>
            </a:r>
          </a:p>
          <a:p>
            <a:pPr eaLnBrk="0" fontAlgn="base" hangingPunct="0">
              <a:spcBef>
                <a:spcPct val="0"/>
              </a:spcBef>
              <a:spcAft>
                <a:spcPct val="0"/>
              </a:spcAft>
            </a:pPr>
            <a:r>
              <a:rPr lang="es-ES" sz="2000" dirty="0" smtClean="0">
                <a:latin typeface="Times New Roman" pitchFamily="18" charset="0"/>
                <a:ea typeface="Calibri" pitchFamily="34" charset="0"/>
                <a:cs typeface="Times New Roman" pitchFamily="18" charset="0"/>
              </a:rPr>
              <a:t>                                        proyectos.</a:t>
            </a:r>
          </a:p>
          <a:p>
            <a:pPr eaLnBrk="0" fontAlgn="base" hangingPunct="0">
              <a:spcBef>
                <a:spcPct val="0"/>
              </a:spcBef>
              <a:spcAft>
                <a:spcPct val="0"/>
              </a:spcAft>
            </a:pPr>
            <a:r>
              <a:rPr lang="es-ES" sz="2000" dirty="0" smtClean="0">
                <a:latin typeface="Times New Roman" pitchFamily="18" charset="0"/>
                <a:ea typeface="Calibri" pitchFamily="34" charset="0"/>
                <a:cs typeface="Times New Roman" pitchFamily="18" charset="0"/>
              </a:rPr>
              <a:t>                                        Puede desarrollar un interés especial en coleccionar</a:t>
            </a:r>
          </a:p>
          <a:p>
            <a:pPr eaLnBrk="0" fontAlgn="base" hangingPunct="0">
              <a:spcBef>
                <a:spcPct val="0"/>
              </a:spcBef>
              <a:spcAft>
                <a:spcPct val="0"/>
              </a:spcAft>
            </a:pPr>
            <a:r>
              <a:rPr lang="es-ES" sz="2000" dirty="0" smtClean="0">
                <a:latin typeface="Times New Roman" pitchFamily="18" charset="0"/>
                <a:ea typeface="Calibri" pitchFamily="34" charset="0"/>
                <a:cs typeface="Times New Roman" pitchFamily="18" charset="0"/>
              </a:rPr>
              <a:t>                                       objetos o en pasatiempos.</a:t>
            </a:r>
          </a:p>
          <a:p>
            <a:pPr eaLnBrk="0" fontAlgn="base" hangingPunct="0">
              <a:spcBef>
                <a:spcPct val="0"/>
              </a:spcBef>
              <a:spcAft>
                <a:spcPct val="0"/>
              </a:spcAft>
            </a:pPr>
            <a:endParaRPr lang="es-ES" sz="2000" dirty="0" smtClean="0">
              <a:latin typeface="Times New Roman" pitchFamily="18" charset="0"/>
              <a:ea typeface="Calibri" pitchFamily="34" charset="0"/>
              <a:cs typeface="Times New Roman" pitchFamily="18" charset="0"/>
            </a:endParaRPr>
          </a:p>
          <a:p>
            <a:pPr eaLnBrk="0" fontAlgn="base" hangingPunct="0">
              <a:spcBef>
                <a:spcPct val="0"/>
              </a:spcBef>
              <a:spcAft>
                <a:spcPct val="0"/>
              </a:spcAft>
            </a:pPr>
            <a:endParaRPr lang="es-ES" sz="2000" dirty="0" smtClean="0">
              <a:latin typeface="Times New Roman" pitchFamily="18" charset="0"/>
              <a:ea typeface="Calibri" pitchFamily="34" charset="0"/>
              <a:cs typeface="Times New Roman" pitchFamily="18" charset="0"/>
            </a:endParaRPr>
          </a:p>
          <a:p>
            <a:pPr eaLnBrk="0" fontAlgn="base" hangingPunct="0">
              <a:spcBef>
                <a:spcPct val="0"/>
              </a:spcBef>
              <a:spcAft>
                <a:spcPct val="0"/>
              </a:spcAft>
              <a:buFont typeface="Wingdings" pitchFamily="2" charset="2"/>
              <a:buChar char="Ø"/>
            </a:pPr>
            <a:r>
              <a:rPr lang="es-ES" sz="2000" dirty="0" smtClean="0">
                <a:latin typeface="Times New Roman" pitchFamily="18" charset="0"/>
                <a:ea typeface="Calibri" pitchFamily="34" charset="0"/>
                <a:cs typeface="Times New Roman" pitchFamily="18" charset="0"/>
              </a:rPr>
              <a:t>Tal vez se oriente más hacia proyectos y metas.</a:t>
            </a:r>
          </a:p>
          <a:p>
            <a:pPr eaLnBrk="0" fontAlgn="base" hangingPunct="0">
              <a:spcBef>
                <a:spcPct val="0"/>
              </a:spcBef>
              <a:spcAft>
                <a:spcPct val="0"/>
              </a:spcAft>
              <a:buFont typeface="Wingdings" pitchFamily="2" charset="2"/>
              <a:buChar char="Ø"/>
            </a:pPr>
            <a:r>
              <a:rPr lang="es-ES" sz="2000" dirty="0" smtClean="0">
                <a:latin typeface="Times New Roman" pitchFamily="18" charset="0"/>
                <a:ea typeface="Calibri" pitchFamily="34" charset="0"/>
                <a:cs typeface="Times New Roman" pitchFamily="18" charset="0"/>
              </a:rPr>
              <a:t>Podrían gustarle los juegos con reglas más complejas.</a:t>
            </a:r>
          </a:p>
          <a:p>
            <a:pPr eaLnBrk="0" fontAlgn="base" hangingPunct="0">
              <a:spcBef>
                <a:spcPct val="0"/>
              </a:spcBef>
              <a:spcAft>
                <a:spcPct val="0"/>
              </a:spcAft>
              <a:buFont typeface="Wingdings" pitchFamily="2" charset="2"/>
              <a:buChar char="Ø"/>
            </a:pPr>
            <a:r>
              <a:rPr lang="es-ES" sz="2000" dirty="0" smtClean="0">
                <a:latin typeface="Times New Roman" pitchFamily="18" charset="0"/>
                <a:ea typeface="Calibri" pitchFamily="34" charset="0"/>
                <a:cs typeface="Times New Roman" pitchFamily="18" charset="0"/>
              </a:rPr>
              <a:t>Las cosas tienden a ser extremas: blanco o negro, correcto o incorrecto, maravilloso o espantoso, divertido o aburrido.</a:t>
            </a:r>
          </a:p>
          <a:p>
            <a:pPr eaLnBrk="0" fontAlgn="base" hangingPunct="0">
              <a:spcBef>
                <a:spcPct val="0"/>
              </a:spcBef>
              <a:spcAft>
                <a:spcPct val="0"/>
              </a:spcAft>
              <a:buFont typeface="Wingdings" pitchFamily="2" charset="2"/>
              <a:buChar char="Ø"/>
            </a:pPr>
            <a:r>
              <a:rPr lang="es-ES" sz="2000" dirty="0" smtClean="0">
                <a:latin typeface="Times New Roman" pitchFamily="18" charset="0"/>
                <a:ea typeface="Calibri" pitchFamily="34" charset="0"/>
                <a:cs typeface="Times New Roman" pitchFamily="18" charset="0"/>
              </a:rPr>
              <a:t>Está aprendiendo a planificar con antelación y a evaluar lo que hace.</a:t>
            </a:r>
          </a:p>
          <a:p>
            <a:pPr eaLnBrk="0" fontAlgn="base" hangingPunct="0">
              <a:spcBef>
                <a:spcPct val="0"/>
              </a:spcBef>
              <a:spcAft>
                <a:spcPct val="0"/>
              </a:spcAft>
              <a:buFont typeface="Wingdings" pitchFamily="2" charset="2"/>
              <a:buChar char="Ø"/>
            </a:pPr>
            <a:r>
              <a:rPr lang="es-ES" sz="2000" dirty="0" smtClean="0">
                <a:latin typeface="Times New Roman" pitchFamily="18" charset="0"/>
                <a:ea typeface="Calibri" pitchFamily="34" charset="0"/>
                <a:cs typeface="Times New Roman" pitchFamily="18" charset="0"/>
              </a:rPr>
              <a:t>Tal vez diga con frecuencia “¡Eso no es justo!” y no acepta reglas si no ha ayudado a establecerlas</a:t>
            </a:r>
          </a:p>
        </p:txBody>
      </p:sp>
      <p:pic>
        <p:nvPicPr>
          <p:cNvPr id="4" name="4 Imagen" descr="375852_273090059398750_100000932748199_759586_1395100100_n.jpg"/>
          <p:cNvPicPr>
            <a:picLocks noChangeAspect="1"/>
          </p:cNvPicPr>
          <p:nvPr/>
        </p:nvPicPr>
        <p:blipFill>
          <a:blip r:embed="rId2" cstate="print"/>
          <a:stretch>
            <a:fillRect/>
          </a:stretch>
        </p:blipFill>
        <p:spPr>
          <a:xfrm>
            <a:off x="357158" y="2428868"/>
            <a:ext cx="2232248" cy="1639108"/>
          </a:xfrm>
          <a:prstGeom prst="rect">
            <a:avLst/>
          </a:prstGeom>
        </p:spPr>
      </p:pic>
    </p:spTree>
    <p:extLst>
      <p:ext uri="{BB962C8B-B14F-4D97-AF65-F5344CB8AC3E}">
        <p14:creationId xmlns:p14="http://schemas.microsoft.com/office/powerpoint/2010/main" val="3396732298"/>
      </p:ext>
    </p:extLst>
  </p:cSld>
  <p:clrMapOvr>
    <a:masterClrMapping/>
  </p:clrMapOvr>
  <p:transition>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179512" y="476672"/>
            <a:ext cx="8496944"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ES" sz="2000" b="1" dirty="0" smtClean="0">
                <a:latin typeface="Times New Roman" pitchFamily="18" charset="0"/>
                <a:ea typeface="Calibri" pitchFamily="34" charset="0"/>
                <a:cs typeface="Times New Roman" pitchFamily="18" charset="0"/>
              </a:rPr>
              <a:t>CAUSA Y EFECTO</a:t>
            </a:r>
            <a:endParaRPr lang="es-ES" sz="1100" dirty="0" smtClean="0">
              <a:latin typeface="Arial" pitchFamily="34" charset="0"/>
              <a:cs typeface="Arial" pitchFamily="34" charset="0"/>
            </a:endParaRPr>
          </a:p>
          <a:p>
            <a:pPr lvl="0" algn="just" eaLnBrk="0" fontAlgn="base" hangingPunct="0">
              <a:spcBef>
                <a:spcPct val="0"/>
              </a:spcBef>
              <a:spcAft>
                <a:spcPct val="0"/>
              </a:spcAft>
            </a:pPr>
            <a:r>
              <a:rPr lang="es-ES" sz="2000" dirty="0" smtClean="0">
                <a:latin typeface="Times New Roman" pitchFamily="18" charset="0"/>
                <a:ea typeface="Calibri" pitchFamily="34" charset="0"/>
                <a:cs typeface="Times New Roman" pitchFamily="18" charset="0"/>
              </a:rPr>
              <a:t>El ni</a:t>
            </a:r>
            <a:r>
              <a:rPr lang="es-ES" sz="2000" dirty="0" smtClean="0">
                <a:latin typeface="Calibri"/>
                <a:ea typeface="Calibri" pitchFamily="34" charset="0"/>
                <a:cs typeface="Times New Roman" pitchFamily="18" charset="0"/>
              </a:rPr>
              <a:t>ñ</a:t>
            </a:r>
            <a:r>
              <a:rPr lang="es-ES" sz="2000" dirty="0" smtClean="0">
                <a:latin typeface="Times New Roman" pitchFamily="18" charset="0"/>
                <a:ea typeface="Calibri" pitchFamily="34" charset="0"/>
                <a:cs typeface="Times New Roman" pitchFamily="18" charset="0"/>
              </a:rPr>
              <a:t>o comienza estableciendo relaciones en el proceso cognitivo de causa-efecto entre hechos, simplemente porque est</a:t>
            </a:r>
            <a:r>
              <a:rPr lang="es-ES" sz="2000" dirty="0" smtClean="0">
                <a:latin typeface="Calibri"/>
                <a:ea typeface="Calibri" pitchFamily="34" charset="0"/>
                <a:cs typeface="Times New Roman" pitchFamily="18" charset="0"/>
              </a:rPr>
              <a:t>á</a:t>
            </a:r>
            <a:r>
              <a:rPr lang="es-ES" sz="2000" dirty="0" smtClean="0">
                <a:latin typeface="Times New Roman" pitchFamily="18" charset="0"/>
                <a:ea typeface="Calibri" pitchFamily="34" charset="0"/>
                <a:cs typeface="Times New Roman" pitchFamily="18" charset="0"/>
              </a:rPr>
              <a:t>n pr</a:t>
            </a:r>
            <a:r>
              <a:rPr lang="es-ES" sz="2000" dirty="0" smtClean="0">
                <a:latin typeface="Calibri"/>
                <a:ea typeface="Calibri" pitchFamily="34" charset="0"/>
                <a:cs typeface="Times New Roman" pitchFamily="18" charset="0"/>
              </a:rPr>
              <a:t>ó</a:t>
            </a:r>
            <a:r>
              <a:rPr lang="es-ES" sz="2000" dirty="0" smtClean="0">
                <a:latin typeface="Times New Roman" pitchFamily="18" charset="0"/>
                <a:ea typeface="Calibri" pitchFamily="34" charset="0"/>
                <a:cs typeface="Times New Roman" pitchFamily="18" charset="0"/>
              </a:rPr>
              <a:t>ximos en el tiempo/espacio. Esto es lo que </a:t>
            </a:r>
            <a:r>
              <a:rPr lang="es-ES" sz="2000" dirty="0" err="1" smtClean="0">
                <a:latin typeface="Times New Roman" pitchFamily="18" charset="0"/>
                <a:ea typeface="Calibri" pitchFamily="34" charset="0"/>
                <a:cs typeface="Times New Roman" pitchFamily="18" charset="0"/>
              </a:rPr>
              <a:t>Piaget</a:t>
            </a:r>
            <a:r>
              <a:rPr lang="es-ES" sz="2000" dirty="0" smtClean="0">
                <a:latin typeface="Times New Roman" pitchFamily="18" charset="0"/>
                <a:ea typeface="Calibri" pitchFamily="34" charset="0"/>
                <a:cs typeface="Times New Roman" pitchFamily="18" charset="0"/>
              </a:rPr>
              <a:t> denomin</a:t>
            </a:r>
            <a:r>
              <a:rPr lang="es-ES" sz="2000" dirty="0" smtClean="0">
                <a:latin typeface="Calibri"/>
                <a:ea typeface="Calibri" pitchFamily="34" charset="0"/>
                <a:cs typeface="Times New Roman" pitchFamily="18" charset="0"/>
              </a:rPr>
              <a:t>ó</a:t>
            </a:r>
            <a:r>
              <a:rPr lang="es-ES" sz="2000" dirty="0" smtClean="0">
                <a:latin typeface="Times New Roman" pitchFamily="18" charset="0"/>
                <a:ea typeface="Calibri" pitchFamily="34" charset="0"/>
                <a:cs typeface="Times New Roman" pitchFamily="18" charset="0"/>
              </a:rPr>
              <a:t> causalidad. Por ejemplo, </a:t>
            </a:r>
            <a:r>
              <a:rPr lang="es-ES" sz="2000" dirty="0" smtClean="0">
                <a:latin typeface="Calibri"/>
                <a:ea typeface="Calibri" pitchFamily="34" charset="0"/>
                <a:cs typeface="Times New Roman" pitchFamily="18" charset="0"/>
              </a:rPr>
              <a:t>é</a:t>
            </a:r>
            <a:r>
              <a:rPr lang="es-ES" sz="2000" dirty="0" smtClean="0">
                <a:latin typeface="Times New Roman" pitchFamily="18" charset="0"/>
                <a:ea typeface="Calibri" pitchFamily="34" charset="0"/>
                <a:cs typeface="Times New Roman" pitchFamily="18" charset="0"/>
              </a:rPr>
              <a:t>l sabe que si llora (causa) alguien ir</a:t>
            </a:r>
            <a:r>
              <a:rPr lang="es-ES" sz="2000" dirty="0" smtClean="0">
                <a:latin typeface="Calibri"/>
                <a:ea typeface="Calibri" pitchFamily="34" charset="0"/>
                <a:cs typeface="Times New Roman" pitchFamily="18" charset="0"/>
              </a:rPr>
              <a:t>á</a:t>
            </a:r>
            <a:r>
              <a:rPr lang="es-ES" sz="2000" dirty="0" smtClean="0">
                <a:latin typeface="Times New Roman" pitchFamily="18" charset="0"/>
                <a:ea typeface="Calibri" pitchFamily="34" charset="0"/>
                <a:cs typeface="Times New Roman" pitchFamily="18" charset="0"/>
              </a:rPr>
              <a:t> a su encuentro (efecto).</a:t>
            </a:r>
          </a:p>
          <a:p>
            <a:pPr lvl="0" algn="just" eaLnBrk="0" fontAlgn="base" hangingPunct="0">
              <a:spcBef>
                <a:spcPct val="0"/>
              </a:spcBef>
              <a:spcAft>
                <a:spcPct val="0"/>
              </a:spcAft>
            </a:pPr>
            <a:endParaRPr lang="es-ES" sz="2000" dirty="0" smtClean="0">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a:t>
            </a:r>
            <a:r>
              <a:rPr kumimoji="0" lang="es-ES" sz="2000" b="1" i="0" u="none" strike="noStrike" cap="none" normalizeH="0" baseline="0" dirty="0" smtClean="0">
                <a:ln>
                  <a:noFill/>
                </a:ln>
                <a:solidFill>
                  <a:schemeClr val="tx1"/>
                </a:solidFill>
                <a:effectLst/>
                <a:latin typeface="Calibri"/>
                <a:ea typeface="Calibri" pitchFamily="34" charset="0"/>
                <a:cs typeface="Times New Roman" pitchFamily="18" charset="0"/>
              </a:rPr>
              <a:t>Ú</a:t>
            </a:r>
            <a:r>
              <a:rPr kumimoji="0" lang="es-E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MERO Y MATEM</a:t>
            </a:r>
            <a:r>
              <a:rPr kumimoji="0" lang="es-ES" sz="2000" b="1" i="0" u="none" strike="noStrike" cap="none" normalizeH="0" baseline="0" dirty="0" smtClean="0">
                <a:ln>
                  <a:noFill/>
                </a:ln>
                <a:solidFill>
                  <a:schemeClr val="tx1"/>
                </a:solidFill>
                <a:effectLst/>
                <a:latin typeface="Calibri"/>
                <a:ea typeface="Calibri" pitchFamily="34" charset="0"/>
                <a:cs typeface="Times New Roman" pitchFamily="18" charset="0"/>
              </a:rPr>
              <a:t>Á</a:t>
            </a:r>
            <a:r>
              <a:rPr kumimoji="0" lang="es-E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TICAS</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Los ni</a:t>
            </a:r>
            <a:r>
              <a:rPr kumimoji="0" lang="es-ES" sz="2000" b="0" i="0" u="none" strike="noStrike" cap="none" normalizeH="0" baseline="0" dirty="0" smtClean="0">
                <a:ln>
                  <a:noFill/>
                </a:ln>
                <a:solidFill>
                  <a:schemeClr val="tx1"/>
                </a:solidFill>
                <a:effectLst/>
                <a:latin typeface="Calibri"/>
                <a:ea typeface="Calibri" pitchFamily="34" charset="0"/>
                <a:cs typeface="Times New Roman" pitchFamily="18" charset="0"/>
              </a:rPr>
              <a:t>ñ</a:t>
            </a:r>
            <a:r>
              <a:rPr kumimoji="0" lang="es-E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os inventan intuitivamente estrategias para sumar, contando con los dedos o utilizando otros objetos. A los 6 </a:t>
            </a:r>
            <a:r>
              <a:rPr kumimoji="0" lang="es-ES" sz="2000" b="0" i="0" u="none" strike="noStrike" cap="none" normalizeH="0" baseline="0" dirty="0" smtClean="0">
                <a:ln>
                  <a:noFill/>
                </a:ln>
                <a:solidFill>
                  <a:schemeClr val="tx1"/>
                </a:solidFill>
                <a:effectLst/>
                <a:latin typeface="Calibri"/>
                <a:ea typeface="Calibri" pitchFamily="34" charset="0"/>
                <a:cs typeface="Times New Roman" pitchFamily="18" charset="0"/>
              </a:rPr>
              <a:t>ó</a:t>
            </a:r>
            <a:r>
              <a:rPr kumimoji="0" lang="es-E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7 a</a:t>
            </a:r>
            <a:r>
              <a:rPr kumimoji="0" lang="es-ES" sz="2000" b="0" i="0" u="none" strike="noStrike" cap="none" normalizeH="0" baseline="0" dirty="0" smtClean="0">
                <a:ln>
                  <a:noFill/>
                </a:ln>
                <a:solidFill>
                  <a:schemeClr val="tx1"/>
                </a:solidFill>
                <a:effectLst/>
                <a:latin typeface="Calibri"/>
                <a:ea typeface="Calibri" pitchFamily="34" charset="0"/>
                <a:cs typeface="Times New Roman" pitchFamily="18" charset="0"/>
              </a:rPr>
              <a:t>ñ</a:t>
            </a:r>
            <a:r>
              <a:rPr kumimoji="0" lang="es-E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os, muchos ni</a:t>
            </a:r>
            <a:r>
              <a:rPr kumimoji="0" lang="es-ES" sz="2000" b="0" i="0" u="none" strike="noStrike" cap="none" normalizeH="0" baseline="0" dirty="0" smtClean="0">
                <a:ln>
                  <a:noFill/>
                </a:ln>
                <a:solidFill>
                  <a:schemeClr val="tx1"/>
                </a:solidFill>
                <a:effectLst/>
                <a:latin typeface="Calibri"/>
                <a:ea typeface="Calibri" pitchFamily="34" charset="0"/>
                <a:cs typeface="Times New Roman" pitchFamily="18" charset="0"/>
              </a:rPr>
              <a:t>ñ</a:t>
            </a:r>
            <a:r>
              <a:rPr kumimoji="0" lang="es-E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os pueden contar mentalmente. Tambi</a:t>
            </a:r>
            <a:r>
              <a:rPr kumimoji="0" lang="es-ES"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es-E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 aprenden a contar partiendo de una base: para sumar 5 y 3 comienzan a contar a partir de 5 y avanzan 6, 7 y 8 para agregar los 3. Pueden tambi</a:t>
            </a:r>
            <a:r>
              <a:rPr kumimoji="0" lang="es-ES" sz="20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es-E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 invertir los n</a:t>
            </a:r>
            <a:r>
              <a:rPr kumimoji="0" lang="es-ES" sz="2000" b="0" i="0" u="none" strike="noStrike" cap="none" normalizeH="0" baseline="0" dirty="0" smtClean="0">
                <a:ln>
                  <a:noFill/>
                </a:ln>
                <a:solidFill>
                  <a:schemeClr val="tx1"/>
                </a:solidFill>
                <a:effectLst/>
                <a:latin typeface="Calibri"/>
                <a:ea typeface="Calibri" pitchFamily="34" charset="0"/>
                <a:cs typeface="Times New Roman" pitchFamily="18" charset="0"/>
              </a:rPr>
              <a:t>ú</a:t>
            </a:r>
            <a:r>
              <a:rPr kumimoji="0" lang="es-E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meros, partiendo de 3 y sumando 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4 Imagen" descr="mejora-desarrollo-cognitivo-desde-la-lactancia.jpg"/>
          <p:cNvPicPr>
            <a:picLocks noChangeAspect="1"/>
          </p:cNvPicPr>
          <p:nvPr/>
        </p:nvPicPr>
        <p:blipFill>
          <a:blip r:embed="rId2" cstate="print"/>
          <a:stretch>
            <a:fillRect/>
          </a:stretch>
        </p:blipFill>
        <p:spPr>
          <a:xfrm>
            <a:off x="2123728" y="4515969"/>
            <a:ext cx="4464496" cy="2342031"/>
          </a:xfrm>
          <a:prstGeom prst="rect">
            <a:avLst/>
          </a:prstGeom>
        </p:spPr>
      </p:pic>
    </p:spTree>
    <p:extLst>
      <p:ext uri="{BB962C8B-B14F-4D97-AF65-F5344CB8AC3E}">
        <p14:creationId xmlns:p14="http://schemas.microsoft.com/office/powerpoint/2010/main" val="2463578165"/>
      </p:ext>
    </p:extLst>
  </p:cSld>
  <p:clrMapOvr>
    <a:masterClrMapping/>
  </p:clrMapOvr>
  <p:transition>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88640"/>
            <a:ext cx="8280920" cy="2585323"/>
          </a:xfrm>
          <a:prstGeom prst="rect">
            <a:avLst/>
          </a:prstGeom>
        </p:spPr>
        <p:txBody>
          <a:bodyPr wrap="square">
            <a:spAutoFit/>
          </a:bodyPr>
          <a:lstStyle/>
          <a:p>
            <a:pPr lvl="0" algn="just" eaLnBrk="0" fontAlgn="base" hangingPunct="0">
              <a:spcBef>
                <a:spcPct val="0"/>
              </a:spcBef>
              <a:spcAft>
                <a:spcPct val="0"/>
              </a:spcAft>
            </a:pPr>
            <a:endParaRPr lang="es-ES" b="1" dirty="0" smtClean="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s-ES" b="1" dirty="0" smtClean="0">
                <a:latin typeface="Times New Roman" pitchFamily="18" charset="0"/>
                <a:ea typeface="Calibri" pitchFamily="34" charset="0"/>
                <a:cs typeface="Times New Roman" pitchFamily="18" charset="0"/>
              </a:rPr>
              <a:t>PUNTO DE VISTA</a:t>
            </a:r>
            <a:endParaRPr lang="es-ES" sz="1050" dirty="0" smtClean="0">
              <a:latin typeface="Arial" pitchFamily="34" charset="0"/>
              <a:cs typeface="Arial" pitchFamily="34" charset="0"/>
            </a:endParaRPr>
          </a:p>
          <a:p>
            <a:pPr lvl="0" algn="just" eaLnBrk="0" fontAlgn="base" hangingPunct="0">
              <a:spcBef>
                <a:spcPct val="0"/>
              </a:spcBef>
              <a:spcAft>
                <a:spcPct val="0"/>
              </a:spcAft>
            </a:pPr>
            <a:r>
              <a:rPr lang="es-ES" dirty="0" smtClean="0">
                <a:latin typeface="Times New Roman" pitchFamily="18" charset="0"/>
                <a:ea typeface="Calibri" pitchFamily="34" charset="0"/>
                <a:cs typeface="Times New Roman" pitchFamily="18" charset="0"/>
              </a:rPr>
              <a:t>Los ni</a:t>
            </a:r>
            <a:r>
              <a:rPr lang="es-ES" dirty="0" smtClean="0">
                <a:latin typeface="Calibri"/>
                <a:ea typeface="Calibri" pitchFamily="34" charset="0"/>
                <a:cs typeface="Times New Roman" pitchFamily="18" charset="0"/>
              </a:rPr>
              <a:t>ñ</a:t>
            </a:r>
            <a:r>
              <a:rPr lang="es-ES" dirty="0" smtClean="0">
                <a:latin typeface="Times New Roman" pitchFamily="18" charset="0"/>
                <a:ea typeface="Calibri" pitchFamily="34" charset="0"/>
                <a:cs typeface="Times New Roman" pitchFamily="18" charset="0"/>
              </a:rPr>
              <a:t>os no pueden ponerse en el lugar de otras personas. Consideran que un acto es totalmente correcto o errado y creen que los dem</a:t>
            </a:r>
            <a:r>
              <a:rPr lang="es-ES" dirty="0" smtClean="0">
                <a:latin typeface="Calibri"/>
                <a:ea typeface="Calibri" pitchFamily="34" charset="0"/>
                <a:cs typeface="Times New Roman" pitchFamily="18" charset="0"/>
              </a:rPr>
              <a:t>á</a:t>
            </a:r>
            <a:r>
              <a:rPr lang="es-ES" dirty="0" smtClean="0">
                <a:latin typeface="Times New Roman" pitchFamily="18" charset="0"/>
                <a:ea typeface="Calibri" pitchFamily="34" charset="0"/>
                <a:cs typeface="Times New Roman" pitchFamily="18" charset="0"/>
              </a:rPr>
              <a:t>s lo ven del mismo modo.</a:t>
            </a:r>
            <a:endParaRPr lang="es-ES" sz="1050" dirty="0" smtClean="0">
              <a:latin typeface="Arial" pitchFamily="34" charset="0"/>
              <a:cs typeface="Arial" pitchFamily="34" charset="0"/>
            </a:endParaRPr>
          </a:p>
          <a:p>
            <a:pPr lvl="0" algn="just" eaLnBrk="0" fontAlgn="base" hangingPunct="0">
              <a:spcBef>
                <a:spcPct val="0"/>
              </a:spcBef>
              <a:spcAft>
                <a:spcPct val="0"/>
              </a:spcAft>
            </a:pPr>
            <a:endParaRPr lang="es-ES" b="1" dirty="0" smtClean="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s-ES" b="1" dirty="0" smtClean="0">
                <a:latin typeface="Times New Roman" pitchFamily="18" charset="0"/>
                <a:ea typeface="Calibri" pitchFamily="34" charset="0"/>
                <a:cs typeface="Times New Roman" pitchFamily="18" charset="0"/>
              </a:rPr>
              <a:t>CASTIGO</a:t>
            </a:r>
            <a:endParaRPr lang="es-ES" sz="1050" dirty="0" smtClean="0">
              <a:latin typeface="Arial" pitchFamily="34" charset="0"/>
              <a:cs typeface="Arial" pitchFamily="34" charset="0"/>
            </a:endParaRPr>
          </a:p>
          <a:p>
            <a:pPr lvl="0" algn="just" eaLnBrk="0" fontAlgn="base" hangingPunct="0">
              <a:spcBef>
                <a:spcPct val="0"/>
              </a:spcBef>
              <a:spcAft>
                <a:spcPct val="0"/>
              </a:spcAft>
            </a:pPr>
            <a:r>
              <a:rPr lang="es-ES" dirty="0" smtClean="0">
                <a:latin typeface="Times New Roman" pitchFamily="18" charset="0"/>
                <a:ea typeface="Calibri" pitchFamily="34" charset="0"/>
                <a:cs typeface="Times New Roman" pitchFamily="18" charset="0"/>
              </a:rPr>
              <a:t>El ni</a:t>
            </a:r>
            <a:r>
              <a:rPr lang="es-ES" dirty="0" smtClean="0">
                <a:latin typeface="Calibri"/>
                <a:ea typeface="Calibri" pitchFamily="34" charset="0"/>
                <a:cs typeface="Times New Roman" pitchFamily="18" charset="0"/>
              </a:rPr>
              <a:t>ñ</a:t>
            </a:r>
            <a:r>
              <a:rPr lang="es-ES" dirty="0" smtClean="0">
                <a:latin typeface="Times New Roman" pitchFamily="18" charset="0"/>
                <a:ea typeface="Calibri" pitchFamily="34" charset="0"/>
                <a:cs typeface="Times New Roman" pitchFamily="18" charset="0"/>
              </a:rPr>
              <a:t>o favorece el castigo severo. </a:t>
            </a:r>
            <a:r>
              <a:rPr lang="es-ES" dirty="0" smtClean="0">
                <a:latin typeface="Calibri"/>
                <a:ea typeface="Calibri" pitchFamily="34" charset="0"/>
                <a:cs typeface="Times New Roman" pitchFamily="18" charset="0"/>
              </a:rPr>
              <a:t>É</a:t>
            </a:r>
            <a:r>
              <a:rPr lang="es-ES" dirty="0" smtClean="0">
                <a:latin typeface="Times New Roman" pitchFamily="18" charset="0"/>
                <a:ea typeface="Calibri" pitchFamily="34" charset="0"/>
                <a:cs typeface="Times New Roman" pitchFamily="18" charset="0"/>
              </a:rPr>
              <a:t>l siente que el castigo mismo define la equivocaci</a:t>
            </a:r>
            <a:r>
              <a:rPr lang="es-ES" dirty="0" smtClean="0">
                <a:latin typeface="Calibri"/>
                <a:ea typeface="Calibri" pitchFamily="34" charset="0"/>
                <a:cs typeface="Times New Roman" pitchFamily="18" charset="0"/>
              </a:rPr>
              <a:t>ó</a:t>
            </a:r>
            <a:r>
              <a:rPr lang="es-ES" dirty="0" smtClean="0">
                <a:latin typeface="Times New Roman" pitchFamily="18" charset="0"/>
                <a:ea typeface="Calibri" pitchFamily="34" charset="0"/>
                <a:cs typeface="Times New Roman" pitchFamily="18" charset="0"/>
              </a:rPr>
              <a:t>n de un acto; un acto es malo si provoca un </a:t>
            </a:r>
            <a:r>
              <a:rPr lang="es-ES" b="1" dirty="0" smtClean="0">
                <a:latin typeface="Times New Roman" pitchFamily="18" charset="0"/>
                <a:ea typeface="Calibri" pitchFamily="34" charset="0"/>
                <a:cs typeface="Times New Roman" pitchFamily="18" charset="0"/>
              </a:rPr>
              <a:t>castigo.</a:t>
            </a:r>
          </a:p>
          <a:p>
            <a:pPr lvl="0" algn="just" eaLnBrk="0" fontAlgn="base" hangingPunct="0">
              <a:spcBef>
                <a:spcPct val="0"/>
              </a:spcBef>
              <a:spcAft>
                <a:spcPct val="0"/>
              </a:spcAft>
            </a:pPr>
            <a:endParaRPr lang="es-ES" b="1" dirty="0" smtClean="0">
              <a:latin typeface="Times New Roman" pitchFamily="18" charset="0"/>
              <a:ea typeface="Calibri" pitchFamily="34" charset="0"/>
              <a:cs typeface="Times New Roman" pitchFamily="18" charset="0"/>
            </a:endParaRPr>
          </a:p>
        </p:txBody>
      </p:sp>
      <p:pic>
        <p:nvPicPr>
          <p:cNvPr id="3" name="2 Imagen" descr="images.jpg"/>
          <p:cNvPicPr>
            <a:picLocks noChangeAspect="1"/>
          </p:cNvPicPr>
          <p:nvPr/>
        </p:nvPicPr>
        <p:blipFill>
          <a:blip r:embed="rId2" cstate="print"/>
          <a:stretch>
            <a:fillRect/>
          </a:stretch>
        </p:blipFill>
        <p:spPr>
          <a:xfrm>
            <a:off x="1907704" y="2924944"/>
            <a:ext cx="4425604" cy="3335238"/>
          </a:xfrm>
          <a:prstGeom prst="rect">
            <a:avLst/>
          </a:prstGeom>
        </p:spPr>
      </p:pic>
    </p:spTree>
  </p:cSld>
  <p:clrMapOvr>
    <a:masterClrMapping/>
  </p:clrMapOvr>
  <p:transition>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2910" y="785794"/>
            <a:ext cx="7467600" cy="1143000"/>
          </a:xfrm>
        </p:spPr>
        <p:txBody>
          <a:bodyPr>
            <a:normAutofit/>
          </a:bodyPr>
          <a:lstStyle/>
          <a:p>
            <a:pPr algn="ctr"/>
            <a:r>
              <a:rPr lang="es-ES" b="1" dirty="0" smtClean="0">
                <a:solidFill>
                  <a:schemeClr val="tx1"/>
                </a:solidFill>
                <a:effectLst>
                  <a:outerShdw blurRad="38100" dist="38100" dir="2700000" algn="tl">
                    <a:srgbClr val="000000">
                      <a:alpha val="43137"/>
                    </a:srgbClr>
                  </a:outerShdw>
                </a:effectLst>
              </a:rPr>
              <a:t>    Desarrollo Psicosocial</a:t>
            </a:r>
            <a:br>
              <a:rPr lang="es-ES" b="1" dirty="0" smtClean="0">
                <a:solidFill>
                  <a:schemeClr val="tx1"/>
                </a:solidFill>
                <a:effectLst>
                  <a:outerShdw blurRad="38100" dist="38100" dir="2700000" algn="tl">
                    <a:srgbClr val="000000">
                      <a:alpha val="43137"/>
                    </a:srgbClr>
                  </a:outerShdw>
                </a:effectLst>
              </a:rPr>
            </a:br>
            <a:endParaRPr lang="es-ES" dirty="0"/>
          </a:p>
        </p:txBody>
      </p:sp>
      <p:sp>
        <p:nvSpPr>
          <p:cNvPr id="5" name="4 Marcador de contenido"/>
          <p:cNvSpPr>
            <a:spLocks noGrp="1"/>
          </p:cNvSpPr>
          <p:nvPr>
            <p:ph sz="quarter" idx="2"/>
          </p:nvPr>
        </p:nvSpPr>
        <p:spPr>
          <a:xfrm>
            <a:off x="4211960" y="1980393"/>
            <a:ext cx="4392488" cy="4896544"/>
          </a:xfrm>
        </p:spPr>
        <p:txBody>
          <a:bodyPr>
            <a:normAutofit fontScale="85000" lnSpcReduction="10000"/>
          </a:bodyPr>
          <a:lstStyle/>
          <a:p>
            <a:r>
              <a:rPr lang="es-ES" dirty="0" smtClean="0"/>
              <a:t>Esta </a:t>
            </a:r>
            <a:r>
              <a:rPr lang="es-ES" dirty="0"/>
              <a:t>etapa se basa en la Comprensión del yo</a:t>
            </a:r>
            <a:r>
              <a:rPr lang="es-ES" dirty="0" smtClean="0"/>
              <a:t>.-</a:t>
            </a:r>
          </a:p>
          <a:p>
            <a:pPr marL="0" indent="0">
              <a:buNone/>
            </a:pPr>
            <a:endParaRPr lang="es-ES" dirty="0" smtClean="0"/>
          </a:p>
          <a:p>
            <a:r>
              <a:rPr lang="es-ES" dirty="0" smtClean="0"/>
              <a:t>Se </a:t>
            </a:r>
            <a:r>
              <a:rPr lang="es-ES" dirty="0"/>
              <a:t>dividen entre las esferas personales y académicas</a:t>
            </a:r>
            <a:r>
              <a:rPr lang="es-ES" dirty="0" smtClean="0"/>
              <a:t>.</a:t>
            </a:r>
          </a:p>
          <a:p>
            <a:pPr marL="0" indent="0">
              <a:buNone/>
            </a:pPr>
            <a:endParaRPr lang="es-ES" dirty="0"/>
          </a:p>
          <a:p>
            <a:pPr lvl="0"/>
            <a:r>
              <a:rPr lang="es-ES" dirty="0"/>
              <a:t>Auto-concepto académico (en las diferentes materias), </a:t>
            </a:r>
          </a:p>
          <a:p>
            <a:pPr lvl="0"/>
            <a:r>
              <a:rPr lang="es-ES" dirty="0"/>
              <a:t>auto-concepto social (con los amigos, con otras personas significativas),</a:t>
            </a:r>
          </a:p>
          <a:p>
            <a:pPr lvl="0"/>
            <a:r>
              <a:rPr lang="es-ES" dirty="0"/>
              <a:t>auto-concepto emocional (estados emocionales particulares), </a:t>
            </a:r>
          </a:p>
          <a:p>
            <a:pPr lvl="0"/>
            <a:r>
              <a:rPr lang="es-ES" dirty="0"/>
              <a:t>auto-concepto físico (habilidad física, apariencia física). </a:t>
            </a:r>
          </a:p>
        </p:txBody>
      </p:sp>
      <p:pic>
        <p:nvPicPr>
          <p:cNvPr id="1026" name="Picture 2" descr="C:\Users\zoila.mojica\Desktop\images (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7" y="2566895"/>
            <a:ext cx="3600400" cy="25202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15776"/>
      </p:ext>
    </p:extLst>
  </p:cSld>
  <p:clrMapOvr>
    <a:masterClrMapping/>
  </p:clrMapOvr>
  <p:transition>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rot="5400000">
            <a:off x="4374802" y="2834110"/>
            <a:ext cx="6323031" cy="1176107"/>
          </a:xfrm>
        </p:spPr>
        <p:txBody>
          <a:bodyPr>
            <a:normAutofit/>
          </a:bodyPr>
          <a:lstStyle/>
          <a:p>
            <a:r>
              <a:rPr lang="es-ES" dirty="0"/>
              <a:t>http://www.madridsalud.es/publicaciones/saludpublica/crecer_de_7_a_12_anos.pdf</a:t>
            </a:r>
          </a:p>
        </p:txBody>
      </p:sp>
      <p:pic>
        <p:nvPicPr>
          <p:cNvPr id="5" name="4 Marcador de posición de imagen"/>
          <p:cNvPicPr>
            <a:picLocks noGrp="1"/>
          </p:cNvPicPr>
          <p:nvPr>
            <p:ph type="pic" idx="1"/>
          </p:nvPr>
        </p:nvPicPr>
        <p:blipFill rotWithShape="1">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9130" t="9091" r="30435" b="5454"/>
          <a:stretch/>
        </p:blipFill>
        <p:spPr bwMode="auto">
          <a:xfrm>
            <a:off x="0" y="0"/>
            <a:ext cx="6156175"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4628892"/>
      </p:ext>
    </p:extLst>
  </p:cSld>
  <p:clrMapOvr>
    <a:masterClrMapping/>
  </p:clrMapOvr>
  <p:transition>
    <p:push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179512" y="260648"/>
            <a:ext cx="8424936" cy="6480720"/>
          </a:xfrm>
        </p:spPr>
        <p:txBody>
          <a:bodyPr numCol="2">
            <a:noAutofit/>
          </a:bodyPr>
          <a:lstStyle/>
          <a:p>
            <a:pPr marL="0" indent="0" algn="just">
              <a:buNone/>
            </a:pPr>
            <a:r>
              <a:rPr lang="es-ES" sz="1700" dirty="0" smtClean="0"/>
              <a:t>La autoestima se desarrolla de forma importante en la infancia media. </a:t>
            </a:r>
          </a:p>
          <a:p>
            <a:pPr marL="0" indent="0" algn="just">
              <a:buNone/>
            </a:pPr>
            <a:endParaRPr lang="es-ES" sz="700" dirty="0" smtClean="0"/>
          </a:p>
          <a:p>
            <a:pPr marL="0" indent="0" algn="just">
              <a:buNone/>
            </a:pPr>
            <a:r>
              <a:rPr lang="es-ES" sz="1700" dirty="0" smtClean="0"/>
              <a:t>Generalmente </a:t>
            </a:r>
            <a:r>
              <a:rPr lang="es-ES" sz="1700" dirty="0"/>
              <a:t>los niños se comparan con personas similares en dimensiones relevantes. </a:t>
            </a:r>
            <a:endParaRPr lang="es-ES" sz="1700" dirty="0" smtClean="0"/>
          </a:p>
          <a:p>
            <a:pPr marL="0" indent="0" algn="just">
              <a:buNone/>
            </a:pPr>
            <a:endParaRPr lang="es-ES" sz="500" dirty="0"/>
          </a:p>
          <a:p>
            <a:pPr marL="0" indent="0" algn="just">
              <a:buNone/>
            </a:pPr>
            <a:r>
              <a:rPr lang="es-ES" sz="1700" dirty="0" smtClean="0"/>
              <a:t>Aumentan </a:t>
            </a:r>
            <a:r>
              <a:rPr lang="es-ES" sz="1700" dirty="0"/>
              <a:t>las comparaciones con otros niños. Generalmente la autoestima de la mayoría de los niños tiende a aumentar durante la infancia y declina brevemente hacia los 12 </a:t>
            </a:r>
            <a:r>
              <a:rPr lang="es-ES" sz="1700" dirty="0" smtClean="0"/>
              <a:t>años y por consiguiente esto afecta la</a:t>
            </a:r>
            <a:r>
              <a:rPr lang="es-ES" sz="1700" dirty="0"/>
              <a:t> </a:t>
            </a:r>
            <a:r>
              <a:rPr lang="es-ES" sz="1700" dirty="0" smtClean="0">
                <a:hlinkClick r:id="rId2"/>
              </a:rPr>
              <a:t>competencia</a:t>
            </a:r>
            <a:r>
              <a:rPr lang="es-ES" sz="1700" dirty="0" smtClean="0"/>
              <a:t> del niño.</a:t>
            </a:r>
          </a:p>
          <a:p>
            <a:pPr marL="0" indent="0" algn="just">
              <a:buNone/>
            </a:pPr>
            <a:endParaRPr lang="es-DO" sz="1700" dirty="0"/>
          </a:p>
          <a:p>
            <a:pPr marL="0" indent="0" algn="just">
              <a:buNone/>
            </a:pPr>
            <a:r>
              <a:rPr lang="es-ES" sz="1700" smtClean="0"/>
              <a:t>El </a:t>
            </a:r>
            <a:r>
              <a:rPr lang="es-ES" sz="1700" dirty="0"/>
              <a:t>desarrollo psicosocial  en esta etapa es un proceso esencial en la formación del niño, ya que a partir de aquí se generan diversos valores como el respeto, la tolerancia, la amistad, el amor, el compañerismo. Es por eso que el ambienté en el que se desenvuelve el niño sea ideal. El vínculo familiar tiene como responsabilidad cuidar todos los espacios en donde interactúa el niño.</a:t>
            </a:r>
          </a:p>
          <a:p>
            <a:pPr marL="0" indent="0" algn="just">
              <a:buNone/>
            </a:pPr>
            <a:endParaRPr lang="es-ES" sz="1800" dirty="0"/>
          </a:p>
        </p:txBody>
      </p:sp>
      <p:pic>
        <p:nvPicPr>
          <p:cNvPr id="4" name="3 Imagen"/>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4716016" y="1628800"/>
            <a:ext cx="3474996" cy="26028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30657446"/>
      </p:ext>
    </p:extLst>
  </p:cSld>
  <p:clrMapOvr>
    <a:masterClrMapping/>
  </p:clrMapOvr>
  <p:transition>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Niñez Intermedia</a:t>
            </a:r>
            <a:endParaRPr lang="es-ES" dirty="0"/>
          </a:p>
        </p:txBody>
      </p:sp>
      <p:sp>
        <p:nvSpPr>
          <p:cNvPr id="6" name="5 Marcador de texto"/>
          <p:cNvSpPr>
            <a:spLocks noGrp="1"/>
          </p:cNvSpPr>
          <p:nvPr>
            <p:ph type="body" idx="1"/>
          </p:nvPr>
        </p:nvSpPr>
        <p:spPr/>
        <p:txBody>
          <a:bodyPr/>
          <a:lstStyle/>
          <a:p>
            <a:r>
              <a:rPr lang="es-ES" dirty="0" smtClean="0"/>
              <a:t>Intervalo de 6 años a 12 años</a:t>
            </a:r>
            <a:endParaRPr lang="es-ES" dirty="0"/>
          </a:p>
        </p:txBody>
      </p:sp>
      <p:pic>
        <p:nvPicPr>
          <p:cNvPr id="2050" name="Picture 2" descr="C:\Users\EDGAR\Desktop\intermedia.jpg"/>
          <p:cNvPicPr>
            <a:picLocks noChangeAspect="1" noChangeArrowheads="1"/>
          </p:cNvPicPr>
          <p:nvPr/>
        </p:nvPicPr>
        <p:blipFill>
          <a:blip r:embed="rId2"/>
          <a:srcRect/>
          <a:stretch>
            <a:fillRect/>
          </a:stretch>
        </p:blipFill>
        <p:spPr bwMode="auto">
          <a:xfrm>
            <a:off x="1928794" y="1643050"/>
            <a:ext cx="6429420" cy="2650349"/>
          </a:xfrm>
          <a:prstGeom prst="rect">
            <a:avLst/>
          </a:prstGeom>
          <a:noFill/>
        </p:spPr>
      </p:pic>
    </p:spTree>
    <p:extLst>
      <p:ext uri="{BB962C8B-B14F-4D97-AF65-F5344CB8AC3E}">
        <p14:creationId xmlns:p14="http://schemas.microsoft.com/office/powerpoint/2010/main" val="1935600237"/>
      </p:ext>
    </p:extLst>
  </p:cSld>
  <p:clrMapOvr>
    <a:masterClrMapping/>
  </p:clrMapOvr>
  <p:transition spd="med">
    <p:push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p:cNvPicPr>
            <a:picLocks noGrp="1" noChangeAspect="1"/>
          </p:cNvPicPr>
          <p:nvPr>
            <p:ph sz="quarter" idx="1"/>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67544" y="620688"/>
            <a:ext cx="8087678" cy="5040560"/>
          </a:xfrm>
          <a:prstGeom prst="rect">
            <a:avLst/>
          </a:prstGeom>
          <a:ln>
            <a:noFill/>
          </a:ln>
          <a:effectLst>
            <a:softEdge rad="112500"/>
          </a:effectLst>
        </p:spPr>
      </p:pic>
    </p:spTree>
    <p:extLst>
      <p:ext uri="{BB962C8B-B14F-4D97-AF65-F5344CB8AC3E}">
        <p14:creationId xmlns:p14="http://schemas.microsoft.com/office/powerpoint/2010/main" val="2165879421"/>
      </p:ext>
    </p:extLst>
  </p:cSld>
  <p:clrMapOvr>
    <a:masterClrMapping/>
  </p:clrMapOvr>
  <p:transition>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smtClean="0"/>
              <a:t>La Niñez Intermedia</a:t>
            </a:r>
            <a:endParaRPr lang="es-ES" dirty="0"/>
          </a:p>
        </p:txBody>
      </p:sp>
      <p:sp>
        <p:nvSpPr>
          <p:cNvPr id="5" name="Content Placeholder 4"/>
          <p:cNvSpPr>
            <a:spLocks noGrp="1"/>
          </p:cNvSpPr>
          <p:nvPr>
            <p:ph sz="quarter" idx="1"/>
          </p:nvPr>
        </p:nvSpPr>
        <p:spPr/>
        <p:txBody>
          <a:bodyPr>
            <a:normAutofit fontScale="92500"/>
          </a:bodyPr>
          <a:lstStyle/>
          <a:p>
            <a:pPr algn="just"/>
            <a:r>
              <a:rPr lang="es-ES" dirty="0" smtClean="0"/>
              <a:t>La niñez intermedia es una etapa de desarrollo humano que esta comprendida desde los 6 años de edad hasta los 12 años de edad.</a:t>
            </a:r>
          </a:p>
          <a:p>
            <a:pPr algn="just"/>
            <a:r>
              <a:rPr lang="es-ES" dirty="0" smtClean="0"/>
              <a:t>En la niñez intermedia como parte del desarrollo experimentan distintos cambios que pueden ser tanto físicos, psicológicos, cognitivos y sociales.</a:t>
            </a:r>
            <a:endParaRPr lang="es-ES" dirty="0"/>
          </a:p>
        </p:txBody>
      </p:sp>
      <p:pic>
        <p:nvPicPr>
          <p:cNvPr id="3074" name="Picture 2" descr="C:\Users\EDGAR\Desktop\operaciones-concretas.jpg"/>
          <p:cNvPicPr>
            <a:picLocks noChangeAspect="1" noChangeArrowheads="1"/>
          </p:cNvPicPr>
          <p:nvPr/>
        </p:nvPicPr>
        <p:blipFill>
          <a:blip r:embed="rId2"/>
          <a:srcRect/>
          <a:stretch>
            <a:fillRect/>
          </a:stretch>
        </p:blipFill>
        <p:spPr bwMode="auto">
          <a:xfrm>
            <a:off x="4338223" y="2000240"/>
            <a:ext cx="4305743" cy="3095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2475178"/>
      </p:ext>
    </p:extLst>
  </p:cSld>
  <p:clrMapOvr>
    <a:masterClrMapping/>
  </p:clrMapOvr>
  <p:transition>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smtClean="0">
                <a:solidFill>
                  <a:schemeClr val="tx1"/>
                </a:solidFill>
              </a:rPr>
              <a:t>Cambios en la Niñez Intermedia</a:t>
            </a:r>
            <a:endParaRPr lang="es-ES" b="1"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pPr algn="just"/>
            <a:r>
              <a:rPr lang="es-ES" dirty="0" smtClean="0"/>
              <a:t>Crecimiento mas lento</a:t>
            </a:r>
          </a:p>
          <a:p>
            <a:pPr algn="just"/>
            <a:r>
              <a:rPr lang="es-ES" dirty="0" smtClean="0"/>
              <a:t>Mejoras en la Fuerza y Habilidades Atléticas</a:t>
            </a:r>
          </a:p>
          <a:p>
            <a:pPr algn="just"/>
            <a:r>
              <a:rPr lang="es-ES" dirty="0" smtClean="0"/>
              <a:t>Mejora del Sistema inmunológico.</a:t>
            </a:r>
          </a:p>
          <a:p>
            <a:pPr algn="just"/>
            <a:r>
              <a:rPr lang="es-ES" dirty="0" smtClean="0"/>
              <a:t>Disminución del Egocentrismo</a:t>
            </a:r>
          </a:p>
          <a:p>
            <a:pPr algn="just"/>
            <a:r>
              <a:rPr lang="es-ES" dirty="0" smtClean="0"/>
              <a:t>Las destrezas de la Memoria y del Lenguaje aumentan.</a:t>
            </a:r>
          </a:p>
          <a:p>
            <a:pPr algn="just"/>
            <a:r>
              <a:rPr lang="es-ES" dirty="0" smtClean="0"/>
              <a:t>El autoconcepto se hace mas complejo afectando su autoestima.</a:t>
            </a:r>
          </a:p>
          <a:p>
            <a:pPr algn="just"/>
            <a:r>
              <a:rPr lang="es-ES" dirty="0" smtClean="0"/>
              <a:t>Entre otros.</a:t>
            </a:r>
          </a:p>
          <a:p>
            <a:endParaRPr lang="es-ES" dirty="0" smtClean="0"/>
          </a:p>
          <a:p>
            <a:endParaRPr lang="es-ES" dirty="0"/>
          </a:p>
        </p:txBody>
      </p:sp>
      <p:pic>
        <p:nvPicPr>
          <p:cNvPr id="1026" name="Picture 2" descr="C:\Users\EDGAR\Desktop\fotocambio.jpg"/>
          <p:cNvPicPr>
            <a:picLocks noChangeAspect="1" noChangeArrowheads="1"/>
          </p:cNvPicPr>
          <p:nvPr/>
        </p:nvPicPr>
        <p:blipFill>
          <a:blip r:embed="rId2"/>
          <a:srcRect/>
          <a:stretch>
            <a:fillRect/>
          </a:stretch>
        </p:blipFill>
        <p:spPr bwMode="auto">
          <a:xfrm>
            <a:off x="4357686" y="2428868"/>
            <a:ext cx="3948120" cy="253365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Operaciones Concretas </a:t>
            </a:r>
            <a:endParaRPr lang="es-ES" dirty="0"/>
          </a:p>
        </p:txBody>
      </p:sp>
      <p:sp>
        <p:nvSpPr>
          <p:cNvPr id="3" name="Content Placeholder 2"/>
          <p:cNvSpPr>
            <a:spLocks noGrp="1"/>
          </p:cNvSpPr>
          <p:nvPr>
            <p:ph sz="quarter" idx="1"/>
          </p:nvPr>
        </p:nvSpPr>
        <p:spPr>
          <a:xfrm>
            <a:off x="457200" y="1600200"/>
            <a:ext cx="4114800" cy="4572000"/>
          </a:xfrm>
        </p:spPr>
        <p:txBody>
          <a:bodyPr/>
          <a:lstStyle/>
          <a:p>
            <a:pPr algn="just"/>
            <a:r>
              <a:rPr lang="es-ES" dirty="0" smtClean="0"/>
              <a:t>Es donde el niño puede solucionar problemas lógicamente pero no pueden pensar en forma abstracta.</a:t>
            </a:r>
            <a:endParaRPr lang="es-ES" dirty="0"/>
          </a:p>
        </p:txBody>
      </p:sp>
      <p:pic>
        <p:nvPicPr>
          <p:cNvPr id="4098" name="Picture 2" descr="C:\Users\EDGAR\Desktop\270px-WWHND10_Ch31_Page_474-2.png"/>
          <p:cNvPicPr>
            <a:picLocks noChangeAspect="1" noChangeArrowheads="1"/>
          </p:cNvPicPr>
          <p:nvPr/>
        </p:nvPicPr>
        <p:blipFill>
          <a:blip r:embed="rId2"/>
          <a:srcRect/>
          <a:stretch>
            <a:fillRect/>
          </a:stretch>
        </p:blipFill>
        <p:spPr bwMode="auto">
          <a:xfrm>
            <a:off x="2500298" y="3643314"/>
            <a:ext cx="5832880" cy="2786058"/>
          </a:xfrm>
          <a:prstGeom prst="rect">
            <a:avLst/>
          </a:prstGeom>
          <a:noFill/>
        </p:spPr>
      </p:pic>
    </p:spTree>
  </p:cSld>
  <p:clrMapOvr>
    <a:masterClrMapping/>
  </p:clrMapOvr>
  <p:transition>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Temores en la Niñez (7 años  a 8 años)</a:t>
            </a:r>
            <a:endParaRPr lang="es-ES" dirty="0"/>
          </a:p>
        </p:txBody>
      </p:sp>
      <p:sp>
        <p:nvSpPr>
          <p:cNvPr id="3" name="Content Placeholder 2"/>
          <p:cNvSpPr>
            <a:spLocks noGrp="1"/>
          </p:cNvSpPr>
          <p:nvPr>
            <p:ph sz="quarter" idx="1"/>
          </p:nvPr>
        </p:nvSpPr>
        <p:spPr/>
        <p:txBody>
          <a:bodyPr/>
          <a:lstStyle/>
          <a:p>
            <a:r>
              <a:rPr lang="es-ES" dirty="0" smtClean="0"/>
              <a:t>Seres Sobrenaturales</a:t>
            </a:r>
          </a:p>
          <a:p>
            <a:r>
              <a:rPr lang="es-ES" dirty="0" smtClean="0"/>
              <a:t>Oscuridad</a:t>
            </a:r>
          </a:p>
          <a:p>
            <a:r>
              <a:rPr lang="es-ES" dirty="0" smtClean="0"/>
              <a:t>Noticias (amenaza de una guerra o secuestro de un niño)</a:t>
            </a:r>
          </a:p>
          <a:p>
            <a:r>
              <a:rPr lang="es-ES" dirty="0" smtClean="0"/>
              <a:t>Permanecer  solos</a:t>
            </a:r>
          </a:p>
          <a:p>
            <a:r>
              <a:rPr lang="es-ES" dirty="0" smtClean="0"/>
              <a:t>Lesiones en su cuerpo</a:t>
            </a:r>
          </a:p>
          <a:p>
            <a:pPr>
              <a:buNone/>
            </a:pPr>
            <a:endParaRPr lang="es-ES" dirty="0"/>
          </a:p>
        </p:txBody>
      </p:sp>
      <p:pic>
        <p:nvPicPr>
          <p:cNvPr id="5122" name="Picture 2" descr="C:\Users\EDGAR\Desktop\images.jpg"/>
          <p:cNvPicPr>
            <a:picLocks noChangeAspect="1" noChangeArrowheads="1"/>
          </p:cNvPicPr>
          <p:nvPr/>
        </p:nvPicPr>
        <p:blipFill>
          <a:blip r:embed="rId2"/>
          <a:srcRect/>
          <a:stretch>
            <a:fillRect/>
          </a:stretch>
        </p:blipFill>
        <p:spPr bwMode="auto">
          <a:xfrm>
            <a:off x="4572000" y="1785926"/>
            <a:ext cx="3643330" cy="3627137"/>
          </a:xfrm>
          <a:prstGeom prst="rect">
            <a:avLst/>
          </a:prstGeom>
          <a:noFill/>
        </p:spPr>
      </p:pic>
    </p:spTree>
  </p:cSld>
  <p:clrMapOvr>
    <a:masterClrMapping/>
  </p:clrMapOvr>
  <p:transition>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58138" cy="1143000"/>
          </a:xfrm>
        </p:spPr>
        <p:txBody>
          <a:bodyPr/>
          <a:lstStyle/>
          <a:p>
            <a:r>
              <a:rPr lang="es-ES" dirty="0" smtClean="0"/>
              <a:t>Temores en la Niñez (9 años a 12 años)</a:t>
            </a:r>
            <a:endParaRPr lang="es-ES" dirty="0"/>
          </a:p>
        </p:txBody>
      </p:sp>
      <p:sp>
        <p:nvSpPr>
          <p:cNvPr id="3" name="Content Placeholder 2"/>
          <p:cNvSpPr>
            <a:spLocks noGrp="1"/>
          </p:cNvSpPr>
          <p:nvPr>
            <p:ph sz="quarter" idx="1"/>
          </p:nvPr>
        </p:nvSpPr>
        <p:spPr/>
        <p:txBody>
          <a:bodyPr/>
          <a:lstStyle/>
          <a:p>
            <a:r>
              <a:rPr lang="es-ES" dirty="0" smtClean="0"/>
              <a:t>Pruebas y Exámenes escolares</a:t>
            </a:r>
          </a:p>
          <a:p>
            <a:r>
              <a:rPr lang="es-ES" dirty="0" smtClean="0"/>
              <a:t>Lesiones en su cuerpo</a:t>
            </a:r>
          </a:p>
          <a:p>
            <a:r>
              <a:rPr lang="es-ES" dirty="0" smtClean="0"/>
              <a:t>Aspecto Físico</a:t>
            </a:r>
          </a:p>
          <a:p>
            <a:r>
              <a:rPr lang="es-ES" dirty="0" smtClean="0"/>
              <a:t>Rayos</a:t>
            </a:r>
          </a:p>
          <a:p>
            <a:r>
              <a:rPr lang="es-ES" dirty="0" smtClean="0"/>
              <a:t>Truenos</a:t>
            </a:r>
          </a:p>
          <a:p>
            <a:r>
              <a:rPr lang="es-ES" dirty="0" smtClean="0"/>
              <a:t>Muerte</a:t>
            </a:r>
          </a:p>
          <a:p>
            <a:r>
              <a:rPr lang="es-ES" dirty="0" smtClean="0"/>
              <a:t>Oscuridad</a:t>
            </a:r>
          </a:p>
          <a:p>
            <a:endParaRPr lang="es-ES" dirty="0"/>
          </a:p>
        </p:txBody>
      </p:sp>
      <p:pic>
        <p:nvPicPr>
          <p:cNvPr id="6146" name="Picture 2" descr="C:\Users\EDGAR\Desktop\child-nightmare.jpg"/>
          <p:cNvPicPr>
            <a:picLocks noChangeAspect="1" noChangeArrowheads="1"/>
          </p:cNvPicPr>
          <p:nvPr/>
        </p:nvPicPr>
        <p:blipFill>
          <a:blip r:embed="rId2"/>
          <a:srcRect/>
          <a:stretch>
            <a:fillRect/>
          </a:stretch>
        </p:blipFill>
        <p:spPr bwMode="auto">
          <a:xfrm>
            <a:off x="3743878" y="2786058"/>
            <a:ext cx="4852422" cy="2847815"/>
          </a:xfrm>
          <a:prstGeom prst="rect">
            <a:avLst/>
          </a:prstGeom>
          <a:noFill/>
        </p:spPr>
      </p:pic>
    </p:spTree>
  </p:cSld>
  <p:clrMapOvr>
    <a:masterClrMapping/>
  </p:clrMapOvr>
  <p:transition>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500166" y="1000108"/>
            <a:ext cx="7215238" cy="1152128"/>
          </a:xfrm>
        </p:spPr>
        <p:txBody>
          <a:bodyPr>
            <a:noAutofit/>
          </a:bodyPr>
          <a:lstStyle/>
          <a:p>
            <a:pPr algn="ctr"/>
            <a:r>
              <a:rPr lang="es-DO" sz="2800" b="0" cap="none" dirty="0">
                <a:solidFill>
                  <a:srgbClr val="000000"/>
                </a:solidFill>
                <a:latin typeface="Book Antiqua"/>
                <a:ea typeface="Times New Roman"/>
                <a:cs typeface="Arial"/>
              </a:rPr>
              <a:t>Enfoque Piagetiano:</a:t>
            </a:r>
            <a:br>
              <a:rPr lang="es-DO" sz="2800" b="0" cap="none" dirty="0">
                <a:solidFill>
                  <a:srgbClr val="000000"/>
                </a:solidFill>
                <a:latin typeface="Book Antiqua"/>
                <a:ea typeface="Times New Roman"/>
                <a:cs typeface="Arial"/>
              </a:rPr>
            </a:br>
            <a:r>
              <a:rPr lang="es-DO" sz="2400" b="0" cap="none" dirty="0" smtClean="0">
                <a:solidFill>
                  <a:srgbClr val="000000"/>
                </a:solidFill>
                <a:latin typeface="Book Antiqua"/>
                <a:ea typeface="Times New Roman"/>
                <a:cs typeface="Arial"/>
              </a:rPr>
              <a:t>El </a:t>
            </a:r>
            <a:r>
              <a:rPr lang="es-DO" sz="2400" b="0" cap="none" dirty="0">
                <a:solidFill>
                  <a:srgbClr val="000000"/>
                </a:solidFill>
                <a:latin typeface="Book Antiqua"/>
                <a:ea typeface="Times New Roman"/>
                <a:cs typeface="Arial"/>
              </a:rPr>
              <a:t>Niño En La Etapa De Las Operaciones </a:t>
            </a:r>
            <a:r>
              <a:rPr lang="es-DO" sz="2400" b="0" cap="none" dirty="0" smtClean="0">
                <a:solidFill>
                  <a:srgbClr val="000000"/>
                </a:solidFill>
                <a:latin typeface="Book Antiqua"/>
                <a:ea typeface="Times New Roman"/>
                <a:cs typeface="Arial"/>
              </a:rPr>
              <a:t>Concretas</a:t>
            </a:r>
            <a:r>
              <a:rPr lang="es-DO" sz="2400" b="0" cap="none" dirty="0">
                <a:solidFill>
                  <a:prstClr val="black"/>
                </a:solidFill>
              </a:rPr>
              <a:t/>
            </a:r>
            <a:br>
              <a:rPr lang="es-DO" sz="2400" b="0" cap="none" dirty="0">
                <a:solidFill>
                  <a:prstClr val="black"/>
                </a:solidFill>
              </a:rPr>
            </a:br>
            <a:endParaRPr lang="es-DO" sz="3200" dirty="0"/>
          </a:p>
        </p:txBody>
      </p:sp>
      <p:sp>
        <p:nvSpPr>
          <p:cNvPr id="3" name="2 Subtítulo"/>
          <p:cNvSpPr>
            <a:spLocks noGrp="1"/>
          </p:cNvSpPr>
          <p:nvPr>
            <p:ph type="subTitle" idx="1"/>
          </p:nvPr>
        </p:nvSpPr>
        <p:spPr>
          <a:xfrm>
            <a:off x="2195736" y="2204864"/>
            <a:ext cx="6768752" cy="4170058"/>
          </a:xfrm>
        </p:spPr>
        <p:txBody>
          <a:bodyPr>
            <a:normAutofit fontScale="92500" lnSpcReduction="20000"/>
          </a:bodyPr>
          <a:lstStyle/>
          <a:p>
            <a:pPr lvl="0" algn="just">
              <a:buClr>
                <a:srgbClr val="2DA2BF"/>
              </a:buClr>
            </a:pPr>
            <a:r>
              <a:rPr lang="es-DO" sz="2000" dirty="0">
                <a:solidFill>
                  <a:srgbClr val="000000"/>
                </a:solidFill>
                <a:latin typeface="Book Antiqua"/>
                <a:ea typeface="Times New Roman"/>
                <a:cs typeface="Arial"/>
              </a:rPr>
              <a:t>Según Piaget, un niño entre los 7 y los 12 años se encuentran en la etapa de las operaciones concretas</a:t>
            </a:r>
            <a:r>
              <a:rPr lang="es-DO" sz="2000" b="0" dirty="0">
                <a:solidFill>
                  <a:srgbClr val="000000"/>
                </a:solidFill>
                <a:latin typeface="Book Antiqua"/>
                <a:ea typeface="Times New Roman"/>
                <a:cs typeface="Arial"/>
              </a:rPr>
              <a:t>. </a:t>
            </a:r>
          </a:p>
          <a:p>
            <a:pPr lvl="0" algn="just">
              <a:buClr>
                <a:srgbClr val="2DA2BF"/>
              </a:buClr>
            </a:pPr>
            <a:endParaRPr lang="es-DO" sz="2000" b="0" dirty="0">
              <a:solidFill>
                <a:srgbClr val="000000"/>
              </a:solidFill>
              <a:latin typeface="Book Antiqua"/>
              <a:ea typeface="Times New Roman"/>
              <a:cs typeface="Arial"/>
            </a:endParaRPr>
          </a:p>
          <a:p>
            <a:pPr lvl="0" algn="just">
              <a:buClr>
                <a:srgbClr val="2DA2BF"/>
              </a:buClr>
            </a:pPr>
            <a:r>
              <a:rPr lang="es-DO" sz="2000" b="0" dirty="0">
                <a:solidFill>
                  <a:srgbClr val="000000"/>
                </a:solidFill>
                <a:latin typeface="Book Antiqua"/>
                <a:ea typeface="Times New Roman"/>
                <a:cs typeface="Arial"/>
              </a:rPr>
              <a:t>Los niños son menos egocéntricos que antes y son más competentes en tareas que requieren:</a:t>
            </a:r>
          </a:p>
          <a:p>
            <a:pPr marL="457200" lvl="0" indent="-457200" algn="just">
              <a:buClr>
                <a:srgbClr val="2DA2BF"/>
              </a:buClr>
              <a:buFont typeface="+mj-lt"/>
              <a:buAutoNum type="arabicPeriod"/>
            </a:pPr>
            <a:r>
              <a:rPr lang="es-DO" sz="2000" b="0" dirty="0">
                <a:solidFill>
                  <a:srgbClr val="000000"/>
                </a:solidFill>
                <a:latin typeface="Book Antiqua"/>
                <a:ea typeface="Times New Roman"/>
                <a:cs typeface="Arial"/>
              </a:rPr>
              <a:t> razonamiento lógico.</a:t>
            </a:r>
          </a:p>
          <a:p>
            <a:pPr marL="457200" lvl="0" indent="-457200" algn="just">
              <a:buClr>
                <a:srgbClr val="2DA2BF"/>
              </a:buClr>
              <a:buFont typeface="+mj-lt"/>
              <a:buAutoNum type="arabicPeriod"/>
            </a:pPr>
            <a:r>
              <a:rPr lang="es-DO" sz="2000" b="0" dirty="0">
                <a:solidFill>
                  <a:srgbClr val="000000"/>
                </a:solidFill>
                <a:latin typeface="Book Antiqua"/>
                <a:ea typeface="Times New Roman"/>
                <a:cs typeface="Arial"/>
              </a:rPr>
              <a:t> como distinguir fantasía de realidad.</a:t>
            </a:r>
          </a:p>
          <a:p>
            <a:pPr marL="457200" lvl="0" indent="-457200" algn="just">
              <a:buClr>
                <a:srgbClr val="2DA2BF"/>
              </a:buClr>
              <a:buFont typeface="+mj-lt"/>
              <a:buAutoNum type="arabicPeriod"/>
            </a:pPr>
            <a:r>
              <a:rPr lang="es-DO" sz="2000" b="0" dirty="0">
                <a:solidFill>
                  <a:srgbClr val="000000"/>
                </a:solidFill>
                <a:latin typeface="Book Antiqua"/>
                <a:ea typeface="Times New Roman"/>
                <a:cs typeface="Arial"/>
              </a:rPr>
              <a:t> clasificación (inclusión de clase).</a:t>
            </a:r>
          </a:p>
          <a:p>
            <a:pPr marL="457200" lvl="0" indent="-457200" algn="just">
              <a:buClr>
                <a:srgbClr val="2DA2BF"/>
              </a:buClr>
              <a:buFont typeface="+mj-lt"/>
              <a:buAutoNum type="arabicPeriod"/>
            </a:pPr>
            <a:r>
              <a:rPr lang="es-DO" sz="2000" b="0" dirty="0">
                <a:solidFill>
                  <a:srgbClr val="000000"/>
                </a:solidFill>
                <a:latin typeface="Book Antiqua"/>
                <a:ea typeface="Times New Roman"/>
                <a:cs typeface="Arial"/>
              </a:rPr>
              <a:t> deducción e inducción.</a:t>
            </a:r>
          </a:p>
          <a:p>
            <a:pPr marL="457200" lvl="0" indent="-457200" algn="just">
              <a:buClr>
                <a:srgbClr val="2DA2BF"/>
              </a:buClr>
              <a:buFont typeface="+mj-lt"/>
              <a:buAutoNum type="arabicPeriod"/>
            </a:pPr>
            <a:r>
              <a:rPr lang="es-DO" sz="2000" b="0" dirty="0">
                <a:solidFill>
                  <a:srgbClr val="000000"/>
                </a:solidFill>
                <a:latin typeface="Book Antiqua"/>
                <a:ea typeface="Times New Roman"/>
                <a:cs typeface="Arial"/>
              </a:rPr>
              <a:t>efecto seriación.</a:t>
            </a:r>
          </a:p>
          <a:p>
            <a:pPr marL="457200" lvl="0" indent="-457200" algn="just">
              <a:buClr>
                <a:srgbClr val="2DA2BF"/>
              </a:buClr>
              <a:buFont typeface="+mj-lt"/>
              <a:buAutoNum type="arabicPeriod"/>
            </a:pPr>
            <a:r>
              <a:rPr lang="es-DO" sz="2000" b="0" dirty="0">
                <a:solidFill>
                  <a:srgbClr val="000000"/>
                </a:solidFill>
                <a:latin typeface="Book Antiqua"/>
                <a:ea typeface="Times New Roman"/>
                <a:cs typeface="Arial"/>
              </a:rPr>
              <a:t> inferencia transitiva.</a:t>
            </a:r>
          </a:p>
          <a:p>
            <a:pPr marL="457200" lvl="0" indent="-457200" algn="just">
              <a:buClr>
                <a:srgbClr val="2DA2BF"/>
              </a:buClr>
              <a:buFont typeface="+mj-lt"/>
              <a:buAutoNum type="arabicPeriod"/>
            </a:pPr>
            <a:r>
              <a:rPr lang="es-DO" sz="2000" b="0" dirty="0">
                <a:solidFill>
                  <a:srgbClr val="000000"/>
                </a:solidFill>
                <a:latin typeface="Book Antiqua"/>
                <a:ea typeface="Times New Roman"/>
                <a:cs typeface="Arial"/>
              </a:rPr>
              <a:t> pensamiento espacial.</a:t>
            </a:r>
          </a:p>
          <a:p>
            <a:pPr marL="457200" lvl="0" indent="-457200" algn="just">
              <a:buClr>
                <a:srgbClr val="2DA2BF"/>
              </a:buClr>
              <a:buFont typeface="+mj-lt"/>
              <a:buAutoNum type="arabicPeriod"/>
            </a:pPr>
            <a:r>
              <a:rPr lang="es-DO" sz="2000" b="0" dirty="0">
                <a:solidFill>
                  <a:srgbClr val="000000"/>
                </a:solidFill>
                <a:latin typeface="Book Antiqua"/>
                <a:ea typeface="Times New Roman"/>
                <a:cs typeface="Arial"/>
              </a:rPr>
              <a:t> conservación y trabajo con números. </a:t>
            </a:r>
            <a:endParaRPr lang="es-DO" sz="2000" b="0" dirty="0">
              <a:solidFill>
                <a:prstClr val="black"/>
              </a:solidFill>
            </a:endParaRPr>
          </a:p>
          <a:p>
            <a:endParaRPr lang="es-DO" dirty="0"/>
          </a:p>
        </p:txBody>
      </p:sp>
      <p:pic>
        <p:nvPicPr>
          <p:cNvPr id="1026" name="Picture 2" descr="C:\Users\EDGAR\Desktop\child-development.jpg"/>
          <p:cNvPicPr>
            <a:picLocks noChangeAspect="1" noChangeArrowheads="1"/>
          </p:cNvPicPr>
          <p:nvPr/>
        </p:nvPicPr>
        <p:blipFill>
          <a:blip r:embed="rId2"/>
          <a:srcRect/>
          <a:stretch>
            <a:fillRect/>
          </a:stretch>
        </p:blipFill>
        <p:spPr bwMode="auto">
          <a:xfrm>
            <a:off x="6786578" y="4214818"/>
            <a:ext cx="2285984" cy="1516818"/>
          </a:xfrm>
          <a:prstGeom prst="rect">
            <a:avLst/>
          </a:prstGeom>
          <a:noFill/>
        </p:spPr>
      </p:pic>
    </p:spTree>
    <p:extLst>
      <p:ext uri="{BB962C8B-B14F-4D97-AF65-F5344CB8AC3E}">
        <p14:creationId xmlns:p14="http://schemas.microsoft.com/office/powerpoint/2010/main" val="2159066589"/>
      </p:ext>
    </p:extLst>
  </p:cSld>
  <p:clrMapOvr>
    <a:masterClrMapping/>
  </p:clrMapOvr>
  <p:transition>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835696" y="1628800"/>
            <a:ext cx="7128792" cy="2871770"/>
          </a:xfrm>
        </p:spPr>
        <p:txBody>
          <a:bodyPr>
            <a:normAutofit/>
          </a:bodyPr>
          <a:lstStyle/>
          <a:p>
            <a:pPr lvl="0" algn="just">
              <a:lnSpc>
                <a:spcPct val="115000"/>
              </a:lnSpc>
              <a:buClr>
                <a:srgbClr val="2DA2BF"/>
              </a:buClr>
            </a:pPr>
            <a:r>
              <a:rPr lang="es-DO" sz="2000" b="0" dirty="0">
                <a:solidFill>
                  <a:prstClr val="black"/>
                </a:solidFill>
                <a:latin typeface="Book Antiqua"/>
                <a:ea typeface="Times New Roman"/>
                <a:cs typeface="Arial"/>
              </a:rPr>
              <a:t>Sin embargo, su razonamiento principalmente está limitado a la aquí y a la ahora.</a:t>
            </a:r>
          </a:p>
          <a:p>
            <a:pPr lvl="0" algn="just">
              <a:lnSpc>
                <a:spcPct val="115000"/>
              </a:lnSpc>
              <a:buClr>
                <a:srgbClr val="2DA2BF"/>
              </a:buClr>
            </a:pPr>
            <a:endParaRPr lang="es-DO" sz="2000" b="0" dirty="0">
              <a:solidFill>
                <a:prstClr val="black"/>
              </a:solidFill>
              <a:latin typeface="Book Antiqua"/>
              <a:ea typeface="Times New Roman"/>
              <a:cs typeface="Arial"/>
            </a:endParaRPr>
          </a:p>
          <a:p>
            <a:pPr lvl="0" algn="just">
              <a:lnSpc>
                <a:spcPct val="115000"/>
              </a:lnSpc>
              <a:buClr>
                <a:srgbClr val="2DA2BF"/>
              </a:buClr>
            </a:pPr>
            <a:r>
              <a:rPr lang="es-DO" sz="2000" b="0" dirty="0">
                <a:solidFill>
                  <a:prstClr val="black"/>
                </a:solidFill>
                <a:latin typeface="Book Antiqua"/>
                <a:ea typeface="Times New Roman"/>
                <a:cs typeface="Arial"/>
              </a:rPr>
              <a:t>La concreción de su pensamiento da como resultado el de calaje horizontal, desarrollo desigual de destrezas relacionadas.</a:t>
            </a:r>
            <a:endParaRPr lang="es-DO" sz="2000" b="0" dirty="0">
              <a:solidFill>
                <a:prstClr val="black"/>
              </a:solidFill>
              <a:latin typeface="Calibri"/>
              <a:ea typeface="Calibri"/>
              <a:cs typeface="Times New Roman"/>
            </a:endParaRPr>
          </a:p>
          <a:p>
            <a:endParaRPr lang="es-DO" dirty="0"/>
          </a:p>
        </p:txBody>
      </p:sp>
      <p:pic>
        <p:nvPicPr>
          <p:cNvPr id="2050" name="Picture 2" descr="C:\Users\EDGAR\Desktop\tumblr_static_images.jpg"/>
          <p:cNvPicPr>
            <a:picLocks noChangeAspect="1" noChangeArrowheads="1"/>
          </p:cNvPicPr>
          <p:nvPr/>
        </p:nvPicPr>
        <p:blipFill>
          <a:blip r:embed="rId2"/>
          <a:srcRect/>
          <a:stretch>
            <a:fillRect/>
          </a:stretch>
        </p:blipFill>
        <p:spPr bwMode="auto">
          <a:xfrm>
            <a:off x="4429124" y="4000504"/>
            <a:ext cx="2171700" cy="2105025"/>
          </a:xfrm>
          <a:prstGeom prst="rect">
            <a:avLst/>
          </a:prstGeom>
          <a:noFill/>
        </p:spPr>
      </p:pic>
    </p:spTree>
    <p:extLst>
      <p:ext uri="{BB962C8B-B14F-4D97-AF65-F5344CB8AC3E}">
        <p14:creationId xmlns:p14="http://schemas.microsoft.com/office/powerpoint/2010/main" val="3786390270"/>
      </p:ext>
    </p:extLst>
  </p:cSld>
  <p:clrMapOvr>
    <a:masterClrMapping/>
  </p:clrMapOvr>
  <p:transition>
    <p:push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492</TotalTime>
  <Words>1027</Words>
  <Application>Microsoft Office PowerPoint</Application>
  <PresentationFormat>Presentación en pantalla (4:3)</PresentationFormat>
  <Paragraphs>109</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Mirador</vt:lpstr>
      <vt:lpstr>Infancia Media La etapa intermedia de la niñez se refiere al período entre los 6 y los 12 años de edad. Este rango varía dependiendo del desarrollo individual de cada niño .</vt:lpstr>
      <vt:lpstr>Niñez Intermedia</vt:lpstr>
      <vt:lpstr>La Niñez Intermedia</vt:lpstr>
      <vt:lpstr>Cambios en la Niñez Intermedia</vt:lpstr>
      <vt:lpstr>Operaciones Concretas </vt:lpstr>
      <vt:lpstr>Temores en la Niñez (7 años  a 8 años)</vt:lpstr>
      <vt:lpstr>Temores en la Niñez (9 años a 12 años)</vt:lpstr>
      <vt:lpstr>Enfoque Piagetiano: El Niño En La Etapa De Las Operaciones Concretas </vt:lpstr>
      <vt:lpstr>Presentación de PowerPoint</vt:lpstr>
      <vt:lpstr>Desarrollo Físico </vt:lpstr>
      <vt:lpstr>Las habilidades motoras siguen mejorando en la niñez intermedia</vt:lpstr>
      <vt:lpstr>Presentación de PowerPoint</vt:lpstr>
      <vt:lpstr>Presentación de PowerPoint</vt:lpstr>
      <vt:lpstr>Presentación de PowerPoint</vt:lpstr>
      <vt:lpstr>Presentación de PowerPoint</vt:lpstr>
      <vt:lpstr>Presentación de PowerPoint</vt:lpstr>
      <vt:lpstr>    Desarrollo Psicosocial </vt:lpstr>
      <vt:lpstr>http://www.madridsalud.es/publicaciones/saludpublica/crecer_de_7_a_12_anos.pdf</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Infancia Media</dc:title>
  <dc:creator>Test</dc:creator>
  <cp:lastModifiedBy>Joel Volquez</cp:lastModifiedBy>
  <cp:revision>31</cp:revision>
  <dcterms:created xsi:type="dcterms:W3CDTF">2015-08-25T15:05:17Z</dcterms:created>
  <dcterms:modified xsi:type="dcterms:W3CDTF">2015-08-29T20:18:21Z</dcterms:modified>
</cp:coreProperties>
</file>