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75" r:id="rId2"/>
    <p:sldId id="266" r:id="rId3"/>
    <p:sldId id="267" r:id="rId4"/>
    <p:sldId id="283" r:id="rId5"/>
    <p:sldId id="270" r:id="rId6"/>
    <p:sldId id="284" r:id="rId7"/>
    <p:sldId id="271" r:id="rId8"/>
    <p:sldId id="268" r:id="rId9"/>
    <p:sldId id="278" r:id="rId10"/>
    <p:sldId id="279" r:id="rId11"/>
    <p:sldId id="281" r:id="rId12"/>
    <p:sldId id="280" r:id="rId13"/>
    <p:sldId id="282" r:id="rId14"/>
    <p:sldId id="256" r:id="rId15"/>
    <p:sldId id="257" r:id="rId16"/>
    <p:sldId id="258" r:id="rId17"/>
    <p:sldId id="262" r:id="rId18"/>
    <p:sldId id="259" r:id="rId19"/>
    <p:sldId id="263" r:id="rId20"/>
    <p:sldId id="260" r:id="rId21"/>
    <p:sldId id="264" r:id="rId22"/>
    <p:sldId id="261" r:id="rId23"/>
    <p:sldId id="265" r:id="rId24"/>
    <p:sldId id="269" r:id="rId25"/>
    <p:sldId id="272" r:id="rId26"/>
    <p:sldId id="276" r:id="rId27"/>
    <p:sldId id="277" r:id="rId28"/>
    <p:sldId id="273" r:id="rId29"/>
    <p:sldId id="274" r:id="rId30"/>
    <p:sldId id="285"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19" name="18 Marcador de pie de página"/>
          <p:cNvSpPr>
            <a:spLocks noGrp="1"/>
          </p:cNvSpPr>
          <p:nvPr>
            <p:ph type="ftr" sz="quarter" idx="11"/>
          </p:nvPr>
        </p:nvSpPr>
        <p:spPr/>
        <p:txBody>
          <a:bodyPr/>
          <a:lstStyle/>
          <a:p>
            <a:endParaRPr lang="es-ES" dirty="0"/>
          </a:p>
        </p:txBody>
      </p:sp>
      <p:sp>
        <p:nvSpPr>
          <p:cNvPr id="27" name="26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03EFE684-7EB1-432D-A40A-7F1F4E19F487}"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16E27E3-299E-4EB6-AD8F-18E8BBB8FE4C}" type="datetimeFigureOut">
              <a:rPr lang="es-ES" smtClean="0"/>
              <a:pPr/>
              <a:t>13/02/2016</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a:xfrm>
            <a:off x="8077200" y="6356350"/>
            <a:ext cx="609600" cy="365125"/>
          </a:xfrm>
        </p:spPr>
        <p:txBody>
          <a:bodyPr/>
          <a:lstStyle/>
          <a:p>
            <a:fld id="{03EFE684-7EB1-432D-A40A-7F1F4E19F487}" type="slidenum">
              <a:rPr lang="es-ES" smtClean="0"/>
              <a:pPr/>
              <a:t>‹Nº›</a:t>
            </a:fld>
            <a:endParaRPr lang="es-ES" dirty="0"/>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6E27E3-299E-4EB6-AD8F-18E8BBB8FE4C}" type="datetimeFigureOut">
              <a:rPr lang="es-ES" smtClean="0"/>
              <a:pPr/>
              <a:t>13/02/2016</a:t>
            </a:fld>
            <a:endParaRPr lang="es-ES" dirty="0"/>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EFE684-7EB1-432D-A40A-7F1F4E19F487}" type="slidenum">
              <a:rPr lang="es-ES" smtClean="0"/>
              <a:pPr/>
              <a:t>‹Nº›</a:t>
            </a:fld>
            <a:endParaRPr lang="es-ES" dirty="0"/>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LA INTELIGENCIA Y LA MEMORIA</a:t>
            </a:r>
            <a:endParaRPr lang="es-ES" dirty="0"/>
          </a:p>
        </p:txBody>
      </p:sp>
      <p:sp>
        <p:nvSpPr>
          <p:cNvPr id="3" name="2 Marcador de contenido"/>
          <p:cNvSpPr>
            <a:spLocks noGrp="1"/>
          </p:cNvSpPr>
          <p:nvPr>
            <p:ph idx="1"/>
          </p:nvPr>
        </p:nvSpPr>
        <p:spPr/>
        <p:txBody>
          <a:bodyPr/>
          <a:lstStyle/>
          <a:p>
            <a:endParaRPr lang="es-ES" smtClean="0"/>
          </a:p>
          <a:p>
            <a:pPr marL="0" indent="0">
              <a:buNone/>
            </a:pPr>
            <a:r>
              <a:rPr lang="es-ES" smtClean="0"/>
              <a:t>LA </a:t>
            </a:r>
            <a:r>
              <a:rPr lang="es-ES" dirty="0" smtClean="0"/>
              <a:t>INTELIGENCIA Y TIPOS DE INTELIGENCIA</a:t>
            </a:r>
          </a:p>
          <a:p>
            <a:r>
              <a:rPr lang="es-ES" dirty="0" smtClean="0"/>
              <a:t>LA </a:t>
            </a:r>
            <a:r>
              <a:rPr lang="es-ES" dirty="0" smtClean="0"/>
              <a:t>MEMORIA</a:t>
            </a:r>
            <a:endParaRPr lang="es-ES" dirty="0" smtClean="0"/>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sz="4400" b="1" dirty="0" smtClean="0">
                <a:latin typeface="+mn-lt"/>
              </a:rPr>
              <a:t>    INTELIGENCIA EMOCIONAL</a:t>
            </a:r>
            <a:r>
              <a:rPr lang="es-ES" dirty="0" smtClean="0"/>
              <a:t/>
            </a:r>
            <a:br>
              <a:rPr lang="es-ES" dirty="0" smtClean="0"/>
            </a:br>
            <a:endParaRPr lang="es-ES" dirty="0"/>
          </a:p>
        </p:txBody>
      </p:sp>
      <p:sp>
        <p:nvSpPr>
          <p:cNvPr id="3" name="2 Marcador de contenido"/>
          <p:cNvSpPr>
            <a:spLocks noGrp="1"/>
          </p:cNvSpPr>
          <p:nvPr>
            <p:ph idx="1"/>
          </p:nvPr>
        </p:nvSpPr>
        <p:spPr>
          <a:xfrm>
            <a:off x="457200" y="1484784"/>
            <a:ext cx="8229600" cy="3816424"/>
          </a:xfrm>
        </p:spPr>
        <p:txBody>
          <a:bodyPr>
            <a:normAutofit fontScale="92500" lnSpcReduction="10000"/>
          </a:bodyPr>
          <a:lstStyle/>
          <a:p>
            <a:r>
              <a:rPr lang="es-DO" dirty="0" smtClean="0"/>
              <a:t>Es la capacidad humana para resolver problemas relacionados con las emociones, ya que los sentimientos y como nos sentimos tiene mucho que ver a la hora de elegir.</a:t>
            </a:r>
            <a:endParaRPr lang="es-ES" dirty="0" smtClean="0"/>
          </a:p>
          <a:p>
            <a:r>
              <a:rPr lang="es-DO" dirty="0" smtClean="0"/>
              <a:t>	La inteligencia emocional es un complemento indispensable en la relación con sí mismo y con los demás. No sirve de nada ser el alumno con mejores calificaciones, si el niño no tiene amigos se siente acomplejado. Saber manejar nuestras emociones, también tiene que ver con la seguridad que tiene que estar presente en situaciones como un examen o una entrevista en la que los nervios pueden borrar de nuestra mente todo lo que sabemos.</a:t>
            </a:r>
            <a:endParaRPr lang="es-ES" dirty="0" smtClean="0"/>
          </a:p>
          <a:p>
            <a:endParaRPr lang="es-ES" dirty="0"/>
          </a:p>
        </p:txBody>
      </p:sp>
      <p:pic>
        <p:nvPicPr>
          <p:cNvPr id="4" name="3 Imagen" descr="C:\Users\oficentro1\Desktop\intelifencia emocional.jpg"/>
          <p:cNvPicPr/>
          <p:nvPr/>
        </p:nvPicPr>
        <p:blipFill>
          <a:blip r:embed="rId2" cstate="print"/>
          <a:srcRect/>
          <a:stretch>
            <a:fillRect/>
          </a:stretch>
        </p:blipFill>
        <p:spPr bwMode="auto">
          <a:xfrm>
            <a:off x="755576" y="5373216"/>
            <a:ext cx="2178240" cy="1255594"/>
          </a:xfrm>
          <a:prstGeom prst="rect">
            <a:avLst/>
          </a:prstGeom>
          <a:noFill/>
          <a:ln w="9525">
            <a:noFill/>
            <a:miter lim="800000"/>
            <a:headEnd/>
            <a:tailEnd/>
          </a:ln>
        </p:spPr>
      </p:pic>
      <p:pic>
        <p:nvPicPr>
          <p:cNvPr id="5" name="4 Imagen" descr="C:\Users\oficentro1\Desktop\test-inteligencia-emocional 2.jpg"/>
          <p:cNvPicPr/>
          <p:nvPr/>
        </p:nvPicPr>
        <p:blipFill>
          <a:blip r:embed="rId3" cstate="print"/>
          <a:srcRect/>
          <a:stretch>
            <a:fillRect/>
          </a:stretch>
        </p:blipFill>
        <p:spPr bwMode="auto">
          <a:xfrm>
            <a:off x="3851920" y="5373216"/>
            <a:ext cx="1448084" cy="1057701"/>
          </a:xfrm>
          <a:prstGeom prst="rect">
            <a:avLst/>
          </a:prstGeom>
          <a:noFill/>
          <a:ln w="9525">
            <a:noFill/>
            <a:miter lim="800000"/>
            <a:headEnd/>
            <a:tailEnd/>
          </a:ln>
        </p:spPr>
      </p:pic>
      <p:pic>
        <p:nvPicPr>
          <p:cNvPr id="6" name="5 Imagen" descr="C:\Users\oficentro1\Desktop\5_maneras_de_aumentar_tu_inteligencia_emocional_.jpg"/>
          <p:cNvPicPr/>
          <p:nvPr/>
        </p:nvPicPr>
        <p:blipFill>
          <a:blip r:embed="rId4" cstate="print"/>
          <a:srcRect/>
          <a:stretch>
            <a:fillRect/>
          </a:stretch>
        </p:blipFill>
        <p:spPr bwMode="auto">
          <a:xfrm>
            <a:off x="6804248" y="5373216"/>
            <a:ext cx="1796102" cy="1139588"/>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19256" cy="1298408"/>
          </a:xfrm>
        </p:spPr>
        <p:txBody>
          <a:bodyPr>
            <a:normAutofit fontScale="90000"/>
          </a:bodyPr>
          <a:lstStyle/>
          <a:p>
            <a:r>
              <a:rPr lang="es-DO" b="1" dirty="0" smtClean="0"/>
              <a:t>   INTELIGENCIA INTRAPERSONAL</a:t>
            </a:r>
            <a:r>
              <a:rPr lang="es-ES" dirty="0" smtClean="0"/>
              <a:t/>
            </a:r>
            <a:br>
              <a:rPr lang="es-ES" dirty="0" smtClean="0"/>
            </a:br>
            <a:endParaRPr lang="es-ES" dirty="0"/>
          </a:p>
        </p:txBody>
      </p:sp>
      <p:sp>
        <p:nvSpPr>
          <p:cNvPr id="3" name="2 Marcador de contenido"/>
          <p:cNvSpPr>
            <a:spLocks noGrp="1"/>
          </p:cNvSpPr>
          <p:nvPr>
            <p:ph idx="1"/>
          </p:nvPr>
        </p:nvSpPr>
        <p:spPr/>
        <p:txBody>
          <a:bodyPr/>
          <a:lstStyle/>
          <a:p>
            <a:r>
              <a:rPr lang="es-DO" b="1" dirty="0" smtClean="0"/>
              <a:t>	</a:t>
            </a:r>
            <a:r>
              <a:rPr lang="es-DO" dirty="0" smtClean="0"/>
              <a:t>Esta nos permite formar una imagen veraz y precisa de nosotros mismos, nos permite poder entender nuestras necesidades y características así como nuestras cualidades y defectos sin maximizarlos o minimizarlos. Este tipo de inteligencia es funcional para cualquier área de nuestra vida.</a:t>
            </a:r>
            <a:endParaRPr lang="es-ES" dirty="0" smtClean="0"/>
          </a:p>
          <a:p>
            <a:endParaRPr lang="es-ES" dirty="0"/>
          </a:p>
        </p:txBody>
      </p:sp>
      <p:pic>
        <p:nvPicPr>
          <p:cNvPr id="4" name="3 Imagen" descr="C:\Users\oficentro1\Desktop\intrapersonal.jpg"/>
          <p:cNvPicPr/>
          <p:nvPr/>
        </p:nvPicPr>
        <p:blipFill>
          <a:blip r:embed="rId2" cstate="print"/>
          <a:srcRect/>
          <a:stretch>
            <a:fillRect/>
          </a:stretch>
        </p:blipFill>
        <p:spPr bwMode="auto">
          <a:xfrm>
            <a:off x="3347864" y="4653136"/>
            <a:ext cx="2664296" cy="1800200"/>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356760"/>
          </a:xfrm>
        </p:spPr>
        <p:txBody>
          <a:bodyPr>
            <a:normAutofit fontScale="90000"/>
          </a:bodyPr>
          <a:lstStyle/>
          <a:p>
            <a:r>
              <a:rPr lang="es-DO" b="1" dirty="0" smtClean="0"/>
              <a:t>  INTERLIGENCIA INTERPERSONAL </a:t>
            </a:r>
            <a:r>
              <a:rPr lang="es-ES" dirty="0" smtClean="0"/>
              <a:t/>
            </a:r>
            <a:br>
              <a:rPr lang="es-ES" dirty="0" smtClean="0"/>
            </a:br>
            <a:endParaRPr lang="es-ES" dirty="0"/>
          </a:p>
        </p:txBody>
      </p:sp>
      <p:sp>
        <p:nvSpPr>
          <p:cNvPr id="3" name="2 Marcador de contenido"/>
          <p:cNvSpPr>
            <a:spLocks noGrp="1"/>
          </p:cNvSpPr>
          <p:nvPr>
            <p:ph idx="1"/>
          </p:nvPr>
        </p:nvSpPr>
        <p:spPr>
          <a:xfrm>
            <a:off x="457200" y="1556792"/>
            <a:ext cx="8229600" cy="3888432"/>
          </a:xfrm>
        </p:spPr>
        <p:txBody>
          <a:bodyPr>
            <a:normAutofit fontScale="92500"/>
          </a:bodyPr>
          <a:lstStyle/>
          <a:p>
            <a:r>
              <a:rPr lang="es-DO" dirty="0" smtClean="0"/>
              <a:t>Esta nos permite entender  a los demás. Se basa en la capacidad de manejar relaciones humanas, reconociendo sus motivaciones, razones y emociones. Este tipo de inteligencia es un complemento fundamental de cualquiera de las demás, pues tan poco sirve de nada si sacamos las mejores notas pero elegimos mal a nuestros amigos y posteriormente a nuestras parejas. La mayoría de las actividades que se realizan en la vida dependen de la inteligencia </a:t>
            </a:r>
            <a:r>
              <a:rPr lang="es-DO" b="1" dirty="0" smtClean="0"/>
              <a:t>interpersonal, </a:t>
            </a:r>
            <a:r>
              <a:rPr lang="es-DO" dirty="0" smtClean="0"/>
              <a:t>ya que están formadas por grupos humanos en lo que debemos relacionarnos.</a:t>
            </a:r>
            <a:endParaRPr lang="es-ES" dirty="0"/>
          </a:p>
        </p:txBody>
      </p:sp>
      <p:pic>
        <p:nvPicPr>
          <p:cNvPr id="4" name="3 Imagen" descr="C:\Users\oficentro1\Desktop\Inteligencia interpersonal.jpg"/>
          <p:cNvPicPr/>
          <p:nvPr/>
        </p:nvPicPr>
        <p:blipFill>
          <a:blip r:embed="rId2" cstate="print"/>
          <a:srcRect/>
          <a:stretch>
            <a:fillRect/>
          </a:stretch>
        </p:blipFill>
        <p:spPr bwMode="auto">
          <a:xfrm>
            <a:off x="1115616" y="5445224"/>
            <a:ext cx="3168352" cy="1224136"/>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r>
              <a:rPr lang="es-DO" b="1" dirty="0" smtClean="0"/>
              <a:t>   INTELIGENCIA NATURALISTA</a:t>
            </a:r>
            <a:r>
              <a:rPr lang="es-ES" dirty="0" smtClean="0"/>
              <a:t/>
            </a:r>
            <a:br>
              <a:rPr lang="es-ES" dirty="0" smtClean="0"/>
            </a:br>
            <a:endParaRPr lang="es-ES" dirty="0"/>
          </a:p>
        </p:txBody>
      </p:sp>
      <p:sp>
        <p:nvSpPr>
          <p:cNvPr id="3" name="2 Marcador de contenido"/>
          <p:cNvSpPr>
            <a:spLocks noGrp="1"/>
          </p:cNvSpPr>
          <p:nvPr>
            <p:ph idx="1"/>
          </p:nvPr>
        </p:nvSpPr>
        <p:spPr>
          <a:xfrm>
            <a:off x="467544" y="1484784"/>
            <a:ext cx="8219256" cy="4320480"/>
          </a:xfrm>
        </p:spPr>
        <p:txBody>
          <a:bodyPr>
            <a:normAutofit fontScale="70000" lnSpcReduction="20000"/>
          </a:bodyPr>
          <a:lstStyle/>
          <a:p>
            <a:r>
              <a:rPr lang="es-DO" sz="3100" b="1" dirty="0" smtClean="0"/>
              <a:t>	</a:t>
            </a:r>
            <a:r>
              <a:rPr lang="es-DO" sz="3100" dirty="0" smtClean="0"/>
              <a:t>La utilizamos al observar y estudiar la naturaleza. Los biológicos y los herbolarios son quienes más la han desarrollado.</a:t>
            </a:r>
          </a:p>
          <a:p>
            <a:r>
              <a:rPr lang="es-DO" sz="3100" dirty="0" smtClean="0"/>
              <a:t>  </a:t>
            </a:r>
            <a:r>
              <a:rPr lang="es-DO" sz="3100" b="1" dirty="0" smtClean="0"/>
              <a:t>Todos tenemos nueve tipos de inteligencia, </a:t>
            </a:r>
            <a:r>
              <a:rPr lang="es-DO" sz="3100" dirty="0" smtClean="0"/>
              <a:t>pero desarrollamos unas u otras dependiendo de factores como: la educación, la familia y el entorno. No importa cuál sea la actividad que vayamos a desarrollar, pues necesitamos algunas combinaciones según sea el caso. Hoy debido a la complejidad del mundo, los niños parecen estar mucho más listos para resolver problemas de toda índole, por eso es importante que conozca los talentos y aptitudes de tu hijo, también lo es que trate de incentivar su capacidad para desenvolverse correctamente en cualquier ámbito, así cuando  ingrese a la escuela o a la universidad, no solo será capaz de obtener buenas notas, sino también de ser feliz.</a:t>
            </a:r>
            <a:endParaRPr lang="es-ES" sz="3100" dirty="0" smtClean="0"/>
          </a:p>
          <a:p>
            <a:endParaRPr lang="es-ES" dirty="0"/>
          </a:p>
        </p:txBody>
      </p:sp>
      <p:pic>
        <p:nvPicPr>
          <p:cNvPr id="4" name="3 Imagen" descr="C:\Users\oficentro1\Desktop\inteligencia_natural_ecologica.jpg"/>
          <p:cNvPicPr/>
          <p:nvPr/>
        </p:nvPicPr>
        <p:blipFill>
          <a:blip r:embed="rId2" cstate="print"/>
          <a:srcRect/>
          <a:stretch>
            <a:fillRect/>
          </a:stretch>
        </p:blipFill>
        <p:spPr bwMode="auto">
          <a:xfrm>
            <a:off x="2123728" y="5373216"/>
            <a:ext cx="2592288" cy="1296144"/>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32657"/>
            <a:ext cx="7772400" cy="1728191"/>
          </a:xfrm>
        </p:spPr>
        <p:txBody>
          <a:bodyPr/>
          <a:lstStyle/>
          <a:p>
            <a:r>
              <a:rPr lang="es-ES" dirty="0" smtClean="0"/>
              <a:t>LA MEMORIA</a:t>
            </a:r>
            <a:endParaRPr lang="es-ES" dirty="0"/>
          </a:p>
        </p:txBody>
      </p:sp>
      <p:pic>
        <p:nvPicPr>
          <p:cNvPr id="1026" name="Picture 2" descr="C:\Users\nazaret\Desktop\podemos-mejorar-nuestra-memoria.jpg"/>
          <p:cNvPicPr>
            <a:picLocks noChangeAspect="1" noChangeArrowheads="1"/>
          </p:cNvPicPr>
          <p:nvPr/>
        </p:nvPicPr>
        <p:blipFill>
          <a:blip r:embed="rId2" cstate="print"/>
          <a:srcRect/>
          <a:stretch>
            <a:fillRect/>
          </a:stretch>
        </p:blipFill>
        <p:spPr bwMode="auto">
          <a:xfrm>
            <a:off x="1187624" y="2132856"/>
            <a:ext cx="6912768" cy="4248472"/>
          </a:xfrm>
          <a:prstGeom prst="rect">
            <a:avLst/>
          </a:prstGeom>
          <a:noFill/>
        </p:spPr>
      </p:pic>
    </p:spTree>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DE LA MEMORIA</a:t>
            </a:r>
            <a:br>
              <a:rPr lang="es-ES" dirty="0" smtClean="0"/>
            </a:br>
            <a:endParaRPr lang="es-ES" dirty="0"/>
          </a:p>
        </p:txBody>
      </p:sp>
      <p:sp>
        <p:nvSpPr>
          <p:cNvPr id="3" name="2 Marcador de contenido"/>
          <p:cNvSpPr>
            <a:spLocks noGrp="1"/>
          </p:cNvSpPr>
          <p:nvPr>
            <p:ph idx="1"/>
          </p:nvPr>
        </p:nvSpPr>
        <p:spPr/>
        <p:txBody>
          <a:bodyPr/>
          <a:lstStyle/>
          <a:p>
            <a:r>
              <a:rPr lang="es-ES" dirty="0" smtClean="0"/>
              <a:t>El aprendizaje se define en términos de los cambios relativamente permanentes debidos a la experiencia pasada, y la memoria es una parte crucial del proceso de aprendizaje, sin ella, las experiencias se perderían y el individuo no podría beneficiarse de la experiencia pasada.</a:t>
            </a:r>
          </a:p>
          <a:p>
            <a:endParaRPr lang="es-ES" dirty="0"/>
          </a:p>
          <a:p>
            <a:endParaRPr lang="es-ES" dirty="0" smtClean="0"/>
          </a:p>
          <a:p>
            <a:endParaRPr lang="es-ES" dirty="0"/>
          </a:p>
          <a:p>
            <a:endParaRPr lang="es-ES" dirty="0" smtClean="0"/>
          </a:p>
          <a:p>
            <a:endParaRPr lang="es-ES" dirty="0"/>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764705"/>
            <a:ext cx="8219256" cy="5112568"/>
          </a:xfrm>
        </p:spPr>
        <p:txBody>
          <a:bodyPr>
            <a:normAutofit/>
          </a:bodyPr>
          <a:lstStyle/>
          <a:p>
            <a:r>
              <a:rPr lang="es-ES" dirty="0" smtClean="0"/>
              <a:t>Sin embargo, es muy difícil tratar de definir el aprendizaje y la memoria de manera independiente uno de otra, ya que ambos representan dos lados de la misma moneda: </a:t>
            </a:r>
          </a:p>
          <a:p>
            <a:r>
              <a:rPr lang="es-ES" dirty="0" smtClean="0"/>
              <a:t>A) El aprendizaje depende de la memoria para su permanencia y de manera inversa.</a:t>
            </a:r>
          </a:p>
          <a:p>
            <a:pPr>
              <a:buNone/>
            </a:pPr>
            <a:endParaRPr lang="es-ES" dirty="0" smtClean="0"/>
          </a:p>
          <a:p>
            <a:r>
              <a:rPr lang="es-ES" dirty="0" smtClean="0"/>
              <a:t>B) La memoria no tendría contenido si no tuviera lugar el aprendizaje.</a:t>
            </a:r>
          </a:p>
          <a:p>
            <a:endParaRPr lang="es-ES" dirty="0"/>
          </a:p>
          <a:p>
            <a:endParaRPr lang="es-ES" dirty="0" smtClean="0"/>
          </a:p>
          <a:p>
            <a:endParaRPr lang="es-ES" dirty="0"/>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BLAKEMORE 1988</a:t>
            </a:r>
            <a:endParaRPr lang="es-ES" dirty="0"/>
          </a:p>
        </p:txBody>
      </p:sp>
      <p:pic>
        <p:nvPicPr>
          <p:cNvPr id="2050" name="Picture 2" descr="C:\Users\nazaret\Desktop\Blakemore.jpg"/>
          <p:cNvPicPr>
            <a:picLocks noGrp="1" noChangeAspect="1" noChangeArrowheads="1"/>
          </p:cNvPicPr>
          <p:nvPr>
            <p:ph idx="1"/>
          </p:nvPr>
        </p:nvPicPr>
        <p:blipFill>
          <a:blip r:embed="rId2" cstate="print"/>
          <a:srcRect/>
          <a:stretch>
            <a:fillRect/>
          </a:stretch>
        </p:blipFill>
        <p:spPr bwMode="auto">
          <a:xfrm>
            <a:off x="2123728" y="2060848"/>
            <a:ext cx="4752527" cy="4176464"/>
          </a:xfrm>
          <a:prstGeom prst="rect">
            <a:avLst/>
          </a:prstGeom>
          <a:noFill/>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857403"/>
          </a:xfrm>
        </p:spPr>
        <p:txBody>
          <a:bodyPr/>
          <a:lstStyle/>
          <a:p>
            <a:r>
              <a:rPr lang="es-ES" dirty="0" smtClean="0"/>
              <a:t>Puede definirse como </a:t>
            </a:r>
            <a:r>
              <a:rPr lang="es-ES" b="1" dirty="0" smtClean="0"/>
              <a:t>MEMORIA</a:t>
            </a:r>
            <a:r>
              <a:rPr lang="es-ES" dirty="0" smtClean="0"/>
              <a:t>: a la retención del aprendizaje o la experiencia; En palabras de </a:t>
            </a:r>
            <a:r>
              <a:rPr lang="es-ES" b="1" dirty="0" smtClean="0"/>
              <a:t>Blakemore</a:t>
            </a:r>
            <a:r>
              <a:rPr lang="es-ES" dirty="0" smtClean="0"/>
              <a:t> (1988), En el sentido mas amplio, el aprendizaje es la adquisición de conocimientos y la </a:t>
            </a:r>
            <a:r>
              <a:rPr lang="es-ES" b="1" dirty="0" smtClean="0"/>
              <a:t>MEMORIA</a:t>
            </a:r>
            <a:r>
              <a:rPr lang="es-ES" dirty="0" smtClean="0"/>
              <a:t> es el almacenamiento de una representación interna de tal conocimiento.</a:t>
            </a:r>
          </a:p>
          <a:p>
            <a:endParaRPr lang="es-ES" dirty="0" smtClean="0"/>
          </a:p>
          <a:p>
            <a:pPr>
              <a:buNone/>
            </a:pPr>
            <a:endParaRPr lang="es-ES" dirty="0"/>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WILLIAM JAMES 1890</a:t>
            </a:r>
            <a:endParaRPr lang="es-ES" dirty="0"/>
          </a:p>
        </p:txBody>
      </p:sp>
      <p:pic>
        <p:nvPicPr>
          <p:cNvPr id="3074" name="Picture 2" descr="C:\Users\nazaret\Desktop\William_James_b1842c.jpg"/>
          <p:cNvPicPr>
            <a:picLocks noGrp="1" noChangeAspect="1" noChangeArrowheads="1"/>
          </p:cNvPicPr>
          <p:nvPr>
            <p:ph idx="1"/>
          </p:nvPr>
        </p:nvPicPr>
        <p:blipFill>
          <a:blip r:embed="rId2" cstate="print"/>
          <a:srcRect/>
          <a:stretch>
            <a:fillRect/>
          </a:stretch>
        </p:blipFill>
        <p:spPr bwMode="auto">
          <a:xfrm>
            <a:off x="1547664" y="1988840"/>
            <a:ext cx="6048672" cy="4032448"/>
          </a:xfrm>
          <a:prstGeom prst="rect">
            <a:avLst/>
          </a:prstGeom>
          <a:noFill/>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08720"/>
            <a:ext cx="8229600" cy="1224136"/>
          </a:xfrm>
        </p:spPr>
        <p:txBody>
          <a:bodyPr>
            <a:normAutofit fontScale="90000"/>
          </a:bodyPr>
          <a:lstStyle/>
          <a:p>
            <a:r>
              <a:rPr lang="es-ES" dirty="0" smtClean="0"/>
              <a:t>LA INTELIGENCIA Y TIPOS DE INTELIGENCIA</a:t>
            </a:r>
            <a:endParaRPr lang="es-ES" dirty="0"/>
          </a:p>
        </p:txBody>
      </p:sp>
      <p:pic>
        <p:nvPicPr>
          <p:cNvPr id="5" name="Picture 2" descr="C:\Users\nazaret\Desktop\inteligencia.jpg"/>
          <p:cNvPicPr>
            <a:picLocks noGrp="1" noChangeAspect="1" noChangeArrowheads="1"/>
          </p:cNvPicPr>
          <p:nvPr>
            <p:ph idx="1"/>
          </p:nvPr>
        </p:nvPicPr>
        <p:blipFill>
          <a:blip r:embed="rId2" cstate="print"/>
          <a:stretch>
            <a:fillRect/>
          </a:stretch>
        </p:blipFill>
        <p:spPr bwMode="auto">
          <a:xfrm>
            <a:off x="3048000" y="2224881"/>
            <a:ext cx="3048000" cy="3810000"/>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5"/>
            <a:ext cx="8229600" cy="4824536"/>
          </a:xfrm>
        </p:spPr>
        <p:txBody>
          <a:bodyPr>
            <a:normAutofit/>
          </a:bodyPr>
          <a:lstStyle/>
          <a:p>
            <a:r>
              <a:rPr lang="es-ES" b="1" dirty="0" smtClean="0"/>
              <a:t>William James </a:t>
            </a:r>
            <a:r>
              <a:rPr lang="es-ES" dirty="0" smtClean="0"/>
              <a:t>(1890), uno de los primeros de la psicología, fue sin lugar a dudas el primero en hacer una distinción formal entre memoria primaria y secundaria, las cuales corresponden en forma respectiva, a la memoria a corto plazo y a largo plazo; esta distinción reside en el centro del muy influyente modelo de almacenamiento múltiple de </a:t>
            </a:r>
            <a:r>
              <a:rPr lang="es-ES" b="1" dirty="0" smtClean="0"/>
              <a:t>Atkinson</a:t>
            </a:r>
            <a:r>
              <a:rPr lang="es-ES" dirty="0" smtClean="0"/>
              <a:t> y </a:t>
            </a:r>
            <a:r>
              <a:rPr lang="es-ES" b="1" dirty="0" smtClean="0"/>
              <a:t>Shiffrin</a:t>
            </a:r>
            <a:r>
              <a:rPr lang="es-ES" dirty="0" smtClean="0"/>
              <a:t> (1968).</a:t>
            </a:r>
            <a:endParaRPr lang="es-ES" dirty="0"/>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SHIFFRIN Y ATKINSON</a:t>
            </a:r>
            <a:br>
              <a:rPr lang="es-ES" dirty="0" smtClean="0"/>
            </a:br>
            <a:endParaRPr lang="es-ES" dirty="0"/>
          </a:p>
        </p:txBody>
      </p:sp>
      <p:pic>
        <p:nvPicPr>
          <p:cNvPr id="4098" name="Picture 2" descr="C:\Users\nazaret\Desktop\atkinson.jpg"/>
          <p:cNvPicPr>
            <a:picLocks noGrp="1" noChangeAspect="1" noChangeArrowheads="1"/>
          </p:cNvPicPr>
          <p:nvPr>
            <p:ph idx="1"/>
          </p:nvPr>
        </p:nvPicPr>
        <p:blipFill>
          <a:blip r:embed="rId2" cstate="print"/>
          <a:stretch>
            <a:fillRect/>
          </a:stretch>
        </p:blipFill>
        <p:spPr bwMode="auto">
          <a:xfrm>
            <a:off x="4268724" y="3068960"/>
            <a:ext cx="2247492" cy="2448272"/>
          </a:xfrm>
          <a:prstGeom prst="rect">
            <a:avLst/>
          </a:prstGeom>
          <a:noFill/>
        </p:spPr>
      </p:pic>
      <p:pic>
        <p:nvPicPr>
          <p:cNvPr id="4099" name="Picture 3" descr="C:\Users\nazaret\Desktop\richard.jpg"/>
          <p:cNvPicPr>
            <a:picLocks noChangeAspect="1" noChangeArrowheads="1"/>
          </p:cNvPicPr>
          <p:nvPr/>
        </p:nvPicPr>
        <p:blipFill>
          <a:blip r:embed="rId3" cstate="print"/>
          <a:srcRect/>
          <a:stretch>
            <a:fillRect/>
          </a:stretch>
        </p:blipFill>
        <p:spPr bwMode="auto">
          <a:xfrm>
            <a:off x="827584" y="1988840"/>
            <a:ext cx="3048338" cy="3312368"/>
          </a:xfrm>
          <a:prstGeom prst="rect">
            <a:avLst/>
          </a:prstGeom>
          <a:noFill/>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En general, se considera que </a:t>
            </a:r>
            <a:r>
              <a:rPr lang="es-ES" b="1" dirty="0" smtClean="0"/>
              <a:t>Hermann</a:t>
            </a:r>
            <a:r>
              <a:rPr lang="es-ES" dirty="0" smtClean="0"/>
              <a:t> </a:t>
            </a:r>
            <a:r>
              <a:rPr lang="es-ES" b="1" dirty="0" smtClean="0"/>
              <a:t>Ebbinghaus (1885) </a:t>
            </a:r>
            <a:r>
              <a:rPr lang="es-ES" dirty="0" smtClean="0"/>
              <a:t>es el pionero en el estudio experimental de la memoria, al haberse utilizado a si mismo para estudiar fenómenos básicos tales como las curvas de aprendizaje y las curvas de olvido y al inventar silabas sin sentido para dicho propósito.</a:t>
            </a:r>
            <a:endParaRPr lang="es-ES" dirty="0"/>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HERMANN EBBINGHAUS 1885</a:t>
            </a:r>
            <a:endParaRPr lang="es-ES" dirty="0"/>
          </a:p>
        </p:txBody>
      </p:sp>
      <p:pic>
        <p:nvPicPr>
          <p:cNvPr id="5122" name="Picture 2" descr="C:\Users\nazaret\Desktop\Ebbinghaus2.jpg"/>
          <p:cNvPicPr>
            <a:picLocks noGrp="1" noChangeAspect="1" noChangeArrowheads="1"/>
          </p:cNvPicPr>
          <p:nvPr>
            <p:ph idx="1"/>
          </p:nvPr>
        </p:nvPicPr>
        <p:blipFill>
          <a:blip r:embed="rId2" cstate="print"/>
          <a:stretch>
            <a:fillRect/>
          </a:stretch>
        </p:blipFill>
        <p:spPr bwMode="auto">
          <a:xfrm>
            <a:off x="2905125" y="2101056"/>
            <a:ext cx="3333750" cy="4057650"/>
          </a:xfrm>
          <a:prstGeom prst="rect">
            <a:avLst/>
          </a:prstGeom>
          <a:noFill/>
        </p:spPr>
      </p:pic>
    </p:spTree>
  </p:cSld>
  <p:clrMapOvr>
    <a:masterClrMapping/>
  </p:clrMapOvr>
  <p:transition spd="slow">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MEMORIA IMPLICITA Y EXPLICITA</a:t>
            </a:r>
            <a:endParaRPr lang="es-ES" dirty="0"/>
          </a:p>
        </p:txBody>
      </p:sp>
      <p:sp>
        <p:nvSpPr>
          <p:cNvPr id="3" name="2 Marcador de contenido"/>
          <p:cNvSpPr>
            <a:spLocks noGrp="1"/>
          </p:cNvSpPr>
          <p:nvPr>
            <p:ph idx="1"/>
          </p:nvPr>
        </p:nvSpPr>
        <p:spPr/>
        <p:txBody>
          <a:bodyPr/>
          <a:lstStyle/>
          <a:p>
            <a:r>
              <a:rPr lang="es-ES" b="1" dirty="0" smtClean="0"/>
              <a:t>Memoria implícita y aprendizaje implícito:</a:t>
            </a:r>
          </a:p>
          <a:p>
            <a:r>
              <a:rPr lang="es-ES" dirty="0" smtClean="0"/>
              <a:t>Para </a:t>
            </a:r>
            <a:r>
              <a:rPr lang="es-ES" b="1" dirty="0" smtClean="0"/>
              <a:t>Reber</a:t>
            </a:r>
            <a:r>
              <a:rPr lang="es-ES" dirty="0" smtClean="0"/>
              <a:t>, el </a:t>
            </a:r>
            <a:r>
              <a:rPr lang="es-ES" smtClean="0"/>
              <a:t>aprendizaje implícito </a:t>
            </a:r>
            <a:r>
              <a:rPr lang="es-ES" dirty="0" smtClean="0"/>
              <a:t>es un proceso de inducción para adquirir independientemente de la conciencia de los sujetos sobre el proceso de adquisición o sobre la información adquirida.</a:t>
            </a:r>
          </a:p>
          <a:p>
            <a:r>
              <a:rPr lang="es-ES" b="1" dirty="0" smtClean="0"/>
              <a:t>Memoria explicita:</a:t>
            </a:r>
          </a:p>
          <a:p>
            <a:r>
              <a:rPr lang="es-ES" dirty="0" smtClean="0"/>
              <a:t>Es la clase de memoria que se hace consciente y puede ser expresada directamente.</a:t>
            </a:r>
          </a:p>
          <a:p>
            <a:endParaRPr lang="es-ES" dirty="0"/>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ES" dirty="0" smtClean="0"/>
              <a:t>      TIPOS DE MEMORIA</a:t>
            </a:r>
            <a:endParaRPr lang="es-ES" dirty="0"/>
          </a:p>
        </p:txBody>
      </p:sp>
      <p:sp>
        <p:nvSpPr>
          <p:cNvPr id="3" name="2 Marcador de contenido"/>
          <p:cNvSpPr>
            <a:spLocks noGrp="1"/>
          </p:cNvSpPr>
          <p:nvPr>
            <p:ph idx="1"/>
          </p:nvPr>
        </p:nvSpPr>
        <p:spPr>
          <a:xfrm>
            <a:off x="457200" y="1484784"/>
            <a:ext cx="8229600" cy="5112568"/>
          </a:xfrm>
        </p:spPr>
        <p:txBody>
          <a:bodyPr>
            <a:normAutofit/>
          </a:bodyPr>
          <a:lstStyle/>
          <a:p>
            <a:r>
              <a:rPr lang="es-ES" sz="2800" b="1" dirty="0" smtClean="0"/>
              <a:t>Memoria sensorial </a:t>
            </a:r>
            <a:r>
              <a:rPr lang="es-ES" sz="2800" dirty="0" smtClean="0"/>
              <a:t>(MS). Registra la información que proviene del ambiente externo (imágenes, sonidos, olores, sabores y el tacto de las cosas) durante un tiempo muy breve (un segundo), pero el suficiente para que esta memoria sea transmitida a la MCP. La MS explora las características físicas de los estímulos y registra las sensaciones. Además su capacidad es grande y existe un subsistema para cada sentido, también la duración de la información depende del sentido.</a:t>
            </a:r>
          </a:p>
          <a:p>
            <a:endParaRPr lang="es-ES" dirty="0"/>
          </a:p>
        </p:txBody>
      </p:sp>
    </p:spTree>
  </p:cSld>
  <p:clrMapOvr>
    <a:masterClrMapping/>
  </p:clrMapOvr>
  <p:transition spd="slow">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268760"/>
            <a:ext cx="8064896" cy="4832092"/>
          </a:xfrm>
          <a:prstGeom prst="rect">
            <a:avLst/>
          </a:prstGeom>
        </p:spPr>
        <p:txBody>
          <a:bodyPr wrap="square">
            <a:spAutoFit/>
          </a:bodyPr>
          <a:lstStyle/>
          <a:p>
            <a:r>
              <a:rPr lang="es-ES" sz="2800" b="1" dirty="0" smtClean="0"/>
              <a:t>Memoria a corto plazo </a:t>
            </a:r>
            <a:r>
              <a:rPr lang="es-ES" sz="2800" dirty="0" smtClean="0"/>
              <a:t>(MCP). La memoria almacenada en la parte sensorial se transfiere en parte a la memoria a corto plazo, antes de pasar a la memoria a largo plazo. La función de la MCP es organizar y analizar la información e interpretar nuestras experiencias. La capacidad de almacenamiento de la MCP es limitada y la duración temporal de la información es breve, entre 18 y 20 segundos. Si la información recibida es interpretada y organizada de forma lógica, puede ser recordada más tiempo</a:t>
            </a:r>
            <a:r>
              <a:rPr lang="es-ES" dirty="0" smtClean="0"/>
              <a:t>.</a:t>
            </a:r>
          </a:p>
        </p:txBody>
      </p:sp>
    </p:spTree>
  </p:cSld>
  <p:clrMapOvr>
    <a:masterClrMapping/>
  </p:clrMapOvr>
  <p:transition spd="slow">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1196752"/>
            <a:ext cx="7200800" cy="4893647"/>
          </a:xfrm>
          <a:prstGeom prst="rect">
            <a:avLst/>
          </a:prstGeom>
        </p:spPr>
        <p:txBody>
          <a:bodyPr wrap="square">
            <a:spAutoFit/>
          </a:bodyPr>
          <a:lstStyle/>
          <a:p>
            <a:r>
              <a:rPr lang="es-ES" sz="2400" b="1" dirty="0" smtClean="0"/>
              <a:t>Memoria a largo plazo </a:t>
            </a:r>
            <a:r>
              <a:rPr lang="es-ES" sz="2400" dirty="0" smtClean="0"/>
              <a:t>(MLP). Contiene nuestros conocimientos del mundo físico, de la realidad social y cultural, nuestros recuerdos autobiográficos, así como el lenguaje y los significados de los conceptos. Aquí la información está bien organizada, facilitando su acceso cuando es oportuno. </a:t>
            </a:r>
          </a:p>
          <a:p>
            <a:r>
              <a:rPr lang="es-ES" sz="2400" dirty="0" smtClean="0"/>
              <a:t>La información de la MLP es semántica cuando el material es verbal, y visual cuando se trata de figuras o gráficos. Además tiene una capacidad ilimitada. En cuanto a su duración, es una estructura de almacenamiento permanente, pero sus contenidos se mantienen durante unos minutos, varios años o toda la vida del individuo.</a:t>
            </a:r>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544616"/>
          </a:xfrm>
        </p:spPr>
        <p:txBody>
          <a:bodyPr>
            <a:normAutofit fontScale="92500" lnSpcReduction="20000"/>
          </a:bodyPr>
          <a:lstStyle/>
          <a:p>
            <a:r>
              <a:rPr lang="es-ES" b="1" dirty="0" smtClean="0"/>
              <a:t>Rasgos evolutivos del ser humano</a:t>
            </a:r>
            <a:endParaRPr lang="es-ES" dirty="0" smtClean="0"/>
          </a:p>
          <a:p>
            <a:r>
              <a:rPr lang="es-ES" dirty="0" smtClean="0"/>
              <a:t> Rasgos evolutivos de los niños (6-12 años)Es en esta etapa cuando los niños tienen un desarrollo muy significativo de la memoria, también se crea en ellos una actitud egocéntrica hacia el mundo y no son capaces de concebir distintos puntos de vista.</a:t>
            </a:r>
          </a:p>
          <a:p>
            <a:r>
              <a:rPr lang="es-ES" b="1" dirty="0" smtClean="0"/>
              <a:t>Desarrollo de la memoria:</a:t>
            </a:r>
            <a:endParaRPr lang="es-ES" dirty="0" smtClean="0"/>
          </a:p>
          <a:p>
            <a:pPr>
              <a:buNone/>
            </a:pPr>
            <a:r>
              <a:rPr lang="es-ES" dirty="0" smtClean="0"/>
              <a:t>     Durante la niñez, los niños muestran un desarrollo significativo de su memoria. Tanto en los niños de esta edad como en los adultos existe una diferencia entre el reconocimiento y el recuerdo. El reconocimiento es la capacidad para identificar algo ya conocido y que vuelve a verse, mientras que el recuerdo es la capacidad para evocar el conocimiento de algo que está en la memoria, como describir una imagen que ya se ha vito antes sin que esté presente en ese momento. A cualquier edad resulta más fácil reconocer que recordar.</a:t>
            </a:r>
          </a:p>
          <a:p>
            <a:endParaRPr lang="es-ES" dirty="0"/>
          </a:p>
        </p:txBody>
      </p:sp>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229600" cy="5904656"/>
          </a:xfrm>
        </p:spPr>
        <p:txBody>
          <a:bodyPr>
            <a:normAutofit fontScale="77500" lnSpcReduction="20000"/>
          </a:bodyPr>
          <a:lstStyle/>
          <a:p>
            <a:r>
              <a:rPr lang="es-ES" b="1" dirty="0" smtClean="0"/>
              <a:t>Rasgos evolutivos en personas de la vejez</a:t>
            </a:r>
            <a:endParaRPr lang="es-ES" dirty="0" smtClean="0"/>
          </a:p>
          <a:p>
            <a:r>
              <a:rPr lang="es-ES" dirty="0" smtClean="0"/>
              <a:t>El ser humano mayor tarda más en responder a la información que recibe en comparación con el más joven, sobre todo cuando la tarea que ha de realizar requiere mucha atención. Sin embargo, hay que resaltar que esos cambios en las primeras fases del procesamiento ocurren desde muy temprano en la vida.</a:t>
            </a:r>
          </a:p>
          <a:p>
            <a:r>
              <a:rPr lang="es-ES" b="1" dirty="0" smtClean="0"/>
              <a:t>Enfermedades vinculadas a la memoria</a:t>
            </a:r>
            <a:endParaRPr lang="es-ES" dirty="0" smtClean="0"/>
          </a:p>
          <a:p>
            <a:r>
              <a:rPr lang="es-ES" b="1" dirty="0" smtClean="0"/>
              <a:t>Alzheimer</a:t>
            </a:r>
            <a:endParaRPr lang="es-ES" dirty="0" smtClean="0"/>
          </a:p>
          <a:p>
            <a:r>
              <a:rPr lang="es-ES" dirty="0" smtClean="0"/>
              <a:t>Esta enfermedad afecta las partes del cerebro que controlan el pensamiento, la memoria y el lenguaje. La memoria se debilita, los hechos cotidianos recientes no son recordados y en la medida que avanza se afecta la memoria para los eventos vitales más antiguos; los afectos se empobrecen, con pérdida del interés para mantener relaciones sociales con la familia y el entorno, mostrando un progresivo aislamiento social.</a:t>
            </a:r>
          </a:p>
          <a:p>
            <a:pPr>
              <a:buNone/>
            </a:pPr>
            <a:r>
              <a:rPr lang="es-ES" dirty="0" smtClean="0"/>
              <a:t> </a:t>
            </a:r>
          </a:p>
          <a:p>
            <a:r>
              <a:rPr lang="es-ES" b="1" dirty="0" smtClean="0"/>
              <a:t>La amnesia</a:t>
            </a:r>
            <a:endParaRPr lang="es-ES" dirty="0" smtClean="0"/>
          </a:p>
          <a:p>
            <a:pPr>
              <a:buNone/>
            </a:pPr>
            <a:r>
              <a:rPr lang="es-ES" dirty="0" smtClean="0"/>
              <a:t>     La </a:t>
            </a:r>
            <a:r>
              <a:rPr lang="es-ES" b="1" dirty="0" smtClean="0"/>
              <a:t>amnesia</a:t>
            </a:r>
            <a:r>
              <a:rPr lang="es-ES" dirty="0" smtClean="0"/>
              <a:t>  es un trastorno del funcionamiento de la memoria, durante el cual el individuo es incapaz de conservar o recuperar información almacenada con anterioridad. </a:t>
            </a:r>
          </a:p>
          <a:p>
            <a:endParaRPr lang="es-E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075240" cy="5688632"/>
          </a:xfrm>
        </p:spPr>
        <p:txBody>
          <a:bodyPr>
            <a:normAutofit/>
          </a:bodyPr>
          <a:lstStyle/>
          <a:p>
            <a:r>
              <a:rPr lang="es-ES" sz="2800" dirty="0"/>
              <a:t>La inteligencia (del </a:t>
            </a:r>
            <a:r>
              <a:rPr lang="es-ES" sz="2800" dirty="0" smtClean="0"/>
              <a:t>latín , </a:t>
            </a:r>
            <a:r>
              <a:rPr lang="es-ES" sz="2800" i="1" dirty="0"/>
              <a:t>intellegentĭa</a:t>
            </a:r>
            <a:r>
              <a:rPr lang="es-ES" sz="2800" dirty="0"/>
              <a:t>) es la capacidad de pensar, </a:t>
            </a:r>
            <a:r>
              <a:rPr lang="es-ES" sz="2800" dirty="0" smtClean="0"/>
              <a:t>entender, </a:t>
            </a:r>
            <a:r>
              <a:rPr lang="es-ES" sz="2800" dirty="0"/>
              <a:t>razonar, asimilar, elaborar </a:t>
            </a:r>
            <a:r>
              <a:rPr lang="es-ES" sz="2800" dirty="0" smtClean="0"/>
              <a:t>información y </a:t>
            </a:r>
            <a:r>
              <a:rPr lang="es-ES" sz="2800" dirty="0"/>
              <a:t>emplear el uso de la lógica. El </a:t>
            </a:r>
            <a:r>
              <a:rPr lang="es-ES" sz="2800" i="1" dirty="0"/>
              <a:t>Diccionario de la lengua </a:t>
            </a:r>
            <a:r>
              <a:rPr lang="es-ES" sz="2800" i="1" dirty="0" smtClean="0"/>
              <a:t>española</a:t>
            </a:r>
            <a:r>
              <a:rPr lang="es-ES" sz="2800" dirty="0" smtClean="0"/>
              <a:t> de </a:t>
            </a:r>
            <a:r>
              <a:rPr lang="es-ES" sz="2800" dirty="0"/>
              <a:t>la Real </a:t>
            </a:r>
            <a:r>
              <a:rPr lang="es-ES" sz="2800" dirty="0" smtClean="0"/>
              <a:t>Academia Española   </a:t>
            </a:r>
            <a:r>
              <a:rPr lang="es-ES" sz="2800" dirty="0"/>
              <a:t>define la inteligencia, entre otras acepciones, como la «capacidad para entender o comprender» y como la «capacidad para resolver problemas</a:t>
            </a:r>
            <a:r>
              <a:rPr lang="es-ES" sz="2800" dirty="0" smtClean="0"/>
              <a:t>».</a:t>
            </a:r>
            <a:r>
              <a:rPr lang="es-ES" sz="2800" baseline="30000" dirty="0"/>
              <a:t> </a:t>
            </a:r>
            <a:r>
              <a:rPr lang="es-ES" sz="2800" dirty="0" smtClean="0"/>
              <a:t>Sin </a:t>
            </a:r>
            <a:r>
              <a:rPr lang="es-ES" sz="2800" dirty="0"/>
              <a:t>embargo, de acuerdo con los especialistas no existe una definición universalmente </a:t>
            </a:r>
            <a:r>
              <a:rPr lang="es-ES" sz="2800" dirty="0">
                <a:latin typeface="Cuerpo calibri"/>
              </a:rPr>
              <a:t>aceptada</a:t>
            </a:r>
            <a:r>
              <a:rPr lang="es-ES" sz="2800" dirty="0"/>
              <a:t> de qué es inteligencia, por lo que no resulta fácil reducir el campo de estudio a una definición simple.</a:t>
            </a:r>
          </a:p>
          <a:p>
            <a:endParaRPr lang="es-ES" sz="1800" dirty="0"/>
          </a:p>
        </p:txBody>
      </p:sp>
    </p:spTree>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zaret\Desktop\gracias.gif"/>
          <p:cNvPicPr>
            <a:picLocks noChangeAspect="1" noChangeArrowheads="1" noCrop="1"/>
          </p:cNvPicPr>
          <p:nvPr/>
        </p:nvPicPr>
        <p:blipFill>
          <a:blip r:embed="rId2" cstate="print"/>
          <a:srcRect/>
          <a:stretch>
            <a:fillRect/>
          </a:stretch>
        </p:blipFill>
        <p:spPr bwMode="auto">
          <a:xfrm>
            <a:off x="1043608" y="1844825"/>
            <a:ext cx="6984776" cy="3672408"/>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112568"/>
          </a:xfrm>
        </p:spPr>
        <p:txBody>
          <a:bodyPr>
            <a:normAutofit fontScale="92500" lnSpcReduction="10000"/>
          </a:bodyPr>
          <a:lstStyle/>
          <a:p>
            <a:r>
              <a:rPr lang="es-ES" sz="2800" dirty="0" smtClean="0"/>
              <a:t>Definir qué es la inteligencia ha sido siempre objeto de polémica  ante un escenario tan diversificado de opiniones, </a:t>
            </a:r>
            <a:r>
              <a:rPr lang="es-ES" sz="2800" b="1" dirty="0" smtClean="0"/>
              <a:t>DAI VERNON </a:t>
            </a:r>
            <a:r>
              <a:rPr lang="es-ES" sz="2800" dirty="0" smtClean="0"/>
              <a:t>(1960) sugirió una clasificación de las principales definiciones. La definición se hizo sobre la base de tres grupos:</a:t>
            </a:r>
            <a:r>
              <a:rPr lang="es-ES" sz="2800" b="1" dirty="0" smtClean="0"/>
              <a:t> LAS PSICOLÓGICAS</a:t>
            </a:r>
            <a:r>
              <a:rPr lang="es-ES" sz="2800" dirty="0" smtClean="0"/>
              <a:t>, mostrando a la inteligencia como la capacidad cognitiva, de aprendizaje y relación;</a:t>
            </a:r>
            <a:r>
              <a:rPr lang="es-ES" sz="2800" b="1" dirty="0" smtClean="0"/>
              <a:t> LAS BIOLÓGICAS, </a:t>
            </a:r>
            <a:r>
              <a:rPr lang="es-ES" sz="2800" dirty="0" smtClean="0"/>
              <a:t>que consideran la capacidad de adaptación a nuevas situaciones; y </a:t>
            </a:r>
            <a:r>
              <a:rPr lang="es-ES" sz="2800" b="1" dirty="0" smtClean="0"/>
              <a:t>LAS OPERATIVAS</a:t>
            </a:r>
            <a:r>
              <a:rPr lang="es-ES" sz="2800" dirty="0" smtClean="0"/>
              <a:t>, que son aquellas que dan una definición circular diciendo que la inteligencia es "...aquello que es medido en las pruebas de inteligencia”.   </a:t>
            </a:r>
          </a:p>
          <a:p>
            <a:pPr>
              <a:buNone/>
            </a:pPr>
            <a:r>
              <a:rPr lang="es-ES" sz="2800" dirty="0" smtClean="0"/>
              <a:t>                                                                                                                                                          </a:t>
            </a:r>
          </a:p>
          <a:p>
            <a:endParaRPr lang="es-ES"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DAI VERNON</a:t>
            </a:r>
            <a:endParaRPr lang="es-ES" dirty="0"/>
          </a:p>
        </p:txBody>
      </p:sp>
      <p:pic>
        <p:nvPicPr>
          <p:cNvPr id="6146" name="Picture 2" descr="C:\Users\nazaret\Desktop\daiVernon2.jpg"/>
          <p:cNvPicPr>
            <a:picLocks noGrp="1" noChangeAspect="1" noChangeArrowheads="1"/>
          </p:cNvPicPr>
          <p:nvPr>
            <p:ph idx="1"/>
          </p:nvPr>
        </p:nvPicPr>
        <p:blipFill>
          <a:blip r:embed="rId2" cstate="print"/>
          <a:srcRect/>
          <a:stretch>
            <a:fillRect/>
          </a:stretch>
        </p:blipFill>
        <p:spPr bwMode="auto">
          <a:xfrm>
            <a:off x="2987824" y="2348880"/>
            <a:ext cx="3206849" cy="3562350"/>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1124744"/>
            <a:ext cx="7056784" cy="4524315"/>
          </a:xfrm>
          <a:prstGeom prst="rect">
            <a:avLst/>
          </a:prstGeom>
        </p:spPr>
        <p:txBody>
          <a:bodyPr wrap="square">
            <a:spAutoFit/>
          </a:bodyPr>
          <a:lstStyle/>
          <a:p>
            <a:r>
              <a:rPr lang="es-ES" sz="2400" b="1" dirty="0" smtClean="0"/>
              <a:t>Howard Gardner</a:t>
            </a:r>
            <a:r>
              <a:rPr lang="es-ES" sz="2400" dirty="0" smtClean="0"/>
              <a:t>,  psicólogo norteamericano de la Universidad de Harvard, escribió en 1983 “Las estructuras de la mente”, un trabajo en el que consideraba el concepto de inteligencia como un potencial que cada ser humano posee en mayor o menor grado.</a:t>
            </a:r>
          </a:p>
          <a:p>
            <a:endParaRPr lang="es-ES" sz="2400" dirty="0" smtClean="0"/>
          </a:p>
          <a:p>
            <a:r>
              <a:rPr lang="es-ES" sz="2400" dirty="0" smtClean="0"/>
              <a:t>Según </a:t>
            </a:r>
            <a:r>
              <a:rPr lang="es-ES" sz="2400" b="1" dirty="0" smtClean="0"/>
              <a:t>Howard Gardner</a:t>
            </a:r>
            <a:r>
              <a:rPr lang="es-ES" sz="2400" dirty="0" smtClean="0"/>
              <a:t>, creador de la Teoría de las inteligencias múltiples  la inteligencia es la capacidad para resolver problemas o elaborar productos que puedan ser valorados en una determinada cultura. </a:t>
            </a:r>
            <a:endParaRPr lang="es-E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HOWARD GARNER</a:t>
            </a:r>
            <a:endParaRPr lang="es-ES" dirty="0"/>
          </a:p>
        </p:txBody>
      </p:sp>
      <p:pic>
        <p:nvPicPr>
          <p:cNvPr id="7170" name="Picture 2" descr="C:\Users\nazaret\Desktop\Howard Gardner Bio Pic"/>
          <p:cNvPicPr>
            <a:picLocks noGrp="1" noChangeAspect="1" noChangeArrowheads="1"/>
          </p:cNvPicPr>
          <p:nvPr>
            <p:ph idx="1"/>
          </p:nvPr>
        </p:nvPicPr>
        <p:blipFill>
          <a:blip r:embed="rId2" cstate="print"/>
          <a:srcRect/>
          <a:stretch>
            <a:fillRect/>
          </a:stretch>
        </p:blipFill>
        <p:spPr bwMode="auto">
          <a:xfrm>
            <a:off x="2123728" y="2780928"/>
            <a:ext cx="4536504" cy="3304778"/>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04664"/>
            <a:ext cx="8291264" cy="1656184"/>
          </a:xfrm>
        </p:spPr>
        <p:txBody>
          <a:bodyPr>
            <a:normAutofit fontScale="90000"/>
          </a:bodyPr>
          <a:lstStyle/>
          <a:p>
            <a:r>
              <a:rPr lang="es-ES" sz="3100" b="1" dirty="0" smtClean="0">
                <a:latin typeface="+mn-lt"/>
              </a:rPr>
              <a:t/>
            </a:r>
            <a:br>
              <a:rPr lang="es-ES" sz="3100" b="1" dirty="0" smtClean="0">
                <a:latin typeface="+mn-lt"/>
              </a:rPr>
            </a:br>
            <a:r>
              <a:rPr lang="es-ES" sz="3100" b="1" dirty="0" smtClean="0">
                <a:latin typeface="+mn-lt"/>
              </a:rPr>
              <a:t/>
            </a:r>
            <a:br>
              <a:rPr lang="es-ES" sz="3100" b="1" dirty="0" smtClean="0">
                <a:latin typeface="+mn-lt"/>
              </a:rPr>
            </a:br>
            <a:r>
              <a:rPr lang="es-ES" sz="3100" b="1" dirty="0" smtClean="0">
                <a:latin typeface="+mn-lt"/>
              </a:rPr>
              <a:t/>
            </a:r>
            <a:br>
              <a:rPr lang="es-ES" sz="3100" b="1" dirty="0" smtClean="0">
                <a:latin typeface="+mn-lt"/>
              </a:rPr>
            </a:br>
            <a:r>
              <a:rPr lang="es-ES" sz="3100" b="1" dirty="0" smtClean="0">
                <a:latin typeface="+mn-lt"/>
              </a:rPr>
              <a:t>Propuso varios tipos de inteligencia, igualmente importantes:</a:t>
            </a:r>
            <a:r>
              <a:rPr lang="es-ES" dirty="0"/>
              <a:t/>
            </a:r>
            <a:br>
              <a:rPr lang="es-ES" dirty="0"/>
            </a:br>
            <a:endParaRPr lang="es-ES" dirty="0"/>
          </a:p>
        </p:txBody>
      </p:sp>
      <p:sp>
        <p:nvSpPr>
          <p:cNvPr id="3" name="2 Marcador de contenido"/>
          <p:cNvSpPr>
            <a:spLocks noGrp="1"/>
          </p:cNvSpPr>
          <p:nvPr>
            <p:ph idx="1"/>
          </p:nvPr>
        </p:nvSpPr>
        <p:spPr>
          <a:xfrm>
            <a:off x="395536" y="1340768"/>
            <a:ext cx="8229600" cy="5184576"/>
          </a:xfrm>
        </p:spPr>
        <p:txBody>
          <a:bodyPr>
            <a:normAutofit fontScale="25000" lnSpcReduction="20000"/>
          </a:bodyPr>
          <a:lstStyle/>
          <a:p>
            <a:pPr lvl="0"/>
            <a:r>
              <a:rPr lang="es-ES" sz="9600" b="1" dirty="0">
                <a:latin typeface="Cuerpo calibri"/>
              </a:rPr>
              <a:t>Inteligencia lingüística:</a:t>
            </a:r>
            <a:r>
              <a:rPr lang="es-ES" sz="9600" dirty="0">
                <a:latin typeface="Cuerpo calibri"/>
              </a:rPr>
              <a:t> capacidad de usar las palabras de manera adecuadas.</a:t>
            </a:r>
          </a:p>
          <a:p>
            <a:pPr lvl="0"/>
            <a:r>
              <a:rPr lang="es-ES" sz="9600" b="1" dirty="0">
                <a:latin typeface="Cuerpo calibri"/>
              </a:rPr>
              <a:t>Inteligencia </a:t>
            </a:r>
            <a:r>
              <a:rPr lang="es-ES" sz="9600" b="1" dirty="0"/>
              <a:t>lógica-matemática</a:t>
            </a:r>
            <a:r>
              <a:rPr lang="es-ES" sz="9600" b="1" dirty="0">
                <a:latin typeface="Cuerpo calibri"/>
              </a:rPr>
              <a:t>:</a:t>
            </a:r>
            <a:r>
              <a:rPr lang="es-ES" sz="9600" dirty="0">
                <a:latin typeface="Cuerpo calibri"/>
              </a:rPr>
              <a:t> capacidad que permite resolver problemas de lógica y matemática</a:t>
            </a:r>
            <a:r>
              <a:rPr lang="es-ES" sz="9600" dirty="0" smtClean="0">
                <a:latin typeface="Cuerpo calibri"/>
              </a:rPr>
              <a:t>.</a:t>
            </a:r>
          </a:p>
          <a:p>
            <a:pPr lvl="0"/>
            <a:endParaRPr lang="es-ES" sz="9600" dirty="0">
              <a:latin typeface="Cuerpo calibri"/>
            </a:endParaRPr>
          </a:p>
          <a:p>
            <a:pPr lvl="0"/>
            <a:r>
              <a:rPr lang="es-ES" sz="9600" b="1" dirty="0" smtClean="0">
                <a:latin typeface="Cuerpo calibri"/>
              </a:rPr>
              <a:t>Inteligencia musical:</a:t>
            </a:r>
            <a:r>
              <a:rPr lang="es-ES" sz="9600" dirty="0" smtClean="0">
                <a:latin typeface="Cuerpo calibri"/>
              </a:rPr>
              <a:t> capacidad relacionada con la comprensión, creación, organización, reproducción, improvisación y abstracción de estímulos auditivos complejos, es decir música, incluyendo ritmos y polirritmia, tonalidades, patrones musicales, melodías, polifonía etc.</a:t>
            </a:r>
          </a:p>
          <a:p>
            <a:pPr lvl="0"/>
            <a:endParaRPr lang="es-ES" sz="9600" dirty="0" smtClean="0">
              <a:latin typeface="Cuerpo calibri"/>
            </a:endParaRPr>
          </a:p>
          <a:p>
            <a:pPr lvl="0"/>
            <a:r>
              <a:rPr lang="es-ES" sz="9600" b="1" dirty="0" smtClean="0">
                <a:latin typeface="Cuerpo calibri"/>
              </a:rPr>
              <a:t>Inteligencia </a:t>
            </a:r>
            <a:r>
              <a:rPr lang="es-ES" sz="9600" b="1" dirty="0">
                <a:latin typeface="Cuerpo calibri"/>
              </a:rPr>
              <a:t>espacial:</a:t>
            </a:r>
            <a:r>
              <a:rPr lang="es-ES" sz="9600" dirty="0">
                <a:latin typeface="Cuerpo calibri"/>
              </a:rPr>
              <a:t> la capacidad de distinguir aspectos como: color, línea, forma, figura, espacio, y sus relaciones en tres dimensiones</a:t>
            </a:r>
            <a:r>
              <a:rPr lang="es-ES" sz="9600" dirty="0" smtClean="0">
                <a:latin typeface="Cuerpo calibri"/>
              </a:rPr>
              <a:t>.</a:t>
            </a:r>
          </a:p>
          <a:p>
            <a:endParaRPr lang="es-ES" dirty="0"/>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2796920"/>
          </a:xfrm>
        </p:spPr>
        <p:txBody>
          <a:bodyPr>
            <a:normAutofit fontScale="90000"/>
          </a:bodyPr>
          <a:lstStyle/>
          <a:p>
            <a:r>
              <a:rPr lang="es-DO" sz="3100" b="1" dirty="0" smtClean="0">
                <a:latin typeface="+mn-lt"/>
              </a:rPr>
              <a:t>INTELIGENCIA CORPORAL-KINESTESICA</a:t>
            </a:r>
            <a:br>
              <a:rPr lang="es-DO" sz="3100" b="1" dirty="0" smtClean="0">
                <a:latin typeface="+mn-lt"/>
              </a:rPr>
            </a:br>
            <a:r>
              <a:rPr lang="es-DO" sz="3100" dirty="0" smtClean="0">
                <a:latin typeface="+mn-lt"/>
              </a:rPr>
              <a:t> tienen la capacidad de utilizar su cuerpo para resolver problemas o realizar actividades. En este campo están los deportistas, los cirujanos y los bailarines.</a:t>
            </a:r>
            <a:r>
              <a:rPr lang="es-ES" dirty="0" smtClean="0"/>
              <a:t/>
            </a:r>
            <a:br>
              <a:rPr lang="es-ES" dirty="0" smtClean="0"/>
            </a:br>
            <a:endParaRPr lang="es-ES" dirty="0"/>
          </a:p>
        </p:txBody>
      </p:sp>
      <p:pic>
        <p:nvPicPr>
          <p:cNvPr id="4" name="3 Marcador de contenido" descr="C:\Users\oficentro1\Desktop\imgElCirujanoPlastico.png"/>
          <p:cNvPicPr>
            <a:picLocks noGrp="1"/>
          </p:cNvPicPr>
          <p:nvPr>
            <p:ph idx="1"/>
          </p:nvPr>
        </p:nvPicPr>
        <p:blipFill>
          <a:blip r:embed="rId2" cstate="print"/>
          <a:srcRect/>
          <a:stretch>
            <a:fillRect/>
          </a:stretch>
        </p:blipFill>
        <p:spPr bwMode="auto">
          <a:xfrm>
            <a:off x="251520" y="3645024"/>
            <a:ext cx="2664296" cy="2448272"/>
          </a:xfrm>
          <a:prstGeom prst="rect">
            <a:avLst/>
          </a:prstGeom>
          <a:noFill/>
          <a:ln w="9525">
            <a:noFill/>
            <a:miter lim="800000"/>
            <a:headEnd/>
            <a:tailEnd/>
          </a:ln>
        </p:spPr>
      </p:pic>
      <p:pic>
        <p:nvPicPr>
          <p:cNvPr id="5" name="4 Imagen" descr="C:\Users\oficentro1\Desktop\desempeño corporal.jpg"/>
          <p:cNvPicPr/>
          <p:nvPr/>
        </p:nvPicPr>
        <p:blipFill>
          <a:blip r:embed="rId3" cstate="print"/>
          <a:srcRect/>
          <a:stretch>
            <a:fillRect/>
          </a:stretch>
        </p:blipFill>
        <p:spPr bwMode="auto">
          <a:xfrm>
            <a:off x="3131840" y="3717032"/>
            <a:ext cx="2088232" cy="2232248"/>
          </a:xfrm>
          <a:prstGeom prst="rect">
            <a:avLst/>
          </a:prstGeom>
          <a:noFill/>
          <a:ln w="9525">
            <a:noFill/>
            <a:miter lim="800000"/>
            <a:headEnd/>
            <a:tailEnd/>
          </a:ln>
        </p:spPr>
      </p:pic>
      <p:pic>
        <p:nvPicPr>
          <p:cNvPr id="6" name="5 Imagen" descr="C:\Users\oficentro1\Desktop\inteligencia corporal 2.jpg"/>
          <p:cNvPicPr/>
          <p:nvPr/>
        </p:nvPicPr>
        <p:blipFill>
          <a:blip r:embed="rId4" cstate="print"/>
          <a:srcRect/>
          <a:stretch>
            <a:fillRect/>
          </a:stretch>
        </p:blipFill>
        <p:spPr bwMode="auto">
          <a:xfrm>
            <a:off x="5580112" y="3717032"/>
            <a:ext cx="2520280" cy="2232248"/>
          </a:xfrm>
          <a:prstGeom prst="rect">
            <a:avLst/>
          </a:prstGeom>
          <a:noFill/>
          <a:ln w="9525">
            <a:noFill/>
            <a:miter lim="800000"/>
            <a:headEnd/>
            <a:tailEnd/>
          </a:ln>
        </p:spPr>
      </p:pic>
    </p:spTree>
  </p:cSld>
  <p:clrMapOvr>
    <a:masterClrMapping/>
  </p:clrMapOvr>
  <p:transition spd="slow">
    <p:cut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321</TotalTime>
  <Words>1484</Words>
  <Application>Microsoft Office PowerPoint</Application>
  <PresentationFormat>Presentación en pantalla (4:3)</PresentationFormat>
  <Paragraphs>71</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Calibri</vt:lpstr>
      <vt:lpstr>Constantia</vt:lpstr>
      <vt:lpstr>Cuerpo calibri</vt:lpstr>
      <vt:lpstr>Wingdings 2</vt:lpstr>
      <vt:lpstr>Flujo</vt:lpstr>
      <vt:lpstr>LA INTELIGENCIA Y LA MEMORIA</vt:lpstr>
      <vt:lpstr>LA INTELIGENCIA Y TIPOS DE INTELIGENCIA</vt:lpstr>
      <vt:lpstr>Presentación de PowerPoint</vt:lpstr>
      <vt:lpstr>Presentación de PowerPoint</vt:lpstr>
      <vt:lpstr>             DAI VERNON</vt:lpstr>
      <vt:lpstr>Presentación de PowerPoint</vt:lpstr>
      <vt:lpstr>        HOWARD GARNER</vt:lpstr>
      <vt:lpstr>   Propuso varios tipos de inteligencia, igualmente importantes: </vt:lpstr>
      <vt:lpstr>INTELIGENCIA CORPORAL-KINESTESICA  tienen la capacidad de utilizar su cuerpo para resolver problemas o realizar actividades. En este campo están los deportistas, los cirujanos y los bailarines. </vt:lpstr>
      <vt:lpstr>    INTELIGENCIA EMOCIONAL </vt:lpstr>
      <vt:lpstr>   INTELIGENCIA INTRAPERSONAL </vt:lpstr>
      <vt:lpstr>  INTERLIGENCIA INTERPERSONAL  </vt:lpstr>
      <vt:lpstr>   INTELIGENCIA NATURALISTA </vt:lpstr>
      <vt:lpstr>LA MEMORIA</vt:lpstr>
      <vt:lpstr>ANTECEDENTES DE LA MEMORIA </vt:lpstr>
      <vt:lpstr>Presentación de PowerPoint</vt:lpstr>
      <vt:lpstr>BLAKEMORE 1988</vt:lpstr>
      <vt:lpstr>Presentación de PowerPoint</vt:lpstr>
      <vt:lpstr>WILLIAM JAMES 1890</vt:lpstr>
      <vt:lpstr>Presentación de PowerPoint</vt:lpstr>
      <vt:lpstr>SHIFFRIN Y ATKINSON </vt:lpstr>
      <vt:lpstr>Presentación de PowerPoint</vt:lpstr>
      <vt:lpstr>HERMANN EBBINGHAUS 1885</vt:lpstr>
      <vt:lpstr>MEMORIA IMPLICITA Y EXPLICITA</vt:lpstr>
      <vt:lpstr>      TIPOS DE MEMORIA</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MEMORIA</dc:title>
  <dc:creator>nazaret</dc:creator>
  <cp:lastModifiedBy>Joel Volquez</cp:lastModifiedBy>
  <cp:revision>33</cp:revision>
  <dcterms:created xsi:type="dcterms:W3CDTF">2016-02-09T14:09:02Z</dcterms:created>
  <dcterms:modified xsi:type="dcterms:W3CDTF">2016-02-13T15:00:19Z</dcterms:modified>
</cp:coreProperties>
</file>