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2" r:id="rId2"/>
    <p:sldId id="256" r:id="rId3"/>
    <p:sldId id="273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74" r:id="rId21"/>
    <p:sldId id="275" r:id="rId22"/>
    <p:sldId id="276" r:id="rId23"/>
    <p:sldId id="277" r:id="rId24"/>
    <p:sldId id="282" r:id="rId25"/>
    <p:sldId id="278" r:id="rId26"/>
    <p:sldId id="279" r:id="rId27"/>
    <p:sldId id="296" r:id="rId28"/>
    <p:sldId id="283" r:id="rId29"/>
    <p:sldId id="284" r:id="rId30"/>
    <p:sldId id="297" r:id="rId31"/>
    <p:sldId id="289" r:id="rId32"/>
    <p:sldId id="285" r:id="rId33"/>
    <p:sldId id="286" r:id="rId34"/>
    <p:sldId id="287" r:id="rId35"/>
    <p:sldId id="290" r:id="rId36"/>
    <p:sldId id="288" r:id="rId37"/>
    <p:sldId id="28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0" autoAdjust="0"/>
    <p:restoredTop sz="86957" autoAdjust="0"/>
  </p:normalViewPr>
  <p:slideViewPr>
    <p:cSldViewPr>
      <p:cViewPr varScale="1">
        <p:scale>
          <a:sx n="65" d="100"/>
          <a:sy n="65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4EF6E-E8A3-48BE-B68B-A36C207E5555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0313D-389E-4940-BB5D-AC8B89C827B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71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estrosdelweb.com/editorial/htmlhi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estrosdelweb.com/editorial/programacion-orientada-a-objetos-en-php5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22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Corre sobre </a:t>
            </a:r>
            <a:r>
              <a:rPr lang="es-MX" dirty="0" err="1" smtClean="0"/>
              <a:t>windows</a:t>
            </a:r>
            <a:r>
              <a:rPr lang="es-MX" dirty="0" smtClean="0"/>
              <a:t>, </a:t>
            </a:r>
            <a:r>
              <a:rPr lang="es-MX" dirty="0" err="1" smtClean="0"/>
              <a:t>mac</a:t>
            </a:r>
            <a:r>
              <a:rPr lang="es-MX" dirty="0" smtClean="0"/>
              <a:t>,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linux</a:t>
            </a:r>
            <a:endParaRPr lang="es-MX" baseline="0" dirty="0" smtClean="0"/>
          </a:p>
          <a:p>
            <a:r>
              <a:rPr lang="es-MX" dirty="0" smtClean="0"/>
              <a:t>Los requisitos hardware necesarios para ejecutar </a:t>
            </a:r>
            <a:r>
              <a:rPr lang="es-MX" b="1" dirty="0" err="1" smtClean="0"/>
              <a:t>JavaScript</a:t>
            </a:r>
            <a:r>
              <a:rPr lang="es-MX" dirty="0" smtClean="0"/>
              <a:t> son los mismos que se necesitan para ejecutar </a:t>
            </a:r>
            <a:r>
              <a:rPr lang="es-MX" b="1" dirty="0" smtClean="0"/>
              <a:t>Netscape </a:t>
            </a:r>
            <a:r>
              <a:rPr lang="es-MX" b="1" dirty="0" err="1" smtClean="0"/>
              <a:t>Navigator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41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Netscape 2.0</a:t>
            </a:r>
          </a:p>
          <a:p>
            <a:r>
              <a:rPr lang="es-MX" dirty="0" smtClean="0"/>
              <a:t>El </a:t>
            </a:r>
            <a:r>
              <a:rPr lang="es-MX" dirty="0" smtClean="0">
                <a:hlinkClick r:id="rId3"/>
              </a:rPr>
              <a:t>HTML </a:t>
            </a:r>
            <a:r>
              <a:rPr lang="es-MX" dirty="0" smtClean="0"/>
              <a:t>solo permitía crear páginas estáticas donde se podía mostrar textos con estilos, pero se necesitaba interactuar con los usuarios. 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20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 sin ninguna experiencia en la </a:t>
            </a:r>
            <a:r>
              <a:rPr lang="es-MX" dirty="0" smtClean="0">
                <a:hlinkClick r:id="rId3"/>
              </a:rPr>
              <a:t>programación orientada a objetos</a:t>
            </a:r>
            <a:r>
              <a:rPr lang="es-MX" dirty="0" smtClean="0"/>
              <a:t>. </a:t>
            </a:r>
          </a:p>
          <a:p>
            <a:endParaRPr lang="es-MX" dirty="0" smtClean="0"/>
          </a:p>
          <a:p>
            <a:r>
              <a:rPr lang="es-MX" dirty="0" smtClean="0"/>
              <a:t>A medida que estuvieron disponibles nuevas versiones de este lenguaje incluían nuevos componentes que dan gran potencial al lenguaje, pero lamentablemente esta versión solo funcionaba en la última versión del </a:t>
            </a:r>
            <a:r>
              <a:rPr lang="es-MX" dirty="0" err="1" smtClean="0"/>
              <a:t>Navigator</a:t>
            </a:r>
            <a:r>
              <a:rPr lang="es-MX" dirty="0" smtClean="0"/>
              <a:t> en aquel momento. 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59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34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Javascript</a:t>
            </a:r>
            <a:r>
              <a:rPr lang="es-MX" dirty="0" smtClean="0"/>
              <a:t> es una tecnología que ha sobrevivido por más de 10 años, es fundamentales en la web 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39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Correo , chat y buscadores web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34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Siendo muy simple, es </a:t>
            </a:r>
            <a:r>
              <a:rPr lang="es-MX" b="1" dirty="0" smtClean="0"/>
              <a:t>un esquema (un esqueleto, un patrón) para el desarrollo y/o la implementación de una aplicación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44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Este primer programa se limita a escribir en pantalla un determinado texto para lo que se emplea el código </a:t>
            </a:r>
            <a:r>
              <a:rPr lang="es-MX" b="1" dirty="0" err="1" smtClean="0"/>
              <a:t>document.write</a:t>
            </a:r>
            <a:r>
              <a:rPr lang="es-MX" dirty="0" smtClean="0"/>
              <a:t>. En este código, </a:t>
            </a:r>
            <a:r>
              <a:rPr lang="es-MX" b="1" dirty="0" err="1" smtClean="0"/>
              <a:t>document</a:t>
            </a:r>
            <a:r>
              <a:rPr lang="es-MX" b="1" dirty="0" smtClean="0"/>
              <a:t> </a:t>
            </a:r>
            <a:r>
              <a:rPr lang="es-MX" dirty="0" smtClean="0"/>
              <a:t>es un objeto creado por el sistema que hace referencia al propio documento y</a:t>
            </a:r>
            <a:r>
              <a:rPr lang="es-MX" b="1" dirty="0" smtClean="0"/>
              <a:t> </a:t>
            </a:r>
            <a:r>
              <a:rPr lang="es-MX" b="1" dirty="0" err="1" smtClean="0"/>
              <a:t>write</a:t>
            </a:r>
            <a:r>
              <a:rPr lang="es-MX" b="1" dirty="0" smtClean="0"/>
              <a:t> </a:t>
            </a:r>
            <a:r>
              <a:rPr lang="es-MX" dirty="0" smtClean="0"/>
              <a:t>es uno de los métodos que proporciona para interactuar con él. El resultado de cargar este documento en un browser que interprete </a:t>
            </a:r>
            <a:r>
              <a:rPr lang="es-MX" b="1" dirty="0" err="1" smtClean="0"/>
              <a:t>JavaScript</a:t>
            </a:r>
            <a:r>
              <a:rPr lang="es-MX" dirty="0" smtClean="0"/>
              <a:t> será la aparición de los dos textos, el escrito en </a:t>
            </a:r>
            <a:r>
              <a:rPr lang="es-MX" b="1" dirty="0" err="1" smtClean="0"/>
              <a:t>JavaScript</a:t>
            </a:r>
            <a:r>
              <a:rPr lang="es-MX" dirty="0" smtClean="0"/>
              <a:t> y el escrito en HTML, sin que el usuario sea consciente del proceso. 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13D-389E-4940-BB5D-AC8B89C827B9}" type="slidenum">
              <a:rPr lang="es-MX" smtClean="0"/>
              <a:pPr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67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71152C-59F7-410D-B117-39F788EB8A9C}" type="datetimeFigureOut">
              <a:rPr lang="es-MX" smtClean="0"/>
              <a:pPr/>
              <a:t>14/09/2015</a:t>
            </a:fld>
            <a:endParaRPr lang="es-MX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9D8BDDA-AA6A-46EA-A6CA-144AC2AAA374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sarrolloweb.com/articulos/primeros-pasos-angularj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jsfiddle.net/dakra/U3pVM/" TargetMode="External"/><Relationship Id="rId3" Type="http://schemas.openxmlformats.org/officeDocument/2006/relationships/hyperlink" Target="http://lastwebdesigner.com/tests/mail-jquery-php-ajax/" TargetMode="External"/><Relationship Id="rId7" Type="http://schemas.openxmlformats.org/officeDocument/2006/relationships/hyperlink" Target="http://jsfiddle.net/RWhitbeck/ZyYFG/" TargetMode="External"/><Relationship Id="rId2" Type="http://schemas.openxmlformats.org/officeDocument/2006/relationships/hyperlink" Target="http://www.givainc.com/labs/ibutton_examp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ricmmartin.com/projects/simplemodal-demos/" TargetMode="External"/><Relationship Id="rId5" Type="http://schemas.openxmlformats.org/officeDocument/2006/relationships/hyperlink" Target="http://www.gmarwaha.com/jquery/lavalamp/index.php#demo2" TargetMode="External"/><Relationship Id="rId4" Type="http://schemas.openxmlformats.org/officeDocument/2006/relationships/hyperlink" Target="http://www.catchmyfame.com/jquery/demo/10/index2.html" TargetMode="External"/><Relationship Id="rId9" Type="http://schemas.openxmlformats.org/officeDocument/2006/relationships/hyperlink" Target="http://jsfiddle.net/icoxfog417/nLC3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2975" y="3636332"/>
            <a:ext cx="14843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</a:rPr>
              <a:t>Starling</a:t>
            </a:r>
          </a:p>
          <a:p>
            <a:pPr algn="ctr"/>
            <a:r>
              <a:rPr lang="en-US" dirty="0">
                <a:latin typeface="Lucida Sans Unicode" pitchFamily="34" charset="0"/>
              </a:rPr>
              <a:t>Germosen</a:t>
            </a:r>
          </a:p>
          <a:p>
            <a:pPr algn="ctr"/>
            <a:r>
              <a:rPr lang="en-US" dirty="0">
                <a:latin typeface="Lucida Sans Unicode" pitchFamily="34" charset="0"/>
              </a:rPr>
              <a:t>2014-1569</a:t>
            </a:r>
            <a:endParaRPr lang="es-DO" dirty="0">
              <a:latin typeface="Lucida Sans Unicode" pitchFamily="34" charset="0"/>
            </a:endParaRPr>
          </a:p>
        </p:txBody>
      </p:sp>
      <p:pic>
        <p:nvPicPr>
          <p:cNvPr id="5" name="Picture 2" descr="http://vignette3.wikia.nocookie.net/ingress/images/3/3d/Item_ResonatorL1.gif/revision/latest?cb=2014053109250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75" y="1274132"/>
            <a:ext cx="15113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898298" y="4841543"/>
            <a:ext cx="14847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</a:rPr>
              <a:t>Claudia</a:t>
            </a:r>
          </a:p>
          <a:p>
            <a:pPr algn="ctr"/>
            <a:r>
              <a:rPr lang="en-US" dirty="0">
                <a:latin typeface="Lucida Sans Unicode" pitchFamily="34" charset="0"/>
              </a:rPr>
              <a:t>Zayas</a:t>
            </a:r>
          </a:p>
          <a:p>
            <a:pPr algn="ctr"/>
            <a:r>
              <a:rPr lang="en-US" dirty="0" smtClean="0">
                <a:latin typeface="Lucida Sans Unicode" pitchFamily="34" charset="0"/>
              </a:rPr>
              <a:t>2014-1798</a:t>
            </a:r>
            <a:endParaRPr lang="es-DO" dirty="0">
              <a:latin typeface="Lucida Sans Unicode" pitchFamily="34" charset="0"/>
            </a:endParaRPr>
          </a:p>
        </p:txBody>
      </p:sp>
      <p:pic>
        <p:nvPicPr>
          <p:cNvPr id="7" name="Picture 2" descr="http://vignette3.wikia.nocookie.net/ingress/images/3/3d/Item_ResonatorL1.gif/revision/latest?cb=2014053109250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2743" y="2412073"/>
            <a:ext cx="15113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922849" y="4379283"/>
            <a:ext cx="14847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ucida Sans Unicode" pitchFamily="34" charset="0"/>
              </a:rPr>
              <a:t>Wilfredo</a:t>
            </a:r>
            <a:endParaRPr lang="en-US" dirty="0">
              <a:latin typeface="Lucida Sans Unicode" pitchFamily="34" charset="0"/>
            </a:endParaRPr>
          </a:p>
          <a:p>
            <a:pPr algn="ctr"/>
            <a:r>
              <a:rPr lang="en-US" dirty="0" smtClean="0">
                <a:latin typeface="Lucida Sans Unicode" pitchFamily="34" charset="0"/>
              </a:rPr>
              <a:t>Cruz</a:t>
            </a:r>
            <a:endParaRPr lang="en-US" dirty="0">
              <a:latin typeface="Lucida Sans Unicode" pitchFamily="34" charset="0"/>
            </a:endParaRPr>
          </a:p>
          <a:p>
            <a:pPr algn="ctr"/>
            <a:r>
              <a:rPr lang="en-US" dirty="0" smtClean="0">
                <a:latin typeface="Lucida Sans Unicode" pitchFamily="34" charset="0"/>
              </a:rPr>
              <a:t>2014-1443</a:t>
            </a:r>
            <a:endParaRPr lang="es-DO" dirty="0">
              <a:latin typeface="Lucida Sans Unicode" pitchFamily="34" charset="0"/>
            </a:endParaRPr>
          </a:p>
        </p:txBody>
      </p:sp>
      <p:pic>
        <p:nvPicPr>
          <p:cNvPr id="9" name="Picture 2" descr="http://vignette3.wikia.nocookie.net/ingress/images/3/3d/Item_ResonatorL1.gif/revision/latest?cb=2014053109250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956" y="2045657"/>
            <a:ext cx="15113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5790419" y="4474532"/>
            <a:ext cx="14847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ucida Sans Unicode" pitchFamily="34" charset="0"/>
              </a:rPr>
              <a:t>Daniel</a:t>
            </a:r>
            <a:endParaRPr lang="en-US" dirty="0">
              <a:latin typeface="Lucida Sans Unicode" pitchFamily="34" charset="0"/>
            </a:endParaRPr>
          </a:p>
          <a:p>
            <a:pPr algn="ctr"/>
            <a:r>
              <a:rPr lang="en-US" dirty="0" smtClean="0">
                <a:latin typeface="Lucida Sans Unicode" pitchFamily="34" charset="0"/>
              </a:rPr>
              <a:t>Mejia</a:t>
            </a:r>
            <a:endParaRPr lang="en-US" dirty="0">
              <a:latin typeface="Lucida Sans Unicode" pitchFamily="34" charset="0"/>
            </a:endParaRPr>
          </a:p>
          <a:p>
            <a:pPr algn="ctr"/>
            <a:r>
              <a:rPr lang="en-US" dirty="0" smtClean="0">
                <a:latin typeface="Lucida Sans Unicode" pitchFamily="34" charset="0"/>
              </a:rPr>
              <a:t>2014-1397</a:t>
            </a:r>
            <a:endParaRPr lang="es-DO" dirty="0">
              <a:latin typeface="Lucida Sans Unicode" pitchFamily="34" charset="0"/>
            </a:endParaRPr>
          </a:p>
        </p:txBody>
      </p:sp>
      <p:pic>
        <p:nvPicPr>
          <p:cNvPr id="11" name="Picture 2" descr="http://vignette3.wikia.nocookie.net/ingress/images/3/3d/Item_ResonatorL1.gif/revision/latest?cb=2014053109250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4631" y="2121858"/>
            <a:ext cx="15113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7494375" y="3812545"/>
            <a:ext cx="14843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ucida Sans Unicode" pitchFamily="34" charset="0"/>
              </a:rPr>
              <a:t>Amauris</a:t>
            </a:r>
            <a:endParaRPr lang="en-US" dirty="0">
              <a:latin typeface="Lucida Sans Unicode" pitchFamily="34" charset="0"/>
            </a:endParaRPr>
          </a:p>
          <a:p>
            <a:pPr algn="ctr"/>
            <a:r>
              <a:rPr lang="en-US" dirty="0" smtClean="0">
                <a:latin typeface="Lucida Sans Unicode" pitchFamily="34" charset="0"/>
              </a:rPr>
              <a:t>Peña</a:t>
            </a:r>
            <a:endParaRPr lang="en-US" dirty="0">
              <a:latin typeface="Lucida Sans Unicode" pitchFamily="34" charset="0"/>
            </a:endParaRPr>
          </a:p>
          <a:p>
            <a:pPr algn="ctr"/>
            <a:r>
              <a:rPr lang="en-US" dirty="0">
                <a:latin typeface="Lucida Sans Unicode" pitchFamily="34" charset="0"/>
              </a:rPr>
              <a:t>2014-1830</a:t>
            </a:r>
            <a:endParaRPr lang="es-DO" dirty="0">
              <a:latin typeface="Lucida Sans Unicode" pitchFamily="34" charset="0"/>
            </a:endParaRPr>
          </a:p>
        </p:txBody>
      </p:sp>
      <p:pic>
        <p:nvPicPr>
          <p:cNvPr id="13" name="Picture 2" descr="http://vignette3.wikia.nocookie.net/ingress/images/3/3d/Item_ResonatorL1.gif/revision/latest?cb=2014053109250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8175" y="1450345"/>
            <a:ext cx="15113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346402" y="1052736"/>
            <a:ext cx="6263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JavaScript, </a:t>
            </a:r>
            <a:r>
              <a:rPr lang="en-US" sz="3600" dirty="0" err="1" smtClean="0"/>
              <a:t>Jquery</a:t>
            </a:r>
            <a:r>
              <a:rPr lang="en-US" sz="3600" dirty="0" smtClean="0"/>
              <a:t> Angular </a:t>
            </a:r>
            <a:r>
              <a:rPr lang="en-US" sz="3600" dirty="0" err="1" smtClean="0"/>
              <a:t>Js</a:t>
            </a:r>
            <a:endParaRPr lang="es-DO" sz="3600" dirty="0"/>
          </a:p>
        </p:txBody>
      </p:sp>
    </p:spTree>
    <p:extLst>
      <p:ext uri="{BB962C8B-B14F-4D97-AF65-F5344CB8AC3E}">
        <p14:creationId xmlns:p14="http://schemas.microsoft.com/office/powerpoint/2010/main" val="291552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estandarización de </a:t>
            </a:r>
            <a:r>
              <a:rPr lang="es-MX" dirty="0" err="1" smtClean="0"/>
              <a:t>Javascript</a:t>
            </a:r>
            <a:r>
              <a:rPr lang="es-MX" dirty="0" smtClean="0"/>
              <a:t> comenzó en conjunto con ECMA (</a:t>
            </a:r>
            <a:r>
              <a:rPr lang="es-MX" dirty="0" err="1" smtClean="0"/>
              <a:t>European</a:t>
            </a:r>
            <a:r>
              <a:rPr lang="es-MX" dirty="0" smtClean="0"/>
              <a:t>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Manufacturers</a:t>
            </a:r>
            <a:r>
              <a:rPr lang="es-MX" dirty="0" smtClean="0"/>
              <a:t> </a:t>
            </a:r>
            <a:r>
              <a:rPr lang="es-MX" dirty="0" err="1" smtClean="0"/>
              <a:t>Association</a:t>
            </a:r>
            <a:r>
              <a:rPr lang="es-MX" dirty="0" smtClean="0"/>
              <a:t>) en Noviembre de 1996. Es adoptado este estándar en Junio de 1997 y luego también por la “Internacional </a:t>
            </a:r>
            <a:r>
              <a:rPr lang="es-MX" dirty="0" err="1" smtClean="0"/>
              <a:t>Organization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Standardization</a:t>
            </a:r>
            <a:r>
              <a:rPr lang="es-MX" dirty="0" smtClean="0"/>
              <a:t>” (ISO). </a:t>
            </a:r>
            <a:endParaRPr lang="es-MX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¿Dónde puedo ver funcionando </a:t>
            </a:r>
            <a:r>
              <a:rPr lang="es-MX" b="1" dirty="0" err="1" smtClean="0"/>
              <a:t>Javascript</a:t>
            </a:r>
            <a:r>
              <a:rPr lang="es-MX" b="1" dirty="0" smtClean="0"/>
              <a:t>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02830"/>
          </a:xfrm>
        </p:spPr>
        <p:txBody>
          <a:bodyPr/>
          <a:lstStyle/>
          <a:p>
            <a:r>
              <a:rPr lang="es-MX" dirty="0" smtClean="0"/>
              <a:t>Entre los diferentes servicios que se encuentran realizados con </a:t>
            </a:r>
            <a:r>
              <a:rPr lang="es-MX" dirty="0" err="1" smtClean="0"/>
              <a:t>Javascript</a:t>
            </a:r>
            <a:r>
              <a:rPr lang="es-MX" dirty="0" smtClean="0"/>
              <a:t> en Internet se encuentran: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933056"/>
            <a:ext cx="2547163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3501008"/>
            <a:ext cx="1944216" cy="187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3284984"/>
            <a:ext cx="3533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 descr="C:\Users\Raven\Pictures\feel-like-a-s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61465" y="1988840"/>
            <a:ext cx="2382535" cy="2211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395536" y="1628800"/>
            <a:ext cx="7416824" cy="648072"/>
          </a:xfrm>
          <a:prstGeom prst="wedgeRoundRectCallout">
            <a:avLst>
              <a:gd name="adj1" fmla="val 44055"/>
              <a:gd name="adj2" fmla="val 13676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También podemos encontrar o crear códigos para insertarlos en las páginas como: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708920"/>
            <a:ext cx="5760640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>
                <a:solidFill>
                  <a:schemeClr val="tx2"/>
                </a:solidFill>
              </a:rPr>
              <a:t>Reloj.</a:t>
            </a:r>
            <a:endParaRPr lang="pt-BR" sz="3200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Contadores de visitas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Fechas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Calculadoras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Validadores de </a:t>
            </a:r>
            <a:r>
              <a:rPr lang="pt-BR" sz="3200" dirty="0" smtClean="0">
                <a:solidFill>
                  <a:schemeClr val="tx2"/>
                </a:solidFill>
              </a:rPr>
              <a:t>formulários</a:t>
            </a:r>
            <a:endParaRPr lang="pt-BR" sz="3200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Detectores de navegadores e idiomas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Algunas características del lenguaje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Su sintaxis es similar a la usada en Java y C, al ser un lenguaje del lado del cliente este es interpretado por el navegador, no se necesita tener instalado ningún Framework.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Variables: </a:t>
            </a:r>
            <a:r>
              <a:rPr lang="es-MX" dirty="0" err="1" smtClean="0"/>
              <a:t>var</a:t>
            </a:r>
            <a:r>
              <a:rPr lang="es-MX" dirty="0" smtClean="0"/>
              <a:t> = “Hola”, n=103</a:t>
            </a:r>
          </a:p>
          <a:p>
            <a:r>
              <a:rPr lang="es-MX" dirty="0" smtClean="0"/>
              <a:t>Condiciones: </a:t>
            </a:r>
            <a:r>
              <a:rPr lang="es-MX" dirty="0" err="1" smtClean="0"/>
              <a:t>if</a:t>
            </a:r>
            <a:r>
              <a:rPr lang="es-MX" dirty="0" smtClean="0"/>
              <a:t>(i&lt;10){ … }</a:t>
            </a:r>
          </a:p>
          <a:p>
            <a:r>
              <a:rPr lang="es-MX" dirty="0" smtClean="0"/>
              <a:t>Ciclos: </a:t>
            </a:r>
            <a:r>
              <a:rPr lang="es-MX" dirty="0" err="1" smtClean="0"/>
              <a:t>for</a:t>
            </a:r>
            <a:r>
              <a:rPr lang="es-MX" dirty="0" smtClean="0"/>
              <a:t>(i; i&lt;10; i++){ … }</a:t>
            </a:r>
          </a:p>
          <a:p>
            <a:r>
              <a:rPr lang="es-MX" dirty="0" smtClean="0"/>
              <a:t>Arreglos: </a:t>
            </a:r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miArreglo</a:t>
            </a:r>
            <a:r>
              <a:rPr lang="es-MX" dirty="0" smtClean="0"/>
              <a:t> = new </a:t>
            </a:r>
            <a:r>
              <a:rPr lang="es-MX" dirty="0" err="1" smtClean="0"/>
              <a:t>Array</a:t>
            </a:r>
            <a:r>
              <a:rPr lang="es-MX" dirty="0" smtClean="0"/>
              <a:t>(“12”, “77”, “5”)</a:t>
            </a:r>
          </a:p>
          <a:p>
            <a:r>
              <a:rPr lang="es-MX" dirty="0" smtClean="0"/>
              <a:t>Funciones: Propias del lenguaje y predefinidas por los usuarios</a:t>
            </a:r>
          </a:p>
          <a:p>
            <a:r>
              <a:rPr lang="es-MX" dirty="0" smtClean="0"/>
              <a:t>Comentarios para una sola línea: // Comentarios</a:t>
            </a:r>
          </a:p>
          <a:p>
            <a:r>
              <a:rPr lang="es-MX" dirty="0" smtClean="0"/>
              <a:t>Comentarios para varias </a:t>
            </a:r>
            <a:r>
              <a:rPr lang="es-MX" dirty="0" err="1" smtClean="0"/>
              <a:t>lineas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/*</a:t>
            </a:r>
            <a:br>
              <a:rPr lang="es-MX" dirty="0" smtClean="0"/>
            </a:br>
            <a:r>
              <a:rPr lang="es-MX" dirty="0" smtClean="0"/>
              <a:t>Comentarios</a:t>
            </a:r>
            <a:br>
              <a:rPr lang="es-MX" dirty="0" smtClean="0"/>
            </a:br>
            <a:r>
              <a:rPr lang="es-MX" dirty="0" smtClean="0"/>
              <a:t>*/</a:t>
            </a:r>
          </a:p>
          <a:p>
            <a:r>
              <a:rPr lang="es-MX" dirty="0" smtClean="0"/>
              <a:t>Permite la programación orientada a objetos: </a:t>
            </a:r>
            <a:r>
              <a:rPr lang="es-MX" dirty="0" err="1" smtClean="0"/>
              <a:t>document.write</a:t>
            </a:r>
            <a:r>
              <a:rPr lang="es-MX" dirty="0" smtClean="0"/>
              <a:t>("Hola"); </a:t>
            </a:r>
          </a:p>
          <a:p>
            <a:r>
              <a:rPr lang="es-MX" dirty="0" smtClean="0"/>
              <a:t>Las variables pueden ser definidas como: </a:t>
            </a:r>
            <a:r>
              <a:rPr lang="es-MX" dirty="0" err="1" smtClean="0"/>
              <a:t>string</a:t>
            </a:r>
            <a:r>
              <a:rPr lang="es-MX" dirty="0" smtClean="0"/>
              <a:t>, </a:t>
            </a:r>
            <a:r>
              <a:rPr lang="es-MX" dirty="0" err="1" smtClean="0"/>
              <a:t>integer</a:t>
            </a:r>
            <a:r>
              <a:rPr lang="es-MX" dirty="0" smtClean="0"/>
              <a:t>, </a:t>
            </a:r>
            <a:r>
              <a:rPr lang="es-MX" dirty="0" err="1" smtClean="0"/>
              <a:t>float</a:t>
            </a:r>
            <a:r>
              <a:rPr lang="es-MX" dirty="0" smtClean="0"/>
              <a:t>, bolean simplemente utilizando “</a:t>
            </a:r>
            <a:r>
              <a:rPr lang="es-MX" dirty="0" err="1" smtClean="0"/>
              <a:t>var</a:t>
            </a:r>
            <a:r>
              <a:rPr lang="es-MX" dirty="0" smtClean="0"/>
              <a:t>”. Podemos usar “+” para concatenar cadenas y variables.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identificar código </a:t>
            </a:r>
            <a:r>
              <a:rPr lang="es-MX" b="1" dirty="0" err="1" smtClean="0"/>
              <a:t>Javascript</a:t>
            </a:r>
            <a:r>
              <a:rPr lang="es-MX" b="1" dirty="0" smtClean="0"/>
              <a:t>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6643464" cy="2666926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El código </a:t>
            </a:r>
            <a:r>
              <a:rPr lang="es-MX" dirty="0" err="1" smtClean="0"/>
              <a:t>javascript</a:t>
            </a:r>
            <a:r>
              <a:rPr lang="es-MX" dirty="0" smtClean="0"/>
              <a:t> podemos encontrarlo dentro de las etiquetas </a:t>
            </a:r>
            <a:r>
              <a:rPr lang="es-MX" b="1" dirty="0" smtClean="0"/>
              <a:t>&lt;</a:t>
            </a:r>
            <a:r>
              <a:rPr lang="es-MX" b="1" dirty="0" err="1" smtClean="0"/>
              <a:t>body</a:t>
            </a:r>
            <a:r>
              <a:rPr lang="es-MX" b="1" dirty="0" smtClean="0"/>
              <a:t>&gt;&lt;/</a:t>
            </a:r>
            <a:r>
              <a:rPr lang="es-MX" b="1" dirty="0" err="1" smtClean="0"/>
              <a:t>body</a:t>
            </a:r>
            <a:r>
              <a:rPr lang="es-MX" b="1" dirty="0" smtClean="0"/>
              <a:t>&gt; </a:t>
            </a:r>
            <a:r>
              <a:rPr lang="es-MX" dirty="0" smtClean="0"/>
              <a:t>de nuestras páginas web. Por lo general se insertan entre: </a:t>
            </a:r>
            <a:r>
              <a:rPr lang="es-MX" b="1" dirty="0" smtClean="0"/>
              <a:t>&lt;script&gt;&lt;/script&gt;</a:t>
            </a:r>
            <a:r>
              <a:rPr lang="es-MX" dirty="0" smtClean="0"/>
              <a:t>. También pueden estar ubicados en ficheros externos usando: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251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tx2"/>
                </a:solidFill>
              </a:rPr>
              <a:t>&lt;script </a:t>
            </a:r>
            <a:r>
              <a:rPr lang="es-MX" sz="2800" b="1" dirty="0" err="1">
                <a:solidFill>
                  <a:schemeClr val="tx2"/>
                </a:solidFill>
              </a:rPr>
              <a:t>type</a:t>
            </a:r>
            <a:r>
              <a:rPr lang="es-MX" sz="2800" b="1" dirty="0">
                <a:solidFill>
                  <a:schemeClr val="tx2"/>
                </a:solidFill>
              </a:rPr>
              <a:t>="</a:t>
            </a:r>
            <a:r>
              <a:rPr lang="es-MX" sz="2800" b="1" dirty="0" err="1">
                <a:solidFill>
                  <a:schemeClr val="tx2"/>
                </a:solidFill>
              </a:rPr>
              <a:t>text</a:t>
            </a:r>
            <a:r>
              <a:rPr lang="es-MX" sz="2800" b="1" dirty="0">
                <a:solidFill>
                  <a:schemeClr val="tx2"/>
                </a:solidFill>
              </a:rPr>
              <a:t>/</a:t>
            </a:r>
            <a:r>
              <a:rPr lang="es-MX" sz="2800" b="1" dirty="0" err="1">
                <a:solidFill>
                  <a:schemeClr val="tx2"/>
                </a:solidFill>
              </a:rPr>
              <a:t>javascript</a:t>
            </a:r>
            <a:r>
              <a:rPr lang="es-MX" sz="2800" b="1" dirty="0">
                <a:solidFill>
                  <a:schemeClr val="tx2"/>
                </a:solidFill>
              </a:rPr>
              <a:t>" </a:t>
            </a:r>
            <a:r>
              <a:rPr lang="es-MX" sz="2800" b="1" dirty="0" err="1">
                <a:solidFill>
                  <a:schemeClr val="tx2"/>
                </a:solidFill>
              </a:rPr>
              <a:t>src</a:t>
            </a:r>
            <a:r>
              <a:rPr lang="es-MX" sz="2800" b="1" dirty="0">
                <a:solidFill>
                  <a:schemeClr val="tx2"/>
                </a:solidFill>
              </a:rPr>
              <a:t>="micodigo.js"&gt;&lt;/script&gt;</a:t>
            </a:r>
          </a:p>
        </p:txBody>
      </p:sp>
      <p:pic>
        <p:nvPicPr>
          <p:cNvPr id="8195" name="Picture 3" descr="C:\Users\Raven\Pictures\Frea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803448" y="1268760"/>
            <a:ext cx="2340552" cy="2492896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código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MX" i="1" dirty="0" smtClean="0"/>
              <a:t>&lt;</a:t>
            </a:r>
            <a:r>
              <a:rPr lang="es-MX" i="1" dirty="0" err="1" smtClean="0"/>
              <a:t>html</a:t>
            </a:r>
            <a:r>
              <a:rPr lang="es-MX" i="1" dirty="0" smtClean="0"/>
              <a:t>&gt;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&lt;head&gt;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¡Mi primer </a:t>
            </a:r>
            <a:r>
              <a:rPr lang="es-MX" i="1" dirty="0" err="1" smtClean="0"/>
              <a:t>JavaScript</a:t>
            </a:r>
            <a:r>
              <a:rPr lang="es-MX" i="1" dirty="0" smtClean="0"/>
              <a:t>!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&lt;/head&gt;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</a:t>
            </a:r>
            <a:r>
              <a:rPr lang="es-MX" i="1" dirty="0" err="1" smtClean="0"/>
              <a:t>body</a:t>
            </a:r>
            <a:r>
              <a:rPr lang="es-MX" i="1" dirty="0" smtClean="0"/>
              <a:t>&gt; &lt;</a:t>
            </a:r>
            <a:r>
              <a:rPr lang="es-MX" i="1" dirty="0" err="1" smtClean="0"/>
              <a:t>br</a:t>
            </a:r>
            <a:r>
              <a:rPr lang="es-MX" i="1" dirty="0" smtClean="0"/>
              <a:t>&gt;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Este es un documento HTML normal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</a:t>
            </a:r>
            <a:r>
              <a:rPr lang="es-MX" i="1" dirty="0" err="1" smtClean="0"/>
              <a:t>br</a:t>
            </a:r>
            <a:r>
              <a:rPr lang="es-MX" i="1" dirty="0" smtClean="0"/>
              <a:t>&gt;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&lt;script </a:t>
            </a:r>
            <a:r>
              <a:rPr lang="es-MX" i="1" dirty="0" err="1" smtClean="0"/>
              <a:t>language</a:t>
            </a:r>
            <a:r>
              <a:rPr lang="es-MX" i="1" dirty="0" smtClean="0"/>
              <a:t>="</a:t>
            </a:r>
            <a:r>
              <a:rPr lang="es-MX" i="1" dirty="0" err="1" smtClean="0"/>
              <a:t>JavaScript</a:t>
            </a:r>
            <a:r>
              <a:rPr lang="es-MX" i="1" dirty="0" smtClean="0"/>
              <a:t>"&gt; </a:t>
            </a:r>
            <a:endParaRPr lang="es-MX" dirty="0" smtClean="0"/>
          </a:p>
          <a:p>
            <a:pPr>
              <a:buNone/>
            </a:pPr>
            <a:r>
              <a:rPr lang="es-MX" i="1" dirty="0" err="1" smtClean="0"/>
              <a:t>document.write</a:t>
            </a:r>
            <a:r>
              <a:rPr lang="es-MX" i="1" dirty="0" smtClean="0"/>
              <a:t>("Esto es </a:t>
            </a:r>
            <a:r>
              <a:rPr lang="es-MX" i="1" dirty="0" err="1" smtClean="0"/>
              <a:t>JavaScript</a:t>
            </a:r>
            <a:r>
              <a:rPr lang="es-MX" i="1" dirty="0" smtClean="0"/>
              <a:t>!")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&lt;/script&gt; &lt;</a:t>
            </a:r>
            <a:r>
              <a:rPr lang="es-MX" i="1" dirty="0" err="1" smtClean="0"/>
              <a:t>br</a:t>
            </a:r>
            <a:r>
              <a:rPr lang="es-MX" i="1" dirty="0" smtClean="0"/>
              <a:t>&gt;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En HTML otra vez.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&lt;/</a:t>
            </a:r>
            <a:r>
              <a:rPr lang="es-MX" i="1" dirty="0" err="1" smtClean="0"/>
              <a:t>body</a:t>
            </a:r>
            <a:r>
              <a:rPr lang="es-MX" i="1" dirty="0" smtClean="0"/>
              <a:t>&gt; </a:t>
            </a:r>
            <a:endParaRPr lang="es-MX" dirty="0" smtClean="0"/>
          </a:p>
          <a:p>
            <a:pPr>
              <a:buNone/>
            </a:pPr>
            <a:r>
              <a:rPr lang="es-MX" i="1" dirty="0" smtClean="0"/>
              <a:t>&lt;/</a:t>
            </a:r>
            <a:r>
              <a:rPr lang="es-MX" i="1" dirty="0" err="1" smtClean="0"/>
              <a:t>html</a:t>
            </a:r>
            <a:r>
              <a:rPr lang="es-MX" i="1" dirty="0" smtClean="0"/>
              <a:t>&gt;</a:t>
            </a:r>
            <a:endParaRPr lang="es-MX" dirty="0" smtClean="0"/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resultado seria: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Este es un documento HTML normal. </a:t>
            </a:r>
          </a:p>
          <a:p>
            <a:pPr>
              <a:buNone/>
            </a:pPr>
            <a:r>
              <a:rPr lang="es-MX" dirty="0" smtClean="0"/>
              <a:t>Esto es </a:t>
            </a:r>
            <a:r>
              <a:rPr lang="es-MX" dirty="0" err="1" smtClean="0"/>
              <a:t>JavaScript</a:t>
            </a:r>
            <a:r>
              <a:rPr lang="es-MX" dirty="0" smtClean="0"/>
              <a:t>! </a:t>
            </a:r>
          </a:p>
          <a:p>
            <a:pPr>
              <a:buNone/>
            </a:pPr>
            <a:r>
              <a:rPr lang="es-MX" dirty="0" smtClean="0"/>
              <a:t>En HTML otra vez 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 ejemplo</a:t>
            </a:r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&lt;HTML&gt;</a:t>
            </a:r>
          </a:p>
          <a:p>
            <a:pPr>
              <a:buNone/>
            </a:pPr>
            <a:r>
              <a:rPr lang="es-MX" dirty="0" smtClean="0"/>
              <a:t>&lt;HEAD&gt;</a:t>
            </a:r>
          </a:p>
          <a:p>
            <a:pPr>
              <a:buNone/>
            </a:pPr>
            <a:r>
              <a:rPr lang="es-MX" dirty="0" smtClean="0"/>
              <a:t>&lt;TITLE&gt;</a:t>
            </a:r>
            <a:r>
              <a:rPr lang="es-MX" dirty="0" err="1" smtClean="0"/>
              <a:t>Redireccionado</a:t>
            </a:r>
            <a:r>
              <a:rPr lang="es-MX" dirty="0" smtClean="0"/>
              <a:t> de Pág..&lt;/TITLE&gt;</a:t>
            </a:r>
          </a:p>
          <a:p>
            <a:pPr>
              <a:buNone/>
            </a:pPr>
            <a:r>
              <a:rPr lang="es-MX" dirty="0" smtClean="0"/>
              <a:t>&lt;SCRIPTLANGUAGE=“</a:t>
            </a:r>
            <a:r>
              <a:rPr lang="es-MX" dirty="0" err="1" smtClean="0"/>
              <a:t>JavaScript</a:t>
            </a:r>
            <a:r>
              <a:rPr lang="es-MX" dirty="0" smtClean="0"/>
              <a:t>”&gt;</a:t>
            </a:r>
          </a:p>
          <a:p>
            <a:pPr>
              <a:buNone/>
            </a:pPr>
            <a:r>
              <a:rPr lang="es-MX" dirty="0" err="1" smtClean="0"/>
              <a:t>location.href</a:t>
            </a:r>
            <a:r>
              <a:rPr lang="es-MX" dirty="0" smtClean="0"/>
              <a:t>=‘http://www.redtube.com’;</a:t>
            </a:r>
          </a:p>
          <a:p>
            <a:pPr>
              <a:buNone/>
            </a:pPr>
            <a:r>
              <a:rPr lang="es-MX" dirty="0" smtClean="0"/>
              <a:t>&lt;/SCRIPT&gt;</a:t>
            </a:r>
          </a:p>
          <a:p>
            <a:pPr>
              <a:buNone/>
            </a:pPr>
            <a:r>
              <a:rPr lang="es-MX" dirty="0" smtClean="0"/>
              <a:t>&lt;/HEAD&gt;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49080"/>
            <a:ext cx="8458200" cy="1222375"/>
          </a:xfrm>
        </p:spPr>
        <p:txBody>
          <a:bodyPr/>
          <a:lstStyle/>
          <a:p>
            <a:r>
              <a:rPr lang="es-MX" dirty="0" smtClean="0"/>
              <a:t>J-</a:t>
            </a:r>
            <a:r>
              <a:rPr lang="es-MX" dirty="0" err="1" smtClean="0"/>
              <a:t>Query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92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92" y="2420888"/>
            <a:ext cx="8458200" cy="1222375"/>
          </a:xfrm>
        </p:spPr>
        <p:txBody>
          <a:bodyPr/>
          <a:lstStyle/>
          <a:p>
            <a:r>
              <a:rPr lang="es-MX" dirty="0" err="1" smtClean="0"/>
              <a:t>Introduccion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 err="1">
                <a:effectLst/>
              </a:rPr>
              <a:t>JQuery</a:t>
            </a:r>
            <a:r>
              <a:rPr lang="es-ES" dirty="0">
                <a:effectLst/>
              </a:rPr>
              <a:t> para el desarrollo Web</a:t>
            </a:r>
            <a:r>
              <a:rPr lang="es-DO" dirty="0">
                <a:effectLst/>
              </a:rPr>
              <a:t/>
            </a:r>
            <a:br>
              <a:rPr lang="es-DO" dirty="0">
                <a:effectLst/>
              </a:rPr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s-ES" dirty="0" err="1"/>
              <a:t>JQuery</a:t>
            </a:r>
            <a:r>
              <a:rPr lang="es-ES" dirty="0"/>
              <a:t> NO es un lenguaje de programación</a:t>
            </a:r>
            <a:endParaRPr lang="es-DO" sz="2400" dirty="0"/>
          </a:p>
          <a:p>
            <a:pPr lvl="1" fontAlgn="base"/>
            <a:r>
              <a:rPr lang="es-ES" dirty="0" err="1"/>
              <a:t>JQuery</a:t>
            </a:r>
            <a:r>
              <a:rPr lang="es-ES" dirty="0"/>
              <a:t> NO es un estándar</a:t>
            </a:r>
            <a:endParaRPr lang="es-DO" sz="2400" dirty="0"/>
          </a:p>
          <a:p>
            <a:pPr lvl="1" fontAlgn="base"/>
            <a:r>
              <a:rPr lang="es-ES" dirty="0" err="1"/>
              <a:t>JQuery</a:t>
            </a:r>
            <a:r>
              <a:rPr lang="es-ES" dirty="0"/>
              <a:t> NO es un Framework</a:t>
            </a:r>
            <a:endParaRPr lang="es-DO" sz="2400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45439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>
                <a:effectLst/>
              </a:rPr>
              <a:t>¿Qué es </a:t>
            </a:r>
            <a:r>
              <a:rPr lang="es-ES" dirty="0" err="1">
                <a:effectLst/>
              </a:rPr>
              <a:t>JQuery</a:t>
            </a:r>
            <a:r>
              <a:rPr lang="es-ES" dirty="0">
                <a:effectLst/>
              </a:rPr>
              <a:t>?</a:t>
            </a:r>
            <a:r>
              <a:rPr lang="es-DO" dirty="0">
                <a:effectLst/>
              </a:rPr>
              <a:t/>
            </a:r>
            <a:br>
              <a:rPr lang="es-DO" dirty="0">
                <a:effectLst/>
              </a:rPr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s-ES" dirty="0" err="1"/>
              <a:t>JQuery</a:t>
            </a:r>
            <a:r>
              <a:rPr lang="es-ES" dirty="0"/>
              <a:t> es simplemente una librería para la programación en JavaScript</a:t>
            </a:r>
            <a:endParaRPr lang="es-DO" sz="2400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04592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>
                <a:effectLst/>
              </a:rPr>
              <a:t>Otras herramientas parecidas:</a:t>
            </a:r>
            <a:r>
              <a:rPr lang="es-DO" dirty="0">
                <a:effectLst/>
              </a:rPr>
              <a:t/>
            </a:r>
            <a:br>
              <a:rPr lang="es-DO" dirty="0">
                <a:effectLst/>
              </a:rPr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s-ES" dirty="0" err="1"/>
              <a:t>MooTools</a:t>
            </a:r>
            <a:endParaRPr lang="es-DO" sz="2400" dirty="0"/>
          </a:p>
          <a:p>
            <a:pPr lvl="1" fontAlgn="base"/>
            <a:r>
              <a:rPr lang="es-ES" dirty="0"/>
              <a:t>Angular </a:t>
            </a:r>
            <a:r>
              <a:rPr lang="es-ES" dirty="0" smtClean="0"/>
              <a:t>JS</a:t>
            </a:r>
          </a:p>
          <a:p>
            <a:pPr lvl="1" fontAlgn="base"/>
            <a:r>
              <a:rPr lang="es-ES" sz="2400" dirty="0" err="1" smtClean="0"/>
              <a:t>Zepto</a:t>
            </a:r>
            <a:endParaRPr lang="es-ES" sz="2400" dirty="0" smtClean="0"/>
          </a:p>
          <a:p>
            <a:pPr lvl="1" fontAlgn="base"/>
            <a:r>
              <a:rPr lang="es-ES" sz="2400" dirty="0" smtClean="0"/>
              <a:t>XUI</a:t>
            </a:r>
          </a:p>
          <a:p>
            <a:pPr lvl="1" fontAlgn="base"/>
            <a:r>
              <a:rPr lang="es-DO" sz="2400" b="1" u="sng" dirty="0" err="1" smtClean="0"/>
              <a:t>Sizzle</a:t>
            </a:r>
            <a:endParaRPr lang="es-DO" sz="2400" b="1" u="sng" dirty="0" smtClean="0"/>
          </a:p>
          <a:p>
            <a:pPr lvl="1" fontAlgn="base"/>
            <a:r>
              <a:rPr lang="es-DO" sz="2400" b="1" u="sng" dirty="0" err="1"/>
              <a:t>Qwery</a:t>
            </a:r>
            <a:endParaRPr lang="es-DO" sz="2400" b="1" dirty="0"/>
          </a:p>
          <a:p>
            <a:pPr lvl="1" fontAlgn="base"/>
            <a:endParaRPr lang="es-DO" sz="2400" b="1" dirty="0"/>
          </a:p>
          <a:p>
            <a:pPr lvl="1" fontAlgn="base"/>
            <a:endParaRPr lang="es-DO" sz="2400" dirty="0" smtClean="0"/>
          </a:p>
          <a:p>
            <a:pPr lvl="1" fontAlgn="base"/>
            <a:endParaRPr lang="es-DO" sz="2400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2939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s-ES" dirty="0" err="1">
                <a:effectLst/>
              </a:rPr>
              <a:t>JQuery</a:t>
            </a:r>
            <a:r>
              <a:rPr lang="es-ES" dirty="0">
                <a:effectLst/>
              </a:rPr>
              <a:t> vs Angular JS</a:t>
            </a:r>
            <a:endParaRPr lang="es-DO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090871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49080"/>
            <a:ext cx="8458200" cy="1222375"/>
          </a:xfrm>
        </p:spPr>
        <p:txBody>
          <a:bodyPr/>
          <a:lstStyle/>
          <a:p>
            <a:r>
              <a:rPr lang="es-MX" dirty="0" smtClean="0"/>
              <a:t>Alcance de </a:t>
            </a:r>
            <a:r>
              <a:rPr lang="es-MX" dirty="0" err="1" smtClean="0"/>
              <a:t>Jquery</a:t>
            </a:r>
            <a:r>
              <a:rPr lang="es-MX" dirty="0" smtClean="0"/>
              <a:t> y Angular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9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DO" dirty="0" err="1"/>
              <a:t>jQuery</a:t>
            </a:r>
            <a:r>
              <a:rPr lang="es-DO" dirty="0"/>
              <a:t> es una librería que nos sirve para acceder y modificar el estado de cualquiera de los elementos de la página. A través de </a:t>
            </a:r>
            <a:r>
              <a:rPr lang="es-DO" dirty="0" err="1"/>
              <a:t>jQuery</a:t>
            </a:r>
            <a:r>
              <a:rPr lang="es-DO" dirty="0"/>
              <a:t> y los selectores de CSS (así como los selectores creados por el propio </a:t>
            </a:r>
            <a:r>
              <a:rPr lang="es-DO" dirty="0" err="1"/>
              <a:t>jQuery</a:t>
            </a:r>
            <a:r>
              <a:rPr lang="es-DO" dirty="0"/>
              <a:t>) eres capaz de llegar a los elementos de la página, a cualquiera de ellos, y puedes leer y modificar sus propiedades, suscribirte a eventos que ocurran en esos elementos, etc. Con </a:t>
            </a:r>
            <a:r>
              <a:rPr lang="es-DO" dirty="0" err="1"/>
              <a:t>jQuery</a:t>
            </a:r>
            <a:r>
              <a:rPr lang="es-DO" dirty="0"/>
              <a:t> podíamos manejar cualquier cosa que ocurra en esos elementos de una manera mucho más cómoda que con </a:t>
            </a:r>
            <a:r>
              <a:rPr lang="es-DO" dirty="0" err="1"/>
              <a:t>Javascript</a:t>
            </a:r>
            <a:r>
              <a:rPr lang="es-DO" dirty="0"/>
              <a:t> "a pelo" y compatible con la mayor gama de navegadores.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44794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DO" dirty="0"/>
              <a:t>Sin embargo Angular pasa de ser una librería para convertirse en un </a:t>
            </a:r>
            <a:r>
              <a:rPr lang="es-DO" dirty="0" err="1"/>
              <a:t>framework</a:t>
            </a:r>
            <a:r>
              <a:rPr lang="es-DO" dirty="0"/>
              <a:t> de aplicaciones web. No solo te permite una serie de funciones y mecanismos para acceder a los elementos de la página y modificarlos, sino que también te ofrece una serie de mecanismos por los cuales extender el HTML, para hacerlo más semántico, incluso ahorrarte muchas líneas de código </a:t>
            </a:r>
            <a:r>
              <a:rPr lang="es-DO" dirty="0" err="1"/>
              <a:t>Javascript</a:t>
            </a:r>
            <a:r>
              <a:rPr lang="es-DO" dirty="0"/>
              <a:t> para hacer las mismas cosas que antes hacías con jQuery. </a:t>
            </a:r>
          </a:p>
        </p:txBody>
      </p:sp>
    </p:spTree>
    <p:extLst>
      <p:ext uri="{BB962C8B-B14F-4D97-AF65-F5344CB8AC3E}">
        <p14:creationId xmlns:p14="http://schemas.microsoft.com/office/powerpoint/2010/main" val="269844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Pero la principal diferencia y por la cual AngularJS toma la denominación de "framework", es que te marca una serie de normas y hábitos en la programación, principalmente gracias al patrón MVC implementado en AngularJS.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78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s-DO" dirty="0"/>
              <a:t>"</a:t>
            </a:r>
            <a:r>
              <a:rPr lang="es-DO" dirty="0" err="1"/>
              <a:t>AngularJS</a:t>
            </a:r>
            <a:r>
              <a:rPr lang="es-DO" dirty="0"/>
              <a:t> se ha comido a </a:t>
            </a:r>
            <a:r>
              <a:rPr lang="es-DO" dirty="0" err="1"/>
              <a:t>jQuery</a:t>
            </a:r>
            <a:r>
              <a:rPr lang="es-DO" dirty="0"/>
              <a:t>". Dentro de </a:t>
            </a:r>
            <a:r>
              <a:rPr lang="es-DO" dirty="0" err="1"/>
              <a:t>AngularJS</a:t>
            </a:r>
            <a:r>
              <a:rPr lang="es-DO" dirty="0"/>
              <a:t> tienes una pequeña implementación de </a:t>
            </a:r>
            <a:r>
              <a:rPr lang="es-DO" dirty="0" err="1"/>
              <a:t>jQuery</a:t>
            </a:r>
            <a:r>
              <a:rPr lang="es-DO" dirty="0"/>
              <a:t>. Todos hemos usado millones de veces </a:t>
            </a:r>
            <a:r>
              <a:rPr lang="es-DO" dirty="0" err="1"/>
              <a:t>jQuery</a:t>
            </a:r>
            <a:r>
              <a:rPr lang="es-DO" dirty="0"/>
              <a:t> y es una librería excelente porque nos facilita el acceso al DOM y además nos ofrece un API de funciones que son compatibles con todos los navegadores.</a:t>
            </a:r>
          </a:p>
          <a:p>
            <a:pPr fontAlgn="base"/>
            <a:r>
              <a:rPr lang="es-DO" dirty="0"/>
              <a:t>Eso mismo lo tienes dentro del script de </a:t>
            </a:r>
            <a:r>
              <a:rPr lang="es-DO" dirty="0" err="1"/>
              <a:t>AngularJS</a:t>
            </a:r>
            <a:r>
              <a:rPr lang="es-DO" dirty="0"/>
              <a:t>, por lo que si no lo deseas, no necesitas usar </a:t>
            </a:r>
            <a:r>
              <a:rPr lang="es-DO" dirty="0" err="1"/>
              <a:t>jQuery</a:t>
            </a:r>
            <a:r>
              <a:rPr lang="es-DO" dirty="0"/>
              <a:t> para nada. Dentro de Angular tienes </a:t>
            </a:r>
            <a:r>
              <a:rPr lang="es-DO" dirty="0" err="1"/>
              <a:t>jqLite</a:t>
            </a:r>
            <a:r>
              <a:rPr lang="es-DO" dirty="0"/>
              <a:t> "</a:t>
            </a:r>
            <a:r>
              <a:rPr lang="es-DO" dirty="0" err="1"/>
              <a:t>jQuery</a:t>
            </a:r>
            <a:r>
              <a:rPr lang="es-DO" dirty="0"/>
              <a:t> Lite" que viene a ser una librería de acceso al DOM, con la mínima funcionalidad necesaria.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09226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s-DO" dirty="0"/>
              <a:t>Esto quiere decir que las directivas que trae </a:t>
            </a:r>
            <a:r>
              <a:rPr lang="es-DO" dirty="0" err="1"/>
              <a:t>AngularJS</a:t>
            </a:r>
            <a:r>
              <a:rPr lang="es-DO" dirty="0"/>
              <a:t> usan </a:t>
            </a:r>
            <a:r>
              <a:rPr lang="es-DO" dirty="0" err="1"/>
              <a:t>jQuery</a:t>
            </a:r>
            <a:r>
              <a:rPr lang="es-DO" dirty="0"/>
              <a:t> por debajo, o algo muy similar, un subconjunto de </a:t>
            </a:r>
            <a:r>
              <a:rPr lang="es-DO" dirty="0" err="1"/>
              <a:t>jQuery</a:t>
            </a:r>
            <a:r>
              <a:rPr lang="es-DO" dirty="0"/>
              <a:t>. Por supuesto, cuando tú programes tus propias directivas puedes usar la librería de acceso al DOM que viene con </a:t>
            </a:r>
            <a:r>
              <a:rPr lang="es-DO" dirty="0" err="1"/>
              <a:t>AngularJS</a:t>
            </a:r>
            <a:r>
              <a:rPr lang="es-DO" dirty="0"/>
              <a:t>. Si esa pequeña librería no te resulta suficiente y necesitas mayor funcionalidad, nadie te impide usar el </a:t>
            </a:r>
            <a:r>
              <a:rPr lang="es-DO" dirty="0" err="1"/>
              <a:t>jQuery</a:t>
            </a:r>
            <a:r>
              <a:rPr lang="es-DO" dirty="0"/>
              <a:t> de verdad.</a:t>
            </a:r>
          </a:p>
          <a:p>
            <a:pPr fontAlgn="base"/>
            <a:r>
              <a:rPr lang="es-DO" dirty="0"/>
              <a:t>Si </a:t>
            </a:r>
            <a:r>
              <a:rPr lang="es-DO" dirty="0" err="1"/>
              <a:t>AngularJS</a:t>
            </a:r>
            <a:r>
              <a:rPr lang="es-DO" dirty="0"/>
              <a:t> detecta que estás usando </a:t>
            </a:r>
            <a:r>
              <a:rPr lang="es-DO" dirty="0" err="1"/>
              <a:t>jQuery</a:t>
            </a:r>
            <a:r>
              <a:rPr lang="es-DO" dirty="0"/>
              <a:t>, todo el tema de acceso al DOM lo hará a través de </a:t>
            </a:r>
            <a:r>
              <a:rPr lang="es-DO" dirty="0" err="1"/>
              <a:t>jQuery</a:t>
            </a:r>
            <a:r>
              <a:rPr lang="es-DO" dirty="0"/>
              <a:t>, dejando su implementación (</a:t>
            </a:r>
            <a:r>
              <a:rPr lang="es-DO" dirty="0" err="1"/>
              <a:t>jqLite</a:t>
            </a:r>
            <a:r>
              <a:rPr lang="es-DO" dirty="0"/>
              <a:t>) sin usar. Si detecta que no tienes </a:t>
            </a:r>
            <a:r>
              <a:rPr lang="es-DO" dirty="0" err="1"/>
              <a:t>jQuery</a:t>
            </a:r>
            <a:r>
              <a:rPr lang="es-DO" dirty="0"/>
              <a:t>, entonces pone en marcha su propia librería de acceso al DOM.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591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49080"/>
            <a:ext cx="8458200" cy="1222375"/>
          </a:xfrm>
        </p:spPr>
        <p:txBody>
          <a:bodyPr/>
          <a:lstStyle/>
          <a:p>
            <a:r>
              <a:rPr lang="es-MX" dirty="0" smtClean="0"/>
              <a:t>Java Script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98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" y="1340768"/>
            <a:ext cx="8839200" cy="5222264"/>
          </a:xfrm>
        </p:spPr>
      </p:pic>
    </p:spTree>
    <p:extLst>
      <p:ext uri="{BB962C8B-B14F-4D97-AF65-F5344CB8AC3E}">
        <p14:creationId xmlns:p14="http://schemas.microsoft.com/office/powerpoint/2010/main" val="1305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49080"/>
            <a:ext cx="8458200" cy="1222375"/>
          </a:xfrm>
        </p:spPr>
        <p:txBody>
          <a:bodyPr/>
          <a:lstStyle/>
          <a:p>
            <a:r>
              <a:rPr lang="es-MX" dirty="0" smtClean="0"/>
              <a:t>Ventajas de uno u otro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14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>
                <a:effectLst/>
              </a:rPr>
              <a:t>Ventajas de  </a:t>
            </a:r>
            <a:r>
              <a:rPr lang="es-DO" b="1" dirty="0" smtClean="0">
                <a:effectLst/>
              </a:rPr>
              <a:t>Angular JS</a:t>
            </a:r>
            <a:r>
              <a:rPr lang="es-DO" dirty="0">
                <a:effectLst/>
              </a:rPr>
              <a:t/>
            </a:r>
            <a:br>
              <a:rPr lang="es-DO" dirty="0">
                <a:effectLst/>
              </a:rPr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DO" b="1" dirty="0"/>
              <a:t>1. Mejorar la productividad</a:t>
            </a:r>
            <a:r>
              <a:rPr lang="es-DO" dirty="0"/>
              <a:t>: </a:t>
            </a:r>
          </a:p>
          <a:p>
            <a:r>
              <a:rPr lang="es-DO" b="1" dirty="0" smtClean="0"/>
              <a:t>2</a:t>
            </a:r>
            <a:r>
              <a:rPr lang="es-DO" b="1" dirty="0"/>
              <a:t>. Menos errores de código</a:t>
            </a:r>
            <a:r>
              <a:rPr lang="es-DO" dirty="0"/>
              <a:t>: </a:t>
            </a:r>
          </a:p>
          <a:p>
            <a:r>
              <a:rPr lang="es-DO" b="1" dirty="0" smtClean="0"/>
              <a:t>3</a:t>
            </a:r>
            <a:r>
              <a:rPr lang="es-DO" b="1" dirty="0"/>
              <a:t>. Calidad del software</a:t>
            </a:r>
            <a:r>
              <a:rPr lang="es-DO" dirty="0"/>
              <a:t>. </a:t>
            </a:r>
          </a:p>
          <a:p>
            <a:r>
              <a:rPr lang="es-DO" b="1" dirty="0"/>
              <a:t>4. </a:t>
            </a:r>
            <a:r>
              <a:rPr lang="es-DO" b="1" dirty="0" err="1"/>
              <a:t>AngularJS</a:t>
            </a:r>
            <a:r>
              <a:rPr lang="es-DO" b="1" dirty="0"/>
              <a:t> respaldado por Google</a:t>
            </a:r>
            <a:r>
              <a:rPr lang="es-DO" dirty="0"/>
              <a:t>  </a:t>
            </a:r>
            <a:endParaRPr lang="es-DO" dirty="0" smtClean="0"/>
          </a:p>
          <a:p>
            <a:r>
              <a:rPr lang="es-DO" b="1" dirty="0" smtClean="0"/>
              <a:t>5</a:t>
            </a:r>
            <a:r>
              <a:rPr lang="es-DO" b="1" dirty="0"/>
              <a:t>. Es totalmente </a:t>
            </a:r>
            <a:r>
              <a:rPr lang="es-DO" b="1" dirty="0" err="1"/>
              <a:t>opensource</a:t>
            </a:r>
            <a:r>
              <a:rPr lang="es-DO" dirty="0"/>
              <a:t>, publicados en </a:t>
            </a:r>
            <a:r>
              <a:rPr lang="es-DO" dirty="0" err="1"/>
              <a:t>GitHub</a:t>
            </a:r>
            <a:r>
              <a:rPr lang="es-DO" dirty="0"/>
              <a:t> y abiertos a contribuciones. 35k y 3.5k estrellas correspondientemente. </a:t>
            </a:r>
          </a:p>
          <a:p>
            <a:r>
              <a:rPr lang="es-DO" b="1" dirty="0" smtClean="0"/>
              <a:t>6</a:t>
            </a:r>
            <a:r>
              <a:rPr lang="es-DO" b="1" dirty="0"/>
              <a:t>.</a:t>
            </a:r>
            <a:r>
              <a:rPr lang="es-DO" dirty="0"/>
              <a:t> La </a:t>
            </a:r>
            <a:r>
              <a:rPr lang="es-DO" b="1" dirty="0"/>
              <a:t>demanda de </a:t>
            </a:r>
            <a:r>
              <a:rPr lang="es-DO" b="1" dirty="0" err="1"/>
              <a:t>AngularJS</a:t>
            </a:r>
            <a:r>
              <a:rPr lang="es-DO" b="1" dirty="0"/>
              <a:t> es imparable</a:t>
            </a:r>
            <a:r>
              <a:rPr lang="es-DO" dirty="0"/>
              <a:t>. 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743274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>
                <a:effectLst/>
              </a:rPr>
              <a:t>Las ventajas de </a:t>
            </a:r>
            <a:r>
              <a:rPr lang="es-DO" b="1" dirty="0" err="1">
                <a:effectLst/>
              </a:rPr>
              <a:t>jQuery</a:t>
            </a:r>
            <a:r>
              <a:rPr lang="es-DO" b="1" dirty="0">
                <a:effectLst/>
              </a:rPr>
              <a:t/>
            </a:r>
            <a:br>
              <a:rPr lang="es-DO" b="1" dirty="0">
                <a:effectLst/>
              </a:rPr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s-DO" dirty="0" err="1"/>
              <a:t>jQuery</a:t>
            </a:r>
            <a:r>
              <a:rPr lang="es-DO" dirty="0"/>
              <a:t> es flexible y rápido para el desarrollo web</a:t>
            </a:r>
          </a:p>
          <a:p>
            <a:pPr lvl="0" fontAlgn="base"/>
            <a:r>
              <a:rPr lang="es-DO" dirty="0"/>
              <a:t>Viene con licencia MIT y es Open </a:t>
            </a:r>
            <a:r>
              <a:rPr lang="es-DO" dirty="0" err="1"/>
              <a:t>Source</a:t>
            </a:r>
            <a:endParaRPr lang="es-DO" dirty="0"/>
          </a:p>
          <a:p>
            <a:pPr lvl="0" fontAlgn="base"/>
            <a:r>
              <a:rPr lang="es-DO" dirty="0"/>
              <a:t>Tiene una excelente comunidad de soporte</a:t>
            </a:r>
          </a:p>
          <a:p>
            <a:pPr lvl="0" fontAlgn="base"/>
            <a:r>
              <a:rPr lang="es-DO" dirty="0"/>
              <a:t>Tiene </a:t>
            </a:r>
            <a:r>
              <a:rPr lang="es-DO" dirty="0" err="1"/>
              <a:t>Plugins</a:t>
            </a:r>
            <a:endParaRPr lang="es-DO" dirty="0"/>
          </a:p>
          <a:p>
            <a:pPr lvl="0" fontAlgn="base"/>
            <a:r>
              <a:rPr lang="es-DO" dirty="0"/>
              <a:t>Bugs son resueltos rápidamente</a:t>
            </a:r>
          </a:p>
          <a:p>
            <a:pPr lvl="0" fontAlgn="base"/>
            <a:r>
              <a:rPr lang="es-DO" dirty="0"/>
              <a:t>Excelente integración con AJAX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398722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>
                <a:effectLst/>
              </a:rPr>
              <a:t>Las desventajas de </a:t>
            </a:r>
            <a:r>
              <a:rPr lang="es-DO" b="1" dirty="0" err="1">
                <a:effectLst/>
              </a:rPr>
              <a:t>jQuery</a:t>
            </a:r>
            <a:r>
              <a:rPr lang="es-DO" b="1" dirty="0">
                <a:effectLst/>
              </a:rPr>
              <a:t/>
            </a:r>
            <a:br>
              <a:rPr lang="es-DO" b="1" dirty="0">
                <a:effectLst/>
              </a:rPr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s-DO" dirty="0"/>
              <a:t>Una de las principales desventajas de </a:t>
            </a:r>
            <a:r>
              <a:rPr lang="es-DO" dirty="0" err="1"/>
              <a:t>jQuery</a:t>
            </a:r>
            <a:r>
              <a:rPr lang="es-DO" dirty="0"/>
              <a:t> es la gran cantidad de versiones publicadas en el corto tiempo. No importa si usted está corriendo la última versión de </a:t>
            </a:r>
            <a:r>
              <a:rPr lang="es-DO" dirty="0" err="1"/>
              <a:t>jQuery</a:t>
            </a:r>
            <a:r>
              <a:rPr lang="es-DO" dirty="0"/>
              <a:t>, usted tendrá que </a:t>
            </a:r>
            <a:r>
              <a:rPr lang="es-DO" dirty="0" err="1"/>
              <a:t>hostear</a:t>
            </a:r>
            <a:r>
              <a:rPr lang="es-DO" dirty="0"/>
              <a:t> la librería usted mismo (y actualizarla constantemente), o descargar la librería desde Google (atractivo, pero puede traer problemas de incompatibilidad con el código</a:t>
            </a:r>
            <a:r>
              <a:rPr lang="es-DO" dirty="0" smtClean="0"/>
              <a:t>).</a:t>
            </a:r>
            <a:endParaRPr lang="es-DO" dirty="0"/>
          </a:p>
          <a:p>
            <a:pPr fontAlgn="base"/>
            <a:r>
              <a:rPr lang="es-DO" dirty="0"/>
              <a:t>Además del problema de las versiones, otras desventajas que podemos mencionar:</a:t>
            </a:r>
          </a:p>
          <a:p>
            <a:pPr lvl="1" fontAlgn="base"/>
            <a:r>
              <a:rPr lang="es-DO" dirty="0" err="1"/>
              <a:t>jQuery</a:t>
            </a:r>
            <a:r>
              <a:rPr lang="es-DO" dirty="0"/>
              <a:t> es fácil de instalar y aprender, inicialmente. Pero no es tan fácil si lo comparamos con CSS</a:t>
            </a:r>
          </a:p>
          <a:p>
            <a:pPr lvl="1" fontAlgn="base"/>
            <a:r>
              <a:rPr lang="es-DO" dirty="0"/>
              <a:t>Si </a:t>
            </a:r>
            <a:r>
              <a:rPr lang="es-DO" dirty="0" err="1"/>
              <a:t>jQuery</a:t>
            </a:r>
            <a:r>
              <a:rPr lang="es-DO" dirty="0"/>
              <a:t> es implementado inapropiadamente como un Framework, el entorno de desarrollo se puede salir de control.</a:t>
            </a:r>
          </a:p>
          <a:p>
            <a:pPr marL="0" indent="0">
              <a:buNone/>
            </a:pPr>
            <a:r>
              <a:rPr lang="es-DO" dirty="0"/>
              <a:t> 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2341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49080"/>
            <a:ext cx="8458200" cy="1222375"/>
          </a:xfrm>
        </p:spPr>
        <p:txBody>
          <a:bodyPr/>
          <a:lstStyle/>
          <a:p>
            <a:r>
              <a:rPr lang="es-MX" dirty="0" smtClean="0"/>
              <a:t>Comparativa de </a:t>
            </a:r>
            <a:r>
              <a:rPr lang="es-MX" dirty="0" err="1" smtClean="0"/>
              <a:t>Codigos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99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s-DO" dirty="0"/>
              <a:t>Ha quedado claro que Angular va más allá del objetivo de </a:t>
            </a:r>
            <a:r>
              <a:rPr lang="es-DO" dirty="0" err="1"/>
              <a:t>jQuery</a:t>
            </a:r>
            <a:r>
              <a:rPr lang="es-DO" dirty="0"/>
              <a:t>. Son dos librerías distintas, que muchas veces se pueden complementar, pero dependiendo del tipo de proyecto y de las cosas que tengas que hacer con </a:t>
            </a:r>
            <a:r>
              <a:rPr lang="es-DO" dirty="0" err="1"/>
              <a:t>Javascript</a:t>
            </a:r>
            <a:r>
              <a:rPr lang="es-DO" dirty="0"/>
              <a:t> elegirás una u otra. No obstante, queremos hacer esta comparativa de código para observar algunas de las diferencias de filosofía entre </a:t>
            </a:r>
            <a:r>
              <a:rPr lang="es-DO" dirty="0" err="1"/>
              <a:t>jQuery</a:t>
            </a:r>
            <a:r>
              <a:rPr lang="es-DO" dirty="0"/>
              <a:t> y </a:t>
            </a:r>
            <a:r>
              <a:rPr lang="es-DO" dirty="0" err="1"/>
              <a:t>AngularJS</a:t>
            </a:r>
            <a:r>
              <a:rPr lang="es-DO" dirty="0"/>
              <a:t> y también comprobar de paso la potencia de este último</a:t>
            </a:r>
            <a:r>
              <a:rPr lang="es-DO" dirty="0" smtClean="0"/>
              <a:t>.</a:t>
            </a:r>
          </a:p>
          <a:p>
            <a:pPr marL="0" indent="0" fontAlgn="base">
              <a:buNone/>
            </a:pPr>
            <a:endParaRPr lang="es-DO" dirty="0"/>
          </a:p>
          <a:p>
            <a:pPr marL="0" indent="0" fontAlgn="base">
              <a:buNone/>
            </a:pPr>
            <a:r>
              <a:rPr lang="es-DO" dirty="0"/>
              <a:t>En este caso vamos a comparar el código que vimos en el </a:t>
            </a:r>
            <a:r>
              <a:rPr lang="es-DO" dirty="0">
                <a:hlinkClick r:id="rId2"/>
              </a:rPr>
              <a:t>Hola Mundo de </a:t>
            </a:r>
            <a:r>
              <a:rPr lang="es-DO" dirty="0" err="1">
                <a:hlinkClick r:id="rId2"/>
              </a:rPr>
              <a:t>AngularJS</a:t>
            </a:r>
            <a:r>
              <a:rPr lang="es-DO" dirty="0"/>
              <a:t>. La idea es simplemente escribir un nombre en un campo de texto y volcarlo en una etiqueta H1.</a:t>
            </a:r>
          </a:p>
          <a:p>
            <a:pPr marL="0" indent="0" fontAlgn="base">
              <a:buNone/>
            </a:pPr>
            <a:r>
              <a:rPr lang="es-DO" dirty="0"/>
              <a:t>Esto en </a:t>
            </a:r>
            <a:r>
              <a:rPr lang="es-DO" dirty="0" err="1"/>
              <a:t>jQuery</a:t>
            </a:r>
            <a:r>
              <a:rPr lang="es-DO" dirty="0"/>
              <a:t> se podría hacer con un código como este:</a:t>
            </a:r>
          </a:p>
          <a:p>
            <a:endParaRPr lang="es-D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78249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err="1" smtClean="0"/>
              <a:t>jquery</a:t>
            </a: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88840"/>
            <a:ext cx="88773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98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Angular</a:t>
            </a:r>
            <a:endParaRPr lang="es-D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" y="2526506"/>
            <a:ext cx="8562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81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Ejemplos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$('#ctl00_PlaceHolder_pbLoginUC_ctPassword').</a:t>
            </a:r>
            <a:r>
              <a:rPr lang="en-US" dirty="0" err="1"/>
              <a:t>val</a:t>
            </a:r>
            <a:r>
              <a:rPr lang="en-US" dirty="0"/>
              <a:t>('</a:t>
            </a:r>
            <a:r>
              <a:rPr lang="en-US" dirty="0" err="1"/>
              <a:t>Mi</a:t>
            </a:r>
            <a:r>
              <a:rPr lang="en-US" dirty="0"/>
              <a:t> Clave</a:t>
            </a:r>
            <a:r>
              <a:rPr lang="en-US" dirty="0" smtClean="0"/>
              <a:t>')</a:t>
            </a:r>
          </a:p>
          <a:p>
            <a:endParaRPr lang="es-DO" dirty="0"/>
          </a:p>
          <a:p>
            <a:r>
              <a:rPr lang="en-US" dirty="0" err="1" smtClean="0"/>
              <a:t>Jquery</a:t>
            </a:r>
            <a:r>
              <a:rPr lang="en-US" dirty="0"/>
              <a:t> </a:t>
            </a:r>
            <a:endParaRPr lang="es-DO" dirty="0"/>
          </a:p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://www.givainc.com/labs/ibutton_example.htm</a:t>
            </a:r>
            <a:endParaRPr lang="es-DO" dirty="0"/>
          </a:p>
          <a:p>
            <a:r>
              <a:rPr lang="en-US" dirty="0"/>
              <a:t> </a:t>
            </a:r>
            <a:endParaRPr lang="es-DO" dirty="0"/>
          </a:p>
          <a:p>
            <a:r>
              <a:rPr lang="en-US" u="sng" dirty="0">
                <a:hlinkClick r:id="rId3"/>
              </a:rPr>
              <a:t>http://lastwebdesigner.com/tests/mail-jquery-php-ajax/</a:t>
            </a:r>
            <a:endParaRPr lang="es-DO" dirty="0"/>
          </a:p>
          <a:p>
            <a:r>
              <a:rPr lang="en-US" u="sng" dirty="0">
                <a:hlinkClick r:id="rId4"/>
              </a:rPr>
              <a:t>http://www.catchmyfame.com/jquery/demo/10/index2.html</a:t>
            </a:r>
            <a:endParaRPr lang="es-DO" dirty="0"/>
          </a:p>
          <a:p>
            <a:r>
              <a:rPr lang="en-US" dirty="0"/>
              <a:t> </a:t>
            </a:r>
            <a:endParaRPr lang="es-DO" dirty="0"/>
          </a:p>
          <a:p>
            <a:r>
              <a:rPr lang="en-US" u="sng" dirty="0">
                <a:hlinkClick r:id="rId5"/>
              </a:rPr>
              <a:t>http://www.gmarwaha.com/jquery/lavalamp/index.php#demo2</a:t>
            </a:r>
            <a:endParaRPr lang="es-DO" dirty="0"/>
          </a:p>
          <a:p>
            <a:r>
              <a:rPr lang="en-US" dirty="0"/>
              <a:t> </a:t>
            </a:r>
            <a:endParaRPr lang="es-DO" dirty="0"/>
          </a:p>
          <a:p>
            <a:r>
              <a:rPr lang="en-US" u="sng" dirty="0">
                <a:hlinkClick r:id="rId6"/>
              </a:rPr>
              <a:t>http://www.ericmmartin.com/projects/simplemodal-demos/</a:t>
            </a:r>
            <a:endParaRPr lang="es-DO" dirty="0"/>
          </a:p>
          <a:p>
            <a:r>
              <a:rPr lang="en-US" u="sng" dirty="0">
                <a:hlinkClick r:id="rId7"/>
              </a:rPr>
              <a:t>http://jsfiddle.net/RWhitbeck/ZyYFG/</a:t>
            </a:r>
            <a:endParaRPr lang="es-DO" dirty="0"/>
          </a:p>
          <a:p>
            <a:r>
              <a:rPr lang="en-US" dirty="0"/>
              <a:t> </a:t>
            </a:r>
            <a:endParaRPr lang="es-DO" dirty="0"/>
          </a:p>
          <a:p>
            <a:r>
              <a:rPr lang="en-US" dirty="0"/>
              <a:t> </a:t>
            </a:r>
            <a:endParaRPr lang="es-DO" dirty="0"/>
          </a:p>
          <a:p>
            <a:r>
              <a:rPr lang="es-DO" dirty="0" smtClean="0"/>
              <a:t>Angular</a:t>
            </a:r>
            <a:endParaRPr lang="es-DO" dirty="0"/>
          </a:p>
          <a:p>
            <a:r>
              <a:rPr lang="es-DO" u="sng" dirty="0">
                <a:hlinkClick r:id="rId8"/>
              </a:rPr>
              <a:t>http://jsfiddle.net/dakra/U3pVM/</a:t>
            </a:r>
            <a:endParaRPr lang="es-DO" dirty="0"/>
          </a:p>
          <a:p>
            <a:r>
              <a:rPr lang="es-DO" dirty="0"/>
              <a:t> </a:t>
            </a:r>
          </a:p>
          <a:p>
            <a:r>
              <a:rPr lang="es-DO" u="sng" dirty="0">
                <a:hlinkClick r:id="rId9"/>
              </a:rPr>
              <a:t>http://jsfiddle.net/icoxfog417/nLC3g/</a:t>
            </a:r>
            <a:endParaRPr lang="es-DO" dirty="0"/>
          </a:p>
          <a:p>
            <a:r>
              <a:rPr lang="es-DO" dirty="0"/>
              <a:t> 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1590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java script?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Java script es un lenguaje de programación que permite a los desarrolladores crear acciones en sus páginas web.</a:t>
            </a:r>
          </a:p>
          <a:p>
            <a:r>
              <a:rPr lang="es-MX" dirty="0" smtClean="0"/>
              <a:t>Java script es un lenguaje que puede ser utilizado por profesionales y para quienes se inician en el desarrollo y diseño de sitios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12691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6182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526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02830"/>
          </a:xfrm>
        </p:spPr>
        <p:txBody>
          <a:bodyPr/>
          <a:lstStyle/>
          <a:p>
            <a:r>
              <a:rPr lang="es-MX" dirty="0" smtClean="0"/>
              <a:t>No requiere de compilación ya que los navegadores son los encargados de interpretar estos códigos.</a:t>
            </a:r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84984"/>
            <a:ext cx="4305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Java script nació con la necesidad de permitir a los autores de sitio web crear páginas que permitan interactuar con los usuarios, ya que se necesitaba crear webs de mayor complejidad.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856" y="2217803"/>
            <a:ext cx="5859439" cy="432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los años de 1990, Netscape creo </a:t>
            </a:r>
            <a:r>
              <a:rPr lang="es-MX" dirty="0" err="1" smtClean="0"/>
              <a:t>Livescript</a:t>
            </a:r>
            <a:r>
              <a:rPr lang="es-MX" dirty="0" smtClean="0"/>
              <a:t>; las primeras versiones de este lenguaje fueron principalmente dedicadas a pequeños grupos de diseñadores Web que no necesitaban utilizar un compilador</a:t>
            </a:r>
            <a:endParaRPr lang="es-MX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5906" t="2953" r="5501" b="8454"/>
          <a:stretch>
            <a:fillRect/>
          </a:stretch>
        </p:blipFill>
        <p:spPr bwMode="auto">
          <a:xfrm>
            <a:off x="3419872" y="4221088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diciembre de 1995, Netscape y </a:t>
            </a:r>
            <a:r>
              <a:rPr lang="es-MX" dirty="0" err="1" smtClean="0"/>
              <a:t>Sun</a:t>
            </a:r>
            <a:r>
              <a:rPr lang="es-MX" dirty="0" smtClean="0"/>
              <a:t> Microsystems (el creador del lenguaje Java) luego de unirse objetivo de desarrollar el proyecto en conjunto, reintroducen este lenguaje con el nombre de </a:t>
            </a:r>
            <a:r>
              <a:rPr lang="es-MX" dirty="0" err="1" smtClean="0"/>
              <a:t>Javascript</a:t>
            </a:r>
            <a:r>
              <a:rPr lang="es-MX" dirty="0" smtClean="0"/>
              <a:t>. </a:t>
            </a:r>
            <a:endParaRPr lang="es-MX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25711">
            <a:off x="5262917" y="5293790"/>
            <a:ext cx="1091836" cy="143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4149080"/>
            <a:ext cx="2734789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respuesta a la popularidad de </a:t>
            </a:r>
            <a:r>
              <a:rPr lang="es-MX" dirty="0" err="1" smtClean="0"/>
              <a:t>Javascript</a:t>
            </a:r>
            <a:r>
              <a:rPr lang="es-MX" dirty="0" smtClean="0"/>
              <a:t>, Microsoft lanzo su propio lenguaje de programación a base de script, VBScript (una pequeña versión de Visual Basic). </a:t>
            </a:r>
          </a:p>
          <a:p>
            <a:r>
              <a:rPr lang="es-MX" dirty="0" smtClean="0"/>
              <a:t>En el año de 1996 Microsoft se interesa por competir con </a:t>
            </a:r>
            <a:r>
              <a:rPr lang="es-MX" dirty="0" err="1" smtClean="0"/>
              <a:t>Javascript</a:t>
            </a:r>
            <a:r>
              <a:rPr lang="es-MX" dirty="0" smtClean="0"/>
              <a:t> por lo que lanza su lenguaje llamado </a:t>
            </a:r>
            <a:r>
              <a:rPr lang="es-MX" dirty="0" err="1" smtClean="0"/>
              <a:t>Jscript</a:t>
            </a:r>
            <a:r>
              <a:rPr lang="es-MX" dirty="0" smtClean="0"/>
              <a:t>, introducido en los navegadores de Internet Explorer.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185</TotalTime>
  <Words>1645</Words>
  <Application>Microsoft Office PowerPoint</Application>
  <PresentationFormat>On-screen Show (4:3)</PresentationFormat>
  <Paragraphs>171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Franklin Gothic Book</vt:lpstr>
      <vt:lpstr>Franklin Gothic Medium</vt:lpstr>
      <vt:lpstr>Lucida Sans Unicode</vt:lpstr>
      <vt:lpstr>Wingdings 2</vt:lpstr>
      <vt:lpstr>Trek</vt:lpstr>
      <vt:lpstr>PowerPoint Presentation</vt:lpstr>
      <vt:lpstr>Introduccion</vt:lpstr>
      <vt:lpstr>Java Script</vt:lpstr>
      <vt:lpstr>¿Qué es java script?</vt:lpstr>
      <vt:lpstr>PowerPoint Presentation</vt:lpstr>
      <vt:lpstr>Historia</vt:lpstr>
      <vt:lpstr>PowerPoint Presentation</vt:lpstr>
      <vt:lpstr>PowerPoint Presentation</vt:lpstr>
      <vt:lpstr>PowerPoint Presentation</vt:lpstr>
      <vt:lpstr>PowerPoint Presentation</vt:lpstr>
      <vt:lpstr>¿Dónde puedo ver funcionando Javascript?</vt:lpstr>
      <vt:lpstr>PowerPoint Presentation</vt:lpstr>
      <vt:lpstr>Algunas características del lenguaje</vt:lpstr>
      <vt:lpstr>PowerPoint Presentation</vt:lpstr>
      <vt:lpstr>¿Cómo identificar código Javascript?</vt:lpstr>
      <vt:lpstr>Ejemplo de código</vt:lpstr>
      <vt:lpstr>El resultado seria:</vt:lpstr>
      <vt:lpstr>Otro ejemplo</vt:lpstr>
      <vt:lpstr>J-Query</vt:lpstr>
      <vt:lpstr>JQuery para el desarrollo Web </vt:lpstr>
      <vt:lpstr>¿Qué es JQuery? </vt:lpstr>
      <vt:lpstr>Otras herramientas parecidas: </vt:lpstr>
      <vt:lpstr>JQuery vs Angular JS</vt:lpstr>
      <vt:lpstr>Alcance de Jquery y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Ventajas de uno u otro</vt:lpstr>
      <vt:lpstr>Ventajas de  Angular JS </vt:lpstr>
      <vt:lpstr>Las ventajas de jQuery </vt:lpstr>
      <vt:lpstr>Las desventajas de jQuery </vt:lpstr>
      <vt:lpstr>Comparativa de Codigos</vt:lpstr>
      <vt:lpstr>PowerPoint Presentation</vt:lpstr>
      <vt:lpstr>jquery</vt:lpstr>
      <vt:lpstr>Angular</vt:lpstr>
      <vt:lpstr>Ejemplos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Raven</dc:creator>
  <cp:lastModifiedBy>Ing Cruz</cp:lastModifiedBy>
  <cp:revision>19</cp:revision>
  <dcterms:created xsi:type="dcterms:W3CDTF">2012-02-21T01:21:59Z</dcterms:created>
  <dcterms:modified xsi:type="dcterms:W3CDTF">2015-09-14T22:52:03Z</dcterms:modified>
</cp:coreProperties>
</file>