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60" r:id="rId3"/>
    <p:sldId id="258" r:id="rId4"/>
    <p:sldId id="262" r:id="rId5"/>
    <p:sldId id="263" r:id="rId6"/>
    <p:sldId id="264" r:id="rId7"/>
    <p:sldId id="265" r:id="rId8"/>
    <p:sldId id="266" r:id="rId9"/>
    <p:sldId id="276" r:id="rId10"/>
    <p:sldId id="275" r:id="rId11"/>
    <p:sldId id="267" r:id="rId12"/>
    <p:sldId id="268" r:id="rId13"/>
    <p:sldId id="269" r:id="rId14"/>
    <p:sldId id="270" r:id="rId15"/>
    <p:sldId id="271" r:id="rId16"/>
    <p:sldId id="272" r:id="rId17"/>
    <p:sldId id="273" r:id="rId18"/>
    <p:sldId id="283" r:id="rId19"/>
    <p:sldId id="274" r:id="rId20"/>
    <p:sldId id="277" r:id="rId21"/>
    <p:sldId id="278" r:id="rId22"/>
    <p:sldId id="279" r:id="rId23"/>
    <p:sldId id="280" r:id="rId24"/>
    <p:sldId id="281" r:id="rId25"/>
    <p:sldId id="282" r:id="rId26"/>
    <p:sldId id="287" r:id="rId27"/>
    <p:sldId id="286" r:id="rId28"/>
    <p:sldId id="288" r:id="rId29"/>
    <p:sldId id="285" r:id="rId30"/>
    <p:sldId id="289" r:id="rId31"/>
    <p:sldId id="290" r:id="rId32"/>
    <p:sldId id="291" r:id="rId33"/>
    <p:sldId id="292" r:id="rId34"/>
    <p:sldId id="300" r:id="rId35"/>
    <p:sldId id="293" r:id="rId36"/>
    <p:sldId id="294"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8098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0068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88465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278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2387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89475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6495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9839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248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475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6068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6982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6373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042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154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457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014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6/27/2015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0942547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https://www.youtube.com/embed/EU6vgU077xU" TargetMode="External"/><Relationship Id="rId4" Type="http://schemas.openxmlformats.org/officeDocument/2006/relationships/hyperlink" Target="https://youtu.be/EU6vgU077x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Presentacion</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3563709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99564"/>
          </a:xfrm>
        </p:spPr>
        <p:txBody>
          <a:bodyPr/>
          <a:lstStyle/>
          <a:p>
            <a:r>
              <a:rPr lang="en-US" dirty="0" err="1" smtClean="0"/>
              <a:t>Definicion</a:t>
            </a:r>
            <a:endParaRPr lang="es-ES" dirty="0"/>
          </a:p>
        </p:txBody>
      </p:sp>
      <p:sp>
        <p:nvSpPr>
          <p:cNvPr id="3" name="Marcador de contenido 2"/>
          <p:cNvSpPr>
            <a:spLocks noGrp="1"/>
          </p:cNvSpPr>
          <p:nvPr>
            <p:ph idx="1"/>
          </p:nvPr>
        </p:nvSpPr>
        <p:spPr>
          <a:xfrm>
            <a:off x="489398" y="1352282"/>
            <a:ext cx="9560456" cy="4896117"/>
          </a:xfrm>
        </p:spPr>
        <p:txBody>
          <a:bodyPr>
            <a:normAutofit/>
          </a:bodyPr>
          <a:lstStyle/>
          <a:p>
            <a:pPr marL="0" indent="0">
              <a:buNone/>
            </a:pPr>
            <a:r>
              <a:rPr lang="es-US" dirty="0"/>
              <a:t>Se puede definir como amenaza a todo elemento o acción capaz de atentar contra la seguridad de la información. </a:t>
            </a:r>
            <a:endParaRPr lang="es-US" dirty="0" smtClean="0"/>
          </a:p>
          <a:p>
            <a:pPr marL="0" indent="0">
              <a:buNone/>
            </a:pPr>
            <a:endParaRPr lang="es-US" dirty="0"/>
          </a:p>
          <a:p>
            <a:pPr marL="0" indent="0">
              <a:buNone/>
            </a:pPr>
            <a:r>
              <a:rPr lang="es-US" dirty="0"/>
              <a:t> Las amenazas surgen a partir de la existencia de vulnerabilidades, es decir que una amenaza sólo puede existir si existe una vulnerabilidad que pueda ser aprovechada, e independientemente de que se comprometa o no la seguridad de un sistema de información</a:t>
            </a:r>
            <a:r>
              <a:rPr lang="es-US" dirty="0" smtClean="0"/>
              <a:t>.</a:t>
            </a:r>
          </a:p>
          <a:p>
            <a:pPr marL="0" indent="0">
              <a:buNone/>
            </a:pPr>
            <a:endParaRPr lang="es-US" dirty="0"/>
          </a:p>
          <a:p>
            <a:pPr marL="0" indent="0">
              <a:buNone/>
            </a:pPr>
            <a:r>
              <a:rPr lang="es-US" dirty="0" smtClean="0"/>
              <a:t>Diversas </a:t>
            </a:r>
            <a:r>
              <a:rPr lang="es-US" dirty="0"/>
              <a:t>situaciones, tales como el incremento y el perfeccionamiento de las técnicas de ingeniería social, la falta de capacitación y concientización a los usuarios en el uso de la tecnología, y sobre todo la creciente rentabilidad de los ataques, han provocado en los últimos años el aumento de amenazas intencionales. </a:t>
            </a:r>
            <a:endParaRPr lang="es-ES" dirty="0"/>
          </a:p>
        </p:txBody>
      </p:sp>
    </p:spTree>
    <p:extLst>
      <p:ext uri="{BB962C8B-B14F-4D97-AF65-F5344CB8AC3E}">
        <p14:creationId xmlns:p14="http://schemas.microsoft.com/office/powerpoint/2010/main" val="335328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ES" sz="2000" b="1" dirty="0"/>
              <a:t>Tipos de amenazas</a:t>
            </a:r>
            <a:endParaRPr lang="es-ES" sz="2400" dirty="0"/>
          </a:p>
        </p:txBody>
      </p:sp>
      <p:sp>
        <p:nvSpPr>
          <p:cNvPr id="5" name="Subtítulo 4"/>
          <p:cNvSpPr>
            <a:spLocks noGrp="1"/>
          </p:cNvSpPr>
          <p:nvPr>
            <p:ph type="subTitle" idx="1"/>
          </p:nvPr>
        </p:nvSpPr>
        <p:spPr>
          <a:xfrm>
            <a:off x="684211" y="1468193"/>
            <a:ext cx="11164351" cy="4323008"/>
          </a:xfrm>
        </p:spPr>
        <p:txBody>
          <a:bodyPr>
            <a:normAutofit/>
          </a:bodyPr>
          <a:lstStyle/>
          <a:p>
            <a:pPr marL="342900" indent="-342900">
              <a:buFont typeface="Arial" panose="020B0604020202020204" pitchFamily="34" charset="0"/>
              <a:buChar char="•"/>
            </a:pPr>
            <a:r>
              <a:rPr lang="es-US" cap="none" dirty="0" smtClean="0">
                <a:solidFill>
                  <a:schemeClr val="tx1"/>
                </a:solidFill>
              </a:rPr>
              <a:t>Intencionales</a:t>
            </a:r>
            <a:r>
              <a:rPr lang="es-US" cap="none" dirty="0">
                <a:solidFill>
                  <a:schemeClr val="tx1"/>
                </a:solidFill>
              </a:rPr>
              <a:t>, en caso de que deliberadamente se intente producir un daño (por ejemplo el robo de información aplicando la técnica de </a:t>
            </a:r>
            <a:r>
              <a:rPr lang="es-US" cap="none" dirty="0" err="1">
                <a:solidFill>
                  <a:schemeClr val="tx1"/>
                </a:solidFill>
              </a:rPr>
              <a:t>trashing</a:t>
            </a:r>
            <a:r>
              <a:rPr lang="es-US" cap="none" dirty="0">
                <a:solidFill>
                  <a:schemeClr val="tx1"/>
                </a:solidFill>
              </a:rPr>
              <a:t>, la propagación de código malicioso y las técnicas de ingeniería social</a:t>
            </a:r>
            <a:r>
              <a:rPr lang="es-US" cap="none" dirty="0" smtClean="0">
                <a:solidFill>
                  <a:schemeClr val="tx1"/>
                </a:solidFill>
              </a:rPr>
              <a:t>).</a:t>
            </a:r>
          </a:p>
          <a:p>
            <a:pPr marL="342900" indent="-342900">
              <a:buFont typeface="Arial" panose="020B0604020202020204" pitchFamily="34" charset="0"/>
              <a:buChar char="•"/>
            </a:pPr>
            <a:endParaRPr lang="es-US" cap="none" dirty="0">
              <a:solidFill>
                <a:schemeClr val="tx1"/>
              </a:solidFill>
            </a:endParaRPr>
          </a:p>
          <a:p>
            <a:pPr marL="342900" indent="-342900">
              <a:buFont typeface="Arial" panose="020B0604020202020204" pitchFamily="34" charset="0"/>
              <a:buChar char="•"/>
            </a:pPr>
            <a:r>
              <a:rPr lang="es-US" cap="none" dirty="0" smtClean="0">
                <a:solidFill>
                  <a:schemeClr val="tx1"/>
                </a:solidFill>
              </a:rPr>
              <a:t>No </a:t>
            </a:r>
            <a:r>
              <a:rPr lang="es-US" cap="none" dirty="0">
                <a:solidFill>
                  <a:schemeClr val="tx1"/>
                </a:solidFill>
              </a:rPr>
              <a:t>intencionales, en donde se producen acciones u </a:t>
            </a:r>
            <a:r>
              <a:rPr lang="es-US" cap="none" dirty="0" smtClean="0">
                <a:solidFill>
                  <a:schemeClr val="tx1"/>
                </a:solidFill>
              </a:rPr>
              <a:t>omisiones </a:t>
            </a:r>
            <a:r>
              <a:rPr lang="es-US" cap="none" dirty="0">
                <a:solidFill>
                  <a:schemeClr val="tx1"/>
                </a:solidFill>
              </a:rPr>
              <a:t>de acciones que si bien no buscan explotar una vulnerabilidad, ponen en riesgo los activos de información y pueden producir un daño (por ejemplo las amenazas relacionadas con fenómenos naturales).</a:t>
            </a:r>
          </a:p>
        </p:txBody>
      </p:sp>
    </p:spTree>
    <p:extLst>
      <p:ext uri="{BB962C8B-B14F-4D97-AF65-F5344CB8AC3E}">
        <p14:creationId xmlns:p14="http://schemas.microsoft.com/office/powerpoint/2010/main" val="368083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Ingeniería Social</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Existen diferentes tipos de ataques en Internet como virus, troyanos u otros, dichos ataques pueden ser contrarrestados o eliminados pero hay un tipo de ataque, que no afecta directamente a los ordenadores, sino a sus usuarios, conocidos como “el eslabón más débil”. Dicho ataque es capaz de almacenar conseguir resultados similares a un ataque a través de la red, saltándose toda la infraestructura creada para combatir programas maliciosos. Además, es un ataque más eficiente, debido a que es más complejo de calcular y prever. Se pueden utilizar infinidad de influencias psicológicas para lograr que los ataques a un servidor sean lo más sencillo posible, ya que el usuario estaría inconscientemente dando autorización para que dicha inducción se vea finiquitada hasta el punto de accesos de administrador</a:t>
            </a:r>
            <a:endParaRPr lang="es-ES" cap="none" dirty="0">
              <a:solidFill>
                <a:schemeClr val="tx1"/>
              </a:solidFill>
            </a:endParaRPr>
          </a:p>
        </p:txBody>
      </p:sp>
    </p:spTree>
    <p:extLst>
      <p:ext uri="{BB962C8B-B14F-4D97-AF65-F5344CB8AC3E}">
        <p14:creationId xmlns:p14="http://schemas.microsoft.com/office/powerpoint/2010/main" val="19349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Amenazas por el origen</a:t>
            </a:r>
            <a:endParaRPr lang="es-ES" sz="2400" dirty="0"/>
          </a:p>
        </p:txBody>
      </p:sp>
      <p:sp>
        <p:nvSpPr>
          <p:cNvPr id="5" name="Subtítulo 4"/>
          <p:cNvSpPr>
            <a:spLocks noGrp="1"/>
          </p:cNvSpPr>
          <p:nvPr>
            <p:ph type="subTitle" idx="1"/>
          </p:nvPr>
        </p:nvSpPr>
        <p:spPr>
          <a:xfrm>
            <a:off x="684211" y="1468193"/>
            <a:ext cx="11164351" cy="4323008"/>
          </a:xfrm>
        </p:spPr>
        <p:txBody>
          <a:bodyPr>
            <a:normAutofit fontScale="77500" lnSpcReduction="20000"/>
          </a:bodyPr>
          <a:lstStyle/>
          <a:p>
            <a:r>
              <a:rPr lang="es-US" cap="none" dirty="0">
                <a:solidFill>
                  <a:schemeClr val="tx1"/>
                </a:solidFill>
              </a:rPr>
              <a:t>El hecho de conectar una red a un entorno externo nos da la posibilidad de que algún atacante pueda entrar en </a:t>
            </a:r>
            <a:r>
              <a:rPr lang="es-US" cap="none" dirty="0" err="1">
                <a:solidFill>
                  <a:schemeClr val="tx1"/>
                </a:solidFill>
              </a:rPr>
              <a:t>ella,y</a:t>
            </a:r>
            <a:r>
              <a:rPr lang="es-US" cap="none" dirty="0">
                <a:solidFill>
                  <a:schemeClr val="tx1"/>
                </a:solidFill>
              </a:rPr>
              <a:t> con esto, se puede hacer robo de información o alterar el funcionamiento de la red. Sin embargo el hecho de que la red no esté conectada a un entorno externo, como Internet, no nos garantiza la seguridad de la misma. De acuerdo con el </a:t>
            </a:r>
            <a:r>
              <a:rPr lang="es-US" cap="none" dirty="0" err="1">
                <a:solidFill>
                  <a:schemeClr val="tx1"/>
                </a:solidFill>
              </a:rPr>
              <a:t>Computer</a:t>
            </a:r>
            <a:r>
              <a:rPr lang="es-US" cap="none" dirty="0">
                <a:solidFill>
                  <a:schemeClr val="tx1"/>
                </a:solidFill>
              </a:rPr>
              <a:t> Security </a:t>
            </a:r>
            <a:r>
              <a:rPr lang="es-US" cap="none" dirty="0" err="1">
                <a:solidFill>
                  <a:schemeClr val="tx1"/>
                </a:solidFill>
              </a:rPr>
              <a:t>Institute</a:t>
            </a:r>
            <a:r>
              <a:rPr lang="es-US" cap="none" dirty="0">
                <a:solidFill>
                  <a:schemeClr val="tx1"/>
                </a:solidFill>
              </a:rPr>
              <a:t> (CSI) de San Francisco aproximadamente entre el 60 y 80 por ciento de los incidentes de red son causados desde dentro de la misma. Basado en el origen del ataque podemos decir que existen dos tipos de amenazas:</a:t>
            </a:r>
          </a:p>
          <a:p>
            <a:r>
              <a:rPr lang="es-US" cap="none" dirty="0">
                <a:solidFill>
                  <a:schemeClr val="tx1"/>
                </a:solidFill>
              </a:rPr>
              <a:t>Amenazas internas: Generalmente estas amenazas pueden ser más serias que las externas por varias razones como son:</a:t>
            </a:r>
          </a:p>
          <a:p>
            <a:r>
              <a:rPr lang="es-US" cap="none" dirty="0">
                <a:solidFill>
                  <a:schemeClr val="tx1"/>
                </a:solidFill>
              </a:rPr>
              <a:t>Si es por usuarios o personal técnico, conocen la red y saben cómo es su funcionamiento, ubicación de la información, datos de interés, etc. Además tienen algún nivel de acceso a la red por las mismas necesidades de su trabajo, lo que les permite unos mínimos de movimientos.</a:t>
            </a:r>
          </a:p>
          <a:p>
            <a:r>
              <a:rPr lang="es-US" cap="none" dirty="0">
                <a:solidFill>
                  <a:schemeClr val="tx1"/>
                </a:solidFill>
              </a:rPr>
              <a:t>Los sistemas de prevención de intrusos o IPS, y firewalls son mecanismos no efectivos en amenazas internas por, habitualmente, no estar orientados al tráfico interno. Que el ataque sea interno no tiene que ser exclusivamente por personas ajenas a la red, podría ser por vulnerabilidades que permiten acceder a la red directamente: rosetas accesibles, redes inalámbricas desprotegidas, equipos sin vigilancia, etc.</a:t>
            </a:r>
          </a:p>
          <a:p>
            <a:r>
              <a:rPr lang="es-US" cap="none" dirty="0">
                <a:solidFill>
                  <a:schemeClr val="tx1"/>
                </a:solidFill>
              </a:rPr>
              <a:t>Amenazas externas: Son aquellas amenazas que se originan fuera de la red. Al no tener información certera de la red, un atacante tiene que realizar ciertos pasos para poder conocer qué es lo que hay en ella y buscar la manera de atacarla. La ventaja que se tiene en este caso es que el administrador de la red puede prevenir una buena parte de los ataques externos.</a:t>
            </a:r>
            <a:endParaRPr lang="es-US" cap="none" dirty="0">
              <a:solidFill>
                <a:schemeClr val="tx1"/>
              </a:solidFill>
            </a:endParaRPr>
          </a:p>
        </p:txBody>
      </p:sp>
    </p:spTree>
    <p:extLst>
      <p:ext uri="{BB962C8B-B14F-4D97-AF65-F5344CB8AC3E}">
        <p14:creationId xmlns:p14="http://schemas.microsoft.com/office/powerpoint/2010/main" val="101015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Amenazas por el efecto</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El tipo de amenazas por el efecto que causan a quien recibe los ataques podría clasificarse en:</a:t>
            </a:r>
          </a:p>
          <a:p>
            <a:r>
              <a:rPr lang="es-US" cap="none" dirty="0">
                <a:solidFill>
                  <a:schemeClr val="tx1"/>
                </a:solidFill>
              </a:rPr>
              <a:t>Robo de información.</a:t>
            </a:r>
          </a:p>
          <a:p>
            <a:r>
              <a:rPr lang="es-US" cap="none" dirty="0">
                <a:solidFill>
                  <a:schemeClr val="tx1"/>
                </a:solidFill>
              </a:rPr>
              <a:t>Destrucción de información.</a:t>
            </a:r>
          </a:p>
          <a:p>
            <a:r>
              <a:rPr lang="es-US" cap="none" dirty="0">
                <a:solidFill>
                  <a:schemeClr val="tx1"/>
                </a:solidFill>
              </a:rPr>
              <a:t>Anulación del funcionamiento de los sistemas o efectos que tiendan a ello.</a:t>
            </a:r>
          </a:p>
          <a:p>
            <a:r>
              <a:rPr lang="es-US" cap="none" dirty="0">
                <a:solidFill>
                  <a:schemeClr val="tx1"/>
                </a:solidFill>
              </a:rPr>
              <a:t>Suplantación de la identidad, publicidad de datos personales o confidenciales, cambio de información, venta de datos personales, etc.</a:t>
            </a:r>
          </a:p>
          <a:p>
            <a:r>
              <a:rPr lang="es-US" cap="none" dirty="0">
                <a:solidFill>
                  <a:schemeClr val="tx1"/>
                </a:solidFill>
              </a:rPr>
              <a:t>Robo de dinero, estafas,...</a:t>
            </a:r>
            <a:endParaRPr lang="es-US" cap="none" dirty="0">
              <a:solidFill>
                <a:schemeClr val="tx1"/>
              </a:solidFill>
            </a:endParaRPr>
          </a:p>
        </p:txBody>
      </p:sp>
    </p:spTree>
    <p:extLst>
      <p:ext uri="{BB962C8B-B14F-4D97-AF65-F5344CB8AC3E}">
        <p14:creationId xmlns:p14="http://schemas.microsoft.com/office/powerpoint/2010/main" val="325720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Amenazas por el medio utilizado</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Se pueden clasificar por el modus operandi del atacante, si bien el efecto puede ser distinto para un mismo tipo de ataque:</a:t>
            </a:r>
          </a:p>
          <a:p>
            <a:r>
              <a:rPr lang="es-US" cap="none" dirty="0">
                <a:solidFill>
                  <a:schemeClr val="tx1"/>
                </a:solidFill>
              </a:rPr>
              <a:t>Virus informático: malware que tiene por objeto alterar el normal funcionamiento de la computadora, sin el permiso o el conocimiento del usuario. Los virus, habitualmente, reemplazan archivos ejecutables por otros infectados con el código de este. Los virus pueden destruir, de manera intencionada, los datos almacenados en un computadora, aunque también existen otros más inofensivos, que solo se caracterizan por ser molestos.</a:t>
            </a:r>
          </a:p>
          <a:p>
            <a:r>
              <a:rPr lang="es-US" cap="none" dirty="0" err="1">
                <a:solidFill>
                  <a:schemeClr val="tx1"/>
                </a:solidFill>
              </a:rPr>
              <a:t>Phishing</a:t>
            </a:r>
            <a:r>
              <a:rPr lang="es-US" cap="none" dirty="0">
                <a:solidFill>
                  <a:schemeClr val="tx1"/>
                </a:solidFill>
              </a:rPr>
              <a:t>.</a:t>
            </a:r>
          </a:p>
          <a:p>
            <a:r>
              <a:rPr lang="es-US" cap="none" dirty="0">
                <a:solidFill>
                  <a:schemeClr val="tx1"/>
                </a:solidFill>
              </a:rPr>
              <a:t>Ingeniería social.</a:t>
            </a:r>
          </a:p>
          <a:p>
            <a:r>
              <a:rPr lang="es-US" cap="none" dirty="0">
                <a:solidFill>
                  <a:schemeClr val="tx1"/>
                </a:solidFill>
              </a:rPr>
              <a:t>Denegación de servicio.</a:t>
            </a:r>
          </a:p>
          <a:p>
            <a:r>
              <a:rPr lang="es-US" cap="none" dirty="0" err="1">
                <a:solidFill>
                  <a:schemeClr val="tx1"/>
                </a:solidFill>
              </a:rPr>
              <a:t>Spoofing</a:t>
            </a:r>
            <a:r>
              <a:rPr lang="es-US" cap="none" dirty="0">
                <a:solidFill>
                  <a:schemeClr val="tx1"/>
                </a:solidFill>
              </a:rPr>
              <a:t>: de DNS, de IP, de DHCP, etc.</a:t>
            </a:r>
            <a:endParaRPr lang="es-US" cap="none" dirty="0">
              <a:solidFill>
                <a:schemeClr val="tx1"/>
              </a:solidFill>
            </a:endParaRPr>
          </a:p>
        </p:txBody>
      </p:sp>
    </p:spTree>
    <p:extLst>
      <p:ext uri="{BB962C8B-B14F-4D97-AF65-F5344CB8AC3E}">
        <p14:creationId xmlns:p14="http://schemas.microsoft.com/office/powerpoint/2010/main" val="46549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Amenaza informática del futuro</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Si en un momento el objetivo de los ataques fue cambiar las plataformas tecnológicas ahora las tendencias cibercriminales indican que la nueva modalidad es manipular los certificados que contienen la información digital. El área semántica, era reservada para los humanos, se convirtió ahora en el núcleo de los ataques debido a la evolución de la Web 2.0 y las redes sociales, factores que llevaron al nacimiento de la generación 3.0.</a:t>
            </a:r>
          </a:p>
          <a:p>
            <a:r>
              <a:rPr lang="es-US" cap="none" dirty="0">
                <a:solidFill>
                  <a:schemeClr val="tx1"/>
                </a:solidFill>
              </a:rPr>
              <a:t>Se puede afirmar que “la Web 3.0 otorga contenidos y significados de manera tal que pueden ser comprendidos por las computadoras, las cuales -por medio de técnicas de inteligencia artificial- son capaces de emular y mejorar la obtención de conocimiento, hasta el momento reservada a las personas”.</a:t>
            </a:r>
          </a:p>
          <a:p>
            <a:r>
              <a:rPr lang="es-US" cap="none" dirty="0">
                <a:solidFill>
                  <a:schemeClr val="tx1"/>
                </a:solidFill>
              </a:rPr>
              <a:t>Es decir, se trata de dotar de significado a las páginas Web, y de ahí el nombre de Web semántica o Sociedad del Conocimiento, como evolución de la ya pasada Sociedad de la Información</a:t>
            </a:r>
            <a:endParaRPr lang="es-US" cap="none" dirty="0">
              <a:solidFill>
                <a:schemeClr val="tx1"/>
              </a:solidFill>
            </a:endParaRPr>
          </a:p>
        </p:txBody>
      </p:sp>
    </p:spTree>
    <p:extLst>
      <p:ext uri="{BB962C8B-B14F-4D97-AF65-F5344CB8AC3E}">
        <p14:creationId xmlns:p14="http://schemas.microsoft.com/office/powerpoint/2010/main" val="240609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1"/>
          </p:nvPr>
        </p:nvSpPr>
        <p:spPr>
          <a:xfrm>
            <a:off x="347731" y="425003"/>
            <a:ext cx="11500832" cy="6104586"/>
          </a:xfrm>
        </p:spPr>
        <p:txBody>
          <a:bodyPr>
            <a:normAutofit fontScale="92500"/>
          </a:bodyPr>
          <a:lstStyle/>
          <a:p>
            <a:r>
              <a:rPr lang="es-US" cap="none" dirty="0">
                <a:solidFill>
                  <a:schemeClr val="tx1"/>
                </a:solidFill>
              </a:rPr>
              <a:t>En este sentido, las amenazas informáticas que viene en el futuro ya no son con la inclusión de troyanos en los sistemas o softwares espías, sino con el hecho de que los ataques se han profesionalizado y manipulan el significado del contenido virtual.</a:t>
            </a:r>
          </a:p>
          <a:p>
            <a:r>
              <a:rPr lang="es-US" cap="none" dirty="0">
                <a:solidFill>
                  <a:schemeClr val="tx1"/>
                </a:solidFill>
              </a:rPr>
              <a:t>“La Web 3.0, basada en conceptos como elaborar, compartir y significar, está representando un desafío para los hackers que ya no utilizan las plataformas convencionales de ataque, sino que optan por modificar los significados del contenido digital, provocando así la confusión lógica del usuario y permitiendo de este modo la intrusión en los sistemas”, La amenaza ya no solicita la clave de </a:t>
            </a:r>
            <a:r>
              <a:rPr lang="es-US" cap="none" dirty="0" err="1">
                <a:solidFill>
                  <a:schemeClr val="tx1"/>
                </a:solidFill>
              </a:rPr>
              <a:t>homebanking</a:t>
            </a:r>
            <a:r>
              <a:rPr lang="es-US" cap="none" dirty="0">
                <a:solidFill>
                  <a:schemeClr val="tx1"/>
                </a:solidFill>
              </a:rPr>
              <a:t> del desprevenido usuario, sino que directamente modifica el balance de la cuenta, asustando al internauta y, a partir de allí, sí efectuar el robo del capital”.</a:t>
            </a:r>
          </a:p>
          <a:p>
            <a:r>
              <a:rPr lang="es-US" cap="none" dirty="0">
                <a:solidFill>
                  <a:schemeClr val="tx1"/>
                </a:solidFill>
              </a:rPr>
              <a:t>Obtención de perfiles de los usuarios por medios, en un principio, lícitos: seguimiento de las búsquedas realizadas, históricos de navegación, seguimiento con </a:t>
            </a:r>
            <a:r>
              <a:rPr lang="es-US" cap="none" dirty="0" err="1">
                <a:solidFill>
                  <a:schemeClr val="tx1"/>
                </a:solidFill>
              </a:rPr>
              <a:t>geoposicionamiento</a:t>
            </a:r>
            <a:r>
              <a:rPr lang="es-US" cap="none" dirty="0">
                <a:solidFill>
                  <a:schemeClr val="tx1"/>
                </a:solidFill>
              </a:rPr>
              <a:t> de los móviles, análisis de las imágenes digitales subidas a Internet, etc.</a:t>
            </a:r>
          </a:p>
          <a:p>
            <a:endParaRPr lang="es-US" cap="none" dirty="0">
              <a:solidFill>
                <a:schemeClr val="tx1"/>
              </a:solidFill>
            </a:endParaRPr>
          </a:p>
          <a:p>
            <a:r>
              <a:rPr lang="es-US" cap="none" dirty="0">
                <a:solidFill>
                  <a:schemeClr val="tx1"/>
                </a:solidFill>
              </a:rPr>
              <a:t>Para no ser presa de esta nueva ola de ataques más sutiles, se recomienda:</a:t>
            </a:r>
          </a:p>
          <a:p>
            <a:r>
              <a:rPr lang="es-US" cap="none" dirty="0">
                <a:solidFill>
                  <a:schemeClr val="tx1"/>
                </a:solidFill>
              </a:rPr>
              <a:t>Mantener las soluciones activadas y actualizadas.</a:t>
            </a:r>
          </a:p>
          <a:p>
            <a:r>
              <a:rPr lang="es-US" cap="none" dirty="0">
                <a:solidFill>
                  <a:schemeClr val="tx1"/>
                </a:solidFill>
              </a:rPr>
              <a:t>Evitar realizar operaciones comerciales en computadoras de uso público o en redes abiertas.</a:t>
            </a:r>
          </a:p>
          <a:p>
            <a:r>
              <a:rPr lang="es-US" cap="none" dirty="0">
                <a:solidFill>
                  <a:schemeClr val="tx1"/>
                </a:solidFill>
              </a:rPr>
              <a:t>Verificar los archivos adjuntos de mensajes sospechosos y evitar su descarga en caso de duda.</a:t>
            </a:r>
            <a:endParaRPr lang="es-US" cap="none" dirty="0">
              <a:solidFill>
                <a:schemeClr val="tx1"/>
              </a:solidFill>
            </a:endParaRPr>
          </a:p>
        </p:txBody>
      </p:sp>
    </p:spTree>
    <p:extLst>
      <p:ext uri="{BB962C8B-B14F-4D97-AF65-F5344CB8AC3E}">
        <p14:creationId xmlns:p14="http://schemas.microsoft.com/office/powerpoint/2010/main" val="1147000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0055" y="3144403"/>
            <a:ext cx="9404723" cy="1400530"/>
          </a:xfrm>
        </p:spPr>
        <p:txBody>
          <a:bodyPr/>
          <a:lstStyle/>
          <a:p>
            <a:pPr algn="ctr"/>
            <a:r>
              <a:rPr lang="en-US" sz="7200" dirty="0" smtClean="0"/>
              <a:t>Malware</a:t>
            </a:r>
            <a:endParaRPr lang="es-ES" sz="7200" dirty="0"/>
          </a:p>
        </p:txBody>
      </p:sp>
    </p:spTree>
    <p:extLst>
      <p:ext uri="{BB962C8B-B14F-4D97-AF65-F5344CB8AC3E}">
        <p14:creationId xmlns:p14="http://schemas.microsoft.com/office/powerpoint/2010/main" val="284333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err="1" smtClean="0"/>
              <a:t>Definicion</a:t>
            </a:r>
            <a:endParaRPr lang="es-ES" sz="2400" dirty="0"/>
          </a:p>
        </p:txBody>
      </p:sp>
      <p:sp>
        <p:nvSpPr>
          <p:cNvPr id="5" name="Subtítulo 4"/>
          <p:cNvSpPr>
            <a:spLocks noGrp="1"/>
          </p:cNvSpPr>
          <p:nvPr>
            <p:ph type="subTitle" idx="1"/>
          </p:nvPr>
        </p:nvSpPr>
        <p:spPr>
          <a:xfrm>
            <a:off x="684211" y="1468193"/>
            <a:ext cx="11164351" cy="5177306"/>
          </a:xfrm>
        </p:spPr>
        <p:txBody>
          <a:bodyPr>
            <a:normAutofit fontScale="85000" lnSpcReduction="10000"/>
          </a:bodyPr>
          <a:lstStyle/>
          <a:p>
            <a:r>
              <a:rPr lang="es-US" cap="none" dirty="0">
                <a:solidFill>
                  <a:schemeClr val="tx1"/>
                </a:solidFill>
              </a:rPr>
              <a:t>El malware (del inglés </a:t>
            </a:r>
            <a:r>
              <a:rPr lang="es-US" cap="none" dirty="0" err="1">
                <a:solidFill>
                  <a:schemeClr val="tx1"/>
                </a:solidFill>
              </a:rPr>
              <a:t>malicious</a:t>
            </a:r>
            <a:r>
              <a:rPr lang="es-US" cap="none" dirty="0">
                <a:solidFill>
                  <a:schemeClr val="tx1"/>
                </a:solidFill>
              </a:rPr>
              <a:t> software), también llamado </a:t>
            </a:r>
            <a:r>
              <a:rPr lang="es-US" cap="none" dirty="0" err="1">
                <a:solidFill>
                  <a:schemeClr val="tx1"/>
                </a:solidFill>
              </a:rPr>
              <a:t>badware</a:t>
            </a:r>
            <a:r>
              <a:rPr lang="es-US" cap="none" dirty="0">
                <a:solidFill>
                  <a:schemeClr val="tx1"/>
                </a:solidFill>
              </a:rPr>
              <a:t>, código maligno, software malicioso o software malintencionado, es un tipo de software que tiene como objetivo infiltrarse o dañar una computadora o sistema de información sin el consentimiento de su propietario. El término malware es muy utilizado por profesionales de la informática para referirse a una variedad de software hostil, intrusivo o molesto</a:t>
            </a:r>
            <a:r>
              <a:rPr lang="es-US" cap="none" dirty="0" smtClean="0">
                <a:solidFill>
                  <a:schemeClr val="tx1"/>
                </a:solidFill>
              </a:rPr>
              <a:t>. </a:t>
            </a:r>
            <a:r>
              <a:rPr lang="es-US" cap="none" dirty="0">
                <a:solidFill>
                  <a:schemeClr val="tx1"/>
                </a:solidFill>
              </a:rPr>
              <a:t>El término virus informático suele aplicarse de forma incorrecta para referirse a todos los tipos de malware, incluidos los virus verdaderos.</a:t>
            </a:r>
          </a:p>
          <a:p>
            <a:endParaRPr lang="es-US" cap="none" dirty="0">
              <a:solidFill>
                <a:schemeClr val="tx1"/>
              </a:solidFill>
            </a:endParaRPr>
          </a:p>
          <a:p>
            <a:r>
              <a:rPr lang="es-US" cap="none" dirty="0">
                <a:solidFill>
                  <a:schemeClr val="tx1"/>
                </a:solidFill>
              </a:rPr>
              <a:t>El software se considera malware en función de los efectos que provoque en un computador. El término malware incluye virus, gusanos, troyanos, la mayor parte de los </a:t>
            </a:r>
            <a:r>
              <a:rPr lang="es-US" cap="none" dirty="0" err="1">
                <a:solidFill>
                  <a:schemeClr val="tx1"/>
                </a:solidFill>
              </a:rPr>
              <a:t>rootkits</a:t>
            </a:r>
            <a:r>
              <a:rPr lang="es-US" cap="none" dirty="0">
                <a:solidFill>
                  <a:schemeClr val="tx1"/>
                </a:solidFill>
              </a:rPr>
              <a:t>, </a:t>
            </a:r>
            <a:r>
              <a:rPr lang="es-US" cap="none" dirty="0" err="1">
                <a:solidFill>
                  <a:schemeClr val="tx1"/>
                </a:solidFill>
              </a:rPr>
              <a:t>scareware</a:t>
            </a:r>
            <a:r>
              <a:rPr lang="es-US" cap="none" dirty="0">
                <a:solidFill>
                  <a:schemeClr val="tx1"/>
                </a:solidFill>
              </a:rPr>
              <a:t>, spyware, </a:t>
            </a:r>
            <a:r>
              <a:rPr lang="es-US" cap="none" dirty="0" err="1">
                <a:solidFill>
                  <a:schemeClr val="tx1"/>
                </a:solidFill>
              </a:rPr>
              <a:t>adware</a:t>
            </a:r>
            <a:r>
              <a:rPr lang="es-US" cap="none" dirty="0">
                <a:solidFill>
                  <a:schemeClr val="tx1"/>
                </a:solidFill>
              </a:rPr>
              <a:t> intrusivo, </a:t>
            </a:r>
            <a:r>
              <a:rPr lang="es-US" cap="none" dirty="0" err="1">
                <a:solidFill>
                  <a:schemeClr val="tx1"/>
                </a:solidFill>
              </a:rPr>
              <a:t>crimeware</a:t>
            </a:r>
            <a:r>
              <a:rPr lang="es-US" cap="none" dirty="0">
                <a:solidFill>
                  <a:schemeClr val="tx1"/>
                </a:solidFill>
              </a:rPr>
              <a:t> y otros softwares maliciosos e indeseables</a:t>
            </a:r>
            <a:r>
              <a:rPr lang="es-US" cap="none" dirty="0" smtClean="0">
                <a:solidFill>
                  <a:schemeClr val="tx1"/>
                </a:solidFill>
              </a:rPr>
              <a:t>.</a:t>
            </a:r>
            <a:endParaRPr lang="es-US" cap="none" dirty="0">
              <a:solidFill>
                <a:schemeClr val="tx1"/>
              </a:solidFill>
            </a:endParaRPr>
          </a:p>
          <a:p>
            <a:endParaRPr lang="es-US" cap="none" dirty="0">
              <a:solidFill>
                <a:schemeClr val="tx1"/>
              </a:solidFill>
            </a:endParaRPr>
          </a:p>
          <a:p>
            <a:r>
              <a:rPr lang="es-US" cap="none" dirty="0">
                <a:solidFill>
                  <a:schemeClr val="tx1"/>
                </a:solidFill>
              </a:rPr>
              <a:t>Malware no es lo mismo que software defectuoso; este último contiene bugs peligrosos, pero no de forma intencionada.</a:t>
            </a:r>
          </a:p>
          <a:p>
            <a:endParaRPr lang="es-US" cap="none" dirty="0">
              <a:solidFill>
                <a:schemeClr val="tx1"/>
              </a:solidFill>
            </a:endParaRPr>
          </a:p>
          <a:p>
            <a:r>
              <a:rPr lang="es-US" cap="none" dirty="0">
                <a:solidFill>
                  <a:schemeClr val="tx1"/>
                </a:solidFill>
              </a:rPr>
              <a:t>Los resultados provisionales de Symantec publicados en el 2008 sugieren que «el ritmo al que se ponen en circulación códigos maliciosos y otros programas no deseados podría haber superado al de las aplicaciones legítimas</a:t>
            </a:r>
            <a:r>
              <a:rPr lang="es-US" cap="none" dirty="0" smtClean="0">
                <a:solidFill>
                  <a:schemeClr val="tx1"/>
                </a:solidFill>
              </a:rPr>
              <a:t>». </a:t>
            </a:r>
            <a:r>
              <a:rPr lang="es-US" cap="none" dirty="0">
                <a:solidFill>
                  <a:schemeClr val="tx1"/>
                </a:solidFill>
              </a:rPr>
              <a:t>Según un reporte de </a:t>
            </a:r>
            <a:r>
              <a:rPr lang="es-US" cap="none" dirty="0" smtClean="0">
                <a:solidFill>
                  <a:schemeClr val="tx1"/>
                </a:solidFill>
              </a:rPr>
              <a:t>F-</a:t>
            </a:r>
            <a:r>
              <a:rPr lang="es-US" cap="none" dirty="0" err="1" smtClean="0">
                <a:solidFill>
                  <a:schemeClr val="tx1"/>
                </a:solidFill>
              </a:rPr>
              <a:t>Secure</a:t>
            </a:r>
            <a:r>
              <a:rPr lang="es-US" cap="none" dirty="0">
                <a:solidFill>
                  <a:schemeClr val="tx1"/>
                </a:solidFill>
              </a:rPr>
              <a:t>, «Se produjo tanto malware en 2007 como en los 20 años anteriores juntos</a:t>
            </a:r>
            <a:r>
              <a:rPr lang="es-US" cap="none" dirty="0" smtClean="0">
                <a:solidFill>
                  <a:schemeClr val="tx1"/>
                </a:solidFill>
              </a:rPr>
              <a:t>».</a:t>
            </a:r>
            <a:endParaRPr lang="es-US" cap="none" dirty="0">
              <a:solidFill>
                <a:schemeClr val="tx1"/>
              </a:solidFill>
            </a:endParaRPr>
          </a:p>
        </p:txBody>
      </p:sp>
    </p:spTree>
    <p:extLst>
      <p:ext uri="{BB962C8B-B14F-4D97-AF65-F5344CB8AC3E}">
        <p14:creationId xmlns:p14="http://schemas.microsoft.com/office/powerpoint/2010/main" val="416158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244697" y="2282779"/>
            <a:ext cx="11732652" cy="1323305"/>
          </a:xfrm>
        </p:spPr>
        <p:txBody>
          <a:bodyPr>
            <a:normAutofit fontScale="90000"/>
          </a:bodyPr>
          <a:lstStyle/>
          <a:p>
            <a:pPr algn="ctr"/>
            <a:r>
              <a:rPr lang="en-US" dirty="0" smtClean="0"/>
              <a:t>La Red </a:t>
            </a:r>
            <a:r>
              <a:rPr lang="en-US" dirty="0" err="1" smtClean="0"/>
              <a:t>inteligente</a:t>
            </a:r>
            <a:r>
              <a:rPr lang="en-US" dirty="0" smtClean="0"/>
              <a:t/>
            </a:r>
            <a:br>
              <a:rPr lang="en-US" dirty="0" smtClean="0"/>
            </a:br>
            <a:r>
              <a:rPr lang="en-US" dirty="0" err="1" smtClean="0"/>
              <a:t>mitos</a:t>
            </a:r>
            <a:r>
              <a:rPr lang="en-US" dirty="0" smtClean="0"/>
              <a:t> vs </a:t>
            </a:r>
            <a:r>
              <a:rPr lang="en-US" dirty="0" err="1" smtClean="0"/>
              <a:t>realidad</a:t>
            </a:r>
            <a:endParaRPr lang="es-ES" dirty="0"/>
          </a:p>
        </p:txBody>
      </p:sp>
    </p:spTree>
    <p:extLst>
      <p:ext uri="{BB962C8B-B14F-4D97-AF65-F5344CB8AC3E}">
        <p14:creationId xmlns:p14="http://schemas.microsoft.com/office/powerpoint/2010/main" val="2783017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Malware infeccioso: virus y gusanos</a:t>
            </a:r>
            <a:endParaRPr lang="es-ES" sz="2400" dirty="0"/>
          </a:p>
        </p:txBody>
      </p:sp>
      <p:sp>
        <p:nvSpPr>
          <p:cNvPr id="5" name="Subtítulo 4"/>
          <p:cNvSpPr>
            <a:spLocks noGrp="1"/>
          </p:cNvSpPr>
          <p:nvPr>
            <p:ph type="subTitle" idx="1"/>
          </p:nvPr>
        </p:nvSpPr>
        <p:spPr>
          <a:xfrm>
            <a:off x="684211" y="1468193"/>
            <a:ext cx="11164351" cy="4323008"/>
          </a:xfrm>
        </p:spPr>
        <p:txBody>
          <a:bodyPr>
            <a:normAutofit fontScale="92500" lnSpcReduction="20000"/>
          </a:bodyPr>
          <a:lstStyle/>
          <a:p>
            <a:r>
              <a:rPr lang="es-US" cap="none" dirty="0">
                <a:solidFill>
                  <a:schemeClr val="tx1"/>
                </a:solidFill>
              </a:rPr>
              <a:t>Los tipos más conocidos de malware, virus y gusanos, se distinguen por la manera en que se propagan, más que por otro comportamiento particular.8</a:t>
            </a:r>
          </a:p>
          <a:p>
            <a:endParaRPr lang="es-US" cap="none" dirty="0">
              <a:solidFill>
                <a:schemeClr val="tx1"/>
              </a:solidFill>
            </a:endParaRPr>
          </a:p>
          <a:p>
            <a:r>
              <a:rPr lang="es-US" cap="none" dirty="0">
                <a:solidFill>
                  <a:schemeClr val="tx1"/>
                </a:solidFill>
              </a:rPr>
              <a:t>El término virus informático se usa para designar un programa que, al ejecutarse, se propaga infectando otros softwares ejecutables dentro de la misma computadora. Los virus también pueden tener un payload9 que realice otras acciones a menudo maliciosas, por ejemplo, borrar archivos. Por otra parte, un gusano es un programa que se transmite a sí mismo, explotando vulnerabilidades en una red de computadoras para infectar otros equipos. El principal objetivo es infectar a la mayor cantidad posible de usuarios, y también puede contener instrucciones dañinas al igual que los virus.</a:t>
            </a:r>
          </a:p>
          <a:p>
            <a:endParaRPr lang="es-US" cap="none" dirty="0">
              <a:solidFill>
                <a:schemeClr val="tx1"/>
              </a:solidFill>
            </a:endParaRPr>
          </a:p>
          <a:p>
            <a:r>
              <a:rPr lang="es-US" cap="none" dirty="0">
                <a:solidFill>
                  <a:schemeClr val="tx1"/>
                </a:solidFill>
              </a:rPr>
              <a:t>Nótese que un virus necesita de la intervención del usuario para propagarse mientras que un gusano se propaga automáticamente. Teniendo en cuenta esta distinción, las infecciones transmitidas por correo electrónico o documentos de Microsoft Word, que dependen de su apertura por parte del destinatario para infectar su sistema, deberían ser clasificadas más como virus que como gusanos.</a:t>
            </a:r>
            <a:endParaRPr lang="es-US" cap="none" dirty="0">
              <a:solidFill>
                <a:schemeClr val="tx1"/>
              </a:solidFill>
            </a:endParaRPr>
          </a:p>
        </p:txBody>
      </p:sp>
    </p:spTree>
    <p:extLst>
      <p:ext uri="{BB962C8B-B14F-4D97-AF65-F5344CB8AC3E}">
        <p14:creationId xmlns:p14="http://schemas.microsoft.com/office/powerpoint/2010/main" val="277457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fontScale="90000"/>
          </a:bodyPr>
          <a:lstStyle/>
          <a:p>
            <a:r>
              <a:rPr lang="es-US" sz="2400" b="1" dirty="0"/>
              <a:t>Malware oculto: </a:t>
            </a:r>
            <a:r>
              <a:rPr lang="es-US" sz="2400" b="1" dirty="0" err="1"/>
              <a:t>Backdoor</a:t>
            </a:r>
            <a:r>
              <a:rPr lang="es-US" sz="2400" b="1" dirty="0"/>
              <a:t> o Puerta trasera, Drive-</a:t>
            </a:r>
            <a:r>
              <a:rPr lang="es-US" sz="2400" b="1" dirty="0" err="1"/>
              <a:t>by</a:t>
            </a:r>
            <a:r>
              <a:rPr lang="es-US" sz="2400" b="1" dirty="0"/>
              <a:t> </a:t>
            </a:r>
            <a:r>
              <a:rPr lang="es-US" sz="2400" b="1" dirty="0" err="1"/>
              <a:t>Downloads</a:t>
            </a:r>
            <a:r>
              <a:rPr lang="es-US" sz="2400" b="1" dirty="0"/>
              <a:t>, </a:t>
            </a:r>
            <a:r>
              <a:rPr lang="es-US" sz="2400" b="1" dirty="0" err="1"/>
              <a:t>Rootkits</a:t>
            </a:r>
            <a:r>
              <a:rPr lang="es-US" sz="2400" b="1" dirty="0"/>
              <a:t> y Troyanos</a:t>
            </a:r>
            <a:endParaRPr lang="es-ES" sz="2400" dirty="0"/>
          </a:p>
        </p:txBody>
      </p:sp>
      <p:sp>
        <p:nvSpPr>
          <p:cNvPr id="5" name="Subtítulo 4"/>
          <p:cNvSpPr>
            <a:spLocks noGrp="1"/>
          </p:cNvSpPr>
          <p:nvPr>
            <p:ph type="subTitle" idx="1"/>
          </p:nvPr>
        </p:nvSpPr>
        <p:spPr>
          <a:xfrm>
            <a:off x="684211" y="1468193"/>
            <a:ext cx="11164351" cy="5125790"/>
          </a:xfrm>
        </p:spPr>
        <p:txBody>
          <a:bodyPr>
            <a:normAutofit fontScale="85000" lnSpcReduction="20000"/>
          </a:bodyPr>
          <a:lstStyle/>
          <a:p>
            <a:r>
              <a:rPr lang="es-US" cap="none" dirty="0">
                <a:solidFill>
                  <a:schemeClr val="tx1"/>
                </a:solidFill>
              </a:rPr>
              <a:t>Puertas </a:t>
            </a:r>
            <a:r>
              <a:rPr lang="es-US" cap="none" dirty="0" smtClean="0">
                <a:solidFill>
                  <a:schemeClr val="tx1"/>
                </a:solidFill>
              </a:rPr>
              <a:t>traseras: Un </a:t>
            </a:r>
            <a:r>
              <a:rPr lang="es-US" cap="none" dirty="0" err="1">
                <a:solidFill>
                  <a:schemeClr val="tx1"/>
                </a:solidFill>
              </a:rPr>
              <a:t>backdoor</a:t>
            </a:r>
            <a:r>
              <a:rPr lang="es-US" cap="none" dirty="0">
                <a:solidFill>
                  <a:schemeClr val="tx1"/>
                </a:solidFill>
              </a:rPr>
              <a:t> o puerta trasera es un método para eludir los procedimientos habituales de autenticación al conectarse a una computadora. Una vez que el sistema ha sido comprometido (por uno de los anteriores métodos o de alguna otra forma), puede instalarse una puerta trasera para permitir un acceso remoto más fácil en el futuro. Las puertas traseras también pueden instalarse previamente al software malicioso para permitir la entrada de los atacantes</a:t>
            </a:r>
            <a:r>
              <a:rPr lang="es-US" cap="none" dirty="0" smtClean="0">
                <a:solidFill>
                  <a:schemeClr val="tx1"/>
                </a:solidFill>
              </a:rPr>
              <a:t>.</a:t>
            </a:r>
          </a:p>
          <a:p>
            <a:r>
              <a:rPr lang="es-US" cap="none" dirty="0">
                <a:solidFill>
                  <a:schemeClr val="tx1"/>
                </a:solidFill>
              </a:rPr>
              <a:t>Drive-</a:t>
            </a:r>
            <a:r>
              <a:rPr lang="es-US" cap="none" dirty="0" err="1">
                <a:solidFill>
                  <a:schemeClr val="tx1"/>
                </a:solidFill>
              </a:rPr>
              <a:t>by</a:t>
            </a:r>
            <a:r>
              <a:rPr lang="es-US" cap="none" dirty="0">
                <a:solidFill>
                  <a:schemeClr val="tx1"/>
                </a:solidFill>
              </a:rPr>
              <a:t> </a:t>
            </a:r>
            <a:r>
              <a:rPr lang="es-US" cap="none" dirty="0" err="1" smtClean="0">
                <a:solidFill>
                  <a:schemeClr val="tx1"/>
                </a:solidFill>
              </a:rPr>
              <a:t>Downloads</a:t>
            </a:r>
            <a:r>
              <a:rPr lang="es-US" cap="none" dirty="0" smtClean="0">
                <a:solidFill>
                  <a:schemeClr val="tx1"/>
                </a:solidFill>
              </a:rPr>
              <a:t>: Google </a:t>
            </a:r>
            <a:r>
              <a:rPr lang="es-US" cap="none" dirty="0">
                <a:solidFill>
                  <a:schemeClr val="tx1"/>
                </a:solidFill>
              </a:rPr>
              <a:t>ha descubierto que una de cada 10 páginas web que han sido analizadas a profundidad puede contener los llamados drive </a:t>
            </a:r>
            <a:r>
              <a:rPr lang="es-US" cap="none" dirty="0" err="1">
                <a:solidFill>
                  <a:schemeClr val="tx1"/>
                </a:solidFill>
              </a:rPr>
              <a:t>by</a:t>
            </a:r>
            <a:r>
              <a:rPr lang="es-US" cap="none" dirty="0">
                <a:solidFill>
                  <a:schemeClr val="tx1"/>
                </a:solidFill>
              </a:rPr>
              <a:t> </a:t>
            </a:r>
            <a:r>
              <a:rPr lang="es-US" cap="none" dirty="0" err="1">
                <a:solidFill>
                  <a:schemeClr val="tx1"/>
                </a:solidFill>
              </a:rPr>
              <a:t>downloads</a:t>
            </a:r>
            <a:r>
              <a:rPr lang="es-US" cap="none" dirty="0">
                <a:solidFill>
                  <a:schemeClr val="tx1"/>
                </a:solidFill>
              </a:rPr>
              <a:t>, que son sitios que instalan spyware o códigos que dan información de los equipos sin que el usuario se percate. </a:t>
            </a:r>
          </a:p>
          <a:p>
            <a:r>
              <a:rPr lang="es-US" cap="none" dirty="0" err="1" smtClean="0">
                <a:solidFill>
                  <a:schemeClr val="tx1"/>
                </a:solidFill>
              </a:rPr>
              <a:t>Rootkits</a:t>
            </a:r>
            <a:r>
              <a:rPr lang="es-US" cap="none" dirty="0" smtClean="0">
                <a:solidFill>
                  <a:schemeClr val="tx1"/>
                </a:solidFill>
              </a:rPr>
              <a:t>: Las </a:t>
            </a:r>
            <a:r>
              <a:rPr lang="es-US" cap="none" dirty="0">
                <a:solidFill>
                  <a:schemeClr val="tx1"/>
                </a:solidFill>
              </a:rPr>
              <a:t>técnicas conocidas como </a:t>
            </a:r>
            <a:r>
              <a:rPr lang="es-US" cap="none" dirty="0" err="1">
                <a:solidFill>
                  <a:schemeClr val="tx1"/>
                </a:solidFill>
              </a:rPr>
              <a:t>rootkits</a:t>
            </a:r>
            <a:r>
              <a:rPr lang="es-US" cap="none" dirty="0">
                <a:solidFill>
                  <a:schemeClr val="tx1"/>
                </a:solidFill>
              </a:rPr>
              <a:t> modifican el sistema operativo de una computadora para permitir que el malware permanezca oculto al usuario. Por ejemplo, los </a:t>
            </a:r>
            <a:r>
              <a:rPr lang="es-US" cap="none" dirty="0" err="1">
                <a:solidFill>
                  <a:schemeClr val="tx1"/>
                </a:solidFill>
              </a:rPr>
              <a:t>rootkits</a:t>
            </a:r>
            <a:r>
              <a:rPr lang="es-US" cap="none" dirty="0">
                <a:solidFill>
                  <a:schemeClr val="tx1"/>
                </a:solidFill>
              </a:rPr>
              <a:t> evitan que un proceso malicioso sea visible en la lista de procesos del sistema o que sus ficheros sean visibles en el explorador de archivos. Este tipo de modificaciones consiguen ocultar cualquier indicio de que el ordenador esta infectado por un malware. Originalmente, un </a:t>
            </a:r>
            <a:r>
              <a:rPr lang="es-US" cap="none" dirty="0" err="1">
                <a:solidFill>
                  <a:schemeClr val="tx1"/>
                </a:solidFill>
              </a:rPr>
              <a:t>rootkit</a:t>
            </a:r>
            <a:r>
              <a:rPr lang="es-US" cap="none" dirty="0">
                <a:solidFill>
                  <a:schemeClr val="tx1"/>
                </a:solidFill>
              </a:rPr>
              <a:t> era un conjunto de herramientas instaladas por un atacante en un sistema Unix donde el atacante había obtenido acceso de administrador (acceso </a:t>
            </a:r>
            <a:r>
              <a:rPr lang="es-US" cap="none" dirty="0" err="1">
                <a:solidFill>
                  <a:schemeClr val="tx1"/>
                </a:solidFill>
              </a:rPr>
              <a:t>root</a:t>
            </a:r>
            <a:r>
              <a:rPr lang="es-US" cap="none" dirty="0">
                <a:solidFill>
                  <a:schemeClr val="tx1"/>
                </a:solidFill>
              </a:rPr>
              <a:t>). Actualmente, el término es usado mas generalmente para referirse a la ocultación de rutinas en un programa malicioso</a:t>
            </a:r>
            <a:r>
              <a:rPr lang="es-US" cap="none" dirty="0" smtClean="0">
                <a:solidFill>
                  <a:schemeClr val="tx1"/>
                </a:solidFill>
              </a:rPr>
              <a:t>.</a:t>
            </a:r>
          </a:p>
          <a:p>
            <a:r>
              <a:rPr lang="es-US" cap="none" dirty="0" smtClean="0">
                <a:solidFill>
                  <a:schemeClr val="tx1"/>
                </a:solidFill>
              </a:rPr>
              <a:t>Troyanos: El </a:t>
            </a:r>
            <a:r>
              <a:rPr lang="es-US" cap="none" dirty="0">
                <a:solidFill>
                  <a:schemeClr val="tx1"/>
                </a:solidFill>
              </a:rPr>
              <a:t>término troyano suele ser usado para designar a un malware que permite la administración remota de una computadora, de forma oculta y sin el consentimiento de su propietario, por parte de un usuario no autorizado. Este tipo de malware es un híbrido entre un troyano y una puerta trasera, no un troyano atendiendo a la definición.</a:t>
            </a:r>
          </a:p>
          <a:p>
            <a:endParaRPr lang="es-US" cap="none" dirty="0">
              <a:solidFill>
                <a:schemeClr val="tx1"/>
              </a:solidFill>
            </a:endParaRPr>
          </a:p>
          <a:p>
            <a:endParaRPr lang="es-US" cap="none" dirty="0" smtClean="0">
              <a:solidFill>
                <a:schemeClr val="tx1"/>
              </a:solidFill>
            </a:endParaRPr>
          </a:p>
          <a:p>
            <a:endParaRPr lang="es-US" cap="none" dirty="0" smtClean="0">
              <a:solidFill>
                <a:schemeClr val="tx1"/>
              </a:solidFill>
            </a:endParaRPr>
          </a:p>
          <a:p>
            <a:endParaRPr lang="es-US" cap="none" dirty="0">
              <a:solidFill>
                <a:schemeClr val="tx1"/>
              </a:solidFill>
            </a:endParaRPr>
          </a:p>
        </p:txBody>
      </p:sp>
    </p:spTree>
    <p:extLst>
      <p:ext uri="{BB962C8B-B14F-4D97-AF65-F5344CB8AC3E}">
        <p14:creationId xmlns:p14="http://schemas.microsoft.com/office/powerpoint/2010/main" val="3999868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32696" y="0"/>
            <a:ext cx="9464340" cy="795271"/>
          </a:xfrm>
        </p:spPr>
        <p:txBody>
          <a:bodyPr>
            <a:normAutofit/>
          </a:bodyPr>
          <a:lstStyle/>
          <a:p>
            <a:r>
              <a:rPr lang="es-US" sz="2400" b="1" dirty="0"/>
              <a:t>Malware para obtener beneficios</a:t>
            </a:r>
            <a:endParaRPr lang="es-ES" sz="2400" dirty="0"/>
          </a:p>
        </p:txBody>
      </p:sp>
      <p:sp>
        <p:nvSpPr>
          <p:cNvPr id="5" name="Subtítulo 4"/>
          <p:cNvSpPr>
            <a:spLocks noGrp="1"/>
          </p:cNvSpPr>
          <p:nvPr>
            <p:ph type="subTitle" idx="1"/>
          </p:nvPr>
        </p:nvSpPr>
        <p:spPr>
          <a:xfrm>
            <a:off x="309093" y="795271"/>
            <a:ext cx="11539469" cy="5888864"/>
          </a:xfrm>
        </p:spPr>
        <p:txBody>
          <a:bodyPr>
            <a:noAutofit/>
          </a:bodyPr>
          <a:lstStyle/>
          <a:p>
            <a:endParaRPr lang="es-US" sz="1600" cap="none" dirty="0" smtClean="0">
              <a:solidFill>
                <a:schemeClr val="tx1"/>
              </a:solidFill>
            </a:endParaRPr>
          </a:p>
          <a:p>
            <a:r>
              <a:rPr lang="es-US" sz="1600" cap="none" dirty="0" smtClean="0">
                <a:solidFill>
                  <a:schemeClr val="tx1"/>
                </a:solidFill>
              </a:rPr>
              <a:t>Los </a:t>
            </a:r>
            <a:r>
              <a:rPr lang="es-US" sz="1600" cap="none" dirty="0">
                <a:solidFill>
                  <a:schemeClr val="tx1"/>
                </a:solidFill>
              </a:rPr>
              <a:t>programas spyware son creados para recopilar información sobre las actividades realizadas por un usuario y distribuirla a agencias de publicidad u otras organizaciones interesadas. Algunos de los datos que recogen son las páginas web que visita el usuario y direcciones de correo electrónico, a las que después se envía spam. La mayoría de los programas spyware son instalados como troyanos junto a software deseable bajado de Internet. Otros programas spyware recogen la información mediante cookies de terceros o barra de herramientas instaladas en navegadores web. Los autores de spyware que intentan actuar de manera legal se presentan abiertamente como empresas de publicidad e incluyen unos términos de uso, en los que se explica de manera imprecisa el comportamiento del spyware, que los usuarios aceptan sin leer o sin </a:t>
            </a:r>
            <a:r>
              <a:rPr lang="es-US" sz="1600" cap="none" dirty="0" smtClean="0">
                <a:solidFill>
                  <a:schemeClr val="tx1"/>
                </a:solidFill>
              </a:rPr>
              <a:t>entender. </a:t>
            </a:r>
          </a:p>
          <a:p>
            <a:r>
              <a:rPr lang="es-US" sz="1600" cap="none" dirty="0" smtClean="0">
                <a:solidFill>
                  <a:schemeClr val="tx1"/>
                </a:solidFill>
              </a:rPr>
              <a:t>Por </a:t>
            </a:r>
            <a:r>
              <a:rPr lang="es-US" sz="1600" cap="none" dirty="0">
                <a:solidFill>
                  <a:schemeClr val="tx1"/>
                </a:solidFill>
              </a:rPr>
              <a:t>otra parte los programas </a:t>
            </a:r>
            <a:r>
              <a:rPr lang="es-US" sz="1600" cap="none" dirty="0" err="1">
                <a:solidFill>
                  <a:schemeClr val="tx1"/>
                </a:solidFill>
              </a:rPr>
              <a:t>adware</a:t>
            </a:r>
            <a:r>
              <a:rPr lang="es-US" sz="1600" cap="none" dirty="0">
                <a:solidFill>
                  <a:schemeClr val="tx1"/>
                </a:solidFill>
              </a:rPr>
              <a:t> muestran publicidad al usuario de forma intrusiva en forma de ventana emergente (pop-up) o de cualquier otra forma. Esta publicidad aparece inesperadamente en el equipo y resulta muy molesta. Algunos programas shareware permiten usar el programa de forma gratuita a cambio de mostrar publicidad, en este caso el usuario consiente la publicidad al instalar el programa. Este tipo de </a:t>
            </a:r>
            <a:r>
              <a:rPr lang="es-US" sz="1600" cap="none" dirty="0" err="1">
                <a:solidFill>
                  <a:schemeClr val="tx1"/>
                </a:solidFill>
              </a:rPr>
              <a:t>adware</a:t>
            </a:r>
            <a:r>
              <a:rPr lang="es-US" sz="1600" cap="none" dirty="0">
                <a:solidFill>
                  <a:schemeClr val="tx1"/>
                </a:solidFill>
              </a:rPr>
              <a:t> no debería ser considerado malware, pero muchas veces los términos de uso no son completamente transparentes y ocultan lo que el programa realmente hace.</a:t>
            </a:r>
          </a:p>
          <a:p>
            <a:r>
              <a:rPr lang="es-US" sz="1600" cap="none" dirty="0" smtClean="0">
                <a:solidFill>
                  <a:schemeClr val="tx1"/>
                </a:solidFill>
              </a:rPr>
              <a:t>Los </a:t>
            </a:r>
            <a:r>
              <a:rPr lang="es-US" sz="1600" cap="none" dirty="0" err="1">
                <a:solidFill>
                  <a:schemeClr val="tx1"/>
                </a:solidFill>
              </a:rPr>
              <a:t>hijackers</a:t>
            </a:r>
            <a:r>
              <a:rPr lang="es-US" sz="1600" cap="none" dirty="0">
                <a:solidFill>
                  <a:schemeClr val="tx1"/>
                </a:solidFill>
              </a:rPr>
              <a:t> son programas que realizan cambios en la configuración del navegador web. Por ejemplo, algunos cambian la página de inicio del navegador por páginas web de publicidad o página pornográfica, otros </a:t>
            </a:r>
            <a:r>
              <a:rPr lang="es-US" sz="1600" cap="none" dirty="0" err="1">
                <a:solidFill>
                  <a:schemeClr val="tx1"/>
                </a:solidFill>
              </a:rPr>
              <a:t>redireccionan</a:t>
            </a:r>
            <a:r>
              <a:rPr lang="es-US" sz="1600" cap="none" dirty="0">
                <a:solidFill>
                  <a:schemeClr val="tx1"/>
                </a:solidFill>
              </a:rPr>
              <a:t> los resultados de los buscadores hacia anuncios de pago o páginas de </a:t>
            </a:r>
            <a:r>
              <a:rPr lang="es-US" sz="1600" cap="none" dirty="0" err="1">
                <a:solidFill>
                  <a:schemeClr val="tx1"/>
                </a:solidFill>
              </a:rPr>
              <a:t>phishing</a:t>
            </a:r>
            <a:r>
              <a:rPr lang="es-US" sz="1600" cap="none" dirty="0">
                <a:solidFill>
                  <a:schemeClr val="tx1"/>
                </a:solidFill>
              </a:rPr>
              <a:t> bancario. El </a:t>
            </a:r>
            <a:r>
              <a:rPr lang="es-US" sz="1600" cap="none" dirty="0" err="1">
                <a:solidFill>
                  <a:schemeClr val="tx1"/>
                </a:solidFill>
              </a:rPr>
              <a:t>pharming</a:t>
            </a:r>
            <a:r>
              <a:rPr lang="es-US" sz="1600" cap="none" dirty="0">
                <a:solidFill>
                  <a:schemeClr val="tx1"/>
                </a:solidFill>
              </a:rPr>
              <a:t> es una técnica que suplanta al DNS, modificando el archivo hosts, para redirigir el dominio de una o varias páginas web a otra página web, muchas veces una web falsa que imita a la verdadera. Esta es una de las técnicas usadas por los </a:t>
            </a:r>
            <a:r>
              <a:rPr lang="es-US" sz="1600" cap="none" dirty="0" err="1">
                <a:solidFill>
                  <a:schemeClr val="tx1"/>
                </a:solidFill>
              </a:rPr>
              <a:t>hijackers</a:t>
            </a:r>
            <a:r>
              <a:rPr lang="es-US" sz="1600" cap="none" dirty="0">
                <a:solidFill>
                  <a:schemeClr val="tx1"/>
                </a:solidFill>
              </a:rPr>
              <a:t> o secuestradores del navegador de Internet. Esta técnica también puede ser usada con el objetivo de obtener credenciales y datos personales mediante el secuestro de una sesión.</a:t>
            </a:r>
            <a:endParaRPr lang="es-US" sz="1600" cap="none" dirty="0">
              <a:solidFill>
                <a:schemeClr val="tx1"/>
              </a:solidFill>
            </a:endParaRPr>
          </a:p>
        </p:txBody>
      </p:sp>
    </p:spTree>
    <p:extLst>
      <p:ext uri="{BB962C8B-B14F-4D97-AF65-F5344CB8AC3E}">
        <p14:creationId xmlns:p14="http://schemas.microsoft.com/office/powerpoint/2010/main" val="207751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Robar información personal: </a:t>
            </a:r>
            <a:r>
              <a:rPr lang="es-US" sz="2400" b="1" dirty="0" err="1"/>
              <a:t>Keyloggers</a:t>
            </a:r>
            <a:r>
              <a:rPr lang="es-US" sz="2400" b="1" dirty="0"/>
              <a:t> y </a:t>
            </a:r>
            <a:r>
              <a:rPr lang="es-US" sz="2400" b="1" dirty="0" err="1"/>
              <a:t>Stealers</a:t>
            </a:r>
            <a:endParaRPr lang="es-ES" sz="2400" dirty="0"/>
          </a:p>
        </p:txBody>
      </p:sp>
      <p:sp>
        <p:nvSpPr>
          <p:cNvPr id="5" name="Subtítulo 4"/>
          <p:cNvSpPr>
            <a:spLocks noGrp="1"/>
          </p:cNvSpPr>
          <p:nvPr>
            <p:ph type="subTitle" idx="1"/>
          </p:nvPr>
        </p:nvSpPr>
        <p:spPr>
          <a:xfrm>
            <a:off x="684211" y="1468193"/>
            <a:ext cx="11164351" cy="5125790"/>
          </a:xfrm>
        </p:spPr>
        <p:txBody>
          <a:bodyPr>
            <a:normAutofit fontScale="77500" lnSpcReduction="20000"/>
          </a:bodyPr>
          <a:lstStyle/>
          <a:p>
            <a:r>
              <a:rPr lang="es-US" cap="none" dirty="0">
                <a:solidFill>
                  <a:schemeClr val="tx1"/>
                </a:solidFill>
              </a:rPr>
              <a:t>Cuando un software produce pérdidas económicas para el usuario de un equipo, también se clasifica como crimeware21 o software criminal, término dado por Peter </a:t>
            </a:r>
            <a:r>
              <a:rPr lang="es-US" cap="none" dirty="0" err="1">
                <a:solidFill>
                  <a:schemeClr val="tx1"/>
                </a:solidFill>
              </a:rPr>
              <a:t>Cassidy</a:t>
            </a:r>
            <a:r>
              <a:rPr lang="es-US" cap="none" dirty="0">
                <a:solidFill>
                  <a:schemeClr val="tx1"/>
                </a:solidFill>
              </a:rPr>
              <a:t> para diferenciarlo de los otros tipos de software malicioso. Estos programas están encaminados al aspecto financiero, la suplantación de personalidad y el espionaje.</a:t>
            </a:r>
          </a:p>
          <a:p>
            <a:endParaRPr lang="es-US" cap="none" dirty="0">
              <a:solidFill>
                <a:schemeClr val="tx1"/>
              </a:solidFill>
            </a:endParaRPr>
          </a:p>
          <a:p>
            <a:r>
              <a:rPr lang="es-US" cap="none" dirty="0">
                <a:solidFill>
                  <a:schemeClr val="tx1"/>
                </a:solidFill>
              </a:rPr>
              <a:t>Los </a:t>
            </a:r>
            <a:r>
              <a:rPr lang="es-US" cap="none" dirty="0" err="1">
                <a:solidFill>
                  <a:schemeClr val="tx1"/>
                </a:solidFill>
              </a:rPr>
              <a:t>keyloggers</a:t>
            </a:r>
            <a:r>
              <a:rPr lang="es-US" cap="none" dirty="0">
                <a:solidFill>
                  <a:schemeClr val="tx1"/>
                </a:solidFill>
              </a:rPr>
              <a:t> y los </a:t>
            </a:r>
            <a:r>
              <a:rPr lang="es-US" cap="none" dirty="0" err="1">
                <a:solidFill>
                  <a:schemeClr val="tx1"/>
                </a:solidFill>
              </a:rPr>
              <a:t>stealers</a:t>
            </a:r>
            <a:r>
              <a:rPr lang="es-US" cap="none" dirty="0">
                <a:solidFill>
                  <a:schemeClr val="tx1"/>
                </a:solidFill>
              </a:rPr>
              <a:t> son programas maliciosos creados para robar información sensible. El creador puede obtener beneficios económicos o de otro tipo a través de su uso o distribución en comunidades </a:t>
            </a:r>
            <a:r>
              <a:rPr lang="es-US" cap="none" dirty="0" err="1">
                <a:solidFill>
                  <a:schemeClr val="tx1"/>
                </a:solidFill>
              </a:rPr>
              <a:t>underground</a:t>
            </a:r>
            <a:r>
              <a:rPr lang="es-US" cap="none" dirty="0">
                <a:solidFill>
                  <a:schemeClr val="tx1"/>
                </a:solidFill>
              </a:rPr>
              <a:t>. La principal diferencia entre ellos es la forma en la que recogen la información.</a:t>
            </a:r>
          </a:p>
          <a:p>
            <a:endParaRPr lang="es-US" cap="none" dirty="0">
              <a:solidFill>
                <a:schemeClr val="tx1"/>
              </a:solidFill>
            </a:endParaRPr>
          </a:p>
          <a:p>
            <a:r>
              <a:rPr lang="es-US" cap="none" dirty="0">
                <a:solidFill>
                  <a:schemeClr val="tx1"/>
                </a:solidFill>
              </a:rPr>
              <a:t>Los </a:t>
            </a:r>
            <a:r>
              <a:rPr lang="es-US" cap="none" dirty="0" err="1">
                <a:solidFill>
                  <a:schemeClr val="tx1"/>
                </a:solidFill>
              </a:rPr>
              <a:t>keyloggers</a:t>
            </a:r>
            <a:r>
              <a:rPr lang="es-US" cap="none" dirty="0">
                <a:solidFill>
                  <a:schemeClr val="tx1"/>
                </a:solidFill>
              </a:rPr>
              <a:t> monitorizan todas las pulsaciones del teclado y las almacenan para un posterior envío al creador. Por ejemplo al introducir un número de tarjeta de crédito el </a:t>
            </a:r>
            <a:r>
              <a:rPr lang="es-US" cap="none" dirty="0" err="1">
                <a:solidFill>
                  <a:schemeClr val="tx1"/>
                </a:solidFill>
              </a:rPr>
              <a:t>keylogger</a:t>
            </a:r>
            <a:r>
              <a:rPr lang="es-US" cap="none" dirty="0">
                <a:solidFill>
                  <a:schemeClr val="tx1"/>
                </a:solidFill>
              </a:rPr>
              <a:t> guarda el número, posteriormente lo envía al autor del programa y este puede hacer pagos fraudulentos con esa tarjeta. Si las contraseñas se encuentran recordadas en el equipo, de forma que el usuario no tiene que escribirlas, el </a:t>
            </a:r>
            <a:r>
              <a:rPr lang="es-US" cap="none" dirty="0" err="1">
                <a:solidFill>
                  <a:schemeClr val="tx1"/>
                </a:solidFill>
              </a:rPr>
              <a:t>keylogger</a:t>
            </a:r>
            <a:r>
              <a:rPr lang="es-US" cap="none" dirty="0">
                <a:solidFill>
                  <a:schemeClr val="tx1"/>
                </a:solidFill>
              </a:rPr>
              <a:t> no las recoge, eso lo hacen los </a:t>
            </a:r>
            <a:r>
              <a:rPr lang="es-US" cap="none" dirty="0" err="1">
                <a:solidFill>
                  <a:schemeClr val="tx1"/>
                </a:solidFill>
              </a:rPr>
              <a:t>stealers</a:t>
            </a:r>
            <a:r>
              <a:rPr lang="es-US" cap="none" dirty="0">
                <a:solidFill>
                  <a:schemeClr val="tx1"/>
                </a:solidFill>
              </a:rPr>
              <a:t>. La mayoría los </a:t>
            </a:r>
            <a:r>
              <a:rPr lang="es-US" cap="none" dirty="0" err="1">
                <a:solidFill>
                  <a:schemeClr val="tx1"/>
                </a:solidFill>
              </a:rPr>
              <a:t>keyloggers</a:t>
            </a:r>
            <a:r>
              <a:rPr lang="es-US" cap="none" dirty="0">
                <a:solidFill>
                  <a:schemeClr val="tx1"/>
                </a:solidFill>
              </a:rPr>
              <a:t> son usados para recopilar contraseñas de acceso pero también pueden ser usados para espiar conversaciones de chat u otros fines.</a:t>
            </a:r>
          </a:p>
          <a:p>
            <a:endParaRPr lang="es-US" cap="none" dirty="0">
              <a:solidFill>
                <a:schemeClr val="tx1"/>
              </a:solidFill>
            </a:endParaRPr>
          </a:p>
          <a:p>
            <a:r>
              <a:rPr lang="es-US" cap="none" dirty="0">
                <a:solidFill>
                  <a:schemeClr val="tx1"/>
                </a:solidFill>
              </a:rPr>
              <a:t>Los </a:t>
            </a:r>
            <a:r>
              <a:rPr lang="es-US" cap="none" dirty="0" err="1">
                <a:solidFill>
                  <a:schemeClr val="tx1"/>
                </a:solidFill>
              </a:rPr>
              <a:t>stealers</a:t>
            </a:r>
            <a:r>
              <a:rPr lang="es-US" cap="none" dirty="0">
                <a:solidFill>
                  <a:schemeClr val="tx1"/>
                </a:solidFill>
              </a:rPr>
              <a:t> también roban información privada pero solo la que se encuentra guardada en el equipo. Al ejecutarse comprueban los programas instalados en el equipo y si tienen contraseñas recordadas, por ejemplo en los navegadores web o en clientes de mensajería instantánea, descifran esa información y la envían al creador.</a:t>
            </a:r>
            <a:endParaRPr lang="es-US" cap="none" dirty="0">
              <a:solidFill>
                <a:schemeClr val="tx1"/>
              </a:solidFill>
            </a:endParaRPr>
          </a:p>
        </p:txBody>
      </p:sp>
    </p:spTree>
    <p:extLst>
      <p:ext uri="{BB962C8B-B14F-4D97-AF65-F5344CB8AC3E}">
        <p14:creationId xmlns:p14="http://schemas.microsoft.com/office/powerpoint/2010/main" val="1964953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Realizar llamadas telefónicas: </a:t>
            </a:r>
            <a:r>
              <a:rPr lang="es-US" sz="2400" b="1" dirty="0" err="1"/>
              <a:t>Dialers</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Los </a:t>
            </a:r>
            <a:r>
              <a:rPr lang="es-US" cap="none" dirty="0" err="1">
                <a:solidFill>
                  <a:schemeClr val="tx1"/>
                </a:solidFill>
              </a:rPr>
              <a:t>dialers</a:t>
            </a:r>
            <a:r>
              <a:rPr lang="es-US" cap="none" dirty="0">
                <a:solidFill>
                  <a:schemeClr val="tx1"/>
                </a:solidFill>
              </a:rPr>
              <a:t> son programas maliciosos que toman el control del módem dial-up, realizan una llamada a un número de teléfono de tarificación especial, muchas veces internacional, y dejan la línea abierta cargando el coste de dicha llamada al usuario infectado. La forma más habitual de infección suele ser en páginas web que ofrecen contenidos gratuitos pero que solo permiten el acceso mediante conexión telefónica. Suelen utilizar como señuelos videojuegos, salva pantallas, pornografía u otro tipo de material.</a:t>
            </a:r>
          </a:p>
          <a:p>
            <a:endParaRPr lang="es-US" cap="none" dirty="0">
              <a:solidFill>
                <a:schemeClr val="tx1"/>
              </a:solidFill>
            </a:endParaRPr>
          </a:p>
          <a:p>
            <a:r>
              <a:rPr lang="es-US" cap="none" dirty="0">
                <a:solidFill>
                  <a:schemeClr val="tx1"/>
                </a:solidFill>
              </a:rPr>
              <a:t>Actualmente la mayoría de las conexiones a Internet son mediante ADSL y no mediante módem, lo cual hace que los </a:t>
            </a:r>
            <a:r>
              <a:rPr lang="es-US" cap="none" dirty="0" err="1">
                <a:solidFill>
                  <a:schemeClr val="tx1"/>
                </a:solidFill>
              </a:rPr>
              <a:t>dialers</a:t>
            </a:r>
            <a:r>
              <a:rPr lang="es-US" cap="none" dirty="0">
                <a:solidFill>
                  <a:schemeClr val="tx1"/>
                </a:solidFill>
              </a:rPr>
              <a:t> ya no sean tan populares como en el pasado.</a:t>
            </a:r>
            <a:endParaRPr lang="es-US" cap="none" dirty="0">
              <a:solidFill>
                <a:schemeClr val="tx1"/>
              </a:solidFill>
            </a:endParaRPr>
          </a:p>
        </p:txBody>
      </p:sp>
    </p:spTree>
    <p:extLst>
      <p:ext uri="{BB962C8B-B14F-4D97-AF65-F5344CB8AC3E}">
        <p14:creationId xmlns:p14="http://schemas.microsoft.com/office/powerpoint/2010/main" val="414045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Ataques distribuidos: </a:t>
            </a:r>
            <a:r>
              <a:rPr lang="es-US" sz="2400" b="1" dirty="0" err="1"/>
              <a:t>Botnets</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Las </a:t>
            </a:r>
            <a:r>
              <a:rPr lang="es-US" cap="none" dirty="0" err="1">
                <a:solidFill>
                  <a:schemeClr val="tx1"/>
                </a:solidFill>
              </a:rPr>
              <a:t>botnets</a:t>
            </a:r>
            <a:r>
              <a:rPr lang="es-US" cap="none" dirty="0">
                <a:solidFill>
                  <a:schemeClr val="tx1"/>
                </a:solidFill>
              </a:rPr>
              <a:t> son redes de computadoras infectadas, también llamadas "zombis", que pueden ser controladas a la vez por un individuo y realizan distintas tareas. Este tipo de redes son usadas para el envío masivo de spam o para lanzar ataques </a:t>
            </a:r>
            <a:r>
              <a:rPr lang="es-US" cap="none" dirty="0" err="1">
                <a:solidFill>
                  <a:schemeClr val="tx1"/>
                </a:solidFill>
              </a:rPr>
              <a:t>DDoS</a:t>
            </a:r>
            <a:r>
              <a:rPr lang="es-US" cap="none" dirty="0">
                <a:solidFill>
                  <a:schemeClr val="tx1"/>
                </a:solidFill>
              </a:rPr>
              <a:t> contra organizaciones como forma de extorsión o para impedir su correcto funcionamiento. La ventaja que ofrece a los </a:t>
            </a:r>
            <a:r>
              <a:rPr lang="es-US" cap="none" dirty="0" err="1">
                <a:solidFill>
                  <a:schemeClr val="tx1"/>
                </a:solidFill>
              </a:rPr>
              <a:t>spammers</a:t>
            </a:r>
            <a:r>
              <a:rPr lang="es-US" cap="none" dirty="0">
                <a:solidFill>
                  <a:schemeClr val="tx1"/>
                </a:solidFill>
              </a:rPr>
              <a:t> el uso de ordenadores infectados es el anonimato, que les protege de la persecución policial.</a:t>
            </a:r>
          </a:p>
          <a:p>
            <a:endParaRPr lang="es-US" cap="none" dirty="0">
              <a:solidFill>
                <a:schemeClr val="tx1"/>
              </a:solidFill>
            </a:endParaRPr>
          </a:p>
          <a:p>
            <a:r>
              <a:rPr lang="es-US" cap="none" dirty="0">
                <a:solidFill>
                  <a:schemeClr val="tx1"/>
                </a:solidFill>
              </a:rPr>
              <a:t>En una </a:t>
            </a:r>
            <a:r>
              <a:rPr lang="es-US" cap="none" dirty="0" err="1">
                <a:solidFill>
                  <a:schemeClr val="tx1"/>
                </a:solidFill>
              </a:rPr>
              <a:t>botnet</a:t>
            </a:r>
            <a:r>
              <a:rPr lang="es-US" cap="none" dirty="0">
                <a:solidFill>
                  <a:schemeClr val="tx1"/>
                </a:solidFill>
              </a:rPr>
              <a:t> cada computadora infectada por el malware se </a:t>
            </a:r>
            <a:r>
              <a:rPr lang="es-US" cap="none" dirty="0" err="1">
                <a:solidFill>
                  <a:schemeClr val="tx1"/>
                </a:solidFill>
              </a:rPr>
              <a:t>loguea</a:t>
            </a:r>
            <a:r>
              <a:rPr lang="es-US" cap="none" dirty="0">
                <a:solidFill>
                  <a:schemeClr val="tx1"/>
                </a:solidFill>
              </a:rPr>
              <a:t> en un canal de IRC u otro sistema de chat desde donde el atacante puede dar instrucciones a todos los sistemas infectados simultáneamente. Las </a:t>
            </a:r>
            <a:r>
              <a:rPr lang="es-US" cap="none" dirty="0" err="1">
                <a:solidFill>
                  <a:schemeClr val="tx1"/>
                </a:solidFill>
              </a:rPr>
              <a:t>botnets</a:t>
            </a:r>
            <a:r>
              <a:rPr lang="es-US" cap="none" dirty="0">
                <a:solidFill>
                  <a:schemeClr val="tx1"/>
                </a:solidFill>
              </a:rPr>
              <a:t> también pueden ser usadas para actualizar el malware en los sistemas infectados manteniéndolos así resistentes ante antivirus u otras medidas de seguridad.</a:t>
            </a:r>
            <a:endParaRPr lang="es-US" cap="none" dirty="0">
              <a:solidFill>
                <a:schemeClr val="tx1"/>
              </a:solidFill>
            </a:endParaRPr>
          </a:p>
        </p:txBody>
      </p:sp>
    </p:spTree>
    <p:extLst>
      <p:ext uri="{BB962C8B-B14F-4D97-AF65-F5344CB8AC3E}">
        <p14:creationId xmlns:p14="http://schemas.microsoft.com/office/powerpoint/2010/main" val="245047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Otros tipos: </a:t>
            </a:r>
            <a:r>
              <a:rPr lang="es-US" sz="2400" b="1" dirty="0" err="1"/>
              <a:t>Rogue</a:t>
            </a:r>
            <a:r>
              <a:rPr lang="es-US" sz="2400" b="1" dirty="0"/>
              <a:t> software y </a:t>
            </a:r>
            <a:r>
              <a:rPr lang="es-US" sz="2400" b="1" dirty="0" err="1"/>
              <a:t>Ransomware</a:t>
            </a:r>
            <a:endParaRPr lang="es-ES" sz="2400" dirty="0"/>
          </a:p>
        </p:txBody>
      </p:sp>
      <p:sp>
        <p:nvSpPr>
          <p:cNvPr id="5" name="Subtítulo 4"/>
          <p:cNvSpPr>
            <a:spLocks noGrp="1"/>
          </p:cNvSpPr>
          <p:nvPr>
            <p:ph type="subTitle" idx="1"/>
          </p:nvPr>
        </p:nvSpPr>
        <p:spPr>
          <a:xfrm>
            <a:off x="684211" y="1468193"/>
            <a:ext cx="11164351" cy="5215942"/>
          </a:xfrm>
        </p:spPr>
        <p:txBody>
          <a:bodyPr>
            <a:normAutofit fontScale="92500" lnSpcReduction="20000"/>
          </a:bodyPr>
          <a:lstStyle/>
          <a:p>
            <a:r>
              <a:rPr lang="es-US" cap="none" dirty="0">
                <a:solidFill>
                  <a:schemeClr val="tx1"/>
                </a:solidFill>
              </a:rPr>
              <a:t>Los </a:t>
            </a:r>
            <a:r>
              <a:rPr lang="es-US" cap="none" dirty="0" err="1">
                <a:solidFill>
                  <a:schemeClr val="tx1"/>
                </a:solidFill>
              </a:rPr>
              <a:t>rogue</a:t>
            </a:r>
            <a:r>
              <a:rPr lang="es-US" cap="none" dirty="0">
                <a:solidFill>
                  <a:schemeClr val="tx1"/>
                </a:solidFill>
              </a:rPr>
              <a:t> software hacen creer al usuario que la computadora está infectada por algún tipo de virus u otro tipo de software malicioso, esto induce al usuario a pagar por un software inútil o a instalar un software malicioso que supuestamente elimina las infecciones, pero el usuario no necesita ese software puesto que no está infectado.22</a:t>
            </a:r>
          </a:p>
          <a:p>
            <a:endParaRPr lang="es-US" cap="none" dirty="0">
              <a:solidFill>
                <a:schemeClr val="tx1"/>
              </a:solidFill>
            </a:endParaRPr>
          </a:p>
          <a:p>
            <a:r>
              <a:rPr lang="es-US" cap="none" dirty="0">
                <a:solidFill>
                  <a:schemeClr val="tx1"/>
                </a:solidFill>
              </a:rPr>
              <a:t>Los </a:t>
            </a:r>
            <a:r>
              <a:rPr lang="es-US" cap="none" dirty="0" err="1" smtClean="0">
                <a:solidFill>
                  <a:schemeClr val="tx1"/>
                </a:solidFill>
              </a:rPr>
              <a:t>Ransomware</a:t>
            </a:r>
            <a:r>
              <a:rPr lang="es-US" cap="none" dirty="0" smtClean="0">
                <a:solidFill>
                  <a:schemeClr val="tx1"/>
                </a:solidFill>
              </a:rPr>
              <a:t>: También </a:t>
            </a:r>
            <a:r>
              <a:rPr lang="es-US" cap="none" dirty="0">
                <a:solidFill>
                  <a:schemeClr val="tx1"/>
                </a:solidFill>
              </a:rPr>
              <a:t>llamados </a:t>
            </a:r>
            <a:r>
              <a:rPr lang="es-US" cap="none" dirty="0" err="1">
                <a:solidFill>
                  <a:schemeClr val="tx1"/>
                </a:solidFill>
              </a:rPr>
              <a:t>criptovirus</a:t>
            </a:r>
            <a:r>
              <a:rPr lang="es-US" cap="none" dirty="0">
                <a:solidFill>
                  <a:schemeClr val="tx1"/>
                </a:solidFill>
              </a:rPr>
              <a:t> o secuestradores, son programas que cifran los archivos importantes para el usuario, haciéndolos inaccesibles, y piden que se pague un "rescate" para poder recibir la contraseña que permite recuperar los archivos.</a:t>
            </a:r>
          </a:p>
          <a:p>
            <a:endParaRPr lang="es-US" cap="none" dirty="0">
              <a:solidFill>
                <a:schemeClr val="tx1"/>
              </a:solidFill>
            </a:endParaRPr>
          </a:p>
          <a:p>
            <a:r>
              <a:rPr lang="es-US" cap="none" dirty="0" err="1">
                <a:solidFill>
                  <a:schemeClr val="tx1"/>
                </a:solidFill>
              </a:rPr>
              <a:t>InfoSpyware</a:t>
            </a:r>
            <a:r>
              <a:rPr lang="es-US" cap="none" dirty="0">
                <a:solidFill>
                  <a:schemeClr val="tx1"/>
                </a:solidFill>
              </a:rPr>
              <a:t> reporta en su blog que a partir de mayo del 2012, han existido 2 nuevas variantes del llamado "virus de la policía" </a:t>
            </a:r>
            <a:r>
              <a:rPr lang="es-US" cap="none" dirty="0" err="1">
                <a:solidFill>
                  <a:schemeClr val="tx1"/>
                </a:solidFill>
              </a:rPr>
              <a:t>ó</a:t>
            </a:r>
            <a:r>
              <a:rPr lang="es-US" cap="none" dirty="0">
                <a:solidFill>
                  <a:schemeClr val="tx1"/>
                </a:solidFill>
              </a:rPr>
              <a:t> "Virus </a:t>
            </a:r>
            <a:r>
              <a:rPr lang="es-US" cap="none" dirty="0" err="1">
                <a:solidFill>
                  <a:schemeClr val="tx1"/>
                </a:solidFill>
              </a:rPr>
              <a:t>Ukash</a:t>
            </a:r>
            <a:r>
              <a:rPr lang="es-US" cap="none" dirty="0">
                <a:solidFill>
                  <a:schemeClr val="tx1"/>
                </a:solidFill>
              </a:rPr>
              <a:t>", que es producido por el troyano </a:t>
            </a:r>
            <a:r>
              <a:rPr lang="es-US" cap="none" dirty="0" err="1">
                <a:solidFill>
                  <a:schemeClr val="tx1"/>
                </a:solidFill>
              </a:rPr>
              <a:t>Ransom.ab</a:t>
            </a:r>
            <a:r>
              <a:rPr lang="es-US" cap="none" dirty="0">
                <a:solidFill>
                  <a:schemeClr val="tx1"/>
                </a:solidFill>
              </a:rPr>
              <a:t>, que con el pretexto de que se entró a páginas de pornografía infantil, se les hace pagar una supuesta multa para poder desbloquear sus equipos,23 actualmente también utilizando la propia cámara Web del equipo hacen unas supuestas tomas de vídeo que anexan en su banner de advertencia, para asustarlos más al hacerlos pensar que están siendo observado y filmado por la policía, siendo Rusia, Alemania, España y Brasil los países más afectados </a:t>
            </a:r>
            <a:r>
              <a:rPr lang="es-US" cap="none" dirty="0" err="1">
                <a:solidFill>
                  <a:schemeClr val="tx1"/>
                </a:solidFill>
              </a:rPr>
              <a:t>ó</a:t>
            </a:r>
            <a:r>
              <a:rPr lang="es-US" cap="none" dirty="0">
                <a:solidFill>
                  <a:schemeClr val="tx1"/>
                </a:solidFill>
              </a:rPr>
              <a:t> la versión falsa del antivirus gratuito "Microsoft Security Essentials" que dice bloquear el equipo por seguridad y que para poder funcionar adecuadamente se ofrece un módulo especial que se tiene que pagar.24</a:t>
            </a:r>
          </a:p>
          <a:p>
            <a:endParaRPr lang="es-US" cap="none" dirty="0">
              <a:solidFill>
                <a:schemeClr val="tx1"/>
              </a:solidFill>
            </a:endParaRPr>
          </a:p>
          <a:p>
            <a:endParaRPr lang="es-US" cap="none" dirty="0">
              <a:solidFill>
                <a:schemeClr val="tx1"/>
              </a:solidFill>
            </a:endParaRPr>
          </a:p>
        </p:txBody>
      </p:sp>
    </p:spTree>
    <p:extLst>
      <p:ext uri="{BB962C8B-B14F-4D97-AF65-F5344CB8AC3E}">
        <p14:creationId xmlns:p14="http://schemas.microsoft.com/office/powerpoint/2010/main" val="2727400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err="1"/>
              <a:t>Grayware</a:t>
            </a:r>
            <a:r>
              <a:rPr lang="es-US" sz="2400" b="1" dirty="0"/>
              <a:t> o </a:t>
            </a:r>
            <a:r>
              <a:rPr lang="es-US" sz="2400" b="1" dirty="0" err="1"/>
              <a:t>greynet</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Los términos </a:t>
            </a:r>
            <a:r>
              <a:rPr lang="es-US" cap="none" dirty="0" err="1">
                <a:solidFill>
                  <a:schemeClr val="tx1"/>
                </a:solidFill>
              </a:rPr>
              <a:t>grayware</a:t>
            </a:r>
            <a:r>
              <a:rPr lang="es-US" cap="none" dirty="0">
                <a:solidFill>
                  <a:schemeClr val="tx1"/>
                </a:solidFill>
              </a:rPr>
              <a:t> (o </a:t>
            </a:r>
            <a:r>
              <a:rPr lang="es-US" cap="none" dirty="0" err="1">
                <a:solidFill>
                  <a:schemeClr val="tx1"/>
                </a:solidFill>
              </a:rPr>
              <a:t>greyware</a:t>
            </a:r>
            <a:r>
              <a:rPr lang="es-US" cap="none" dirty="0">
                <a:solidFill>
                  <a:schemeClr val="tx1"/>
                </a:solidFill>
              </a:rPr>
              <a:t>) y </a:t>
            </a:r>
            <a:r>
              <a:rPr lang="es-US" cap="none" dirty="0" err="1">
                <a:solidFill>
                  <a:schemeClr val="tx1"/>
                </a:solidFill>
              </a:rPr>
              <a:t>graynet</a:t>
            </a:r>
            <a:r>
              <a:rPr lang="es-US" cap="none" dirty="0">
                <a:solidFill>
                  <a:schemeClr val="tx1"/>
                </a:solidFill>
              </a:rPr>
              <a:t> (o </a:t>
            </a:r>
            <a:r>
              <a:rPr lang="es-US" cap="none" dirty="0" err="1">
                <a:solidFill>
                  <a:schemeClr val="tx1"/>
                </a:solidFill>
              </a:rPr>
              <a:t>greynet</a:t>
            </a:r>
            <a:r>
              <a:rPr lang="es-US" cap="none" dirty="0">
                <a:solidFill>
                  <a:schemeClr val="tx1"/>
                </a:solidFill>
              </a:rPr>
              <a:t>) (del inglés gray o grey, "gris") suelen usarse para clasificar aplicaciones o programas de cómputo que se instalan sin la autorización del departamento de sistemas de una compañía; se comportan de modo tal que resultan molestos o indeseables para el usuario, pero son menos peligrosos que los malware. En este rubro se incluyen: </a:t>
            </a:r>
            <a:r>
              <a:rPr lang="es-US" cap="none" dirty="0" err="1">
                <a:solidFill>
                  <a:schemeClr val="tx1"/>
                </a:solidFill>
              </a:rPr>
              <a:t>adware</a:t>
            </a:r>
            <a:r>
              <a:rPr lang="es-US" cap="none" dirty="0">
                <a:solidFill>
                  <a:schemeClr val="tx1"/>
                </a:solidFill>
              </a:rPr>
              <a:t>, </a:t>
            </a:r>
            <a:r>
              <a:rPr lang="es-US" cap="none" dirty="0" err="1">
                <a:solidFill>
                  <a:schemeClr val="tx1"/>
                </a:solidFill>
              </a:rPr>
              <a:t>dialers</a:t>
            </a:r>
            <a:r>
              <a:rPr lang="es-US" cap="none" dirty="0">
                <a:solidFill>
                  <a:schemeClr val="tx1"/>
                </a:solidFill>
              </a:rPr>
              <a:t>, herramientas de acceso remoto, programas de bromas (Virus </a:t>
            </a:r>
            <a:r>
              <a:rPr lang="es-US" cap="none" dirty="0" err="1">
                <a:solidFill>
                  <a:schemeClr val="tx1"/>
                </a:solidFill>
              </a:rPr>
              <a:t>joke</a:t>
            </a:r>
            <a:r>
              <a:rPr lang="es-US" cap="none" dirty="0">
                <a:solidFill>
                  <a:schemeClr val="tx1"/>
                </a:solidFill>
              </a:rPr>
              <a:t>), programas para conferencias, programa de mensajería instantánea, spyware y cualesquiera otros archivos y programas no bienvenidos que no sean virus y que puedan llegar a dañar el funcionamiento de una computadora o de una red. El término </a:t>
            </a:r>
            <a:r>
              <a:rPr lang="es-US" cap="none" dirty="0" err="1">
                <a:solidFill>
                  <a:schemeClr val="tx1"/>
                </a:solidFill>
              </a:rPr>
              <a:t>grayware</a:t>
            </a:r>
            <a:r>
              <a:rPr lang="es-US" cap="none" dirty="0">
                <a:solidFill>
                  <a:schemeClr val="tx1"/>
                </a:solidFill>
              </a:rPr>
              <a:t> comenzó a utilizarse en septiembre del 2004</a:t>
            </a:r>
            <a:endParaRPr lang="es-ES" cap="none" dirty="0">
              <a:solidFill>
                <a:schemeClr val="tx1"/>
              </a:solidFill>
            </a:endParaRPr>
          </a:p>
        </p:txBody>
      </p:sp>
    </p:spTree>
    <p:extLst>
      <p:ext uri="{BB962C8B-B14F-4D97-AF65-F5344CB8AC3E}">
        <p14:creationId xmlns:p14="http://schemas.microsoft.com/office/powerpoint/2010/main" val="1741875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3086" y="1843636"/>
            <a:ext cx="9404723" cy="1400530"/>
          </a:xfrm>
        </p:spPr>
        <p:txBody>
          <a:bodyPr/>
          <a:lstStyle/>
          <a:p>
            <a:r>
              <a:rPr lang="es-ES" dirty="0"/>
              <a:t/>
            </a:r>
            <a:br>
              <a:rPr lang="es-ES" dirty="0"/>
            </a:br>
            <a:r>
              <a:rPr lang="es-ES" dirty="0"/>
              <a:t/>
            </a:r>
            <a:br>
              <a:rPr lang="es-ES" dirty="0"/>
            </a:br>
            <a:r>
              <a:rPr lang="es-ES" dirty="0"/>
              <a:t>Mecanismos básicos de seguridad</a:t>
            </a:r>
          </a:p>
        </p:txBody>
      </p:sp>
    </p:spTree>
    <p:extLst>
      <p:ext uri="{BB962C8B-B14F-4D97-AF65-F5344CB8AC3E}">
        <p14:creationId xmlns:p14="http://schemas.microsoft.com/office/powerpoint/2010/main" val="2692802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Autenticación</a:t>
            </a:r>
            <a:endParaRPr lang="es-ES" sz="2400" dirty="0"/>
          </a:p>
        </p:txBody>
      </p:sp>
      <p:sp>
        <p:nvSpPr>
          <p:cNvPr id="5" name="Subtítulo 4"/>
          <p:cNvSpPr>
            <a:spLocks noGrp="1"/>
          </p:cNvSpPr>
          <p:nvPr>
            <p:ph type="subTitle" idx="1"/>
          </p:nvPr>
        </p:nvSpPr>
        <p:spPr>
          <a:xfrm>
            <a:off x="141668" y="1468192"/>
            <a:ext cx="11900077" cy="5254579"/>
          </a:xfrm>
        </p:spPr>
        <p:txBody>
          <a:bodyPr>
            <a:normAutofit fontScale="62500" lnSpcReduction="20000"/>
          </a:bodyPr>
          <a:lstStyle/>
          <a:p>
            <a:r>
              <a:rPr lang="es-US" cap="none" dirty="0">
                <a:solidFill>
                  <a:schemeClr val="tx1"/>
                </a:solidFill>
              </a:rPr>
              <a:t>Definimos la Autenticación como la verificación de la identidad del usuario, generalmente cuando entra en el sistema o la red, o accede a una base de </a:t>
            </a:r>
            <a:r>
              <a:rPr lang="es-US" cap="none" dirty="0" smtClean="0">
                <a:solidFill>
                  <a:schemeClr val="tx1"/>
                </a:solidFill>
              </a:rPr>
              <a:t>datos. Normalmente </a:t>
            </a:r>
            <a:r>
              <a:rPr lang="es-US" cap="none" dirty="0">
                <a:solidFill>
                  <a:schemeClr val="tx1"/>
                </a:solidFill>
              </a:rPr>
              <a:t>para entrar en el sistema informático se utiliza un nombre de usuario y una contraseña. Pero, cada vez más se están utilizando otras técnicas mas seguras.</a:t>
            </a:r>
          </a:p>
          <a:p>
            <a:pPr>
              <a:lnSpc>
                <a:spcPct val="120000"/>
              </a:lnSpc>
            </a:pPr>
            <a:r>
              <a:rPr lang="es-US" cap="none" dirty="0" smtClean="0">
                <a:solidFill>
                  <a:schemeClr val="tx1"/>
                </a:solidFill>
              </a:rPr>
              <a:t/>
            </a:r>
            <a:br>
              <a:rPr lang="es-US" cap="none" dirty="0" smtClean="0">
                <a:solidFill>
                  <a:schemeClr val="tx1"/>
                </a:solidFill>
              </a:rPr>
            </a:br>
            <a:r>
              <a:rPr lang="es-US" cap="none" dirty="0" smtClean="0">
                <a:solidFill>
                  <a:schemeClr val="tx1"/>
                </a:solidFill>
              </a:rPr>
              <a:t>Es </a:t>
            </a:r>
            <a:r>
              <a:rPr lang="es-US" cap="none" dirty="0">
                <a:solidFill>
                  <a:schemeClr val="tx1"/>
                </a:solidFill>
              </a:rPr>
              <a:t>posible autenticarse de tres maneras:</a:t>
            </a:r>
          </a:p>
          <a:p>
            <a:pPr>
              <a:lnSpc>
                <a:spcPct val="120000"/>
              </a:lnSpc>
            </a:pPr>
            <a:r>
              <a:rPr lang="es-US" cap="none" dirty="0">
                <a:solidFill>
                  <a:schemeClr val="tx1"/>
                </a:solidFill>
              </a:rPr>
              <a:t>1.Por lo que uno sabe (una contraseña) </a:t>
            </a:r>
            <a:r>
              <a:rPr lang="es-US" cap="none" dirty="0" smtClean="0">
                <a:solidFill>
                  <a:schemeClr val="tx1"/>
                </a:solidFill>
              </a:rPr>
              <a:t/>
            </a:r>
            <a:br>
              <a:rPr lang="es-US" cap="none" dirty="0" smtClean="0">
                <a:solidFill>
                  <a:schemeClr val="tx1"/>
                </a:solidFill>
              </a:rPr>
            </a:br>
            <a:r>
              <a:rPr lang="es-US" cap="none" dirty="0" smtClean="0">
                <a:solidFill>
                  <a:schemeClr val="tx1"/>
                </a:solidFill>
              </a:rPr>
              <a:t>2.Por </a:t>
            </a:r>
            <a:r>
              <a:rPr lang="es-US" cap="none" dirty="0">
                <a:solidFill>
                  <a:schemeClr val="tx1"/>
                </a:solidFill>
              </a:rPr>
              <a:t>lo que uno tiene (una tarjeta magnética) </a:t>
            </a:r>
            <a:r>
              <a:rPr lang="es-US" cap="none" dirty="0" smtClean="0">
                <a:solidFill>
                  <a:schemeClr val="tx1"/>
                </a:solidFill>
              </a:rPr>
              <a:t/>
            </a:r>
            <a:br>
              <a:rPr lang="es-US" cap="none" dirty="0" smtClean="0">
                <a:solidFill>
                  <a:schemeClr val="tx1"/>
                </a:solidFill>
              </a:rPr>
            </a:br>
            <a:r>
              <a:rPr lang="es-US" cap="none" dirty="0" smtClean="0">
                <a:solidFill>
                  <a:schemeClr val="tx1"/>
                </a:solidFill>
              </a:rPr>
              <a:t>3.Por </a:t>
            </a:r>
            <a:r>
              <a:rPr lang="es-US" cap="none" dirty="0">
                <a:solidFill>
                  <a:schemeClr val="tx1"/>
                </a:solidFill>
              </a:rPr>
              <a:t>lo que uno es (las huellas digitales) </a:t>
            </a:r>
          </a:p>
          <a:p>
            <a:endParaRPr lang="es-US" cap="none" dirty="0">
              <a:solidFill>
                <a:schemeClr val="tx1"/>
              </a:solidFill>
            </a:endParaRPr>
          </a:p>
          <a:p>
            <a:r>
              <a:rPr lang="es-US" cap="none" dirty="0">
                <a:solidFill>
                  <a:schemeClr val="tx1"/>
                </a:solidFill>
              </a:rPr>
              <a:t>La utilización de más de un método a la vez aumenta las probabilidades de que la autenticación sea correcta. Pero la decisión de adoptar mas de un modo de autenticación por parte de las empresas debe estar en relación al valor de la información a proteger.</a:t>
            </a:r>
          </a:p>
          <a:p>
            <a:r>
              <a:rPr lang="es-US" cap="none" dirty="0" smtClean="0">
                <a:solidFill>
                  <a:schemeClr val="tx1"/>
                </a:solidFill>
              </a:rPr>
              <a:t/>
            </a:r>
            <a:br>
              <a:rPr lang="es-US" cap="none" dirty="0" smtClean="0">
                <a:solidFill>
                  <a:schemeClr val="tx1"/>
                </a:solidFill>
              </a:rPr>
            </a:br>
            <a:r>
              <a:rPr lang="es-US" cap="none" dirty="0" smtClean="0">
                <a:solidFill>
                  <a:schemeClr val="tx1"/>
                </a:solidFill>
              </a:rPr>
              <a:t>La </a:t>
            </a:r>
            <a:r>
              <a:rPr lang="es-US" cap="none" dirty="0">
                <a:solidFill>
                  <a:schemeClr val="tx1"/>
                </a:solidFill>
              </a:rPr>
              <a:t>técnica más usual (aunque no siempre bien) es la autenticación utilizando contraseñas. Este método será mejor o peor dependiendo de las características de la contraseña. En la medida que la contraseña sea más grande y compleja para ser adivinada, más difícil será burlar esta técnica.</a:t>
            </a:r>
          </a:p>
          <a:p>
            <a:r>
              <a:rPr lang="es-US" cap="none" dirty="0" smtClean="0">
                <a:solidFill>
                  <a:schemeClr val="tx1"/>
                </a:solidFill>
              </a:rPr>
              <a:t/>
            </a:r>
            <a:br>
              <a:rPr lang="es-US" cap="none" dirty="0" smtClean="0">
                <a:solidFill>
                  <a:schemeClr val="tx1"/>
                </a:solidFill>
              </a:rPr>
            </a:br>
            <a:r>
              <a:rPr lang="es-US" cap="none" dirty="0" smtClean="0">
                <a:solidFill>
                  <a:schemeClr val="tx1"/>
                </a:solidFill>
              </a:rPr>
              <a:t>Además</a:t>
            </a:r>
            <a:r>
              <a:rPr lang="es-US" cap="none" dirty="0">
                <a:solidFill>
                  <a:schemeClr val="tx1"/>
                </a:solidFill>
              </a:rPr>
              <a:t>, la contraseña debe ser confidencial. No puede ser conocida por nadie más que el usuario. Muchas veces sucede que los usuarios se prestan las contraseñas o las anotan en un papel pegado en el escritorio y que puede ser leído por cualquier otro usuario, comprometiendo a la empresa y al propio dueño, ya que la acción/es que se hagan con esa contraseña es/son responsabilidad del dueño.</a:t>
            </a:r>
          </a:p>
          <a:p>
            <a:r>
              <a:rPr lang="es-US" cap="none" dirty="0" smtClean="0">
                <a:solidFill>
                  <a:schemeClr val="tx1"/>
                </a:solidFill>
              </a:rPr>
              <a:t/>
            </a:r>
            <a:br>
              <a:rPr lang="es-US" cap="none" dirty="0" smtClean="0">
                <a:solidFill>
                  <a:schemeClr val="tx1"/>
                </a:solidFill>
              </a:rPr>
            </a:br>
            <a:r>
              <a:rPr lang="es-US" cap="none" dirty="0" smtClean="0">
                <a:solidFill>
                  <a:schemeClr val="tx1"/>
                </a:solidFill>
              </a:rPr>
              <a:t>Para </a:t>
            </a:r>
            <a:r>
              <a:rPr lang="es-US" cap="none" dirty="0">
                <a:solidFill>
                  <a:schemeClr val="tx1"/>
                </a:solidFill>
              </a:rPr>
              <a:t>que la contraseña sea difícil de adivinar debe tener un conjunto de caracteres amplio y variado (con minúsculas, mayúsculas y números). El problema es que los usuarios difícilmente recuerdan contraseñas tan elaboradas y utilizan (utilizamos) palabras previsibles (el nombre, el apellido, el nombre de usuario, el grupo musical preferido,...), que facilitan la tarea a quién quiere entrar en el sistema sin autorización.</a:t>
            </a:r>
            <a:endParaRPr lang="es-US" cap="none" dirty="0">
              <a:solidFill>
                <a:schemeClr val="tx1"/>
              </a:solidFill>
            </a:endParaRPr>
          </a:p>
        </p:txBody>
      </p:sp>
    </p:spTree>
    <p:extLst>
      <p:ext uri="{BB962C8B-B14F-4D97-AF65-F5344CB8AC3E}">
        <p14:creationId xmlns:p14="http://schemas.microsoft.com/office/powerpoint/2010/main" val="351115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8001000" cy="795271"/>
          </a:xfrm>
        </p:spPr>
        <p:txBody>
          <a:bodyPr>
            <a:normAutofit/>
          </a:bodyPr>
          <a:lstStyle/>
          <a:p>
            <a:r>
              <a:rPr lang="es-US" sz="2400" b="1" dirty="0"/>
              <a:t>Nadie está prestando atención a la seguridad.</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Una encuesta entre proveedores de servicios públicos que están participando en el proyecto de la red inteligente revela que todos están incluyendo seguridad en la infraestructura. De la misma manera, los proveedores de tecnología de red inteligente están implementando numerosas normas de seguridad y mecanismos dentro de sus productos, llevando a cabo análisis de amenazas y evaluaciones de penetración en los sistemas y ayudando a los clientes de las empresas de servicios públicos a examinar las arquitecturas de seguridad. Los organismos de normas, como por ejemplo el Instituto Nacional de Estándares y Tecnología (NIST), la Corporación Norteamericana de Confiabilidad Eléctrica (NERC) y otros están trabajando de manera activa con todas las partes interesadas para definir normas de seguridad industrial comunes y procedimientos de evaluación para las redes inteligentes.</a:t>
            </a:r>
            <a:endParaRPr lang="es-ES" cap="none" dirty="0">
              <a:solidFill>
                <a:schemeClr val="tx1"/>
              </a:solidFill>
            </a:endParaRPr>
          </a:p>
        </p:txBody>
      </p:sp>
    </p:spTree>
    <p:extLst>
      <p:ext uri="{BB962C8B-B14F-4D97-AF65-F5344CB8AC3E}">
        <p14:creationId xmlns:p14="http://schemas.microsoft.com/office/powerpoint/2010/main" val="2430121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Autorización</a:t>
            </a:r>
            <a:endParaRPr lang="es-ES" sz="2400" dirty="0"/>
          </a:p>
        </p:txBody>
      </p:sp>
      <p:sp>
        <p:nvSpPr>
          <p:cNvPr id="5" name="Subtítulo 4"/>
          <p:cNvSpPr>
            <a:spLocks noGrp="1"/>
          </p:cNvSpPr>
          <p:nvPr>
            <p:ph type="subTitle" idx="1"/>
          </p:nvPr>
        </p:nvSpPr>
        <p:spPr>
          <a:xfrm>
            <a:off x="684211" y="1468193"/>
            <a:ext cx="11164351" cy="5151548"/>
          </a:xfrm>
        </p:spPr>
        <p:txBody>
          <a:bodyPr>
            <a:normAutofit fontScale="92500" lnSpcReduction="20000"/>
          </a:bodyPr>
          <a:lstStyle/>
          <a:p>
            <a:r>
              <a:rPr lang="es-US" cap="none" dirty="0">
                <a:solidFill>
                  <a:schemeClr val="tx1"/>
                </a:solidFill>
              </a:rPr>
              <a:t>Definimos la Autorización como el proceso por el cual se determina qué, cómo y cuándo, un usuario autenticado puede utilizar los recursos de la organización.</a:t>
            </a:r>
          </a:p>
          <a:p>
            <a:r>
              <a:rPr lang="es-US" cap="none" dirty="0" smtClean="0">
                <a:solidFill>
                  <a:schemeClr val="tx1"/>
                </a:solidFill>
              </a:rPr>
              <a:t/>
            </a:r>
            <a:br>
              <a:rPr lang="es-US" cap="none" dirty="0" smtClean="0">
                <a:solidFill>
                  <a:schemeClr val="tx1"/>
                </a:solidFill>
              </a:rPr>
            </a:br>
            <a:r>
              <a:rPr lang="es-US" cap="none" dirty="0" smtClean="0">
                <a:solidFill>
                  <a:schemeClr val="tx1"/>
                </a:solidFill>
              </a:rPr>
              <a:t>El </a:t>
            </a:r>
            <a:r>
              <a:rPr lang="es-US" cap="none" dirty="0">
                <a:solidFill>
                  <a:schemeClr val="tx1"/>
                </a:solidFill>
              </a:rPr>
              <a:t>mecanismo o el grado de autorización puede variar dependiendo de qué sea lo que se está protegiendo. No toda la información de la organización es igual de crítica. Los recursos en general y los datos en particular, se organizan en niveles y cada nivel debe tener una autorización.</a:t>
            </a:r>
          </a:p>
          <a:p>
            <a:r>
              <a:rPr lang="es-US" cap="none" dirty="0" smtClean="0">
                <a:solidFill>
                  <a:schemeClr val="tx1"/>
                </a:solidFill>
              </a:rPr>
              <a:t/>
            </a:r>
            <a:br>
              <a:rPr lang="es-US" cap="none" dirty="0" smtClean="0">
                <a:solidFill>
                  <a:schemeClr val="tx1"/>
                </a:solidFill>
              </a:rPr>
            </a:br>
            <a:r>
              <a:rPr lang="es-US" cap="none" dirty="0" smtClean="0">
                <a:solidFill>
                  <a:schemeClr val="tx1"/>
                </a:solidFill>
              </a:rPr>
              <a:t>Dependiendo </a:t>
            </a:r>
            <a:r>
              <a:rPr lang="es-US" cap="none" dirty="0">
                <a:solidFill>
                  <a:schemeClr val="tx1"/>
                </a:solidFill>
              </a:rPr>
              <a:t>del recurso la autorización puede hacerse por medio de la firma en un formulario o mediante una contraseña, pero siempre es necesario que dicha autorización quede registrada para ser controlada posteriormente.</a:t>
            </a:r>
          </a:p>
          <a:p>
            <a:r>
              <a:rPr lang="es-US" cap="none" dirty="0" smtClean="0">
                <a:solidFill>
                  <a:schemeClr val="tx1"/>
                </a:solidFill>
              </a:rPr>
              <a:t/>
            </a:r>
            <a:br>
              <a:rPr lang="es-US" cap="none" dirty="0" smtClean="0">
                <a:solidFill>
                  <a:schemeClr val="tx1"/>
                </a:solidFill>
              </a:rPr>
            </a:br>
            <a:r>
              <a:rPr lang="es-US" cap="none" dirty="0" smtClean="0">
                <a:solidFill>
                  <a:schemeClr val="tx1"/>
                </a:solidFill>
              </a:rPr>
              <a:t>En </a:t>
            </a:r>
            <a:r>
              <a:rPr lang="es-US" cap="none" dirty="0">
                <a:solidFill>
                  <a:schemeClr val="tx1"/>
                </a:solidFill>
              </a:rPr>
              <a:t>el caso de los datos, la autorización debe asegurar la confidencialidad e integridad, ya sea dando o denegando el acceso en lectura, modificación, creación o borrado de los datos.</a:t>
            </a:r>
          </a:p>
          <a:p>
            <a:r>
              <a:rPr lang="es-US" cap="none" dirty="0" smtClean="0">
                <a:solidFill>
                  <a:schemeClr val="tx1"/>
                </a:solidFill>
              </a:rPr>
              <a:t/>
            </a:r>
            <a:br>
              <a:rPr lang="es-US" cap="none" dirty="0" smtClean="0">
                <a:solidFill>
                  <a:schemeClr val="tx1"/>
                </a:solidFill>
              </a:rPr>
            </a:br>
            <a:r>
              <a:rPr lang="es-US" cap="none" dirty="0" smtClean="0">
                <a:solidFill>
                  <a:schemeClr val="tx1"/>
                </a:solidFill>
              </a:rPr>
              <a:t>Por </a:t>
            </a:r>
            <a:r>
              <a:rPr lang="es-US" cap="none" dirty="0">
                <a:solidFill>
                  <a:schemeClr val="tx1"/>
                </a:solidFill>
              </a:rPr>
              <a:t>otra parte, solo se debe dar autorización a acceder a un recurso a aquellos usuarios que lo necesiten para hacer su trabajo, y si no se le negará. Aunque también es posible dar autorizaciones transitorias o modificarlas a medida que las necesidades del usuario varíen.</a:t>
            </a:r>
            <a:endParaRPr lang="es-US" cap="none" dirty="0">
              <a:solidFill>
                <a:schemeClr val="tx1"/>
              </a:solidFill>
            </a:endParaRPr>
          </a:p>
        </p:txBody>
      </p:sp>
    </p:spTree>
    <p:extLst>
      <p:ext uri="{BB962C8B-B14F-4D97-AF65-F5344CB8AC3E}">
        <p14:creationId xmlns:p14="http://schemas.microsoft.com/office/powerpoint/2010/main" val="341707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Administración</a:t>
            </a:r>
            <a:endParaRPr lang="es-ES" sz="2400" dirty="0"/>
          </a:p>
        </p:txBody>
      </p:sp>
      <p:sp>
        <p:nvSpPr>
          <p:cNvPr id="5" name="Subtítulo 4"/>
          <p:cNvSpPr>
            <a:spLocks noGrp="1"/>
          </p:cNvSpPr>
          <p:nvPr>
            <p:ph type="subTitle" idx="1"/>
          </p:nvPr>
        </p:nvSpPr>
        <p:spPr>
          <a:xfrm>
            <a:off x="684211" y="1468193"/>
            <a:ext cx="11164351" cy="4323008"/>
          </a:xfrm>
        </p:spPr>
        <p:txBody>
          <a:bodyPr>
            <a:normAutofit fontScale="92500" lnSpcReduction="10000"/>
          </a:bodyPr>
          <a:lstStyle/>
          <a:p>
            <a:r>
              <a:rPr lang="es-US" cap="none" dirty="0">
                <a:solidFill>
                  <a:schemeClr val="tx1"/>
                </a:solidFill>
              </a:rPr>
              <a:t>Definimos la Administración como la que establece, mantiene y elimina las autorizaciones de los usuarios del sistema, los recursos del sistema y las relaciones usuarios-recursos del sistema.</a:t>
            </a:r>
          </a:p>
          <a:p>
            <a:endParaRPr lang="es-US" cap="none" dirty="0">
              <a:solidFill>
                <a:schemeClr val="tx1"/>
              </a:solidFill>
            </a:endParaRPr>
          </a:p>
          <a:p>
            <a:r>
              <a:rPr lang="es-US" cap="none" dirty="0">
                <a:solidFill>
                  <a:schemeClr val="tx1"/>
                </a:solidFill>
              </a:rPr>
              <a:t>Los administradores son responsables de transformar las políticas de la organización y las autorizaciones otorgadas a un formato que pueda ser usado por el sistema.</a:t>
            </a:r>
          </a:p>
          <a:p>
            <a:endParaRPr lang="es-US" cap="none" dirty="0">
              <a:solidFill>
                <a:schemeClr val="tx1"/>
              </a:solidFill>
            </a:endParaRPr>
          </a:p>
          <a:p>
            <a:r>
              <a:rPr lang="es-US" cap="none" dirty="0">
                <a:solidFill>
                  <a:schemeClr val="tx1"/>
                </a:solidFill>
              </a:rPr>
              <a:t>La administración de la seguridad informática dentro de la organización es una tarea en continuo cambio y evolución ya que las tecnologías utilizadas cambian muy rápidamente y con ellas los riesgos.</a:t>
            </a:r>
          </a:p>
          <a:p>
            <a:endParaRPr lang="es-US" cap="none" dirty="0">
              <a:solidFill>
                <a:schemeClr val="tx1"/>
              </a:solidFill>
            </a:endParaRPr>
          </a:p>
          <a:p>
            <a:r>
              <a:rPr lang="es-US" cap="none" dirty="0">
                <a:solidFill>
                  <a:schemeClr val="tx1"/>
                </a:solidFill>
              </a:rPr>
              <a:t>Normalmente todos los sistemas operativos que se precian disponen de módulos específicos de administración de seguridad. Y también existe software externo y específico que se puede utilizar en cada situación.</a:t>
            </a:r>
            <a:endParaRPr lang="es-US" cap="none" dirty="0">
              <a:solidFill>
                <a:schemeClr val="tx1"/>
              </a:solidFill>
            </a:endParaRPr>
          </a:p>
        </p:txBody>
      </p:sp>
    </p:spTree>
    <p:extLst>
      <p:ext uri="{BB962C8B-B14F-4D97-AF65-F5344CB8AC3E}">
        <p14:creationId xmlns:p14="http://schemas.microsoft.com/office/powerpoint/2010/main" val="1719102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Auditoría y registro</a:t>
            </a:r>
            <a:endParaRPr lang="es-ES" sz="2400" dirty="0"/>
          </a:p>
        </p:txBody>
      </p:sp>
      <p:sp>
        <p:nvSpPr>
          <p:cNvPr id="5" name="Subtítulo 4"/>
          <p:cNvSpPr>
            <a:spLocks noGrp="1"/>
          </p:cNvSpPr>
          <p:nvPr>
            <p:ph type="subTitle" idx="1"/>
          </p:nvPr>
        </p:nvSpPr>
        <p:spPr>
          <a:xfrm>
            <a:off x="684211" y="1468193"/>
            <a:ext cx="11164351" cy="4323008"/>
          </a:xfrm>
        </p:spPr>
        <p:txBody>
          <a:bodyPr>
            <a:normAutofit fontScale="85000" lnSpcReduction="20000"/>
          </a:bodyPr>
          <a:lstStyle/>
          <a:p>
            <a:r>
              <a:rPr lang="es-US" cap="none" dirty="0">
                <a:solidFill>
                  <a:schemeClr val="tx1"/>
                </a:solidFill>
              </a:rPr>
              <a:t>Definimos la Auditoría como la continua vigilancia de los servicios en producción y para ello se recaba información y se analiza.</a:t>
            </a:r>
          </a:p>
          <a:p>
            <a:endParaRPr lang="es-US" cap="none" dirty="0">
              <a:solidFill>
                <a:schemeClr val="tx1"/>
              </a:solidFill>
            </a:endParaRPr>
          </a:p>
          <a:p>
            <a:r>
              <a:rPr lang="es-US" cap="none" dirty="0">
                <a:solidFill>
                  <a:schemeClr val="tx1"/>
                </a:solidFill>
              </a:rPr>
              <a:t>Este proceso permite a los administradores verificar que las técnicas de autenticación y autorización utilizadas se realizan según lo establecido y se cumplen los objetivos fijados por la organización.</a:t>
            </a:r>
          </a:p>
          <a:p>
            <a:endParaRPr lang="es-US" cap="none" dirty="0">
              <a:solidFill>
                <a:schemeClr val="tx1"/>
              </a:solidFill>
            </a:endParaRPr>
          </a:p>
          <a:p>
            <a:r>
              <a:rPr lang="es-US" cap="none" dirty="0">
                <a:solidFill>
                  <a:schemeClr val="tx1"/>
                </a:solidFill>
              </a:rPr>
              <a:t>Definimos el Registro como el mecanismo por el cual cualquier intento de violar las reglas de seguridad establecidas queda almacenado en una base de eventos para luego analizarlo.</a:t>
            </a:r>
          </a:p>
          <a:p>
            <a:endParaRPr lang="es-US" cap="none" dirty="0">
              <a:solidFill>
                <a:schemeClr val="tx1"/>
              </a:solidFill>
            </a:endParaRPr>
          </a:p>
          <a:p>
            <a:r>
              <a:rPr lang="es-US" cap="none" dirty="0">
                <a:solidFill>
                  <a:schemeClr val="tx1"/>
                </a:solidFill>
              </a:rPr>
              <a:t>Pero auditar y registrar no tiene sentido sino van acompañados de un estudio posterior en el que se analice la información recabada.</a:t>
            </a:r>
          </a:p>
          <a:p>
            <a:endParaRPr lang="es-US" cap="none" dirty="0">
              <a:solidFill>
                <a:schemeClr val="tx1"/>
              </a:solidFill>
            </a:endParaRPr>
          </a:p>
          <a:p>
            <a:r>
              <a:rPr lang="es-US" cap="none" dirty="0">
                <a:solidFill>
                  <a:schemeClr val="tx1"/>
                </a:solidFill>
              </a:rPr>
              <a:t>Monitorear la información registrada o auditar se puede realizar mediante medios manuales o automáticos, y con una periodicidad que dependerá de lo crítica que sea la información protegida y del nivel de riesgo.</a:t>
            </a:r>
            <a:endParaRPr lang="es-US" cap="none" dirty="0">
              <a:solidFill>
                <a:schemeClr val="tx1"/>
              </a:solidFill>
            </a:endParaRPr>
          </a:p>
        </p:txBody>
      </p:sp>
    </p:spTree>
    <p:extLst>
      <p:ext uri="{BB962C8B-B14F-4D97-AF65-F5344CB8AC3E}">
        <p14:creationId xmlns:p14="http://schemas.microsoft.com/office/powerpoint/2010/main" val="2798607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Mantenimiento de la integridad</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Definimos el Mantenimiento de la integridad de la información como el conjunto de procedimientos establecidos para evitar o controlar que los archivos sufran cambios no autorizados y que la información enviada desde un punto llegue al destino inalterada.</a:t>
            </a:r>
          </a:p>
          <a:p>
            <a:endParaRPr lang="es-US" cap="none" dirty="0">
              <a:solidFill>
                <a:schemeClr val="tx1"/>
              </a:solidFill>
            </a:endParaRPr>
          </a:p>
          <a:p>
            <a:r>
              <a:rPr lang="es-US" cap="none" dirty="0">
                <a:solidFill>
                  <a:schemeClr val="tx1"/>
                </a:solidFill>
              </a:rPr>
              <a:t>Dentro de las técnicas más utilizadas para mantener (o controlar) la integridad de los datos están: uso de antivirus, encriptación y funciones 'hash'.</a:t>
            </a:r>
            <a:endParaRPr lang="es-US" cap="none" dirty="0">
              <a:solidFill>
                <a:schemeClr val="tx1"/>
              </a:solidFill>
            </a:endParaRPr>
          </a:p>
        </p:txBody>
      </p:sp>
    </p:spTree>
    <p:extLst>
      <p:ext uri="{BB962C8B-B14F-4D97-AF65-F5344CB8AC3E}">
        <p14:creationId xmlns:p14="http://schemas.microsoft.com/office/powerpoint/2010/main" val="2458659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2477" y="2758037"/>
            <a:ext cx="9404723" cy="1400530"/>
          </a:xfrm>
        </p:spPr>
        <p:txBody>
          <a:bodyPr/>
          <a:lstStyle/>
          <a:p>
            <a:pPr algn="ctr"/>
            <a:r>
              <a:rPr lang="es-ES" dirty="0"/>
              <a:t>Certificado Digital. Seguridad </a:t>
            </a:r>
            <a:r>
              <a:rPr lang="es-ES" dirty="0" err="1"/>
              <a:t>informatica</a:t>
            </a:r>
            <a:endParaRPr lang="es-ES" dirty="0"/>
          </a:p>
        </p:txBody>
      </p:sp>
    </p:spTree>
    <p:extLst>
      <p:ext uri="{BB962C8B-B14F-4D97-AF65-F5344CB8AC3E}">
        <p14:creationId xmlns:p14="http://schemas.microsoft.com/office/powerpoint/2010/main" val="3987176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El certificado digital es un archivo electrónico que contiene datos de una persona o institución, utilizados para comprobar su identidad. Este archivo puede estar almacenado en un ordenador o en otro sistema de </a:t>
            </a:r>
            <a:r>
              <a:rPr lang="es-US" cap="none" dirty="0" err="1">
                <a:solidFill>
                  <a:schemeClr val="tx1"/>
                </a:solidFill>
              </a:rPr>
              <a:t>alacenamiento</a:t>
            </a:r>
            <a:r>
              <a:rPr lang="es-US" cap="none" dirty="0">
                <a:solidFill>
                  <a:schemeClr val="tx1"/>
                </a:solidFill>
              </a:rPr>
              <a:t>, como un </a:t>
            </a:r>
            <a:r>
              <a:rPr lang="es-US" cap="none" dirty="0" err="1">
                <a:solidFill>
                  <a:schemeClr val="tx1"/>
                </a:solidFill>
              </a:rPr>
              <a:t>token</a:t>
            </a:r>
            <a:r>
              <a:rPr lang="es-US" cap="none" dirty="0">
                <a:solidFill>
                  <a:schemeClr val="tx1"/>
                </a:solidFill>
              </a:rPr>
              <a:t> o </a:t>
            </a:r>
            <a:r>
              <a:rPr lang="es-US" cap="none" dirty="0" err="1">
                <a:solidFill>
                  <a:schemeClr val="tx1"/>
                </a:solidFill>
              </a:rPr>
              <a:t>smart</a:t>
            </a:r>
            <a:r>
              <a:rPr lang="es-US" cap="none" dirty="0">
                <a:solidFill>
                  <a:schemeClr val="tx1"/>
                </a:solidFill>
              </a:rPr>
              <a:t> </a:t>
            </a:r>
            <a:r>
              <a:rPr lang="es-US" cap="none" dirty="0" err="1">
                <a:solidFill>
                  <a:schemeClr val="tx1"/>
                </a:solidFill>
              </a:rPr>
              <a:t>card</a:t>
            </a:r>
            <a:r>
              <a:rPr lang="es-US" cap="none" dirty="0">
                <a:solidFill>
                  <a:schemeClr val="tx1"/>
                </a:solidFill>
              </a:rPr>
              <a:t>. </a:t>
            </a:r>
          </a:p>
          <a:p>
            <a:endParaRPr lang="es-US" cap="none" dirty="0">
              <a:solidFill>
                <a:schemeClr val="tx1"/>
              </a:solidFill>
            </a:endParaRPr>
          </a:p>
          <a:p>
            <a:r>
              <a:rPr lang="es-US" cap="none" dirty="0">
                <a:solidFill>
                  <a:schemeClr val="tx1"/>
                </a:solidFill>
              </a:rPr>
              <a:t>Ejemplos semejantes a un certificado digital son el Documento, DNI o Pasaporte de una persona. Cada uno de ellos contiene un conjunto de </a:t>
            </a:r>
            <a:r>
              <a:rPr lang="es-US" cap="none" dirty="0" err="1">
                <a:solidFill>
                  <a:schemeClr val="tx1"/>
                </a:solidFill>
              </a:rPr>
              <a:t>informacion</a:t>
            </a:r>
            <a:r>
              <a:rPr lang="es-US" cap="none" dirty="0">
                <a:solidFill>
                  <a:schemeClr val="tx1"/>
                </a:solidFill>
              </a:rPr>
              <a:t> que identifican la institución o persona y la autoridad (para estos ejemplos, órganos públicos) que garantiza su validez. </a:t>
            </a:r>
            <a:endParaRPr lang="es-US" cap="none" dirty="0">
              <a:solidFill>
                <a:schemeClr val="tx1"/>
              </a:solidFill>
            </a:endParaRPr>
          </a:p>
        </p:txBody>
      </p:sp>
    </p:spTree>
    <p:extLst>
      <p:ext uri="{BB962C8B-B14F-4D97-AF65-F5344CB8AC3E}">
        <p14:creationId xmlns:p14="http://schemas.microsoft.com/office/powerpoint/2010/main" val="2850787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Algunos de los principales datos encontrados en un certificado digital son:</a:t>
            </a:r>
          </a:p>
          <a:p>
            <a:endParaRPr lang="es-US" cap="none" dirty="0">
              <a:solidFill>
                <a:schemeClr val="tx1"/>
              </a:solidFill>
            </a:endParaRPr>
          </a:p>
          <a:p>
            <a:r>
              <a:rPr lang="es-US" cap="none" dirty="0">
                <a:solidFill>
                  <a:schemeClr val="tx1"/>
                </a:solidFill>
              </a:rPr>
              <a:t> - datos que identifican el dueño (nombre, número de identificación, estado, </a:t>
            </a:r>
            <a:r>
              <a:rPr lang="es-US" cap="none" dirty="0" err="1">
                <a:solidFill>
                  <a:schemeClr val="tx1"/>
                </a:solidFill>
              </a:rPr>
              <a:t>etc</a:t>
            </a:r>
            <a:r>
              <a:rPr lang="es-US" cap="none" dirty="0">
                <a:solidFill>
                  <a:schemeClr val="tx1"/>
                </a:solidFill>
              </a:rPr>
              <a:t>); </a:t>
            </a:r>
          </a:p>
          <a:p>
            <a:r>
              <a:rPr lang="es-US" cap="none" dirty="0">
                <a:solidFill>
                  <a:schemeClr val="tx1"/>
                </a:solidFill>
              </a:rPr>
              <a:t> - nombre de la Autoridad Certificadora (AC) que emitió el certificado; </a:t>
            </a:r>
          </a:p>
          <a:p>
            <a:r>
              <a:rPr lang="es-US" cap="none" dirty="0">
                <a:solidFill>
                  <a:schemeClr val="tx1"/>
                </a:solidFill>
              </a:rPr>
              <a:t> - el número de serie y el periodo de validez del certificado; </a:t>
            </a:r>
          </a:p>
          <a:p>
            <a:r>
              <a:rPr lang="es-US" cap="none" dirty="0">
                <a:solidFill>
                  <a:schemeClr val="tx1"/>
                </a:solidFill>
              </a:rPr>
              <a:t> - la firma digital de AC. </a:t>
            </a:r>
          </a:p>
          <a:p>
            <a:endParaRPr lang="es-US" cap="none" dirty="0">
              <a:solidFill>
                <a:schemeClr val="tx1"/>
              </a:solidFill>
            </a:endParaRPr>
          </a:p>
          <a:p>
            <a:r>
              <a:rPr lang="es-US" cap="none" dirty="0">
                <a:solidFill>
                  <a:schemeClr val="tx1"/>
                </a:solidFill>
              </a:rPr>
              <a:t> El objetivo de la firma digital en el certificado es indicar que una autoridad (la Autoridad Certificadora) garantiza la veracidad de la </a:t>
            </a:r>
            <a:r>
              <a:rPr lang="es-US" cap="none" dirty="0" err="1">
                <a:solidFill>
                  <a:schemeClr val="tx1"/>
                </a:solidFill>
              </a:rPr>
              <a:t>informacion</a:t>
            </a:r>
            <a:r>
              <a:rPr lang="es-US" cap="none" dirty="0">
                <a:solidFill>
                  <a:schemeClr val="tx1"/>
                </a:solidFill>
              </a:rPr>
              <a:t> contenida. </a:t>
            </a:r>
            <a:endParaRPr lang="es-ES" cap="none" dirty="0">
              <a:solidFill>
                <a:schemeClr val="tx1"/>
              </a:solidFill>
            </a:endParaRPr>
          </a:p>
        </p:txBody>
      </p:sp>
    </p:spTree>
    <p:extLst>
      <p:ext uri="{BB962C8B-B14F-4D97-AF65-F5344CB8AC3E}">
        <p14:creationId xmlns:p14="http://schemas.microsoft.com/office/powerpoint/2010/main" val="3326770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a:t>Que es la Autoridad Certificadora (AC)? </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Autoridad Certificadora (AC) es la entidad responsable por emitir certificados digitales. Estos certificados pueden ser emitidos para diversos tipos de entidades, tales como: persona, ordenador, departamento de una institución, institución, etc. </a:t>
            </a:r>
          </a:p>
          <a:p>
            <a:endParaRPr lang="es-US" cap="none" dirty="0">
              <a:solidFill>
                <a:schemeClr val="tx1"/>
              </a:solidFill>
            </a:endParaRPr>
          </a:p>
          <a:p>
            <a:r>
              <a:rPr lang="es-US" cap="none" dirty="0">
                <a:solidFill>
                  <a:schemeClr val="tx1"/>
                </a:solidFill>
              </a:rPr>
              <a:t> Los certificados digitales poseen una forma de firma electrónica de la AC que lo emitió. Gracias a la su idoneidad, AC es normalmente reconocida por todos como confiable, haciendo el papel de "Notaria Electrónica". </a:t>
            </a:r>
            <a:endParaRPr lang="es-US" cap="none" dirty="0">
              <a:solidFill>
                <a:schemeClr val="tx1"/>
              </a:solidFill>
            </a:endParaRPr>
          </a:p>
        </p:txBody>
      </p:sp>
    </p:spTree>
    <p:extLst>
      <p:ext uri="{BB962C8B-B14F-4D97-AF65-F5344CB8AC3E}">
        <p14:creationId xmlns:p14="http://schemas.microsoft.com/office/powerpoint/2010/main" val="2756905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400" b="1" dirty="0" smtClean="0"/>
              <a:t>Ejemplos </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Algunos ejemplos típicos del uso de certificados digitales son: </a:t>
            </a:r>
          </a:p>
          <a:p>
            <a:endParaRPr lang="es-US" cap="none" dirty="0">
              <a:solidFill>
                <a:schemeClr val="tx1"/>
              </a:solidFill>
            </a:endParaRPr>
          </a:p>
          <a:p>
            <a:r>
              <a:rPr lang="es-US" cap="none" dirty="0">
                <a:solidFill>
                  <a:schemeClr val="tx1"/>
                </a:solidFill>
              </a:rPr>
              <a:t> - cuando usted visita una web con conexión segura, como por ejemplo el acceso su cuenta bancaria por la Internet, es posible chequear si la web presentada es realmente de la institución que dice ser, a través de la verificación de su certificado digital; </a:t>
            </a:r>
          </a:p>
          <a:p>
            <a:r>
              <a:rPr lang="es-US" cap="none" dirty="0">
                <a:solidFill>
                  <a:schemeClr val="tx1"/>
                </a:solidFill>
              </a:rPr>
              <a:t> - cuando usted consulta su banco por Internet, este tiene que asegurarse de su identidad antes de suministrar </a:t>
            </a:r>
            <a:r>
              <a:rPr lang="es-US" cap="none" dirty="0" err="1">
                <a:solidFill>
                  <a:schemeClr val="tx1"/>
                </a:solidFill>
              </a:rPr>
              <a:t>informacion</a:t>
            </a:r>
            <a:r>
              <a:rPr lang="es-US" cap="none" dirty="0">
                <a:solidFill>
                  <a:schemeClr val="tx1"/>
                </a:solidFill>
              </a:rPr>
              <a:t> sobre la cuenta </a:t>
            </a:r>
          </a:p>
          <a:p>
            <a:r>
              <a:rPr lang="es-US" cap="none" dirty="0">
                <a:solidFill>
                  <a:schemeClr val="tx1"/>
                </a:solidFill>
              </a:rPr>
              <a:t> - cuando usted envía un e-mail importante, su aplicativo de e-mail puede utilizar su certificado para suscribir "digitalmente" el mensaje, de modo a asegurar al destinatario que el e-mail es suyo y que no fue adulterado entre el envío y la </a:t>
            </a:r>
            <a:r>
              <a:rPr lang="es-US" cap="none" dirty="0" err="1">
                <a:solidFill>
                  <a:schemeClr val="tx1"/>
                </a:solidFill>
              </a:rPr>
              <a:t>recepcion</a:t>
            </a:r>
            <a:r>
              <a:rPr lang="es-US" cap="none" dirty="0">
                <a:solidFill>
                  <a:schemeClr val="tx1"/>
                </a:solidFill>
              </a:rPr>
              <a:t>. </a:t>
            </a:r>
            <a:endParaRPr lang="es-ES" cap="none" dirty="0">
              <a:solidFill>
                <a:schemeClr val="tx1"/>
              </a:solidFill>
            </a:endParaRPr>
          </a:p>
        </p:txBody>
      </p:sp>
    </p:spTree>
    <p:extLst>
      <p:ext uri="{BB962C8B-B14F-4D97-AF65-F5344CB8AC3E}">
        <p14:creationId xmlns:p14="http://schemas.microsoft.com/office/powerpoint/2010/main" val="3567319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U6vgU077xU"/>
          <p:cNvPicPr>
            <a:picLocks noRot="1" noChangeAspect="1"/>
          </p:cNvPicPr>
          <p:nvPr>
            <a:videoFile r:link="rId1"/>
          </p:nvPr>
        </p:nvPicPr>
        <p:blipFill>
          <a:blip r:embed="rId3"/>
          <a:stretch>
            <a:fillRect/>
          </a:stretch>
        </p:blipFill>
        <p:spPr>
          <a:xfrm>
            <a:off x="1429555" y="1056068"/>
            <a:ext cx="9221273" cy="5035639"/>
          </a:xfrm>
          <a:prstGeom prst="rect">
            <a:avLst/>
          </a:prstGeom>
        </p:spPr>
      </p:pic>
      <p:sp>
        <p:nvSpPr>
          <p:cNvPr id="7" name="Rectángulo 6"/>
          <p:cNvSpPr/>
          <p:nvPr/>
        </p:nvSpPr>
        <p:spPr>
          <a:xfrm>
            <a:off x="4032425" y="6232233"/>
            <a:ext cx="3586238" cy="646331"/>
          </a:xfrm>
          <a:prstGeom prst="rect">
            <a:avLst/>
          </a:prstGeom>
        </p:spPr>
        <p:txBody>
          <a:bodyPr wrap="none">
            <a:spAutoFit/>
          </a:bodyPr>
          <a:lstStyle/>
          <a:p>
            <a:r>
              <a:rPr lang="es-ES" dirty="0">
                <a:hlinkClick r:id="rId4"/>
              </a:rPr>
              <a:t>https://</a:t>
            </a:r>
            <a:r>
              <a:rPr lang="es-ES" dirty="0" smtClean="0">
                <a:hlinkClick r:id="rId4"/>
              </a:rPr>
              <a:t>youtu.be/EU6vgU077xU</a:t>
            </a:r>
            <a:endParaRPr lang="es-ES" dirty="0" smtClean="0"/>
          </a:p>
          <a:p>
            <a:endParaRPr lang="es-ES" dirty="0"/>
          </a:p>
        </p:txBody>
      </p:sp>
    </p:spTree>
    <p:extLst>
      <p:ext uri="{BB962C8B-B14F-4D97-AF65-F5344CB8AC3E}">
        <p14:creationId xmlns:p14="http://schemas.microsoft.com/office/powerpoint/2010/main" val="73803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fontScale="90000"/>
          </a:bodyPr>
          <a:lstStyle/>
          <a:p>
            <a:r>
              <a:rPr lang="es-US" sz="2400" b="1" dirty="0"/>
              <a:t>La red inteligente hace que sea fácil para los piratas informáticos causar apagones generalizados.</a:t>
            </a:r>
            <a:r>
              <a:rPr lang="es-US" sz="2400" b="1" dirty="0" smtClean="0"/>
              <a:t>.</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La red inteligente está diseñada para unir diversos dispositivos que faciliten la administración y el control operativo. Esta arquitectura, de hecho, hace que sea más fácil poner una diversidad de controles, limitaciones y restricciones en múltiples puntos de la red. Por ejemplo, las restricciones físicas en el centro de operaciones se pueden combinar con inteligencia en cada dispositivo del campo que verifiquen la autorización adecuada antes de que se pueda ejecutar cualquier comando crítico de todo el sistema, como por ejemplo la desconexión remota. Los operadores de la red inteligente pueden reducir significativamente la amenaza de apagones generalizados mediante un enfoque en capas de la seguridad de la red que incluya conectividad segura, seguridad del perímetro y servicios de autorización y mediante el uso de hardware de seguridad exclusivo, herramientas de software y políticas eficaces de administración de la seguridad.</a:t>
            </a:r>
            <a:r>
              <a:rPr lang="es-US" cap="none" dirty="0" smtClean="0">
                <a:solidFill>
                  <a:schemeClr val="tx1"/>
                </a:solidFill>
              </a:rPr>
              <a:t>.</a:t>
            </a:r>
            <a:endParaRPr lang="es-ES" cap="none" dirty="0">
              <a:solidFill>
                <a:schemeClr val="tx1"/>
              </a:solidFill>
            </a:endParaRPr>
          </a:p>
        </p:txBody>
      </p:sp>
    </p:spTree>
    <p:extLst>
      <p:ext uri="{BB962C8B-B14F-4D97-AF65-F5344CB8AC3E}">
        <p14:creationId xmlns:p14="http://schemas.microsoft.com/office/powerpoint/2010/main" val="362718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000" b="1" dirty="0"/>
              <a:t>Usar un IP en la red de comunicaciones de datos significa que la red </a:t>
            </a:r>
            <a:r>
              <a:rPr lang="es-US" sz="2000" b="1" dirty="0" err="1"/>
              <a:t>inteligentees</a:t>
            </a:r>
            <a:r>
              <a:rPr lang="es-US" sz="2000" b="1" dirty="0"/>
              <a:t> tan vulnerable como Internet.</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Internet es una red pública, abierta a todo y a todos. Por el contrario, muchas redes basadas en IP, incluidas las de implementaciones de redes inteligentes, son privadas y no están conectadas con Internet pública. Utilizado por primera vez en la década de 1970, IP es un conjunto de protocolos robustos y maduros que ofrece numerosos mecanismos de seguridad. Las redes IP privadas están aún más protegidas por seguridad de capas vinculadas, cifrado de red, una fuerte autenticación y controles de autorización. Como consecuencia, numerosas empresas militares, gubernamentales y privadas en todo el mundo confían en las redes IP para proporcionar comunicaciones seguras a sus aplicaciones altamente confidenciales y esenciales para la misión de la empresa.</a:t>
            </a:r>
            <a:endParaRPr lang="es-ES" cap="none" dirty="0">
              <a:solidFill>
                <a:schemeClr val="tx1"/>
              </a:solidFill>
            </a:endParaRPr>
          </a:p>
        </p:txBody>
      </p:sp>
    </p:spTree>
    <p:extLst>
      <p:ext uri="{BB962C8B-B14F-4D97-AF65-F5344CB8AC3E}">
        <p14:creationId xmlns:p14="http://schemas.microsoft.com/office/powerpoint/2010/main" val="374950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000" b="1" dirty="0"/>
              <a:t>Las redes inalámbricas carecen de seguridad y son fáciles de vulnerar.</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Los usuarios inalámbricos enfrentan una amenaza principal: que alguien intercepte sus datos confidenciales durante la transmisión en el aire. Las redes inalámbricas se pueden asegurar de diversas formas, la mayoría utilizan los dos conceptos fundamentales de la autenticación de usuarios y dispositivos y el cifrado de datos. El nivel de seguridad implementado, por lo general, se ve impulsado por las necesidades de las aplicaciones que acceden a la red de manera inalámbrica; la lectura de un medidor a través de un dispositivo manual inalámbrico exigiría una seguridad menos estricta que actualizar un medidor, por ejemplo. Las técnicas de seguridad inalámbrica han demostrado ser muy eficaces cuando se aplican de manera constante en toda la red y si se combinan con medidas para garantiza que una violación individual, en caso de ocurrir, sólo tenga un impacto localizado.</a:t>
            </a:r>
            <a:endParaRPr lang="es-ES" cap="none" dirty="0">
              <a:solidFill>
                <a:schemeClr val="tx1"/>
              </a:solidFill>
            </a:endParaRPr>
          </a:p>
        </p:txBody>
      </p:sp>
    </p:spTree>
    <p:extLst>
      <p:ext uri="{BB962C8B-B14F-4D97-AF65-F5344CB8AC3E}">
        <p14:creationId xmlns:p14="http://schemas.microsoft.com/office/powerpoint/2010/main" val="228586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000" b="1" dirty="0"/>
              <a:t>Violar un medidor proporciona acceso a toda la red inteligente porque todo está interconectado.</a:t>
            </a:r>
            <a:endParaRPr lang="es-ES" sz="2400" dirty="0"/>
          </a:p>
        </p:txBody>
      </p:sp>
      <p:sp>
        <p:nvSpPr>
          <p:cNvPr id="5" name="Subtítulo 4"/>
          <p:cNvSpPr>
            <a:spLocks noGrp="1"/>
          </p:cNvSpPr>
          <p:nvPr>
            <p:ph type="subTitle" idx="1"/>
          </p:nvPr>
        </p:nvSpPr>
        <p:spPr>
          <a:xfrm>
            <a:off x="684211" y="1468193"/>
            <a:ext cx="11164351" cy="4323008"/>
          </a:xfrm>
        </p:spPr>
        <p:txBody>
          <a:bodyPr/>
          <a:lstStyle/>
          <a:p>
            <a:r>
              <a:rPr lang="es-US" cap="none" dirty="0">
                <a:solidFill>
                  <a:schemeClr val="tx1"/>
                </a:solidFill>
              </a:rPr>
              <a:t>Una de las primeras consideraciones de seguridad de la red inteligente es convertir un ataque “global”, que pone todo el sistema en riesgo, en un ataque “local”, que queda limitado a un ámbito muy reducido. Los ataques al por mayor se pueden detener aplicando técnicas de seguridad en cada paso del proceso, incluido el requerir que múltiples partes trabajen juntas para habilitar una función dada; por ejemplo, dos operadores deben trabajar juntos para iniciar comandos que abarquen todo el sistema (esto se conoce como “control de dos partes”). Además, los medidores y otros dispositivos de red se pueden diseñar de manera tal que cada uno tenga una identidad única y sólo se comunique con otros dispositivos después de que cada uno haya verificado la identidad del otro.</a:t>
            </a:r>
            <a:endParaRPr lang="es-ES" cap="none" dirty="0">
              <a:solidFill>
                <a:schemeClr val="tx1"/>
              </a:solidFill>
            </a:endParaRPr>
          </a:p>
        </p:txBody>
      </p:sp>
    </p:spTree>
    <p:extLst>
      <p:ext uri="{BB962C8B-B14F-4D97-AF65-F5344CB8AC3E}">
        <p14:creationId xmlns:p14="http://schemas.microsoft.com/office/powerpoint/2010/main" val="385781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4212" y="325190"/>
            <a:ext cx="9464340" cy="795271"/>
          </a:xfrm>
        </p:spPr>
        <p:txBody>
          <a:bodyPr>
            <a:normAutofit/>
          </a:bodyPr>
          <a:lstStyle/>
          <a:p>
            <a:r>
              <a:rPr lang="es-US" sz="2000" b="1" dirty="0"/>
              <a:t>Los esquemas de seguridad propietarios son más seguros que las tecnologías de seguridad basadas en IP.</a:t>
            </a:r>
            <a:endParaRPr lang="es-ES" sz="2400" dirty="0"/>
          </a:p>
        </p:txBody>
      </p:sp>
      <p:sp>
        <p:nvSpPr>
          <p:cNvPr id="5" name="Subtítulo 4"/>
          <p:cNvSpPr>
            <a:spLocks noGrp="1"/>
          </p:cNvSpPr>
          <p:nvPr>
            <p:ph type="subTitle" idx="1"/>
          </p:nvPr>
        </p:nvSpPr>
        <p:spPr>
          <a:xfrm>
            <a:off x="684211" y="1468193"/>
            <a:ext cx="11164351" cy="4323008"/>
          </a:xfrm>
        </p:spPr>
        <p:txBody>
          <a:bodyPr>
            <a:normAutofit lnSpcReduction="10000"/>
          </a:bodyPr>
          <a:lstStyle/>
          <a:p>
            <a:r>
              <a:rPr lang="es-US" cap="none" dirty="0">
                <a:solidFill>
                  <a:schemeClr val="tx1"/>
                </a:solidFill>
              </a:rPr>
              <a:t>Las soluciones de seguridad propietaria son sistemas esencialmente cerrados, desarrollados y mantenidos por un único proveedor. Como consecuencia, la robustez de las soluciones propietarias depende de la experiencia de una cantidad limitada de individuos que son empleados de ese proveedor y el conocimiento que obtiene de una cantidad limitada de implementaciones. Las soluciones de seguridad propietarias con frecuencia dependen de mantener en secreto ciertos aspectos que, un vez descubiertos, llevan a un colapso total del sistema de seguridad.</a:t>
            </a:r>
          </a:p>
          <a:p>
            <a:r>
              <a:rPr lang="es-US" cap="none" dirty="0">
                <a:solidFill>
                  <a:schemeClr val="tx1"/>
                </a:solidFill>
              </a:rPr>
              <a:t>Por el contrario, las tecnologías de seguridad basadas en IP se han desarrollado de manera colectiva por las mentes más brillantes de seguridad de todo el mundo y se han reforzado contra una gran gama de ataques durante décadas de uso mundial. Dado que son estandarizados, los mecanismos de seguridad basados en IP se pueden usar con una gran diversidad de hardware y software de diferentes proveedores. Además, está demostrado que las tecnologías de seguridad basadas en IP tienen una gran capacidad de ampliación.</a:t>
            </a:r>
            <a:endParaRPr lang="es-ES" cap="none" dirty="0">
              <a:solidFill>
                <a:schemeClr val="tx1"/>
              </a:solidFill>
            </a:endParaRPr>
          </a:p>
        </p:txBody>
      </p:sp>
    </p:spTree>
    <p:extLst>
      <p:ext uri="{BB962C8B-B14F-4D97-AF65-F5344CB8AC3E}">
        <p14:creationId xmlns:p14="http://schemas.microsoft.com/office/powerpoint/2010/main" val="419129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8540" y="2912582"/>
            <a:ext cx="9404723" cy="1400530"/>
          </a:xfrm>
        </p:spPr>
        <p:txBody>
          <a:bodyPr/>
          <a:lstStyle/>
          <a:p>
            <a:pPr algn="ctr"/>
            <a:r>
              <a:rPr lang="en-US" dirty="0" err="1" smtClean="0"/>
              <a:t>Amenazas</a:t>
            </a:r>
            <a:endParaRPr lang="es-ES" dirty="0"/>
          </a:p>
        </p:txBody>
      </p:sp>
    </p:spTree>
    <p:extLst>
      <p:ext uri="{BB962C8B-B14F-4D97-AF65-F5344CB8AC3E}">
        <p14:creationId xmlns:p14="http://schemas.microsoft.com/office/powerpoint/2010/main" val="1679812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TotalTime>
  <Words>5159</Words>
  <Application>Microsoft Office PowerPoint</Application>
  <PresentationFormat>Panorámica</PresentationFormat>
  <Paragraphs>172</Paragraphs>
  <Slides>39</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Arial</vt:lpstr>
      <vt:lpstr>Century Gothic</vt:lpstr>
      <vt:lpstr>Wingdings 3</vt:lpstr>
      <vt:lpstr>Ion</vt:lpstr>
      <vt:lpstr>Presentacion</vt:lpstr>
      <vt:lpstr>La Red inteligente mitos vs realidad</vt:lpstr>
      <vt:lpstr>Nadie está prestando atención a la seguridad.</vt:lpstr>
      <vt:lpstr>La red inteligente hace que sea fácil para los piratas informáticos causar apagones generalizados..</vt:lpstr>
      <vt:lpstr>Usar un IP en la red de comunicaciones de datos significa que la red inteligentees tan vulnerable como Internet.</vt:lpstr>
      <vt:lpstr>Las redes inalámbricas carecen de seguridad y son fáciles de vulnerar.</vt:lpstr>
      <vt:lpstr>Violar un medidor proporciona acceso a toda la red inteligente porque todo está interconectado.</vt:lpstr>
      <vt:lpstr>Los esquemas de seguridad propietarios son más seguros que las tecnologías de seguridad basadas en IP.</vt:lpstr>
      <vt:lpstr>Amenazas</vt:lpstr>
      <vt:lpstr>Definicion</vt:lpstr>
      <vt:lpstr>Tipos de amenazas</vt:lpstr>
      <vt:lpstr>Ingeniería Social</vt:lpstr>
      <vt:lpstr>Amenazas por el origen</vt:lpstr>
      <vt:lpstr>Amenazas por el efecto</vt:lpstr>
      <vt:lpstr>Amenazas por el medio utilizado</vt:lpstr>
      <vt:lpstr>Amenaza informática del futuro</vt:lpstr>
      <vt:lpstr>Presentación de PowerPoint</vt:lpstr>
      <vt:lpstr>Malware</vt:lpstr>
      <vt:lpstr>Definicion</vt:lpstr>
      <vt:lpstr>Malware infeccioso: virus y gusanos</vt:lpstr>
      <vt:lpstr>Malware oculto: Backdoor o Puerta trasera, Drive-by Downloads, Rootkits y Troyanos</vt:lpstr>
      <vt:lpstr>Malware para obtener beneficios</vt:lpstr>
      <vt:lpstr>Robar información personal: Keyloggers y Stealers</vt:lpstr>
      <vt:lpstr>Realizar llamadas telefónicas: Dialers</vt:lpstr>
      <vt:lpstr>Ataques distribuidos: Botnets</vt:lpstr>
      <vt:lpstr>Otros tipos: Rogue software y Ransomware</vt:lpstr>
      <vt:lpstr>Grayware o greynet</vt:lpstr>
      <vt:lpstr>  Mecanismos básicos de seguridad</vt:lpstr>
      <vt:lpstr>Autenticación</vt:lpstr>
      <vt:lpstr>Autorización</vt:lpstr>
      <vt:lpstr>Administración</vt:lpstr>
      <vt:lpstr>Auditoría y registro</vt:lpstr>
      <vt:lpstr>Mantenimiento de la integridad</vt:lpstr>
      <vt:lpstr>Certificado Digital. Seguridad informatica</vt:lpstr>
      <vt:lpstr>Presentación de PowerPoint</vt:lpstr>
      <vt:lpstr>Presentación de PowerPoint</vt:lpstr>
      <vt:lpstr>Que es la Autoridad Certificadora (AC)? </vt:lpstr>
      <vt:lpstr>Ejemplos </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dc:title>
  <dc:creator>Starling Germosen Reynoso</dc:creator>
  <cp:lastModifiedBy>Starling Germosen Reynoso</cp:lastModifiedBy>
  <cp:revision>8</cp:revision>
  <dcterms:created xsi:type="dcterms:W3CDTF">2015-06-27T23:35:42Z</dcterms:created>
  <dcterms:modified xsi:type="dcterms:W3CDTF">2015-06-28T01:02:14Z</dcterms:modified>
</cp:coreProperties>
</file>