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86" r:id="rId3"/>
    <p:sldId id="340" r:id="rId4"/>
    <p:sldId id="341" r:id="rId5"/>
    <p:sldId id="357" r:id="rId6"/>
    <p:sldId id="356" r:id="rId7"/>
    <p:sldId id="380" r:id="rId8"/>
    <p:sldId id="337" r:id="rId9"/>
    <p:sldId id="350" r:id="rId10"/>
    <p:sldId id="349" r:id="rId11"/>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B51"/>
    <a:srgbClr val="3671AB"/>
    <a:srgbClr val="FF5160"/>
    <a:srgbClr val="92D050"/>
    <a:srgbClr val="34383C"/>
    <a:srgbClr val="272A2D"/>
    <a:srgbClr val="AA4455"/>
    <a:srgbClr val="FF4E53"/>
    <a:srgbClr val="FF3B4B"/>
    <a:srgbClr val="FF4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_trad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143987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249321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163956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370111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_trad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293204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422798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_trad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8" name="Footer Placeholder 7"/>
          <p:cNvSpPr>
            <a:spLocks noGrp="1"/>
          </p:cNvSpPr>
          <p:nvPr>
            <p:ph type="ftr" sz="quarter" idx="11"/>
          </p:nvPr>
        </p:nvSpPr>
        <p:spPr/>
        <p:txBody>
          <a:bodyPr/>
          <a:lstStyle/>
          <a:p>
            <a:endParaRPr lang="es-ES_tradnl" dirty="0"/>
          </a:p>
        </p:txBody>
      </p:sp>
      <p:sp>
        <p:nvSpPr>
          <p:cNvPr id="9" name="Slide Number Placeholder 8"/>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10580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279854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3" name="Footer Placeholder 2"/>
          <p:cNvSpPr>
            <a:spLocks noGrp="1"/>
          </p:cNvSpPr>
          <p:nvPr>
            <p:ph type="ftr" sz="quarter" idx="11"/>
          </p:nvPr>
        </p:nvSpPr>
        <p:spPr/>
        <p:txBody>
          <a:bodyPr/>
          <a:lstStyle/>
          <a:p>
            <a:endParaRPr lang="es-ES_tradnl" dirty="0"/>
          </a:p>
        </p:txBody>
      </p:sp>
      <p:sp>
        <p:nvSpPr>
          <p:cNvPr id="4" name="Slide Number Placeholder 3"/>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301291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251429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F6AB-307D-46E7-9BAA-9AE51197A9B7}" type="datetimeFigureOut">
              <a:rPr lang="es-ES_tradnl" smtClean="0"/>
              <a:t>01/06/2015</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3876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F6AB-307D-46E7-9BAA-9AE51197A9B7}" type="datetimeFigureOut">
              <a:rPr lang="es-ES_tradnl" smtClean="0"/>
              <a:t>01/06/2015</a:t>
            </a:fld>
            <a:endParaRPr lang="es-ES_tradn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1048D-75A0-448D-93D6-169234A603D8}" type="slidenum">
              <a:rPr lang="es-ES_tradnl" smtClean="0"/>
              <a:t>‹Nº›</a:t>
            </a:fld>
            <a:endParaRPr lang="es-ES_tradnl" dirty="0"/>
          </a:p>
        </p:txBody>
      </p:sp>
    </p:spTree>
    <p:extLst>
      <p:ext uri="{BB962C8B-B14F-4D97-AF65-F5344CB8AC3E}">
        <p14:creationId xmlns:p14="http://schemas.microsoft.com/office/powerpoint/2010/main" val="120591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va.unapec.edu.do/moodle/mod/assign/view.php?id=32970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va.unapec.edu.do/moodle/mod/assign/view.php?id=32970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2198" y="876740"/>
            <a:ext cx="5232280"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419" altLang="en-US" sz="600" b="0" i="0" u="none" strike="noStrike" cap="none" normalizeH="0" baseline="0" dirty="0" smtClean="0">
              <a:ln>
                <a:noFill/>
              </a:ln>
              <a:solidFill>
                <a:schemeClr val="tx1"/>
              </a:solidFill>
              <a:effectLst/>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s-419" altLang="en-US" sz="600" dirty="0">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419" altLang="en-US" sz="600" b="0" i="0" u="none" strike="noStrike" cap="none" normalizeH="0" baseline="0" dirty="0" smtClean="0">
              <a:ln>
                <a:noFill/>
              </a:ln>
              <a:solidFill>
                <a:schemeClr val="tx1"/>
              </a:solidFill>
              <a:effectLst/>
              <a:latin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latin typeface="Segoe UI" pitchFamily="34" charset="0"/>
                <a:cs typeface="Segoe UI" pitchFamily="34" charset="0"/>
              </a:rPr>
              <a:t>  </a:t>
            </a:r>
            <a:r>
              <a:rPr kumimoji="0" lang="en-US" altLang="en-US" sz="19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VICE RECTORIA DE GRADUADOS</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MAESTRIA EN COMERCIO ELECTRONICO</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419" altLang="en-US" sz="1200" dirty="0">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lvl="0" algn="ctr" eaLnBrk="0" hangingPunct="0"/>
            <a:r>
              <a:rPr lang="es-419" altLang="en-US" sz="1200" b="1" u="sng" dirty="0" smtClean="0">
                <a:latin typeface="Tahoma" pitchFamily="34" charset="0"/>
                <a:cs typeface="Tahoma" pitchFamily="34" charset="0"/>
              </a:rPr>
              <a:t>Experiencias del Equipo los Resonadores en </a:t>
            </a:r>
            <a:r>
              <a:rPr lang="es-419" altLang="en-US" sz="1200" b="1" u="sng" dirty="0">
                <a:latin typeface="Tahoma" pitchFamily="34" charset="0"/>
                <a:cs typeface="Tahoma" pitchFamily="34" charset="0"/>
              </a:rPr>
              <a:t>el </a:t>
            </a:r>
            <a:r>
              <a:rPr lang="en-US" sz="1200" b="1" u="sng" dirty="0" err="1">
                <a:latin typeface="Tahoma" pitchFamily="34" charset="0"/>
                <a:cs typeface="Tahoma" pitchFamily="34" charset="0"/>
                <a:hlinkClick r:id="rId2"/>
              </a:rPr>
              <a:t>SimBLs</a:t>
            </a:r>
            <a:endParaRPr lang="en-US" altLang="en-US" sz="1200" b="1" u="sng" dirty="0">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cs typeface="Segoe UI"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Sustentantes</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Claudia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ZayasMat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2014-1798</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Daniel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MejíaMat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2014-1397</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Starling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GermosenMat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2014-1569</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Amauris</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PeñaMat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2014-1673</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Wilfrido</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CruzMat</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2014-1443</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Asignatura</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Modelo</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de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Negocios</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a:t>
            </a:r>
            <a:r>
              <a:rPr kumimoji="0" lang="en-US" altLang="en-US" sz="1200" b="1" i="0" u="none" strike="noStrike" cap="none" normalizeH="0" baseline="0" dirty="0" err="1" smtClean="0">
                <a:ln>
                  <a:noFill/>
                </a:ln>
                <a:solidFill>
                  <a:schemeClr val="tx1"/>
                </a:solidFill>
                <a:effectLst/>
                <a:latin typeface="Tahoma" pitchFamily="34" charset="0"/>
                <a:cs typeface="Tahoma" pitchFamily="34" charset="0"/>
              </a:rPr>
              <a:t>en</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 internet (PMA902-13031-001-4436)</a:t>
            </a:r>
            <a:endParaRPr kumimoji="0" lang="es-419" altLang="en-US" sz="1200" b="1"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1" i="0" u="sng"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chemeClr val="tx1"/>
                </a:solidFill>
                <a:effectLst/>
                <a:latin typeface="Tahoma" pitchFamily="34" charset="0"/>
                <a:cs typeface="Tahoma" pitchFamily="34" charset="0"/>
              </a:rPr>
              <a:t>Facilitador</a:t>
            </a:r>
            <a:r>
              <a:rPr kumimoji="0" lang="en-US" altLang="en-US" sz="1200" b="1" i="0" u="sng" strike="noStrike" cap="none" normalizeH="0" baseline="0" dirty="0" smtClean="0">
                <a:ln>
                  <a:noFill/>
                </a:ln>
                <a:solidFill>
                  <a:schemeClr val="tx1"/>
                </a:solidFill>
                <a:effectLst/>
                <a:latin typeface="Tahoma" pitchFamily="34" charset="0"/>
                <a:cs typeface="Tahoma" pitchFamily="34" charset="0"/>
              </a:rPr>
              <a:t>/a</a:t>
            </a:r>
            <a:r>
              <a:rPr kumimoji="0" lang="en-US" altLang="en-US" sz="1200" b="1" i="0" u="none" strike="noStrike" cap="none" normalizeH="0" baseline="0" dirty="0" smtClean="0">
                <a:ln>
                  <a:noFill/>
                </a:ln>
                <a:solidFill>
                  <a:schemeClr val="tx1"/>
                </a:solidFill>
                <a:effectLst/>
                <a:latin typeface="Tahoma" pitchFamily="34" charset="0"/>
                <a:cs typeface="Tahoma" pitchFamily="34" charset="0"/>
              </a:rPr>
              <a:t>:</a:t>
            </a: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 </a:t>
            </a:r>
            <a:endParaRPr kumimoji="0" lang="es-419" altLang="en-US" sz="1200" b="0"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419" altLang="en-US" sz="1200" b="1" i="0" u="none" strike="noStrike" cap="none" normalizeH="0" baseline="0" dirty="0" smtClean="0">
                <a:ln>
                  <a:noFill/>
                </a:ln>
                <a:solidFill>
                  <a:schemeClr val="tx1"/>
                </a:solidFill>
                <a:effectLst/>
                <a:latin typeface="Tahoma" pitchFamily="34" charset="0"/>
                <a:cs typeface="Tahoma" pitchFamily="34" charset="0"/>
              </a:rPr>
              <a:t>Alexander Almonte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419" altLang="en-US" sz="1200" b="1" i="0" u="none" strike="noStrike" cap="none" normalizeH="0" baseline="0" dirty="0" smtClean="0">
              <a:ln>
                <a:noFill/>
              </a:ln>
              <a:solidFill>
                <a:schemeClr val="tx1"/>
              </a:solidFill>
              <a:effectLst/>
              <a:latin typeface="Tahoma" pitchFamily="34"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ahoma" pitchFamily="34" charset="0"/>
                <a:cs typeface="Tahoma" pitchFamily="34" charset="0"/>
              </a:rPr>
              <a:t>Santo Domingo, D.N.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419" altLang="en-US" sz="1200" b="0" i="0" u="none" strike="noStrike" cap="none" normalizeH="0" baseline="0" dirty="0" smtClean="0">
                <a:ln>
                  <a:noFill/>
                </a:ln>
                <a:solidFill>
                  <a:schemeClr val="tx1"/>
                </a:solidFill>
                <a:effectLst/>
                <a:latin typeface="Times New Roman" pitchFamily="18" charset="0"/>
                <a:cs typeface="Times New Roman" pitchFamily="18" charset="0"/>
              </a:rPr>
              <a:t>28</a:t>
            </a:r>
            <a:r>
              <a:rPr kumimoji="0" lang="en-US" altLang="en-US" sz="1200" b="0" i="0" u="none" strike="noStrike" cap="none" normalizeH="0" baseline="0" dirty="0" smtClean="0">
                <a:ln>
                  <a:noFill/>
                </a:ln>
                <a:solidFill>
                  <a:schemeClr val="tx1"/>
                </a:solidFill>
                <a:effectLst/>
                <a:latin typeface="Times New Roman" pitchFamily="18" charset="0"/>
                <a:cs typeface="Times New Roman" pitchFamily="18" charset="0"/>
              </a:rPr>
              <a:t> de </a:t>
            </a:r>
            <a:r>
              <a:rPr kumimoji="0" lang="es-419" altLang="en-US" sz="1200" b="0" i="0" u="none" strike="noStrike" cap="none" normalizeH="0" baseline="0" dirty="0" smtClean="0">
                <a:ln>
                  <a:noFill/>
                </a:ln>
                <a:solidFill>
                  <a:schemeClr val="tx1"/>
                </a:solidFill>
                <a:effectLst/>
                <a:latin typeface="Times New Roman" pitchFamily="18" charset="0"/>
                <a:cs typeface="Times New Roman" pitchFamily="18" charset="0"/>
              </a:rPr>
              <a:t>Mayo</a:t>
            </a:r>
            <a:r>
              <a:rPr kumimoji="0" lang="en-US" altLang="en-US" sz="1200" b="0" i="0" u="none" strike="noStrike" cap="none" normalizeH="0" baseline="0" dirty="0" smtClean="0">
                <a:ln>
                  <a:noFill/>
                </a:ln>
                <a:solidFill>
                  <a:schemeClr val="tx1"/>
                </a:solidFill>
                <a:effectLst/>
                <a:latin typeface="Times New Roman" pitchFamily="18" charset="0"/>
                <a:cs typeface="Times New Roman" pitchFamily="18" charset="0"/>
              </a:rPr>
              <a:t>, 2015 </a:t>
            </a:r>
            <a:endParaRPr kumimoji="0" lang="en-US" altLang="en-US" sz="600" b="0" i="0" u="none" strike="noStrike" cap="none" normalizeH="0" baseline="0" dirty="0" smtClean="0">
              <a:ln>
                <a:noFill/>
              </a:ln>
              <a:solidFill>
                <a:schemeClr val="tx1"/>
              </a:solidFill>
              <a:effectLst/>
              <a:latin typeface="Segoe UI" pitchFamily="34" charset="0"/>
              <a:cs typeface="Segoe UI" pitchFamily="34" charset="0"/>
            </a:endParaRPr>
          </a:p>
        </p:txBody>
      </p:sp>
      <p:sp>
        <p:nvSpPr>
          <p:cNvPr id="5" name="AutoShape 2" descr="Imagen"/>
          <p:cNvSpPr>
            <a:spLocks noChangeAspect="1" noChangeArrowheads="1"/>
          </p:cNvSpPr>
          <p:nvPr/>
        </p:nvSpPr>
        <p:spPr bwMode="auto">
          <a:xfrm>
            <a:off x="6069013" y="-1544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263" y="84260"/>
            <a:ext cx="27241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60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Quarter 3.jpg"/>
          <p:cNvPicPr/>
          <p:nvPr/>
        </p:nvPicPr>
        <p:blipFill rotWithShape="1">
          <a:blip r:embed="rId2">
            <a:extLst>
              <a:ext uri="{28A0092B-C50C-407E-A947-70E740481C1C}">
                <a14:useLocalDpi xmlns:a14="http://schemas.microsoft.com/office/drawing/2010/main" val="0"/>
              </a:ext>
            </a:extLst>
          </a:blip>
          <a:srcRect l="13074" t="26901" r="18676" b="11685"/>
          <a:stretch/>
        </p:blipFill>
        <p:spPr bwMode="auto">
          <a:xfrm>
            <a:off x="3028950" y="700087"/>
            <a:ext cx="6134100" cy="54578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200415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1" name="TextBox 20"/>
          <p:cNvSpPr txBox="1"/>
          <p:nvPr/>
        </p:nvSpPr>
        <p:spPr>
          <a:xfrm>
            <a:off x="572812" y="305215"/>
            <a:ext cx="11046374" cy="4278094"/>
          </a:xfrm>
          <a:prstGeom prst="rect">
            <a:avLst/>
          </a:prstGeom>
          <a:noFill/>
        </p:spPr>
        <p:txBody>
          <a:bodyPr wrap="square" rtlCol="0">
            <a:spAutoFit/>
          </a:bodyPr>
          <a:lstStyle/>
          <a:p>
            <a:pPr algn="ctr"/>
            <a:r>
              <a:rPr lang="es-419" sz="4000" b="1" u="sng" dirty="0" smtClean="0">
                <a:solidFill>
                  <a:schemeClr val="bg1"/>
                </a:solidFill>
              </a:rPr>
              <a:t>Introduccion</a:t>
            </a:r>
            <a:endParaRPr lang="es-ES_tradnl" sz="4000" b="1" u="sng" dirty="0" smtClean="0">
              <a:solidFill>
                <a:schemeClr val="bg1"/>
              </a:solidFill>
            </a:endParaRPr>
          </a:p>
          <a:p>
            <a:pPr algn="ctr"/>
            <a:endParaRPr lang="es-ES_tradnl" sz="4000" b="1" u="sng" dirty="0">
              <a:solidFill>
                <a:schemeClr val="bg1"/>
              </a:solidFill>
            </a:endParaRPr>
          </a:p>
          <a:p>
            <a:pPr lvl="0" algn="just"/>
            <a:r>
              <a:rPr lang="en-US" sz="3200" b="1" dirty="0" smtClean="0">
                <a:solidFill>
                  <a:schemeClr val="bg1"/>
                </a:solidFill>
              </a:rPr>
              <a:t>C</a:t>
            </a:r>
            <a:r>
              <a:rPr lang="es-419" sz="3200" b="1" dirty="0" smtClean="0">
                <a:solidFill>
                  <a:schemeClr val="bg1"/>
                </a:solidFill>
              </a:rPr>
              <a:t>on la finalidad de convertirnos es profesionales con una gran capacidad para la toma de desiciones, la universidad APEC nos ha facilitado un sin numero de herramientas que fomentan el pensamiento colectivo, la toma de </a:t>
            </a:r>
            <a:r>
              <a:rPr lang="es-419" sz="3200" b="1" dirty="0">
                <a:solidFill>
                  <a:schemeClr val="bg1"/>
                </a:solidFill>
              </a:rPr>
              <a:t>desiciones y el aprendizaje practico, es aqu</a:t>
            </a:r>
            <a:r>
              <a:rPr lang="en-US" sz="3200" b="1" dirty="0">
                <a:solidFill>
                  <a:schemeClr val="bg1"/>
                </a:solidFill>
              </a:rPr>
              <a:t>í</a:t>
            </a:r>
            <a:r>
              <a:rPr lang="es-419" sz="3200" b="1" dirty="0">
                <a:solidFill>
                  <a:schemeClr val="bg1"/>
                </a:solidFill>
              </a:rPr>
              <a:t> donde el </a:t>
            </a:r>
            <a:r>
              <a:rPr lang="en-US" sz="3200" b="1" dirty="0" err="1">
                <a:solidFill>
                  <a:schemeClr val="bg1"/>
                </a:solidFill>
                <a:hlinkClick r:id="rId2"/>
              </a:rPr>
              <a:t>SimBLs</a:t>
            </a:r>
            <a:r>
              <a:rPr lang="es-419" sz="3200" b="1" dirty="0">
                <a:solidFill>
                  <a:schemeClr val="bg1"/>
                </a:solidFill>
              </a:rPr>
              <a:t> comienza a tener sentido para los jovenes de la maestria de comercio electronico</a:t>
            </a:r>
            <a:endParaRPr lang="es-ES_tradnl" sz="3200" b="1" dirty="0">
              <a:solidFill>
                <a:schemeClr val="bg1"/>
              </a:solidFill>
            </a:endParaRPr>
          </a:p>
        </p:txBody>
      </p:sp>
      <p:sp>
        <p:nvSpPr>
          <p:cNvPr id="4" name="TextBox 3"/>
          <p:cNvSpPr txBox="1"/>
          <p:nvPr/>
        </p:nvSpPr>
        <p:spPr>
          <a:xfrm>
            <a:off x="572813" y="4414879"/>
            <a:ext cx="11046374" cy="2185214"/>
          </a:xfrm>
          <a:prstGeom prst="rect">
            <a:avLst/>
          </a:prstGeom>
          <a:noFill/>
        </p:spPr>
        <p:txBody>
          <a:bodyPr wrap="square" rtlCol="0">
            <a:spAutoFit/>
          </a:bodyPr>
          <a:lstStyle/>
          <a:p>
            <a:pPr algn="ctr"/>
            <a:endParaRPr lang="es-ES_tradnl" sz="4000" b="1" u="sng" dirty="0" smtClean="0">
              <a:solidFill>
                <a:schemeClr val="bg1"/>
              </a:solidFill>
            </a:endParaRPr>
          </a:p>
          <a:p>
            <a:pPr lvl="0" algn="just"/>
            <a:r>
              <a:rPr lang="es-419" sz="3200" b="1" dirty="0" smtClean="0">
                <a:solidFill>
                  <a:schemeClr val="bg1"/>
                </a:solidFill>
              </a:rPr>
              <a:t>Por tal razon, los jovenes del equipo, LOS RESONADORES, desidimos contar de forma individual nuestras experiencias para luego contar la conclucion de forma general</a:t>
            </a:r>
            <a:endParaRPr lang="es-ES_tradnl" sz="3200" b="1" dirty="0">
              <a:solidFill>
                <a:schemeClr val="bg1"/>
              </a:solidFill>
            </a:endParaRPr>
          </a:p>
        </p:txBody>
      </p:sp>
    </p:spTree>
    <p:extLst>
      <p:ext uri="{BB962C8B-B14F-4D97-AF65-F5344CB8AC3E}">
        <p14:creationId xmlns:p14="http://schemas.microsoft.com/office/powerpoint/2010/main" val="24445325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468924" y="2326893"/>
            <a:ext cx="11895014" cy="1692771"/>
          </a:xfrm>
          <a:prstGeom prst="rect">
            <a:avLst/>
          </a:prstGeom>
          <a:noFill/>
        </p:spPr>
        <p:txBody>
          <a:bodyPr wrap="square" rtlCol="0">
            <a:spAutoFit/>
          </a:bodyPr>
          <a:lstStyle/>
          <a:p>
            <a:pPr algn="ctr"/>
            <a:r>
              <a:rPr lang="en-US" sz="4000" b="1" dirty="0" smtClean="0">
                <a:solidFill>
                  <a:schemeClr val="bg1"/>
                </a:solidFill>
              </a:rPr>
              <a:t>La </a:t>
            </a:r>
            <a:r>
              <a:rPr lang="en-US" sz="4000" b="1" dirty="0" err="1" smtClean="0">
                <a:solidFill>
                  <a:schemeClr val="bg1"/>
                </a:solidFill>
              </a:rPr>
              <a:t>Peor</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26111461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smtClean="0"/>
              <a:t>pri</a:t>
            </a:r>
            <a:endParaRPr lang="es-ES_trad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528638"/>
            <a:ext cx="8448675" cy="580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76923" y="610015"/>
            <a:ext cx="3647494" cy="523220"/>
          </a:xfrm>
          <a:prstGeom prst="rect">
            <a:avLst/>
          </a:prstGeom>
          <a:noFill/>
        </p:spPr>
        <p:txBody>
          <a:bodyPr wrap="square" rtlCol="0">
            <a:spAutoFit/>
          </a:bodyPr>
          <a:lstStyle/>
          <a:p>
            <a:pPr algn="ctr"/>
            <a:r>
              <a:rPr lang="es-ES_tradnl" sz="2800" b="1" u="sng" dirty="0" smtClean="0">
                <a:solidFill>
                  <a:schemeClr val="bg1"/>
                </a:solidFill>
              </a:rPr>
              <a:t>1</a:t>
            </a:r>
            <a:r>
              <a:rPr lang="es-419" sz="2800" b="1" u="sng" dirty="0" smtClean="0">
                <a:solidFill>
                  <a:schemeClr val="bg1"/>
                </a:solidFill>
              </a:rPr>
              <a:t>er ciclo</a:t>
            </a:r>
            <a:endParaRPr lang="es-ES_tradnl" sz="2000" b="1" dirty="0">
              <a:solidFill>
                <a:schemeClr val="bg1"/>
              </a:solidFill>
            </a:endParaRPr>
          </a:p>
        </p:txBody>
      </p:sp>
    </p:spTree>
    <p:extLst>
      <p:ext uri="{BB962C8B-B14F-4D97-AF65-F5344CB8AC3E}">
        <p14:creationId xmlns:p14="http://schemas.microsoft.com/office/powerpoint/2010/main" val="426519157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71450"/>
            <a:ext cx="8458200" cy="651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4310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95275"/>
            <a:ext cx="8515350" cy="626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72337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 y="0"/>
            <a:ext cx="12192000" cy="6858000"/>
          </a:xfrm>
          <a:prstGeom prst="rect">
            <a:avLst/>
          </a:prstGeom>
          <a:solidFill>
            <a:srgbClr val="367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2" name="TextBox 41"/>
          <p:cNvSpPr txBox="1"/>
          <p:nvPr/>
        </p:nvSpPr>
        <p:spPr>
          <a:xfrm>
            <a:off x="296986" y="2326893"/>
            <a:ext cx="11895014" cy="1692771"/>
          </a:xfrm>
          <a:prstGeom prst="rect">
            <a:avLst/>
          </a:prstGeom>
          <a:noFill/>
        </p:spPr>
        <p:txBody>
          <a:bodyPr wrap="square" rtlCol="0">
            <a:spAutoFit/>
          </a:bodyPr>
          <a:lstStyle/>
          <a:p>
            <a:pPr algn="ctr"/>
            <a:r>
              <a:rPr lang="en-US" sz="4000" b="1" dirty="0" smtClean="0">
                <a:solidFill>
                  <a:schemeClr val="bg1"/>
                </a:solidFill>
              </a:rPr>
              <a:t>La </a:t>
            </a:r>
            <a:r>
              <a:rPr lang="en-US" sz="4000" b="1" dirty="0" err="1" smtClean="0">
                <a:solidFill>
                  <a:schemeClr val="bg1"/>
                </a:solidFill>
              </a:rPr>
              <a:t>Mejor</a:t>
            </a:r>
            <a:endParaRPr lang="es-ES_tradnl" sz="4000" b="1" dirty="0" smtClean="0">
              <a:solidFill>
                <a:schemeClr val="bg1"/>
              </a:solidFill>
            </a:endParaRPr>
          </a:p>
          <a:p>
            <a:pPr algn="ctr"/>
            <a:endParaRPr lang="es-ES_tradnl" sz="4000" b="1" dirty="0">
              <a:solidFill>
                <a:schemeClr val="bg1"/>
              </a:solidFill>
            </a:endParaRPr>
          </a:p>
          <a:p>
            <a:pPr lvl="0" algn="just"/>
            <a:r>
              <a:rPr lang="es-DO" sz="2400" dirty="0" smtClean="0">
                <a:solidFill>
                  <a:schemeClr val="bg1"/>
                </a:solidFill>
              </a:rPr>
              <a:t>-</a:t>
            </a:r>
            <a:endParaRPr lang="es-DO" sz="2400" dirty="0">
              <a:solidFill>
                <a:schemeClr val="bg1"/>
              </a:solidFill>
            </a:endParaRPr>
          </a:p>
        </p:txBody>
      </p:sp>
    </p:spTree>
    <p:extLst>
      <p:ext uri="{BB962C8B-B14F-4D97-AF65-F5344CB8AC3E}">
        <p14:creationId xmlns:p14="http://schemas.microsoft.com/office/powerpoint/2010/main" val="129471178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4" name="Picture 3" descr="C:\Users\ING WILFRIDO CRUZ\Desktop\Quarter 1.jpg"/>
          <p:cNvPicPr/>
          <p:nvPr/>
        </p:nvPicPr>
        <p:blipFill rotWithShape="1">
          <a:blip r:embed="rId2">
            <a:extLst>
              <a:ext uri="{28A0092B-C50C-407E-A947-70E740481C1C}">
                <a14:useLocalDpi xmlns:a14="http://schemas.microsoft.com/office/drawing/2010/main" val="0"/>
              </a:ext>
            </a:extLst>
          </a:blip>
          <a:srcRect l="14431" t="24184" r="16299" b="13043"/>
          <a:stretch/>
        </p:blipFill>
        <p:spPr bwMode="auto">
          <a:xfrm>
            <a:off x="3126740" y="909637"/>
            <a:ext cx="5938520" cy="5038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774724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rgbClr val="454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5" name="Picture 4" descr="C:\Users\ING WILFRIDO CRUZ\Desktop\Quarter 2.jpg"/>
          <p:cNvPicPr/>
          <p:nvPr/>
        </p:nvPicPr>
        <p:blipFill rotWithShape="1">
          <a:blip r:embed="rId2">
            <a:extLst>
              <a:ext uri="{28A0092B-C50C-407E-A947-70E740481C1C}">
                <a14:useLocalDpi xmlns:a14="http://schemas.microsoft.com/office/drawing/2010/main" val="0"/>
              </a:ext>
            </a:extLst>
          </a:blip>
          <a:srcRect l="13073" t="26358" r="18506" b="13044"/>
          <a:stretch/>
        </p:blipFill>
        <p:spPr bwMode="auto">
          <a:xfrm>
            <a:off x="3162935" y="704850"/>
            <a:ext cx="5866130" cy="5448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413200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102</Words>
  <Application>Microsoft Office PowerPoint</Application>
  <PresentationFormat>Panorámica</PresentationFormat>
  <Paragraphs>46</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Segoe UI</vt:lpstr>
      <vt:lpstr>Tahoma</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Daniel PC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Mejía</dc:creator>
  <cp:lastModifiedBy>Starling Germosen Reynoso</cp:lastModifiedBy>
  <cp:revision>451</cp:revision>
  <dcterms:created xsi:type="dcterms:W3CDTF">2015-02-08T19:49:46Z</dcterms:created>
  <dcterms:modified xsi:type="dcterms:W3CDTF">2015-06-01T22:16:01Z</dcterms:modified>
</cp:coreProperties>
</file>