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86" r:id="rId3"/>
    <p:sldId id="335" r:id="rId4"/>
    <p:sldId id="348" r:id="rId5"/>
    <p:sldId id="347" r:id="rId6"/>
    <p:sldId id="346" r:id="rId7"/>
    <p:sldId id="337" r:id="rId8"/>
    <p:sldId id="350" r:id="rId9"/>
    <p:sldId id="349" r:id="rId10"/>
    <p:sldId id="379" r:id="rId11"/>
    <p:sldId id="351" r:id="rId12"/>
    <p:sldId id="338" r:id="rId13"/>
    <p:sldId id="339" r:id="rId14"/>
    <p:sldId id="363" r:id="rId15"/>
    <p:sldId id="362" r:id="rId16"/>
    <p:sldId id="361" r:id="rId17"/>
    <p:sldId id="360" r:id="rId18"/>
    <p:sldId id="359" r:id="rId19"/>
    <p:sldId id="358" r:id="rId20"/>
    <p:sldId id="340" r:id="rId21"/>
    <p:sldId id="341" r:id="rId22"/>
    <p:sldId id="357" r:id="rId23"/>
    <p:sldId id="356" r:id="rId24"/>
    <p:sldId id="355" r:id="rId25"/>
    <p:sldId id="354" r:id="rId26"/>
    <p:sldId id="353" r:id="rId27"/>
    <p:sldId id="352" r:id="rId28"/>
    <p:sldId id="342" r:id="rId29"/>
    <p:sldId id="343" r:id="rId30"/>
    <p:sldId id="370" r:id="rId31"/>
    <p:sldId id="369" r:id="rId32"/>
    <p:sldId id="368" r:id="rId33"/>
    <p:sldId id="367" r:id="rId34"/>
    <p:sldId id="366" r:id="rId35"/>
    <p:sldId id="365" r:id="rId36"/>
    <p:sldId id="364" r:id="rId37"/>
    <p:sldId id="344" r:id="rId38"/>
    <p:sldId id="345" r:id="rId39"/>
    <p:sldId id="371" r:id="rId40"/>
    <p:sldId id="372" r:id="rId41"/>
    <p:sldId id="373" r:id="rId42"/>
    <p:sldId id="374" r:id="rId43"/>
    <p:sldId id="375" r:id="rId44"/>
    <p:sldId id="376" r:id="rId45"/>
    <p:sldId id="377" r:id="rId46"/>
    <p:sldId id="378" r:id="rId47"/>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B51"/>
    <a:srgbClr val="3671AB"/>
    <a:srgbClr val="FF5160"/>
    <a:srgbClr val="92D050"/>
    <a:srgbClr val="34383C"/>
    <a:srgbClr val="272A2D"/>
    <a:srgbClr val="AA4455"/>
    <a:srgbClr val="FF4E53"/>
    <a:srgbClr val="FF3B4B"/>
    <a:srgbClr val="FF4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9" d="100"/>
          <a:sy n="79" d="100"/>
        </p:scale>
        <p:origin x="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_trad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143987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249321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163956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370111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_trad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293204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422798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_trad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8" name="Footer Placeholder 7"/>
          <p:cNvSpPr>
            <a:spLocks noGrp="1"/>
          </p:cNvSpPr>
          <p:nvPr>
            <p:ph type="ftr" sz="quarter" idx="11"/>
          </p:nvPr>
        </p:nvSpPr>
        <p:spPr/>
        <p:txBody>
          <a:bodyPr/>
          <a:lstStyle/>
          <a:p>
            <a:endParaRPr lang="es-ES_tradnl" dirty="0"/>
          </a:p>
        </p:txBody>
      </p:sp>
      <p:sp>
        <p:nvSpPr>
          <p:cNvPr id="9" name="Slide Number Placeholder 8"/>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10580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279854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3" name="Footer Placeholder 2"/>
          <p:cNvSpPr>
            <a:spLocks noGrp="1"/>
          </p:cNvSpPr>
          <p:nvPr>
            <p:ph type="ftr" sz="quarter" idx="11"/>
          </p:nvPr>
        </p:nvSpPr>
        <p:spPr/>
        <p:txBody>
          <a:bodyPr/>
          <a:lstStyle/>
          <a:p>
            <a:endParaRPr lang="es-ES_tradnl" dirty="0"/>
          </a:p>
        </p:txBody>
      </p:sp>
      <p:sp>
        <p:nvSpPr>
          <p:cNvPr id="4" name="Slide Number Placeholder 3"/>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301291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251429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F6AB-307D-46E7-9BAA-9AE51197A9B7}" type="datetimeFigureOut">
              <a:rPr lang="es-ES_tradnl" smtClean="0"/>
              <a:t>31/05/2015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3876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F6AB-307D-46E7-9BAA-9AE51197A9B7}" type="datetimeFigureOut">
              <a:rPr lang="es-ES_tradnl" smtClean="0"/>
              <a:t>31/05/2015</a:t>
            </a:fld>
            <a:endParaRPr lang="es-ES_tradn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1048D-75A0-448D-93D6-169234A603D8}" type="slidenum">
              <a:rPr lang="es-ES_tradnl" smtClean="0"/>
              <a:t>‹#›</a:t>
            </a:fld>
            <a:endParaRPr lang="es-ES_tradnl" dirty="0"/>
          </a:p>
        </p:txBody>
      </p:sp>
    </p:spTree>
    <p:extLst>
      <p:ext uri="{BB962C8B-B14F-4D97-AF65-F5344CB8AC3E}">
        <p14:creationId xmlns:p14="http://schemas.microsoft.com/office/powerpoint/2010/main" val="120591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va.unapec.edu.do/moodle/mod/assign/view.php?id=32970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va.unapec.edu.do/moodle/mod/assign/view.php?id=32970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2198" y="876740"/>
            <a:ext cx="5232280"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419" altLang="en-US" sz="600" b="0" i="0" u="none" strike="noStrike" cap="none" normalizeH="0" baseline="0" dirty="0" smtClean="0">
              <a:ln>
                <a:noFill/>
              </a:ln>
              <a:solidFill>
                <a:schemeClr val="tx1"/>
              </a:solidFill>
              <a:effectLst/>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s-419" altLang="en-US" sz="600" dirty="0">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419" altLang="en-US" sz="600" b="0" i="0" u="none" strike="noStrike" cap="none" normalizeH="0" baseline="0" dirty="0" smtClean="0">
              <a:ln>
                <a:noFill/>
              </a:ln>
              <a:solidFill>
                <a:schemeClr val="tx1"/>
              </a:solidFill>
              <a:effectLst/>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latin typeface="Segoe UI" pitchFamily="34" charset="0"/>
                <a:cs typeface="Segoe UI" pitchFamily="34" charset="0"/>
              </a:rPr>
              <a:t>  </a:t>
            </a:r>
            <a:r>
              <a:rPr kumimoji="0" lang="en-US" altLang="en-US" sz="19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VICE RECTORIA DE GRADUADOS</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MAESTRIA EN COMERCIO ELECTRONICO</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419" altLang="en-US" sz="1200" dirty="0">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lvl="0" algn="ctr" eaLnBrk="0" hangingPunct="0"/>
            <a:r>
              <a:rPr lang="es-419" altLang="en-US" sz="1200" b="1" u="sng" dirty="0" smtClean="0">
                <a:latin typeface="Tahoma" pitchFamily="34" charset="0"/>
                <a:cs typeface="Tahoma" pitchFamily="34" charset="0"/>
              </a:rPr>
              <a:t>Experiencias del Equipo los Resonadores en </a:t>
            </a:r>
            <a:r>
              <a:rPr lang="es-419" altLang="en-US" sz="1200" b="1" u="sng" dirty="0">
                <a:latin typeface="Tahoma" pitchFamily="34" charset="0"/>
                <a:cs typeface="Tahoma" pitchFamily="34" charset="0"/>
              </a:rPr>
              <a:t>el </a:t>
            </a:r>
            <a:r>
              <a:rPr lang="en-US" sz="1200" b="1" u="sng" dirty="0" err="1">
                <a:latin typeface="Tahoma" pitchFamily="34" charset="0"/>
                <a:cs typeface="Tahoma" pitchFamily="34" charset="0"/>
                <a:hlinkClick r:id="rId2"/>
              </a:rPr>
              <a:t>SimBLs</a:t>
            </a:r>
            <a:endParaRPr lang="en-US" altLang="en-US" sz="1200" b="1" u="sng" dirty="0">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Sustentantes</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Claudia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ZayasMat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2014-1798</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Daniel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MejíaMat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2014-1397</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Starling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GermosenMat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2014-1569</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Amauris</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PeñaMat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2014-1673</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Wilfrido</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CruzMat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2014-1443</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Asignatura</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Modelo</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de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Negocios</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en</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internet (PMA902-13031-001-4436)</a:t>
            </a:r>
            <a:endParaRPr kumimoji="0" lang="es-419" altLang="en-US" sz="1200" b="1"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1" i="0" u="sng"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Facilitador</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419" altLang="en-US" sz="1200" b="1" i="0" u="none" strike="noStrike" cap="none" normalizeH="0" baseline="0" dirty="0" smtClean="0">
                <a:ln>
                  <a:noFill/>
                </a:ln>
                <a:solidFill>
                  <a:schemeClr val="tx1"/>
                </a:solidFill>
                <a:effectLst/>
                <a:latin typeface="Tahoma" pitchFamily="34" charset="0"/>
                <a:cs typeface="Tahoma" pitchFamily="34" charset="0"/>
              </a:rPr>
              <a:t>Alexander Almonte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1"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Santo Domingo, D.N.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419" altLang="en-US" sz="1200" b="0" i="0" u="none" strike="noStrike" cap="none" normalizeH="0" baseline="0" dirty="0" smtClean="0">
                <a:ln>
                  <a:noFill/>
                </a:ln>
                <a:solidFill>
                  <a:schemeClr val="tx1"/>
                </a:solidFill>
                <a:effectLst/>
                <a:latin typeface="Times New Roman" pitchFamily="18" charset="0"/>
                <a:cs typeface="Times New Roman" pitchFamily="18" charset="0"/>
              </a:rPr>
              <a:t>28</a:t>
            </a:r>
            <a:r>
              <a:rPr kumimoji="0" lang="en-US" altLang="en-US" sz="1200" b="0" i="0" u="none" strike="noStrike" cap="none" normalizeH="0" baseline="0" dirty="0" smtClean="0">
                <a:ln>
                  <a:noFill/>
                </a:ln>
                <a:solidFill>
                  <a:schemeClr val="tx1"/>
                </a:solidFill>
                <a:effectLst/>
                <a:latin typeface="Times New Roman" pitchFamily="18" charset="0"/>
                <a:cs typeface="Times New Roman" pitchFamily="18" charset="0"/>
              </a:rPr>
              <a:t> de </a:t>
            </a:r>
            <a:r>
              <a:rPr kumimoji="0" lang="es-419" altLang="en-US" sz="1200" b="0" i="0" u="none" strike="noStrike" cap="none" normalizeH="0" baseline="0" dirty="0" smtClean="0">
                <a:ln>
                  <a:noFill/>
                </a:ln>
                <a:solidFill>
                  <a:schemeClr val="tx1"/>
                </a:solidFill>
                <a:effectLst/>
                <a:latin typeface="Times New Roman" pitchFamily="18" charset="0"/>
                <a:cs typeface="Times New Roman" pitchFamily="18" charset="0"/>
              </a:rPr>
              <a:t>Mayo</a:t>
            </a:r>
            <a:r>
              <a:rPr kumimoji="0" lang="en-US" altLang="en-US" sz="1200" b="0" i="0" u="none" strike="noStrike" cap="none" normalizeH="0" baseline="0" dirty="0" smtClean="0">
                <a:ln>
                  <a:noFill/>
                </a:ln>
                <a:solidFill>
                  <a:schemeClr val="tx1"/>
                </a:solidFill>
                <a:effectLst/>
                <a:latin typeface="Times New Roman" pitchFamily="18" charset="0"/>
                <a:cs typeface="Times New Roman" pitchFamily="18" charset="0"/>
              </a:rPr>
              <a:t>, 2015 </a:t>
            </a:r>
            <a:endParaRPr kumimoji="0" lang="en-US" altLang="en-US" sz="600" b="0" i="0" u="none" strike="noStrike" cap="none" normalizeH="0" baseline="0" dirty="0" smtClean="0">
              <a:ln>
                <a:noFill/>
              </a:ln>
              <a:solidFill>
                <a:schemeClr val="tx1"/>
              </a:solidFill>
              <a:effectLst/>
              <a:latin typeface="Segoe UI" pitchFamily="34" charset="0"/>
              <a:cs typeface="Segoe UI" pitchFamily="34" charset="0"/>
            </a:endParaRPr>
          </a:p>
        </p:txBody>
      </p:sp>
      <p:sp>
        <p:nvSpPr>
          <p:cNvPr id="5" name="AutoShape 2" descr="Imagen"/>
          <p:cNvSpPr>
            <a:spLocks noChangeAspect="1" noChangeArrowheads="1"/>
          </p:cNvSpPr>
          <p:nvPr/>
        </p:nvSpPr>
        <p:spPr bwMode="auto">
          <a:xfrm>
            <a:off x="6069013" y="-1544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263" y="84260"/>
            <a:ext cx="27241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60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14528"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3200" dirty="0" smtClean="0"/>
              <a:t>Vemos que al principio había que escoger el tipo de personas y tipo de genero musical en el que nos enfocaremos en el primer ciclo me enfoque mucho en querer abarcar todos los diferentes tipos de personas ya sea jóvenes o muy adultos y eso no me ayudo mucho ya que al final no tuve buenos resultados pero luego en un segundo intento por levantar la empresa me enfoque en lo importante y con algunos estrategias logre tener buenos resultados para la empresa. </a:t>
            </a:r>
            <a:endParaRPr lang="es-ES_tradnl" sz="3200" dirty="0"/>
          </a:p>
        </p:txBody>
      </p:sp>
    </p:spTree>
    <p:extLst>
      <p:ext uri="{BB962C8B-B14F-4D97-AF65-F5344CB8AC3E}">
        <p14:creationId xmlns:p14="http://schemas.microsoft.com/office/powerpoint/2010/main" val="358780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18236959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2"/>
            <a:ext cx="11895014" cy="1692771"/>
          </a:xfrm>
          <a:prstGeom prst="rect">
            <a:avLst/>
          </a:prstGeom>
          <a:noFill/>
        </p:spPr>
        <p:txBody>
          <a:bodyPr wrap="square" rtlCol="0">
            <a:spAutoFit/>
          </a:bodyPr>
          <a:lstStyle/>
          <a:p>
            <a:pPr algn="ctr"/>
            <a:r>
              <a:rPr lang="es-419" sz="4000" b="1" dirty="0" smtClean="0">
                <a:solidFill>
                  <a:schemeClr val="bg1"/>
                </a:solidFill>
              </a:rPr>
              <a:t>Experiencias Daniel</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6111461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04925"/>
            <a:ext cx="754380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19157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176338"/>
            <a:ext cx="72009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96134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566863"/>
            <a:ext cx="68961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266996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1595438"/>
            <a:ext cx="72104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6758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1062038"/>
            <a:ext cx="70961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04026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1681163"/>
            <a:ext cx="682942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2864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133641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1" name="TextBox 20"/>
          <p:cNvSpPr txBox="1"/>
          <p:nvPr/>
        </p:nvSpPr>
        <p:spPr>
          <a:xfrm>
            <a:off x="572812" y="305215"/>
            <a:ext cx="11046374" cy="4278094"/>
          </a:xfrm>
          <a:prstGeom prst="rect">
            <a:avLst/>
          </a:prstGeom>
          <a:noFill/>
        </p:spPr>
        <p:txBody>
          <a:bodyPr wrap="square" rtlCol="0">
            <a:spAutoFit/>
          </a:bodyPr>
          <a:lstStyle/>
          <a:p>
            <a:pPr algn="ctr"/>
            <a:r>
              <a:rPr lang="es-419" sz="4000" b="1" u="sng" dirty="0" smtClean="0">
                <a:solidFill>
                  <a:schemeClr val="bg1"/>
                </a:solidFill>
              </a:rPr>
              <a:t>Introduccion</a:t>
            </a:r>
            <a:endParaRPr lang="es-ES_tradnl" sz="4000" b="1" u="sng" dirty="0" smtClean="0">
              <a:solidFill>
                <a:schemeClr val="bg1"/>
              </a:solidFill>
            </a:endParaRPr>
          </a:p>
          <a:p>
            <a:pPr algn="ctr"/>
            <a:endParaRPr lang="es-ES_tradnl" sz="4000" b="1" u="sng" dirty="0">
              <a:solidFill>
                <a:schemeClr val="bg1"/>
              </a:solidFill>
            </a:endParaRPr>
          </a:p>
          <a:p>
            <a:pPr lvl="0" algn="just"/>
            <a:r>
              <a:rPr lang="en-US" sz="3200" b="1" dirty="0" smtClean="0">
                <a:solidFill>
                  <a:schemeClr val="bg1"/>
                </a:solidFill>
              </a:rPr>
              <a:t>C</a:t>
            </a:r>
            <a:r>
              <a:rPr lang="es-419" sz="3200" b="1" dirty="0" smtClean="0">
                <a:solidFill>
                  <a:schemeClr val="bg1"/>
                </a:solidFill>
              </a:rPr>
              <a:t>on la finalidad de convertirnos es profesionales con una gran capacidad para la toma de desiciones, la universidad APEC nos ha facilitado un sin numero de herramientas que fomentan el pensamiento colectivo, la toma de </a:t>
            </a:r>
            <a:r>
              <a:rPr lang="es-419" sz="3200" b="1" dirty="0">
                <a:solidFill>
                  <a:schemeClr val="bg1"/>
                </a:solidFill>
              </a:rPr>
              <a:t>desiciones y el aprendizaje practico, es aqu</a:t>
            </a:r>
            <a:r>
              <a:rPr lang="en-US" sz="3200" b="1" dirty="0">
                <a:solidFill>
                  <a:schemeClr val="bg1"/>
                </a:solidFill>
              </a:rPr>
              <a:t>í</a:t>
            </a:r>
            <a:r>
              <a:rPr lang="es-419" sz="3200" b="1" dirty="0">
                <a:solidFill>
                  <a:schemeClr val="bg1"/>
                </a:solidFill>
              </a:rPr>
              <a:t> donde el </a:t>
            </a:r>
            <a:r>
              <a:rPr lang="en-US" sz="3200" b="1" dirty="0" err="1">
                <a:solidFill>
                  <a:schemeClr val="bg1"/>
                </a:solidFill>
                <a:hlinkClick r:id="rId2"/>
              </a:rPr>
              <a:t>SimBLs</a:t>
            </a:r>
            <a:r>
              <a:rPr lang="es-419" sz="3200" b="1" dirty="0">
                <a:solidFill>
                  <a:schemeClr val="bg1"/>
                </a:solidFill>
              </a:rPr>
              <a:t> comienza a tener sentido para los jovenes de la maestria de comercio electronico</a:t>
            </a:r>
            <a:endParaRPr lang="es-ES_tradnl" sz="3200" b="1" dirty="0">
              <a:solidFill>
                <a:schemeClr val="bg1"/>
              </a:solidFill>
            </a:endParaRPr>
          </a:p>
        </p:txBody>
      </p:sp>
      <p:sp>
        <p:nvSpPr>
          <p:cNvPr id="4" name="TextBox 3"/>
          <p:cNvSpPr txBox="1"/>
          <p:nvPr/>
        </p:nvSpPr>
        <p:spPr>
          <a:xfrm>
            <a:off x="572813" y="4414879"/>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4445325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s-419" sz="4000" b="1" dirty="0" smtClean="0">
                <a:solidFill>
                  <a:schemeClr val="bg1"/>
                </a:solidFill>
              </a:rPr>
              <a:t>Experiencias Starling</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61114614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smtClean="0"/>
              <a:t>pri</a:t>
            </a:r>
            <a:endParaRPr lang="es-ES_trad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528638"/>
            <a:ext cx="8448675" cy="580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76923" y="610015"/>
            <a:ext cx="3647494" cy="523220"/>
          </a:xfrm>
          <a:prstGeom prst="rect">
            <a:avLst/>
          </a:prstGeom>
          <a:noFill/>
        </p:spPr>
        <p:txBody>
          <a:bodyPr wrap="square" rtlCol="0">
            <a:spAutoFit/>
          </a:bodyPr>
          <a:lstStyle/>
          <a:p>
            <a:pPr algn="ctr"/>
            <a:r>
              <a:rPr lang="es-ES_tradnl" sz="2800" b="1" u="sng" dirty="0" smtClean="0">
                <a:solidFill>
                  <a:schemeClr val="bg1"/>
                </a:solidFill>
              </a:rPr>
              <a:t>1</a:t>
            </a:r>
            <a:r>
              <a:rPr lang="es-419" sz="2800" b="1" u="sng" dirty="0" smtClean="0">
                <a:solidFill>
                  <a:schemeClr val="bg1"/>
                </a:solidFill>
              </a:rPr>
              <a:t>er ciclo</a:t>
            </a:r>
            <a:endParaRPr lang="es-ES_tradnl" sz="2000" b="1" dirty="0">
              <a:solidFill>
                <a:schemeClr val="bg1"/>
              </a:solidFill>
            </a:endParaRPr>
          </a:p>
        </p:txBody>
      </p:sp>
    </p:spTree>
    <p:extLst>
      <p:ext uri="{BB962C8B-B14F-4D97-AF65-F5344CB8AC3E}">
        <p14:creationId xmlns:p14="http://schemas.microsoft.com/office/powerpoint/2010/main" val="426519157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71450"/>
            <a:ext cx="8458200" cy="651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43104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95275"/>
            <a:ext cx="8515350" cy="626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72337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976923" y="610015"/>
            <a:ext cx="3647494" cy="523220"/>
          </a:xfrm>
          <a:prstGeom prst="rect">
            <a:avLst/>
          </a:prstGeom>
          <a:noFill/>
        </p:spPr>
        <p:txBody>
          <a:bodyPr wrap="square" rtlCol="0">
            <a:spAutoFit/>
          </a:bodyPr>
          <a:lstStyle/>
          <a:p>
            <a:pPr algn="ctr"/>
            <a:r>
              <a:rPr lang="es-ES_tradnl" sz="2800" b="1" u="sng" dirty="0" smtClean="0">
                <a:solidFill>
                  <a:schemeClr val="bg1"/>
                </a:solidFill>
              </a:rPr>
              <a:t>2</a:t>
            </a:r>
            <a:r>
              <a:rPr lang="es-419" sz="2800" b="1" u="sng" dirty="0" smtClean="0">
                <a:solidFill>
                  <a:schemeClr val="bg1"/>
                </a:solidFill>
              </a:rPr>
              <a:t>do ciclo</a:t>
            </a:r>
            <a:endParaRPr lang="es-ES_tradnl" sz="2000" b="1"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200025"/>
            <a:ext cx="8429625"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02534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348885"/>
            <a:ext cx="8429625" cy="641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25053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438150"/>
            <a:ext cx="8496300"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21848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4031873"/>
          </a:xfrm>
          <a:prstGeom prst="rect">
            <a:avLst/>
          </a:prstGeom>
          <a:noFill/>
        </p:spPr>
        <p:txBody>
          <a:bodyPr wrap="square" rtlCol="0">
            <a:spAutoFit/>
          </a:bodyPr>
          <a:lstStyle/>
          <a:p>
            <a:pPr algn="just"/>
            <a:r>
              <a:rPr lang="es-ES_tradnl" sz="3200" b="1" dirty="0" smtClean="0">
                <a:solidFill>
                  <a:schemeClr val="bg1"/>
                </a:solidFill>
              </a:rPr>
              <a:t>E</a:t>
            </a:r>
            <a:r>
              <a:rPr lang="es-419" sz="3200" b="1" dirty="0" smtClean="0">
                <a:solidFill>
                  <a:schemeClr val="bg1"/>
                </a:solidFill>
              </a:rPr>
              <a:t>n el primer ciclo, mientras se conocia la plataforma, los resultados no fueron muy favorables, ya que a pesar de que la empresa genero muchas utilidades, la competencia gano mas porque tuvo mejor estrategia y los gastos de la empresa eran muy elevados, luego de varios intentos fallidos por levantar la empresa, con otros mercados, decidi retomar con el mercado original y repensar la estrategia lo cual dio buenos resultados y la empresa pudo quedar en positivo</a:t>
            </a:r>
            <a:endParaRPr lang="es-ES_tradnl" sz="2400" b="1" dirty="0">
              <a:solidFill>
                <a:schemeClr val="bg1"/>
              </a:solidFill>
            </a:endParaRPr>
          </a:p>
        </p:txBody>
      </p:sp>
    </p:spTree>
    <p:extLst>
      <p:ext uri="{BB962C8B-B14F-4D97-AF65-F5344CB8AC3E}">
        <p14:creationId xmlns:p14="http://schemas.microsoft.com/office/powerpoint/2010/main" val="272001026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s-419" sz="4000" b="1" dirty="0" smtClean="0">
                <a:solidFill>
                  <a:schemeClr val="bg1"/>
                </a:solidFill>
              </a:rPr>
              <a:t>Experiencias Amauris</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61114614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426519157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s-419" sz="4000" b="1" dirty="0" smtClean="0">
                <a:solidFill>
                  <a:schemeClr val="bg1"/>
                </a:solidFill>
              </a:rPr>
              <a:t>Experiencias Wilfrido</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91903732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63100587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10905043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314379556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90688236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363453470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849826128"/>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63494224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s-419" sz="4000" b="1" dirty="0" smtClean="0">
                <a:solidFill>
                  <a:schemeClr val="bg1"/>
                </a:solidFill>
              </a:rPr>
              <a:t>Experiencias Claudia</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611146140"/>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426519157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Pb 1\Quarter 1.jpg"/>
          <p:cNvPicPr/>
          <p:nvPr/>
        </p:nvPicPr>
        <p:blipFill rotWithShape="1">
          <a:blip r:embed="rId2">
            <a:extLst>
              <a:ext uri="{28A0092B-C50C-407E-A947-70E740481C1C}">
                <a14:useLocalDpi xmlns:a14="http://schemas.microsoft.com/office/drawing/2010/main" val="0"/>
              </a:ext>
            </a:extLst>
          </a:blip>
          <a:srcRect l="17678" t="29631" r="19112" b="10454"/>
          <a:stretch/>
        </p:blipFill>
        <p:spPr bwMode="auto">
          <a:xfrm>
            <a:off x="3130232" y="858520"/>
            <a:ext cx="5931535" cy="51409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2506551"/>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1717699930"/>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s-419" sz="4000" b="1" smtClean="0">
                <a:solidFill>
                  <a:schemeClr val="bg1"/>
                </a:solidFill>
              </a:rPr>
              <a:t>Conclucion General, Experiencias del Grupo</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263205217"/>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extBox 6"/>
          <p:cNvSpPr txBox="1"/>
          <p:nvPr/>
        </p:nvSpPr>
        <p:spPr>
          <a:xfrm>
            <a:off x="572812" y="1289953"/>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9473240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Pb 1\Quarter 2.jpg"/>
          <p:cNvPicPr/>
          <p:nvPr/>
        </p:nvPicPr>
        <p:blipFill rotWithShape="1">
          <a:blip r:embed="rId2">
            <a:extLst>
              <a:ext uri="{28A0092B-C50C-407E-A947-70E740481C1C}">
                <a14:useLocalDpi xmlns:a14="http://schemas.microsoft.com/office/drawing/2010/main" val="0"/>
              </a:ext>
            </a:extLst>
          </a:blip>
          <a:srcRect l="16129" t="25543" r="19015" b="14946"/>
          <a:stretch/>
        </p:blipFill>
        <p:spPr bwMode="auto">
          <a:xfrm>
            <a:off x="3205162" y="490537"/>
            <a:ext cx="5781675" cy="5876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0480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Pb 1\Quarter 3.jpg"/>
          <p:cNvPicPr/>
          <p:nvPr/>
        </p:nvPicPr>
        <p:blipFill rotWithShape="1">
          <a:blip r:embed="rId2">
            <a:extLst>
              <a:ext uri="{28A0092B-C50C-407E-A947-70E740481C1C}">
                <a14:useLocalDpi xmlns:a14="http://schemas.microsoft.com/office/drawing/2010/main" val="0"/>
              </a:ext>
            </a:extLst>
          </a:blip>
          <a:srcRect l="12733" t="23369" r="19015" b="11141"/>
          <a:stretch/>
        </p:blipFill>
        <p:spPr bwMode="auto">
          <a:xfrm>
            <a:off x="3148965" y="1143000"/>
            <a:ext cx="5894070" cy="4572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84706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Quarter 1.jpg"/>
          <p:cNvPicPr/>
          <p:nvPr/>
        </p:nvPicPr>
        <p:blipFill rotWithShape="1">
          <a:blip r:embed="rId2">
            <a:extLst>
              <a:ext uri="{28A0092B-C50C-407E-A947-70E740481C1C}">
                <a14:useLocalDpi xmlns:a14="http://schemas.microsoft.com/office/drawing/2010/main" val="0"/>
              </a:ext>
            </a:extLst>
          </a:blip>
          <a:srcRect l="14431" t="24184" r="16299" b="13043"/>
          <a:stretch/>
        </p:blipFill>
        <p:spPr bwMode="auto">
          <a:xfrm>
            <a:off x="3126740" y="909637"/>
            <a:ext cx="5938520" cy="5038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77472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5" name="Picture 4" descr="C:\Users\ING WILFRIDO CRUZ\Desktop\Quarter 2.jpg"/>
          <p:cNvPicPr/>
          <p:nvPr/>
        </p:nvPicPr>
        <p:blipFill rotWithShape="1">
          <a:blip r:embed="rId2">
            <a:extLst>
              <a:ext uri="{28A0092B-C50C-407E-A947-70E740481C1C}">
                <a14:useLocalDpi xmlns:a14="http://schemas.microsoft.com/office/drawing/2010/main" val="0"/>
              </a:ext>
            </a:extLst>
          </a:blip>
          <a:srcRect l="13073" t="26358" r="18506" b="13044"/>
          <a:stretch/>
        </p:blipFill>
        <p:spPr bwMode="auto">
          <a:xfrm>
            <a:off x="3162935" y="704850"/>
            <a:ext cx="5866130" cy="5448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41320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Quarter 3.jpg"/>
          <p:cNvPicPr/>
          <p:nvPr/>
        </p:nvPicPr>
        <p:blipFill rotWithShape="1">
          <a:blip r:embed="rId2">
            <a:extLst>
              <a:ext uri="{28A0092B-C50C-407E-A947-70E740481C1C}">
                <a14:useLocalDpi xmlns:a14="http://schemas.microsoft.com/office/drawing/2010/main" val="0"/>
              </a:ext>
            </a:extLst>
          </a:blip>
          <a:srcRect l="13074" t="26901" r="18676" b="11685"/>
          <a:stretch/>
        </p:blipFill>
        <p:spPr bwMode="auto">
          <a:xfrm>
            <a:off x="3028950" y="700087"/>
            <a:ext cx="6134100" cy="54578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20041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776</Words>
  <Application>Microsoft Office PowerPoint</Application>
  <PresentationFormat>Widescreen</PresentationFormat>
  <Paragraphs>97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Segoe UI</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Daniel PC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Mejía</dc:creator>
  <cp:lastModifiedBy>Ing Cruz</cp:lastModifiedBy>
  <cp:revision>449</cp:revision>
  <dcterms:created xsi:type="dcterms:W3CDTF">2015-02-08T19:49:46Z</dcterms:created>
  <dcterms:modified xsi:type="dcterms:W3CDTF">2015-06-01T02:47:49Z</dcterms:modified>
</cp:coreProperties>
</file>