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6" r:id="rId3"/>
    <p:sldId id="257" r:id="rId4"/>
    <p:sldId id="259" r:id="rId5"/>
    <p:sldId id="267" r:id="rId6"/>
    <p:sldId id="268" r:id="rId7"/>
    <p:sldId id="269" r:id="rId8"/>
    <p:sldId id="270" r:id="rId9"/>
    <p:sldId id="271" r:id="rId10"/>
    <p:sldId id="272" r:id="rId11"/>
    <p:sldId id="273" r:id="rId12"/>
    <p:sldId id="282" r:id="rId13"/>
    <p:sldId id="274" r:id="rId14"/>
    <p:sldId id="275" r:id="rId15"/>
    <p:sldId id="276" r:id="rId16"/>
    <p:sldId id="277" r:id="rId17"/>
    <p:sldId id="278" r:id="rId18"/>
    <p:sldId id="284" r:id="rId19"/>
    <p:sldId id="285" r:id="rId20"/>
    <p:sldId id="279" r:id="rId21"/>
    <p:sldId id="280" r:id="rId22"/>
    <p:sldId id="281" r:id="rId23"/>
    <p:sldId id="286" r:id="rId24"/>
    <p:sldId id="287" r:id="rId25"/>
    <p:sldId id="288" r:id="rId26"/>
    <p:sldId id="289" r:id="rId27"/>
    <p:sldId id="292" r:id="rId28"/>
    <p:sldId id="293" r:id="rId29"/>
    <p:sldId id="290" r:id="rId30"/>
    <p:sldId id="291" r:id="rId3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s-E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s-E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38CF39DB-323A-4415-87F2-EE0D7530123A}" type="datetimeFigureOut">
              <a:rPr lang="es-ES" smtClean="0"/>
              <a:t>15/06/2015</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1CE43C3-09A1-4EDC-A9FD-2195ED161D8F}"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s-E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s-ES"/>
          </a:p>
        </p:txBody>
      </p:sp>
      <p:sp>
        <p:nvSpPr>
          <p:cNvPr id="4" name="3 Marcador de fecha"/>
          <p:cNvSpPr>
            <a:spLocks noGrp="1"/>
          </p:cNvSpPr>
          <p:nvPr>
            <p:ph type="dt" sz="half" idx="10"/>
          </p:nvPr>
        </p:nvSpPr>
        <p:spPr/>
        <p:txBody>
          <a:bodyPr/>
          <a:lstStyle/>
          <a:p>
            <a:fld id="{38CF39DB-323A-4415-87F2-EE0D7530123A}" type="datetimeFigureOut">
              <a:rPr lang="es-ES" smtClean="0"/>
              <a:t>15/06/2015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1CE43C3-09A1-4EDC-A9FD-2195ED161D8F}"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s-E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s-ES"/>
          </a:p>
        </p:txBody>
      </p:sp>
      <p:sp>
        <p:nvSpPr>
          <p:cNvPr id="4" name="3 Marcador de fecha"/>
          <p:cNvSpPr>
            <a:spLocks noGrp="1"/>
          </p:cNvSpPr>
          <p:nvPr>
            <p:ph type="dt" sz="half" idx="10"/>
          </p:nvPr>
        </p:nvSpPr>
        <p:spPr/>
        <p:txBody>
          <a:bodyPr/>
          <a:lstStyle/>
          <a:p>
            <a:fld id="{38CF39DB-323A-4415-87F2-EE0D7530123A}" type="datetimeFigureOut">
              <a:rPr lang="es-ES" smtClean="0"/>
              <a:t>15/06/2015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1CE43C3-09A1-4EDC-A9FD-2195ED161D8F}"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s-E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s-ES"/>
          </a:p>
        </p:txBody>
      </p:sp>
      <p:sp>
        <p:nvSpPr>
          <p:cNvPr id="4" name="3 Marcador de fecha"/>
          <p:cNvSpPr>
            <a:spLocks noGrp="1"/>
          </p:cNvSpPr>
          <p:nvPr>
            <p:ph type="dt" sz="half" idx="10"/>
          </p:nvPr>
        </p:nvSpPr>
        <p:spPr>
          <a:xfrm>
            <a:off x="4791456" y="6480048"/>
            <a:ext cx="2133600" cy="301752"/>
          </a:xfrm>
        </p:spPr>
        <p:txBody>
          <a:bodyPr/>
          <a:lstStyle/>
          <a:p>
            <a:fld id="{38CF39DB-323A-4415-87F2-EE0D7530123A}" type="datetimeFigureOut">
              <a:rPr lang="es-ES" smtClean="0"/>
              <a:t>15/06/2015</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F1CE43C3-09A1-4EDC-A9FD-2195ED161D8F}"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38CF39DB-323A-4415-87F2-EE0D7530123A}" type="datetimeFigureOut">
              <a:rPr lang="es-ES" smtClean="0"/>
              <a:t>15/06/2015</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F1CE43C3-09A1-4EDC-A9FD-2195ED161D8F}" type="slidenum">
              <a:rPr lang="es-ES" smtClean="0"/>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s-E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s-E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s-E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s-ES"/>
          </a:p>
        </p:txBody>
      </p:sp>
      <p:sp>
        <p:nvSpPr>
          <p:cNvPr id="5" name="4 Marcador de fecha"/>
          <p:cNvSpPr>
            <a:spLocks noGrp="1"/>
          </p:cNvSpPr>
          <p:nvPr>
            <p:ph type="dt" sz="half" idx="10"/>
          </p:nvPr>
        </p:nvSpPr>
        <p:spPr>
          <a:xfrm>
            <a:off x="4791456" y="6480969"/>
            <a:ext cx="2133600" cy="301752"/>
          </a:xfrm>
        </p:spPr>
        <p:txBody>
          <a:bodyPr/>
          <a:lstStyle/>
          <a:p>
            <a:fld id="{38CF39DB-323A-4415-87F2-EE0D7530123A}" type="datetimeFigureOut">
              <a:rPr lang="es-ES" smtClean="0"/>
              <a:t>15/06/2015</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F1CE43C3-09A1-4EDC-A9FD-2195ED161D8F}"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s-E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s-E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s-ES"/>
          </a:p>
        </p:txBody>
      </p:sp>
      <p:sp>
        <p:nvSpPr>
          <p:cNvPr id="7" name="6 Marcador de fecha"/>
          <p:cNvSpPr>
            <a:spLocks noGrp="1"/>
          </p:cNvSpPr>
          <p:nvPr>
            <p:ph type="dt" sz="half" idx="10"/>
          </p:nvPr>
        </p:nvSpPr>
        <p:spPr>
          <a:xfrm>
            <a:off x="4791456" y="6480969"/>
            <a:ext cx="2130552" cy="301752"/>
          </a:xfrm>
        </p:spPr>
        <p:txBody>
          <a:bodyPr/>
          <a:lstStyle/>
          <a:p>
            <a:fld id="{38CF39DB-323A-4415-87F2-EE0D7530123A}" type="datetimeFigureOut">
              <a:rPr lang="es-ES" smtClean="0"/>
              <a:t>15/06/2015</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F1CE43C3-09A1-4EDC-A9FD-2195ED161D8F}"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s-ES"/>
          </a:p>
        </p:txBody>
      </p:sp>
      <p:sp>
        <p:nvSpPr>
          <p:cNvPr id="3" name="2 Marcador de fecha"/>
          <p:cNvSpPr>
            <a:spLocks noGrp="1"/>
          </p:cNvSpPr>
          <p:nvPr>
            <p:ph type="dt" sz="half" idx="10"/>
          </p:nvPr>
        </p:nvSpPr>
        <p:spPr/>
        <p:txBody>
          <a:bodyPr/>
          <a:lstStyle/>
          <a:p>
            <a:fld id="{38CF39DB-323A-4415-87F2-EE0D7530123A}" type="datetimeFigureOut">
              <a:rPr lang="es-ES" smtClean="0"/>
              <a:t>15/06/2015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1CE43C3-09A1-4EDC-A9FD-2195ED161D8F}"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38CF39DB-323A-4415-87F2-EE0D7530123A}" type="datetimeFigureOut">
              <a:rPr lang="es-ES" smtClean="0"/>
              <a:t>15/06/2015</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F1CE43C3-09A1-4EDC-A9FD-2195ED161D8F}"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s-E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s-E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38CF39DB-323A-4415-87F2-EE0D7530123A}" type="datetimeFigureOut">
              <a:rPr lang="es-ES" smtClean="0"/>
              <a:t>15/06/2015</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F1CE43C3-09A1-4EDC-A9FD-2195ED161D8F}"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s-E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s-E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38CF39DB-323A-4415-87F2-EE0D7530123A}" type="datetimeFigureOut">
              <a:rPr lang="es-ES" smtClean="0"/>
              <a:t>15/06/2015</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F1CE43C3-09A1-4EDC-A9FD-2195ED161D8F}"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s-E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s-E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8CF39DB-323A-4415-87F2-EE0D7530123A}" type="datetimeFigureOut">
              <a:rPr lang="es-ES" smtClean="0"/>
              <a:t>15/06/2015</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1CE43C3-09A1-4EDC-A9FD-2195ED161D8F}"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54352" y="548680"/>
            <a:ext cx="7742825"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dirty="0" smtClean="0">
                <a:ln>
                  <a:noFill/>
                </a:ln>
                <a:solidFill>
                  <a:schemeClr val="tx1"/>
                </a:solidFill>
                <a:effectLst/>
                <a:latin typeface="Century Gothic" pitchFamily="34" charset="0"/>
                <a:ea typeface="Calibri" pitchFamily="34" charset="0"/>
                <a:cs typeface="Tahoma" pitchFamily="34" charset="0"/>
              </a:rPr>
              <a:t>Proceso de Seguridad de Información</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itchFamily="34" charset="0"/>
            </a:endParaRPr>
          </a:p>
        </p:txBody>
      </p:sp>
      <p:sp>
        <p:nvSpPr>
          <p:cNvPr id="1027" name="Rectangle 3"/>
          <p:cNvSpPr>
            <a:spLocks noChangeArrowheads="1"/>
          </p:cNvSpPr>
          <p:nvPr/>
        </p:nvSpPr>
        <p:spPr bwMode="auto">
          <a:xfrm>
            <a:off x="-131763" y="4210050"/>
            <a:ext cx="9144001"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9" name="Rectangle 1"/>
          <p:cNvSpPr>
            <a:spLocks noChangeArrowheads="1"/>
          </p:cNvSpPr>
          <p:nvPr/>
        </p:nvSpPr>
        <p:spPr bwMode="auto">
          <a:xfrm>
            <a:off x="179512" y="2330380"/>
            <a:ext cx="3456384"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800" b="1" i="0" u="none" strike="noStrike" cap="none" normalizeH="0" baseline="0" dirty="0" smtClean="0">
                <a:ln>
                  <a:noFill/>
                </a:ln>
                <a:solidFill>
                  <a:schemeClr val="tx1"/>
                </a:solidFill>
                <a:effectLst/>
                <a:latin typeface="Century Gothic" pitchFamily="34" charset="0"/>
                <a:ea typeface="Calibri" pitchFamily="34" charset="0"/>
                <a:cs typeface="Tahoma" pitchFamily="34" charset="0"/>
              </a:rPr>
              <a:t>Agenda</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s-ES" sz="1600" b="1" i="0" u="none" strike="noStrike" cap="none" normalizeH="0" baseline="0" dirty="0" smtClean="0">
                <a:ln>
                  <a:noFill/>
                </a:ln>
                <a:solidFill>
                  <a:schemeClr val="tx1"/>
                </a:solidFill>
                <a:effectLst/>
                <a:latin typeface="Century Gothic" pitchFamily="34" charset="0"/>
                <a:ea typeface="Calibri" pitchFamily="34" charset="0"/>
                <a:cs typeface="Tahoma" pitchFamily="34" charset="0"/>
              </a:rPr>
              <a:t>Evaluación</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s-ES" sz="1600" b="1" i="0" u="none" strike="noStrike" cap="none" normalizeH="0" baseline="0" dirty="0" smtClean="0">
                <a:ln>
                  <a:noFill/>
                </a:ln>
                <a:solidFill>
                  <a:schemeClr val="tx1"/>
                </a:solidFill>
                <a:effectLst/>
                <a:latin typeface="Century Gothic" pitchFamily="34" charset="0"/>
                <a:ea typeface="Calibri" pitchFamily="34" charset="0"/>
                <a:cs typeface="Tahoma" pitchFamily="34" charset="0"/>
              </a:rPr>
              <a:t>Políticas</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s-ES" sz="1600" b="1" i="0" u="none" strike="noStrike" cap="none" normalizeH="0" baseline="0" dirty="0" smtClean="0">
                <a:ln>
                  <a:noFill/>
                </a:ln>
                <a:solidFill>
                  <a:schemeClr val="tx1"/>
                </a:solidFill>
                <a:effectLst/>
                <a:latin typeface="Century Gothic" pitchFamily="34" charset="0"/>
                <a:ea typeface="Calibri" pitchFamily="34" charset="0"/>
                <a:cs typeface="Tahoma" pitchFamily="34" charset="0"/>
              </a:rPr>
              <a:t>Implementación</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s-ES" sz="1600" b="1" i="0" u="none" strike="noStrike" cap="none" normalizeH="0" baseline="0" dirty="0" smtClean="0">
                <a:ln>
                  <a:noFill/>
                </a:ln>
                <a:solidFill>
                  <a:schemeClr val="tx1"/>
                </a:solidFill>
                <a:effectLst/>
                <a:latin typeface="Century Gothic" pitchFamily="34" charset="0"/>
                <a:ea typeface="Calibri" pitchFamily="34" charset="0"/>
                <a:cs typeface="Tahoma" pitchFamily="34" charset="0"/>
              </a:rPr>
              <a:t>Auditoria</a:t>
            </a:r>
          </a:p>
          <a:p>
            <a:pPr marL="0" marR="0" lvl="0" indent="0" algn="just" defTabSz="914400" rtl="0" eaLnBrk="0" fontAlgn="base" latinLnBrk="0" hangingPunct="0">
              <a:lnSpc>
                <a:spcPct val="300000"/>
              </a:lnSpc>
              <a:spcBef>
                <a:spcPct val="0"/>
              </a:spcBef>
              <a:spcAft>
                <a:spcPct val="0"/>
              </a:spcAft>
              <a:buClrTx/>
              <a:buSzTx/>
              <a:buFontTx/>
              <a:buChar char="•"/>
              <a:tabLst/>
            </a:pPr>
            <a:r>
              <a:rPr lang="en-US" sz="1600" b="1" dirty="0" err="1" smtClean="0">
                <a:latin typeface="Century Gothic" pitchFamily="34" charset="0"/>
                <a:cs typeface="Tahoma" pitchFamily="34" charset="0"/>
              </a:rPr>
              <a:t>Concienciacion</a:t>
            </a:r>
            <a:r>
              <a:rPr lang="en-US" sz="1600" b="1" dirty="0" smtClean="0">
                <a:latin typeface="Century Gothic" pitchFamily="34" charset="0"/>
                <a:cs typeface="Tahoma" pitchFamily="34" charset="0"/>
              </a:rPr>
              <a:t> de </a:t>
            </a:r>
            <a:r>
              <a:rPr lang="en-US" sz="1600" b="1" dirty="0" err="1" smtClean="0">
                <a:latin typeface="Century Gothic" pitchFamily="34" charset="0"/>
                <a:cs typeface="Tahoma" pitchFamily="34" charset="0"/>
              </a:rPr>
              <a:t>Usuarios</a:t>
            </a:r>
            <a:endParaRPr kumimoji="0" lang="es-ES" sz="2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sz="4400" dirty="0">
                <a:solidFill>
                  <a:schemeClr val="tx1">
                    <a:lumMod val="95000"/>
                  </a:schemeClr>
                </a:solidFill>
              </a:rPr>
              <a:t>Seguridad en las Telecomunicaciones</a:t>
            </a:r>
            <a:endParaRPr lang="es-ES" dirty="0">
              <a:solidFill>
                <a:schemeClr val="tx1">
                  <a:lumMod val="95000"/>
                </a:schemeClr>
              </a:solidFill>
            </a:endParaRPr>
          </a:p>
        </p:txBody>
      </p:sp>
      <p:sp>
        <p:nvSpPr>
          <p:cNvPr id="3" name="Marcador de contenido 2"/>
          <p:cNvSpPr>
            <a:spLocks noGrp="1"/>
          </p:cNvSpPr>
          <p:nvPr>
            <p:ph idx="1"/>
          </p:nvPr>
        </p:nvSpPr>
        <p:spPr/>
        <p:txBody>
          <a:bodyPr/>
          <a:lstStyle/>
          <a:p>
            <a:pPr marL="285750" indent="-285750">
              <a:buFontTx/>
              <a:buChar char="-"/>
            </a:pPr>
            <a:r>
              <a:rPr lang="es-ES_tradnl" sz="3200" dirty="0"/>
              <a:t>Todos los datos procesados son propiedad de la entidad y no deben usarse para fines no autorizados, para garantizar la seguridad y productividad.</a:t>
            </a:r>
          </a:p>
          <a:p>
            <a:endParaRPr lang="es-ES" dirty="0"/>
          </a:p>
        </p:txBody>
      </p:sp>
    </p:spTree>
    <p:extLst>
      <p:ext uri="{BB962C8B-B14F-4D97-AF65-F5344CB8AC3E}">
        <p14:creationId xmlns:p14="http://schemas.microsoft.com/office/powerpoint/2010/main" val="4285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51628" y="2708920"/>
            <a:ext cx="1808508"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dirty="0" err="1" smtClean="0">
                <a:ln>
                  <a:noFill/>
                </a:ln>
                <a:solidFill>
                  <a:schemeClr val="tx1"/>
                </a:solidFill>
                <a:effectLst/>
                <a:latin typeface="Century Gothic" pitchFamily="34" charset="0"/>
                <a:ea typeface="Calibri" pitchFamily="34" charset="0"/>
                <a:cs typeface="Tahoma" pitchFamily="34" charset="0"/>
              </a:rPr>
              <a:t>Politicas</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160061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400" dirty="0">
                <a:solidFill>
                  <a:schemeClr val="tx1">
                    <a:lumMod val="95000"/>
                  </a:schemeClr>
                </a:solidFill>
              </a:rPr>
              <a:t>Objetivo</a:t>
            </a:r>
            <a:endParaRPr lang="es-ES" dirty="0">
              <a:solidFill>
                <a:schemeClr val="tx1">
                  <a:lumMod val="95000"/>
                </a:schemeClr>
              </a:solidFill>
            </a:endParaRPr>
          </a:p>
        </p:txBody>
      </p:sp>
      <p:sp>
        <p:nvSpPr>
          <p:cNvPr id="3" name="Marcador de contenido 2"/>
          <p:cNvSpPr>
            <a:spLocks noGrp="1"/>
          </p:cNvSpPr>
          <p:nvPr>
            <p:ph idx="1"/>
          </p:nvPr>
        </p:nvSpPr>
        <p:spPr/>
        <p:txBody>
          <a:bodyPr>
            <a:normAutofit lnSpcReduction="10000"/>
          </a:bodyPr>
          <a:lstStyle/>
          <a:p>
            <a:pPr marL="64008" indent="0">
              <a:buNone/>
            </a:pPr>
            <a:r>
              <a:rPr lang="es-ES" sz="3200" dirty="0"/>
              <a:t>Proporcionar dirección y apoyo gerencial para brindar seguridad de la información. El nivel gerencial debe establecer una dirección política clara y demostrar apoyo y compromiso con respecto a la seguridad de la información, mediante la formulación y mantenimiento de una política de seguridad de la información a través de toda la organización.</a:t>
            </a:r>
            <a:endParaRPr lang="en-US" sz="3200" dirty="0"/>
          </a:p>
          <a:p>
            <a:endParaRPr lang="es-ES" dirty="0"/>
          </a:p>
        </p:txBody>
      </p:sp>
    </p:spTree>
    <p:extLst>
      <p:ext uri="{BB962C8B-B14F-4D97-AF65-F5344CB8AC3E}">
        <p14:creationId xmlns:p14="http://schemas.microsoft.com/office/powerpoint/2010/main" val="336698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pPr marL="64008" indent="0">
              <a:buNone/>
            </a:pPr>
            <a:r>
              <a:rPr lang="es-US" sz="3200" dirty="0"/>
              <a:t>Los responsables del nivel gerencial deben aprobar y publicar un documento que contenga la política de seguridad y comunicarlo a todos los empleados, según corresponda. Éste debe poner de manifiesto su compromiso y establecer el enfoque de la organización con respecto a la gestión de la seguridad de la información. </a:t>
            </a:r>
          </a:p>
          <a:p>
            <a:endParaRPr lang="es-ES" dirty="0"/>
          </a:p>
        </p:txBody>
      </p:sp>
      <p:sp>
        <p:nvSpPr>
          <p:cNvPr id="4" name="Título 3"/>
          <p:cNvSpPr>
            <a:spLocks noGrp="1"/>
          </p:cNvSpPr>
          <p:nvPr>
            <p:ph type="title"/>
          </p:nvPr>
        </p:nvSpPr>
        <p:spPr/>
        <p:txBody>
          <a:bodyPr/>
          <a:lstStyle/>
          <a:p>
            <a:endParaRPr lang="es-ES"/>
          </a:p>
        </p:txBody>
      </p:sp>
    </p:spTree>
    <p:extLst>
      <p:ext uri="{BB962C8B-B14F-4D97-AF65-F5344CB8AC3E}">
        <p14:creationId xmlns:p14="http://schemas.microsoft.com/office/powerpoint/2010/main" val="313470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052736"/>
            <a:ext cx="8229600" cy="5402072"/>
          </a:xfrm>
        </p:spPr>
        <p:txBody>
          <a:bodyPr>
            <a:normAutofit fontScale="92500"/>
          </a:bodyPr>
          <a:lstStyle/>
          <a:p>
            <a:pPr marL="64008" indent="0">
              <a:buNone/>
            </a:pPr>
            <a:r>
              <a:rPr lang="es-US" sz="3200" dirty="0"/>
              <a:t>Como mínimo, deben incluirse las siguientes pautas:</a:t>
            </a:r>
          </a:p>
          <a:p>
            <a:pPr marL="64008" indent="0">
              <a:buNone/>
            </a:pPr>
            <a:r>
              <a:rPr lang="es-US" sz="3200" dirty="0"/>
              <a:t>a) Definición de la seguridad de la información, sus objetivos y alcance generales y la importancia de la seguridad como un mecanismo que permite la distribución de la información;</a:t>
            </a:r>
          </a:p>
          <a:p>
            <a:pPr marL="64008" indent="0">
              <a:buNone/>
            </a:pPr>
            <a:r>
              <a:rPr lang="es-US" sz="3200" dirty="0"/>
              <a:t>b) Una declaración del propósito de los responsables del nivel gerencial, apoyando los objetivos y principios de la seguridad de la información;</a:t>
            </a:r>
          </a:p>
          <a:p>
            <a:endParaRPr lang="es-ES" dirty="0"/>
          </a:p>
        </p:txBody>
      </p:sp>
    </p:spTree>
    <p:extLst>
      <p:ext uri="{BB962C8B-B14F-4D97-AF65-F5344CB8AC3E}">
        <p14:creationId xmlns:p14="http://schemas.microsoft.com/office/powerpoint/2010/main" val="58268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404664"/>
            <a:ext cx="8229600" cy="6050144"/>
          </a:xfrm>
        </p:spPr>
        <p:txBody>
          <a:bodyPr>
            <a:normAutofit fontScale="92500" lnSpcReduction="20000"/>
          </a:bodyPr>
          <a:lstStyle/>
          <a:p>
            <a:pPr marL="64008" indent="0">
              <a:buNone/>
            </a:pPr>
            <a:r>
              <a:rPr lang="es-US" sz="3200" dirty="0"/>
              <a:t>c) Una breve explicación de las políticas, principios, normas y requisitos de cumplimiento en materia de seguridad, que son especialmente importantes para la organización, por ejemplo: </a:t>
            </a:r>
          </a:p>
          <a:p>
            <a:pPr marL="64008" indent="0">
              <a:buNone/>
            </a:pPr>
            <a:r>
              <a:rPr lang="es-US" sz="3200" dirty="0"/>
              <a:t>1) Cumplimiento de requisitos legales y contractuales; </a:t>
            </a:r>
          </a:p>
          <a:p>
            <a:pPr marL="64008" indent="0">
              <a:buNone/>
            </a:pPr>
            <a:r>
              <a:rPr lang="es-US" sz="3200" dirty="0"/>
              <a:t>2) Requisitos de instrucción en materia de seguridad;</a:t>
            </a:r>
          </a:p>
          <a:p>
            <a:pPr marL="64008" indent="0">
              <a:buNone/>
            </a:pPr>
            <a:r>
              <a:rPr lang="es-US" sz="3200" dirty="0"/>
              <a:t> 3) Prevención y detección de virus y demás software malicioso;</a:t>
            </a:r>
          </a:p>
          <a:p>
            <a:pPr marL="64008" indent="0">
              <a:buNone/>
            </a:pPr>
            <a:r>
              <a:rPr lang="es-US" sz="3200" dirty="0"/>
              <a:t> 4) Administración de la continuidad comercial; </a:t>
            </a:r>
          </a:p>
          <a:p>
            <a:pPr marL="64008" indent="0">
              <a:buNone/>
            </a:pPr>
            <a:r>
              <a:rPr lang="es-US" sz="3200" dirty="0"/>
              <a:t>5) Consecuencias de las violaciones a la política de seguridad;</a:t>
            </a:r>
          </a:p>
          <a:p>
            <a:endParaRPr lang="es-ES" dirty="0"/>
          </a:p>
        </p:txBody>
      </p:sp>
    </p:spTree>
    <p:extLst>
      <p:ext uri="{BB962C8B-B14F-4D97-AF65-F5344CB8AC3E}">
        <p14:creationId xmlns:p14="http://schemas.microsoft.com/office/powerpoint/2010/main" val="280547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404664"/>
            <a:ext cx="8229600" cy="6050144"/>
          </a:xfrm>
        </p:spPr>
        <p:txBody>
          <a:bodyPr>
            <a:normAutofit lnSpcReduction="10000"/>
          </a:bodyPr>
          <a:lstStyle/>
          <a:p>
            <a:pPr marL="64008" indent="0">
              <a:buNone/>
            </a:pPr>
            <a:r>
              <a:rPr lang="es-US" sz="3200" dirty="0"/>
              <a:t>d) Una definición de las responsabilidades generales y específicas en materia de gestión de la seguridad de la información, incluyendo la comunicación de los incidentes relativos a la seguridad; </a:t>
            </a:r>
          </a:p>
          <a:p>
            <a:pPr marL="64008" indent="0">
              <a:buNone/>
            </a:pPr>
            <a:r>
              <a:rPr lang="es-US" sz="3200" dirty="0"/>
              <a:t>e) Referencias a documentos que puedan respaldar la política, por ejemplo, políticas y procedimientos de seguridad más detallados para sistemas de información específicos o normas de seguridad que deben cumplir los usuarios.</a:t>
            </a:r>
          </a:p>
          <a:p>
            <a:endParaRPr lang="es-ES" dirty="0"/>
          </a:p>
        </p:txBody>
      </p:sp>
    </p:spTree>
    <p:extLst>
      <p:ext uri="{BB962C8B-B14F-4D97-AF65-F5344CB8AC3E}">
        <p14:creationId xmlns:p14="http://schemas.microsoft.com/office/powerpoint/2010/main" val="2673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16464" y="2708920"/>
            <a:ext cx="3478837"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dirty="0" smtClean="0">
                <a:ln>
                  <a:noFill/>
                </a:ln>
                <a:solidFill>
                  <a:schemeClr val="tx1"/>
                </a:solidFill>
                <a:effectLst/>
                <a:latin typeface="Century Gothic" pitchFamily="34" charset="0"/>
                <a:ea typeface="Calibri" pitchFamily="34" charset="0"/>
                <a:cs typeface="Tahoma" pitchFamily="34" charset="0"/>
              </a:rPr>
              <a:t>Implementación</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84327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761060" y="2708920"/>
            <a:ext cx="1989648"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dirty="0" smtClean="0">
                <a:ln>
                  <a:noFill/>
                </a:ln>
                <a:solidFill>
                  <a:schemeClr val="tx1"/>
                </a:solidFill>
                <a:effectLst/>
                <a:latin typeface="Century Gothic" pitchFamily="34" charset="0"/>
                <a:ea typeface="Calibri" pitchFamily="34" charset="0"/>
                <a:cs typeface="Tahoma" pitchFamily="34" charset="0"/>
              </a:rPr>
              <a:t>Auditoria</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57257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504" y="188640"/>
            <a:ext cx="8928992" cy="6266168"/>
          </a:xfrm>
        </p:spPr>
        <p:txBody>
          <a:bodyPr>
            <a:normAutofit fontScale="70000" lnSpcReduction="20000"/>
          </a:bodyPr>
          <a:lstStyle/>
          <a:p>
            <a:pPr marL="64008" indent="0" algn="just">
              <a:buNone/>
            </a:pPr>
            <a:endParaRPr lang="es-ES" sz="3200" dirty="0" smtClean="0"/>
          </a:p>
          <a:p>
            <a:pPr marL="64008" indent="0" algn="just">
              <a:buNone/>
            </a:pPr>
            <a:r>
              <a:rPr lang="es-ES" sz="3200" dirty="0" smtClean="0"/>
              <a:t>Una </a:t>
            </a:r>
            <a:r>
              <a:rPr lang="es-ES" sz="3200" dirty="0"/>
              <a:t>auditoría de seguridad informática o auditoría de seguridad de sistemas de </a:t>
            </a:r>
            <a:r>
              <a:rPr lang="es-ES" sz="3200" dirty="0" smtClean="0"/>
              <a:t>información </a:t>
            </a:r>
            <a:r>
              <a:rPr lang="es-ES" sz="3200" dirty="0"/>
              <a:t>(SI) es el estudio que comprende el análisis y gestión de sistemas llevado a cabo por profesionales para identificar, enumerar y posteriormente describir las diversas vulnerabilidades que pudieran presentarse en una revisión exhaustiva de las estaciones de trabajo, redes de comunicaciones o servidores.</a:t>
            </a:r>
          </a:p>
          <a:p>
            <a:pPr marL="64008" indent="0" algn="just">
              <a:buNone/>
            </a:pPr>
            <a:endParaRPr lang="es-ES" sz="3200" dirty="0"/>
          </a:p>
          <a:p>
            <a:pPr marL="64008" indent="0" algn="just">
              <a:buNone/>
            </a:pPr>
            <a:r>
              <a:rPr lang="es-ES" sz="3200" dirty="0" smtClean="0"/>
              <a:t>Una </a:t>
            </a:r>
            <a:r>
              <a:rPr lang="es-ES" sz="3200" dirty="0"/>
              <a:t>vez obtenidos los resultados, se detallan, archivan y reportan a los responsables quienes deberán establecer medidas preventivas de refuerzo y/o corrección siguiendo siempre un proceso secuencial que permita a los administradores mejorar la seguridad de sus sistemas aprendiendo de los errores cometidos con anterioridad.</a:t>
            </a:r>
          </a:p>
          <a:p>
            <a:pPr marL="64008" indent="0" algn="just">
              <a:buNone/>
            </a:pPr>
            <a:endParaRPr lang="es-ES" sz="3200" dirty="0"/>
          </a:p>
          <a:p>
            <a:pPr marL="64008" indent="0" algn="just">
              <a:buNone/>
            </a:pPr>
            <a:r>
              <a:rPr lang="es-ES" sz="3200" dirty="0" smtClean="0"/>
              <a:t>Las </a:t>
            </a:r>
            <a:r>
              <a:rPr lang="es-ES" sz="3200" dirty="0"/>
              <a:t>auditorías de seguridad de SI permiten conocer en el momento de su realización cuál es la situación exacta de sus activos de información en cuanto a protección, control y medidas de seguridad.</a:t>
            </a:r>
          </a:p>
          <a:p>
            <a:endParaRPr lang="es-ES" dirty="0"/>
          </a:p>
        </p:txBody>
      </p:sp>
    </p:spTree>
    <p:extLst>
      <p:ext uri="{BB962C8B-B14F-4D97-AF65-F5344CB8AC3E}">
        <p14:creationId xmlns:p14="http://schemas.microsoft.com/office/powerpoint/2010/main" val="265815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563888" y="2708920"/>
            <a:ext cx="2383986"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dirty="0" smtClean="0">
                <a:ln>
                  <a:noFill/>
                </a:ln>
                <a:solidFill>
                  <a:schemeClr val="tx1"/>
                </a:solidFill>
                <a:effectLst/>
                <a:latin typeface="Century Gothic" pitchFamily="34" charset="0"/>
                <a:ea typeface="Calibri" pitchFamily="34" charset="0"/>
                <a:cs typeface="Tahoma" pitchFamily="34" charset="0"/>
              </a:rPr>
              <a:t>Evaluación</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400" dirty="0">
                <a:solidFill>
                  <a:schemeClr val="tx1">
                    <a:lumMod val="95000"/>
                  </a:schemeClr>
                </a:solidFill>
                <a:effectLst/>
              </a:rPr>
              <a:t>Fases de una auditoría</a:t>
            </a:r>
          </a:p>
        </p:txBody>
      </p:sp>
      <p:sp>
        <p:nvSpPr>
          <p:cNvPr id="3" name="Marcador de contenido 2"/>
          <p:cNvSpPr>
            <a:spLocks noGrp="1"/>
          </p:cNvSpPr>
          <p:nvPr>
            <p:ph idx="1"/>
          </p:nvPr>
        </p:nvSpPr>
        <p:spPr>
          <a:xfrm>
            <a:off x="457200" y="1412776"/>
            <a:ext cx="8229600" cy="5042032"/>
          </a:xfrm>
        </p:spPr>
        <p:txBody>
          <a:bodyPr>
            <a:normAutofit fontScale="85000" lnSpcReduction="10000"/>
          </a:bodyPr>
          <a:lstStyle/>
          <a:p>
            <a:r>
              <a:rPr lang="es-ES" sz="3200" dirty="0"/>
              <a:t> Enumeración de redes, topologías y protocolos</a:t>
            </a:r>
          </a:p>
          <a:p>
            <a:r>
              <a:rPr lang="es-ES" sz="3200" dirty="0"/>
              <a:t>    Verificación del Cumplimiento de los estándares internacionales. ISO, COBIT, etc.</a:t>
            </a:r>
          </a:p>
          <a:p>
            <a:r>
              <a:rPr lang="es-ES" sz="3200" dirty="0"/>
              <a:t>    Identificación de los sistemas operativos instalados</a:t>
            </a:r>
          </a:p>
          <a:p>
            <a:r>
              <a:rPr lang="es-ES" sz="3200" dirty="0"/>
              <a:t>    Análisis de servicios y aplicaciones</a:t>
            </a:r>
          </a:p>
          <a:p>
            <a:r>
              <a:rPr lang="es-ES" sz="3200" dirty="0"/>
              <a:t>    Detección, comprobación y evaluación de vulnerabilidades</a:t>
            </a:r>
          </a:p>
          <a:p>
            <a:r>
              <a:rPr lang="es-ES" sz="3200" dirty="0"/>
              <a:t>    Medidas específicas de corrección</a:t>
            </a:r>
          </a:p>
          <a:p>
            <a:r>
              <a:rPr lang="es-ES" sz="3200" dirty="0"/>
              <a:t>    Recomendaciones sobre implantación de medidas preventivas.</a:t>
            </a:r>
            <a:endParaRPr lang="es-ES" dirty="0"/>
          </a:p>
        </p:txBody>
      </p:sp>
    </p:spTree>
    <p:extLst>
      <p:ext uri="{BB962C8B-B14F-4D97-AF65-F5344CB8AC3E}">
        <p14:creationId xmlns:p14="http://schemas.microsoft.com/office/powerpoint/2010/main" val="227557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43408"/>
            <a:ext cx="8229600" cy="1399032"/>
          </a:xfrm>
        </p:spPr>
        <p:txBody>
          <a:bodyPr/>
          <a:lstStyle/>
          <a:p>
            <a:r>
              <a:rPr lang="es-ES" sz="4400" dirty="0">
                <a:solidFill>
                  <a:schemeClr val="tx1">
                    <a:lumMod val="95000"/>
                  </a:schemeClr>
                </a:solidFill>
                <a:effectLst/>
              </a:rPr>
              <a:t>Tipos de auditoría</a:t>
            </a:r>
          </a:p>
        </p:txBody>
      </p:sp>
      <p:sp>
        <p:nvSpPr>
          <p:cNvPr id="3" name="Marcador de contenido 2"/>
          <p:cNvSpPr>
            <a:spLocks noGrp="1"/>
          </p:cNvSpPr>
          <p:nvPr>
            <p:ph idx="1"/>
          </p:nvPr>
        </p:nvSpPr>
        <p:spPr>
          <a:xfrm>
            <a:off x="179512" y="908720"/>
            <a:ext cx="8507288" cy="5760640"/>
          </a:xfrm>
        </p:spPr>
        <p:txBody>
          <a:bodyPr>
            <a:normAutofit fontScale="55000" lnSpcReduction="20000"/>
          </a:bodyPr>
          <a:lstStyle/>
          <a:p>
            <a:r>
              <a:rPr lang="es-ES" sz="3200" dirty="0">
                <a:solidFill>
                  <a:srgbClr val="FFFF00"/>
                </a:solidFill>
              </a:rPr>
              <a:t>Auditoría de seguridad interna</a:t>
            </a:r>
            <a:r>
              <a:rPr lang="es-ES" sz="3200" dirty="0"/>
              <a:t>. En este tipo de auditoría se contrasta el nivel de seguridad y privacidad de las redes locales y corporativas de carácter interno</a:t>
            </a:r>
          </a:p>
          <a:p>
            <a:r>
              <a:rPr lang="es-ES" sz="3200" dirty="0"/>
              <a:t>    </a:t>
            </a:r>
            <a:r>
              <a:rPr lang="es-ES" sz="3200" dirty="0">
                <a:solidFill>
                  <a:srgbClr val="FFFF00"/>
                </a:solidFill>
              </a:rPr>
              <a:t>Auditoría de seguridad perimetral</a:t>
            </a:r>
            <a:r>
              <a:rPr lang="es-ES" sz="3200" dirty="0"/>
              <a:t>. En este tipo de análisis, el perímetro de la red local o corporativa es estudiado y se analiza el grado de seguridad que ofrece en las entradas exteriores</a:t>
            </a:r>
          </a:p>
          <a:p>
            <a:r>
              <a:rPr lang="es-ES" sz="3200" dirty="0"/>
              <a:t>    </a:t>
            </a:r>
            <a:r>
              <a:rPr lang="es-ES" sz="3200" dirty="0">
                <a:solidFill>
                  <a:srgbClr val="FFFF00"/>
                </a:solidFill>
              </a:rPr>
              <a:t>Test de intrusión</a:t>
            </a:r>
            <a:r>
              <a:rPr lang="es-ES" sz="3200" dirty="0"/>
              <a:t>. El test de intrusión es un método de auditoría mediante el cual se intenta acceder a los sistemas, para comprobar el nivel de resistencia a la intrusión no deseada. Es un complemento fundamental para la auditoría perimetral.</a:t>
            </a:r>
          </a:p>
          <a:p>
            <a:r>
              <a:rPr lang="es-ES" sz="3200" dirty="0"/>
              <a:t>    </a:t>
            </a:r>
            <a:r>
              <a:rPr lang="es-ES" sz="3200" dirty="0">
                <a:solidFill>
                  <a:srgbClr val="FFFF00"/>
                </a:solidFill>
              </a:rPr>
              <a:t>Análisis forense</a:t>
            </a:r>
            <a:r>
              <a:rPr lang="es-ES" sz="3200" dirty="0"/>
              <a:t>. El análisis forense es una metodología de estudio ideal para el análisis posterior de incidentes, mediante el cual se trata de reconstruir cómo se ha penetrado en el sistema, a la par que se valoran los daños ocasionados. Si los daños han provocado la </a:t>
            </a:r>
            <a:r>
              <a:rPr lang="es-ES" sz="3200" dirty="0" err="1"/>
              <a:t>inoperabilidad</a:t>
            </a:r>
            <a:r>
              <a:rPr lang="es-ES" sz="3200" dirty="0"/>
              <a:t> del sistema, el análisis se denomina análisis </a:t>
            </a:r>
            <a:r>
              <a:rPr lang="es-ES" sz="3200" dirty="0" err="1"/>
              <a:t>postmortem</a:t>
            </a:r>
            <a:r>
              <a:rPr lang="es-ES" sz="3200" dirty="0"/>
              <a:t>.</a:t>
            </a:r>
          </a:p>
          <a:p>
            <a:r>
              <a:rPr lang="es-ES" sz="3200" dirty="0"/>
              <a:t>    </a:t>
            </a:r>
            <a:r>
              <a:rPr lang="es-ES" sz="3200" dirty="0">
                <a:solidFill>
                  <a:srgbClr val="FFFF00"/>
                </a:solidFill>
              </a:rPr>
              <a:t>Auditoría de páginas web</a:t>
            </a:r>
            <a:r>
              <a:rPr lang="es-ES" sz="3200" dirty="0"/>
              <a:t>. Entendida como el análisis externo de la web, comprobando vulnerabilidades como la inyección de código </a:t>
            </a:r>
            <a:r>
              <a:rPr lang="es-ES" sz="3200" dirty="0" err="1"/>
              <a:t>sql</a:t>
            </a:r>
            <a:r>
              <a:rPr lang="es-ES" sz="3200" dirty="0"/>
              <a:t>, Verificación de existencia y anulación de posibilidades de Cross </a:t>
            </a:r>
            <a:r>
              <a:rPr lang="es-ES" sz="3200" dirty="0" err="1"/>
              <a:t>Site</a:t>
            </a:r>
            <a:r>
              <a:rPr lang="es-ES" sz="3200" dirty="0"/>
              <a:t> Scripting (XSS), etc.</a:t>
            </a:r>
          </a:p>
          <a:p>
            <a:r>
              <a:rPr lang="es-ES" sz="3200" dirty="0"/>
              <a:t>    </a:t>
            </a:r>
            <a:r>
              <a:rPr lang="es-ES" sz="3200" dirty="0">
                <a:solidFill>
                  <a:srgbClr val="FFFF00"/>
                </a:solidFill>
              </a:rPr>
              <a:t>Auditoría de código de aplicaciones</a:t>
            </a:r>
            <a:r>
              <a:rPr lang="es-ES" sz="3200" dirty="0"/>
              <a:t>. Análisis del código tanto de aplicaciones páginas Web como de cualquier tipo de aplicación, independientemente del lenguaje empleado</a:t>
            </a:r>
          </a:p>
          <a:p>
            <a:endParaRPr lang="es-ES" dirty="0"/>
          </a:p>
        </p:txBody>
      </p:sp>
    </p:spTree>
    <p:extLst>
      <p:ext uri="{BB962C8B-B14F-4D97-AF65-F5344CB8AC3E}">
        <p14:creationId xmlns:p14="http://schemas.microsoft.com/office/powerpoint/2010/main" val="2916814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836712"/>
            <a:ext cx="8229600" cy="4572000"/>
          </a:xfrm>
        </p:spPr>
        <p:txBody>
          <a:bodyPr>
            <a:normAutofit fontScale="92500" lnSpcReduction="10000"/>
          </a:bodyPr>
          <a:lstStyle/>
          <a:p>
            <a:pPr marL="64008" indent="0" algn="just">
              <a:buNone/>
            </a:pPr>
            <a:r>
              <a:rPr lang="es-ES" sz="3200" dirty="0"/>
              <a:t>Realizar auditorías con cierta frecuencia asegura la integridad de los controles de seguridad aplicados a los sistemas de información. Acciones como el constante cambio en las configuraciones, la instalación de parches, actualización de los softwares y la adquisición de nuevo hardware hacen necesario que los sistemas estén continuamente verificados mediante auditoría.</a:t>
            </a:r>
          </a:p>
          <a:p>
            <a:endParaRPr lang="es-ES" dirty="0"/>
          </a:p>
        </p:txBody>
      </p:sp>
    </p:spTree>
    <p:extLst>
      <p:ext uri="{BB962C8B-B14F-4D97-AF65-F5344CB8AC3E}">
        <p14:creationId xmlns:p14="http://schemas.microsoft.com/office/powerpoint/2010/main" val="4121315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4400" dirty="0">
                <a:solidFill>
                  <a:schemeClr val="tx1"/>
                </a:solidFill>
                <a:effectLst/>
              </a:rPr>
              <a:t>Estándares de Auditoría Informática y de Seguridad</a:t>
            </a:r>
          </a:p>
        </p:txBody>
      </p:sp>
      <p:sp>
        <p:nvSpPr>
          <p:cNvPr id="3" name="Marcador de contenido 2"/>
          <p:cNvSpPr>
            <a:spLocks noGrp="1"/>
          </p:cNvSpPr>
          <p:nvPr>
            <p:ph idx="1"/>
          </p:nvPr>
        </p:nvSpPr>
        <p:spPr/>
        <p:txBody>
          <a:bodyPr>
            <a:normAutofit fontScale="70000" lnSpcReduction="20000"/>
          </a:bodyPr>
          <a:lstStyle/>
          <a:p>
            <a:pPr marL="64008" indent="0">
              <a:buNone/>
            </a:pPr>
            <a:r>
              <a:rPr lang="es-ES" sz="3200" dirty="0"/>
              <a:t>Una auditoría se realiza con base a un patrón o conjunto de directrices o buenas prácticas sugeridas. Existen estándares orientados a servir como base para auditorías de informática. Uno de ellos es </a:t>
            </a:r>
            <a:r>
              <a:rPr lang="es-ES" sz="3200" dirty="0">
                <a:solidFill>
                  <a:srgbClr val="FFFF00"/>
                </a:solidFill>
              </a:rPr>
              <a:t>COBIT (Objetivos de Control de la Tecnologías de la Información), </a:t>
            </a:r>
            <a:r>
              <a:rPr lang="es-ES" sz="3200" dirty="0"/>
              <a:t>dentro de los objetivos definidos como parámetro, se encuentra el "Garantizar la Seguridad de los Sistemas". Adicional a este estándar podemos encontrar el estándar </a:t>
            </a:r>
            <a:r>
              <a:rPr lang="es-ES" sz="3200" dirty="0">
                <a:solidFill>
                  <a:srgbClr val="FFFF00"/>
                </a:solidFill>
              </a:rPr>
              <a:t>ISO 27002</a:t>
            </a:r>
            <a:r>
              <a:rPr lang="es-ES" sz="3200" dirty="0"/>
              <a:t>, el cual se conforma como un código internacional de buenas prácticas de seguridad de la información, este puede constituirse como una directriz de auditoría apoyándose de otros estándares de seguridad de la información que definen los requisitos de auditoría y sistemas de gestión de seguridad, como lo es el estándar </a:t>
            </a:r>
            <a:r>
              <a:rPr lang="es-ES" sz="3200" dirty="0">
                <a:solidFill>
                  <a:srgbClr val="FFFF00"/>
                </a:solidFill>
              </a:rPr>
              <a:t>ISO 27001.</a:t>
            </a:r>
          </a:p>
          <a:p>
            <a:pPr marL="64008" indent="0">
              <a:buNone/>
            </a:pPr>
            <a:endParaRPr lang="es-ES_tradnl" sz="3200" dirty="0"/>
          </a:p>
          <a:p>
            <a:endParaRPr lang="es-ES" dirty="0"/>
          </a:p>
        </p:txBody>
      </p:sp>
    </p:spTree>
    <p:extLst>
      <p:ext uri="{BB962C8B-B14F-4D97-AF65-F5344CB8AC3E}">
        <p14:creationId xmlns:p14="http://schemas.microsoft.com/office/powerpoint/2010/main" val="1370633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708920"/>
            <a:ext cx="8229600" cy="1399032"/>
          </a:xfrm>
        </p:spPr>
        <p:txBody>
          <a:bodyPr/>
          <a:lstStyle/>
          <a:p>
            <a:r>
              <a:rPr lang="es-ES" sz="4400" dirty="0">
                <a:solidFill>
                  <a:schemeClr val="tx1"/>
                </a:solidFill>
              </a:rPr>
              <a:t>Concienciación del Usuario</a:t>
            </a:r>
            <a:endParaRPr lang="es-ES" dirty="0">
              <a:solidFill>
                <a:schemeClr val="tx1"/>
              </a:solidFill>
            </a:endParaRPr>
          </a:p>
        </p:txBody>
      </p:sp>
    </p:spTree>
    <p:extLst>
      <p:ext uri="{BB962C8B-B14F-4D97-AF65-F5344CB8AC3E}">
        <p14:creationId xmlns:p14="http://schemas.microsoft.com/office/powerpoint/2010/main" val="372196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55576" y="2132856"/>
            <a:ext cx="8229600" cy="6194160"/>
          </a:xfrm>
        </p:spPr>
        <p:txBody>
          <a:bodyPr>
            <a:normAutofit/>
          </a:bodyPr>
          <a:lstStyle/>
          <a:p>
            <a:pPr marL="64008" indent="0">
              <a:buNone/>
            </a:pPr>
            <a:r>
              <a:rPr lang="es-ES" sz="3200" dirty="0"/>
              <a:t>Es importante que el usuario sepa lo importante que son las políticas de Seguridad de la información, y qué tratan de evitar</a:t>
            </a:r>
            <a:r>
              <a:rPr lang="es-ES" sz="3200" dirty="0" smtClean="0"/>
              <a:t>.</a:t>
            </a:r>
          </a:p>
          <a:p>
            <a:pPr marL="64008" indent="0">
              <a:buNone/>
            </a:pPr>
            <a:endParaRPr lang="es-ES" sz="3200" dirty="0"/>
          </a:p>
        </p:txBody>
      </p:sp>
    </p:spTree>
    <p:extLst>
      <p:ext uri="{BB962C8B-B14F-4D97-AF65-F5344CB8AC3E}">
        <p14:creationId xmlns:p14="http://schemas.microsoft.com/office/powerpoint/2010/main" val="2460546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9552" y="1268760"/>
            <a:ext cx="8229600" cy="6194160"/>
          </a:xfrm>
        </p:spPr>
        <p:txBody>
          <a:bodyPr>
            <a:normAutofit/>
          </a:bodyPr>
          <a:lstStyle/>
          <a:p>
            <a:pPr marL="64008" indent="0">
              <a:buNone/>
            </a:pPr>
            <a:endParaRPr lang="es-ES" sz="3200" dirty="0"/>
          </a:p>
          <a:p>
            <a:pPr marL="64008" indent="0">
              <a:buNone/>
            </a:pPr>
            <a:r>
              <a:rPr lang="es-ES" sz="3200" dirty="0"/>
              <a:t>No importa cuántas políticas de seguridad se configuren con el antivirus y otras herramientas, ya que los usuarios que no se sientan identificados con estas restricciones, encontrarán la forma de romper estas reglas</a:t>
            </a:r>
            <a:r>
              <a:rPr lang="es-ES" sz="3200" dirty="0" smtClean="0"/>
              <a:t>.</a:t>
            </a:r>
          </a:p>
          <a:p>
            <a:pPr marL="64008" indent="0">
              <a:buNone/>
            </a:pPr>
            <a:endParaRPr lang="es-ES" sz="3200" dirty="0"/>
          </a:p>
        </p:txBody>
      </p:sp>
    </p:spTree>
    <p:extLst>
      <p:ext uri="{BB962C8B-B14F-4D97-AF65-F5344CB8AC3E}">
        <p14:creationId xmlns:p14="http://schemas.microsoft.com/office/powerpoint/2010/main" val="3996825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1560" y="1772816"/>
            <a:ext cx="8229600" cy="6194160"/>
          </a:xfrm>
        </p:spPr>
        <p:txBody>
          <a:bodyPr>
            <a:normAutofit/>
          </a:bodyPr>
          <a:lstStyle/>
          <a:p>
            <a:pPr marL="64008" indent="0">
              <a:buNone/>
            </a:pPr>
            <a:endParaRPr lang="es-ES" sz="3200" dirty="0" smtClean="0"/>
          </a:p>
          <a:p>
            <a:pPr marL="64008" indent="0">
              <a:buNone/>
            </a:pPr>
            <a:r>
              <a:rPr lang="es-ES" sz="3200" dirty="0" smtClean="0"/>
              <a:t>El usuario debe ser parte del proceso de la Seguridad de la Información, y debe tener formas de reportar cualquier debilidad que encuentre</a:t>
            </a:r>
            <a:endParaRPr lang="es-ES" sz="3200" dirty="0"/>
          </a:p>
        </p:txBody>
      </p:sp>
    </p:spTree>
    <p:extLst>
      <p:ext uri="{BB962C8B-B14F-4D97-AF65-F5344CB8AC3E}">
        <p14:creationId xmlns:p14="http://schemas.microsoft.com/office/powerpoint/2010/main" val="896854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4400" b="1" dirty="0">
                <a:solidFill>
                  <a:schemeClr val="tx1"/>
                </a:solidFill>
              </a:rPr>
              <a:t>Métodos de </a:t>
            </a:r>
            <a:r>
              <a:rPr lang="es-ES" sz="4400" b="1" dirty="0" smtClean="0">
                <a:solidFill>
                  <a:schemeClr val="tx1"/>
                </a:solidFill>
              </a:rPr>
              <a:t>concienciación</a:t>
            </a:r>
            <a:endParaRPr lang="es-ES" sz="4400" b="1" dirty="0">
              <a:solidFill>
                <a:schemeClr val="tx1"/>
              </a:solidFill>
            </a:endParaRPr>
          </a:p>
        </p:txBody>
      </p:sp>
      <p:sp>
        <p:nvSpPr>
          <p:cNvPr id="3" name="Marcador de contenido 2"/>
          <p:cNvSpPr>
            <a:spLocks noGrp="1"/>
          </p:cNvSpPr>
          <p:nvPr>
            <p:ph idx="1"/>
          </p:nvPr>
        </p:nvSpPr>
        <p:spPr/>
        <p:txBody>
          <a:bodyPr/>
          <a:lstStyle/>
          <a:p>
            <a:pPr lvl="1"/>
            <a:r>
              <a:rPr lang="es-ES" dirty="0"/>
              <a:t>Boletines Informativos de mejores prácticas para mantener la Seguridad de la información</a:t>
            </a:r>
          </a:p>
          <a:p>
            <a:pPr lvl="1"/>
            <a:r>
              <a:rPr lang="es-ES" dirty="0"/>
              <a:t>Certificaciones anuales obligatorias para el personal</a:t>
            </a:r>
          </a:p>
          <a:p>
            <a:pPr lvl="1"/>
            <a:r>
              <a:rPr lang="es-ES" dirty="0"/>
              <a:t>Charlas y talleres acerca de los tipos de fraudes y ataques</a:t>
            </a:r>
          </a:p>
          <a:p>
            <a:pPr lvl="1"/>
            <a:r>
              <a:rPr lang="es-ES" dirty="0"/>
              <a:t>Establecer canales donde los usuarios puedan reportar alguna falla o debilidad que hayan detectado en el sistema</a:t>
            </a:r>
          </a:p>
          <a:p>
            <a:endParaRPr lang="es-ES" dirty="0"/>
          </a:p>
        </p:txBody>
      </p:sp>
    </p:spTree>
    <p:extLst>
      <p:ext uri="{BB962C8B-B14F-4D97-AF65-F5344CB8AC3E}">
        <p14:creationId xmlns:p14="http://schemas.microsoft.com/office/powerpoint/2010/main" val="798374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8604" y="2708920"/>
            <a:ext cx="8229600" cy="1399032"/>
          </a:xfrm>
        </p:spPr>
        <p:txBody>
          <a:bodyPr/>
          <a:lstStyle/>
          <a:p>
            <a:r>
              <a:rPr lang="es-ES" sz="4400" dirty="0" smtClean="0">
                <a:solidFill>
                  <a:schemeClr val="tx1"/>
                </a:solidFill>
              </a:rPr>
              <a:t>Preguntas y Respuestas</a:t>
            </a:r>
            <a:endParaRPr lang="es-ES" dirty="0">
              <a:solidFill>
                <a:schemeClr val="tx1"/>
              </a:solidFill>
            </a:endParaRPr>
          </a:p>
        </p:txBody>
      </p:sp>
    </p:spTree>
    <p:extLst>
      <p:ext uri="{BB962C8B-B14F-4D97-AF65-F5344CB8AC3E}">
        <p14:creationId xmlns:p14="http://schemas.microsoft.com/office/powerpoint/2010/main" val="288523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pPr marL="64008" indent="0">
              <a:buNone/>
            </a:pPr>
            <a:r>
              <a:rPr lang="es-ES_tradnl" sz="3200" dirty="0"/>
              <a:t>Es la primera dase del proceso la cual consiste en evaluar los riesgos de seguridad que tienen los activos que se desean proteger, y definir la mejor forma de hacer frente a dichos riesgos. Dentro de los cuales se encuentran los siguientes aspectos:</a:t>
            </a:r>
          </a:p>
          <a:p>
            <a:endParaRPr lang="es-ES" dirty="0"/>
          </a:p>
        </p:txBody>
      </p:sp>
    </p:spTree>
    <p:extLst>
      <p:ext uri="{BB962C8B-B14F-4D97-AF65-F5344CB8AC3E}">
        <p14:creationId xmlns:p14="http://schemas.microsoft.com/office/powerpoint/2010/main" val="46708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400" dirty="0">
                <a:solidFill>
                  <a:schemeClr val="tx1">
                    <a:lumMod val="95000"/>
                  </a:schemeClr>
                </a:solidFill>
              </a:rPr>
              <a:t>Seguridad Física</a:t>
            </a:r>
            <a:endParaRPr lang="es-ES" dirty="0">
              <a:solidFill>
                <a:schemeClr val="tx1">
                  <a:lumMod val="95000"/>
                </a:schemeClr>
              </a:solidFill>
            </a:endParaRPr>
          </a:p>
        </p:txBody>
      </p:sp>
      <p:sp>
        <p:nvSpPr>
          <p:cNvPr id="3" name="Marcador de contenido 2"/>
          <p:cNvSpPr>
            <a:spLocks noGrp="1"/>
          </p:cNvSpPr>
          <p:nvPr>
            <p:ph idx="1"/>
          </p:nvPr>
        </p:nvSpPr>
        <p:spPr/>
        <p:txBody>
          <a:bodyPr/>
          <a:lstStyle/>
          <a:p>
            <a:pPr marL="285750" indent="-285750">
              <a:buFontTx/>
              <a:buChar char="-"/>
            </a:pPr>
            <a:r>
              <a:rPr lang="es-ES_tradnl" sz="3200" dirty="0"/>
              <a:t>Se refiere a la protección del hardware y de los soportes de datos, así como a los edificios e instalaciones que los albergan.</a:t>
            </a:r>
          </a:p>
          <a:p>
            <a:endParaRPr lang="es-ES" dirty="0"/>
          </a:p>
        </p:txBody>
      </p:sp>
    </p:spTree>
    <p:extLst>
      <p:ext uri="{BB962C8B-B14F-4D97-AF65-F5344CB8AC3E}">
        <p14:creationId xmlns:p14="http://schemas.microsoft.com/office/powerpoint/2010/main" val="34038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400" dirty="0">
                <a:solidFill>
                  <a:schemeClr val="tx1">
                    <a:lumMod val="95000"/>
                  </a:schemeClr>
                </a:solidFill>
              </a:rPr>
              <a:t>Seguridad Lógica</a:t>
            </a:r>
            <a:endParaRPr lang="es-ES" dirty="0">
              <a:solidFill>
                <a:schemeClr val="tx1">
                  <a:lumMod val="95000"/>
                </a:schemeClr>
              </a:solidFill>
            </a:endParaRPr>
          </a:p>
        </p:txBody>
      </p:sp>
      <p:sp>
        <p:nvSpPr>
          <p:cNvPr id="3" name="Marcador de contenido 2"/>
          <p:cNvSpPr>
            <a:spLocks noGrp="1"/>
          </p:cNvSpPr>
          <p:nvPr>
            <p:ph idx="1"/>
          </p:nvPr>
        </p:nvSpPr>
        <p:spPr/>
        <p:txBody>
          <a:bodyPr/>
          <a:lstStyle/>
          <a:p>
            <a:pPr marL="285750" indent="-285750">
              <a:buFontTx/>
              <a:buChar char="-"/>
            </a:pPr>
            <a:r>
              <a:rPr lang="es-ES_tradnl" sz="3200" dirty="0"/>
              <a:t>Se refiere a la seguridad de uso del software, a la protección de los datos, procesos y programas y usuarios.</a:t>
            </a:r>
          </a:p>
          <a:p>
            <a:endParaRPr lang="es-ES" dirty="0"/>
          </a:p>
        </p:txBody>
      </p:sp>
    </p:spTree>
    <p:extLst>
      <p:ext uri="{BB962C8B-B14F-4D97-AF65-F5344CB8AC3E}">
        <p14:creationId xmlns:p14="http://schemas.microsoft.com/office/powerpoint/2010/main" val="253187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sz="4400" dirty="0">
                <a:solidFill>
                  <a:schemeClr val="tx1">
                    <a:lumMod val="95000"/>
                  </a:schemeClr>
                </a:solidFill>
              </a:rPr>
              <a:t>Seguridad del Personal de Sistemas</a:t>
            </a:r>
            <a:endParaRPr lang="es-ES" dirty="0">
              <a:solidFill>
                <a:schemeClr val="tx1">
                  <a:lumMod val="95000"/>
                </a:schemeClr>
              </a:solidFill>
            </a:endParaRPr>
          </a:p>
        </p:txBody>
      </p:sp>
      <p:sp>
        <p:nvSpPr>
          <p:cNvPr id="3" name="Marcador de contenido 2"/>
          <p:cNvSpPr>
            <a:spLocks noGrp="1"/>
          </p:cNvSpPr>
          <p:nvPr>
            <p:ph idx="1"/>
          </p:nvPr>
        </p:nvSpPr>
        <p:spPr/>
        <p:txBody>
          <a:bodyPr/>
          <a:lstStyle/>
          <a:p>
            <a:pPr marL="64008" indent="0">
              <a:buNone/>
            </a:pPr>
            <a:r>
              <a:rPr lang="es-ES_tradnl" sz="3200" dirty="0"/>
              <a:t>Puede ser enfocada al momento de que los empleados trabajen con los sistemas informáticos, y enfocados al mal uso de los sistemas por parte de los empleados.</a:t>
            </a:r>
            <a:endParaRPr lang="es-ES" dirty="0"/>
          </a:p>
        </p:txBody>
      </p:sp>
    </p:spTree>
    <p:extLst>
      <p:ext uri="{BB962C8B-B14F-4D97-AF65-F5344CB8AC3E}">
        <p14:creationId xmlns:p14="http://schemas.microsoft.com/office/powerpoint/2010/main" val="425842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sz="4400" dirty="0">
                <a:solidFill>
                  <a:schemeClr val="tx1">
                    <a:lumMod val="95000"/>
                  </a:schemeClr>
                </a:solidFill>
              </a:rPr>
              <a:t>Seguridad Información y Base de Datos</a:t>
            </a:r>
            <a:endParaRPr lang="es-ES" dirty="0">
              <a:solidFill>
                <a:schemeClr val="tx1">
                  <a:lumMod val="95000"/>
                </a:schemeClr>
              </a:solidFill>
            </a:endParaRPr>
          </a:p>
        </p:txBody>
      </p:sp>
      <p:sp>
        <p:nvSpPr>
          <p:cNvPr id="3" name="Marcador de contenido 2"/>
          <p:cNvSpPr>
            <a:spLocks noGrp="1"/>
          </p:cNvSpPr>
          <p:nvPr>
            <p:ph idx="1"/>
          </p:nvPr>
        </p:nvSpPr>
        <p:spPr/>
        <p:txBody>
          <a:bodyPr/>
          <a:lstStyle/>
          <a:p>
            <a:pPr marL="285750" indent="-285750">
              <a:buFontTx/>
              <a:buChar char="-"/>
            </a:pPr>
            <a:r>
              <a:rPr lang="es-ES_tradnl" sz="3200" dirty="0"/>
              <a:t>Quien manejara los datos del sistema, como manejaran dicho datos, que grado de confidencialidad tendrán estos datos.</a:t>
            </a:r>
          </a:p>
          <a:p>
            <a:endParaRPr lang="es-ES" dirty="0"/>
          </a:p>
        </p:txBody>
      </p:sp>
    </p:spTree>
    <p:extLst>
      <p:ext uri="{BB962C8B-B14F-4D97-AF65-F5344CB8AC3E}">
        <p14:creationId xmlns:p14="http://schemas.microsoft.com/office/powerpoint/2010/main" val="187468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sz="4400" dirty="0">
                <a:solidFill>
                  <a:schemeClr val="tx1">
                    <a:lumMod val="95000"/>
                  </a:schemeClr>
                </a:solidFill>
              </a:rPr>
              <a:t>Seguridad en el Acceso y Uso de Software</a:t>
            </a:r>
            <a:endParaRPr lang="es-ES" dirty="0">
              <a:solidFill>
                <a:schemeClr val="tx1">
                  <a:lumMod val="95000"/>
                </a:schemeClr>
              </a:solidFill>
            </a:endParaRPr>
          </a:p>
        </p:txBody>
      </p:sp>
      <p:sp>
        <p:nvSpPr>
          <p:cNvPr id="3" name="Marcador de contenido 2"/>
          <p:cNvSpPr>
            <a:spLocks noGrp="1"/>
          </p:cNvSpPr>
          <p:nvPr>
            <p:ph idx="1"/>
          </p:nvPr>
        </p:nvSpPr>
        <p:spPr/>
        <p:txBody>
          <a:bodyPr/>
          <a:lstStyle/>
          <a:p>
            <a:pPr marL="285750" indent="-285750">
              <a:buFontTx/>
              <a:buChar char="-"/>
            </a:pPr>
            <a:r>
              <a:rPr lang="es-ES_tradnl" sz="3200" dirty="0"/>
              <a:t>Errores de aplicaciones, sistemas operativos y  accesos no autorizados.</a:t>
            </a:r>
          </a:p>
          <a:p>
            <a:endParaRPr lang="es-ES" dirty="0"/>
          </a:p>
        </p:txBody>
      </p:sp>
    </p:spTree>
    <p:extLst>
      <p:ext uri="{BB962C8B-B14F-4D97-AF65-F5344CB8AC3E}">
        <p14:creationId xmlns:p14="http://schemas.microsoft.com/office/powerpoint/2010/main" val="280643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sz="4400" dirty="0">
                <a:solidFill>
                  <a:schemeClr val="tx1">
                    <a:lumMod val="95000"/>
                  </a:schemeClr>
                </a:solidFill>
              </a:rPr>
              <a:t>Seguridad en la Operación del Hardware</a:t>
            </a:r>
            <a:endParaRPr lang="es-ES" dirty="0">
              <a:solidFill>
                <a:schemeClr val="tx1">
                  <a:lumMod val="95000"/>
                </a:schemeClr>
              </a:solidFill>
            </a:endParaRPr>
          </a:p>
        </p:txBody>
      </p:sp>
      <p:sp>
        <p:nvSpPr>
          <p:cNvPr id="3" name="Marcador de contenido 2"/>
          <p:cNvSpPr>
            <a:spLocks noGrp="1"/>
          </p:cNvSpPr>
          <p:nvPr>
            <p:ph idx="1"/>
          </p:nvPr>
        </p:nvSpPr>
        <p:spPr/>
        <p:txBody>
          <a:bodyPr/>
          <a:lstStyle/>
          <a:p>
            <a:pPr marL="285750" indent="-285750">
              <a:buFontTx/>
              <a:buChar char="-"/>
            </a:pPr>
            <a:r>
              <a:rPr lang="es-ES_tradnl" sz="3200" dirty="0"/>
              <a:t>Operación inapropiada, fallas en mantenimiento, inadecuada seguridad física y falta de protección contra desastres naturales.</a:t>
            </a:r>
          </a:p>
          <a:p>
            <a:endParaRPr lang="es-ES" dirty="0"/>
          </a:p>
        </p:txBody>
      </p:sp>
    </p:spTree>
    <p:extLst>
      <p:ext uri="{BB962C8B-B14F-4D97-AF65-F5344CB8AC3E}">
        <p14:creationId xmlns:p14="http://schemas.microsoft.com/office/powerpoint/2010/main" val="386166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Personalizado 2">
      <a:dk1>
        <a:sysClr val="windowText" lastClr="000000"/>
      </a:dk1>
      <a:lt1>
        <a:sysClr val="window" lastClr="FFFFFF"/>
      </a:lt1>
      <a:dk2>
        <a:srgbClr val="666666"/>
      </a:dk2>
      <a:lt2>
        <a:srgbClr val="D2D2D2"/>
      </a:lt2>
      <a:accent1>
        <a:srgbClr val="002676"/>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658E490-B295-46B5-9A8B-2123ADDC8D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REGLAMENTO PRESENTACION</Template>
  <TotalTime>91</TotalTime>
  <Words>1350</Words>
  <Application>Microsoft Office PowerPoint</Application>
  <PresentationFormat>Presentación en pantalla (4:3)</PresentationFormat>
  <Paragraphs>76</Paragraphs>
  <Slides>29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Calibri</vt:lpstr>
      <vt:lpstr>Century Gothic</vt:lpstr>
      <vt:lpstr>Tahoma</vt:lpstr>
      <vt:lpstr>Verdana</vt:lpstr>
      <vt:lpstr>Wingdings 2</vt:lpstr>
      <vt:lpstr>Brío</vt:lpstr>
      <vt:lpstr>Presentación de PowerPoint</vt:lpstr>
      <vt:lpstr>Presentación de PowerPoint</vt:lpstr>
      <vt:lpstr>Presentación de PowerPoint</vt:lpstr>
      <vt:lpstr>Seguridad Física</vt:lpstr>
      <vt:lpstr>Seguridad Lógica</vt:lpstr>
      <vt:lpstr>Seguridad del Personal de Sistemas</vt:lpstr>
      <vt:lpstr>Seguridad Información y Base de Datos</vt:lpstr>
      <vt:lpstr>Seguridad en el Acceso y Uso de Software</vt:lpstr>
      <vt:lpstr>Seguridad en la Operación del Hardware</vt:lpstr>
      <vt:lpstr>Seguridad en las Telecomunicaciones</vt:lpstr>
      <vt:lpstr>Presentación de PowerPoint</vt:lpstr>
      <vt:lpstr>Objetivo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Fases de una auditoría</vt:lpstr>
      <vt:lpstr>Tipos de auditoría</vt:lpstr>
      <vt:lpstr>Presentación de PowerPoint</vt:lpstr>
      <vt:lpstr>Estándares de Auditoría Informática y de Seguridad</vt:lpstr>
      <vt:lpstr>Concienciación del Usuario</vt:lpstr>
      <vt:lpstr>Presentación de PowerPoint</vt:lpstr>
      <vt:lpstr>Presentación de PowerPoint</vt:lpstr>
      <vt:lpstr>Presentación de PowerPoint</vt:lpstr>
      <vt:lpstr>Métodos de concienciación</vt:lpstr>
      <vt:lpstr>Preguntas y Respuestas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Starling Germosen Reynoso</dc:creator>
  <cp:keywords/>
  <cp:lastModifiedBy>Starling Germosen Reynoso</cp:lastModifiedBy>
  <cp:revision>5</cp:revision>
  <dcterms:created xsi:type="dcterms:W3CDTF">2015-06-15T15:13:04Z</dcterms:created>
  <dcterms:modified xsi:type="dcterms:W3CDTF">2015-06-15T16:45:02Z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TC020398689991</vt:lpwstr>
  </property>
</Properties>
</file>