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06/04/2010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568596" cy="1472184"/>
          </a:xfrm>
        </p:spPr>
        <p:txBody>
          <a:bodyPr/>
          <a:lstStyle/>
          <a:p>
            <a:r>
              <a:rPr lang="en-US" b="1" dirty="0" smtClean="0"/>
              <a:t>Conceptos de Programación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14744" y="3462350"/>
            <a:ext cx="4572032" cy="1109658"/>
          </a:xfrm>
        </p:spPr>
        <p:txBody>
          <a:bodyPr/>
          <a:lstStyle/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de Programación</a:t>
            </a:r>
          </a:p>
          <a:p>
            <a:pPr algn="r"/>
            <a:r>
              <a:rPr lang="en-US" dirty="0" err="1" smtClean="0"/>
              <a:t>Ing</a:t>
            </a:r>
            <a:r>
              <a:rPr lang="en-US" dirty="0" smtClean="0"/>
              <a:t>. Samuel </a:t>
            </a:r>
            <a:r>
              <a:rPr lang="en-US" dirty="0" err="1" smtClean="0"/>
              <a:t>Luciano</a:t>
            </a:r>
            <a:r>
              <a:rPr lang="en-US" dirty="0" smtClean="0"/>
              <a:t> </a:t>
            </a:r>
            <a:r>
              <a:rPr lang="en-US" dirty="0" err="1" smtClean="0"/>
              <a:t>Lassis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Estructuras</a:t>
            </a:r>
            <a:r>
              <a:rPr lang="en-US" b="1" dirty="0" smtClean="0"/>
              <a:t> de Control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1360" y="1447800"/>
            <a:ext cx="6922606" cy="43386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El </a:t>
            </a:r>
            <a:r>
              <a:rPr lang="en-US" dirty="0" err="1" smtClean="0"/>
              <a:t>término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flujo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de control </a:t>
            </a:r>
            <a:r>
              <a:rPr lang="en-US" dirty="0" smtClean="0"/>
              <a:t>se </a:t>
            </a:r>
            <a:r>
              <a:rPr lang="en-US" dirty="0" err="1" smtClean="0"/>
              <a:t>refiere</a:t>
            </a:r>
            <a:r>
              <a:rPr lang="en-US" dirty="0" smtClean="0"/>
              <a:t> a la </a:t>
            </a:r>
            <a:r>
              <a:rPr lang="en-US" dirty="0" err="1" smtClean="0"/>
              <a:t>secuencia</a:t>
            </a:r>
            <a:r>
              <a:rPr lang="en-US" dirty="0" smtClean="0"/>
              <a:t> en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sentencias</a:t>
            </a:r>
            <a:r>
              <a:rPr lang="en-US" dirty="0" smtClean="0"/>
              <a:t> de un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bifurcación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segmento</a:t>
            </a:r>
            <a:r>
              <a:rPr lang="en-US" dirty="0" smtClean="0"/>
              <a:t> de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construido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sentencia</a:t>
            </a:r>
            <a:r>
              <a:rPr lang="en-US" dirty="0" smtClean="0"/>
              <a:t> de control.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Selectivas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1360" y="1590676"/>
            <a:ext cx="6994044" cy="44100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900" dirty="0" err="1" smtClean="0"/>
              <a:t>También</a:t>
            </a:r>
            <a:r>
              <a:rPr lang="en-US" sz="2900" dirty="0" smtClean="0"/>
              <a:t> </a:t>
            </a:r>
            <a:r>
              <a:rPr lang="en-US" sz="2900" dirty="0" err="1" smtClean="0"/>
              <a:t>llamadas</a:t>
            </a:r>
            <a:r>
              <a:rPr lang="en-US" sz="2900" dirty="0" smtClean="0"/>
              <a:t>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estructuras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decisión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 o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alternativas</a:t>
            </a:r>
            <a:r>
              <a:rPr lang="en-US" sz="2900" dirty="0" smtClean="0"/>
              <a:t>, </a:t>
            </a:r>
            <a:r>
              <a:rPr lang="en-US" sz="2900" dirty="0" err="1" smtClean="0"/>
              <a:t>nos</a:t>
            </a:r>
            <a:r>
              <a:rPr lang="en-US" sz="2900" dirty="0" smtClean="0"/>
              <a:t> </a:t>
            </a:r>
            <a:r>
              <a:rPr lang="en-US" sz="2900" dirty="0" err="1" smtClean="0"/>
              <a:t>permiten</a:t>
            </a:r>
            <a:r>
              <a:rPr lang="en-US" sz="2900" dirty="0" smtClean="0"/>
              <a:t> </a:t>
            </a:r>
            <a:r>
              <a:rPr lang="en-US" sz="2900" dirty="0" err="1" smtClean="0"/>
              <a:t>diseñar</a:t>
            </a:r>
            <a:r>
              <a:rPr lang="en-US" sz="2900" dirty="0" smtClean="0"/>
              <a:t> un </a:t>
            </a:r>
            <a:r>
              <a:rPr lang="en-US" sz="2900" dirty="0" err="1" smtClean="0"/>
              <a:t>programa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evalúe</a:t>
            </a:r>
            <a:r>
              <a:rPr lang="en-US" sz="2900" dirty="0" smtClean="0"/>
              <a:t> </a:t>
            </a:r>
            <a:r>
              <a:rPr lang="en-US" sz="2900" dirty="0" err="1" smtClean="0"/>
              <a:t>una</a:t>
            </a:r>
            <a:r>
              <a:rPr lang="en-US" sz="2900" dirty="0" smtClean="0"/>
              <a:t> </a:t>
            </a:r>
            <a:r>
              <a:rPr lang="en-US" sz="2900" dirty="0" err="1" smtClean="0"/>
              <a:t>condición</a:t>
            </a:r>
            <a:r>
              <a:rPr lang="en-US" sz="2900" dirty="0" smtClean="0"/>
              <a:t> dada y </a:t>
            </a:r>
            <a:r>
              <a:rPr lang="en-US" sz="2900" dirty="0" err="1" smtClean="0"/>
              <a:t>dé</a:t>
            </a:r>
            <a:r>
              <a:rPr lang="en-US" sz="2900" dirty="0" smtClean="0"/>
              <a:t> </a:t>
            </a:r>
            <a:r>
              <a:rPr lang="en-US" sz="2900" dirty="0" err="1" smtClean="0"/>
              <a:t>como</a:t>
            </a:r>
            <a:r>
              <a:rPr lang="en-US" sz="2900" dirty="0" smtClean="0"/>
              <a:t> </a:t>
            </a:r>
            <a:r>
              <a:rPr lang="en-US" sz="2900" dirty="0" err="1" smtClean="0"/>
              <a:t>resultado</a:t>
            </a:r>
            <a:r>
              <a:rPr lang="en-US" sz="2900" dirty="0" smtClean="0"/>
              <a:t> </a:t>
            </a:r>
            <a:r>
              <a:rPr lang="en-US" sz="2900" dirty="0" err="1" smtClean="0"/>
              <a:t>varias</a:t>
            </a:r>
            <a:r>
              <a:rPr lang="en-US" sz="2900" dirty="0" smtClean="0"/>
              <a:t> </a:t>
            </a:r>
            <a:r>
              <a:rPr lang="en-US" sz="2900" dirty="0" err="1" smtClean="0"/>
              <a:t>alternativas</a:t>
            </a:r>
            <a:r>
              <a:rPr lang="en-US" sz="2900" dirty="0" smtClean="0"/>
              <a:t> </a:t>
            </a:r>
            <a:r>
              <a:rPr lang="en-US" sz="2900" dirty="0" err="1" smtClean="0"/>
              <a:t>basada</a:t>
            </a:r>
            <a:r>
              <a:rPr lang="en-US" sz="2900" dirty="0" smtClean="0"/>
              <a:t> en </a:t>
            </a:r>
            <a:r>
              <a:rPr lang="en-US" sz="2900" dirty="0" err="1" smtClean="0"/>
              <a:t>dicha</a:t>
            </a:r>
            <a:r>
              <a:rPr lang="en-US" sz="2900" dirty="0" smtClean="0"/>
              <a:t> </a:t>
            </a:r>
            <a:r>
              <a:rPr lang="en-US" sz="2900" dirty="0" err="1" smtClean="0"/>
              <a:t>condición</a:t>
            </a:r>
            <a:r>
              <a:rPr lang="en-US" sz="2900" dirty="0" smtClean="0"/>
              <a:t>.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err="1" smtClean="0"/>
              <a:t>Estas</a:t>
            </a:r>
            <a:r>
              <a:rPr lang="en-US" sz="2900" dirty="0" smtClean="0"/>
              <a:t> </a:t>
            </a:r>
            <a:r>
              <a:rPr lang="en-US" sz="2900" dirty="0" err="1" smtClean="0"/>
              <a:t>pueden</a:t>
            </a:r>
            <a:r>
              <a:rPr lang="en-US" sz="2900" dirty="0" smtClean="0"/>
              <a:t> ser: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Simples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err="1" smtClean="0"/>
              <a:t>Dobles</a:t>
            </a:r>
            <a:endParaRPr lang="en-US" sz="2500" dirty="0" smtClean="0"/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Multiples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Repetitivas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2798" y="1662114"/>
            <a:ext cx="6851168" cy="24812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900" dirty="0" smtClean="0"/>
              <a:t>Son </a:t>
            </a:r>
            <a:r>
              <a:rPr lang="en-US" sz="2900" dirty="0" err="1" smtClean="0"/>
              <a:t>tipos</a:t>
            </a:r>
            <a:r>
              <a:rPr lang="en-US" sz="2900" dirty="0" smtClean="0"/>
              <a:t> de </a:t>
            </a:r>
            <a:r>
              <a:rPr lang="en-US" sz="2900" dirty="0" err="1" smtClean="0"/>
              <a:t>estructuras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repiten</a:t>
            </a:r>
            <a:r>
              <a:rPr lang="en-US" sz="2900" dirty="0" smtClean="0"/>
              <a:t> </a:t>
            </a:r>
            <a:r>
              <a:rPr lang="en-US" sz="2900" dirty="0" err="1" smtClean="0"/>
              <a:t>una</a:t>
            </a:r>
            <a:r>
              <a:rPr lang="en-US" sz="2900" dirty="0" smtClean="0"/>
              <a:t> </a:t>
            </a:r>
            <a:r>
              <a:rPr lang="en-US" sz="2900" dirty="0" err="1" smtClean="0"/>
              <a:t>cierta</a:t>
            </a:r>
            <a:r>
              <a:rPr lang="en-US" sz="2900" dirty="0" smtClean="0"/>
              <a:t>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cantidad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veces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 un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conjunto</a:t>
            </a: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sentencias</a:t>
            </a:r>
            <a:r>
              <a:rPr lang="en-US" sz="2900" dirty="0" smtClean="0"/>
              <a:t>. </a:t>
            </a:r>
            <a:r>
              <a:rPr lang="en-US" sz="2900" dirty="0" err="1" smtClean="0"/>
              <a:t>También</a:t>
            </a:r>
            <a:r>
              <a:rPr lang="en-US" sz="2900" dirty="0" smtClean="0"/>
              <a:t> se </a:t>
            </a:r>
            <a:r>
              <a:rPr lang="en-US" sz="2900" dirty="0" err="1" smtClean="0"/>
              <a:t>denominan</a:t>
            </a:r>
            <a:r>
              <a:rPr lang="en-US" sz="2900" dirty="0" smtClean="0"/>
              <a:t>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bucles</a:t>
            </a:r>
            <a:r>
              <a:rPr lang="en-US" sz="2900" dirty="0" smtClean="0"/>
              <a:t> y </a:t>
            </a:r>
            <a:r>
              <a:rPr lang="en-US" sz="2900" dirty="0" err="1" smtClean="0"/>
              <a:t>cada</a:t>
            </a:r>
            <a:r>
              <a:rPr lang="en-US" sz="2900" dirty="0" smtClean="0"/>
              <a:t> </a:t>
            </a:r>
            <a:r>
              <a:rPr lang="en-US" sz="2900" dirty="0" err="1" smtClean="0"/>
              <a:t>vez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se </a:t>
            </a:r>
            <a:r>
              <a:rPr lang="en-US" sz="2900" dirty="0" err="1" smtClean="0"/>
              <a:t>ejecuta</a:t>
            </a:r>
            <a:r>
              <a:rPr lang="en-US" sz="2900" dirty="0" smtClean="0"/>
              <a:t> el </a:t>
            </a:r>
            <a:r>
              <a:rPr lang="en-US" sz="2900" dirty="0" err="1" smtClean="0"/>
              <a:t>conjunto</a:t>
            </a:r>
            <a:r>
              <a:rPr lang="en-US" sz="2900" dirty="0" smtClean="0"/>
              <a:t> de </a:t>
            </a:r>
            <a:r>
              <a:rPr lang="en-US" sz="2900" dirty="0" err="1" smtClean="0"/>
              <a:t>intrucciones</a:t>
            </a:r>
            <a:r>
              <a:rPr lang="en-US" sz="2900" dirty="0" smtClean="0"/>
              <a:t> se le </a:t>
            </a:r>
            <a:r>
              <a:rPr lang="en-US" sz="2900" dirty="0" err="1" smtClean="0"/>
              <a:t>denomina</a:t>
            </a:r>
            <a:r>
              <a:rPr lang="en-US" sz="2900" dirty="0" smtClean="0"/>
              <a:t> </a:t>
            </a:r>
            <a:r>
              <a:rPr lang="en-US" sz="2900" b="1" dirty="0" err="1" smtClean="0">
                <a:solidFill>
                  <a:schemeClr val="accent2">
                    <a:lumMod val="50000"/>
                  </a:schemeClr>
                </a:solidFill>
              </a:rPr>
              <a:t>iteración</a:t>
            </a:r>
            <a:r>
              <a:rPr lang="en-US" sz="2900" dirty="0" smtClean="0"/>
              <a:t>.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7554" y="2571744"/>
            <a:ext cx="3136392" cy="14811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chemeClr val="accent2">
                    <a:lumMod val="50000"/>
                  </a:schemeClr>
                </a:solidFill>
                <a:latin typeface="Berlin Sans FB Demi" pitchFamily="34" charset="0"/>
              </a:rPr>
              <a:t>FIN</a:t>
            </a:r>
            <a:endParaRPr lang="en-US" sz="9600" dirty="0">
              <a:solidFill>
                <a:schemeClr val="accent2">
                  <a:lumMod val="50000"/>
                </a:schemeClr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7356" y="1804990"/>
            <a:ext cx="7000924" cy="39814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900" dirty="0" smtClean="0"/>
              <a:t>Un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dato</a:t>
            </a:r>
            <a:r>
              <a:rPr lang="en-US" sz="2900" dirty="0" smtClean="0"/>
              <a:t> </a:t>
            </a:r>
            <a:r>
              <a:rPr lang="en-US" sz="2900" dirty="0" err="1" smtClean="0"/>
              <a:t>es</a:t>
            </a:r>
            <a:r>
              <a:rPr lang="en-US" sz="2900" dirty="0" smtClean="0"/>
              <a:t> la </a:t>
            </a:r>
            <a:r>
              <a:rPr lang="en-US" sz="2900" dirty="0" err="1" smtClean="0"/>
              <a:t>expresión</a:t>
            </a:r>
            <a:r>
              <a:rPr lang="en-US" sz="2900" dirty="0" smtClean="0"/>
              <a:t> general de un valor en la </a:t>
            </a:r>
            <a:r>
              <a:rPr lang="en-US" sz="2900" dirty="0" err="1" smtClean="0"/>
              <a:t>computadora</a:t>
            </a:r>
            <a:r>
              <a:rPr lang="en-US" sz="2900" dirty="0" smtClean="0"/>
              <a:t>. </a:t>
            </a:r>
            <a:r>
              <a:rPr lang="en-US" sz="2900" dirty="0" err="1" smtClean="0"/>
              <a:t>Ej</a:t>
            </a:r>
            <a:r>
              <a:rPr lang="en-US" sz="2900" dirty="0" smtClean="0"/>
              <a:t>.: un </a:t>
            </a:r>
            <a:r>
              <a:rPr lang="en-US" sz="2900" dirty="0" err="1" smtClean="0"/>
              <a:t>número</a:t>
            </a:r>
            <a:r>
              <a:rPr lang="en-US" sz="2900" dirty="0" smtClean="0"/>
              <a:t>, la </a:t>
            </a:r>
            <a:r>
              <a:rPr lang="en-US" sz="2900" dirty="0" err="1" smtClean="0"/>
              <a:t>temperatura</a:t>
            </a:r>
            <a:r>
              <a:rPr lang="en-US" sz="2900" dirty="0" smtClean="0"/>
              <a:t>, el </a:t>
            </a:r>
            <a:r>
              <a:rPr lang="en-US" sz="2900" dirty="0" err="1" smtClean="0"/>
              <a:t>nombre</a:t>
            </a:r>
            <a:r>
              <a:rPr lang="en-US" sz="2900" dirty="0" smtClean="0"/>
              <a:t> de un animal…</a:t>
            </a:r>
          </a:p>
          <a:p>
            <a:pPr algn="just">
              <a:buNone/>
            </a:pPr>
            <a:endParaRPr lang="en-US" sz="2900" dirty="0" smtClean="0"/>
          </a:p>
          <a:p>
            <a:pPr algn="just">
              <a:buNone/>
            </a:pPr>
            <a:r>
              <a:rPr lang="en-US" sz="2900" dirty="0" smtClean="0"/>
              <a:t>Los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tipos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datos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dirty="0" smtClean="0"/>
              <a:t>son un </a:t>
            </a:r>
            <a:r>
              <a:rPr lang="en-US" sz="2900" dirty="0" err="1" smtClean="0"/>
              <a:t>conjunto</a:t>
            </a:r>
            <a:r>
              <a:rPr lang="en-US" sz="2900" dirty="0" smtClean="0"/>
              <a:t> de </a:t>
            </a:r>
            <a:r>
              <a:rPr lang="en-US" sz="2900" dirty="0" err="1" smtClean="0"/>
              <a:t>valores</a:t>
            </a:r>
            <a:r>
              <a:rPr lang="en-US" sz="2900" dirty="0" smtClean="0"/>
              <a:t> </a:t>
            </a:r>
            <a:r>
              <a:rPr lang="en-US" sz="2900" dirty="0" err="1" smtClean="0"/>
              <a:t>específicos</a:t>
            </a:r>
            <a:r>
              <a:rPr lang="en-US" sz="2900" dirty="0" smtClean="0"/>
              <a:t> </a:t>
            </a:r>
            <a:r>
              <a:rPr lang="en-US" sz="2900" dirty="0" err="1" smtClean="0"/>
              <a:t>sobre</a:t>
            </a:r>
            <a:r>
              <a:rPr lang="en-US" sz="2900" dirty="0" smtClean="0"/>
              <a:t> los </a:t>
            </a:r>
            <a:r>
              <a:rPr lang="en-US" sz="2900" dirty="0" err="1" smtClean="0"/>
              <a:t>cuales</a:t>
            </a:r>
            <a:r>
              <a:rPr lang="en-US" sz="2900" dirty="0" smtClean="0"/>
              <a:t> se </a:t>
            </a:r>
            <a:r>
              <a:rPr lang="en-US" sz="2900" dirty="0" err="1" smtClean="0"/>
              <a:t>puede</a:t>
            </a:r>
            <a:r>
              <a:rPr lang="en-US" sz="2900" dirty="0" smtClean="0"/>
              <a:t> </a:t>
            </a:r>
            <a:r>
              <a:rPr lang="en-US" sz="2900" dirty="0" err="1" smtClean="0"/>
              <a:t>realizar</a:t>
            </a:r>
            <a:r>
              <a:rPr lang="en-US" sz="2900" dirty="0" smtClean="0"/>
              <a:t> un </a:t>
            </a:r>
            <a:r>
              <a:rPr lang="en-US" sz="2900" dirty="0" err="1" smtClean="0"/>
              <a:t>conjunto</a:t>
            </a:r>
            <a:r>
              <a:rPr lang="en-US" sz="2900" dirty="0" smtClean="0"/>
              <a:t> de </a:t>
            </a:r>
            <a:r>
              <a:rPr lang="en-US" sz="2900" dirty="0" err="1" smtClean="0"/>
              <a:t>operaciones</a:t>
            </a:r>
            <a:r>
              <a:rPr lang="en-US" sz="2900" dirty="0" smtClean="0"/>
              <a:t> </a:t>
            </a:r>
            <a:r>
              <a:rPr lang="en-US" sz="2900" dirty="0" err="1" smtClean="0"/>
              <a:t>específicas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1360" y="1557358"/>
            <a:ext cx="7208358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Datos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numéricos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900" dirty="0" err="1" smtClean="0"/>
              <a:t>representa</a:t>
            </a:r>
            <a:r>
              <a:rPr lang="en-US" sz="2900" dirty="0" smtClean="0"/>
              <a:t> el </a:t>
            </a:r>
            <a:r>
              <a:rPr lang="en-US" sz="2900" dirty="0" err="1" smtClean="0"/>
              <a:t>conjunto</a:t>
            </a:r>
            <a:r>
              <a:rPr lang="en-US" sz="2900" dirty="0" smtClean="0"/>
              <a:t> de </a:t>
            </a:r>
            <a:r>
              <a:rPr lang="en-US" sz="2900" dirty="0" err="1" smtClean="0"/>
              <a:t>valores</a:t>
            </a:r>
            <a:r>
              <a:rPr lang="en-US" sz="2900" dirty="0" smtClean="0"/>
              <a:t> </a:t>
            </a:r>
            <a:r>
              <a:rPr lang="en-US" sz="2900" dirty="0" err="1" smtClean="0"/>
              <a:t>numéricos</a:t>
            </a:r>
            <a:r>
              <a:rPr lang="en-US" sz="2900" dirty="0" smtClean="0"/>
              <a:t> (1,2,3…)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err="1" smtClean="0"/>
              <a:t>Enteros</a:t>
            </a:r>
            <a:endParaRPr lang="en-US" sz="2500" dirty="0" smtClean="0"/>
          </a:p>
          <a:p>
            <a:pPr lvl="1">
              <a:buFont typeface="Wingdings" pitchFamily="2" charset="2"/>
              <a:buChar char="§"/>
            </a:pPr>
            <a:r>
              <a:rPr lang="en-US" sz="2500" dirty="0" err="1" smtClean="0"/>
              <a:t>Reales</a:t>
            </a:r>
            <a:endParaRPr lang="en-US" sz="2500" dirty="0" smtClean="0"/>
          </a:p>
          <a:p>
            <a:pPr>
              <a:buNone/>
            </a:pP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Datos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lógicos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900" dirty="0" err="1" smtClean="0"/>
              <a:t>representa</a:t>
            </a:r>
            <a:r>
              <a:rPr lang="en-US" sz="2900" dirty="0" smtClean="0"/>
              <a:t> un </a:t>
            </a:r>
            <a:r>
              <a:rPr lang="en-US" sz="2900" dirty="0" err="1" smtClean="0"/>
              <a:t>tipo</a:t>
            </a:r>
            <a:r>
              <a:rPr lang="en-US" sz="2900" dirty="0" smtClean="0"/>
              <a:t> de </a:t>
            </a:r>
            <a:r>
              <a:rPr lang="en-US" sz="2900" dirty="0" err="1" smtClean="0"/>
              <a:t>datos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solo </a:t>
            </a:r>
            <a:r>
              <a:rPr lang="en-US" sz="2900" dirty="0" err="1" smtClean="0"/>
              <a:t>puede</a:t>
            </a:r>
            <a:r>
              <a:rPr lang="en-US" sz="2900" dirty="0" smtClean="0"/>
              <a:t> </a:t>
            </a:r>
            <a:r>
              <a:rPr lang="en-US" sz="2900" dirty="0" err="1" smtClean="0"/>
              <a:t>tomar</a:t>
            </a:r>
            <a:r>
              <a:rPr lang="en-US" sz="2900" dirty="0" smtClean="0"/>
              <a:t> dos </a:t>
            </a:r>
            <a:r>
              <a:rPr lang="en-US" sz="2900" dirty="0" err="1" smtClean="0"/>
              <a:t>valores</a:t>
            </a:r>
            <a:r>
              <a:rPr lang="en-US" sz="2900" dirty="0" smtClean="0"/>
              <a:t> (</a:t>
            </a:r>
            <a:r>
              <a:rPr lang="en-US" sz="2900" dirty="0" err="1" smtClean="0"/>
              <a:t>Verdadero</a:t>
            </a:r>
            <a:r>
              <a:rPr lang="en-US" sz="2900" dirty="0" smtClean="0"/>
              <a:t> o </a:t>
            </a:r>
            <a:r>
              <a:rPr lang="en-US" sz="2900" dirty="0" err="1" smtClean="0"/>
              <a:t>Falso</a:t>
            </a:r>
            <a:r>
              <a:rPr lang="en-US" sz="2900" dirty="0" smtClean="0"/>
              <a:t>)</a:t>
            </a:r>
          </a:p>
          <a:p>
            <a:pPr>
              <a:buNone/>
            </a:pP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Datos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tipo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carácter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900" dirty="0" err="1" smtClean="0"/>
              <a:t>representan</a:t>
            </a:r>
            <a:r>
              <a:rPr lang="en-US" sz="2900" dirty="0" smtClean="0"/>
              <a:t> un </a:t>
            </a:r>
            <a:r>
              <a:rPr lang="en-US" sz="2900" dirty="0" err="1" smtClean="0"/>
              <a:t>conjunto</a:t>
            </a:r>
            <a:r>
              <a:rPr lang="en-US" sz="2900" dirty="0" smtClean="0"/>
              <a:t> </a:t>
            </a:r>
            <a:r>
              <a:rPr lang="en-US" sz="2900" dirty="0" err="1" smtClean="0"/>
              <a:t>finito</a:t>
            </a:r>
            <a:r>
              <a:rPr lang="en-US" sz="2900" dirty="0" smtClean="0"/>
              <a:t> y </a:t>
            </a:r>
            <a:r>
              <a:rPr lang="en-US" sz="2900" dirty="0" err="1" smtClean="0"/>
              <a:t>ordenado</a:t>
            </a:r>
            <a:r>
              <a:rPr lang="en-US" sz="2900" dirty="0" smtClean="0"/>
              <a:t> de </a:t>
            </a:r>
            <a:r>
              <a:rPr lang="en-US" sz="2900" dirty="0" err="1" smtClean="0"/>
              <a:t>caracteres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el </a:t>
            </a:r>
            <a:r>
              <a:rPr lang="en-US" sz="2900" dirty="0" err="1" smtClean="0"/>
              <a:t>computador</a:t>
            </a:r>
            <a:r>
              <a:rPr lang="en-US" sz="2900" dirty="0" smtClean="0"/>
              <a:t> </a:t>
            </a:r>
            <a:r>
              <a:rPr lang="en-US" sz="2900" dirty="0" err="1" smtClean="0"/>
              <a:t>reconoce</a:t>
            </a:r>
            <a:endParaRPr lang="en-US" sz="29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2798" y="1214422"/>
            <a:ext cx="7136920" cy="3695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900" dirty="0" smtClean="0"/>
              <a:t>Es un </a:t>
            </a:r>
            <a:r>
              <a:rPr lang="en-US" sz="2900" dirty="0" err="1" smtClean="0"/>
              <a:t>nombre</a:t>
            </a:r>
            <a:r>
              <a:rPr lang="en-US" sz="2900" dirty="0" smtClean="0"/>
              <a:t> (</a:t>
            </a:r>
            <a:r>
              <a:rPr lang="en-US" sz="2900" dirty="0" err="1" smtClean="0"/>
              <a:t>identificador</a:t>
            </a:r>
            <a:r>
              <a:rPr lang="en-US" sz="2900" dirty="0" smtClean="0"/>
              <a:t>) de un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valor de un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tipo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dato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puede</a:t>
            </a:r>
            <a:r>
              <a:rPr lang="en-US" sz="2900" dirty="0" smtClean="0"/>
              <a:t> </a:t>
            </a:r>
            <a:r>
              <a:rPr lang="en-US" sz="2900" dirty="0" err="1" smtClean="0"/>
              <a:t>cambiar</a:t>
            </a:r>
            <a:r>
              <a:rPr lang="en-US" sz="2900" dirty="0" smtClean="0"/>
              <a:t> </a:t>
            </a:r>
            <a:r>
              <a:rPr lang="en-US" sz="2900" dirty="0" err="1" smtClean="0"/>
              <a:t>durante</a:t>
            </a:r>
            <a:r>
              <a:rPr lang="en-US" sz="2900" dirty="0" smtClean="0"/>
              <a:t> la </a:t>
            </a:r>
            <a:r>
              <a:rPr lang="en-US" sz="2900" dirty="0" err="1" smtClean="0"/>
              <a:t>ejecución</a:t>
            </a:r>
            <a:r>
              <a:rPr lang="en-US" sz="2900" dirty="0" smtClean="0"/>
              <a:t> del </a:t>
            </a:r>
            <a:r>
              <a:rPr lang="en-US" sz="2900" dirty="0" err="1" smtClean="0"/>
              <a:t>programa</a:t>
            </a:r>
            <a:r>
              <a:rPr lang="en-US" sz="2900" dirty="0" smtClean="0"/>
              <a:t> o </a:t>
            </a:r>
            <a:r>
              <a:rPr lang="en-US" sz="2900" dirty="0" err="1" smtClean="0"/>
              <a:t>desarrollo</a:t>
            </a:r>
            <a:r>
              <a:rPr lang="en-US" sz="2900" dirty="0" smtClean="0"/>
              <a:t> del </a:t>
            </a:r>
            <a:r>
              <a:rPr lang="en-US" sz="2900" dirty="0" err="1" smtClean="0"/>
              <a:t>algoritmo</a:t>
            </a:r>
            <a:r>
              <a:rPr lang="en-US" sz="2900" dirty="0" smtClean="0"/>
              <a:t>.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Un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identificador</a:t>
            </a:r>
            <a:r>
              <a:rPr lang="en-US" sz="2900" dirty="0" smtClean="0"/>
              <a:t> </a:t>
            </a:r>
            <a:r>
              <a:rPr lang="en-US" sz="2900" dirty="0" err="1" smtClean="0"/>
              <a:t>es</a:t>
            </a:r>
            <a:r>
              <a:rPr lang="en-US" sz="2900" dirty="0" smtClean="0"/>
              <a:t> el </a:t>
            </a:r>
            <a:r>
              <a:rPr lang="en-US" sz="2900" dirty="0" err="1" smtClean="0"/>
              <a:t>nombre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representa</a:t>
            </a:r>
            <a:r>
              <a:rPr lang="en-US" sz="2900" dirty="0" smtClean="0"/>
              <a:t> el valor </a:t>
            </a:r>
            <a:r>
              <a:rPr lang="en-US" sz="2900" dirty="0" err="1" smtClean="0"/>
              <a:t>dentro</a:t>
            </a:r>
            <a:r>
              <a:rPr lang="en-US" sz="2900" dirty="0" smtClean="0"/>
              <a:t> del </a:t>
            </a:r>
            <a:r>
              <a:rPr lang="en-US" sz="2900" dirty="0" err="1" smtClean="0"/>
              <a:t>programa</a:t>
            </a:r>
            <a:r>
              <a:rPr lang="en-US" sz="2900" dirty="0" smtClean="0"/>
              <a:t>.</a:t>
            </a:r>
            <a:endParaRPr lang="en-US" sz="2900" dirty="0"/>
          </a:p>
        </p:txBody>
      </p:sp>
      <p:grpSp>
        <p:nvGrpSpPr>
          <p:cNvPr id="11" name="10 Grupo"/>
          <p:cNvGrpSpPr/>
          <p:nvPr/>
        </p:nvGrpSpPr>
        <p:grpSpPr>
          <a:xfrm>
            <a:off x="5214942" y="4643446"/>
            <a:ext cx="1573004" cy="2143140"/>
            <a:chOff x="5214942" y="4643446"/>
            <a:chExt cx="1573004" cy="2143140"/>
          </a:xfrm>
        </p:grpSpPr>
        <p:pic>
          <p:nvPicPr>
            <p:cNvPr id="5" name="4 Imagen" descr="img00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942" y="4643446"/>
              <a:ext cx="1573004" cy="1847088"/>
            </a:xfrm>
            <a:prstGeom prst="rect">
              <a:avLst/>
            </a:prstGeom>
          </p:spPr>
        </p:pic>
        <p:sp>
          <p:nvSpPr>
            <p:cNvPr id="7" name="6 CuadroTexto"/>
            <p:cNvSpPr txBox="1"/>
            <p:nvPr/>
          </p:nvSpPr>
          <p:spPr>
            <a:xfrm>
              <a:off x="5500694" y="6417254"/>
              <a:ext cx="1179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mi_nombre</a:t>
              </a:r>
              <a:endParaRPr lang="en-US" i="1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3143240" y="4653746"/>
            <a:ext cx="1573004" cy="2144982"/>
            <a:chOff x="3143240" y="4653746"/>
            <a:chExt cx="1573004" cy="2144982"/>
          </a:xfrm>
        </p:grpSpPr>
        <p:pic>
          <p:nvPicPr>
            <p:cNvPr id="4" name="3 Imagen" descr="img00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3240" y="4653746"/>
              <a:ext cx="1573004" cy="1847088"/>
            </a:xfrm>
            <a:prstGeom prst="rect">
              <a:avLst/>
            </a:prstGeom>
          </p:spPr>
        </p:pic>
        <p:sp>
          <p:nvSpPr>
            <p:cNvPr id="8" name="7 CuadroTexto"/>
            <p:cNvSpPr txBox="1"/>
            <p:nvPr/>
          </p:nvSpPr>
          <p:spPr>
            <a:xfrm>
              <a:off x="3796314" y="642939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mes</a:t>
              </a:r>
              <a:endParaRPr lang="en-US" i="1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7215206" y="4643446"/>
            <a:ext cx="1571636" cy="2143140"/>
            <a:chOff x="7215206" y="4643446"/>
            <a:chExt cx="1571636" cy="2143140"/>
          </a:xfrm>
        </p:grpSpPr>
        <p:pic>
          <p:nvPicPr>
            <p:cNvPr id="6" name="5 Imagen" descr="img003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5206" y="4643446"/>
              <a:ext cx="1571636" cy="1845482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7513545" y="6417254"/>
              <a:ext cx="118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_</a:t>
              </a:r>
              <a:r>
                <a:rPr lang="en-US" i="1" dirty="0" err="1" smtClean="0"/>
                <a:t>estaArriba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Constantes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1360" y="1357298"/>
            <a:ext cx="713692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900" dirty="0" smtClean="0"/>
              <a:t>Es un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valor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que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no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puede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cambiar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dirty="0" err="1" smtClean="0"/>
              <a:t>durante</a:t>
            </a:r>
            <a:r>
              <a:rPr lang="en-US" sz="2900" dirty="0" smtClean="0"/>
              <a:t> la </a:t>
            </a:r>
            <a:r>
              <a:rPr lang="en-US" sz="2900" dirty="0" err="1" smtClean="0"/>
              <a:t>ejecución</a:t>
            </a:r>
            <a:r>
              <a:rPr lang="en-US" sz="2900" dirty="0" smtClean="0"/>
              <a:t> de un </a:t>
            </a:r>
            <a:r>
              <a:rPr lang="en-US" sz="2900" dirty="0" err="1" smtClean="0"/>
              <a:t>programa</a:t>
            </a:r>
            <a:r>
              <a:rPr lang="en-US" sz="2900" dirty="0" smtClean="0"/>
              <a:t>. </a:t>
            </a:r>
            <a:r>
              <a:rPr lang="en-US" sz="2900" dirty="0" err="1" smtClean="0"/>
              <a:t>Mejor</a:t>
            </a:r>
            <a:r>
              <a:rPr lang="en-US" sz="2900" dirty="0" smtClean="0"/>
              <a:t> </a:t>
            </a:r>
            <a:r>
              <a:rPr lang="en-US" sz="2900" dirty="0" err="1" smtClean="0"/>
              <a:t>dicho</a:t>
            </a:r>
            <a:r>
              <a:rPr lang="en-US" sz="2900" dirty="0" smtClean="0"/>
              <a:t>, </a:t>
            </a:r>
            <a:r>
              <a:rPr lang="en-US" sz="2900" dirty="0" err="1" smtClean="0"/>
              <a:t>es</a:t>
            </a:r>
            <a:r>
              <a:rPr lang="en-US" sz="2900" dirty="0" smtClean="0"/>
              <a:t> </a:t>
            </a:r>
            <a:r>
              <a:rPr lang="en-US" sz="2900" dirty="0" err="1" smtClean="0"/>
              <a:t>una</a:t>
            </a:r>
            <a:r>
              <a:rPr lang="en-US" sz="2900" dirty="0" smtClean="0"/>
              <a:t> variable </a:t>
            </a:r>
            <a:r>
              <a:rPr lang="en-US" sz="2900" dirty="0" err="1" smtClean="0"/>
              <a:t>cuyo</a:t>
            </a:r>
            <a:r>
              <a:rPr lang="en-US" sz="2900" dirty="0" smtClean="0"/>
              <a:t> valor no cambia a lo largo del </a:t>
            </a:r>
            <a:r>
              <a:rPr lang="en-US" sz="2900" dirty="0" err="1" smtClean="0"/>
              <a:t>programa</a:t>
            </a:r>
            <a:r>
              <a:rPr lang="en-US" sz="2900" dirty="0" smtClean="0"/>
              <a:t>.</a:t>
            </a:r>
          </a:p>
          <a:p>
            <a:pPr>
              <a:buNone/>
            </a:pPr>
            <a:endParaRPr lang="en-US" sz="2900" dirty="0" smtClean="0"/>
          </a:p>
        </p:txBody>
      </p:sp>
      <p:grpSp>
        <p:nvGrpSpPr>
          <p:cNvPr id="6" name="5 Grupo"/>
          <p:cNvGrpSpPr/>
          <p:nvPr/>
        </p:nvGrpSpPr>
        <p:grpSpPr>
          <a:xfrm>
            <a:off x="2714612" y="3500438"/>
            <a:ext cx="4714908" cy="2428892"/>
            <a:chOff x="2714612" y="2928934"/>
            <a:chExt cx="4714908" cy="2428892"/>
          </a:xfrm>
        </p:grpSpPr>
        <p:sp>
          <p:nvSpPr>
            <p:cNvPr id="4" name="3 Rectángulo"/>
            <p:cNvSpPr/>
            <p:nvPr/>
          </p:nvSpPr>
          <p:spPr>
            <a:xfrm>
              <a:off x="2714612" y="2928934"/>
              <a:ext cx="4714908" cy="5715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 dirty="0" err="1" smtClean="0"/>
                <a:t>Ejemplo</a:t>
              </a:r>
              <a:endParaRPr lang="en-US" sz="2500" b="1" dirty="0" smtClean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2714612" y="3571876"/>
              <a:ext cx="4714908" cy="1785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 smtClean="0"/>
                <a:t>Suponga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 </a:t>
              </a:r>
              <a:r>
                <a:rPr lang="en-US" dirty="0" err="1" smtClean="0"/>
                <a:t>debe</a:t>
              </a:r>
              <a:r>
                <a:rPr lang="en-US" dirty="0" smtClean="0"/>
                <a:t> </a:t>
              </a:r>
              <a:r>
                <a:rPr lang="en-US" dirty="0" err="1" smtClean="0"/>
                <a:t>hacer</a:t>
              </a:r>
              <a:r>
                <a:rPr lang="en-US" dirty="0" smtClean="0"/>
                <a:t> </a:t>
              </a:r>
              <a:r>
                <a:rPr lang="en-US" dirty="0" err="1" smtClean="0"/>
                <a:t>una</a:t>
              </a:r>
              <a:r>
                <a:rPr lang="en-US" dirty="0" smtClean="0"/>
                <a:t> </a:t>
              </a:r>
              <a:r>
                <a:rPr lang="en-US" dirty="0" err="1" smtClean="0"/>
                <a:t>calculadora</a:t>
              </a:r>
              <a:r>
                <a:rPr lang="en-US" dirty="0" smtClean="0"/>
                <a:t> </a:t>
              </a:r>
              <a:r>
                <a:rPr lang="en-US" dirty="0" err="1" smtClean="0"/>
                <a:t>geométrica</a:t>
              </a:r>
              <a:r>
                <a:rPr lang="en-US" dirty="0" smtClean="0"/>
                <a:t>, al </a:t>
              </a:r>
              <a:r>
                <a:rPr lang="en-US" dirty="0" err="1" smtClean="0"/>
                <a:t>momento</a:t>
              </a:r>
              <a:r>
                <a:rPr lang="en-US" dirty="0" smtClean="0"/>
                <a:t> de </a:t>
              </a:r>
              <a:r>
                <a:rPr lang="en-US" dirty="0" err="1" smtClean="0"/>
                <a:t>calcular</a:t>
              </a:r>
              <a:r>
                <a:rPr lang="en-US" dirty="0" smtClean="0"/>
                <a:t> el </a:t>
              </a:r>
              <a:r>
                <a:rPr lang="en-US" dirty="0" err="1" smtClean="0"/>
                <a:t>área</a:t>
              </a:r>
              <a:r>
                <a:rPr lang="en-US" dirty="0" smtClean="0"/>
                <a:t> de un </a:t>
              </a:r>
              <a:r>
                <a:rPr lang="en-US" dirty="0" err="1" smtClean="0"/>
                <a:t>círculo</a:t>
              </a:r>
              <a:r>
                <a:rPr lang="en-US" dirty="0" smtClean="0"/>
                <a:t>, </a:t>
              </a:r>
              <a:r>
                <a:rPr lang="en-US" dirty="0" err="1" smtClean="0"/>
                <a:t>su</a:t>
              </a:r>
              <a:r>
                <a:rPr lang="en-US" dirty="0" smtClean="0"/>
                <a:t> </a:t>
              </a:r>
              <a:r>
                <a:rPr lang="en-US" dirty="0" err="1" smtClean="0"/>
                <a:t>programa</a:t>
              </a:r>
              <a:r>
                <a:rPr lang="en-US" dirty="0" smtClean="0"/>
                <a:t> </a:t>
              </a:r>
              <a:r>
                <a:rPr lang="en-US" dirty="0" err="1" smtClean="0"/>
                <a:t>debe</a:t>
              </a:r>
              <a:r>
                <a:rPr lang="en-US" dirty="0" smtClean="0"/>
                <a:t> </a:t>
              </a:r>
              <a:r>
                <a:rPr lang="en-US" dirty="0" err="1" smtClean="0"/>
                <a:t>utilizar</a:t>
              </a:r>
              <a:r>
                <a:rPr lang="en-US" dirty="0" smtClean="0"/>
                <a:t> el valor de la </a:t>
              </a:r>
              <a:r>
                <a:rPr lang="en-US" dirty="0" err="1" smtClean="0"/>
                <a:t>constante</a:t>
              </a:r>
              <a:r>
                <a:rPr lang="en-US" dirty="0" smtClean="0"/>
                <a:t> PI </a:t>
              </a:r>
              <a:r>
                <a:rPr lang="en-US" dirty="0" err="1" smtClean="0"/>
                <a:t>por</a:t>
              </a:r>
              <a:r>
                <a:rPr lang="en-US" dirty="0" smtClean="0"/>
                <a:t> lo </a:t>
              </a:r>
              <a:r>
                <a:rPr lang="en-US" dirty="0" err="1" smtClean="0"/>
                <a:t>que</a:t>
              </a:r>
              <a:r>
                <a:rPr lang="en-US" dirty="0" smtClean="0"/>
                <a:t> </a:t>
              </a:r>
              <a:r>
                <a:rPr lang="en-US" dirty="0" err="1" smtClean="0"/>
                <a:t>dentro</a:t>
              </a:r>
              <a:r>
                <a:rPr lang="en-US" dirty="0" smtClean="0"/>
                <a:t> de </a:t>
              </a:r>
              <a:r>
                <a:rPr lang="en-US" dirty="0" err="1" smtClean="0"/>
                <a:t>su</a:t>
              </a:r>
              <a:r>
                <a:rPr lang="en-US" dirty="0" smtClean="0"/>
                <a:t> </a:t>
              </a:r>
              <a:r>
                <a:rPr lang="en-US" dirty="0" err="1" smtClean="0"/>
                <a:t>programa</a:t>
              </a:r>
              <a:r>
                <a:rPr lang="en-US" dirty="0" smtClean="0"/>
                <a:t> PI </a:t>
              </a:r>
              <a:r>
                <a:rPr lang="en-US" dirty="0" err="1" smtClean="0"/>
                <a:t>debe</a:t>
              </a:r>
              <a:r>
                <a:rPr lang="en-US" dirty="0" smtClean="0"/>
                <a:t> ser </a:t>
              </a:r>
              <a:r>
                <a:rPr lang="en-US" dirty="0" err="1" smtClean="0"/>
                <a:t>una</a:t>
              </a:r>
              <a:r>
                <a:rPr lang="en-US" dirty="0" smtClean="0"/>
                <a:t> </a:t>
              </a:r>
              <a:r>
                <a:rPr lang="en-US" dirty="0" err="1" smtClean="0"/>
                <a:t>constante</a:t>
              </a:r>
              <a:r>
                <a:rPr lang="en-US" dirty="0" smtClean="0"/>
                <a:t> con un valor de 3.1417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Operadores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1360" y="1662114"/>
            <a:ext cx="7136920" cy="21240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Son los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símbolos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que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permiten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llevar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cabo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las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los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3428992" y="4214818"/>
            <a:ext cx="2928958" cy="1357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+ - * / ** ^ mod (%) ++ -- &lt;  &gt;  = == &lt;= &gt;= &lt;&gt; !=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Aritméticos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812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900" dirty="0" smtClean="0"/>
              <a:t>Son </a:t>
            </a:r>
            <a:r>
              <a:rPr lang="en-US" sz="2900" dirty="0" err="1" smtClean="0"/>
              <a:t>aquellos</a:t>
            </a:r>
            <a:r>
              <a:rPr lang="en-US" sz="2900" dirty="0" smtClean="0"/>
              <a:t> </a:t>
            </a:r>
            <a:r>
              <a:rPr lang="en-US" sz="2900" dirty="0" err="1" smtClean="0"/>
              <a:t>operadores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nos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permiten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trabajar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con los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tipos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datos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numéricos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dirty="0" smtClean="0"/>
              <a:t>de </a:t>
            </a:r>
            <a:r>
              <a:rPr lang="en-US" sz="2900" dirty="0" err="1" smtClean="0"/>
              <a:t>manera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podemos</a:t>
            </a:r>
            <a:r>
              <a:rPr lang="en-US" sz="2900" dirty="0" smtClean="0"/>
              <a:t> </a:t>
            </a:r>
            <a:r>
              <a:rPr lang="en-US" sz="2900" dirty="0" err="1" smtClean="0"/>
              <a:t>realizar</a:t>
            </a:r>
            <a:r>
              <a:rPr lang="en-US" sz="2900" dirty="0" smtClean="0"/>
              <a:t> </a:t>
            </a:r>
            <a:r>
              <a:rPr lang="en-US" sz="2900" dirty="0" err="1" smtClean="0"/>
              <a:t>las</a:t>
            </a:r>
            <a:r>
              <a:rPr lang="en-US" sz="2900" dirty="0" smtClean="0"/>
              <a:t> </a:t>
            </a:r>
            <a:r>
              <a:rPr lang="en-US" sz="2900" dirty="0" err="1" smtClean="0"/>
              <a:t>mismas</a:t>
            </a:r>
            <a:r>
              <a:rPr lang="en-US" sz="2900" dirty="0" smtClean="0"/>
              <a:t> </a:t>
            </a:r>
            <a:r>
              <a:rPr lang="en-US" sz="2900" dirty="0" err="1" smtClean="0"/>
              <a:t>operaciones</a:t>
            </a:r>
            <a:r>
              <a:rPr lang="en-US" sz="2900" dirty="0" smtClean="0"/>
              <a:t> </a:t>
            </a:r>
            <a:r>
              <a:rPr lang="en-US" sz="2900" dirty="0" err="1" smtClean="0"/>
              <a:t>matemáticas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dirty="0" err="1" smtClean="0"/>
              <a:t>aplicamos</a:t>
            </a:r>
            <a:r>
              <a:rPr lang="en-US" sz="2900" dirty="0" smtClean="0"/>
              <a:t> en </a:t>
            </a:r>
            <a:r>
              <a:rPr lang="en-US" sz="2900" dirty="0" err="1" smtClean="0"/>
              <a:t>nuestro</a:t>
            </a:r>
            <a:r>
              <a:rPr lang="en-US" sz="2900" dirty="0" smtClean="0"/>
              <a:t> </a:t>
            </a:r>
            <a:r>
              <a:rPr lang="en-US" sz="2900" dirty="0" err="1" smtClean="0"/>
              <a:t>cursos</a:t>
            </a:r>
            <a:r>
              <a:rPr lang="en-US" sz="2900" dirty="0" smtClean="0"/>
              <a:t> de algebra.</a:t>
            </a:r>
            <a:endParaRPr lang="en-US" sz="2900" dirty="0"/>
          </a:p>
        </p:txBody>
      </p:sp>
      <p:sp>
        <p:nvSpPr>
          <p:cNvPr id="4" name="3 Rectángulo"/>
          <p:cNvSpPr/>
          <p:nvPr/>
        </p:nvSpPr>
        <p:spPr>
          <a:xfrm>
            <a:off x="3428992" y="4214818"/>
            <a:ext cx="3214710" cy="57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+ - * / ^ %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Lógicos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1360" y="1447800"/>
            <a:ext cx="6922606" cy="28384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900" dirty="0" smtClean="0"/>
              <a:t>Son </a:t>
            </a:r>
            <a:r>
              <a:rPr lang="en-US" sz="2900" dirty="0" err="1" smtClean="0"/>
              <a:t>aquellos</a:t>
            </a:r>
            <a:r>
              <a:rPr lang="en-US" sz="2900" dirty="0" smtClean="0"/>
              <a:t> </a:t>
            </a:r>
            <a:r>
              <a:rPr lang="en-US" sz="2900" dirty="0" err="1" smtClean="0"/>
              <a:t>operadores</a:t>
            </a:r>
            <a:r>
              <a:rPr lang="en-US" sz="2900" dirty="0" smtClean="0"/>
              <a:t> </a:t>
            </a:r>
            <a:r>
              <a:rPr lang="en-US" sz="2900" dirty="0" err="1" smtClean="0"/>
              <a:t>que</a:t>
            </a:r>
            <a:r>
              <a:rPr lang="en-US" sz="2900" dirty="0" smtClean="0"/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nos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permiten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comparar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dos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expresiones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nos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dan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como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resultado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un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tipo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datos</a:t>
            </a:r>
            <a:r>
              <a:rPr lang="en-US" sz="29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900" b="1" dirty="0" err="1" smtClean="0">
                <a:solidFill>
                  <a:schemeClr val="accent2">
                    <a:lumMod val="75000"/>
                  </a:schemeClr>
                </a:solidFill>
              </a:rPr>
              <a:t>booleano</a:t>
            </a:r>
            <a:r>
              <a:rPr lang="en-US" sz="2900" dirty="0" smtClean="0"/>
              <a:t>. </a:t>
            </a:r>
            <a:r>
              <a:rPr lang="en-US" sz="2900" dirty="0" err="1" smtClean="0"/>
              <a:t>Estos</a:t>
            </a:r>
            <a:r>
              <a:rPr lang="en-US" sz="2900" dirty="0" smtClean="0"/>
              <a:t> </a:t>
            </a:r>
            <a:r>
              <a:rPr lang="en-US" sz="2900" dirty="0" err="1" smtClean="0"/>
              <a:t>operadores</a:t>
            </a:r>
            <a:r>
              <a:rPr lang="en-US" sz="2900" dirty="0" smtClean="0"/>
              <a:t> solo </a:t>
            </a:r>
            <a:r>
              <a:rPr lang="en-US" sz="2900" dirty="0" err="1" smtClean="0"/>
              <a:t>devuelven</a:t>
            </a:r>
            <a:r>
              <a:rPr lang="en-US" sz="2900" dirty="0" smtClean="0"/>
              <a:t> dos </a:t>
            </a:r>
            <a:r>
              <a:rPr lang="en-US" sz="2900" dirty="0" err="1" smtClean="0"/>
              <a:t>valores</a:t>
            </a:r>
            <a:r>
              <a:rPr lang="en-US" sz="2900" dirty="0" smtClean="0"/>
              <a:t>: </a:t>
            </a:r>
            <a:r>
              <a:rPr lang="en-US" sz="2900" dirty="0" err="1" smtClean="0"/>
              <a:t>verdadero</a:t>
            </a:r>
            <a:r>
              <a:rPr lang="en-US" sz="2900" dirty="0" smtClean="0"/>
              <a:t> o </a:t>
            </a:r>
            <a:r>
              <a:rPr lang="en-US" sz="2900" dirty="0" err="1" smtClean="0"/>
              <a:t>falso</a:t>
            </a:r>
            <a:r>
              <a:rPr lang="en-US" sz="2900" dirty="0" smtClean="0"/>
              <a:t>, </a:t>
            </a:r>
            <a:r>
              <a:rPr lang="en-US" sz="2900" dirty="0" err="1" smtClean="0"/>
              <a:t>dependiendo</a:t>
            </a:r>
            <a:r>
              <a:rPr lang="en-US" sz="2900" dirty="0" smtClean="0"/>
              <a:t> de la </a:t>
            </a:r>
            <a:r>
              <a:rPr lang="en-US" sz="2900" dirty="0" err="1" smtClean="0"/>
              <a:t>comparación</a:t>
            </a:r>
            <a:r>
              <a:rPr lang="en-US" sz="2900" dirty="0" smtClean="0"/>
              <a:t>.</a:t>
            </a:r>
            <a:endParaRPr lang="en-US" sz="2900" dirty="0"/>
          </a:p>
        </p:txBody>
      </p:sp>
      <p:sp>
        <p:nvSpPr>
          <p:cNvPr id="4" name="3 Rectángulo"/>
          <p:cNvSpPr/>
          <p:nvPr/>
        </p:nvSpPr>
        <p:spPr>
          <a:xfrm>
            <a:off x="3286116" y="4643446"/>
            <a:ext cx="3714776" cy="5715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&lt;  &gt;  == &lt;= &gt;= &lt;&gt; !=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Incremento</a:t>
            </a:r>
            <a:r>
              <a:rPr lang="en-US" b="1" dirty="0" smtClean="0"/>
              <a:t> y </a:t>
            </a:r>
            <a:r>
              <a:rPr lang="en-US" b="1" dirty="0" err="1" smtClean="0"/>
              <a:t>Decremento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2798" y="1447800"/>
            <a:ext cx="6851168" cy="21240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Son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que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permiten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incrementar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decrementar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un valor de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tipo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numérico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en la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unidad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sz="2800" dirty="0" smtClean="0">
                <a:latin typeface="Arial Black" pitchFamily="34" charset="0"/>
              </a:rPr>
              <a:t>1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643306" y="4214818"/>
            <a:ext cx="2214578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++ --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</TotalTime>
  <Words>494</Words>
  <PresentationFormat>Presentación en pantalla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Conceptos de Programación</vt:lpstr>
      <vt:lpstr>Tipos de datos</vt:lpstr>
      <vt:lpstr>Tipos de datos</vt:lpstr>
      <vt:lpstr>Variables</vt:lpstr>
      <vt:lpstr>Constantes</vt:lpstr>
      <vt:lpstr>Operadores</vt:lpstr>
      <vt:lpstr>Aritméticos</vt:lpstr>
      <vt:lpstr>Lógicos</vt:lpstr>
      <vt:lpstr>Incremento y Decremento</vt:lpstr>
      <vt:lpstr>Estructuras de Control</vt:lpstr>
      <vt:lpstr>Selectivas</vt:lpstr>
      <vt:lpstr>Repetitivas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Programación</dc:title>
  <cp:lastModifiedBy>SAMUEL ALEJANDRO LUCIANO LASSIS</cp:lastModifiedBy>
  <cp:revision>10</cp:revision>
  <dcterms:modified xsi:type="dcterms:W3CDTF">2010-04-06T22:14:09Z</dcterms:modified>
</cp:coreProperties>
</file>